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6B3"/>
    <a:srgbClr val="808000"/>
    <a:srgbClr val="D9D9B3"/>
    <a:srgbClr val="40A04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4B92C-0046-42E9-9582-62C45F9AD362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40BC8-61F5-484F-8EB4-4A3217477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7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40BC8-61F5-484F-8EB4-4A3217477C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18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99A0-BF58-0ABC-623C-B22BAB779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CA2B4-23E1-6FF7-05BC-13666328E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2FAD9-BCF4-5036-7E57-509AD31D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EF9A-9ABE-49DF-B541-A0749E735C44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7002A-E742-E7A1-A88D-747BEAAA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753B4-7CE3-0B25-7D07-3E06C120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F82E-1C71-AC95-BFB1-AF31D3F2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48707-207E-DA14-CDE1-5F6668D8D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F5696-3190-5BC5-654F-ACC255FC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FBEA-4860-48A0-8C48-372DD8B5AA65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F6CDE-66BA-53E7-6A48-8FB63F80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FD353-0660-BF43-53DE-EF5FE309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5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D0F78-73BB-B2AB-CB12-D1DF4453C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C6714-F96A-F619-F100-0ECCD9706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7B6B9-600E-61FE-204B-1E5FEB2B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5FD4-125F-4CC5-A2A8-F1FDB62F20F7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18676-AE65-AF41-A09C-426D786F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B7650-6DC0-1088-C1F6-FFDFF051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12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C5C3-10BA-CE94-E9A6-E147E09E3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150B8-2752-7F60-5E90-76AD6A22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E99A7-8FB6-9DD2-712D-F0C0BBDE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BBEF-87CE-48DE-82B6-5252D077D0A7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1423C-6339-BE52-909B-B2D6D841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5F9A3-5B8D-B986-90AC-4840D998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31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DA23-81A5-4930-6F2E-C1452E55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25AC2-6FC9-2277-365B-5213B238B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5BECC-030D-95BA-5058-5373F89B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98AA-6937-41FF-B8DF-B29A4DB8D04C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3667-618D-76EF-F3D5-9058112C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170C8-B3AA-3642-5EFE-2A9387BB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88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C7C7-BE40-4C0B-9334-07218EE3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92AEE-F925-F757-6B6A-CCD32169F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97AF7-FBF7-214B-41FA-E43C81103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F505F-8468-DD6C-D95E-5257989C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83A2-5118-4896-9055-CA47A88ADC2E}" type="datetime1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EAA5E-0D88-41EF-A211-8F83F060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A931E-02E7-9BAE-3DE8-143BE770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81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D77B-4457-94BE-316F-010DD247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B3973-8162-0D6D-F271-C467F1606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47D52-ED86-5457-F509-334FC0230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1234B-3E97-52F2-987A-3F57F3652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CBE35-B136-ADF2-D82F-7AE67A086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9C370D-8F48-9697-8FCE-53401834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6B24-4589-46E8-ABF3-7C49886BE985}" type="datetime1">
              <a:rPr lang="en-GB" smtClean="0"/>
              <a:t>18/03/2025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A1CDB-A641-7E2F-7D54-5982E227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0FC508-43AE-5D9C-9B87-080749C4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8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A6B5-E191-CF3F-E1C5-35B5CEEB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93DE5-0426-6EEE-8A23-291DE068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0D0F-A055-41CB-8E4A-870BA8A6A2B6}" type="datetime1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7E15D-D6EE-2985-1AD7-ECB128A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5372B-6A6C-CAF5-F50A-0388CE72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22481-6E6F-E969-B267-ED69A176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CBA9-4898-4549-8CB0-9922A834A98D}" type="datetime1">
              <a:rPr lang="en-GB" smtClean="0"/>
              <a:t>18/03/2025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BD2B13-8EA3-B859-2C95-8F5F993C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9A98E-791E-EA18-BE98-F0BE2E7F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6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3B89-0927-5D76-F778-018D05E2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B54C5-8231-A999-5563-AB729C2A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26EC5-B715-DDF6-1857-D2E71A4FB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D1CC1-44C5-290F-2788-B5A8F1A9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7DEF-72A7-4FAD-9324-E34BC3F15E53}" type="datetime1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9C18A-9996-C241-3D69-628BCE87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458A6-35A5-72B6-735C-08818403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5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14A3-7B46-9242-F102-5CC2C32A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544AD-39D1-B935-A547-E92B81E7A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DA19B-70F0-7C53-1B04-15E58D894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D6CB4-688E-055B-521F-FB733BA0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DF9F-9E9B-4E8A-831F-3A0F9B601EE4}" type="datetime1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0F45A-5D3D-7647-5761-415AFB6B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069EA-3D12-FC7F-0747-A582EC31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F7DAD-0C3E-9282-0E62-02D07A71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371F3-F5E5-EE69-BA41-80F54B22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4ED3F-626C-D576-7902-8D51C7784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664DC-B39A-4B23-A8AE-2191DC5370B3}" type="datetime1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043D9-9CD7-F905-356A-6E12FD82A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FDD96-9E45-BFC3-D0E5-85C95B6CC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FD2531-8D42-4B04-930D-1F2CC7FE6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2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6D1D-2A84-8F33-6FA7-8AA17BF39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414"/>
            <a:ext cx="9144000" cy="1403650"/>
          </a:xfr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[2+2+2] ciklotrimerizacije katalizirane kompleksima prijelaznih metala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49E5A-77B0-4A5C-5AFA-D543D3FA9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5761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Kemijski seminar I</a:t>
            </a:r>
          </a:p>
          <a:p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Izrađen prema radu: </a:t>
            </a:r>
          </a:p>
          <a:p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Roglans, A. Pla, M. Sola, </a:t>
            </a:r>
            <a:r>
              <a:rPr lang="hr-H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Chem. Rev. </a:t>
            </a:r>
            <a:r>
              <a:rPr lang="hr-H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121</a:t>
            </a:r>
            <a:r>
              <a:rPr lang="hr-H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(2020) 1894-1979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19.3.2025.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Zagreb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1B679BA9-22E0-0E45-F054-63A1C812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3" y="100688"/>
            <a:ext cx="1007485" cy="1021675"/>
          </a:xfrm>
          <a:prstGeom prst="rect">
            <a:avLst/>
          </a:prstGeom>
        </p:spPr>
      </p:pic>
      <p:pic>
        <p:nvPicPr>
          <p:cNvPr id="7" name="Picture 6" descr="A red blue and white rectangle with white letters&#10;&#10;AI-generated content may be incorrect.">
            <a:extLst>
              <a:ext uri="{FF2B5EF4-FFF2-40B4-BE49-F238E27FC236}">
                <a16:creationId xmlns:a16="http://schemas.microsoft.com/office/drawing/2014/main" id="{09894644-4280-D501-558E-53E7F5FE6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8173" r="18290" b="11170"/>
          <a:stretch/>
        </p:blipFill>
        <p:spPr>
          <a:xfrm>
            <a:off x="142442" y="100688"/>
            <a:ext cx="1288473" cy="8660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7991FF-D8CE-FF43-0454-1E0C4309FCD0}"/>
              </a:ext>
            </a:extLst>
          </p:cNvPr>
          <p:cNvSpPr txBox="1"/>
          <p:nvPr/>
        </p:nvSpPr>
        <p:spPr>
          <a:xfrm>
            <a:off x="3269672" y="199033"/>
            <a:ext cx="5652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PRIRODOSLOVNO-MATEMATIČKI FAKULTET</a:t>
            </a:r>
          </a:p>
          <a:p>
            <a:pPr algn="ctr"/>
            <a:r>
              <a:rPr lang="hr-HR" dirty="0"/>
              <a:t>Kemijski odsjek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8CF44-095F-004B-6540-6B5596CA9FEB}"/>
              </a:ext>
            </a:extLst>
          </p:cNvPr>
          <p:cNvSpPr txBox="1"/>
          <p:nvPr/>
        </p:nvSpPr>
        <p:spPr>
          <a:xfrm>
            <a:off x="3047467" y="3445337"/>
            <a:ext cx="6097064" cy="426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40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Marko Gobin, univ. mag. chem.</a:t>
            </a:r>
          </a:p>
        </p:txBody>
      </p:sp>
    </p:spTree>
    <p:extLst>
      <p:ext uri="{BB962C8B-B14F-4D97-AF65-F5344CB8AC3E}">
        <p14:creationId xmlns:p14="http://schemas.microsoft.com/office/powerpoint/2010/main" val="29020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59130-1B34-7A32-16FD-36C43003C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375DC-DBD9-5F29-680E-B3CDDF46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548107-AAC8-C75C-4195-BD53F8E7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4" y="136524"/>
            <a:ext cx="10515600" cy="814575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Različiti putevi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ciklotrimerizacije ovisno o </a:t>
            </a:r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vrsti alkena</a:t>
            </a:r>
            <a:endParaRPr lang="en-GB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89F80FF-27A0-404F-8B1C-9291488E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35" y="12169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466A917-E55D-FE28-9195-FAFD0D828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949" y="1939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A199C98-8237-622B-D49B-4F493121E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726" y="27495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2C7A816-BECC-6CD6-61CB-CBAD743D1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35" y="14828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AB8E8DC-731F-89DE-6ED1-56804006E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943290"/>
              </p:ext>
            </p:extLst>
          </p:nvPr>
        </p:nvGraphicFramePr>
        <p:xfrm>
          <a:off x="854075" y="1482725"/>
          <a:ext cx="3776663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CS ChemDraw 64-bit Drawing" r:id="rId3" imgW="3779197" imgH="3764604" progId="ChemDraw_x64.Document.6.0">
                  <p:embed/>
                </p:oleObj>
              </mc:Choice>
              <mc:Fallback>
                <p:oleObj name="CS ChemDraw 64-bit Drawing" r:id="rId3" imgW="3779197" imgH="3764604" progId="ChemDraw_x64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1482725"/>
                        <a:ext cx="3776663" cy="376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5414A606-93DC-2C2E-D2FC-847294EA8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726" y="18447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B81AE8B-C63C-CEF7-B2A9-A1863B7FB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232804"/>
              </p:ext>
            </p:extLst>
          </p:nvPr>
        </p:nvGraphicFramePr>
        <p:xfrm>
          <a:off x="5799138" y="1844675"/>
          <a:ext cx="5259387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CS ChemDraw 64-bit Drawing" r:id="rId5" imgW="5254833" imgH="3031139" progId="ChemDraw_x64.Document.6.0">
                  <p:embed/>
                </p:oleObj>
              </mc:Choice>
              <mc:Fallback>
                <p:oleObj name="CS ChemDraw 64-bit Drawing" r:id="rId5" imgW="5254833" imgH="3031139" progId="ChemDraw_x64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38" y="1844675"/>
                        <a:ext cx="5259387" cy="303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0B1C92-4696-E032-909B-539A92E5810C}"/>
              </a:ext>
            </a:extLst>
          </p:cNvPr>
          <p:cNvCxnSpPr>
            <a:cxnSpLocks/>
          </p:cNvCxnSpPr>
          <p:nvPr/>
        </p:nvCxnSpPr>
        <p:spPr>
          <a:xfrm>
            <a:off x="5038792" y="1055077"/>
            <a:ext cx="0" cy="4968453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9999DE2-B9B3-045E-11E7-0AE39BBB8A19}"/>
              </a:ext>
            </a:extLst>
          </p:cNvPr>
          <p:cNvSpPr txBox="1"/>
          <p:nvPr/>
        </p:nvSpPr>
        <p:spPr>
          <a:xfrm>
            <a:off x="266966" y="6150018"/>
            <a:ext cx="609706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G. Domínguez, J. Pérez-Castells, 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Chem. Eur. J. </a:t>
            </a:r>
            <a:r>
              <a:rPr lang="hr-HR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(2016) 6720-6739.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38E13A-9FF8-5A68-4C3C-99A0195E982F}"/>
              </a:ext>
            </a:extLst>
          </p:cNvPr>
          <p:cNvSpPr txBox="1"/>
          <p:nvPr/>
        </p:nvSpPr>
        <p:spPr>
          <a:xfrm>
            <a:off x="266966" y="6430808"/>
            <a:ext cx="609706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Dachs, A. Pla, T. Parella, M. Solà, A. Roglans, 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Chem. Eur. J. </a:t>
            </a:r>
            <a:r>
              <a:rPr lang="hr-HR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(2011) 14493-14507.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B910C-DF74-50C4-8DED-159A28535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2B622-4F43-B1F4-4148-BC4D9B41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BFB7AB-7223-FB63-805A-D17AF98F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4" y="136524"/>
            <a:ext cx="10515600" cy="814575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[2+2+2] ciklotrimerizacija </a:t>
            </a:r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 alkina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karbonilne skupine</a:t>
            </a:r>
            <a:endParaRPr lang="en-GB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562CF0A-C359-5A22-A99F-83F7738BA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35" y="12169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74486AD-28EC-3B23-07EE-440C987F1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949" y="1939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1B587E6-8D95-F2CF-D843-B65F34C55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726" y="27495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F1FD454-82B9-B246-10A8-BB402E343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35" y="24298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0C69388-37E6-77A3-AA92-589CFB9A7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397792"/>
              </p:ext>
            </p:extLst>
          </p:nvPr>
        </p:nvGraphicFramePr>
        <p:xfrm>
          <a:off x="501650" y="2011363"/>
          <a:ext cx="5688013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CS ChemDraw 64-bit Drawing" r:id="rId3" imgW="5681633" imgH="3009738" progId="ChemDraw_x64.Document.6.0">
                  <p:embed/>
                </p:oleObj>
              </mc:Choice>
              <mc:Fallback>
                <p:oleObj name="CS ChemDraw 64-bit Drawing" r:id="rId3" imgW="5681633" imgH="3009738" progId="ChemDraw_x64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011363"/>
                        <a:ext cx="5688013" cy="301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E7E37ED-2AA6-0787-9559-0E19B88967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791773"/>
              </p:ext>
            </p:extLst>
          </p:nvPr>
        </p:nvGraphicFramePr>
        <p:xfrm>
          <a:off x="10782299" y="2847694"/>
          <a:ext cx="5572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CS ChemDraw 64-bit Drawing" r:id="rId5" imgW="557115" imgH="784588" progId="ChemDraw_x64.Document.6.0">
                  <p:embed/>
                </p:oleObj>
              </mc:Choice>
              <mc:Fallback>
                <p:oleObj name="CS ChemDraw 64-bit Drawing" r:id="rId5" imgW="557115" imgH="784588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82299" y="2847694"/>
                        <a:ext cx="557213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29C0024-77CF-BD85-328A-73824027FE53}"/>
              </a:ext>
            </a:extLst>
          </p:cNvPr>
          <p:cNvSpPr txBox="1"/>
          <p:nvPr/>
        </p:nvSpPr>
        <p:spPr>
          <a:xfrm>
            <a:off x="6848475" y="1984050"/>
            <a:ext cx="352425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Nedovoljno istražena kao ostale cikloadicije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Izravna sinteza 2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-piranskih derivata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Uglavnom nastaju dienonski produkti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5F16C4-C75E-3AE1-888A-5A5B8B3F89FA}"/>
              </a:ext>
            </a:extLst>
          </p:cNvPr>
          <p:cNvCxnSpPr/>
          <p:nvPr/>
        </p:nvCxnSpPr>
        <p:spPr>
          <a:xfrm>
            <a:off x="6438900" y="1216959"/>
            <a:ext cx="0" cy="476474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BE8974-EE41-2EAC-BCB9-CB203F7AF69D}"/>
              </a:ext>
            </a:extLst>
          </p:cNvPr>
          <p:cNvSpPr txBox="1"/>
          <p:nvPr/>
        </p:nvSpPr>
        <p:spPr>
          <a:xfrm>
            <a:off x="159124" y="6122612"/>
            <a:ext cx="602939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Rodriguez-Otero, M. M. Montero-Campillo, E. M. Cabaleiro-Lago, 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Phys. Chem. </a:t>
            </a:r>
            <a:r>
              <a:rPr lang="hr-HR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112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(2008) 8116-8120.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1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DCD6A-65AC-97D1-BFFC-879CF8BF4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2EED-DC7E-2C7A-80EA-15B3F0D2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18BF06-650B-82F0-2897-471A2028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4" y="136524"/>
            <a:ext cx="10515600" cy="814575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endParaRPr lang="en-GB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0DD5AC9-C67D-1FF1-4C63-F9E354A94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35" y="12169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63AA153-F4AF-6209-862B-DAE2AEB9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949" y="1939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15DEC78B-7ADA-67FC-7FEE-57A373359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726" y="27495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CC8131-7F89-6488-4CAC-F7E796A4D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35" y="24298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4654060-832C-1BA9-F776-76D6E8C838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968983"/>
              </p:ext>
            </p:extLst>
          </p:nvPr>
        </p:nvGraphicFramePr>
        <p:xfrm>
          <a:off x="5402263" y="312738"/>
          <a:ext cx="5478462" cy="575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CS ChemDraw 64-bit Drawing" r:id="rId3" imgW="5478649" imgH="5754397" progId="ChemDraw_x64.Document.6.0">
                  <p:embed/>
                </p:oleObj>
              </mc:Choice>
              <mc:Fallback>
                <p:oleObj name="CS ChemDraw 64-bit Drawing" r:id="rId3" imgW="5478649" imgH="5754397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2263" y="312738"/>
                        <a:ext cx="5478462" cy="575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3EBD4DB-351D-4AAD-96E4-A36FE1A690A6}"/>
              </a:ext>
            </a:extLst>
          </p:cNvPr>
          <p:cNvSpPr txBox="1"/>
          <p:nvPr/>
        </p:nvSpPr>
        <p:spPr>
          <a:xfrm>
            <a:off x="378691" y="2040799"/>
            <a:ext cx="4729018" cy="277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Efikasna metoda priprave šesteročlanih prstenastih sustava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Širok spektar mehanističkih puteva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Računalne metode – proučavanje mehanizama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5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F5F09-75B1-4F25-8B50-4B97AEC7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smtClean="0"/>
              <a:t>13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E23623-9034-4FD3-99D9-CD34AC00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288" y="3021712"/>
            <a:ext cx="5059421" cy="814575"/>
          </a:xfrm>
        </p:spPr>
        <p:txBody>
          <a:bodyPr>
            <a:noAutofit/>
          </a:bodyPr>
          <a:lstStyle/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HVALA NA PAŽNJI </a:t>
            </a: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GB" sz="32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1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B9AAE79-3041-EA8B-FF2F-716219ACA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453590"/>
              </p:ext>
            </p:extLst>
          </p:nvPr>
        </p:nvGraphicFramePr>
        <p:xfrm>
          <a:off x="8479818" y="1249539"/>
          <a:ext cx="3435350" cy="185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CS ChemDraw 64-bit Drawing" r:id="rId3" imgW="4277615" imgH="2310085" progId="ChemDraw_x64.Document.6.0">
                  <p:embed/>
                </p:oleObj>
              </mc:Choice>
              <mc:Fallback>
                <p:oleObj name="CS ChemDraw 64-bit Drawing" r:id="rId3" imgW="4277615" imgH="2310085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79818" y="1249539"/>
                        <a:ext cx="3435350" cy="1854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99CFB2-993F-9314-6D7E-335DD243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5" y="48798"/>
            <a:ext cx="10515600" cy="904117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EBA49D-8DFF-22C1-72CD-E36A64DEB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300" y="1924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AFA7B10-CA3B-9927-DFF7-31EE16519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46834"/>
              </p:ext>
            </p:extLst>
          </p:nvPr>
        </p:nvGraphicFramePr>
        <p:xfrm>
          <a:off x="1444625" y="712788"/>
          <a:ext cx="5662613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CS ChemDraw 64-bit Drawing" r:id="rId5" imgW="5615748" imgH="2310319" progId="ChemDraw_x64.Document.6.0">
                  <p:embed/>
                </p:oleObj>
              </mc:Choice>
              <mc:Fallback>
                <p:oleObj name="CS ChemDraw 64-bit Drawing" r:id="rId5" imgW="5615748" imgH="2310319" progId="ChemDraw_x64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712788"/>
                        <a:ext cx="5662613" cy="239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17375C-143F-A484-BC6D-A944E3CDD5F5}"/>
              </a:ext>
            </a:extLst>
          </p:cNvPr>
          <p:cNvCxnSpPr/>
          <p:nvPr/>
        </p:nvCxnSpPr>
        <p:spPr>
          <a:xfrm>
            <a:off x="4923261" y="5436393"/>
            <a:ext cx="232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C00EF4-0201-99FB-6B05-E0020F7CC230}"/>
              </a:ext>
            </a:extLst>
          </p:cNvPr>
          <p:cNvSpPr/>
          <p:nvPr/>
        </p:nvSpPr>
        <p:spPr>
          <a:xfrm>
            <a:off x="5138461" y="4026384"/>
            <a:ext cx="793750" cy="1717639"/>
          </a:xfrm>
          <a:custGeom>
            <a:avLst/>
            <a:gdLst>
              <a:gd name="connsiteX0" fmla="*/ 0 w 673100"/>
              <a:gd name="connsiteY0" fmla="*/ 979708 h 1195608"/>
              <a:gd name="connsiteX1" fmla="*/ 323850 w 673100"/>
              <a:gd name="connsiteY1" fmla="*/ 1808 h 1195608"/>
              <a:gd name="connsiteX2" fmla="*/ 673100 w 673100"/>
              <a:gd name="connsiteY2" fmla="*/ 1195608 h 1195608"/>
              <a:gd name="connsiteX0" fmla="*/ 0 w 673100"/>
              <a:gd name="connsiteY0" fmla="*/ 979708 h 1195608"/>
              <a:gd name="connsiteX1" fmla="*/ 288925 w 673100"/>
              <a:gd name="connsiteY1" fmla="*/ 1808 h 1195608"/>
              <a:gd name="connsiteX2" fmla="*/ 673100 w 673100"/>
              <a:gd name="connsiteY2" fmla="*/ 1195608 h 1195608"/>
              <a:gd name="connsiteX0" fmla="*/ 0 w 673100"/>
              <a:gd name="connsiteY0" fmla="*/ 979708 h 1195608"/>
              <a:gd name="connsiteX1" fmla="*/ 304800 w 673100"/>
              <a:gd name="connsiteY1" fmla="*/ 1808 h 1195608"/>
              <a:gd name="connsiteX2" fmla="*/ 673100 w 673100"/>
              <a:gd name="connsiteY2" fmla="*/ 1195608 h 1195608"/>
              <a:gd name="connsiteX0" fmla="*/ 0 w 673100"/>
              <a:gd name="connsiteY0" fmla="*/ 1020855 h 1236755"/>
              <a:gd name="connsiteX1" fmla="*/ 317500 w 673100"/>
              <a:gd name="connsiteY1" fmla="*/ 1680 h 1236755"/>
              <a:gd name="connsiteX2" fmla="*/ 673100 w 673100"/>
              <a:gd name="connsiteY2" fmla="*/ 1236755 h 123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1236755">
                <a:moveTo>
                  <a:pt x="0" y="1020855"/>
                </a:moveTo>
                <a:cubicBezTo>
                  <a:pt x="105833" y="513913"/>
                  <a:pt x="205317" y="-34303"/>
                  <a:pt x="317500" y="1680"/>
                </a:cubicBezTo>
                <a:cubicBezTo>
                  <a:pt x="429683" y="37663"/>
                  <a:pt x="554566" y="657846"/>
                  <a:pt x="673100" y="1236755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778B32-A88C-5333-B38F-05C803BEE46E}"/>
              </a:ext>
            </a:extLst>
          </p:cNvPr>
          <p:cNvCxnSpPr>
            <a:cxnSpLocks/>
          </p:cNvCxnSpPr>
          <p:nvPr/>
        </p:nvCxnSpPr>
        <p:spPr>
          <a:xfrm>
            <a:off x="5932210" y="5753562"/>
            <a:ext cx="3095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380B0F1-113C-230D-A15E-2899FEF95689}"/>
              </a:ext>
            </a:extLst>
          </p:cNvPr>
          <p:cNvSpPr/>
          <p:nvPr/>
        </p:nvSpPr>
        <p:spPr>
          <a:xfrm>
            <a:off x="5155273" y="4643905"/>
            <a:ext cx="776937" cy="1119183"/>
          </a:xfrm>
          <a:custGeom>
            <a:avLst/>
            <a:gdLst>
              <a:gd name="connsiteX0" fmla="*/ 0 w 676275"/>
              <a:gd name="connsiteY0" fmla="*/ 479878 h 703715"/>
              <a:gd name="connsiteX1" fmla="*/ 319088 w 676275"/>
              <a:gd name="connsiteY1" fmla="*/ 3628 h 703715"/>
              <a:gd name="connsiteX2" fmla="*/ 676275 w 676275"/>
              <a:gd name="connsiteY2" fmla="*/ 703715 h 703715"/>
              <a:gd name="connsiteX0" fmla="*/ 0 w 676275"/>
              <a:gd name="connsiteY0" fmla="*/ 517561 h 741398"/>
              <a:gd name="connsiteX1" fmla="*/ 334963 w 676275"/>
              <a:gd name="connsiteY1" fmla="*/ 3211 h 741398"/>
              <a:gd name="connsiteX2" fmla="*/ 676275 w 676275"/>
              <a:gd name="connsiteY2" fmla="*/ 741398 h 74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741398">
                <a:moveTo>
                  <a:pt x="0" y="517561"/>
                </a:moveTo>
                <a:cubicBezTo>
                  <a:pt x="103188" y="260783"/>
                  <a:pt x="222251" y="-34095"/>
                  <a:pt x="334963" y="3211"/>
                </a:cubicBezTo>
                <a:cubicBezTo>
                  <a:pt x="447675" y="40517"/>
                  <a:pt x="615950" y="617573"/>
                  <a:pt x="676275" y="741398"/>
                </a:cubicBezTo>
              </a:path>
            </a:pathLst>
          </a:custGeom>
          <a:ln>
            <a:solidFill>
              <a:srgbClr val="808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A8A94DB-FF79-40DA-1938-52E75C089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804003"/>
              </p:ext>
            </p:extLst>
          </p:nvPr>
        </p:nvGraphicFramePr>
        <p:xfrm>
          <a:off x="5349599" y="4871728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CS ChemDraw 64-bit Drawing" r:id="rId7" imgW="286318" imgH="286158" progId="ChemDraw_x64.Document.6.0">
                  <p:embed/>
                </p:oleObj>
              </mc:Choice>
              <mc:Fallback>
                <p:oleObj name="CS ChemDraw 64-bit Drawing" r:id="rId7" imgW="286318" imgH="286158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49599" y="4871728"/>
                        <a:ext cx="28575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E67CFC0-85B8-C165-DC8B-F62E4369EEC8}"/>
              </a:ext>
            </a:extLst>
          </p:cNvPr>
          <p:cNvSpPr txBox="1"/>
          <p:nvPr/>
        </p:nvSpPr>
        <p:spPr>
          <a:xfrm>
            <a:off x="5570264" y="3868819"/>
            <a:ext cx="196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Bez katalizatora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E93EEB5-0C33-C28A-2E4D-D4CD9BC68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154280"/>
              </p:ext>
            </p:extLst>
          </p:nvPr>
        </p:nvGraphicFramePr>
        <p:xfrm>
          <a:off x="3722786" y="4175593"/>
          <a:ext cx="1103312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CS ChemDraw 64-bit Drawing" r:id="rId9" imgW="1103202" imgH="1380172" progId="ChemDraw_x64.Document.6.0">
                  <p:embed/>
                </p:oleObj>
              </mc:Choice>
              <mc:Fallback>
                <p:oleObj name="CS ChemDraw 64-bit Drawing" r:id="rId9" imgW="1103202" imgH="1380172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22786" y="4175593"/>
                        <a:ext cx="1103312" cy="1379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1700BE5-5C46-0262-D96B-96B517134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612303"/>
              </p:ext>
            </p:extLst>
          </p:nvPr>
        </p:nvGraphicFramePr>
        <p:xfrm>
          <a:off x="6270349" y="4975225"/>
          <a:ext cx="110331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CS ChemDraw 64-bit Drawing" r:id="rId11" imgW="1103202" imgH="1381805" progId="ChemDraw_x64.Document.6.0">
                  <p:embed/>
                </p:oleObj>
              </mc:Choice>
              <mc:Fallback>
                <p:oleObj name="CS ChemDraw 64-bit Drawing" r:id="rId11" imgW="1103202" imgH="1381805" progId="ChemDraw_x64.Document.6.0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E93EEB5-0C33-C28A-2E4D-D4CD9BC68E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70349" y="4975225"/>
                        <a:ext cx="1103313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35112D9-4B1D-26A4-7F98-1B926B5D6E29}"/>
              </a:ext>
            </a:extLst>
          </p:cNvPr>
          <p:cNvSpPr txBox="1"/>
          <p:nvPr/>
        </p:nvSpPr>
        <p:spPr>
          <a:xfrm>
            <a:off x="5752031" y="4588363"/>
            <a:ext cx="1511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>
                <a:solidFill>
                  <a:srgbClr val="8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katalizator</a:t>
            </a:r>
            <a:endParaRPr lang="en-GB" sz="1200" b="1" dirty="0">
              <a:solidFill>
                <a:srgbClr val="8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40C3A5D-DE61-15D3-0A0D-F6DD7629C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44911"/>
              </p:ext>
            </p:extLst>
          </p:nvPr>
        </p:nvGraphicFramePr>
        <p:xfrm>
          <a:off x="1724811" y="1648684"/>
          <a:ext cx="9572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CS ChemDraw 64-bit Drawing" r:id="rId13" imgW="956572" imgH="461282" progId="ChemDraw_x64.Document.6.0">
                  <p:embed/>
                </p:oleObj>
              </mc:Choice>
              <mc:Fallback>
                <p:oleObj name="CS ChemDraw 64-bit Drawing" r:id="rId13" imgW="956572" imgH="461282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24811" y="1648684"/>
                        <a:ext cx="957263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C902B8C9-52F9-85E9-3290-61197C84A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33775"/>
              </p:ext>
            </p:extLst>
          </p:nvPr>
        </p:nvGraphicFramePr>
        <p:xfrm>
          <a:off x="2849578" y="794006"/>
          <a:ext cx="18002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CS ChemDraw 64-bit Drawing" r:id="rId15" imgW="1799596" imgH="689882" progId="ChemDraw_x64.Document.6.0">
                  <p:embed/>
                </p:oleObj>
              </mc:Choice>
              <mc:Fallback>
                <p:oleObj name="CS ChemDraw 64-bit Drawing" r:id="rId15" imgW="1799596" imgH="689882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49578" y="794006"/>
                        <a:ext cx="1800225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C6D72913-5D16-09B3-8327-09D1A5DF0C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506168"/>
              </p:ext>
            </p:extLst>
          </p:nvPr>
        </p:nvGraphicFramePr>
        <p:xfrm>
          <a:off x="3320249" y="1979296"/>
          <a:ext cx="11318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CS ChemDraw 64-bit Drawing" r:id="rId17" imgW="1131793" imgH="519249" progId="ChemDraw_x64.Document.6.0">
                  <p:embed/>
                </p:oleObj>
              </mc:Choice>
              <mc:Fallback>
                <p:oleObj name="CS ChemDraw 64-bit Drawing" r:id="rId17" imgW="1131793" imgH="519249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20249" y="1979296"/>
                        <a:ext cx="1131887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6AB44719-6F1A-905B-6E4F-370549B6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b="1" smtClean="0">
                <a:solidFill>
                  <a:schemeClr val="tx1"/>
                </a:solidFill>
              </a:rPr>
              <a:t>2</a:t>
            </a:fld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40B4D0-D012-DF73-D49D-4B1E71923D9E}"/>
              </a:ext>
            </a:extLst>
          </p:cNvPr>
          <p:cNvSpPr txBox="1"/>
          <p:nvPr/>
        </p:nvSpPr>
        <p:spPr>
          <a:xfrm>
            <a:off x="69065" y="34290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Uloga katalizatora?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A18C6F-6D1C-FA06-431B-960DE2D0C27D}"/>
              </a:ext>
            </a:extLst>
          </p:cNvPr>
          <p:cNvSpPr txBox="1"/>
          <p:nvPr/>
        </p:nvSpPr>
        <p:spPr>
          <a:xfrm>
            <a:off x="-202669" y="6538912"/>
            <a:ext cx="4477111" cy="23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Roglans, A. Pla, M. Sola, </a:t>
            </a:r>
            <a:r>
              <a:rPr kumimoji="0" lang="hr-H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Chem. Rev. </a:t>
            </a:r>
            <a:r>
              <a:rPr kumimoji="0" lang="hr-H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121</a:t>
            </a:r>
            <a:r>
              <a:rPr kumimoji="0" lang="hr-H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hr-H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(2020) 1894-1979.</a:t>
            </a:r>
            <a:endParaRPr kumimoji="0" lang="hr-H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EF23EC-F9AE-71A8-06D6-AC1C907A9785}"/>
              </a:ext>
            </a:extLst>
          </p:cNvPr>
          <p:cNvSpPr/>
          <p:nvPr/>
        </p:nvSpPr>
        <p:spPr>
          <a:xfrm>
            <a:off x="10498333" y="1659120"/>
            <a:ext cx="482599" cy="389400"/>
          </a:xfrm>
          <a:prstGeom prst="rect">
            <a:avLst/>
          </a:prstGeom>
          <a:solidFill>
            <a:srgbClr val="D9D9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9E1C9-3911-0E16-49D5-2D4DD59F4FFD}"/>
              </a:ext>
            </a:extLst>
          </p:cNvPr>
          <p:cNvSpPr/>
          <p:nvPr/>
        </p:nvSpPr>
        <p:spPr>
          <a:xfrm>
            <a:off x="10498333" y="2103803"/>
            <a:ext cx="482599" cy="389400"/>
          </a:xfrm>
          <a:prstGeom prst="rect">
            <a:avLst/>
          </a:prstGeom>
          <a:solidFill>
            <a:srgbClr val="D9D9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71822-9544-24D5-D3EF-FB5280821AB5}"/>
              </a:ext>
            </a:extLst>
          </p:cNvPr>
          <p:cNvSpPr/>
          <p:nvPr/>
        </p:nvSpPr>
        <p:spPr>
          <a:xfrm>
            <a:off x="10498333" y="2548486"/>
            <a:ext cx="482599" cy="389400"/>
          </a:xfrm>
          <a:prstGeom prst="rect">
            <a:avLst/>
          </a:prstGeom>
          <a:solidFill>
            <a:srgbClr val="D9D9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21B9E-55CE-A90B-03BF-1BD3DDEF15ED}"/>
              </a:ext>
            </a:extLst>
          </p:cNvPr>
          <p:cNvSpPr/>
          <p:nvPr/>
        </p:nvSpPr>
        <p:spPr>
          <a:xfrm>
            <a:off x="8862415" y="1659120"/>
            <a:ext cx="482599" cy="389400"/>
          </a:xfrm>
          <a:prstGeom prst="rect">
            <a:avLst/>
          </a:prstGeom>
          <a:solidFill>
            <a:srgbClr val="D9D9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BE8881-9E9C-8582-7A36-C9F31A31A392}"/>
              </a:ext>
            </a:extLst>
          </p:cNvPr>
          <p:cNvSpPr/>
          <p:nvPr/>
        </p:nvSpPr>
        <p:spPr>
          <a:xfrm>
            <a:off x="8862414" y="2103803"/>
            <a:ext cx="482599" cy="389400"/>
          </a:xfrm>
          <a:prstGeom prst="rect">
            <a:avLst/>
          </a:prstGeom>
          <a:solidFill>
            <a:srgbClr val="D9D9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94DF26-141C-EF02-CCCC-1405A98F9D60}"/>
              </a:ext>
            </a:extLst>
          </p:cNvPr>
          <p:cNvSpPr/>
          <p:nvPr/>
        </p:nvSpPr>
        <p:spPr>
          <a:xfrm>
            <a:off x="9408514" y="2103803"/>
            <a:ext cx="482599" cy="389400"/>
          </a:xfrm>
          <a:prstGeom prst="rect">
            <a:avLst/>
          </a:prstGeom>
          <a:solidFill>
            <a:srgbClr val="D9D9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8E23A-01D6-699B-86E3-A55AB41BE93C}"/>
              </a:ext>
            </a:extLst>
          </p:cNvPr>
          <p:cNvSpPr/>
          <p:nvPr/>
        </p:nvSpPr>
        <p:spPr>
          <a:xfrm>
            <a:off x="9408513" y="2548486"/>
            <a:ext cx="482599" cy="389400"/>
          </a:xfrm>
          <a:prstGeom prst="rect">
            <a:avLst/>
          </a:prstGeom>
          <a:solidFill>
            <a:srgbClr val="D9D9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56DB6D-61E9-4679-3BA1-54DC1C3CD83C}"/>
              </a:ext>
            </a:extLst>
          </p:cNvPr>
          <p:cNvSpPr/>
          <p:nvPr/>
        </p:nvSpPr>
        <p:spPr>
          <a:xfrm>
            <a:off x="11044433" y="1659120"/>
            <a:ext cx="482599" cy="389400"/>
          </a:xfrm>
          <a:prstGeom prst="rect">
            <a:avLst/>
          </a:prstGeom>
          <a:solidFill>
            <a:srgbClr val="D9D9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370A5-EA80-C3EF-C9BC-FC07B61A8460}"/>
              </a:ext>
            </a:extLst>
          </p:cNvPr>
          <p:cNvSpPr/>
          <p:nvPr/>
        </p:nvSpPr>
        <p:spPr>
          <a:xfrm>
            <a:off x="11044432" y="2103803"/>
            <a:ext cx="482599" cy="389400"/>
          </a:xfrm>
          <a:prstGeom prst="rect">
            <a:avLst/>
          </a:prstGeom>
          <a:solidFill>
            <a:srgbClr val="D9D9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F9043C-46C9-6D4A-BAC4-726C551D62B2}"/>
              </a:ext>
            </a:extLst>
          </p:cNvPr>
          <p:cNvSpPr/>
          <p:nvPr/>
        </p:nvSpPr>
        <p:spPr>
          <a:xfrm>
            <a:off x="9953423" y="2103803"/>
            <a:ext cx="482599" cy="389400"/>
          </a:xfrm>
          <a:prstGeom prst="rect">
            <a:avLst/>
          </a:prstGeom>
          <a:solidFill>
            <a:srgbClr val="D9D9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823D19-CFAE-4043-34ED-A8DF396D0589}"/>
              </a:ext>
            </a:extLst>
          </p:cNvPr>
          <p:cNvSpPr txBox="1"/>
          <p:nvPr/>
        </p:nvSpPr>
        <p:spPr>
          <a:xfrm>
            <a:off x="8938615" y="1295403"/>
            <a:ext cx="20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E00751-2D02-BE29-923E-F5F33126F738}"/>
              </a:ext>
            </a:extLst>
          </p:cNvPr>
          <p:cNvSpPr txBox="1"/>
          <p:nvPr/>
        </p:nvSpPr>
        <p:spPr>
          <a:xfrm>
            <a:off x="9488943" y="1737608"/>
            <a:ext cx="20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63C9D8-1764-DC3E-29AA-47F32C9E50A5}"/>
              </a:ext>
            </a:extLst>
          </p:cNvPr>
          <p:cNvSpPr txBox="1"/>
          <p:nvPr/>
        </p:nvSpPr>
        <p:spPr>
          <a:xfrm>
            <a:off x="10043123" y="1737608"/>
            <a:ext cx="20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550492-7B8F-0D69-CB94-C06A149AD82C}"/>
              </a:ext>
            </a:extLst>
          </p:cNvPr>
          <p:cNvSpPr txBox="1"/>
          <p:nvPr/>
        </p:nvSpPr>
        <p:spPr>
          <a:xfrm>
            <a:off x="10586439" y="1295403"/>
            <a:ext cx="20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09E743-1DEE-A5A9-DCA3-F33C19136192}"/>
              </a:ext>
            </a:extLst>
          </p:cNvPr>
          <p:cNvSpPr txBox="1"/>
          <p:nvPr/>
        </p:nvSpPr>
        <p:spPr>
          <a:xfrm>
            <a:off x="11102375" y="1295403"/>
            <a:ext cx="42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E08287B0-E229-5607-D40E-BEC38BDCD3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861450"/>
              </p:ext>
            </p:extLst>
          </p:nvPr>
        </p:nvGraphicFramePr>
        <p:xfrm>
          <a:off x="7919506" y="659668"/>
          <a:ext cx="323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CS ChemDraw 64-bit Drawing" r:id="rId19" imgW="323895" imgH="324530" progId="ChemDraw_x64.Document.6.0">
                  <p:embed/>
                </p:oleObj>
              </mc:Choice>
              <mc:Fallback>
                <p:oleObj name="CS ChemDraw 64-bit Drawing" r:id="rId19" imgW="323895" imgH="324530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19506" y="659668"/>
                        <a:ext cx="3238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013ACE-535D-4529-83E7-EB99E3B97104}"/>
              </a:ext>
            </a:extLst>
          </p:cNvPr>
          <p:cNvCxnSpPr>
            <a:cxnSpLocks/>
          </p:cNvCxnSpPr>
          <p:nvPr/>
        </p:nvCxnSpPr>
        <p:spPr>
          <a:xfrm flipH="1" flipV="1">
            <a:off x="7947317" y="824003"/>
            <a:ext cx="560057" cy="2176368"/>
          </a:xfrm>
          <a:prstGeom prst="line">
            <a:avLst/>
          </a:prstGeom>
          <a:ln w="12700">
            <a:solidFill>
              <a:srgbClr val="8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6B2D1E1-3A12-6F44-9F53-6A7D5EF88FFE}"/>
              </a:ext>
            </a:extLst>
          </p:cNvPr>
          <p:cNvCxnSpPr>
            <a:cxnSpLocks/>
          </p:cNvCxnSpPr>
          <p:nvPr/>
        </p:nvCxnSpPr>
        <p:spPr>
          <a:xfrm flipH="1" flipV="1">
            <a:off x="8081431" y="682614"/>
            <a:ext cx="3701003" cy="598315"/>
          </a:xfrm>
          <a:prstGeom prst="line">
            <a:avLst/>
          </a:prstGeom>
          <a:ln w="12700">
            <a:solidFill>
              <a:srgbClr val="8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7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/>
      <p:bldP spid="29" grpId="0"/>
      <p:bldP spid="36" grpId="0"/>
      <p:bldP spid="3" grpId="0" animBg="1"/>
      <p:bldP spid="6" grpId="0" animBg="1"/>
      <p:bldP spid="8" grpId="0" animBg="1"/>
      <p:bldP spid="10" grpId="0" animBg="1"/>
      <p:bldP spid="11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/>
      <p:bldP spid="20" grpId="0"/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AFA3-A754-151C-1DF9-1EA286B3B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49" y="59004"/>
            <a:ext cx="10515600" cy="876034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Opći mehanizam ciklotrimerizacije </a:t>
            </a:r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 alkina</a:t>
            </a:r>
            <a:endParaRPr lang="en-GB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A7599-880F-D42E-7A91-51E98CE2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b="1" smtClean="0">
                <a:solidFill>
                  <a:schemeClr val="tx1"/>
                </a:solidFill>
              </a:rPr>
              <a:t>3</a:t>
            </a:fld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9A881D-2BF9-77D1-6C01-26B3A0CE0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215" y="935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2E060E1-CC74-980D-1E6D-42131A459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636502"/>
              </p:ext>
            </p:extLst>
          </p:nvPr>
        </p:nvGraphicFramePr>
        <p:xfrm>
          <a:off x="1435100" y="1593850"/>
          <a:ext cx="6022975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CS ChemDraw 64-bit Drawing" r:id="rId3" imgW="6001371" imgH="4154683" progId="ChemDraw_x64.Document.6.0">
                  <p:embed/>
                </p:oleObj>
              </mc:Choice>
              <mc:Fallback>
                <p:oleObj name="CS ChemDraw 64-bit Drawing" r:id="rId3" imgW="6001371" imgH="4154683" progId="ChemDraw_x64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1593850"/>
                        <a:ext cx="6022975" cy="416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0DEC92C-32B4-9AD7-405D-BAE6000FEA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57506"/>
              </p:ext>
            </p:extLst>
          </p:nvPr>
        </p:nvGraphicFramePr>
        <p:xfrm>
          <a:off x="7154663" y="5258593"/>
          <a:ext cx="24003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CS ChemDraw 64-bit Drawing" r:id="rId5" imgW="2400006" imgH="933586" progId="ChemDraw_x64.Document.6.0">
                  <p:embed/>
                </p:oleObj>
              </mc:Choice>
              <mc:Fallback>
                <p:oleObj name="CS ChemDraw 64-bit Drawing" r:id="rId5" imgW="2400006" imgH="933586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54663" y="5258593"/>
                        <a:ext cx="2400300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A1BC40F-A4F2-08F9-5244-5276BC0D6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466675"/>
              </p:ext>
            </p:extLst>
          </p:nvPr>
        </p:nvGraphicFramePr>
        <p:xfrm>
          <a:off x="7154663" y="4006520"/>
          <a:ext cx="24003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CS ChemDraw 64-bit Drawing" r:id="rId7" imgW="2400006" imgH="935219" progId="ChemDraw_x64.Document.6.0">
                  <p:embed/>
                </p:oleObj>
              </mc:Choice>
              <mc:Fallback>
                <p:oleObj name="CS ChemDraw 64-bit Drawing" r:id="rId7" imgW="2400006" imgH="935219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54663" y="4006520"/>
                        <a:ext cx="2400300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39CE71-21F3-0E1A-C3DD-13A019E3DB85}"/>
              </a:ext>
            </a:extLst>
          </p:cNvPr>
          <p:cNvCxnSpPr>
            <a:cxnSpLocks/>
          </p:cNvCxnSpPr>
          <p:nvPr/>
        </p:nvCxnSpPr>
        <p:spPr>
          <a:xfrm flipH="1" flipV="1">
            <a:off x="5416062" y="4591183"/>
            <a:ext cx="1818176" cy="700749"/>
          </a:xfrm>
          <a:prstGeom prst="line">
            <a:avLst/>
          </a:prstGeom>
          <a:ln>
            <a:solidFill>
              <a:srgbClr val="004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1653F7-E6BD-1062-3582-E6B11583D569}"/>
              </a:ext>
            </a:extLst>
          </p:cNvPr>
          <p:cNvCxnSpPr>
            <a:cxnSpLocks/>
          </p:cNvCxnSpPr>
          <p:nvPr/>
        </p:nvCxnSpPr>
        <p:spPr>
          <a:xfrm flipH="1" flipV="1">
            <a:off x="5416062" y="4591183"/>
            <a:ext cx="1799126" cy="1485767"/>
          </a:xfrm>
          <a:prstGeom prst="line">
            <a:avLst/>
          </a:prstGeom>
          <a:ln>
            <a:solidFill>
              <a:srgbClr val="004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3C9E29-8883-4FBA-52BF-9FBDABDC903D}"/>
              </a:ext>
            </a:extLst>
          </p:cNvPr>
          <p:cNvCxnSpPr>
            <a:cxnSpLocks/>
          </p:cNvCxnSpPr>
          <p:nvPr/>
        </p:nvCxnSpPr>
        <p:spPr>
          <a:xfrm flipH="1">
            <a:off x="5511800" y="4048125"/>
            <a:ext cx="1722438" cy="191426"/>
          </a:xfrm>
          <a:prstGeom prst="line">
            <a:avLst/>
          </a:prstGeom>
          <a:ln>
            <a:solidFill>
              <a:srgbClr val="40A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42A2D4-6674-F3E9-65FC-6CDB25CF5B98}"/>
              </a:ext>
            </a:extLst>
          </p:cNvPr>
          <p:cNvCxnSpPr>
            <a:cxnSpLocks/>
          </p:cNvCxnSpPr>
          <p:nvPr/>
        </p:nvCxnSpPr>
        <p:spPr>
          <a:xfrm flipH="1" flipV="1">
            <a:off x="5511800" y="4239551"/>
            <a:ext cx="1722438" cy="603912"/>
          </a:xfrm>
          <a:prstGeom prst="line">
            <a:avLst/>
          </a:prstGeom>
          <a:ln>
            <a:solidFill>
              <a:srgbClr val="40A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A0D9207-AE8E-1181-2FC3-7A6DEFFE254B}"/>
              </a:ext>
            </a:extLst>
          </p:cNvPr>
          <p:cNvSpPr txBox="1"/>
          <p:nvPr/>
        </p:nvSpPr>
        <p:spPr>
          <a:xfrm>
            <a:off x="164715" y="6411954"/>
            <a:ext cx="39341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N. E.</a:t>
            </a:r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 Schore,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Chem. Rev. </a:t>
            </a:r>
            <a:r>
              <a:rPr lang="en-GB" sz="1050" b="1" dirty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hr-HR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050" dirty="0">
                <a:latin typeface="Arial" panose="020B0604020202020204" pitchFamily="34" charset="0"/>
                <a:cs typeface="Arial" panose="020B0604020202020204" pitchFamily="34" charset="0"/>
              </a:rPr>
              <a:t>(1988)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1081− 1119.</a:t>
            </a:r>
          </a:p>
        </p:txBody>
      </p:sp>
    </p:spTree>
    <p:extLst>
      <p:ext uri="{BB962C8B-B14F-4D97-AF65-F5344CB8AC3E}">
        <p14:creationId xmlns:p14="http://schemas.microsoft.com/office/powerpoint/2010/main" val="388739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992A30CB-D809-4ADD-9609-0992E85323F2}"/>
              </a:ext>
            </a:extLst>
          </p:cNvPr>
          <p:cNvSpPr/>
          <p:nvPr/>
        </p:nvSpPr>
        <p:spPr>
          <a:xfrm>
            <a:off x="7644801" y="5258082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CF20-0158-CBEB-7549-6A6E5E86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17EFB4-3BBE-ED2F-94E9-37F59F664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10" y="-546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47A10FD-E5F7-BDFC-3D15-54F9978BA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152575"/>
              </p:ext>
            </p:extLst>
          </p:nvPr>
        </p:nvGraphicFramePr>
        <p:xfrm>
          <a:off x="1074738" y="742950"/>
          <a:ext cx="4416425" cy="611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CS ChemDraw 64-bit Drawing" r:id="rId3" imgW="5259193" imgH="7269480" progId="ChemDraw_x64.Document.6.0">
                  <p:embed/>
                </p:oleObj>
              </mc:Choice>
              <mc:Fallback>
                <p:oleObj name="CS ChemDraw 64-bit Drawing" r:id="rId3" imgW="5259193" imgH="7269480" progId="ChemDraw_x64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742950"/>
                        <a:ext cx="4416425" cy="6115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24326D8-0C79-E617-B19D-B022C4D1B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49" y="59004"/>
            <a:ext cx="10515600" cy="876034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[2+2+2] ciklotrimerizacija </a:t>
            </a:r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 alkina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pomoću kompleksa </a:t>
            </a:r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rodija</a:t>
            </a:r>
            <a:endParaRPr lang="en-GB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E5112-66B9-497D-8CCC-2708A7A949F4}"/>
              </a:ext>
            </a:extLst>
          </p:cNvPr>
          <p:cNvSpPr txBox="1"/>
          <p:nvPr/>
        </p:nvSpPr>
        <p:spPr>
          <a:xfrm>
            <a:off x="5354249" y="6411954"/>
            <a:ext cx="610832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Artigas, A. Lledó, A. Pla, A. Roglans, M. Solà, 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Chem. Eur. J. </a:t>
            </a:r>
            <a:r>
              <a:rPr lang="hr-HR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(2017) 15067-15072.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E79DBA3-276E-4C01-8C7B-70DD135B7E84}"/>
              </a:ext>
            </a:extLst>
          </p:cNvPr>
          <p:cNvSpPr/>
          <p:nvPr/>
        </p:nvSpPr>
        <p:spPr>
          <a:xfrm>
            <a:off x="3759202" y="1239527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9E2B8AFF-A6B7-45CF-BD42-D89CF5AA8D5D}"/>
              </a:ext>
            </a:extLst>
          </p:cNvPr>
          <p:cNvSpPr/>
          <p:nvPr/>
        </p:nvSpPr>
        <p:spPr>
          <a:xfrm>
            <a:off x="3759202" y="2235207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C48FB846-B778-4C3A-91B4-AD28CD74FFED}"/>
              </a:ext>
            </a:extLst>
          </p:cNvPr>
          <p:cNvSpPr/>
          <p:nvPr/>
        </p:nvSpPr>
        <p:spPr>
          <a:xfrm>
            <a:off x="7420504" y="1455981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7DCAFDE-85D3-4D5E-93F7-F507A94EEA40}"/>
              </a:ext>
            </a:extLst>
          </p:cNvPr>
          <p:cNvSpPr/>
          <p:nvPr/>
        </p:nvSpPr>
        <p:spPr>
          <a:xfrm>
            <a:off x="7875749" y="1455981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6F1D77-55B0-42C0-8F11-2A0FDF60F41C}"/>
              </a:ext>
            </a:extLst>
          </p:cNvPr>
          <p:cNvSpPr txBox="1"/>
          <p:nvPr/>
        </p:nvSpPr>
        <p:spPr>
          <a:xfrm>
            <a:off x="7605433" y="1385615"/>
            <a:ext cx="22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A1E6FA-9743-4595-B672-06137694ED18}"/>
              </a:ext>
            </a:extLst>
          </p:cNvPr>
          <p:cNvSpPr txBox="1"/>
          <p:nvPr/>
        </p:nvSpPr>
        <p:spPr>
          <a:xfrm>
            <a:off x="8203127" y="1416392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Izmjena liganada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BEB033F-97A6-4B44-B4F2-2F8BFCE920F2}"/>
              </a:ext>
            </a:extLst>
          </p:cNvPr>
          <p:cNvSpPr/>
          <p:nvPr/>
        </p:nvSpPr>
        <p:spPr>
          <a:xfrm>
            <a:off x="7644801" y="1998521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96A7B-13A2-4999-AF5F-27B8C2E2D25D}"/>
              </a:ext>
            </a:extLst>
          </p:cNvPr>
          <p:cNvSpPr txBox="1"/>
          <p:nvPr/>
        </p:nvSpPr>
        <p:spPr>
          <a:xfrm>
            <a:off x="8203127" y="1958933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Adicija acetilena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C26DDF72-C0BF-462B-B08D-25E3DF51ABED}"/>
              </a:ext>
            </a:extLst>
          </p:cNvPr>
          <p:cNvSpPr/>
          <p:nvPr/>
        </p:nvSpPr>
        <p:spPr>
          <a:xfrm>
            <a:off x="4250006" y="2790825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3161480-5608-4C62-BC41-F3B0CB2B15AD}"/>
              </a:ext>
            </a:extLst>
          </p:cNvPr>
          <p:cNvSpPr/>
          <p:nvPr/>
        </p:nvSpPr>
        <p:spPr>
          <a:xfrm>
            <a:off x="5016110" y="3773047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AB6B6ABD-D1E1-4290-8890-08C5DAFB959A}"/>
              </a:ext>
            </a:extLst>
          </p:cNvPr>
          <p:cNvSpPr/>
          <p:nvPr/>
        </p:nvSpPr>
        <p:spPr>
          <a:xfrm>
            <a:off x="7644801" y="2487676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86CB3E-D576-4480-94E8-10F4B00DA1F6}"/>
              </a:ext>
            </a:extLst>
          </p:cNvPr>
          <p:cNvSpPr txBox="1"/>
          <p:nvPr/>
        </p:nvSpPr>
        <p:spPr>
          <a:xfrm>
            <a:off x="8203127" y="2464368"/>
            <a:ext cx="2165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Promjena konformacije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9E022AEC-DFEF-439A-ADBF-46F8AE9C4A51}"/>
              </a:ext>
            </a:extLst>
          </p:cNvPr>
          <p:cNvSpPr/>
          <p:nvPr/>
        </p:nvSpPr>
        <p:spPr>
          <a:xfrm>
            <a:off x="7644801" y="2976831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8884F0-0513-4839-827D-CF016DAD82C9}"/>
              </a:ext>
            </a:extLst>
          </p:cNvPr>
          <p:cNvSpPr txBox="1"/>
          <p:nvPr/>
        </p:nvSpPr>
        <p:spPr>
          <a:xfrm>
            <a:off x="8203127" y="2938180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Oksidativno spajanje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10F0BF00-D90F-4475-9D36-915FB76F37F6}"/>
              </a:ext>
            </a:extLst>
          </p:cNvPr>
          <p:cNvSpPr/>
          <p:nvPr/>
        </p:nvSpPr>
        <p:spPr>
          <a:xfrm>
            <a:off x="5235380" y="5107725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8B9641C-442A-4209-9E46-D349D722577D}"/>
              </a:ext>
            </a:extLst>
          </p:cNvPr>
          <p:cNvSpPr/>
          <p:nvPr/>
        </p:nvSpPr>
        <p:spPr>
          <a:xfrm>
            <a:off x="7644801" y="3459205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31B0C1-CCF3-4172-BD7F-B1C1B1DF4A2F}"/>
              </a:ext>
            </a:extLst>
          </p:cNvPr>
          <p:cNvSpPr txBox="1"/>
          <p:nvPr/>
        </p:nvSpPr>
        <p:spPr>
          <a:xfrm>
            <a:off x="8203127" y="3440070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Adicija acetilena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9FD838F4-6ADF-429B-AF4C-A0845FEB194A}"/>
              </a:ext>
            </a:extLst>
          </p:cNvPr>
          <p:cNvSpPr/>
          <p:nvPr/>
        </p:nvSpPr>
        <p:spPr>
          <a:xfrm>
            <a:off x="4523731" y="6183354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25805E5A-8D79-4D2D-B4CC-8B3BEA30C7C3}"/>
              </a:ext>
            </a:extLst>
          </p:cNvPr>
          <p:cNvSpPr/>
          <p:nvPr/>
        </p:nvSpPr>
        <p:spPr>
          <a:xfrm>
            <a:off x="7644801" y="3902709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D60555-441C-451E-85C3-D614910BCF56}"/>
              </a:ext>
            </a:extLst>
          </p:cNvPr>
          <p:cNvSpPr txBox="1"/>
          <p:nvPr/>
        </p:nvSpPr>
        <p:spPr>
          <a:xfrm>
            <a:off x="8203127" y="3875201"/>
            <a:ext cx="161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[4+2] cikloadicija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3B1333EB-0EDD-4D60-812A-6853FECB1B1F}"/>
              </a:ext>
            </a:extLst>
          </p:cNvPr>
          <p:cNvSpPr/>
          <p:nvPr/>
        </p:nvSpPr>
        <p:spPr>
          <a:xfrm>
            <a:off x="2870067" y="6538912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20035C9-48A1-4F6A-8A0C-AB9B596F06C0}"/>
              </a:ext>
            </a:extLst>
          </p:cNvPr>
          <p:cNvSpPr/>
          <p:nvPr/>
        </p:nvSpPr>
        <p:spPr>
          <a:xfrm>
            <a:off x="7644801" y="4374883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C3E95C-9E0E-4689-A560-AE0A4A4DA99C}"/>
              </a:ext>
            </a:extLst>
          </p:cNvPr>
          <p:cNvSpPr txBox="1"/>
          <p:nvPr/>
        </p:nvSpPr>
        <p:spPr>
          <a:xfrm>
            <a:off x="8203127" y="4345869"/>
            <a:ext cx="1526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"Ring slippage"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F5FC48A2-CCA1-4AC0-8730-912E076B440D}"/>
              </a:ext>
            </a:extLst>
          </p:cNvPr>
          <p:cNvSpPr/>
          <p:nvPr/>
        </p:nvSpPr>
        <p:spPr>
          <a:xfrm>
            <a:off x="1433338" y="5682429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AB20F4AE-B33B-49FA-9AE3-C2EE54235B01}"/>
              </a:ext>
            </a:extLst>
          </p:cNvPr>
          <p:cNvSpPr/>
          <p:nvPr/>
        </p:nvSpPr>
        <p:spPr>
          <a:xfrm>
            <a:off x="7644801" y="4838432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B70172-8EF0-41C3-B2F6-95BD0D7DAFB5}"/>
              </a:ext>
            </a:extLst>
          </p:cNvPr>
          <p:cNvSpPr txBox="1"/>
          <p:nvPr/>
        </p:nvSpPr>
        <p:spPr>
          <a:xfrm>
            <a:off x="8203127" y="4786425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Adicija acetilena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BA48A8-8D61-43FE-BED6-6168C198CBF5}"/>
              </a:ext>
            </a:extLst>
          </p:cNvPr>
          <p:cNvSpPr txBox="1"/>
          <p:nvPr/>
        </p:nvSpPr>
        <p:spPr>
          <a:xfrm>
            <a:off x="7567382" y="521849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DA790B-0AE1-4256-888A-56EEEAF6FB08}"/>
              </a:ext>
            </a:extLst>
          </p:cNvPr>
          <p:cNvSpPr txBox="1"/>
          <p:nvPr/>
        </p:nvSpPr>
        <p:spPr>
          <a:xfrm>
            <a:off x="8203127" y="5239956"/>
            <a:ext cx="2113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Reduktivna eliminacija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C0992A08-56D0-4DE6-A1E3-D6D8E68B545E}"/>
              </a:ext>
            </a:extLst>
          </p:cNvPr>
          <p:cNvSpPr/>
          <p:nvPr/>
        </p:nvSpPr>
        <p:spPr>
          <a:xfrm>
            <a:off x="957385" y="4019434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8FB621D6-B567-41D5-9BC1-506891D8A522}"/>
              </a:ext>
            </a:extLst>
          </p:cNvPr>
          <p:cNvSpPr/>
          <p:nvPr/>
        </p:nvSpPr>
        <p:spPr>
          <a:xfrm>
            <a:off x="1931910" y="2669991"/>
            <a:ext cx="228600" cy="228600"/>
          </a:xfrm>
          <a:prstGeom prst="flowChartConnector">
            <a:avLst/>
          </a:prstGeom>
          <a:solidFill>
            <a:srgbClr val="B3C6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56F6FB-9720-47AA-8C5C-12628E6E72C1}"/>
              </a:ext>
            </a:extLst>
          </p:cNvPr>
          <p:cNvSpPr txBox="1"/>
          <p:nvPr/>
        </p:nvSpPr>
        <p:spPr>
          <a:xfrm>
            <a:off x="1854491" y="263345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6" grpId="0"/>
      <p:bldP spid="38" grpId="0"/>
      <p:bldP spid="39" grpId="0" animBg="1"/>
      <p:bldP spid="41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45177-2DD7-3FDB-921D-3F08B7037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BBA88-5FA1-D636-0C65-CC03294C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F865D8-EE13-CA67-FBEF-66DED5197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10" y="-546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62C5C06-0D1F-02B0-1502-29781F72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49" y="59004"/>
            <a:ext cx="10515600" cy="876034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Regioselektivnost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[2+2+2] ciklotrimerizacija tri alkina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7156FD4-FFDB-FDEE-9BB5-BBC2ECA4B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812" y="16270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7AC6272-3547-3837-D20C-54949E509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341855"/>
              </p:ext>
            </p:extLst>
          </p:nvPr>
        </p:nvGraphicFramePr>
        <p:xfrm>
          <a:off x="2460625" y="1627188"/>
          <a:ext cx="5172075" cy="386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CS ChemDraw 64-bit Drawing" r:id="rId3" imgW="5194976" imgH="3861707" progId="ChemDraw_x64.Document.6.0">
                  <p:embed/>
                </p:oleObj>
              </mc:Choice>
              <mc:Fallback>
                <p:oleObj name="CS ChemDraw 64-bit Drawing" r:id="rId3" imgW="5194976" imgH="3861707" progId="ChemDraw_x64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1627188"/>
                        <a:ext cx="5172075" cy="386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7133A1-8D73-BBB0-F4E7-89C041FB5440}"/>
              </a:ext>
            </a:extLst>
          </p:cNvPr>
          <p:cNvSpPr txBox="1"/>
          <p:nvPr/>
        </p:nvSpPr>
        <p:spPr>
          <a:xfrm>
            <a:off x="270622" y="6356350"/>
            <a:ext cx="684287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Ò. Torres, M. Fernàndez, À. Díaz-Jiménez, A. Pla, A. Roglans, M. Solà, 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Organometallics </a:t>
            </a:r>
            <a:r>
              <a:rPr lang="hr-HR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</a:t>
            </a:r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(2019) 2853-2862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1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4190F-AAC6-390F-8D31-C35FC6F4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01AD74-C888-6AF1-B2B8-A287E4E8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4" y="60511"/>
            <a:ext cx="10515600" cy="951100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[2+2+2] ciklotrimerizacija </a:t>
            </a:r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 alkina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nitrila</a:t>
            </a:r>
            <a:endParaRPr lang="en-GB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A2CB3E9-C51C-BF03-CE55-AE7BEDACF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35" y="12169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DEA71D7-26B7-6FA1-7EF6-A74426757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194484"/>
              </p:ext>
            </p:extLst>
          </p:nvPr>
        </p:nvGraphicFramePr>
        <p:xfrm>
          <a:off x="866775" y="1216025"/>
          <a:ext cx="4486275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CS ChemDraw 64-bit Drawing" r:id="rId3" imgW="4489886" imgH="4826378" progId="ChemDraw_x64.Document.6.0">
                  <p:embed/>
                </p:oleObj>
              </mc:Choice>
              <mc:Fallback>
                <p:oleObj name="CS ChemDraw 64-bit Drawing" r:id="rId3" imgW="4489886" imgH="4826378" progId="ChemDraw_x64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1216025"/>
                        <a:ext cx="4486275" cy="484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5185404-580F-CFEF-7D20-9E2F49699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877597"/>
              </p:ext>
            </p:extLst>
          </p:nvPr>
        </p:nvGraphicFramePr>
        <p:xfrm>
          <a:off x="6523038" y="3675063"/>
          <a:ext cx="24018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CS ChemDraw 64-bit Drawing" r:id="rId5" imgW="2401420" imgH="1089498" progId="ChemDraw_x64.Document.6.0">
                  <p:embed/>
                </p:oleObj>
              </mc:Choice>
              <mc:Fallback>
                <p:oleObj name="CS ChemDraw 64-bit Drawing" r:id="rId5" imgW="2401420" imgH="1089498" progId="ChemDraw_x64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A1BC40F-A4F2-08F9-5244-5276BC0D6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23038" y="3675063"/>
                        <a:ext cx="240188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D150CD-7792-F468-C03F-C5FD3E40D039}"/>
              </a:ext>
            </a:extLst>
          </p:cNvPr>
          <p:cNvCxnSpPr>
            <a:cxnSpLocks/>
          </p:cNvCxnSpPr>
          <p:nvPr/>
        </p:nvCxnSpPr>
        <p:spPr>
          <a:xfrm flipH="1">
            <a:off x="4879788" y="3709988"/>
            <a:ext cx="1756756" cy="206834"/>
          </a:xfrm>
          <a:prstGeom prst="line">
            <a:avLst/>
          </a:prstGeom>
          <a:ln>
            <a:solidFill>
              <a:srgbClr val="40A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3ED0F3-4CCB-7AFC-92E2-0BF4F9E47F6D}"/>
              </a:ext>
            </a:extLst>
          </p:cNvPr>
          <p:cNvCxnSpPr>
            <a:cxnSpLocks/>
          </p:cNvCxnSpPr>
          <p:nvPr/>
        </p:nvCxnSpPr>
        <p:spPr>
          <a:xfrm flipH="1" flipV="1">
            <a:off x="4879788" y="3916822"/>
            <a:ext cx="1735325" cy="748047"/>
          </a:xfrm>
          <a:prstGeom prst="line">
            <a:avLst/>
          </a:prstGeom>
          <a:ln>
            <a:solidFill>
              <a:srgbClr val="40A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9822AF1-FA46-41EE-CEE5-778FF13781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485085"/>
              </p:ext>
            </p:extLst>
          </p:nvPr>
        </p:nvGraphicFramePr>
        <p:xfrm>
          <a:off x="6523038" y="5172873"/>
          <a:ext cx="24003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CS ChemDraw 64-bit Drawing" r:id="rId7" imgW="2400006" imgH="1086258" progId="ChemDraw_x64.Document.6.0">
                  <p:embed/>
                </p:oleObj>
              </mc:Choice>
              <mc:Fallback>
                <p:oleObj name="CS ChemDraw 64-bit Drawing" r:id="rId7" imgW="2400006" imgH="1086258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23038" y="5172873"/>
                        <a:ext cx="240030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DB727DF-A17E-2C52-9862-01AD672667A5}"/>
              </a:ext>
            </a:extLst>
          </p:cNvPr>
          <p:cNvSpPr txBox="1"/>
          <p:nvPr/>
        </p:nvSpPr>
        <p:spPr>
          <a:xfrm>
            <a:off x="159124" y="6438724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A. Dahy, K. Yamada, N. Koga, 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Organometallics</a:t>
            </a:r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(2009) 3636-3649.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B30EA-D9CC-2325-48DC-A3C25F6EB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6E995-E226-1A66-03FF-31EEBC0A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E99DAC-D735-B22C-D224-AA3780BB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4" y="60511"/>
            <a:ext cx="11766176" cy="951100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Utjecaj </a:t>
            </a:r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supstituenata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metalociklopentadiena na</a:t>
            </a:r>
            <a:r>
              <a:rPr lang="hr-HR" sz="2400" b="1" dirty="0">
                <a:solidFill>
                  <a:srgbClr val="40A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regioselektivnost</a:t>
            </a:r>
            <a:r>
              <a:rPr lang="hr-HR" sz="2400" b="1" dirty="0">
                <a:solidFill>
                  <a:srgbClr val="40A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reakcije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58FB9C1-6100-6D17-4AF3-1E972C578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35" y="12169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BB9CDFB-C7A0-59A2-6074-2E692F8E5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14223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0F35E0A-8345-F598-6C05-774A40DF7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330315"/>
              </p:ext>
            </p:extLst>
          </p:nvPr>
        </p:nvGraphicFramePr>
        <p:xfrm>
          <a:off x="865188" y="1349375"/>
          <a:ext cx="6270625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S ChemDraw 64-bit Drawing" r:id="rId3" imgW="6530390" imgH="2474717" progId="ChemDraw_x64.Document.6.0">
                  <p:embed/>
                </p:oleObj>
              </mc:Choice>
              <mc:Fallback>
                <p:oleObj name="CS ChemDraw 64-bit Drawing" r:id="rId3" imgW="6530390" imgH="2474717" progId="ChemDraw_x64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1349375"/>
                        <a:ext cx="6270625" cy="237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FD9B596-7D6D-7847-8E97-CAF6CBFF6096}"/>
              </a:ext>
            </a:extLst>
          </p:cNvPr>
          <p:cNvSpPr txBox="1"/>
          <p:nvPr/>
        </p:nvSpPr>
        <p:spPr>
          <a:xfrm>
            <a:off x="867335" y="4307209"/>
            <a:ext cx="3802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SiH</a:t>
            </a:r>
            <a:r>
              <a:rPr lang="hr-HR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r-HR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sterički i elektronski utjecaji</a:t>
            </a:r>
            <a:endParaRPr lang="hr-HR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H – elektronski utjecaji</a:t>
            </a:r>
            <a:r>
              <a:rPr lang="hr-HR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4E3DDB6-8218-4007-2440-F364496ED01C}"/>
              </a:ext>
            </a:extLst>
          </p:cNvPr>
          <p:cNvSpPr/>
          <p:nvPr/>
        </p:nvSpPr>
        <p:spPr>
          <a:xfrm>
            <a:off x="4541520" y="4381500"/>
            <a:ext cx="236220" cy="47244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F7EDB4-DD70-A61C-F551-5915FED03FA5}"/>
              </a:ext>
            </a:extLst>
          </p:cNvPr>
          <p:cNvSpPr txBox="1"/>
          <p:nvPr/>
        </p:nvSpPr>
        <p:spPr>
          <a:xfrm>
            <a:off x="4777740" y="4433054"/>
            <a:ext cx="264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Isti ishod reakcije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F687B7-D4A0-C161-8BE4-324B76D114EC}"/>
              </a:ext>
            </a:extLst>
          </p:cNvPr>
          <p:cNvSpPr txBox="1"/>
          <p:nvPr/>
        </p:nvSpPr>
        <p:spPr>
          <a:xfrm>
            <a:off x="45720" y="6053688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Y. Wakatsuki, H. Yamazaki, 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Tetrahedron Lett. </a:t>
            </a:r>
            <a:r>
              <a:rPr lang="hr-HR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(1973) 3383-3384.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301CD9-A49C-C820-DA5B-6BDD23FC2B3E}"/>
              </a:ext>
            </a:extLst>
          </p:cNvPr>
          <p:cNvSpPr txBox="1"/>
          <p:nvPr/>
        </p:nvSpPr>
        <p:spPr>
          <a:xfrm>
            <a:off x="45720" y="633068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A. Varela, L. Castedo, C. Saá, 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Am. Chem. Soc. </a:t>
            </a:r>
            <a:r>
              <a:rPr lang="hr-HR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120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(1998) 12147-12148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3E6BEC-4AC0-42A9-8D9F-1E86AF2E9F17}"/>
              </a:ext>
            </a:extLst>
          </p:cNvPr>
          <p:cNvSpPr txBox="1"/>
          <p:nvPr/>
        </p:nvSpPr>
        <p:spPr>
          <a:xfrm>
            <a:off x="7800415" y="2538412"/>
            <a:ext cx="352425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B3LYP/LANL2DZ (izračunate energije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21a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21b</a:t>
            </a:r>
          </a:p>
        </p:txBody>
      </p:sp>
    </p:spTree>
    <p:extLst>
      <p:ext uri="{BB962C8B-B14F-4D97-AF65-F5344CB8AC3E}">
        <p14:creationId xmlns:p14="http://schemas.microsoft.com/office/powerpoint/2010/main" val="379099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27CB6-6897-3412-2C23-42F017A6E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56F36-7293-7CCA-62DF-4A6D4AE6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D2736F-6D04-A538-EE9D-0C396A08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4" y="60511"/>
            <a:ext cx="11766176" cy="9511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[4+2] cikloadicija </a:t>
            </a:r>
            <a:r>
              <a:rPr lang="hr-H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insercija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nitrila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1B43155-C1BC-A2D2-D1F9-9253E48A8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35" y="12169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8B1C587-F9A8-1FB1-5761-355C4512B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14223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F814625-6D28-E567-5BA3-E6AFD9D1B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" y="10116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87A79BE-9703-ABF3-83F4-A45079E974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779505"/>
              </p:ext>
            </p:extLst>
          </p:nvPr>
        </p:nvGraphicFramePr>
        <p:xfrm>
          <a:off x="1179513" y="2055813"/>
          <a:ext cx="3309937" cy="284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CS ChemDraw 64-bit Drawing" r:id="rId3" imgW="3318969" imgH="2840477" progId="ChemDraw_x64.Document.6.0">
                  <p:embed/>
                </p:oleObj>
              </mc:Choice>
              <mc:Fallback>
                <p:oleObj name="CS ChemDraw 64-bit Drawing" r:id="rId3" imgW="3318969" imgH="2840477" progId="ChemDraw_x64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2055813"/>
                        <a:ext cx="3309937" cy="284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A3DAEBFB-1027-BA03-D598-AC5707A83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360" y="2057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1E899A3-4CEF-6F29-F62F-85223E232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30258"/>
              </p:ext>
            </p:extLst>
          </p:nvPr>
        </p:nvGraphicFramePr>
        <p:xfrm>
          <a:off x="5824538" y="2286000"/>
          <a:ext cx="5573712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CS ChemDraw 64-bit Drawing" r:id="rId5" imgW="5576023" imgH="2493199" progId="ChemDraw_x64.Document.6.0">
                  <p:embed/>
                </p:oleObj>
              </mc:Choice>
              <mc:Fallback>
                <p:oleObj name="CS ChemDraw 64-bit Drawing" r:id="rId5" imgW="5576023" imgH="2493199" progId="ChemDraw_x64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286000"/>
                        <a:ext cx="5573712" cy="249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284B64-3C2A-4CB2-39A9-F1946E638A5A}"/>
              </a:ext>
            </a:extLst>
          </p:cNvPr>
          <p:cNvSpPr/>
          <p:nvPr/>
        </p:nvSpPr>
        <p:spPr>
          <a:xfrm>
            <a:off x="1178813" y="1166444"/>
            <a:ext cx="3548896" cy="384135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Utjecaj supstituenta na nitrilu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2F3FF2A-7C5E-FBD4-EC59-6F4F4C8CF724}"/>
              </a:ext>
            </a:extLst>
          </p:cNvPr>
          <p:cNvSpPr/>
          <p:nvPr/>
        </p:nvSpPr>
        <p:spPr>
          <a:xfrm>
            <a:off x="5973280" y="1166444"/>
            <a:ext cx="5274638" cy="384135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Utjecaj supstituenta na metalociklopentadienu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1025ED-BC0B-97F4-F525-E2C6D21CB09A}"/>
              </a:ext>
            </a:extLst>
          </p:cNvPr>
          <p:cNvSpPr txBox="1"/>
          <p:nvPr/>
        </p:nvSpPr>
        <p:spPr>
          <a:xfrm>
            <a:off x="464820" y="6065893"/>
            <a:ext cx="609706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Roglans, A. Pla, M. Solà, 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Chem. Rev. </a:t>
            </a:r>
            <a:r>
              <a:rPr lang="hr-HR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121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(2020)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1894-1979.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EC12C0-5F67-471F-4D40-A0158EF23E16}"/>
              </a:ext>
            </a:extLst>
          </p:cNvPr>
          <p:cNvSpPr txBox="1"/>
          <p:nvPr/>
        </p:nvSpPr>
        <p:spPr>
          <a:xfrm>
            <a:off x="464820" y="6356350"/>
            <a:ext cx="84553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P. Garcia, Y. Evanno, P. George, M. Sevrin, G. Ricci, M. Malacria, C. Aubert, V. Gandon, 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Chem. Eur. J. </a:t>
            </a:r>
            <a:r>
              <a:rPr lang="hr-HR" sz="105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</a:t>
            </a:r>
            <a:r>
              <a:rPr lang="hr-HR" sz="105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(2012) 4337-4344.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AB2A346-A7E6-695D-80CC-B081684B04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239543"/>
              </p:ext>
            </p:extLst>
          </p:nvPr>
        </p:nvGraphicFramePr>
        <p:xfrm>
          <a:off x="7879555" y="5304491"/>
          <a:ext cx="146208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CS ChemDraw 64-bit Drawing" r:id="rId7" imgW="1462632" imgH="673145" progId="ChemDraw_x64.Document.6.0">
                  <p:embed/>
                </p:oleObj>
              </mc:Choice>
              <mc:Fallback>
                <p:oleObj name="CS ChemDraw 64-bit Drawing" r:id="rId7" imgW="1462632" imgH="673145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79555" y="5304491"/>
                        <a:ext cx="1462087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248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56324-AAB7-97B5-E23D-EAEEEE777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0A0DD-291E-35BE-D1A0-ECCB6712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2531-8D42-4B04-930D-1F2CC7FE69FC}" type="slidenum">
              <a:rPr lang="en-GB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74AF1B-2291-6DA2-14AB-EFB96204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4" y="136524"/>
            <a:ext cx="10515600" cy="814575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[2+2+2] ciklotrimerizacija </a:t>
            </a:r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 alkina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jednog</a:t>
            </a:r>
            <a:r>
              <a:rPr lang="hr-HR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alkena</a:t>
            </a:r>
            <a:endParaRPr lang="en-GB" sz="2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B55356-1ADB-DA99-3373-DF7246486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35" y="12169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CE402B1-6B65-15E4-C239-60016CE49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949" y="19396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3C287C6-7445-D7FB-56EE-925B26DB4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988047"/>
              </p:ext>
            </p:extLst>
          </p:nvPr>
        </p:nvGraphicFramePr>
        <p:xfrm>
          <a:off x="867334" y="1756056"/>
          <a:ext cx="3209925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CS ChemDraw 64-bit Drawing" r:id="rId3" imgW="3201732" imgH="3157598" progId="ChemDraw_x64.Document.6.0">
                  <p:embed/>
                </p:oleObj>
              </mc:Choice>
              <mc:Fallback>
                <p:oleObj name="CS ChemDraw 64-bit Drawing" r:id="rId3" imgW="3201732" imgH="3157598" progId="ChemDraw_x64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334" y="1756056"/>
                        <a:ext cx="3209925" cy="316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1EB64048-8C88-656C-27B3-0A5EC6420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726" y="27495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37851C8-3D4E-DE01-0006-043741039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840385"/>
              </p:ext>
            </p:extLst>
          </p:nvPr>
        </p:nvGraphicFramePr>
        <p:xfrm>
          <a:off x="6577013" y="2747963"/>
          <a:ext cx="4192587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CS ChemDraw 64-bit Drawing" r:id="rId5" imgW="4189526" imgH="1758761" progId="ChemDraw_x64.Document.6.0">
                  <p:embed/>
                </p:oleObj>
              </mc:Choice>
              <mc:Fallback>
                <p:oleObj name="CS ChemDraw 64-bit Drawing" r:id="rId5" imgW="4189526" imgH="1758761" progId="ChemDraw_x64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2747963"/>
                        <a:ext cx="4192587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A7FB232-CA95-B711-7A50-1E0959D1F9C2}"/>
              </a:ext>
            </a:extLst>
          </p:cNvPr>
          <p:cNvSpPr txBox="1"/>
          <p:nvPr/>
        </p:nvSpPr>
        <p:spPr>
          <a:xfrm>
            <a:off x="792612" y="5184217"/>
            <a:ext cx="3359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Mogućnost nastajanja novih centara kiralnosti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F44E6E0-FCBA-A4C2-A8EC-0ABA153B5257}"/>
              </a:ext>
            </a:extLst>
          </p:cNvPr>
          <p:cNvSpPr/>
          <p:nvPr/>
        </p:nvSpPr>
        <p:spPr>
          <a:xfrm>
            <a:off x="1472691" y="1237799"/>
            <a:ext cx="1909685" cy="384135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Mehanizam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3E01639-2CC5-8B63-060C-AA1C20A47AB3}"/>
              </a:ext>
            </a:extLst>
          </p:cNvPr>
          <p:cNvSpPr/>
          <p:nvPr/>
        </p:nvSpPr>
        <p:spPr>
          <a:xfrm>
            <a:off x="7067949" y="1122759"/>
            <a:ext cx="3784576" cy="81457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Stereoselektivna ciklotrimerizacija diina s norbornenom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1D7B96-4EC8-5F4A-0E54-1F504C8378E0}"/>
              </a:ext>
            </a:extLst>
          </p:cNvPr>
          <p:cNvSpPr txBox="1"/>
          <p:nvPr/>
        </p:nvSpPr>
        <p:spPr>
          <a:xfrm>
            <a:off x="59502" y="6538912"/>
            <a:ext cx="4477111" cy="23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Roglans, A. Pla, M. Sola, </a:t>
            </a:r>
            <a:r>
              <a:rPr kumimoji="0" lang="hr-H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Chem. Rev. </a:t>
            </a:r>
            <a:r>
              <a:rPr kumimoji="0" lang="hr-H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121</a:t>
            </a:r>
            <a:r>
              <a:rPr kumimoji="0" lang="hr-H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hr-H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(2020) 1894-1979.</a:t>
            </a:r>
            <a:endParaRPr kumimoji="0" lang="hr-H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81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608</Words>
  <Application>Microsoft Office PowerPoint</Application>
  <PresentationFormat>Widescreen</PresentationFormat>
  <Paragraphs>110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Wingdings</vt:lpstr>
      <vt:lpstr>Office Theme</vt:lpstr>
      <vt:lpstr>CS ChemDraw 64-bit Drawing</vt:lpstr>
      <vt:lpstr>[2+2+2] ciklotrimerizacije katalizirane kompleksima prijelaznih metala</vt:lpstr>
      <vt:lpstr>Uvod</vt:lpstr>
      <vt:lpstr>Opći mehanizam ciklotrimerizacije tri alkina</vt:lpstr>
      <vt:lpstr>[2+2+2] ciklotrimerizacija tri alkina pomoću kompleksa rodija</vt:lpstr>
      <vt:lpstr>Regioselektivnost [2+2+2] ciklotrimerizacija tri alkina</vt:lpstr>
      <vt:lpstr>[2+2+2] ciklotrimerizacija dva alkina i nitrila</vt:lpstr>
      <vt:lpstr>Utjecaj supstituenata metalociklopentadiena na regioselektivnost reakcije</vt:lpstr>
      <vt:lpstr>[4+2] cikloadicija vs insercija nitrila</vt:lpstr>
      <vt:lpstr>[2+2+2] ciklotrimerizacija dva alkina i jednog alkena</vt:lpstr>
      <vt:lpstr>Različiti putevi ciklotrimerizacije ovisno o vrsti alkena</vt:lpstr>
      <vt:lpstr>[2+2+2] ciklotrimerizacija dva alkina i karbonilne skupine</vt:lpstr>
      <vt:lpstr>Zaključak</vt:lpstr>
      <vt:lpstr>HVALA NA PAŽNJI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[2+2+2] ciklotrimerizacije katalizirane kompleksima prijelaznih metala</dc:title>
  <dc:creator>Marko Gobin</dc:creator>
  <cp:lastModifiedBy>Marko Gobin</cp:lastModifiedBy>
  <cp:revision>38</cp:revision>
  <dcterms:created xsi:type="dcterms:W3CDTF">2025-03-15T09:35:19Z</dcterms:created>
  <dcterms:modified xsi:type="dcterms:W3CDTF">2025-03-18T21:15:20Z</dcterms:modified>
</cp:coreProperties>
</file>