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72" r:id="rId10"/>
    <p:sldId id="267" r:id="rId11"/>
    <p:sldId id="271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9B6"/>
    <a:srgbClr val="008080"/>
    <a:srgbClr val="EFE6F4"/>
    <a:srgbClr val="0066FF"/>
    <a:srgbClr val="CC0099"/>
    <a:srgbClr val="AD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00B33-1351-4D56-A3B7-D9EA758158D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2607D-1FE5-4B8C-9006-A16C6F084DA6}">
      <dgm:prSet phldrT="[Text]" custT="1"/>
      <dgm:spPr/>
      <dgm:t>
        <a:bodyPr/>
        <a:lstStyle/>
        <a:p>
          <a:r>
            <a:rPr lang="hr-HR" sz="2400" dirty="0" smtClean="0"/>
            <a:t>TEMPERATURA – blizu tališta </a:t>
          </a:r>
          <a:r>
            <a:rPr lang="hr-HR" sz="2400" dirty="0" err="1" smtClean="0"/>
            <a:t>eutektičke</a:t>
          </a:r>
          <a:r>
            <a:rPr lang="hr-HR" sz="2400" dirty="0" smtClean="0"/>
            <a:t> smjese API-</a:t>
          </a:r>
          <a:r>
            <a:rPr lang="hr-HR" sz="2400" dirty="0" err="1" smtClean="0"/>
            <a:t>koformer</a:t>
          </a:r>
          <a:endParaRPr lang="en-US" sz="2400" dirty="0"/>
        </a:p>
      </dgm:t>
    </dgm:pt>
    <dgm:pt modelId="{DBACFC7D-F968-4358-9C97-4F11616D8371}" type="parTrans" cxnId="{195C79CF-F89E-464E-AB7A-B70CFB271B8B}">
      <dgm:prSet/>
      <dgm:spPr/>
      <dgm:t>
        <a:bodyPr/>
        <a:lstStyle/>
        <a:p>
          <a:endParaRPr lang="en-US"/>
        </a:p>
      </dgm:t>
    </dgm:pt>
    <dgm:pt modelId="{BA776BEA-CA0C-4F8A-AB00-542A0E84E4DB}" type="sibTrans" cxnId="{195C79CF-F89E-464E-AB7A-B70CFB271B8B}">
      <dgm:prSet/>
      <dgm:spPr/>
      <dgm:t>
        <a:bodyPr/>
        <a:lstStyle/>
        <a:p>
          <a:endParaRPr lang="en-US"/>
        </a:p>
      </dgm:t>
    </dgm:pt>
    <dgm:pt modelId="{0240D8B7-FEB1-47ED-B5E0-71310D983D48}">
      <dgm:prSet phldrT="[Text]" custT="1"/>
      <dgm:spPr/>
      <dgm:t>
        <a:bodyPr/>
        <a:lstStyle/>
        <a:p>
          <a:r>
            <a:rPr lang="hr-HR" sz="2400" dirty="0" smtClean="0"/>
            <a:t>MIJEŠANJE – intenzivno; ovisi o tipu </a:t>
          </a:r>
          <a:r>
            <a:rPr lang="hr-HR" sz="2400" dirty="0" err="1" smtClean="0"/>
            <a:t>ekstrudera</a:t>
          </a:r>
          <a:r>
            <a:rPr lang="hr-HR" sz="2400" dirty="0" smtClean="0"/>
            <a:t> i građi vijaka</a:t>
          </a:r>
          <a:endParaRPr lang="en-US" sz="2400" dirty="0"/>
        </a:p>
      </dgm:t>
    </dgm:pt>
    <dgm:pt modelId="{FF32313A-1725-4A40-88D4-0AD5B29938E1}" type="parTrans" cxnId="{0CF15D05-FDE8-4F91-87EA-A0EA9F5FAFEB}">
      <dgm:prSet/>
      <dgm:spPr/>
      <dgm:t>
        <a:bodyPr/>
        <a:lstStyle/>
        <a:p>
          <a:endParaRPr lang="en-US"/>
        </a:p>
      </dgm:t>
    </dgm:pt>
    <dgm:pt modelId="{4EEF739B-76D0-489D-B2FC-E0733295F04E}" type="sibTrans" cxnId="{0CF15D05-FDE8-4F91-87EA-A0EA9F5FAFEB}">
      <dgm:prSet/>
      <dgm:spPr/>
      <dgm:t>
        <a:bodyPr/>
        <a:lstStyle/>
        <a:p>
          <a:endParaRPr lang="en-US"/>
        </a:p>
      </dgm:t>
    </dgm:pt>
    <dgm:pt modelId="{4523139E-0DBC-482C-ACFD-8C0B49F5C392}">
      <dgm:prSet phldrT="[Text]" custT="1"/>
      <dgm:spPr/>
      <dgm:t>
        <a:bodyPr/>
        <a:lstStyle/>
        <a:p>
          <a:r>
            <a:rPr lang="hr-HR" sz="2400" dirty="0" smtClean="0"/>
            <a:t>VRIJEME BORAVKA – duže; ovisi o brzini okretanja vijaka i doziranja</a:t>
          </a:r>
          <a:endParaRPr lang="en-US" sz="2400" dirty="0"/>
        </a:p>
      </dgm:t>
    </dgm:pt>
    <dgm:pt modelId="{027BCB74-8250-42F0-A2BF-3F45707B9339}" type="parTrans" cxnId="{A25162F3-A806-4F12-93D0-DF5FA5B7DF14}">
      <dgm:prSet/>
      <dgm:spPr/>
      <dgm:t>
        <a:bodyPr/>
        <a:lstStyle/>
        <a:p>
          <a:endParaRPr lang="en-US"/>
        </a:p>
      </dgm:t>
    </dgm:pt>
    <dgm:pt modelId="{F4AB9D6A-34AF-43ED-B180-03769F05FADE}" type="sibTrans" cxnId="{A25162F3-A806-4F12-93D0-DF5FA5B7DF14}">
      <dgm:prSet/>
      <dgm:spPr/>
      <dgm:t>
        <a:bodyPr/>
        <a:lstStyle/>
        <a:p>
          <a:endParaRPr lang="en-US"/>
        </a:p>
      </dgm:t>
    </dgm:pt>
    <dgm:pt modelId="{D332477E-554B-47C1-ACC0-6FA7A0980FA7}" type="pres">
      <dgm:prSet presAssocID="{8E100B33-1351-4D56-A3B7-D9EA758158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8214C8-2978-4975-B839-842280A0757D}" type="pres">
      <dgm:prSet presAssocID="{8E100B33-1351-4D56-A3B7-D9EA758158D3}" presName="Name1" presStyleCnt="0"/>
      <dgm:spPr/>
    </dgm:pt>
    <dgm:pt modelId="{8176E796-B05F-4471-8FD9-5E01CAAE3ACC}" type="pres">
      <dgm:prSet presAssocID="{8E100B33-1351-4D56-A3B7-D9EA758158D3}" presName="cycle" presStyleCnt="0"/>
      <dgm:spPr/>
    </dgm:pt>
    <dgm:pt modelId="{16BBB3D1-3E54-46AC-8F17-D9EED9B0D42C}" type="pres">
      <dgm:prSet presAssocID="{8E100B33-1351-4D56-A3B7-D9EA758158D3}" presName="srcNode" presStyleLbl="node1" presStyleIdx="0" presStyleCnt="3"/>
      <dgm:spPr/>
    </dgm:pt>
    <dgm:pt modelId="{60E11FBD-53B0-409E-A62B-54962962239D}" type="pres">
      <dgm:prSet presAssocID="{8E100B33-1351-4D56-A3B7-D9EA758158D3}" presName="conn" presStyleLbl="parChTrans1D2" presStyleIdx="0" presStyleCnt="1"/>
      <dgm:spPr/>
      <dgm:t>
        <a:bodyPr/>
        <a:lstStyle/>
        <a:p>
          <a:endParaRPr lang="en-US"/>
        </a:p>
      </dgm:t>
    </dgm:pt>
    <dgm:pt modelId="{847B2708-3D7D-4D50-ADF5-6FF7C8391440}" type="pres">
      <dgm:prSet presAssocID="{8E100B33-1351-4D56-A3B7-D9EA758158D3}" presName="extraNode" presStyleLbl="node1" presStyleIdx="0" presStyleCnt="3"/>
      <dgm:spPr/>
    </dgm:pt>
    <dgm:pt modelId="{E209A95C-208E-4ADB-80FA-6FD2E31FF606}" type="pres">
      <dgm:prSet presAssocID="{8E100B33-1351-4D56-A3B7-D9EA758158D3}" presName="dstNode" presStyleLbl="node1" presStyleIdx="0" presStyleCnt="3"/>
      <dgm:spPr/>
    </dgm:pt>
    <dgm:pt modelId="{46F734E6-4788-41B9-BD13-0B08B7D096B8}" type="pres">
      <dgm:prSet presAssocID="{21F2607D-1FE5-4B8C-9006-A16C6F084D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4581-B8FD-49F7-ACD4-1F9CE8AE20FF}" type="pres">
      <dgm:prSet presAssocID="{21F2607D-1FE5-4B8C-9006-A16C6F084DA6}" presName="accent_1" presStyleCnt="0"/>
      <dgm:spPr/>
    </dgm:pt>
    <dgm:pt modelId="{31CD047F-B9B3-4638-AF6B-D95E39B4E42C}" type="pres">
      <dgm:prSet presAssocID="{21F2607D-1FE5-4B8C-9006-A16C6F084DA6}" presName="accentRepeatNode" presStyleLbl="solidFgAcc1" presStyleIdx="0" presStyleCnt="3"/>
      <dgm:spPr/>
    </dgm:pt>
    <dgm:pt modelId="{B5B894F4-E587-474E-9E6F-D6058F512F7E}" type="pres">
      <dgm:prSet presAssocID="{0240D8B7-FEB1-47ED-B5E0-71310D983D4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2B0C5-9269-42E4-A792-C6F31720BE72}" type="pres">
      <dgm:prSet presAssocID="{0240D8B7-FEB1-47ED-B5E0-71310D983D48}" presName="accent_2" presStyleCnt="0"/>
      <dgm:spPr/>
    </dgm:pt>
    <dgm:pt modelId="{E91DB32D-0B92-4D92-9564-0E9C8BBD4F44}" type="pres">
      <dgm:prSet presAssocID="{0240D8B7-FEB1-47ED-B5E0-71310D983D48}" presName="accentRepeatNode" presStyleLbl="solidFgAcc1" presStyleIdx="1" presStyleCnt="3"/>
      <dgm:spPr/>
    </dgm:pt>
    <dgm:pt modelId="{10C38ECF-2F78-459E-A279-9FB62B76F842}" type="pres">
      <dgm:prSet presAssocID="{4523139E-0DBC-482C-ACFD-8C0B49F5C39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05114-831C-4238-AB84-EF910242D509}" type="pres">
      <dgm:prSet presAssocID="{4523139E-0DBC-482C-ACFD-8C0B49F5C392}" presName="accent_3" presStyleCnt="0"/>
      <dgm:spPr/>
    </dgm:pt>
    <dgm:pt modelId="{56250205-8D32-408B-8C90-FD64A9797AF6}" type="pres">
      <dgm:prSet presAssocID="{4523139E-0DBC-482C-ACFD-8C0B49F5C392}" presName="accentRepeatNode" presStyleLbl="solidFgAcc1" presStyleIdx="2" presStyleCnt="3" custLinFactNeighborX="796"/>
      <dgm:spPr/>
    </dgm:pt>
  </dgm:ptLst>
  <dgm:cxnLst>
    <dgm:cxn modelId="{A25162F3-A806-4F12-93D0-DF5FA5B7DF14}" srcId="{8E100B33-1351-4D56-A3B7-D9EA758158D3}" destId="{4523139E-0DBC-482C-ACFD-8C0B49F5C392}" srcOrd="2" destOrd="0" parTransId="{027BCB74-8250-42F0-A2BF-3F45707B9339}" sibTransId="{F4AB9D6A-34AF-43ED-B180-03769F05FADE}"/>
    <dgm:cxn modelId="{AD1E6218-6AC9-4BEE-85E8-EA75F8B89042}" type="presOf" srcId="{8E100B33-1351-4D56-A3B7-D9EA758158D3}" destId="{D332477E-554B-47C1-ACC0-6FA7A0980FA7}" srcOrd="0" destOrd="0" presId="urn:microsoft.com/office/officeart/2008/layout/VerticalCurvedList"/>
    <dgm:cxn modelId="{0CF15D05-FDE8-4F91-87EA-A0EA9F5FAFEB}" srcId="{8E100B33-1351-4D56-A3B7-D9EA758158D3}" destId="{0240D8B7-FEB1-47ED-B5E0-71310D983D48}" srcOrd="1" destOrd="0" parTransId="{FF32313A-1725-4A40-88D4-0AD5B29938E1}" sibTransId="{4EEF739B-76D0-489D-B2FC-E0733295F04E}"/>
    <dgm:cxn modelId="{1964D9A3-3C5D-4D45-BCA3-04BB40C0D034}" type="presOf" srcId="{0240D8B7-FEB1-47ED-B5E0-71310D983D48}" destId="{B5B894F4-E587-474E-9E6F-D6058F512F7E}" srcOrd="0" destOrd="0" presId="urn:microsoft.com/office/officeart/2008/layout/VerticalCurvedList"/>
    <dgm:cxn modelId="{EC111F6A-891D-4624-81EC-31FC3D590C58}" type="presOf" srcId="{4523139E-0DBC-482C-ACFD-8C0B49F5C392}" destId="{10C38ECF-2F78-459E-A279-9FB62B76F842}" srcOrd="0" destOrd="0" presId="urn:microsoft.com/office/officeart/2008/layout/VerticalCurvedList"/>
    <dgm:cxn modelId="{195C79CF-F89E-464E-AB7A-B70CFB271B8B}" srcId="{8E100B33-1351-4D56-A3B7-D9EA758158D3}" destId="{21F2607D-1FE5-4B8C-9006-A16C6F084DA6}" srcOrd="0" destOrd="0" parTransId="{DBACFC7D-F968-4358-9C97-4F11616D8371}" sibTransId="{BA776BEA-CA0C-4F8A-AB00-542A0E84E4DB}"/>
    <dgm:cxn modelId="{298288CB-EDF7-4859-A440-42413D0C9FAB}" type="presOf" srcId="{BA776BEA-CA0C-4F8A-AB00-542A0E84E4DB}" destId="{60E11FBD-53B0-409E-A62B-54962962239D}" srcOrd="0" destOrd="0" presId="urn:microsoft.com/office/officeart/2008/layout/VerticalCurvedList"/>
    <dgm:cxn modelId="{C94FC831-176C-4A08-834D-D312120D4801}" type="presOf" srcId="{21F2607D-1FE5-4B8C-9006-A16C6F084DA6}" destId="{46F734E6-4788-41B9-BD13-0B08B7D096B8}" srcOrd="0" destOrd="0" presId="urn:microsoft.com/office/officeart/2008/layout/VerticalCurvedList"/>
    <dgm:cxn modelId="{F25E1AC3-E0E4-4C18-8B67-29DE5EB21088}" type="presParOf" srcId="{D332477E-554B-47C1-ACC0-6FA7A0980FA7}" destId="{638214C8-2978-4975-B839-842280A0757D}" srcOrd="0" destOrd="0" presId="urn:microsoft.com/office/officeart/2008/layout/VerticalCurvedList"/>
    <dgm:cxn modelId="{4EC72524-96B8-4EC4-8EF8-96CD589E92ED}" type="presParOf" srcId="{638214C8-2978-4975-B839-842280A0757D}" destId="{8176E796-B05F-4471-8FD9-5E01CAAE3ACC}" srcOrd="0" destOrd="0" presId="urn:microsoft.com/office/officeart/2008/layout/VerticalCurvedList"/>
    <dgm:cxn modelId="{496C4134-EFEA-4DA7-A9E5-92118133C294}" type="presParOf" srcId="{8176E796-B05F-4471-8FD9-5E01CAAE3ACC}" destId="{16BBB3D1-3E54-46AC-8F17-D9EED9B0D42C}" srcOrd="0" destOrd="0" presId="urn:microsoft.com/office/officeart/2008/layout/VerticalCurvedList"/>
    <dgm:cxn modelId="{CC205119-1B2B-4242-89ED-5572352B4874}" type="presParOf" srcId="{8176E796-B05F-4471-8FD9-5E01CAAE3ACC}" destId="{60E11FBD-53B0-409E-A62B-54962962239D}" srcOrd="1" destOrd="0" presId="urn:microsoft.com/office/officeart/2008/layout/VerticalCurvedList"/>
    <dgm:cxn modelId="{ADE5EC13-202F-4641-BC4F-7D36725EE134}" type="presParOf" srcId="{8176E796-B05F-4471-8FD9-5E01CAAE3ACC}" destId="{847B2708-3D7D-4D50-ADF5-6FF7C8391440}" srcOrd="2" destOrd="0" presId="urn:microsoft.com/office/officeart/2008/layout/VerticalCurvedList"/>
    <dgm:cxn modelId="{12A25357-C3C4-4556-B8EE-C6B1A33E9E5D}" type="presParOf" srcId="{8176E796-B05F-4471-8FD9-5E01CAAE3ACC}" destId="{E209A95C-208E-4ADB-80FA-6FD2E31FF606}" srcOrd="3" destOrd="0" presId="urn:microsoft.com/office/officeart/2008/layout/VerticalCurvedList"/>
    <dgm:cxn modelId="{D1927F93-F9DD-4CA0-8BD0-B4615A6597EE}" type="presParOf" srcId="{638214C8-2978-4975-B839-842280A0757D}" destId="{46F734E6-4788-41B9-BD13-0B08B7D096B8}" srcOrd="1" destOrd="0" presId="urn:microsoft.com/office/officeart/2008/layout/VerticalCurvedList"/>
    <dgm:cxn modelId="{153E47A1-6AA3-4086-B653-5142B7BEE15E}" type="presParOf" srcId="{638214C8-2978-4975-B839-842280A0757D}" destId="{CB274581-B8FD-49F7-ACD4-1F9CE8AE20FF}" srcOrd="2" destOrd="0" presId="urn:microsoft.com/office/officeart/2008/layout/VerticalCurvedList"/>
    <dgm:cxn modelId="{D0F2AE12-C890-4F9B-A6A3-AB91513C1644}" type="presParOf" srcId="{CB274581-B8FD-49F7-ACD4-1F9CE8AE20FF}" destId="{31CD047F-B9B3-4638-AF6B-D95E39B4E42C}" srcOrd="0" destOrd="0" presId="urn:microsoft.com/office/officeart/2008/layout/VerticalCurvedList"/>
    <dgm:cxn modelId="{9A9AF790-1183-454B-A27E-7EA2BACFE7EE}" type="presParOf" srcId="{638214C8-2978-4975-B839-842280A0757D}" destId="{B5B894F4-E587-474E-9E6F-D6058F512F7E}" srcOrd="3" destOrd="0" presId="urn:microsoft.com/office/officeart/2008/layout/VerticalCurvedList"/>
    <dgm:cxn modelId="{611EFBFB-E7A3-45EB-BDD8-6CFD202A5E06}" type="presParOf" srcId="{638214C8-2978-4975-B839-842280A0757D}" destId="{8322B0C5-9269-42E4-A792-C6F31720BE72}" srcOrd="4" destOrd="0" presId="urn:microsoft.com/office/officeart/2008/layout/VerticalCurvedList"/>
    <dgm:cxn modelId="{36063E5E-512C-4941-8847-C840EAE9B915}" type="presParOf" srcId="{8322B0C5-9269-42E4-A792-C6F31720BE72}" destId="{E91DB32D-0B92-4D92-9564-0E9C8BBD4F44}" srcOrd="0" destOrd="0" presId="urn:microsoft.com/office/officeart/2008/layout/VerticalCurvedList"/>
    <dgm:cxn modelId="{5F44FFF1-A4F2-47B8-90B4-27F78CCC1C93}" type="presParOf" srcId="{638214C8-2978-4975-B839-842280A0757D}" destId="{10C38ECF-2F78-459E-A279-9FB62B76F842}" srcOrd="5" destOrd="0" presId="urn:microsoft.com/office/officeart/2008/layout/VerticalCurvedList"/>
    <dgm:cxn modelId="{4A1F7663-BBD8-4B5C-88F3-58E263FBC731}" type="presParOf" srcId="{638214C8-2978-4975-B839-842280A0757D}" destId="{82905114-831C-4238-AB84-EF910242D509}" srcOrd="6" destOrd="0" presId="urn:microsoft.com/office/officeart/2008/layout/VerticalCurvedList"/>
    <dgm:cxn modelId="{D361AF26-3519-4C3F-A905-870972BA3D3A}" type="presParOf" srcId="{82905114-831C-4238-AB84-EF910242D509}" destId="{56250205-8D32-408B-8C90-FD64A9797A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1FBD-53B0-409E-A62B-54962962239D}">
      <dsp:nvSpPr>
        <dsp:cNvPr id="0" name=""/>
        <dsp:cNvSpPr/>
      </dsp:nvSpPr>
      <dsp:spPr>
        <a:xfrm>
          <a:off x="-5150842" y="-789024"/>
          <a:ext cx="6134006" cy="6134006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734E6-4788-41B9-BD13-0B08B7D096B8}">
      <dsp:nvSpPr>
        <dsp:cNvPr id="0" name=""/>
        <dsp:cNvSpPr/>
      </dsp:nvSpPr>
      <dsp:spPr>
        <a:xfrm>
          <a:off x="632366" y="455595"/>
          <a:ext cx="10433970" cy="911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25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TEMPERATURA – blizu tališta </a:t>
          </a:r>
          <a:r>
            <a:rPr lang="hr-HR" sz="2400" kern="1200" dirty="0" err="1" smtClean="0"/>
            <a:t>eutektičke</a:t>
          </a:r>
          <a:r>
            <a:rPr lang="hr-HR" sz="2400" kern="1200" dirty="0" smtClean="0"/>
            <a:t> smjese API-</a:t>
          </a:r>
          <a:r>
            <a:rPr lang="hr-HR" sz="2400" kern="1200" dirty="0" err="1" smtClean="0"/>
            <a:t>koformer</a:t>
          </a:r>
          <a:endParaRPr lang="en-US" sz="2400" kern="1200" dirty="0"/>
        </a:p>
      </dsp:txBody>
      <dsp:txXfrm>
        <a:off x="632366" y="455595"/>
        <a:ext cx="10433970" cy="911191"/>
      </dsp:txXfrm>
    </dsp:sp>
    <dsp:sp modelId="{31CD047F-B9B3-4638-AF6B-D95E39B4E42C}">
      <dsp:nvSpPr>
        <dsp:cNvPr id="0" name=""/>
        <dsp:cNvSpPr/>
      </dsp:nvSpPr>
      <dsp:spPr>
        <a:xfrm>
          <a:off x="62872" y="341696"/>
          <a:ext cx="1138989" cy="11389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B894F4-E587-474E-9E6F-D6058F512F7E}">
      <dsp:nvSpPr>
        <dsp:cNvPr id="0" name=""/>
        <dsp:cNvSpPr/>
      </dsp:nvSpPr>
      <dsp:spPr>
        <a:xfrm>
          <a:off x="963584" y="1822382"/>
          <a:ext cx="10102752" cy="911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25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MIJEŠANJE – intenzivno; ovisi o tipu </a:t>
          </a:r>
          <a:r>
            <a:rPr lang="hr-HR" sz="2400" kern="1200" dirty="0" err="1" smtClean="0"/>
            <a:t>ekstrudera</a:t>
          </a:r>
          <a:r>
            <a:rPr lang="hr-HR" sz="2400" kern="1200" dirty="0" smtClean="0"/>
            <a:t> i građi vijaka</a:t>
          </a:r>
          <a:endParaRPr lang="en-US" sz="2400" kern="1200" dirty="0"/>
        </a:p>
      </dsp:txBody>
      <dsp:txXfrm>
        <a:off x="963584" y="1822382"/>
        <a:ext cx="10102752" cy="911191"/>
      </dsp:txXfrm>
    </dsp:sp>
    <dsp:sp modelId="{E91DB32D-0B92-4D92-9564-0E9C8BBD4F44}">
      <dsp:nvSpPr>
        <dsp:cNvPr id="0" name=""/>
        <dsp:cNvSpPr/>
      </dsp:nvSpPr>
      <dsp:spPr>
        <a:xfrm>
          <a:off x="394090" y="1708483"/>
          <a:ext cx="1138989" cy="11389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C38ECF-2F78-459E-A279-9FB62B76F842}">
      <dsp:nvSpPr>
        <dsp:cNvPr id="0" name=""/>
        <dsp:cNvSpPr/>
      </dsp:nvSpPr>
      <dsp:spPr>
        <a:xfrm>
          <a:off x="632366" y="3189169"/>
          <a:ext cx="10433970" cy="911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25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VRIJEME BORAVKA – duže; ovisi o brzini okretanja vijaka i doziranja</a:t>
          </a:r>
          <a:endParaRPr lang="en-US" sz="2400" kern="1200" dirty="0"/>
        </a:p>
      </dsp:txBody>
      <dsp:txXfrm>
        <a:off x="632366" y="3189169"/>
        <a:ext cx="10433970" cy="911191"/>
      </dsp:txXfrm>
    </dsp:sp>
    <dsp:sp modelId="{56250205-8D32-408B-8C90-FD64A9797AF6}">
      <dsp:nvSpPr>
        <dsp:cNvPr id="0" name=""/>
        <dsp:cNvSpPr/>
      </dsp:nvSpPr>
      <dsp:spPr>
        <a:xfrm>
          <a:off x="71938" y="3075270"/>
          <a:ext cx="1138989" cy="11389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1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0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7489-6EF4-4028-A68D-41C3C53EF25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41F52B-AE9F-4178-8068-E33C0963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465" y="3835635"/>
            <a:ext cx="8786551" cy="1646302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Kontinuirana sinteza farmaceutskih </a:t>
            </a:r>
            <a:r>
              <a:rPr lang="hr-HR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kokristala</a:t>
            </a:r>
            <a:r>
              <a:rPr lang="hr-H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ekstruzijom</a:t>
            </a:r>
            <a:r>
              <a:rPr lang="hr-H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r-H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Kemijski seminar 1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800" dirty="0" smtClean="0"/>
              <a:t>Lorena Kordić</a:t>
            </a:r>
            <a:endParaRPr lang="en-US" sz="2800" dirty="0"/>
          </a:p>
        </p:txBody>
      </p:sp>
      <p:pic>
        <p:nvPicPr>
          <p:cNvPr id="5122" name="Picture 2" descr="Dan Prirodoslovno-matematičkog fakulteta - Aktualnosti - P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9" y="195666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691" y="6477525"/>
            <a:ext cx="6411884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sz="10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Gajda</a:t>
            </a:r>
            <a:r>
              <a:rPr 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K.P. </a:t>
            </a:r>
            <a:r>
              <a:rPr lang="en-US" sz="10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Nartowski</a:t>
            </a:r>
            <a:r>
              <a:rPr 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 </a:t>
            </a:r>
            <a:r>
              <a:rPr lang="en-US" sz="10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Pluta</a:t>
            </a:r>
            <a:r>
              <a:rPr 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B. </a:t>
            </a:r>
            <a:r>
              <a:rPr lang="en-US" sz="10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Karolewicz</a:t>
            </a:r>
            <a:r>
              <a:rPr 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Pharmaceutics </a:t>
            </a:r>
            <a:r>
              <a:rPr lang="en-US" sz="105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558</a:t>
            </a:r>
            <a:r>
              <a:rPr lang="en-US" sz="10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(2019) 426-440</a:t>
            </a:r>
            <a:endParaRPr lang="hr-HR" sz="10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1145" y="1650952"/>
            <a:ext cx="8852654" cy="437625"/>
          </a:xfrm>
        </p:spPr>
        <p:txBody>
          <a:bodyPr>
            <a:normAutofit/>
          </a:bodyPr>
          <a:lstStyle/>
          <a:p>
            <a:r>
              <a:rPr lang="hr-HR" u="sng" dirty="0" smtClean="0"/>
              <a:t>Primjer</a:t>
            </a:r>
            <a:r>
              <a:rPr lang="hr-HR" u="sng" dirty="0"/>
              <a:t>: </a:t>
            </a:r>
            <a:r>
              <a:rPr lang="hr-HR" u="sng" dirty="0" err="1" smtClean="0"/>
              <a:t>kokristal</a:t>
            </a:r>
            <a:r>
              <a:rPr lang="hr-HR" u="sng" dirty="0" smtClean="0"/>
              <a:t> kofeina i </a:t>
            </a:r>
            <a:r>
              <a:rPr lang="hr-HR" u="sng" dirty="0" err="1" smtClean="0"/>
              <a:t>maleinske</a:t>
            </a:r>
            <a:r>
              <a:rPr lang="hr-HR" u="sng" dirty="0" smtClean="0"/>
              <a:t> kiseline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832" y="2488277"/>
            <a:ext cx="8204462" cy="2003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lnSpc>
                <a:spcPct val="170000"/>
              </a:lnSpc>
            </a:pPr>
            <a:r>
              <a:rPr lang="hr-HR" dirty="0" err="1" smtClean="0"/>
              <a:t>Stehiometrijski</a:t>
            </a:r>
            <a:r>
              <a:rPr lang="hr-HR" dirty="0" smtClean="0"/>
              <a:t> omjer: 1:1</a:t>
            </a:r>
          </a:p>
          <a:p>
            <a:pPr lvl="1">
              <a:lnSpc>
                <a:spcPct val="170000"/>
              </a:lnSpc>
            </a:pPr>
            <a:r>
              <a:rPr lang="hr-HR" dirty="0" smtClean="0"/>
              <a:t>Talište </a:t>
            </a:r>
            <a:r>
              <a:rPr lang="hr-HR" dirty="0" err="1" smtClean="0"/>
              <a:t>eutektičke</a:t>
            </a:r>
            <a:r>
              <a:rPr lang="hr-HR" dirty="0" smtClean="0"/>
              <a:t> smjese 1:1 = </a:t>
            </a:r>
            <a:r>
              <a:rPr lang="hr-HR" dirty="0" smtClean="0">
                <a:solidFill>
                  <a:srgbClr val="0070C0"/>
                </a:solidFill>
              </a:rPr>
              <a:t>100°C</a:t>
            </a:r>
          </a:p>
          <a:p>
            <a:pPr lvl="1">
              <a:lnSpc>
                <a:spcPct val="170000"/>
              </a:lnSpc>
            </a:pPr>
            <a:r>
              <a:rPr lang="hr-HR" dirty="0" smtClean="0"/>
              <a:t>Taljenje </a:t>
            </a:r>
            <a:r>
              <a:rPr lang="hr-HR" dirty="0" err="1" smtClean="0"/>
              <a:t>kokristala</a:t>
            </a:r>
            <a:r>
              <a:rPr lang="hr-HR" dirty="0"/>
              <a:t> </a:t>
            </a:r>
            <a:r>
              <a:rPr lang="hr-HR" dirty="0" smtClean="0"/>
              <a:t>1:1 = </a:t>
            </a:r>
            <a:r>
              <a:rPr lang="hr-HR" dirty="0" smtClean="0">
                <a:solidFill>
                  <a:srgbClr val="C00000"/>
                </a:solidFill>
              </a:rPr>
              <a:t>104°C</a:t>
            </a:r>
          </a:p>
          <a:p>
            <a:pPr lvl="1">
              <a:lnSpc>
                <a:spcPct val="170000"/>
              </a:lnSpc>
            </a:pPr>
            <a:r>
              <a:rPr lang="hr-HR" dirty="0" smtClean="0">
                <a:solidFill>
                  <a:srgbClr val="0070C0"/>
                </a:solidFill>
              </a:rPr>
              <a:t>Potpuna konverzija u </a:t>
            </a:r>
            <a:r>
              <a:rPr lang="hr-HR" dirty="0" err="1" smtClean="0">
                <a:solidFill>
                  <a:srgbClr val="0070C0"/>
                </a:solidFill>
              </a:rPr>
              <a:t>kokristal</a:t>
            </a:r>
            <a:r>
              <a:rPr lang="hr-HR" dirty="0" smtClean="0">
                <a:solidFill>
                  <a:srgbClr val="0070C0"/>
                </a:solidFill>
              </a:rPr>
              <a:t> 1:1 na 100°C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9273" y="5115098"/>
            <a:ext cx="8096397" cy="136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lnSpc>
                <a:spcPct val="150000"/>
              </a:lnSpc>
            </a:pPr>
            <a:r>
              <a:rPr lang="hr-HR" dirty="0" err="1" smtClean="0"/>
              <a:t>Stehiometrijski</a:t>
            </a:r>
            <a:r>
              <a:rPr lang="hr-HR" dirty="0" smtClean="0"/>
              <a:t> omjer: 2:1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olidFill>
                  <a:srgbClr val="C00000"/>
                </a:solidFill>
              </a:rPr>
              <a:t>Potpuna konverzija u </a:t>
            </a:r>
            <a:r>
              <a:rPr lang="hr-HR" dirty="0" err="1" smtClean="0">
                <a:solidFill>
                  <a:srgbClr val="C00000"/>
                </a:solidFill>
              </a:rPr>
              <a:t>kokristal</a:t>
            </a:r>
            <a:r>
              <a:rPr lang="hr-HR" dirty="0" smtClean="0">
                <a:solidFill>
                  <a:srgbClr val="C00000"/>
                </a:solidFill>
              </a:rPr>
              <a:t> 2:1 iznad 104°C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9442" y="551959"/>
            <a:ext cx="10515600" cy="647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Kritični parametri –TEMPERATURA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Sinteza </a:t>
            </a:r>
            <a:r>
              <a:rPr lang="hr-HR" sz="3200" b="1" dirty="0" err="1" smtClean="0">
                <a:solidFill>
                  <a:schemeClr val="bg1">
                    <a:lumMod val="75000"/>
                  </a:schemeClr>
                </a:solidFill>
              </a:rPr>
              <a:t>kokristala</a:t>
            </a:r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 ekstruzijom taljenjem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AutoShape 2" descr="2 Single and twin screw extruder. (From Particle Sciences, Technical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Thermometer icon or temperature symbol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8562" r="15082" b="17934"/>
          <a:stretch/>
        </p:blipFill>
        <p:spPr bwMode="auto">
          <a:xfrm>
            <a:off x="7555248" y="544202"/>
            <a:ext cx="658431" cy="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551959"/>
            <a:ext cx="10515600" cy="6479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Kritični parametri - MIJEŠANJE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Sinteza </a:t>
            </a:r>
            <a:r>
              <a:rPr lang="hr-HR" sz="3200" b="1" dirty="0" err="1" smtClean="0">
                <a:solidFill>
                  <a:schemeClr val="bg1">
                    <a:lumMod val="75000"/>
                  </a:schemeClr>
                </a:solidFill>
              </a:rPr>
              <a:t>kokristala</a:t>
            </a:r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 ekstruzijom taljenjem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8" name="Picture 4" descr="Gears Turning Vector Icon Royalty Free Cliparts, Vectors, And Stock  Illustration. Image 49669750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4671" r="5638" b="3576"/>
          <a:stretch/>
        </p:blipFill>
        <p:spPr bwMode="auto">
          <a:xfrm>
            <a:off x="7126706" y="592672"/>
            <a:ext cx="643415" cy="6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1392" y="1956440"/>
            <a:ext cx="8852654" cy="176654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Utjecaj na morfologiju:</a:t>
            </a:r>
          </a:p>
          <a:p>
            <a:pPr lvl="2"/>
            <a:r>
              <a:rPr lang="hr-HR" sz="1800" u="sng" dirty="0" smtClean="0"/>
              <a:t>Primjer: </a:t>
            </a:r>
            <a:r>
              <a:rPr lang="hr-HR" sz="1800" u="sng" dirty="0" err="1" smtClean="0"/>
              <a:t>kokristal</a:t>
            </a:r>
            <a:r>
              <a:rPr lang="hr-HR" sz="1800" u="sng" dirty="0" smtClean="0"/>
              <a:t> </a:t>
            </a:r>
            <a:r>
              <a:rPr lang="hr-HR" sz="1800" u="sng" dirty="0" err="1"/>
              <a:t>karbamazepina</a:t>
            </a:r>
            <a:r>
              <a:rPr lang="hr-HR" sz="1800" u="sng" dirty="0"/>
              <a:t> i cimetne </a:t>
            </a:r>
            <a:r>
              <a:rPr lang="hr-HR" sz="1800" u="sng" dirty="0" smtClean="0"/>
              <a:t>kiseline</a:t>
            </a:r>
          </a:p>
          <a:p>
            <a:pPr lvl="4"/>
            <a:r>
              <a:rPr lang="hr-HR" sz="1600" dirty="0" smtClean="0"/>
              <a:t>Temperatura procesa:135°C</a:t>
            </a:r>
          </a:p>
          <a:p>
            <a:pPr lvl="4"/>
            <a:r>
              <a:rPr lang="hr-HR" sz="1600" dirty="0" err="1" smtClean="0"/>
              <a:t>Ekstruder</a:t>
            </a:r>
            <a:r>
              <a:rPr lang="hr-HR" sz="1600" dirty="0" smtClean="0"/>
              <a:t>: </a:t>
            </a:r>
            <a:r>
              <a:rPr lang="hr-HR" sz="1600" dirty="0" err="1" smtClean="0"/>
              <a:t>dvopužni</a:t>
            </a:r>
            <a:r>
              <a:rPr lang="hr-HR" sz="1600" dirty="0" smtClean="0"/>
              <a:t>(2 vijka) i </a:t>
            </a:r>
            <a:r>
              <a:rPr lang="hr-HR" sz="1600" dirty="0" err="1" smtClean="0"/>
              <a:t>jednopužni</a:t>
            </a:r>
            <a:r>
              <a:rPr lang="hr-HR" sz="1600" dirty="0" smtClean="0"/>
              <a:t> (1 vijak)</a:t>
            </a:r>
          </a:p>
          <a:p>
            <a:pPr lvl="4"/>
            <a:r>
              <a:rPr lang="hr-HR" sz="1600" dirty="0"/>
              <a:t>Slike dobivene </a:t>
            </a:r>
            <a:r>
              <a:rPr lang="hr-HR" sz="1600" dirty="0" err="1" smtClean="0"/>
              <a:t>pretražnom</a:t>
            </a:r>
            <a:r>
              <a:rPr lang="hr-HR" sz="1600" dirty="0" smtClean="0"/>
              <a:t> elektronskom mikroskopijom</a:t>
            </a:r>
            <a:r>
              <a:rPr lang="hr-HR" dirty="0" smtClean="0"/>
              <a:t>:</a:t>
            </a:r>
            <a:endParaRPr lang="hr-HR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1392" y="1410061"/>
            <a:ext cx="8852654" cy="46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Utjecaj na konverziju </a:t>
            </a:r>
          </a:p>
        </p:txBody>
      </p:sp>
      <p:sp>
        <p:nvSpPr>
          <p:cNvPr id="6" name="AutoShape 2" descr="2 Single and twin screw extruder. (From Particle Sciences, Technical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5539" y="3852062"/>
            <a:ext cx="9488177" cy="2261096"/>
            <a:chOff x="325539" y="3852062"/>
            <a:chExt cx="9488177" cy="2261096"/>
          </a:xfrm>
        </p:grpSpPr>
        <p:pic>
          <p:nvPicPr>
            <p:cNvPr id="9" name="Picture 8"/>
            <p:cNvPicPr/>
            <p:nvPr/>
          </p:nvPicPr>
          <p:blipFill rotWithShape="1">
            <a:blip r:embed="rId3"/>
            <a:srcRect l="64510" t="41780" r="9848" b="13864"/>
            <a:stretch/>
          </p:blipFill>
          <p:spPr>
            <a:xfrm>
              <a:off x="4798184" y="3876848"/>
              <a:ext cx="2053244" cy="1865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 rotWithShape="1">
            <a:blip r:embed="rId3"/>
            <a:srcRect l="38463" t="41663" r="35500" b="13864"/>
            <a:stretch/>
          </p:blipFill>
          <p:spPr>
            <a:xfrm>
              <a:off x="2446849" y="3852062"/>
              <a:ext cx="2058493" cy="1865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25539" y="5805381"/>
              <a:ext cx="9488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 smtClean="0"/>
                <a:t>Lijevo</a:t>
              </a:r>
              <a:r>
                <a:rPr lang="hr-HR" sz="1400" dirty="0"/>
                <a:t>: </a:t>
              </a:r>
              <a:r>
                <a:rPr lang="hr-HR" sz="1400" dirty="0" err="1"/>
                <a:t>material</a:t>
              </a:r>
              <a:r>
                <a:rPr lang="hr-HR" sz="1400" dirty="0"/>
                <a:t> sintetiziran u </a:t>
              </a:r>
              <a:r>
                <a:rPr lang="hr-HR" sz="1400" b="1" dirty="0" err="1"/>
                <a:t>jednopužnom</a:t>
              </a:r>
              <a:r>
                <a:rPr lang="hr-HR" sz="1400" b="1" dirty="0"/>
                <a:t> </a:t>
              </a:r>
              <a:r>
                <a:rPr lang="hr-HR" sz="1400" b="1" dirty="0" err="1"/>
                <a:t>ekstruderu</a:t>
              </a:r>
              <a:r>
                <a:rPr lang="hr-HR" sz="1400" dirty="0"/>
                <a:t>; desno: </a:t>
              </a:r>
              <a:r>
                <a:rPr lang="hr-HR" sz="1400" dirty="0" err="1"/>
                <a:t>material</a:t>
              </a:r>
              <a:r>
                <a:rPr lang="hr-HR" sz="1400" dirty="0"/>
                <a:t> sintetiziran u </a:t>
              </a:r>
              <a:r>
                <a:rPr lang="hr-HR" sz="1400" b="1" dirty="0" err="1"/>
                <a:t>dvopužnom</a:t>
              </a:r>
              <a:r>
                <a:rPr lang="hr-HR" sz="1400" b="1" dirty="0"/>
                <a:t> </a:t>
              </a:r>
              <a:r>
                <a:rPr lang="hr-HR" sz="1400" b="1" dirty="0" err="1" smtClean="0"/>
                <a:t>ekstruderu</a:t>
              </a:r>
              <a:endParaRPr lang="en-US" sz="1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642" t="31092" r="51151" b="32412"/>
            <a:stretch/>
          </p:blipFill>
          <p:spPr>
            <a:xfrm>
              <a:off x="325539" y="4093607"/>
              <a:ext cx="2023105" cy="9694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57272" t="30297" r="765" b="25273"/>
            <a:stretch/>
          </p:blipFill>
          <p:spPr>
            <a:xfrm>
              <a:off x="7056229" y="3852062"/>
              <a:ext cx="1987817" cy="1249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8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014" y="1325487"/>
            <a:ext cx="8596668" cy="34232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u="sng" dirty="0" smtClean="0"/>
              <a:t>Polimeri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POLAG </a:t>
            </a:r>
            <a:r>
              <a:rPr lang="hr-HR" dirty="0"/>
              <a:t>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/>
              <a:t>polymer</a:t>
            </a:r>
            <a:r>
              <a:rPr lang="hr-HR" i="1" dirty="0"/>
              <a:t> </a:t>
            </a:r>
            <a:r>
              <a:rPr lang="hr-HR" i="1" dirty="0" err="1"/>
              <a:t>assistent</a:t>
            </a:r>
            <a:r>
              <a:rPr lang="hr-HR" i="1" dirty="0"/>
              <a:t> </a:t>
            </a:r>
            <a:r>
              <a:rPr lang="hr-HR" i="1" dirty="0" err="1"/>
              <a:t>grinding</a:t>
            </a:r>
            <a:r>
              <a:rPr lang="hr-HR" dirty="0" smtClean="0"/>
              <a:t>) usporediv s </a:t>
            </a:r>
            <a:r>
              <a:rPr lang="hr-HR" dirty="0"/>
              <a:t>LAG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/>
              <a:t>liquid</a:t>
            </a:r>
            <a:r>
              <a:rPr lang="hr-HR" i="1" dirty="0"/>
              <a:t> </a:t>
            </a:r>
            <a:r>
              <a:rPr lang="hr-HR" i="1" dirty="0" err="1"/>
              <a:t>assisted</a:t>
            </a:r>
            <a:r>
              <a:rPr lang="hr-HR" i="1" dirty="0"/>
              <a:t> </a:t>
            </a:r>
            <a:r>
              <a:rPr lang="hr-HR" i="1" dirty="0" err="1"/>
              <a:t>grinding</a:t>
            </a:r>
            <a:r>
              <a:rPr lang="hr-HR" dirty="0"/>
              <a:t>) </a:t>
            </a:r>
            <a:r>
              <a:rPr lang="hr-HR" dirty="0" smtClean="0"/>
              <a:t>– uloga katalizatora</a:t>
            </a:r>
          </a:p>
          <a:p>
            <a:pPr lvl="2">
              <a:lnSpc>
                <a:spcPct val="150000"/>
              </a:lnSpc>
            </a:pPr>
            <a:r>
              <a:rPr lang="hr-HR" dirty="0" smtClean="0"/>
              <a:t>Prednost: ne nastaju hidrati/</a:t>
            </a:r>
            <a:r>
              <a:rPr lang="hr-HR" dirty="0" err="1" smtClean="0"/>
              <a:t>solvati</a:t>
            </a:r>
            <a:endParaRPr lang="hr-HR" dirty="0" smtClean="0"/>
          </a:p>
          <a:p>
            <a:pPr lvl="2">
              <a:lnSpc>
                <a:spcPct val="150000"/>
              </a:lnSpc>
            </a:pPr>
            <a:r>
              <a:rPr lang="hr-HR" dirty="0" smtClean="0"/>
              <a:t>Nedostatak: ne može se ukloniti nakon procesa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Utječu i na svojstva dobivenog materijala – stabilnost, topljivost, </a:t>
            </a:r>
            <a:r>
              <a:rPr lang="hr-HR" dirty="0" err="1" smtClean="0"/>
              <a:t>tečljivost</a:t>
            </a:r>
            <a:r>
              <a:rPr lang="hr-HR" dirty="0" smtClean="0"/>
              <a:t>…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Odabir temperature – polimer omekšan, tekuć</a:t>
            </a:r>
          </a:p>
          <a:p>
            <a:pPr lvl="1">
              <a:lnSpc>
                <a:spcPct val="150000"/>
              </a:lnSpc>
            </a:pPr>
            <a:endParaRPr lang="hr-HR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02272" y="5097753"/>
            <a:ext cx="8596668" cy="260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u="sng" dirty="0" smtClean="0"/>
              <a:t>Molekule nižih molekulskih masa</a:t>
            </a:r>
          </a:p>
          <a:p>
            <a:pPr lvl="1"/>
            <a:r>
              <a:rPr lang="hr-HR" dirty="0" smtClean="0"/>
              <a:t>Primjer: </a:t>
            </a:r>
            <a:r>
              <a:rPr lang="hr-HR" dirty="0" err="1" smtClean="0"/>
              <a:t>ksilitol</a:t>
            </a:r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95709" y="5611091"/>
            <a:ext cx="1824931" cy="124690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Sinteza </a:t>
            </a:r>
            <a:r>
              <a:rPr lang="hr-HR" sz="3200" b="1" dirty="0" err="1" smtClean="0">
                <a:solidFill>
                  <a:schemeClr val="bg1">
                    <a:lumMod val="75000"/>
                  </a:schemeClr>
                </a:solidFill>
              </a:rPr>
              <a:t>kokristala</a:t>
            </a:r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 ekstruzijom </a:t>
            </a:r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taljenjem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Dodatak inertnih matrica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Nutrigold Šećer Od Breze | Organski - 1000g | Tvornica Zdrave Hr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5" y="4864997"/>
            <a:ext cx="1703032" cy="22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620" y="2615450"/>
            <a:ext cx="4354945" cy="7124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Hvala na pažnji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br>
              <a:rPr lang="hr-HR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3" y="181162"/>
            <a:ext cx="5289503" cy="57698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Definicija </a:t>
            </a:r>
            <a:r>
              <a:rPr lang="hr-H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kokristala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347550">
            <a:off x="5059106" y="781810"/>
            <a:ext cx="4551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„molekulski 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kompleks koji sadrži </a:t>
            </a:r>
            <a:r>
              <a:rPr lang="hr-H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dvije ili više različitih molekula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u kristalnoj </a:t>
            </a:r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rešetci”</a:t>
            </a:r>
          </a:p>
          <a:p>
            <a:pPr algn="r"/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G.P. </a:t>
            </a:r>
            <a:r>
              <a:rPr lang="hr-HR" sz="1600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Stahly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 rot="381214">
            <a:off x="5079278" y="1972634"/>
            <a:ext cx="4910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„</a:t>
            </a:r>
            <a:r>
              <a:rPr lang="hr-H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višekomponentni sustav dviju ili više komponenata </a:t>
            </a:r>
            <a:r>
              <a:rPr lang="hr-HR" sz="1600" i="1" dirty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čvrstom stanju 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koje se međusobno povezuju bilo kojom vrstom </a:t>
            </a:r>
            <a:r>
              <a:rPr lang="hr-HR" sz="1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međumolekulskih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interakcija</a:t>
            </a:r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</a:p>
          <a:p>
            <a:pPr algn="r"/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hr-HR" sz="1600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Nagia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 rot="21417735">
            <a:off x="206536" y="1642140"/>
            <a:ext cx="4671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„kristalni materijal koji je građen od </a:t>
            </a:r>
            <a:r>
              <a:rPr lang="hr-H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dvije ili više komponenata 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u određenom </a:t>
            </a:r>
            <a:r>
              <a:rPr lang="hr-HR" sz="1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stehiometrijskom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omjeru, gdje komponente mogu biti </a:t>
            </a:r>
            <a:r>
              <a:rPr lang="hr-HR" sz="1600" i="1" dirty="0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atomi, ioni ili molekule</a:t>
            </a:r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</a:p>
          <a:p>
            <a:pPr algn="r"/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D.L. </a:t>
            </a:r>
            <a:r>
              <a:rPr lang="hr-HR" sz="1600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Childs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 rot="408581">
            <a:off x="194543" y="4094088"/>
            <a:ext cx="4711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„kristalne tvari definirane </a:t>
            </a:r>
            <a:r>
              <a:rPr lang="hr-HR" sz="1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stehiometrije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sastavljene od </a:t>
            </a:r>
            <a:r>
              <a:rPr lang="hr-H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dviju ili više </a:t>
            </a:r>
            <a:r>
              <a:rPr lang="hr-HR" sz="1600" i="1" dirty="0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neutralnih molekula 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koje su </a:t>
            </a:r>
            <a:r>
              <a:rPr lang="hr-HR" sz="1600" i="1" dirty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čvrstom </a:t>
            </a:r>
            <a:r>
              <a:rPr lang="hr-HR" sz="1600" i="1" dirty="0" err="1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agregacijskom</a:t>
            </a:r>
            <a:r>
              <a:rPr lang="hr-HR" sz="1600" i="1" dirty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stanju pri sobnim uvjetima</a:t>
            </a:r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</a:p>
          <a:p>
            <a:pPr algn="r"/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C.B. </a:t>
            </a:r>
            <a:r>
              <a:rPr lang="hr-HR" sz="1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Aakeröy</a:t>
            </a:r>
            <a:endParaRPr lang="en-US" sz="1600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724" y="3147245"/>
            <a:ext cx="5426486" cy="707886"/>
          </a:xfrm>
          <a:prstGeom prst="rect">
            <a:avLst/>
          </a:prstGeom>
          <a:solidFill>
            <a:srgbClr val="EFE6F4">
              <a:alpha val="34902"/>
            </a:srgb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„sinonim za višekomponentni molekulski kristal</a:t>
            </a:r>
            <a:r>
              <a:rPr lang="hr-H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</a:p>
          <a:p>
            <a:pPr algn="r"/>
            <a:r>
              <a:rPr lang="hr-H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Bond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1112">
            <a:off x="390438" y="5686480"/>
            <a:ext cx="7173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„kristalni kompleks od </a:t>
            </a:r>
            <a:r>
              <a:rPr lang="hr-H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dvije ili više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hr-HR" sz="1600" i="1" dirty="0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neutralnih molekula 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međusobno povezanih </a:t>
            </a:r>
            <a:r>
              <a:rPr lang="hr-HR" sz="1600" i="1" dirty="0" err="1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nekovalentnim</a:t>
            </a:r>
            <a:r>
              <a:rPr lang="hr-HR" sz="1600" i="1" dirty="0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hr-HR" sz="1600" i="1" dirty="0" err="1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interkacijama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, najčešće vodikovim vezama, u kristalnoj strukturi</a:t>
            </a:r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</a:p>
          <a:p>
            <a:pPr algn="r"/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W. Jones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034754" y="4269782"/>
            <a:ext cx="4667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„formiraju ga </a:t>
            </a:r>
            <a:r>
              <a:rPr lang="hr-HR" sz="1600" i="1" dirty="0">
                <a:solidFill>
                  <a:srgbClr val="CC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neutralna ili nabijena 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farmaceutski aktivna tvar s </a:t>
            </a:r>
            <a:r>
              <a:rPr lang="hr-HR" sz="1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koformerom</a:t>
            </a:r>
            <a:r>
              <a:rPr lang="hr-HR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koji je </a:t>
            </a:r>
            <a:r>
              <a:rPr lang="hr-HR" sz="1600" i="1" dirty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pri sobnim uvjetima krutina</a:t>
            </a:r>
            <a:r>
              <a:rPr lang="hr-HR" sz="16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</a:p>
          <a:p>
            <a:pPr algn="r"/>
            <a:r>
              <a:rPr lang="en-US" sz="1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M.J. </a:t>
            </a:r>
            <a:r>
              <a:rPr lang="en-US" sz="1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Zaworotko</a:t>
            </a:r>
            <a:endParaRPr lang="en-US" sz="1600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9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1" y="99930"/>
            <a:ext cx="8596668" cy="261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Farmaceutski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kokristali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00" y="1115655"/>
            <a:ext cx="8596668" cy="3880773"/>
          </a:xfrm>
        </p:spPr>
        <p:txBody>
          <a:bodyPr/>
          <a:lstStyle/>
          <a:p>
            <a:r>
              <a:rPr lang="hr-HR" dirty="0" smtClean="0"/>
              <a:t>53% novih lijekova </a:t>
            </a:r>
            <a:r>
              <a:rPr lang="hr-HR" dirty="0" smtClean="0"/>
              <a:t>su u čvrstom obliku (tablete, kapsule)</a:t>
            </a:r>
          </a:p>
          <a:p>
            <a:r>
              <a:rPr lang="hr-HR" dirty="0" smtClean="0"/>
              <a:t>Razvoj lijeka odnosno djelatne tvari (API; 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Active</a:t>
            </a:r>
            <a:r>
              <a:rPr lang="hr-HR" dirty="0" smtClean="0"/>
              <a:t> </a:t>
            </a:r>
            <a:r>
              <a:rPr lang="hr-HR" dirty="0" err="1" smtClean="0"/>
              <a:t>Pharm</a:t>
            </a:r>
            <a:r>
              <a:rPr lang="hr-HR" dirty="0" smtClean="0"/>
              <a:t>. </a:t>
            </a:r>
            <a:r>
              <a:rPr lang="hr-HR" dirty="0" err="1" smtClean="0"/>
              <a:t>Ingredient</a:t>
            </a:r>
            <a:r>
              <a:rPr lang="hr-HR" dirty="0" smtClean="0"/>
              <a:t>) - odabir čvrstog oblika: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0423" y="9362177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FDA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Food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Drug </a:t>
            </a:r>
            <a:r>
              <a:rPr lang="hr-HR" i="1" dirty="0" err="1" smtClean="0"/>
              <a:t>Administration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0200" y="3778767"/>
            <a:ext cx="2030553" cy="109474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ČVRSTI OBLIK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57234" y="2985161"/>
            <a:ext cx="24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</a:t>
            </a:r>
            <a:r>
              <a:rPr lang="hr-HR" sz="2000" dirty="0" smtClean="0"/>
              <a:t>riteriji: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Topljivost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…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10753" y="3065937"/>
            <a:ext cx="2761731" cy="2856049"/>
            <a:chOff x="2310753" y="3065937"/>
            <a:chExt cx="2761731" cy="2856049"/>
          </a:xfrm>
        </p:grpSpPr>
        <p:sp>
          <p:nvSpPr>
            <p:cNvPr id="7" name="Rounded Rectangle 6"/>
            <p:cNvSpPr/>
            <p:nvPr/>
          </p:nvSpPr>
          <p:spPr>
            <a:xfrm>
              <a:off x="3041931" y="3065937"/>
              <a:ext cx="2030553" cy="1094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/>
                <a:t>KRISTALNA FORMA</a:t>
              </a:r>
              <a:endParaRPr lang="en-US" sz="20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41931" y="4827237"/>
              <a:ext cx="2030553" cy="1094749"/>
            </a:xfrm>
            <a:prstGeom prst="roundRect">
              <a:avLst/>
            </a:prstGeom>
            <a:solidFill>
              <a:srgbClr val="2489B6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/>
                <a:t>AMORF</a:t>
              </a:r>
              <a:endParaRPr lang="en-US" sz="2000" b="1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 flipV="1">
              <a:off x="2310753" y="3613312"/>
              <a:ext cx="731178" cy="71283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2310753" y="4326142"/>
              <a:ext cx="731178" cy="104847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072484" y="2309569"/>
            <a:ext cx="2658660" cy="2714113"/>
            <a:chOff x="5072484" y="2309569"/>
            <a:chExt cx="2658660" cy="2714113"/>
          </a:xfrm>
        </p:grpSpPr>
        <p:sp>
          <p:nvSpPr>
            <p:cNvPr id="9" name="Rounded Rectangle 8"/>
            <p:cNvSpPr/>
            <p:nvPr/>
          </p:nvSpPr>
          <p:spPr>
            <a:xfrm>
              <a:off x="6097383" y="2309569"/>
              <a:ext cx="1633761" cy="7563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/>
                <a:t>„čisti” API</a:t>
              </a:r>
              <a:endParaRPr lang="en-US" sz="20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03648" y="3290238"/>
              <a:ext cx="1626149" cy="68054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/>
                <a:t>SOL</a:t>
              </a:r>
              <a:endParaRPr lang="en-US" sz="20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97383" y="4315064"/>
              <a:ext cx="1633761" cy="70861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/>
                <a:t>KOKRISTAL</a:t>
              </a:r>
              <a:endParaRPr lang="en-US" sz="2000" b="1" dirty="0"/>
            </a:p>
          </p:txBody>
        </p:sp>
        <p:cxnSp>
          <p:nvCxnSpPr>
            <p:cNvPr id="20" name="Straight Arrow Connector 19"/>
            <p:cNvCxnSpPr>
              <a:stCxn id="7" idx="3"/>
              <a:endCxn id="9" idx="1"/>
            </p:cNvCxnSpPr>
            <p:nvPr/>
          </p:nvCxnSpPr>
          <p:spPr>
            <a:xfrm flipV="1">
              <a:off x="5072484" y="2687753"/>
              <a:ext cx="1024899" cy="92555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3"/>
              <a:endCxn id="10" idx="1"/>
            </p:cNvCxnSpPr>
            <p:nvPr/>
          </p:nvCxnSpPr>
          <p:spPr>
            <a:xfrm>
              <a:off x="5072484" y="3613312"/>
              <a:ext cx="1031164" cy="1719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11" idx="1"/>
            </p:cNvCxnSpPr>
            <p:nvPr/>
          </p:nvCxnSpPr>
          <p:spPr>
            <a:xfrm>
              <a:off x="5072484" y="3613312"/>
              <a:ext cx="1024899" cy="105606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ounded Rectangle 94"/>
          <p:cNvSpPr/>
          <p:nvPr/>
        </p:nvSpPr>
        <p:spPr>
          <a:xfrm>
            <a:off x="3052019" y="4831623"/>
            <a:ext cx="2030553" cy="1094749"/>
          </a:xfrm>
          <a:prstGeom prst="roundRect">
            <a:avLst/>
          </a:prstGeom>
          <a:solidFill>
            <a:srgbClr val="2489B6">
              <a:alpha val="56078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AMORF</a:t>
            </a:r>
            <a:endParaRPr lang="en-US" sz="20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6109913" y="3321344"/>
            <a:ext cx="1626149" cy="680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SOL</a:t>
            </a:r>
            <a:endParaRPr lang="en-US" sz="20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6077979" y="4303864"/>
            <a:ext cx="1633761" cy="708618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KOKRISTAL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4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/>
      <p:bldP spid="95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da Stamp Images – Browse 1,082 Stock Photos, Vectors, and Video | Adobe 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1" y="4781034"/>
            <a:ext cx="2792364" cy="20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1" y="99930"/>
            <a:ext cx="8596668" cy="261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Farmaceutski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kokristali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1" y="3795804"/>
            <a:ext cx="9388353" cy="3062195"/>
          </a:xfrm>
        </p:spPr>
        <p:txBody>
          <a:bodyPr>
            <a:noAutofit/>
          </a:bodyPr>
          <a:lstStyle/>
          <a:p>
            <a:r>
              <a:rPr lang="hr-HR" sz="2000" dirty="0" smtClean="0"/>
              <a:t>FDA (</a:t>
            </a:r>
            <a:r>
              <a:rPr lang="hr-HR" sz="2000" dirty="0" err="1"/>
              <a:t>eng</a:t>
            </a:r>
            <a:r>
              <a:rPr lang="hr-HR" sz="2000" dirty="0"/>
              <a:t>. </a:t>
            </a:r>
            <a:r>
              <a:rPr lang="hr-HR" sz="2000" i="1" dirty="0" err="1"/>
              <a:t>Food</a:t>
            </a:r>
            <a:r>
              <a:rPr lang="hr-HR" sz="2000" i="1" dirty="0"/>
              <a:t> </a:t>
            </a:r>
            <a:r>
              <a:rPr lang="hr-HR" sz="2000" i="1" dirty="0" err="1"/>
              <a:t>and</a:t>
            </a:r>
            <a:r>
              <a:rPr lang="hr-HR" sz="2000" i="1" dirty="0"/>
              <a:t> Drug </a:t>
            </a:r>
            <a:r>
              <a:rPr lang="hr-HR" sz="2000" i="1" dirty="0" err="1"/>
              <a:t>Administration</a:t>
            </a:r>
            <a:r>
              <a:rPr lang="hr-HR" sz="2000" dirty="0" smtClean="0"/>
              <a:t>) regulacije: </a:t>
            </a:r>
          </a:p>
          <a:p>
            <a:pPr lvl="1"/>
            <a:r>
              <a:rPr lang="hr-HR" sz="2000" dirty="0" err="1" smtClean="0"/>
              <a:t>Kokristali</a:t>
            </a:r>
            <a:r>
              <a:rPr lang="hr-HR" sz="2000" dirty="0" smtClean="0"/>
              <a:t> su kristalni materijali </a:t>
            </a:r>
            <a:r>
              <a:rPr lang="hr-HR" sz="2000" dirty="0"/>
              <a:t>koji se sastoje od </a:t>
            </a:r>
            <a:r>
              <a:rPr lang="hr-HR" sz="2000" b="1" dirty="0"/>
              <a:t>dvije ili više različitih molekula u istoj kristalnoj </a:t>
            </a:r>
            <a:r>
              <a:rPr lang="hr-HR" sz="2000" b="1" dirty="0" smtClean="0"/>
              <a:t>rešetci</a:t>
            </a:r>
          </a:p>
          <a:p>
            <a:pPr lvl="6">
              <a:lnSpc>
                <a:spcPct val="150000"/>
              </a:lnSpc>
            </a:pPr>
            <a:r>
              <a:rPr lang="hr-HR" sz="1800" dirty="0"/>
              <a:t>interakcija između komponenti </a:t>
            </a:r>
            <a:r>
              <a:rPr lang="hr-HR" sz="1800" dirty="0" err="1"/>
              <a:t>kokristala</a:t>
            </a:r>
            <a:r>
              <a:rPr lang="hr-HR" sz="1800" dirty="0"/>
              <a:t> </a:t>
            </a:r>
            <a:r>
              <a:rPr lang="hr-HR" sz="1800" b="1" dirty="0"/>
              <a:t>nije </a:t>
            </a:r>
            <a:r>
              <a:rPr lang="hr-HR" sz="1800" b="1" dirty="0" smtClean="0"/>
              <a:t>ionska</a:t>
            </a:r>
          </a:p>
          <a:p>
            <a:pPr lvl="6">
              <a:lnSpc>
                <a:spcPct val="150000"/>
              </a:lnSpc>
            </a:pPr>
            <a:r>
              <a:rPr lang="hr-HR" sz="1800" dirty="0"/>
              <a:t>svrstani u kategoriju sličnu </a:t>
            </a:r>
            <a:r>
              <a:rPr lang="hr-HR" sz="1800" dirty="0" err="1"/>
              <a:t>solvatima</a:t>
            </a:r>
            <a:r>
              <a:rPr lang="hr-HR" sz="1800" dirty="0"/>
              <a:t> i hidratima djelatne </a:t>
            </a:r>
            <a:r>
              <a:rPr lang="hr-HR" sz="1800" dirty="0" smtClean="0"/>
              <a:t>tvari </a:t>
            </a:r>
            <a:r>
              <a:rPr lang="hr-HR" sz="1800" dirty="0" smtClean="0">
                <a:sym typeface="Wingdings" panose="05000000000000000000" pitchFamily="2" charset="2"/>
              </a:rPr>
              <a:t></a:t>
            </a:r>
            <a:r>
              <a:rPr lang="hr-HR" sz="1800" dirty="0" smtClean="0"/>
              <a:t> nisu potrebne toksikološke studije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94" y="669935"/>
            <a:ext cx="5786390" cy="2817802"/>
          </a:xfrm>
          <a:prstGeom prst="rect">
            <a:avLst/>
          </a:prstGeom>
        </p:spPr>
      </p:pic>
      <p:pic>
        <p:nvPicPr>
          <p:cNvPr id="2054" name="Picture 6" descr="Black check mark icon tick symbol in color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0" b="748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882"/>
          <a:stretch/>
        </p:blipFill>
        <p:spPr bwMode="auto">
          <a:xfrm>
            <a:off x="6628260" y="1933866"/>
            <a:ext cx="1438048" cy="12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66"/>
            <a:ext cx="6294966" cy="60007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Metode sinteze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kokristala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4411" y="779230"/>
            <a:ext cx="8649488" cy="5761507"/>
          </a:xfrm>
        </p:spPr>
        <p:txBody>
          <a:bodyPr>
            <a:noAutofit/>
          </a:bodyPr>
          <a:lstStyle/>
          <a:p>
            <a:r>
              <a:rPr lang="hr-HR" sz="2000" b="1" dirty="0"/>
              <a:t>kristalizacija iz </a:t>
            </a:r>
            <a:r>
              <a:rPr lang="hr-HR" sz="2000" b="1" dirty="0" smtClean="0"/>
              <a:t>otopine</a:t>
            </a:r>
          </a:p>
          <a:p>
            <a:pPr lvl="2"/>
            <a:r>
              <a:rPr lang="hr-HR" sz="1600" dirty="0" smtClean="0"/>
              <a:t>Najčešća na proizvodnoj skali</a:t>
            </a:r>
          </a:p>
          <a:p>
            <a:pPr lvl="2"/>
            <a:r>
              <a:rPr lang="hr-HR" sz="1600" dirty="0" smtClean="0"/>
              <a:t>Nedostaci: nastajanje hidrata/</a:t>
            </a:r>
            <a:r>
              <a:rPr lang="hr-HR" sz="1600" dirty="0" err="1" smtClean="0"/>
              <a:t>solvata</a:t>
            </a:r>
            <a:r>
              <a:rPr lang="hr-HR" sz="1600" dirty="0"/>
              <a:t>,</a:t>
            </a:r>
            <a:r>
              <a:rPr lang="hr-HR" sz="1600" dirty="0" smtClean="0"/>
              <a:t> loša topljivost API-a, </a:t>
            </a:r>
            <a:r>
              <a:rPr lang="hr-HR" sz="1600" b="1" dirty="0" smtClean="0"/>
              <a:t>velika razlika u topljivosti API-a i </a:t>
            </a:r>
            <a:r>
              <a:rPr lang="hr-HR" sz="1600" b="1" dirty="0" err="1" smtClean="0"/>
              <a:t>koformera</a:t>
            </a:r>
            <a:endParaRPr lang="hr-HR" sz="1600" b="1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1600" b="1" dirty="0" smtClean="0"/>
          </a:p>
          <a:p>
            <a:r>
              <a:rPr lang="hr-HR" sz="2000" b="1" dirty="0" smtClean="0"/>
              <a:t>kristalizacija </a:t>
            </a:r>
            <a:r>
              <a:rPr lang="hr-HR" sz="2000" b="1" dirty="0"/>
              <a:t>iz suspenzije</a:t>
            </a:r>
          </a:p>
          <a:p>
            <a:r>
              <a:rPr lang="hr-HR" sz="2000" b="1" dirty="0"/>
              <a:t>kristalizacija potpomognuta parama </a:t>
            </a:r>
            <a:r>
              <a:rPr lang="hr-HR" sz="2000" b="1" dirty="0" smtClean="0"/>
              <a:t>otapala</a:t>
            </a:r>
            <a:endParaRPr lang="hr-HR" sz="2000" b="1" dirty="0"/>
          </a:p>
          <a:p>
            <a:r>
              <a:rPr lang="hr-HR" sz="2000" b="1" dirty="0"/>
              <a:t>kristalizacija iz </a:t>
            </a:r>
            <a:r>
              <a:rPr lang="hr-HR" sz="2000" b="1" dirty="0" err="1" smtClean="0"/>
              <a:t>taljevine</a:t>
            </a:r>
            <a:endParaRPr lang="hr-HR" sz="2000" b="1" dirty="0"/>
          </a:p>
          <a:p>
            <a:r>
              <a:rPr lang="hr-HR" sz="2000" b="1" dirty="0"/>
              <a:t>sublimacija </a:t>
            </a:r>
          </a:p>
          <a:p>
            <a:r>
              <a:rPr lang="hr-HR" sz="2000" b="1" dirty="0"/>
              <a:t>mljevenje odnosno </a:t>
            </a:r>
            <a:r>
              <a:rPr lang="hr-HR" sz="2000" b="1" dirty="0" err="1"/>
              <a:t>mehanokemijska</a:t>
            </a:r>
            <a:r>
              <a:rPr lang="hr-HR" sz="2000" b="1" dirty="0"/>
              <a:t> sinteza </a:t>
            </a:r>
            <a:r>
              <a:rPr lang="hr-HR" sz="2000" b="1" dirty="0" err="1"/>
              <a:t>kokristala</a:t>
            </a:r>
            <a:endParaRPr lang="hr-HR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84401" y="2316772"/>
            <a:ext cx="8032034" cy="2462213"/>
            <a:chOff x="2555989" y="2402497"/>
            <a:chExt cx="8032034" cy="2462213"/>
          </a:xfrm>
        </p:grpSpPr>
        <p:pic>
          <p:nvPicPr>
            <p:cNvPr id="4098" name="Picture 2" descr="Pharmaceutical Cocrystals – A Review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2"/>
            <a:stretch/>
          </p:blipFill>
          <p:spPr bwMode="auto">
            <a:xfrm>
              <a:off x="2555989" y="2402497"/>
              <a:ext cx="4486315" cy="199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799147" y="4314080"/>
              <a:ext cx="2673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i="1" dirty="0" smtClean="0"/>
                <a:t>velika razlika u topljivosti</a:t>
              </a:r>
              <a:endParaRPr lang="en-US" sz="14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5990" y="4314080"/>
              <a:ext cx="2673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i="1" dirty="0" smtClean="0"/>
                <a:t>mala razlika u topljivosti</a:t>
              </a:r>
              <a:endParaRPr lang="en-US" sz="1400" i="1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7472342" y="2402497"/>
              <a:ext cx="311568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i="1" dirty="0" smtClean="0"/>
                <a:t>S</a:t>
              </a:r>
              <a:r>
                <a:rPr lang="hr-HR" sz="1400" i="1" dirty="0" smtClean="0"/>
                <a:t>-otapalo</a:t>
              </a:r>
            </a:p>
            <a:p>
              <a:r>
                <a:rPr lang="hr-HR" sz="1400" b="1" i="1" dirty="0" smtClean="0"/>
                <a:t>1</a:t>
              </a:r>
              <a:r>
                <a:rPr lang="hr-HR" sz="1400" i="1" dirty="0" smtClean="0"/>
                <a:t>-API</a:t>
              </a:r>
            </a:p>
            <a:p>
              <a:r>
                <a:rPr lang="hr-HR" sz="1400" b="1" i="1" dirty="0" smtClean="0"/>
                <a:t>2</a:t>
              </a:r>
              <a:r>
                <a:rPr lang="hr-HR" sz="1400" i="1" dirty="0" smtClean="0"/>
                <a:t>-koformer</a:t>
              </a:r>
            </a:p>
            <a:p>
              <a:endParaRPr lang="hr-HR" sz="1400" i="1" dirty="0" smtClean="0"/>
            </a:p>
            <a:p>
              <a:r>
                <a:rPr lang="hr-HR" sz="1400" b="1" i="1" dirty="0" smtClean="0"/>
                <a:t>A</a:t>
              </a:r>
              <a:r>
                <a:rPr lang="hr-HR" sz="1400" i="1" dirty="0" smtClean="0"/>
                <a:t>-API</a:t>
              </a:r>
            </a:p>
            <a:p>
              <a:r>
                <a:rPr lang="hr-HR" sz="1400" b="1" i="1" dirty="0" smtClean="0"/>
                <a:t>B</a:t>
              </a:r>
              <a:r>
                <a:rPr lang="hr-HR" sz="1400" i="1" dirty="0" smtClean="0"/>
                <a:t>-API + </a:t>
              </a:r>
              <a:r>
                <a:rPr lang="hr-HR" sz="1400" i="1" dirty="0" err="1" smtClean="0"/>
                <a:t>kokristal</a:t>
              </a:r>
              <a:endParaRPr lang="hr-HR" sz="1400" i="1" dirty="0" smtClean="0"/>
            </a:p>
            <a:p>
              <a:r>
                <a:rPr lang="hr-HR" sz="1400" b="1" i="1" dirty="0" smtClean="0"/>
                <a:t>C</a:t>
              </a:r>
              <a:r>
                <a:rPr lang="hr-HR" sz="1400" i="1" dirty="0" smtClean="0"/>
                <a:t>-</a:t>
              </a:r>
              <a:r>
                <a:rPr lang="hr-HR" sz="1400" i="1" dirty="0" err="1" smtClean="0"/>
                <a:t>kokristal</a:t>
              </a:r>
              <a:endParaRPr lang="hr-HR" sz="1400" i="1" dirty="0" smtClean="0"/>
            </a:p>
            <a:p>
              <a:r>
                <a:rPr lang="hr-HR" sz="1400" b="1" i="1" dirty="0" smtClean="0"/>
                <a:t>D</a:t>
              </a:r>
              <a:r>
                <a:rPr lang="hr-HR" sz="1400" i="1" dirty="0" smtClean="0"/>
                <a:t>-</a:t>
              </a:r>
              <a:r>
                <a:rPr lang="hr-HR" sz="1400" i="1" dirty="0" err="1" smtClean="0"/>
                <a:t>koformer</a:t>
              </a:r>
              <a:r>
                <a:rPr lang="hr-HR" sz="1400" i="1" dirty="0" smtClean="0"/>
                <a:t> + </a:t>
              </a:r>
              <a:r>
                <a:rPr lang="hr-HR" sz="1400" i="1" dirty="0" err="1" smtClean="0"/>
                <a:t>kokristal</a:t>
              </a:r>
              <a:endParaRPr lang="hr-HR" sz="1400" i="1" dirty="0" smtClean="0"/>
            </a:p>
            <a:p>
              <a:r>
                <a:rPr lang="hr-HR" sz="1400" b="1" i="1" dirty="0" smtClean="0"/>
                <a:t>E</a:t>
              </a:r>
              <a:r>
                <a:rPr lang="hr-HR" sz="1400" i="1" dirty="0" smtClean="0"/>
                <a:t>-</a:t>
              </a:r>
              <a:r>
                <a:rPr lang="hr-HR" sz="1400" i="1" dirty="0" err="1" smtClean="0"/>
                <a:t>koformer</a:t>
              </a:r>
              <a:endParaRPr lang="hr-HR" sz="1400" i="1" dirty="0" smtClean="0"/>
            </a:p>
            <a:p>
              <a:r>
                <a:rPr lang="hr-HR" sz="1400" b="1" i="1" dirty="0" smtClean="0"/>
                <a:t>F</a:t>
              </a:r>
              <a:r>
                <a:rPr lang="hr-HR" sz="1400" i="1" dirty="0" smtClean="0"/>
                <a:t>-otopina</a:t>
              </a:r>
            </a:p>
            <a:p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4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Mehanokemijska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sinteza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kokristala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091977"/>
            <a:ext cx="2229852" cy="2098101"/>
            <a:chOff x="0" y="1091977"/>
            <a:chExt cx="2229852" cy="2098101"/>
          </a:xfrm>
        </p:grpSpPr>
        <p:pic>
          <p:nvPicPr>
            <p:cNvPr id="5122" name="Picture 2" descr="Laboratory Porcelain Mortar with Pestle, 510 ml | Manufact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" y="1091977"/>
              <a:ext cx="1728769" cy="172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0" y="2820746"/>
              <a:ext cx="2229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 smtClean="0"/>
                <a:t>Tarionik</a:t>
              </a:r>
              <a:r>
                <a:rPr lang="hr-HR" dirty="0" smtClean="0"/>
                <a:t> i tučak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2673" y="1091977"/>
            <a:ext cx="3559256" cy="2685362"/>
            <a:chOff x="2012673" y="1091977"/>
            <a:chExt cx="3559256" cy="2685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673" y="1405892"/>
              <a:ext cx="2109163" cy="2109163"/>
            </a:xfrm>
            <a:prstGeom prst="rect">
              <a:avLst/>
            </a:prstGeom>
          </p:spPr>
        </p:pic>
        <p:pic>
          <p:nvPicPr>
            <p:cNvPr id="6" name="Picture 4" descr="Multicomponent mechanochemical synthesis - Chemical Science (RSC  Publishing) DOI:10.1039/C7SC05370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9" t="57560" r="3105"/>
            <a:stretch/>
          </p:blipFill>
          <p:spPr bwMode="auto">
            <a:xfrm>
              <a:off x="3474713" y="1091977"/>
              <a:ext cx="1964581" cy="787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342077" y="3408007"/>
              <a:ext cx="2229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Vibracioni mlin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37473" y="548448"/>
            <a:ext cx="4291268" cy="3707776"/>
            <a:chOff x="5737473" y="548448"/>
            <a:chExt cx="4291268" cy="3707776"/>
          </a:xfrm>
        </p:grpSpPr>
        <p:pic>
          <p:nvPicPr>
            <p:cNvPr id="5124" name="Picture 4" descr="Multicomponent mechanochemical synthesis - Chemical Science (RSC  Publishing) DOI:10.1039/C7SC05370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22" b="43704"/>
            <a:stretch/>
          </p:blipFill>
          <p:spPr bwMode="auto">
            <a:xfrm>
              <a:off x="7836318" y="933131"/>
              <a:ext cx="1536348" cy="1617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38121" r="26609"/>
            <a:stretch/>
          </p:blipFill>
          <p:spPr>
            <a:xfrm>
              <a:off x="5737473" y="548448"/>
              <a:ext cx="2344887" cy="370777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798889" y="3515055"/>
              <a:ext cx="2229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Planetarni mlin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2173" y="4044676"/>
            <a:ext cx="7727638" cy="2983126"/>
            <a:chOff x="582173" y="4044676"/>
            <a:chExt cx="7727638" cy="2983126"/>
          </a:xfrm>
        </p:grpSpPr>
        <p:pic>
          <p:nvPicPr>
            <p:cNvPr id="5130" name="Picture 10" descr="China OEM Factory for Lab Extruder Machine - 90kw Twin Screw Extruder  Machine For Potato Starch Biodegradable PLA Pellets Making – Yongjie  factory and manufacturers | Yongji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3200" l="42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"/>
            <a:stretch/>
          </p:blipFill>
          <p:spPr bwMode="auto">
            <a:xfrm>
              <a:off x="582173" y="4044676"/>
              <a:ext cx="4269771" cy="298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6306" b="13941"/>
            <a:stretch/>
          </p:blipFill>
          <p:spPr>
            <a:xfrm>
              <a:off x="4345645" y="4217967"/>
              <a:ext cx="3964166" cy="12821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12802" y="6017345"/>
              <a:ext cx="2229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 smtClean="0"/>
                <a:t>Ekstruder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93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064"/>
            <a:ext cx="954148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Sinteza </a:t>
            </a:r>
            <a:r>
              <a:rPr lang="hr-H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kokristala</a:t>
            </a: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ekstruzijom taljenjem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374" y="1079618"/>
            <a:ext cx="8596668" cy="24551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Zadnjih 30-ak godina </a:t>
            </a:r>
            <a:r>
              <a:rPr lang="hr-HR" sz="2000" dirty="0" smtClean="0"/>
              <a:t>popularna </a:t>
            </a:r>
            <a:r>
              <a:rPr lang="hr-HR" sz="2000" dirty="0"/>
              <a:t>u farmaceutskoj industriji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hr-HR" sz="2000" dirty="0" smtClean="0"/>
              <a:t>20x učinkovitija od mljevenja na proizvodnim skalama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Kontinuirani </a:t>
            </a:r>
            <a:r>
              <a:rPr lang="hr-HR" sz="2000" dirty="0" smtClean="0"/>
              <a:t>proces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Bez otapala</a:t>
            </a:r>
            <a:endParaRPr lang="hr-HR" sz="20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30746" y="3534799"/>
            <a:ext cx="7418643" cy="3256548"/>
            <a:chOff x="939294" y="1993582"/>
            <a:chExt cx="8335984" cy="4070334"/>
          </a:xfrm>
        </p:grpSpPr>
        <p:sp>
          <p:nvSpPr>
            <p:cNvPr id="7" name="Rectangle 6"/>
            <p:cNvSpPr/>
            <p:nvPr/>
          </p:nvSpPr>
          <p:spPr>
            <a:xfrm>
              <a:off x="3176337" y="4036166"/>
              <a:ext cx="2502568" cy="577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5678905" y="3782716"/>
              <a:ext cx="601104" cy="25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11705" y="1993582"/>
              <a:ext cx="7145555" cy="40703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374232" y="4957011"/>
              <a:ext cx="3753852" cy="978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9294" y="2208462"/>
              <a:ext cx="3295821" cy="341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79457" y="3482988"/>
              <a:ext cx="3295821" cy="599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0235" y="4613681"/>
              <a:ext cx="966775" cy="504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91198" y="3546040"/>
            <a:ext cx="151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API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0975" y="3542235"/>
            <a:ext cx="151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KOFORMER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5637" y="5367775"/>
            <a:ext cx="151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8080"/>
                </a:solidFill>
              </a:rPr>
              <a:t>KOKRISTAL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5851" y="5860596"/>
            <a:ext cx="407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TALJENJE </a:t>
            </a:r>
            <a:r>
              <a:rPr lang="hr-HR" sz="1400" dirty="0" smtClean="0">
                <a:sym typeface="Wingdings" panose="05000000000000000000" pitchFamily="2" charset="2"/>
              </a:rPr>
              <a:t> MIJEŠANJE 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4280" y="5860596"/>
            <a:ext cx="200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ym typeface="Wingdings" panose="05000000000000000000" pitchFamily="2" charset="2"/>
              </a:rPr>
              <a:t>HOMOGENI MATERIJAL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23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551959"/>
            <a:ext cx="10515600" cy="6479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Kritični </a:t>
            </a: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parametri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Sinteza </a:t>
            </a:r>
            <a:r>
              <a:rPr lang="hr-HR" sz="3200" b="1" dirty="0" err="1" smtClean="0">
                <a:solidFill>
                  <a:schemeClr val="bg1">
                    <a:lumMod val="75000"/>
                  </a:schemeClr>
                </a:solidFill>
              </a:rPr>
              <a:t>kokristala</a:t>
            </a:r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 ekstruzijom taljenjem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6175555"/>
              </p:ext>
            </p:extLst>
          </p:nvPr>
        </p:nvGraphicFramePr>
        <p:xfrm>
          <a:off x="-64168" y="1325563"/>
          <a:ext cx="11129210" cy="455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Thermometer icon or temperature symbol Royalty Free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8562" r="15082" b="17934"/>
          <a:stretch/>
        </p:blipFill>
        <p:spPr bwMode="auto">
          <a:xfrm>
            <a:off x="256673" y="1848127"/>
            <a:ext cx="658431" cy="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ars Turning Vector Icon Royalty Free Cliparts, Vectors, And Stock  Illustration. Image 49669750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4671" r="5638" b="3576"/>
          <a:stretch/>
        </p:blipFill>
        <p:spPr bwMode="auto">
          <a:xfrm>
            <a:off x="533400" y="3205773"/>
            <a:ext cx="779536" cy="8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15568" t="16503" r="17063" b="16129"/>
          <a:stretch/>
        </p:blipFill>
        <p:spPr>
          <a:xfrm>
            <a:off x="208547" y="4627588"/>
            <a:ext cx="702632" cy="7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E11FBD-53B0-409E-A62B-54962962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D047F-B9B3-4638-AF6B-D95E39B4E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734E6-4788-41B9-BD13-0B08B7D09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1DB32D-0B92-4D92-9564-0E9C8BBD4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B894F4-E587-474E-9E6F-D6058F512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50205-8D32-408B-8C90-FD64A9797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C38ECF-2F78-459E-A279-9FB62B76F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551959"/>
            <a:ext cx="10515600" cy="6479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Kritični parametri </a:t>
            </a: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–TEMPERATURA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Sinteza </a:t>
            </a:r>
            <a:r>
              <a:rPr lang="hr-HR" sz="3200" b="1" dirty="0" err="1" smtClean="0">
                <a:solidFill>
                  <a:schemeClr val="bg1">
                    <a:lumMod val="75000"/>
                  </a:schemeClr>
                </a:solidFill>
              </a:rPr>
              <a:t>kokristala</a:t>
            </a:r>
            <a:r>
              <a:rPr lang="hr-HR" sz="3200" b="1" dirty="0" smtClean="0">
                <a:solidFill>
                  <a:schemeClr val="bg1">
                    <a:lumMod val="75000"/>
                  </a:schemeClr>
                </a:solidFill>
              </a:rPr>
              <a:t> ekstruzijom taljenjem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1392" y="2300618"/>
            <a:ext cx="8852654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Utjecaj na </a:t>
            </a:r>
            <a:r>
              <a:rPr lang="hr-HR" dirty="0" err="1" smtClean="0"/>
              <a:t>polimorfiju</a:t>
            </a:r>
            <a:r>
              <a:rPr lang="hr-HR" dirty="0" smtClean="0"/>
              <a:t>:</a:t>
            </a:r>
          </a:p>
          <a:p>
            <a:pPr lvl="2"/>
            <a:r>
              <a:rPr lang="hr-HR" sz="1800" u="sng" dirty="0" smtClean="0"/>
              <a:t>Primjer: </a:t>
            </a:r>
            <a:r>
              <a:rPr lang="hr-HR" sz="1800" u="sng" dirty="0" err="1" smtClean="0"/>
              <a:t>kokristal</a:t>
            </a:r>
            <a:r>
              <a:rPr lang="hr-HR" sz="1800" u="sng" dirty="0" smtClean="0"/>
              <a:t> </a:t>
            </a:r>
            <a:r>
              <a:rPr lang="hr-HR" sz="1800" u="sng" dirty="0" err="1"/>
              <a:t>teofilina</a:t>
            </a:r>
            <a:r>
              <a:rPr lang="hr-HR" sz="1800" u="sng" dirty="0"/>
              <a:t> i limunske kiseline</a:t>
            </a:r>
          </a:p>
          <a:p>
            <a:pPr lvl="2"/>
            <a:endParaRPr lang="hr-HR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1392" y="1456216"/>
            <a:ext cx="8852654" cy="46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Utjecaj na konverziju </a:t>
            </a:r>
          </a:p>
        </p:txBody>
      </p:sp>
      <p:sp>
        <p:nvSpPr>
          <p:cNvPr id="6" name="AutoShape 2" descr="2 Single and twin screw extruder. (From Particle Sciences, Technical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ermometer icon or temperature symbol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8562" r="15082" b="17934"/>
          <a:stretch/>
        </p:blipFill>
        <p:spPr bwMode="auto">
          <a:xfrm>
            <a:off x="7555248" y="544202"/>
            <a:ext cx="658431" cy="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49442" y="3549985"/>
            <a:ext cx="6924098" cy="136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/>
              <a:t>Polazni materijali: </a:t>
            </a:r>
            <a:r>
              <a:rPr lang="hr-HR" sz="1600" b="1" dirty="0" smtClean="0"/>
              <a:t>bezvodni</a:t>
            </a:r>
            <a:r>
              <a:rPr lang="hr-HR" sz="1600" dirty="0" smtClean="0"/>
              <a:t> </a:t>
            </a:r>
            <a:r>
              <a:rPr lang="hr-HR" sz="1600" dirty="0" err="1" smtClean="0"/>
              <a:t>teofilin</a:t>
            </a:r>
            <a:r>
              <a:rPr lang="hr-HR" sz="1600" dirty="0" smtClean="0"/>
              <a:t> + </a:t>
            </a:r>
            <a:r>
              <a:rPr lang="hr-HR" sz="1600" b="1" dirty="0" err="1" smtClean="0"/>
              <a:t>monohidrat</a:t>
            </a:r>
            <a:r>
              <a:rPr lang="hr-HR" sz="1600" dirty="0" smtClean="0"/>
              <a:t> limunske kiseline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/>
              <a:t>Temperatura: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20°C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/>
              <a:t>Rezultat: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hidrat</a:t>
            </a:r>
            <a:r>
              <a:rPr lang="hr-HR" sz="1600" dirty="0" smtClean="0"/>
              <a:t> </a:t>
            </a:r>
            <a:r>
              <a:rPr lang="hr-HR" sz="1600" dirty="0" err="1" smtClean="0"/>
              <a:t>kokristal</a:t>
            </a:r>
            <a:r>
              <a:rPr lang="hr-HR" sz="1600" dirty="0" smtClean="0"/>
              <a:t> </a:t>
            </a:r>
            <a:r>
              <a:rPr lang="hr-HR" sz="1600" dirty="0" err="1" smtClean="0"/>
              <a:t>teofilina</a:t>
            </a:r>
            <a:r>
              <a:rPr lang="hr-HR" sz="1600" dirty="0" smtClean="0"/>
              <a:t> i limunske kiseline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9442" y="4999306"/>
            <a:ext cx="6924098" cy="136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/>
              <a:t>Polazni materijali: </a:t>
            </a:r>
            <a:r>
              <a:rPr lang="hr-HR" sz="1600" b="1" dirty="0" smtClean="0"/>
              <a:t>bezvodni</a:t>
            </a:r>
            <a:r>
              <a:rPr lang="hr-HR" sz="1600" dirty="0" smtClean="0"/>
              <a:t> </a:t>
            </a:r>
            <a:r>
              <a:rPr lang="hr-HR" sz="1600" dirty="0" err="1" smtClean="0"/>
              <a:t>teofilin</a:t>
            </a:r>
            <a:r>
              <a:rPr lang="hr-HR" sz="1600" dirty="0" smtClean="0"/>
              <a:t> + </a:t>
            </a:r>
            <a:r>
              <a:rPr lang="hr-HR" sz="1600" b="1" dirty="0" err="1" smtClean="0"/>
              <a:t>monohidrat</a:t>
            </a:r>
            <a:r>
              <a:rPr lang="hr-HR" sz="1600" dirty="0" smtClean="0"/>
              <a:t> limunske kiseline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/>
              <a:t>Temperatura: </a:t>
            </a:r>
            <a:r>
              <a:rPr lang="hr-HR" sz="1600" b="1" dirty="0">
                <a:solidFill>
                  <a:srgbClr val="0070C0"/>
                </a:solidFill>
              </a:rPr>
              <a:t>5</a:t>
            </a:r>
            <a:r>
              <a:rPr lang="hr-HR" sz="1600" b="1" dirty="0" smtClean="0">
                <a:solidFill>
                  <a:srgbClr val="0070C0"/>
                </a:solidFill>
              </a:rPr>
              <a:t>0°C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/>
              <a:t>Rezultat: </a:t>
            </a:r>
            <a:r>
              <a:rPr lang="hr-HR" sz="1600" b="1" dirty="0" smtClean="0">
                <a:solidFill>
                  <a:srgbClr val="0070C0"/>
                </a:solidFill>
              </a:rPr>
              <a:t>bezvodni</a:t>
            </a:r>
            <a:r>
              <a:rPr lang="hr-HR" sz="1600" dirty="0" smtClean="0"/>
              <a:t> </a:t>
            </a:r>
            <a:r>
              <a:rPr lang="hr-HR" sz="1600" dirty="0" err="1" smtClean="0"/>
              <a:t>kokristal</a:t>
            </a:r>
            <a:r>
              <a:rPr lang="hr-HR" sz="1600" dirty="0" smtClean="0"/>
              <a:t> </a:t>
            </a:r>
            <a:r>
              <a:rPr lang="hr-HR" sz="1600" dirty="0" err="1" smtClean="0"/>
              <a:t>teofilina</a:t>
            </a:r>
            <a:r>
              <a:rPr lang="hr-HR" sz="1600" dirty="0" smtClean="0"/>
              <a:t> i limunske kiseline</a:t>
            </a:r>
          </a:p>
        </p:txBody>
      </p:sp>
    </p:spTree>
    <p:extLst>
      <p:ext uri="{BB962C8B-B14F-4D97-AF65-F5344CB8AC3E}">
        <p14:creationId xmlns:p14="http://schemas.microsoft.com/office/powerpoint/2010/main" val="11681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684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Times New Roman</vt:lpstr>
      <vt:lpstr>Trebuchet MS</vt:lpstr>
      <vt:lpstr>Wingdings</vt:lpstr>
      <vt:lpstr>Wingdings 3</vt:lpstr>
      <vt:lpstr>Facet</vt:lpstr>
      <vt:lpstr>Kontinuirana sinteza farmaceutskih kokristala ekstruzijom  Kemijski seminar 1 Lorena Kordić</vt:lpstr>
      <vt:lpstr>Definicija kokristala</vt:lpstr>
      <vt:lpstr>Farmaceutski kokristali</vt:lpstr>
      <vt:lpstr>Farmaceutski kokristali</vt:lpstr>
      <vt:lpstr>Metode sinteze kokristala</vt:lpstr>
      <vt:lpstr>Mehanokemijska sinteza kokristala</vt:lpstr>
      <vt:lpstr>Sinteza kokristala ekstruzijom taljenjem</vt:lpstr>
      <vt:lpstr>Kritični parametri</vt:lpstr>
      <vt:lpstr>Kritični parametri –TEMPERATURA </vt:lpstr>
      <vt:lpstr>PowerPoint Presentation</vt:lpstr>
      <vt:lpstr>Kritični parametri - MIJEŠANJE</vt:lpstr>
      <vt:lpstr>PowerPoint Presentation</vt:lpstr>
      <vt:lpstr>Hvala na pažnji  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Kontinuirana sinteza farmaceutskih kokristala ekstruzijom</dc:title>
  <dc:creator>Lorena Kordic</dc:creator>
  <cp:lastModifiedBy>Lorena Kordic</cp:lastModifiedBy>
  <cp:revision>39</cp:revision>
  <dcterms:created xsi:type="dcterms:W3CDTF">2022-05-16T19:29:28Z</dcterms:created>
  <dcterms:modified xsi:type="dcterms:W3CDTF">2022-05-18T10:11:29Z</dcterms:modified>
</cp:coreProperties>
</file>