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72" r:id="rId2"/>
    <p:sldId id="273" r:id="rId3"/>
    <p:sldId id="259" r:id="rId4"/>
    <p:sldId id="257" r:id="rId5"/>
    <p:sldId id="260" r:id="rId6"/>
    <p:sldId id="268" r:id="rId7"/>
    <p:sldId id="271" r:id="rId8"/>
    <p:sldId id="262" r:id="rId9"/>
    <p:sldId id="275" r:id="rId10"/>
    <p:sldId id="263" r:id="rId11"/>
    <p:sldId id="269" r:id="rId12"/>
    <p:sldId id="274" r:id="rId13"/>
    <p:sldId id="270" r:id="rId14"/>
    <p:sldId id="264" r:id="rId15"/>
    <p:sldId id="265" r:id="rId16"/>
    <p:sldId id="266" r:id="rId17"/>
    <p:sldId id="267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3F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25"/>
    <p:restoredTop sz="94610"/>
  </p:normalViewPr>
  <p:slideViewPr>
    <p:cSldViewPr snapToGrid="0">
      <p:cViewPr varScale="1">
        <p:scale>
          <a:sx n="110" d="100"/>
          <a:sy n="110" d="100"/>
        </p:scale>
        <p:origin x="184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91662B-C511-114F-B3E4-373A291998E0}" type="doc">
      <dgm:prSet loTypeId="urn:microsoft.com/office/officeart/2005/8/layout/process1" loCatId="" qsTypeId="urn:microsoft.com/office/officeart/2005/8/quickstyle/simple1" qsCatId="simple" csTypeId="urn:microsoft.com/office/officeart/2005/8/colors/colorful5" csCatId="colorful" phldr="1"/>
      <dgm:spPr/>
    </dgm:pt>
    <dgm:pt modelId="{A3CEC5DA-97BD-1842-B08E-E249F61FD2E5}">
      <dgm:prSet phldrT="[Text]"/>
      <dgm:spPr/>
      <dgm:t>
        <a:bodyPr/>
        <a:lstStyle/>
        <a:p>
          <a:r>
            <a:rPr lang="en-US" dirty="0" err="1"/>
            <a:t>Stanice</a:t>
          </a:r>
          <a:r>
            <a:rPr lang="en-US" dirty="0"/>
            <a:t> </a:t>
          </a:r>
          <a:r>
            <a:rPr lang="en-US" dirty="0" err="1"/>
            <a:t>domaćina</a:t>
          </a:r>
          <a:endParaRPr lang="en-US" dirty="0"/>
        </a:p>
      </dgm:t>
    </dgm:pt>
    <dgm:pt modelId="{0FFE0B24-CBAD-7A45-9D17-8A5DE378EB6F}" type="parTrans" cxnId="{6B371FBE-AC04-D049-BC83-FA686A68B786}">
      <dgm:prSet/>
      <dgm:spPr/>
      <dgm:t>
        <a:bodyPr/>
        <a:lstStyle/>
        <a:p>
          <a:endParaRPr lang="en-US"/>
        </a:p>
      </dgm:t>
    </dgm:pt>
    <dgm:pt modelId="{DC032C51-32B4-7947-B9EC-F21DBEF36D4B}" type="sibTrans" cxnId="{6B371FBE-AC04-D049-BC83-FA686A68B786}">
      <dgm:prSet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37B3BC02-E123-A94C-BDBE-9AF9EA517025}">
      <dgm:prSet phldrT="[Text]"/>
      <dgm:spPr/>
      <dgm:t>
        <a:bodyPr/>
        <a:lstStyle/>
        <a:p>
          <a:r>
            <a:rPr lang="en-US" dirty="0" err="1"/>
            <a:t>Plazmid</a:t>
          </a:r>
          <a:endParaRPr lang="en-US" dirty="0"/>
        </a:p>
      </dgm:t>
    </dgm:pt>
    <dgm:pt modelId="{56E808B5-7EFB-C244-9AA9-E3882F228917}" type="parTrans" cxnId="{B6F465A4-0E23-5348-B699-B8449D334859}">
      <dgm:prSet/>
      <dgm:spPr/>
      <dgm:t>
        <a:bodyPr/>
        <a:lstStyle/>
        <a:p>
          <a:endParaRPr lang="en-US"/>
        </a:p>
      </dgm:t>
    </dgm:pt>
    <dgm:pt modelId="{94AECB29-3724-AD4C-964C-C2229A756343}" type="sibTrans" cxnId="{B6F465A4-0E23-5348-B699-B8449D334859}">
      <dgm:prSet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3A726BA2-34BF-F841-BD7A-52175F85FB48}">
      <dgm:prSet phldrT="[Text]"/>
      <dgm:spPr/>
      <dgm:t>
        <a:bodyPr/>
        <a:lstStyle/>
        <a:p>
          <a:r>
            <a:rPr lang="en-US" dirty="0" err="1"/>
            <a:t>Uvjeti</a:t>
          </a:r>
          <a:r>
            <a:rPr lang="en-US" dirty="0"/>
            <a:t> </a:t>
          </a:r>
          <a:r>
            <a:rPr lang="en-US" dirty="0" err="1"/>
            <a:t>kultivacije</a:t>
          </a:r>
          <a:endParaRPr lang="en-US" dirty="0"/>
        </a:p>
      </dgm:t>
    </dgm:pt>
    <dgm:pt modelId="{2EE5A06F-79FA-4342-A2F8-EEC2443D9142}" type="parTrans" cxnId="{1146F2BD-0F57-C34F-A9CA-2098F8C37E4C}">
      <dgm:prSet/>
      <dgm:spPr/>
      <dgm:t>
        <a:bodyPr/>
        <a:lstStyle/>
        <a:p>
          <a:endParaRPr lang="en-US"/>
        </a:p>
      </dgm:t>
    </dgm:pt>
    <dgm:pt modelId="{BD660C87-9FFB-8441-9F5B-3316370E09E1}" type="sibTrans" cxnId="{1146F2BD-0F57-C34F-A9CA-2098F8C37E4C}">
      <dgm:prSet/>
      <dgm:spPr/>
      <dgm:t>
        <a:bodyPr/>
        <a:lstStyle/>
        <a:p>
          <a:endParaRPr lang="en-US"/>
        </a:p>
      </dgm:t>
    </dgm:pt>
    <dgm:pt modelId="{D8875F1E-BFF0-6245-9610-9BA7A6D20593}" type="pres">
      <dgm:prSet presAssocID="{0B91662B-C511-114F-B3E4-373A291998E0}" presName="Name0" presStyleCnt="0">
        <dgm:presLayoutVars>
          <dgm:dir/>
          <dgm:resizeHandles val="exact"/>
        </dgm:presLayoutVars>
      </dgm:prSet>
      <dgm:spPr/>
    </dgm:pt>
    <dgm:pt modelId="{0AF6C91F-F67A-6D46-B299-6715B3299FFA}" type="pres">
      <dgm:prSet presAssocID="{A3CEC5DA-97BD-1842-B08E-E249F61FD2E5}" presName="node" presStyleLbl="node1" presStyleIdx="0" presStyleCnt="3">
        <dgm:presLayoutVars>
          <dgm:bulletEnabled val="1"/>
        </dgm:presLayoutVars>
      </dgm:prSet>
      <dgm:spPr/>
    </dgm:pt>
    <dgm:pt modelId="{97B41DA4-9373-9E47-ACE8-DA52B72189FB}" type="pres">
      <dgm:prSet presAssocID="{DC032C51-32B4-7947-B9EC-F21DBEF36D4B}" presName="sibTrans" presStyleLbl="sibTrans2D1" presStyleIdx="0" presStyleCnt="2"/>
      <dgm:spPr/>
    </dgm:pt>
    <dgm:pt modelId="{3D244C20-D780-C74D-9909-E48E19B8540E}" type="pres">
      <dgm:prSet presAssocID="{DC032C51-32B4-7947-B9EC-F21DBEF36D4B}" presName="connectorText" presStyleLbl="sibTrans2D1" presStyleIdx="0" presStyleCnt="2"/>
      <dgm:spPr/>
    </dgm:pt>
    <dgm:pt modelId="{499232EA-6C02-774C-920C-C0397234B1D3}" type="pres">
      <dgm:prSet presAssocID="{37B3BC02-E123-A94C-BDBE-9AF9EA517025}" presName="node" presStyleLbl="node1" presStyleIdx="1" presStyleCnt="3" custLinFactNeighborY="10956">
        <dgm:presLayoutVars>
          <dgm:bulletEnabled val="1"/>
        </dgm:presLayoutVars>
      </dgm:prSet>
      <dgm:spPr/>
    </dgm:pt>
    <dgm:pt modelId="{541BAF8F-6730-9147-A3C1-19AD7FF279B3}" type="pres">
      <dgm:prSet presAssocID="{94AECB29-3724-AD4C-964C-C2229A756343}" presName="sibTrans" presStyleLbl="sibTrans2D1" presStyleIdx="1" presStyleCnt="2"/>
      <dgm:spPr/>
    </dgm:pt>
    <dgm:pt modelId="{5F8EF0FA-F3F2-7045-BBA9-537DE36E0685}" type="pres">
      <dgm:prSet presAssocID="{94AECB29-3724-AD4C-964C-C2229A756343}" presName="connectorText" presStyleLbl="sibTrans2D1" presStyleIdx="1" presStyleCnt="2"/>
      <dgm:spPr/>
    </dgm:pt>
    <dgm:pt modelId="{FC2C26E1-A244-5E43-BA71-A65EDA593EC1}" type="pres">
      <dgm:prSet presAssocID="{3A726BA2-34BF-F841-BD7A-52175F85FB48}" presName="node" presStyleLbl="node1" presStyleIdx="2" presStyleCnt="3">
        <dgm:presLayoutVars>
          <dgm:bulletEnabled val="1"/>
        </dgm:presLayoutVars>
      </dgm:prSet>
      <dgm:spPr/>
    </dgm:pt>
  </dgm:ptLst>
  <dgm:cxnLst>
    <dgm:cxn modelId="{CE188223-8BC0-0A41-A21B-1B6E25A658FC}" type="presOf" srcId="{DC032C51-32B4-7947-B9EC-F21DBEF36D4B}" destId="{97B41DA4-9373-9E47-ACE8-DA52B72189FB}" srcOrd="0" destOrd="0" presId="urn:microsoft.com/office/officeart/2005/8/layout/process1"/>
    <dgm:cxn modelId="{BA9D662C-9192-074D-843A-102726E53F0C}" type="presOf" srcId="{94AECB29-3724-AD4C-964C-C2229A756343}" destId="{5F8EF0FA-F3F2-7045-BBA9-537DE36E0685}" srcOrd="1" destOrd="0" presId="urn:microsoft.com/office/officeart/2005/8/layout/process1"/>
    <dgm:cxn modelId="{EDA1AC30-8901-464C-A565-6E1D5ABEA3D7}" type="presOf" srcId="{3A726BA2-34BF-F841-BD7A-52175F85FB48}" destId="{FC2C26E1-A244-5E43-BA71-A65EDA593EC1}" srcOrd="0" destOrd="0" presId="urn:microsoft.com/office/officeart/2005/8/layout/process1"/>
    <dgm:cxn modelId="{F2799983-C19F-024D-BFA6-ADE7B792A43E}" type="presOf" srcId="{94AECB29-3724-AD4C-964C-C2229A756343}" destId="{541BAF8F-6730-9147-A3C1-19AD7FF279B3}" srcOrd="0" destOrd="0" presId="urn:microsoft.com/office/officeart/2005/8/layout/process1"/>
    <dgm:cxn modelId="{DC804E8A-D9D9-F040-80B6-9DA0E438CC2D}" type="presOf" srcId="{0B91662B-C511-114F-B3E4-373A291998E0}" destId="{D8875F1E-BFF0-6245-9610-9BA7A6D20593}" srcOrd="0" destOrd="0" presId="urn:microsoft.com/office/officeart/2005/8/layout/process1"/>
    <dgm:cxn modelId="{11AC9C9A-5B41-BD4C-B1CA-3F597A2B53C8}" type="presOf" srcId="{DC032C51-32B4-7947-B9EC-F21DBEF36D4B}" destId="{3D244C20-D780-C74D-9909-E48E19B8540E}" srcOrd="1" destOrd="0" presId="urn:microsoft.com/office/officeart/2005/8/layout/process1"/>
    <dgm:cxn modelId="{B6F465A4-0E23-5348-B699-B8449D334859}" srcId="{0B91662B-C511-114F-B3E4-373A291998E0}" destId="{37B3BC02-E123-A94C-BDBE-9AF9EA517025}" srcOrd="1" destOrd="0" parTransId="{56E808B5-7EFB-C244-9AA9-E3882F228917}" sibTransId="{94AECB29-3724-AD4C-964C-C2229A756343}"/>
    <dgm:cxn modelId="{1146F2BD-0F57-C34F-A9CA-2098F8C37E4C}" srcId="{0B91662B-C511-114F-B3E4-373A291998E0}" destId="{3A726BA2-34BF-F841-BD7A-52175F85FB48}" srcOrd="2" destOrd="0" parTransId="{2EE5A06F-79FA-4342-A2F8-EEC2443D9142}" sibTransId="{BD660C87-9FFB-8441-9F5B-3316370E09E1}"/>
    <dgm:cxn modelId="{6B371FBE-AC04-D049-BC83-FA686A68B786}" srcId="{0B91662B-C511-114F-B3E4-373A291998E0}" destId="{A3CEC5DA-97BD-1842-B08E-E249F61FD2E5}" srcOrd="0" destOrd="0" parTransId="{0FFE0B24-CBAD-7A45-9D17-8A5DE378EB6F}" sibTransId="{DC032C51-32B4-7947-B9EC-F21DBEF36D4B}"/>
    <dgm:cxn modelId="{528AC1D0-CFC9-2741-9EA6-6AB625CF7E4B}" type="presOf" srcId="{37B3BC02-E123-A94C-BDBE-9AF9EA517025}" destId="{499232EA-6C02-774C-920C-C0397234B1D3}" srcOrd="0" destOrd="0" presId="urn:microsoft.com/office/officeart/2005/8/layout/process1"/>
    <dgm:cxn modelId="{B4D07CF1-27AB-1A4B-A405-987C4EE2ECD9}" type="presOf" srcId="{A3CEC5DA-97BD-1842-B08E-E249F61FD2E5}" destId="{0AF6C91F-F67A-6D46-B299-6715B3299FFA}" srcOrd="0" destOrd="0" presId="urn:microsoft.com/office/officeart/2005/8/layout/process1"/>
    <dgm:cxn modelId="{8677C2C7-CFD2-624E-BA2C-26CD170C175A}" type="presParOf" srcId="{D8875F1E-BFF0-6245-9610-9BA7A6D20593}" destId="{0AF6C91F-F67A-6D46-B299-6715B3299FFA}" srcOrd="0" destOrd="0" presId="urn:microsoft.com/office/officeart/2005/8/layout/process1"/>
    <dgm:cxn modelId="{09D2936D-92F1-4A45-AAAE-61455EDA49B9}" type="presParOf" srcId="{D8875F1E-BFF0-6245-9610-9BA7A6D20593}" destId="{97B41DA4-9373-9E47-ACE8-DA52B72189FB}" srcOrd="1" destOrd="0" presId="urn:microsoft.com/office/officeart/2005/8/layout/process1"/>
    <dgm:cxn modelId="{4E878E02-C437-F848-964C-D77ECF42604C}" type="presParOf" srcId="{97B41DA4-9373-9E47-ACE8-DA52B72189FB}" destId="{3D244C20-D780-C74D-9909-E48E19B8540E}" srcOrd="0" destOrd="0" presId="urn:microsoft.com/office/officeart/2005/8/layout/process1"/>
    <dgm:cxn modelId="{276993E2-F581-4342-BF60-A842D464DB41}" type="presParOf" srcId="{D8875F1E-BFF0-6245-9610-9BA7A6D20593}" destId="{499232EA-6C02-774C-920C-C0397234B1D3}" srcOrd="2" destOrd="0" presId="urn:microsoft.com/office/officeart/2005/8/layout/process1"/>
    <dgm:cxn modelId="{0FB16EDC-D7AB-5541-A723-FFF6209A9666}" type="presParOf" srcId="{D8875F1E-BFF0-6245-9610-9BA7A6D20593}" destId="{541BAF8F-6730-9147-A3C1-19AD7FF279B3}" srcOrd="3" destOrd="0" presId="urn:microsoft.com/office/officeart/2005/8/layout/process1"/>
    <dgm:cxn modelId="{AE40B9ED-A14C-B344-A91F-7FE3C3F9A576}" type="presParOf" srcId="{541BAF8F-6730-9147-A3C1-19AD7FF279B3}" destId="{5F8EF0FA-F3F2-7045-BBA9-537DE36E0685}" srcOrd="0" destOrd="0" presId="urn:microsoft.com/office/officeart/2005/8/layout/process1"/>
    <dgm:cxn modelId="{958BFC1E-481C-A64E-A2E7-B4DEF8C11D7E}" type="presParOf" srcId="{D8875F1E-BFF0-6245-9610-9BA7A6D20593}" destId="{FC2C26E1-A244-5E43-BA71-A65EDA593EC1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F6C91F-F67A-6D46-B299-6715B3299FFA}">
      <dsp:nvSpPr>
        <dsp:cNvPr id="0" name=""/>
        <dsp:cNvSpPr/>
      </dsp:nvSpPr>
      <dsp:spPr>
        <a:xfrm>
          <a:off x="7143" y="2068777"/>
          <a:ext cx="2135187" cy="128111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 err="1"/>
            <a:t>Stanice</a:t>
          </a:r>
          <a:r>
            <a:rPr lang="en-US" sz="3300" kern="1200" dirty="0"/>
            <a:t> </a:t>
          </a:r>
          <a:r>
            <a:rPr lang="en-US" sz="3300" kern="1200" dirty="0" err="1"/>
            <a:t>domaćina</a:t>
          </a:r>
          <a:endParaRPr lang="en-US" sz="3300" kern="1200" dirty="0"/>
        </a:p>
      </dsp:txBody>
      <dsp:txXfrm>
        <a:off x="44665" y="2106299"/>
        <a:ext cx="2060143" cy="1206068"/>
      </dsp:txXfrm>
    </dsp:sp>
    <dsp:sp modelId="{97B41DA4-9373-9E47-ACE8-DA52B72189FB}">
      <dsp:nvSpPr>
        <dsp:cNvPr id="0" name=""/>
        <dsp:cNvSpPr/>
      </dsp:nvSpPr>
      <dsp:spPr>
        <a:xfrm rot="161298">
          <a:off x="2355600" y="2515351"/>
          <a:ext cx="453158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2355675" y="2618068"/>
        <a:ext cx="317211" cy="317716"/>
      </dsp:txXfrm>
    </dsp:sp>
    <dsp:sp modelId="{499232EA-6C02-774C-920C-C0397234B1D3}">
      <dsp:nvSpPr>
        <dsp:cNvPr id="0" name=""/>
        <dsp:cNvSpPr/>
      </dsp:nvSpPr>
      <dsp:spPr>
        <a:xfrm>
          <a:off x="2996406" y="2209135"/>
          <a:ext cx="2135187" cy="1281112"/>
        </a:xfrm>
        <a:prstGeom prst="roundRect">
          <a:avLst>
            <a:gd name="adj" fmla="val 1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 err="1"/>
            <a:t>Plazmid</a:t>
          </a:r>
          <a:endParaRPr lang="en-US" sz="3300" kern="1200" dirty="0"/>
        </a:p>
      </dsp:txBody>
      <dsp:txXfrm>
        <a:off x="3033928" y="2246657"/>
        <a:ext cx="2060143" cy="1206068"/>
      </dsp:txXfrm>
    </dsp:sp>
    <dsp:sp modelId="{541BAF8F-6730-9147-A3C1-19AD7FF279B3}">
      <dsp:nvSpPr>
        <dsp:cNvPr id="0" name=""/>
        <dsp:cNvSpPr/>
      </dsp:nvSpPr>
      <dsp:spPr>
        <a:xfrm rot="21438702">
          <a:off x="5344863" y="2514148"/>
          <a:ext cx="453158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5344938" y="2623241"/>
        <a:ext cx="317211" cy="317716"/>
      </dsp:txXfrm>
    </dsp:sp>
    <dsp:sp modelId="{FC2C26E1-A244-5E43-BA71-A65EDA593EC1}">
      <dsp:nvSpPr>
        <dsp:cNvPr id="0" name=""/>
        <dsp:cNvSpPr/>
      </dsp:nvSpPr>
      <dsp:spPr>
        <a:xfrm>
          <a:off x="5985668" y="2068777"/>
          <a:ext cx="2135187" cy="1281112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 err="1"/>
            <a:t>Uvjeti</a:t>
          </a:r>
          <a:r>
            <a:rPr lang="en-US" sz="3300" kern="1200" dirty="0"/>
            <a:t> </a:t>
          </a:r>
          <a:r>
            <a:rPr lang="en-US" sz="3300" kern="1200" dirty="0" err="1"/>
            <a:t>kultivacije</a:t>
          </a:r>
          <a:endParaRPr lang="en-US" sz="3300" kern="1200" dirty="0"/>
        </a:p>
      </dsp:txBody>
      <dsp:txXfrm>
        <a:off x="6023190" y="2106299"/>
        <a:ext cx="2060143" cy="12060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4479B-705B-4489-957E-7E8A228BDFA0}" type="datetime1">
              <a:rPr lang="en-US" smtClean="0"/>
              <a:t>4/23/25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185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B66AD-7C08-490A-ADA4-B47E10FB2407}" type="datetime1">
              <a:rPr lang="en-US" smtClean="0"/>
              <a:t>4/23/25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936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95027-4255-49E7-9841-CD21BCC99996}" type="datetime1">
              <a:rPr lang="en-US" smtClean="0"/>
              <a:t>4/23/25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639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F774-3FA6-43B8-9241-99959C8FD463}" type="datetime1">
              <a:rPr lang="en-US" smtClean="0"/>
              <a:t>4/23/25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055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4452-5DCC-4FE2-A5C9-8A5EF6714D65}" type="datetime1">
              <a:rPr lang="en-US" smtClean="0"/>
              <a:t>4/23/25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144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ABC2-0180-4F3A-A895-A85BC724D472}" type="datetime1">
              <a:rPr lang="en-US" smtClean="0"/>
              <a:t>4/23/25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752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EA9BA-4E8F-439E-BEA4-91FBA01E3F5F}" type="datetime1">
              <a:rPr lang="en-US" smtClean="0"/>
              <a:t>4/23/25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733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BF18-0007-481C-AA29-413124BC3EE7}" type="datetime1">
              <a:rPr lang="en-US" smtClean="0"/>
              <a:t>4/23/25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724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E9870-3748-43AD-B547-02A075CB4A1D}" type="datetime1">
              <a:rPr lang="en-US" smtClean="0"/>
              <a:t>4/23/25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795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7897-33C5-4F1A-9307-D068E37F3DC7}" type="datetime1">
              <a:rPr lang="en-US" smtClean="0"/>
              <a:t>4/23/25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402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171BA-CC09-47C8-A6DF-F5C5CB59CEEC}" type="datetime1">
              <a:rPr lang="en-US" smtClean="0"/>
              <a:t>4/23/25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456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38F49-B3E2-4BF0-BEC7-C30D34ABBB8D}" type="datetime1">
              <a:rPr lang="en-US" smtClean="0"/>
              <a:t>4/23/25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58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sv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5.pn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171775E-E3CC-C344-1883-E40DF3BF6C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650" y="1508239"/>
            <a:ext cx="11920695" cy="2213690"/>
          </a:xfrm>
        </p:spPr>
        <p:txBody>
          <a:bodyPr>
            <a:normAutofit/>
          </a:bodyPr>
          <a:lstStyle/>
          <a:p>
            <a:r>
              <a:rPr lang="en-HR" sz="4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Strategije za poboljšanje prekomjerne proizvodnje proteina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67A5D46-CC0D-AFAA-82EC-62DBF525DE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1502" y="4104456"/>
            <a:ext cx="9488996" cy="2213690"/>
          </a:xfrm>
        </p:spPr>
        <p:txBody>
          <a:bodyPr>
            <a:normAutofit fontScale="85000" lnSpcReduction="20000"/>
          </a:bodyPr>
          <a:lstStyle/>
          <a:p>
            <a:r>
              <a:rPr lang="en-HR" b="1" dirty="0"/>
              <a:t>Kemijski seminar I</a:t>
            </a:r>
          </a:p>
          <a:p>
            <a:r>
              <a:rPr lang="en-HR" dirty="0"/>
              <a:t>Lucija Brtan</a:t>
            </a:r>
          </a:p>
          <a:p>
            <a:endParaRPr lang="en-HR" dirty="0"/>
          </a:p>
          <a:p>
            <a:pPr algn="ctr">
              <a:buNone/>
            </a:pPr>
            <a:r>
              <a:rPr lang="en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Izrađen prema:</a:t>
            </a:r>
          </a:p>
          <a:p>
            <a:pPr>
              <a:buNone/>
            </a:pPr>
            <a:r>
              <a:rPr lang="en-HR" sz="1800" dirty="0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 Narrow" panose="020B0604020202020204" pitchFamily="34" charset="0"/>
              </a:rPr>
              <a:t> </a:t>
            </a:r>
            <a:endParaRPr lang="en-H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buNone/>
            </a:pPr>
            <a:r>
              <a:rPr lang="en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G.L. Rosano, E.S. Morales, E.A. Ceccarelli, </a:t>
            </a:r>
            <a:r>
              <a:rPr lang="en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Protein Sci</a:t>
            </a:r>
            <a:r>
              <a:rPr lang="en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H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8</a:t>
            </a:r>
            <a:r>
              <a:rPr lang="en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(2019) 1412-1422.</a:t>
            </a:r>
          </a:p>
          <a:p>
            <a:pPr algn="ctr"/>
            <a:r>
              <a:rPr lang="en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K.H. Sumida et al, </a:t>
            </a:r>
            <a:r>
              <a:rPr lang="en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J. Am. Chem. Soc.</a:t>
            </a:r>
            <a:r>
              <a:rPr lang="en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H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146(3) </a:t>
            </a:r>
            <a:r>
              <a:rPr lang="en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(2024) 2054-2061.</a:t>
            </a:r>
          </a:p>
          <a:p>
            <a:endParaRPr lang="en-HR" dirty="0"/>
          </a:p>
        </p:txBody>
      </p:sp>
      <p:pic>
        <p:nvPicPr>
          <p:cNvPr id="7" name="Picture 6" descr="A grey and black logo&#10;&#10;AI-generated content may be incorrect.">
            <a:extLst>
              <a:ext uri="{FF2B5EF4-FFF2-40B4-BE49-F238E27FC236}">
                <a16:creationId xmlns:a16="http://schemas.microsoft.com/office/drawing/2014/main" id="{F65AEF0E-1083-7D52-75DD-CC97F172B2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1885" y="162764"/>
            <a:ext cx="4668227" cy="2159391"/>
          </a:xfrm>
          <a:prstGeom prst="rect">
            <a:avLst/>
          </a:prstGeom>
        </p:spPr>
      </p:pic>
      <p:pic>
        <p:nvPicPr>
          <p:cNvPr id="10" name="Graphic 9" descr="Germ with solid fill">
            <a:extLst>
              <a:ext uri="{FF2B5EF4-FFF2-40B4-BE49-F238E27FC236}">
                <a16:creationId xmlns:a16="http://schemas.microsoft.com/office/drawing/2014/main" id="{7FDDF31C-8F2A-83DB-C287-C9ACADBCA7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51628" y="5860946"/>
            <a:ext cx="914400" cy="914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B58C97F-8F4E-A1DC-6953-472DE5BDB24C}"/>
              </a:ext>
            </a:extLst>
          </p:cNvPr>
          <p:cNvSpPr txBox="1"/>
          <p:nvPr/>
        </p:nvSpPr>
        <p:spPr>
          <a:xfrm>
            <a:off x="11420413" y="6133480"/>
            <a:ext cx="3827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R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95288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6E112-B2B8-14D7-7E55-0F16279A9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570750"/>
            <a:ext cx="10890929" cy="751423"/>
          </a:xfrm>
        </p:spPr>
        <p:txBody>
          <a:bodyPr anchor="b">
            <a:normAutofit/>
          </a:bodyPr>
          <a:lstStyle/>
          <a:p>
            <a:r>
              <a:rPr lang="en-US" b="1" dirty="0" err="1">
                <a:solidFill>
                  <a:srgbClr val="7030A0"/>
                </a:solidFill>
              </a:rPr>
              <a:t>Optimizacija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uvjeta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kultivacije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i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rast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stanica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489835-DF2C-FB7A-E734-C03BC050E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900" y="1823439"/>
            <a:ext cx="7624058" cy="4463811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err="1">
                <a:solidFill>
                  <a:srgbClr val="7030A0"/>
                </a:solidFill>
              </a:rPr>
              <a:t>Zašto</a:t>
            </a:r>
            <a:r>
              <a:rPr lang="en-US" b="1" dirty="0">
                <a:solidFill>
                  <a:srgbClr val="7030A0"/>
                </a:solidFill>
              </a:rPr>
              <a:t> je </a:t>
            </a:r>
            <a:r>
              <a:rPr lang="en-US" b="1" dirty="0" err="1">
                <a:solidFill>
                  <a:srgbClr val="7030A0"/>
                </a:solidFill>
              </a:rPr>
              <a:t>važno</a:t>
            </a:r>
            <a:r>
              <a:rPr lang="en-US" b="1" dirty="0">
                <a:solidFill>
                  <a:srgbClr val="7030A0"/>
                </a:solidFill>
              </a:rPr>
              <a:t>?</a:t>
            </a:r>
          </a:p>
          <a:p>
            <a:r>
              <a:rPr lang="en-US" dirty="0" err="1"/>
              <a:t>Moguće</a:t>
            </a:r>
            <a:r>
              <a:rPr lang="en-US" dirty="0"/>
              <a:t> je </a:t>
            </a:r>
            <a:r>
              <a:rPr lang="en-US" dirty="0" err="1"/>
              <a:t>utjecati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Brzinu</a:t>
            </a:r>
            <a:r>
              <a:rPr lang="en-US" dirty="0"/>
              <a:t> rasta </a:t>
            </a:r>
            <a:r>
              <a:rPr lang="en-US" dirty="0" err="1"/>
              <a:t>stanica</a:t>
            </a:r>
            <a:endParaRPr lang="en-US" dirty="0"/>
          </a:p>
          <a:p>
            <a:pPr lvl="1"/>
            <a:r>
              <a:rPr lang="en-US" dirty="0" err="1"/>
              <a:t>Ukupni</a:t>
            </a:r>
            <a:r>
              <a:rPr lang="en-US" dirty="0"/>
              <a:t> </a:t>
            </a:r>
            <a:r>
              <a:rPr lang="en-US" dirty="0" err="1"/>
              <a:t>prinos</a:t>
            </a:r>
            <a:r>
              <a:rPr lang="en-US" dirty="0"/>
              <a:t> </a:t>
            </a:r>
            <a:r>
              <a:rPr lang="en-US" dirty="0" err="1"/>
              <a:t>rekombinantnog</a:t>
            </a:r>
            <a:r>
              <a:rPr lang="en-US" dirty="0"/>
              <a:t> </a:t>
            </a:r>
            <a:r>
              <a:rPr lang="en-US" dirty="0" err="1"/>
              <a:t>proteina</a:t>
            </a:r>
            <a:endParaRPr lang="en-US" dirty="0"/>
          </a:p>
          <a:p>
            <a:pPr lvl="1"/>
            <a:r>
              <a:rPr lang="en-US" dirty="0" err="1"/>
              <a:t>Učinkovitost</a:t>
            </a:r>
            <a:r>
              <a:rPr lang="en-US" dirty="0"/>
              <a:t> </a:t>
            </a:r>
            <a:r>
              <a:rPr lang="en-US" dirty="0" err="1"/>
              <a:t>smatanja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funkcionalnost</a:t>
            </a:r>
            <a:endParaRPr lang="en-US" dirty="0"/>
          </a:p>
          <a:p>
            <a:pPr lvl="1"/>
            <a:endParaRPr lang="en-US" dirty="0"/>
          </a:p>
          <a:p>
            <a:pPr>
              <a:buNone/>
            </a:pPr>
            <a:r>
              <a:rPr lang="en-US" b="1" dirty="0" err="1">
                <a:solidFill>
                  <a:srgbClr val="7030A0"/>
                </a:solidFill>
              </a:rPr>
              <a:t>Ključan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faktor</a:t>
            </a:r>
            <a:r>
              <a:rPr lang="en-US" b="1" dirty="0">
                <a:solidFill>
                  <a:srgbClr val="7030A0"/>
                </a:solidFill>
              </a:rPr>
              <a:t> je </a:t>
            </a:r>
            <a:r>
              <a:rPr lang="en-US" b="1" dirty="0" err="1">
                <a:solidFill>
                  <a:srgbClr val="7030A0"/>
                </a:solidFill>
              </a:rPr>
              <a:t>odabir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prikladnog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medija</a:t>
            </a:r>
            <a:r>
              <a:rPr lang="en-US" b="1" dirty="0">
                <a:solidFill>
                  <a:srgbClr val="7030A0"/>
                </a:solidFill>
              </a:rPr>
              <a:t>:</a:t>
            </a:r>
            <a:endParaRPr lang="en-US" dirty="0">
              <a:solidFill>
                <a:srgbClr val="7030A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LB </a:t>
            </a:r>
            <a:r>
              <a:rPr lang="en-US" dirty="0" err="1"/>
              <a:t>medij</a:t>
            </a:r>
            <a:r>
              <a:rPr lang="en-US" dirty="0"/>
              <a:t> je </a:t>
            </a:r>
            <a:r>
              <a:rPr lang="en-US" dirty="0" err="1"/>
              <a:t>najčešće</a:t>
            </a:r>
            <a:r>
              <a:rPr lang="en-US" dirty="0"/>
              <a:t> </a:t>
            </a:r>
            <a:r>
              <a:rPr lang="en-US" dirty="0" err="1"/>
              <a:t>korišten</a:t>
            </a:r>
            <a:r>
              <a:rPr lang="en-US" dirty="0"/>
              <a:t>,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b="1" dirty="0" err="1">
                <a:solidFill>
                  <a:srgbClr val="7030A0"/>
                </a:solidFill>
              </a:rPr>
              <a:t>nije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najidealniji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za </a:t>
            </a:r>
            <a:r>
              <a:rPr lang="en-US" dirty="0" err="1"/>
              <a:t>prekomjernu</a:t>
            </a:r>
            <a:r>
              <a:rPr lang="en-US" dirty="0"/>
              <a:t> </a:t>
            </a:r>
            <a:r>
              <a:rPr lang="en-US" dirty="0" err="1"/>
              <a:t>ekspresiju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7030A0"/>
                </a:solidFill>
              </a:rPr>
              <a:t>Terrific Broth (TB)</a:t>
            </a:r>
            <a:r>
              <a:rPr lang="en-US" dirty="0">
                <a:solidFill>
                  <a:srgbClr val="7030A0"/>
                </a:solidFill>
              </a:rPr>
              <a:t>: </a:t>
            </a:r>
            <a:r>
              <a:rPr lang="en-US" dirty="0" err="1"/>
              <a:t>bogatiji</a:t>
            </a:r>
            <a:r>
              <a:rPr lang="en-US" dirty="0"/>
              <a:t> </a:t>
            </a:r>
            <a:r>
              <a:rPr lang="en-US" dirty="0" err="1"/>
              <a:t>sastav</a:t>
            </a:r>
            <a:r>
              <a:rPr lang="en-US" dirty="0"/>
              <a:t>, </a:t>
            </a:r>
            <a:r>
              <a:rPr lang="en-US" dirty="0" err="1"/>
              <a:t>omogućuje</a:t>
            </a:r>
            <a:r>
              <a:rPr lang="en-US" dirty="0"/>
              <a:t> </a:t>
            </a:r>
            <a:r>
              <a:rPr lang="en-US" dirty="0" err="1"/>
              <a:t>veću</a:t>
            </a:r>
            <a:r>
              <a:rPr lang="en-US" dirty="0"/>
              <a:t> </a:t>
            </a:r>
            <a:r>
              <a:rPr lang="en-US" dirty="0" err="1"/>
              <a:t>gustoću</a:t>
            </a:r>
            <a:r>
              <a:rPr lang="en-US" dirty="0"/>
              <a:t> </a:t>
            </a:r>
            <a:r>
              <a:rPr lang="en-US" dirty="0" err="1"/>
              <a:t>stanica</a:t>
            </a:r>
            <a:endParaRPr lang="en-US" dirty="0"/>
          </a:p>
          <a:p>
            <a:endParaRPr lang="en-HR" dirty="0"/>
          </a:p>
        </p:txBody>
      </p:sp>
      <p:pic>
        <p:nvPicPr>
          <p:cNvPr id="4" name="Graphic 3" descr="Germ with solid fill">
            <a:extLst>
              <a:ext uri="{FF2B5EF4-FFF2-40B4-BE49-F238E27FC236}">
                <a16:creationId xmlns:a16="http://schemas.microsoft.com/office/drawing/2014/main" id="{BB117FD0-9634-0DC4-E80D-480B34CA92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51628" y="5860946"/>
            <a:ext cx="914400" cy="914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8EA8D82-99A9-63C1-F433-35BDAFAB6BA9}"/>
              </a:ext>
            </a:extLst>
          </p:cNvPr>
          <p:cNvSpPr txBox="1"/>
          <p:nvPr/>
        </p:nvSpPr>
        <p:spPr>
          <a:xfrm>
            <a:off x="11306433" y="6118091"/>
            <a:ext cx="6595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R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</a:t>
            </a:r>
          </a:p>
        </p:txBody>
      </p:sp>
      <p:pic>
        <p:nvPicPr>
          <p:cNvPr id="7" name="Picture 6" descr="Two bottles with liquid in them&#10;&#10;AI-generated content may be incorrect.">
            <a:extLst>
              <a:ext uri="{FF2B5EF4-FFF2-40B4-BE49-F238E27FC236}">
                <a16:creationId xmlns:a16="http://schemas.microsoft.com/office/drawing/2014/main" id="{864FBFFC-4C0E-813A-39FE-183FF9BB57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3395" y="2194366"/>
            <a:ext cx="294640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429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87BFE-B78F-F00A-402B-4505806B0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703" y="515569"/>
            <a:ext cx="10515600" cy="1325563"/>
          </a:xfrm>
        </p:spPr>
        <p:txBody>
          <a:bodyPr/>
          <a:lstStyle/>
          <a:p>
            <a:r>
              <a:rPr lang="en-HR" b="1" dirty="0">
                <a:solidFill>
                  <a:srgbClr val="7030A0"/>
                </a:solidFill>
              </a:rPr>
              <a:t>Autoindukcija: moderna alternativa IPTG-u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8C294-7324-ABB6-D893-A134864FA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err="1">
                <a:solidFill>
                  <a:srgbClr val="7030A0"/>
                </a:solidFill>
              </a:rPr>
              <a:t>Autoindukcijski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mediji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dirty="0" err="1"/>
              <a:t>sadrže</a:t>
            </a:r>
            <a:r>
              <a:rPr lang="en-US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Glukozu</a:t>
            </a:r>
            <a:r>
              <a:rPr lang="en-US" dirty="0"/>
              <a:t> (</a:t>
            </a:r>
            <a:r>
              <a:rPr lang="en-US" dirty="0" err="1"/>
              <a:t>prvi</a:t>
            </a:r>
            <a:r>
              <a:rPr lang="en-US" dirty="0"/>
              <a:t> </a:t>
            </a:r>
            <a:r>
              <a:rPr lang="en-US" dirty="0" err="1"/>
              <a:t>izvor</a:t>
            </a:r>
            <a:r>
              <a:rPr lang="en-US" dirty="0"/>
              <a:t> </a:t>
            </a:r>
            <a:r>
              <a:rPr lang="en-US" dirty="0" err="1"/>
              <a:t>energije</a:t>
            </a:r>
            <a:r>
              <a:rPr lang="en-US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Laktozu</a:t>
            </a:r>
            <a:r>
              <a:rPr lang="en-US" dirty="0"/>
              <a:t> (</a:t>
            </a:r>
            <a:r>
              <a:rPr lang="en-US" dirty="0" err="1"/>
              <a:t>aktivira</a:t>
            </a:r>
            <a:r>
              <a:rPr lang="en-US" dirty="0"/>
              <a:t> </a:t>
            </a:r>
            <a:r>
              <a:rPr lang="en-US" dirty="0" err="1"/>
              <a:t>ekspresiju</a:t>
            </a:r>
            <a:r>
              <a:rPr lang="en-US" dirty="0"/>
              <a:t> </a:t>
            </a:r>
            <a:r>
              <a:rPr lang="en-US" dirty="0" err="1"/>
              <a:t>kad</a:t>
            </a:r>
            <a:r>
              <a:rPr lang="en-US" dirty="0"/>
              <a:t> </a:t>
            </a:r>
            <a:r>
              <a:rPr lang="en-US" dirty="0" err="1"/>
              <a:t>glukoze</a:t>
            </a:r>
            <a:r>
              <a:rPr lang="en-US" dirty="0"/>
              <a:t> </a:t>
            </a:r>
            <a:r>
              <a:rPr lang="en-US" dirty="0" err="1"/>
              <a:t>nestane</a:t>
            </a:r>
            <a:r>
              <a:rPr lang="en-US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Glicerol</a:t>
            </a:r>
            <a:r>
              <a:rPr lang="en-US" dirty="0"/>
              <a:t> (</a:t>
            </a:r>
            <a:r>
              <a:rPr lang="en-US" dirty="0" err="1"/>
              <a:t>povećava</a:t>
            </a:r>
            <a:r>
              <a:rPr lang="en-US" dirty="0"/>
              <a:t> </a:t>
            </a:r>
            <a:r>
              <a:rPr lang="en-US" dirty="0" err="1"/>
              <a:t>ukupni</a:t>
            </a:r>
            <a:r>
              <a:rPr lang="en-US" dirty="0"/>
              <a:t> </a:t>
            </a:r>
            <a:r>
              <a:rPr lang="en-US" dirty="0" err="1"/>
              <a:t>prinos</a:t>
            </a:r>
            <a:r>
              <a:rPr lang="en-US" dirty="0"/>
              <a:t>)</a:t>
            </a:r>
          </a:p>
          <a:p>
            <a:pPr>
              <a:buNone/>
            </a:pPr>
            <a:endParaRPr lang="en-US" b="1" dirty="0"/>
          </a:p>
          <a:p>
            <a:pPr>
              <a:buNone/>
            </a:pPr>
            <a:r>
              <a:rPr lang="en-US" b="1" dirty="0" err="1">
                <a:solidFill>
                  <a:srgbClr val="7030A0"/>
                </a:solidFill>
              </a:rPr>
              <a:t>Prednosti</a:t>
            </a:r>
            <a:r>
              <a:rPr lang="en-US" b="1" dirty="0">
                <a:solidFill>
                  <a:srgbClr val="7030A0"/>
                </a:solidFill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Automatska</a:t>
            </a:r>
            <a:r>
              <a:rPr lang="en-US" dirty="0"/>
              <a:t> </a:t>
            </a:r>
            <a:r>
              <a:rPr lang="en-US" dirty="0" err="1"/>
              <a:t>indukcija</a:t>
            </a:r>
            <a:r>
              <a:rPr lang="en-US" dirty="0"/>
              <a:t> (bez IPTG-a)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Visoka </a:t>
            </a:r>
            <a:r>
              <a:rPr lang="en-US" dirty="0" err="1"/>
              <a:t>ponovljivost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Pogodno</a:t>
            </a:r>
            <a:r>
              <a:rPr lang="en-US" dirty="0"/>
              <a:t> za </a:t>
            </a:r>
            <a:r>
              <a:rPr lang="en-US" dirty="0" err="1"/>
              <a:t>višednevne</a:t>
            </a:r>
            <a:r>
              <a:rPr lang="en-US" dirty="0"/>
              <a:t> </a:t>
            </a:r>
            <a:r>
              <a:rPr lang="en-US" dirty="0" err="1"/>
              <a:t>ekspresije</a:t>
            </a:r>
            <a:endParaRPr lang="en-US" dirty="0"/>
          </a:p>
        </p:txBody>
      </p:sp>
      <p:pic>
        <p:nvPicPr>
          <p:cNvPr id="4" name="Graphic 3" descr="Germ with solid fill">
            <a:extLst>
              <a:ext uri="{FF2B5EF4-FFF2-40B4-BE49-F238E27FC236}">
                <a16:creationId xmlns:a16="http://schemas.microsoft.com/office/drawing/2014/main" id="{17C54A23-EB09-97B8-26BC-FE8D8255D3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51628" y="5860946"/>
            <a:ext cx="914400" cy="914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23AD054-036F-8962-9C29-EAE5D93FB25F}"/>
              </a:ext>
            </a:extLst>
          </p:cNvPr>
          <p:cNvSpPr txBox="1"/>
          <p:nvPr/>
        </p:nvSpPr>
        <p:spPr>
          <a:xfrm>
            <a:off x="11353801" y="6133480"/>
            <a:ext cx="4493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R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464198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E91C1-7796-6A34-D4C2-D84E3DCCA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702" y="68103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7030A0"/>
                </a:solidFill>
              </a:rPr>
              <a:t>Svjetlosno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inducibilna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ekspresija</a:t>
            </a:r>
            <a:r>
              <a:rPr lang="en-US" b="1" dirty="0">
                <a:solidFill>
                  <a:srgbClr val="7030A0"/>
                </a:solidFill>
              </a:rPr>
              <a:t>: Opto-T7RNAP</a:t>
            </a:r>
            <a:br>
              <a:rPr lang="en-US" b="1" dirty="0"/>
            </a:br>
            <a:endParaRPr lang="en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5AF5F-4D26-4F18-B921-21ED6503E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596" y="1655047"/>
            <a:ext cx="10515600" cy="4351338"/>
          </a:xfrm>
        </p:spPr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T7 RNA </a:t>
            </a:r>
            <a:r>
              <a:rPr lang="en-US" b="1" dirty="0" err="1">
                <a:solidFill>
                  <a:srgbClr val="7030A0"/>
                </a:solidFill>
              </a:rPr>
              <a:t>polimeraza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podijeljena</a:t>
            </a:r>
            <a:r>
              <a:rPr lang="en-US" b="1" dirty="0">
                <a:solidFill>
                  <a:srgbClr val="7030A0"/>
                </a:solidFill>
              </a:rPr>
              <a:t> u </a:t>
            </a:r>
            <a:r>
              <a:rPr lang="en-US" b="1" dirty="0" err="1">
                <a:solidFill>
                  <a:srgbClr val="7030A0"/>
                </a:solidFill>
              </a:rPr>
              <a:t>dvije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domene</a:t>
            </a:r>
            <a:r>
              <a:rPr lang="en-US" b="1" dirty="0">
                <a:solidFill>
                  <a:srgbClr val="7030A0"/>
                </a:solidFill>
              </a:rPr>
              <a:t> </a:t>
            </a:r>
          </a:p>
          <a:p>
            <a:pPr lvl="1"/>
            <a:r>
              <a:rPr lang="en-US" dirty="0" err="1"/>
              <a:t>Dolazi</a:t>
            </a:r>
            <a:r>
              <a:rPr lang="en-US" dirty="0"/>
              <a:t> do </a:t>
            </a:r>
            <a:r>
              <a:rPr lang="en-US" dirty="0" err="1"/>
              <a:t>spajanja</a:t>
            </a:r>
            <a:r>
              <a:rPr lang="en-US" dirty="0"/>
              <a:t> </a:t>
            </a:r>
            <a:r>
              <a:rPr lang="en-US" dirty="0" err="1"/>
              <a:t>domena</a:t>
            </a:r>
            <a:r>
              <a:rPr lang="en-US" dirty="0"/>
              <a:t>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b="1" dirty="0" err="1">
                <a:solidFill>
                  <a:srgbClr val="7030A0"/>
                </a:solidFill>
              </a:rPr>
              <a:t>osvjetljavanju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plavom</a:t>
            </a:r>
            <a:r>
              <a:rPr lang="en-US" b="1" dirty="0">
                <a:solidFill>
                  <a:srgbClr val="7030A0"/>
                </a:solidFill>
              </a:rPr>
              <a:t> LED </a:t>
            </a:r>
            <a:r>
              <a:rPr lang="en-US" b="1" dirty="0" err="1">
                <a:solidFill>
                  <a:srgbClr val="7030A0"/>
                </a:solidFill>
              </a:rPr>
              <a:t>svjetlošću</a:t>
            </a:r>
            <a:r>
              <a:rPr lang="en-US" dirty="0">
                <a:solidFill>
                  <a:srgbClr val="7030A0"/>
                </a:solidFill>
              </a:rPr>
              <a:t> </a:t>
            </a:r>
          </a:p>
          <a:p>
            <a:pPr lvl="1"/>
            <a:r>
              <a:rPr lang="en-US" b="1" dirty="0">
                <a:solidFill>
                  <a:srgbClr val="7030A0"/>
                </a:solidFill>
              </a:rPr>
              <a:t>U </a:t>
            </a:r>
            <a:r>
              <a:rPr lang="en-US" b="1" dirty="0" err="1">
                <a:solidFill>
                  <a:srgbClr val="7030A0"/>
                </a:solidFill>
              </a:rPr>
              <a:t>mraku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dirty="0" err="1"/>
              <a:t>dolazi</a:t>
            </a:r>
            <a:r>
              <a:rPr lang="en-US" dirty="0"/>
              <a:t> do </a:t>
            </a:r>
            <a:r>
              <a:rPr lang="en-US" dirty="0" err="1"/>
              <a:t>razdvajanja</a:t>
            </a:r>
            <a:r>
              <a:rPr lang="en-US" dirty="0"/>
              <a:t> – </a:t>
            </a:r>
            <a:r>
              <a:rPr lang="en-US" u="sng" dirty="0" err="1"/>
              <a:t>ekspresija</a:t>
            </a:r>
            <a:r>
              <a:rPr lang="en-US" u="sng" dirty="0"/>
              <a:t> </a:t>
            </a:r>
            <a:r>
              <a:rPr lang="en-US" u="sng" dirty="0" err="1"/>
              <a:t>prestaje</a:t>
            </a:r>
            <a:endParaRPr lang="en-US" u="sng" dirty="0"/>
          </a:p>
          <a:p>
            <a:pPr>
              <a:buNone/>
            </a:pPr>
            <a:endParaRPr lang="en-US" b="1" dirty="0"/>
          </a:p>
          <a:p>
            <a:pPr>
              <a:buNone/>
            </a:pPr>
            <a:r>
              <a:rPr lang="en-US" b="1" dirty="0" err="1">
                <a:solidFill>
                  <a:srgbClr val="7030A0"/>
                </a:solidFill>
              </a:rPr>
              <a:t>Prednosti</a:t>
            </a:r>
            <a:r>
              <a:rPr lang="en-US" b="1" dirty="0">
                <a:solidFill>
                  <a:srgbClr val="7030A0"/>
                </a:solidFill>
              </a:rPr>
              <a:t>:</a:t>
            </a:r>
            <a:endParaRPr lang="en-US" dirty="0">
              <a:solidFill>
                <a:srgbClr val="7030A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Precizna</a:t>
            </a:r>
            <a:r>
              <a:rPr lang="en-US" dirty="0"/>
              <a:t> </a:t>
            </a:r>
            <a:r>
              <a:rPr lang="en-US" dirty="0" err="1"/>
              <a:t>vremenska</a:t>
            </a:r>
            <a:r>
              <a:rPr lang="en-US" dirty="0"/>
              <a:t> </a:t>
            </a:r>
            <a:r>
              <a:rPr lang="en-US" dirty="0" err="1"/>
              <a:t>kontrola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Reverzibilna</a:t>
            </a:r>
            <a:r>
              <a:rPr lang="en-US" dirty="0"/>
              <a:t> </a:t>
            </a:r>
            <a:r>
              <a:rPr lang="en-US" dirty="0" err="1"/>
              <a:t>ekspresija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Nema</a:t>
            </a:r>
            <a:r>
              <a:rPr lang="en-US" dirty="0"/>
              <a:t> </a:t>
            </a:r>
            <a:r>
              <a:rPr lang="en-US" dirty="0" err="1"/>
              <a:t>potrebe</a:t>
            </a:r>
            <a:r>
              <a:rPr lang="en-US" dirty="0"/>
              <a:t> za </a:t>
            </a:r>
            <a:r>
              <a:rPr lang="en-US" dirty="0" err="1"/>
              <a:t>kemijskim</a:t>
            </a:r>
            <a:r>
              <a:rPr lang="en-US" dirty="0"/>
              <a:t> </a:t>
            </a:r>
            <a:r>
              <a:rPr lang="en-US" dirty="0" err="1"/>
              <a:t>induktorima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Održiva</a:t>
            </a:r>
            <a:r>
              <a:rPr lang="en-US" dirty="0"/>
              <a:t> </a:t>
            </a:r>
            <a:r>
              <a:rPr lang="en-US" dirty="0" err="1"/>
              <a:t>alternativa</a:t>
            </a:r>
            <a:r>
              <a:rPr lang="en-US" dirty="0"/>
              <a:t> IPTG-u za </a:t>
            </a:r>
            <a:r>
              <a:rPr lang="en-US" b="1" dirty="0" err="1">
                <a:solidFill>
                  <a:srgbClr val="7030A0"/>
                </a:solidFill>
              </a:rPr>
              <a:t>industrijsku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proizvodnju</a:t>
            </a:r>
            <a:endParaRPr lang="en-US" dirty="0">
              <a:solidFill>
                <a:srgbClr val="7030A0"/>
              </a:solidFill>
            </a:endParaRPr>
          </a:p>
          <a:p>
            <a:endParaRPr lang="en-HR" dirty="0"/>
          </a:p>
        </p:txBody>
      </p:sp>
      <p:pic>
        <p:nvPicPr>
          <p:cNvPr id="4" name="Graphic 3" descr="Germ with solid fill">
            <a:extLst>
              <a:ext uri="{FF2B5EF4-FFF2-40B4-BE49-F238E27FC236}">
                <a16:creationId xmlns:a16="http://schemas.microsoft.com/office/drawing/2014/main" id="{8448E700-BDE1-E517-19D8-CAB9B1C408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51628" y="5860946"/>
            <a:ext cx="914400" cy="914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250AF66-E9F1-3871-CFDE-926E0D493675}"/>
              </a:ext>
            </a:extLst>
          </p:cNvPr>
          <p:cNvSpPr txBox="1"/>
          <p:nvPr/>
        </p:nvSpPr>
        <p:spPr>
          <a:xfrm>
            <a:off x="11353801" y="6133480"/>
            <a:ext cx="4493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R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12</a:t>
            </a:r>
          </a:p>
        </p:txBody>
      </p:sp>
      <p:pic>
        <p:nvPicPr>
          <p:cNvPr id="7" name="Picture 6" descr="A diagram of a blue light&#10;&#10;AI-generated content may be incorrect.">
            <a:extLst>
              <a:ext uri="{FF2B5EF4-FFF2-40B4-BE49-F238E27FC236}">
                <a16:creationId xmlns:a16="http://schemas.microsoft.com/office/drawing/2014/main" id="{8ABFB0E6-3761-FF6F-C1E4-6EE06F8877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3228" y="3108371"/>
            <a:ext cx="3352800" cy="2260600"/>
          </a:xfrm>
          <a:prstGeom prst="rect">
            <a:avLst/>
          </a:prstGeom>
        </p:spPr>
      </p:pic>
      <p:sp>
        <p:nvSpPr>
          <p:cNvPr id="8" name="Snip Diagonal Corner Rectangle 7">
            <a:extLst>
              <a:ext uri="{FF2B5EF4-FFF2-40B4-BE49-F238E27FC236}">
                <a16:creationId xmlns:a16="http://schemas.microsoft.com/office/drawing/2014/main" id="{B09867B4-54F2-B61A-0F08-42630062C1EB}"/>
              </a:ext>
            </a:extLst>
          </p:cNvPr>
          <p:cNvSpPr/>
          <p:nvPr/>
        </p:nvSpPr>
        <p:spPr>
          <a:xfrm>
            <a:off x="10439401" y="2454639"/>
            <a:ext cx="914400" cy="914400"/>
          </a:xfrm>
          <a:prstGeom prst="snip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2471825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653CE-0309-1965-E263-C3F48D36A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028" y="121284"/>
            <a:ext cx="10515600" cy="1325563"/>
          </a:xfrm>
        </p:spPr>
        <p:txBody>
          <a:bodyPr/>
          <a:lstStyle/>
          <a:p>
            <a:r>
              <a:rPr lang="en-HR" b="1" dirty="0">
                <a:solidFill>
                  <a:srgbClr val="7030A0"/>
                </a:solidFill>
              </a:rPr>
              <a:t>Kontrola brzine rasta </a:t>
            </a:r>
            <a:r>
              <a:rPr lang="en-US" b="1" dirty="0">
                <a:solidFill>
                  <a:srgbClr val="7030A0"/>
                </a:solidFill>
              </a:rPr>
              <a:t>i</a:t>
            </a:r>
            <a:r>
              <a:rPr lang="en-HR" b="1" dirty="0">
                <a:solidFill>
                  <a:srgbClr val="7030A0"/>
                </a:solidFill>
              </a:rPr>
              <a:t> metabolizma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21AB9-E4CC-7A97-B2D2-BC866ED22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881" y="1251121"/>
            <a:ext cx="7062243" cy="574589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HR" dirty="0"/>
              <a:t> </a:t>
            </a:r>
            <a:r>
              <a:rPr lang="en-US" b="1" dirty="0" err="1">
                <a:solidFill>
                  <a:srgbClr val="7030A0"/>
                </a:solidFill>
              </a:rPr>
              <a:t>Zašto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usporiti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rast</a:t>
            </a:r>
            <a:r>
              <a:rPr lang="en-US" b="1" dirty="0">
                <a:solidFill>
                  <a:srgbClr val="7030A0"/>
                </a:solidFill>
              </a:rPr>
              <a:t>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Omogućuje</a:t>
            </a:r>
            <a:r>
              <a:rPr lang="en-US" dirty="0"/>
              <a:t> </a:t>
            </a:r>
            <a:r>
              <a:rPr lang="en-US" dirty="0" err="1"/>
              <a:t>bolje</a:t>
            </a:r>
            <a:r>
              <a:rPr lang="en-US" dirty="0"/>
              <a:t> </a:t>
            </a:r>
            <a:r>
              <a:rPr lang="en-US" dirty="0" err="1"/>
              <a:t>smatanje</a:t>
            </a:r>
            <a:r>
              <a:rPr lang="en-US" dirty="0"/>
              <a:t> </a:t>
            </a:r>
            <a:r>
              <a:rPr lang="en-US" dirty="0" err="1"/>
              <a:t>proteina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Smanjuje</a:t>
            </a:r>
            <a:r>
              <a:rPr lang="en-US" dirty="0"/>
              <a:t> </a:t>
            </a:r>
            <a:r>
              <a:rPr lang="en-US" dirty="0" err="1"/>
              <a:t>stvaranje</a:t>
            </a:r>
            <a:r>
              <a:rPr lang="en-US" dirty="0"/>
              <a:t> </a:t>
            </a:r>
            <a:r>
              <a:rPr lang="en-US" dirty="0" err="1"/>
              <a:t>inkluzijskih</a:t>
            </a:r>
            <a:r>
              <a:rPr lang="en-US" dirty="0"/>
              <a:t> </a:t>
            </a:r>
            <a:r>
              <a:rPr lang="en-US" dirty="0" err="1"/>
              <a:t>tjela</a:t>
            </a:r>
            <a:endParaRPr lang="en-US" dirty="0"/>
          </a:p>
          <a:p>
            <a:pPr>
              <a:buNone/>
            </a:pPr>
            <a:endParaRPr lang="en-US" b="1" dirty="0"/>
          </a:p>
          <a:p>
            <a:pPr>
              <a:buNone/>
            </a:pPr>
            <a:r>
              <a:rPr lang="en-US" b="1" dirty="0" err="1">
                <a:solidFill>
                  <a:srgbClr val="7030A0"/>
                </a:solidFill>
              </a:rPr>
              <a:t>Načini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kontrole</a:t>
            </a:r>
            <a:r>
              <a:rPr lang="en-US" b="1" dirty="0">
                <a:solidFill>
                  <a:srgbClr val="7030A0"/>
                </a:solidFill>
              </a:rPr>
              <a:t>:</a:t>
            </a:r>
            <a:endParaRPr lang="en-US" dirty="0">
              <a:solidFill>
                <a:srgbClr val="7030A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Snižavanje</a:t>
            </a:r>
            <a:r>
              <a:rPr lang="en-US" dirty="0"/>
              <a:t> temperature (</a:t>
            </a:r>
            <a:r>
              <a:rPr lang="en-US" dirty="0" err="1"/>
              <a:t>npr</a:t>
            </a:r>
            <a:r>
              <a:rPr lang="en-US" dirty="0"/>
              <a:t>. </a:t>
            </a:r>
            <a:r>
              <a:rPr lang="en-US" dirty="0" err="1"/>
              <a:t>na</a:t>
            </a:r>
            <a:r>
              <a:rPr lang="en-US" dirty="0"/>
              <a:t> 18-25 °C)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Bioreaktori</a:t>
            </a:r>
            <a:r>
              <a:rPr lang="en-US" dirty="0"/>
              <a:t> – </a:t>
            </a:r>
            <a:r>
              <a:rPr lang="en-US" dirty="0" err="1"/>
              <a:t>bolja</a:t>
            </a:r>
            <a:r>
              <a:rPr lang="en-US" dirty="0"/>
              <a:t> </a:t>
            </a:r>
            <a:r>
              <a:rPr lang="en-US" dirty="0" err="1"/>
              <a:t>kontrola</a:t>
            </a:r>
            <a:r>
              <a:rPr lang="en-US" dirty="0"/>
              <a:t> </a:t>
            </a:r>
            <a:r>
              <a:rPr lang="en-US" dirty="0" err="1"/>
              <a:t>uvjeta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 </a:t>
            </a:r>
            <a:r>
              <a:rPr lang="en-US" dirty="0" err="1"/>
              <a:t>inkubacija</a:t>
            </a:r>
            <a:r>
              <a:rPr lang="en-US" dirty="0"/>
              <a:t> </a:t>
            </a:r>
            <a:r>
              <a:rPr lang="en-US" dirty="0" err="1"/>
              <a:t>tikvicama</a:t>
            </a:r>
            <a:r>
              <a:rPr lang="en-US" dirty="0"/>
              <a:t> </a:t>
            </a:r>
            <a:r>
              <a:rPr lang="en-US" dirty="0" err="1"/>
              <a:t>uz</a:t>
            </a:r>
            <a:r>
              <a:rPr lang="en-US" dirty="0"/>
              <a:t> </a:t>
            </a:r>
            <a:r>
              <a:rPr lang="en-US" dirty="0" err="1"/>
              <a:t>tresenje</a:t>
            </a:r>
            <a:r>
              <a:rPr lang="en-US" dirty="0"/>
              <a:t> – </a:t>
            </a:r>
            <a:r>
              <a:rPr lang="en-US" dirty="0" err="1"/>
              <a:t>izvedbeno</a:t>
            </a:r>
            <a:r>
              <a:rPr lang="en-US" dirty="0"/>
              <a:t> </a:t>
            </a:r>
            <a:r>
              <a:rPr lang="en-US" dirty="0" err="1"/>
              <a:t>izazovnije</a:t>
            </a:r>
            <a:r>
              <a:rPr lang="en-US" dirty="0"/>
              <a:t>, </a:t>
            </a:r>
            <a:r>
              <a:rPr lang="en-US" dirty="0" err="1"/>
              <a:t>moguća</a:t>
            </a:r>
            <a:r>
              <a:rPr lang="en-US" dirty="0"/>
              <a:t> </a:t>
            </a:r>
            <a:r>
              <a:rPr lang="en-US" dirty="0" err="1"/>
              <a:t>rješenja</a:t>
            </a:r>
            <a:r>
              <a:rPr lang="en-US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Difuzija</a:t>
            </a:r>
            <a:r>
              <a:rPr lang="en-US" dirty="0"/>
              <a:t> </a:t>
            </a:r>
            <a:r>
              <a:rPr lang="en-US" dirty="0" err="1"/>
              <a:t>glukoze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silikonskih</a:t>
            </a:r>
            <a:r>
              <a:rPr lang="en-US" dirty="0"/>
              <a:t> </a:t>
            </a:r>
            <a:r>
              <a:rPr lang="en-US" dirty="0" err="1"/>
              <a:t>kuglica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Enzimska</a:t>
            </a:r>
            <a:r>
              <a:rPr lang="en-US" dirty="0"/>
              <a:t> </a:t>
            </a:r>
            <a:r>
              <a:rPr lang="en-US" dirty="0" err="1"/>
              <a:t>razgradnja</a:t>
            </a:r>
            <a:r>
              <a:rPr lang="en-US" dirty="0"/>
              <a:t> </a:t>
            </a:r>
            <a:r>
              <a:rPr lang="en-US" dirty="0" err="1"/>
              <a:t>polisaharida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Kisik-modulirajući</a:t>
            </a:r>
            <a:r>
              <a:rPr lang="en-US" dirty="0"/>
              <a:t> </a:t>
            </a:r>
            <a:r>
              <a:rPr lang="en-US" dirty="0" err="1"/>
              <a:t>dizajn</a:t>
            </a:r>
            <a:r>
              <a:rPr lang="en-US" dirty="0"/>
              <a:t> </a:t>
            </a:r>
            <a:r>
              <a:rPr lang="en-US" dirty="0" err="1"/>
              <a:t>tikvica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Kisikom</a:t>
            </a:r>
            <a:r>
              <a:rPr lang="en-US" dirty="0"/>
              <a:t> </a:t>
            </a:r>
            <a:r>
              <a:rPr lang="en-US" dirty="0" err="1"/>
              <a:t>obogaćena</a:t>
            </a:r>
            <a:r>
              <a:rPr lang="en-US" dirty="0"/>
              <a:t> </a:t>
            </a:r>
            <a:r>
              <a:rPr lang="en-US" dirty="0" err="1"/>
              <a:t>ulja</a:t>
            </a:r>
            <a:endParaRPr lang="en-US" dirty="0"/>
          </a:p>
          <a:p>
            <a:endParaRPr lang="en-HR" dirty="0"/>
          </a:p>
        </p:txBody>
      </p:sp>
      <p:pic>
        <p:nvPicPr>
          <p:cNvPr id="4" name="Graphic 3" descr="Germ with solid fill">
            <a:extLst>
              <a:ext uri="{FF2B5EF4-FFF2-40B4-BE49-F238E27FC236}">
                <a16:creationId xmlns:a16="http://schemas.microsoft.com/office/drawing/2014/main" id="{7A526560-4213-3EC8-6BC1-6D7872454B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51628" y="5860946"/>
            <a:ext cx="914400" cy="914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AF4F2B4-E663-FE95-12F5-B65B7B21C225}"/>
              </a:ext>
            </a:extLst>
          </p:cNvPr>
          <p:cNvSpPr txBox="1"/>
          <p:nvPr/>
        </p:nvSpPr>
        <p:spPr>
          <a:xfrm>
            <a:off x="11353801" y="6133480"/>
            <a:ext cx="4493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R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13</a:t>
            </a:r>
          </a:p>
        </p:txBody>
      </p:sp>
      <p:pic>
        <p:nvPicPr>
          <p:cNvPr id="7" name="Picture 6" descr="A close-up of a glass container&#10;&#10;AI-generated content may be incorrect.">
            <a:extLst>
              <a:ext uri="{FF2B5EF4-FFF2-40B4-BE49-F238E27FC236}">
                <a16:creationId xmlns:a16="http://schemas.microsoft.com/office/drawing/2014/main" id="{BB156305-1CE6-B56F-3550-3B03EDD3CA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4204" y="724520"/>
            <a:ext cx="1469246" cy="2665970"/>
          </a:xfrm>
          <a:prstGeom prst="rect">
            <a:avLst/>
          </a:prstGeom>
        </p:spPr>
      </p:pic>
      <p:pic>
        <p:nvPicPr>
          <p:cNvPr id="9" name="Picture 8" descr="A group of glass flasks with tubes&#10;&#10;AI-generated content may be incorrect.">
            <a:extLst>
              <a:ext uri="{FF2B5EF4-FFF2-40B4-BE49-F238E27FC236}">
                <a16:creationId xmlns:a16="http://schemas.microsoft.com/office/drawing/2014/main" id="{50D1D691-7DA5-C54D-48D0-53C4B682B7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1124" y="3693321"/>
            <a:ext cx="3344453" cy="244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112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67E3B-2452-87A0-3B92-B6772ECC8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155" y="-159931"/>
            <a:ext cx="10890929" cy="1387934"/>
          </a:xfrm>
        </p:spPr>
        <p:txBody>
          <a:bodyPr anchor="b">
            <a:norm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AI u </a:t>
            </a:r>
            <a:r>
              <a:rPr lang="en-US" b="1" dirty="0" err="1">
                <a:solidFill>
                  <a:srgbClr val="7030A0"/>
                </a:solidFill>
              </a:rPr>
              <a:t>dizajnu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proteina</a:t>
            </a:r>
            <a:r>
              <a:rPr lang="en-US" b="1" dirty="0">
                <a:solidFill>
                  <a:srgbClr val="7030A0"/>
                </a:solidFill>
              </a:rPr>
              <a:t> – nova era </a:t>
            </a:r>
            <a:r>
              <a:rPr lang="en-US" b="1" dirty="0" err="1">
                <a:solidFill>
                  <a:srgbClr val="7030A0"/>
                </a:solidFill>
              </a:rPr>
              <a:t>optimizacije</a:t>
            </a:r>
            <a:endParaRPr lang="en-HR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BD592F-235E-8808-6915-CB28F648E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155" y="1380226"/>
            <a:ext cx="10890929" cy="5477774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Klasični</a:t>
            </a:r>
            <a:r>
              <a:rPr lang="en-US" dirty="0"/>
              <a:t> </a:t>
            </a:r>
            <a:r>
              <a:rPr lang="en-US" dirty="0" err="1"/>
              <a:t>pristupi</a:t>
            </a:r>
            <a:r>
              <a:rPr lang="en-US" dirty="0"/>
              <a:t> u </a:t>
            </a:r>
            <a:r>
              <a:rPr lang="en-US" dirty="0" err="1"/>
              <a:t>ekspresiji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dizajnu</a:t>
            </a:r>
            <a:r>
              <a:rPr lang="en-US" dirty="0"/>
              <a:t> </a:t>
            </a:r>
            <a:r>
              <a:rPr lang="en-US" dirty="0" err="1"/>
              <a:t>plazmida</a:t>
            </a:r>
            <a:r>
              <a:rPr lang="en-US" dirty="0"/>
              <a:t>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češće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nadopunjeni</a:t>
            </a:r>
            <a:r>
              <a:rPr lang="en-US" dirty="0"/>
              <a:t> </a:t>
            </a:r>
            <a:r>
              <a:rPr lang="en-US" b="1" dirty="0">
                <a:solidFill>
                  <a:srgbClr val="7030A0"/>
                </a:solidFill>
              </a:rPr>
              <a:t>AI </a:t>
            </a:r>
            <a:r>
              <a:rPr lang="en-US" b="1" dirty="0" err="1">
                <a:solidFill>
                  <a:srgbClr val="7030A0"/>
                </a:solidFill>
              </a:rPr>
              <a:t>metodama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Fokus</a:t>
            </a:r>
            <a:r>
              <a:rPr lang="en-US" dirty="0"/>
              <a:t>: </a:t>
            </a:r>
            <a:r>
              <a:rPr lang="en-US" dirty="0" err="1"/>
              <a:t>povećanje</a:t>
            </a:r>
            <a:r>
              <a:rPr lang="en-US" dirty="0"/>
              <a:t> </a:t>
            </a:r>
            <a:r>
              <a:rPr lang="en-US" dirty="0" err="1"/>
              <a:t>topljivosti</a:t>
            </a:r>
            <a:r>
              <a:rPr lang="en-US" dirty="0"/>
              <a:t>, </a:t>
            </a:r>
            <a:r>
              <a:rPr lang="en-US" dirty="0" err="1"/>
              <a:t>stabilnosti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funkcionalnosti</a:t>
            </a:r>
            <a:r>
              <a:rPr lang="en-US" dirty="0"/>
              <a:t> </a:t>
            </a:r>
            <a:r>
              <a:rPr lang="en-US" dirty="0" err="1"/>
              <a:t>proteina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buNone/>
            </a:pPr>
            <a:r>
              <a:rPr lang="en-US" b="1" dirty="0" err="1">
                <a:solidFill>
                  <a:srgbClr val="7030A0"/>
                </a:solidFill>
              </a:rPr>
              <a:t>ProteinMPNN</a:t>
            </a:r>
            <a:r>
              <a:rPr lang="en-US" b="1" dirty="0"/>
              <a:t> </a:t>
            </a:r>
            <a:r>
              <a:rPr lang="en-US" b="1" dirty="0">
                <a:solidFill>
                  <a:srgbClr val="7030A0"/>
                </a:solidFill>
              </a:rPr>
              <a:t>– </a:t>
            </a:r>
            <a:r>
              <a:rPr lang="en-US" b="1" dirty="0" err="1">
                <a:solidFill>
                  <a:srgbClr val="7030A0"/>
                </a:solidFill>
              </a:rPr>
              <a:t>dizajn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na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temelju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strukture</a:t>
            </a:r>
            <a:endParaRPr lang="en-US" b="1" dirty="0">
              <a:solidFill>
                <a:srgbClr val="7030A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Razvijen</a:t>
            </a:r>
            <a:r>
              <a:rPr lang="en-US" dirty="0"/>
              <a:t> za </a:t>
            </a:r>
            <a:r>
              <a:rPr lang="en-US" dirty="0" err="1"/>
              <a:t>dizajniranje</a:t>
            </a:r>
            <a:r>
              <a:rPr lang="en-US" dirty="0"/>
              <a:t> </a:t>
            </a:r>
            <a:r>
              <a:rPr lang="en-US" dirty="0" err="1"/>
              <a:t>aminokiselinskih</a:t>
            </a:r>
            <a:r>
              <a:rPr lang="en-US" dirty="0"/>
              <a:t> </a:t>
            </a:r>
            <a:r>
              <a:rPr lang="en-US" dirty="0" err="1"/>
              <a:t>sekvenci</a:t>
            </a:r>
            <a:r>
              <a:rPr lang="en-US" dirty="0"/>
              <a:t> - s </a:t>
            </a:r>
            <a:r>
              <a:rPr lang="en-US" dirty="0" err="1"/>
              <a:t>visokom</a:t>
            </a:r>
            <a:r>
              <a:rPr lang="en-US" dirty="0"/>
              <a:t> </a:t>
            </a:r>
            <a:r>
              <a:rPr lang="en-US" dirty="0" err="1"/>
              <a:t>pouzdanošću</a:t>
            </a:r>
            <a:r>
              <a:rPr lang="en-US" dirty="0"/>
              <a:t> </a:t>
            </a:r>
            <a:r>
              <a:rPr lang="en-US" dirty="0" err="1"/>
              <a:t>predviđa</a:t>
            </a:r>
            <a:r>
              <a:rPr lang="en-US" dirty="0"/>
              <a:t> </a:t>
            </a:r>
            <a:r>
              <a:rPr lang="en-US" dirty="0" err="1"/>
              <a:t>smatanje</a:t>
            </a:r>
            <a:r>
              <a:rPr lang="en-US" dirty="0"/>
              <a:t> u </a:t>
            </a:r>
            <a:r>
              <a:rPr lang="en-US" dirty="0" err="1"/>
              <a:t>zadanu</a:t>
            </a:r>
            <a:r>
              <a:rPr lang="en-US" dirty="0"/>
              <a:t> 3D </a:t>
            </a:r>
            <a:r>
              <a:rPr lang="en-US" dirty="0" err="1"/>
              <a:t>strukturu</a:t>
            </a:r>
            <a:r>
              <a:rPr lang="en-US" dirty="0"/>
              <a:t> </a:t>
            </a:r>
          </a:p>
          <a:p>
            <a:r>
              <a:rPr lang="en-US" dirty="0" err="1"/>
              <a:t>Isključivo</a:t>
            </a:r>
            <a:r>
              <a:rPr lang="en-US" dirty="0"/>
              <a:t> </a:t>
            </a:r>
            <a:r>
              <a:rPr lang="en-US" dirty="0" err="1"/>
              <a:t>strukturne</a:t>
            </a:r>
            <a:r>
              <a:rPr lang="en-US" dirty="0"/>
              <a:t> </a:t>
            </a:r>
            <a:r>
              <a:rPr lang="en-US" dirty="0" err="1"/>
              <a:t>informacije</a:t>
            </a:r>
            <a:r>
              <a:rPr lang="en-US" dirty="0"/>
              <a:t> – </a:t>
            </a:r>
            <a:r>
              <a:rPr lang="en-US" dirty="0" err="1"/>
              <a:t>potrebno</a:t>
            </a:r>
            <a:r>
              <a:rPr lang="en-US" dirty="0"/>
              <a:t> </a:t>
            </a:r>
            <a:r>
              <a:rPr lang="en-US" dirty="0" err="1"/>
              <a:t>nadopuniti</a:t>
            </a:r>
            <a:r>
              <a:rPr lang="en-US" dirty="0"/>
              <a:t> </a:t>
            </a:r>
            <a:r>
              <a:rPr lang="en-US" dirty="0" err="1"/>
              <a:t>neuronsku</a:t>
            </a:r>
            <a:r>
              <a:rPr lang="en-US" dirty="0"/>
              <a:t> </a:t>
            </a:r>
            <a:r>
              <a:rPr lang="en-US" dirty="0" err="1"/>
              <a:t>mrežu</a:t>
            </a:r>
            <a:r>
              <a:rPr lang="en-US" dirty="0"/>
              <a:t> </a:t>
            </a:r>
            <a:r>
              <a:rPr lang="en-US" dirty="0" err="1"/>
              <a:t>dodatnim</a:t>
            </a:r>
            <a:r>
              <a:rPr lang="en-US" dirty="0"/>
              <a:t> </a:t>
            </a:r>
            <a:r>
              <a:rPr lang="en-US" dirty="0" err="1"/>
              <a:t>informacijama</a:t>
            </a:r>
            <a:r>
              <a:rPr lang="en-US" dirty="0"/>
              <a:t> o </a:t>
            </a:r>
            <a:r>
              <a:rPr lang="en-US" dirty="0" err="1"/>
              <a:t>funkcionalnosti</a:t>
            </a:r>
            <a:r>
              <a:rPr lang="en-US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7030A0"/>
                </a:solidFill>
              </a:rPr>
              <a:t>Fiksiraju</a:t>
            </a:r>
            <a:r>
              <a:rPr lang="en-US" b="1" dirty="0">
                <a:solidFill>
                  <a:srgbClr val="7030A0"/>
                </a:solidFill>
              </a:rPr>
              <a:t> se </a:t>
            </a:r>
            <a:r>
              <a:rPr lang="en-US" b="1" dirty="0" err="1">
                <a:solidFill>
                  <a:srgbClr val="7030A0"/>
                </a:solidFill>
              </a:rPr>
              <a:t>izvorne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kordinate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aminokiselinskih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ostatataka</a:t>
            </a:r>
            <a:r>
              <a:rPr lang="en-US" b="1" dirty="0">
                <a:solidFill>
                  <a:srgbClr val="7030A0"/>
                </a:solidFill>
              </a:rPr>
              <a:t> u </a:t>
            </a:r>
            <a:r>
              <a:rPr lang="en-US" b="1" dirty="0" err="1">
                <a:solidFill>
                  <a:srgbClr val="7030A0"/>
                </a:solidFill>
              </a:rPr>
              <a:t>neposrednoj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blizini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supstrata</a:t>
            </a:r>
            <a:r>
              <a:rPr lang="en-US" b="1" dirty="0">
                <a:solidFill>
                  <a:srgbClr val="7030A0"/>
                </a:solidFill>
              </a:rPr>
              <a:t> – </a:t>
            </a:r>
            <a:r>
              <a:rPr lang="en-US" b="1" dirty="0" err="1">
                <a:solidFill>
                  <a:srgbClr val="7030A0"/>
                </a:solidFill>
              </a:rPr>
              <a:t>očuvanje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funkcionalnosti</a:t>
            </a:r>
            <a:r>
              <a:rPr lang="en-US" b="1" dirty="0">
                <a:solidFill>
                  <a:srgbClr val="7030A0"/>
                </a:solidFill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Strukturna</a:t>
            </a:r>
            <a:r>
              <a:rPr lang="en-US" dirty="0"/>
              <a:t> </a:t>
            </a:r>
            <a:r>
              <a:rPr lang="en-US" dirty="0" err="1"/>
              <a:t>predikcija</a:t>
            </a:r>
            <a:r>
              <a:rPr lang="en-US" dirty="0"/>
              <a:t> </a:t>
            </a:r>
            <a:r>
              <a:rPr lang="en-US" dirty="0" err="1"/>
              <a:t>provodi</a:t>
            </a:r>
            <a:r>
              <a:rPr lang="en-US" dirty="0"/>
              <a:t> se </a:t>
            </a:r>
            <a:r>
              <a:rPr lang="en-US" b="1" dirty="0">
                <a:solidFill>
                  <a:srgbClr val="7030A0"/>
                </a:solidFill>
              </a:rPr>
              <a:t>AlphaFold2</a:t>
            </a:r>
            <a:r>
              <a:rPr lang="en-US" dirty="0"/>
              <a:t> </a:t>
            </a:r>
            <a:r>
              <a:rPr lang="en-US" dirty="0" err="1"/>
              <a:t>algoritmom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Selektira</a:t>
            </a:r>
            <a:r>
              <a:rPr lang="en-US" dirty="0"/>
              <a:t> se </a:t>
            </a:r>
            <a:r>
              <a:rPr lang="en-US" dirty="0" err="1"/>
              <a:t>prema</a:t>
            </a:r>
            <a:r>
              <a:rPr lang="en-US" dirty="0"/>
              <a:t> </a:t>
            </a:r>
            <a:r>
              <a:rPr lang="en-US" dirty="0" err="1"/>
              <a:t>pLDDT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C</a:t>
            </a:r>
            <a:r>
              <a:rPr lang="el-GR" dirty="0"/>
              <a:t>α </a:t>
            </a:r>
            <a:r>
              <a:rPr lang="en-US" dirty="0"/>
              <a:t>RMSD </a:t>
            </a:r>
            <a:r>
              <a:rPr lang="en-US" dirty="0" err="1"/>
              <a:t>vrijednostima</a:t>
            </a:r>
            <a:endParaRPr lang="en-US" dirty="0"/>
          </a:p>
          <a:p>
            <a:pPr marL="0" indent="0">
              <a:buNone/>
            </a:pPr>
            <a:endParaRPr lang="en-HR" dirty="0"/>
          </a:p>
        </p:txBody>
      </p:sp>
      <p:pic>
        <p:nvPicPr>
          <p:cNvPr id="4" name="Graphic 3" descr="Germ with solid fill">
            <a:extLst>
              <a:ext uri="{FF2B5EF4-FFF2-40B4-BE49-F238E27FC236}">
                <a16:creationId xmlns:a16="http://schemas.microsoft.com/office/drawing/2014/main" id="{B2A3DEBD-0A1F-DC49-16D9-3C1DBCA638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51628" y="5860946"/>
            <a:ext cx="914400" cy="914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25A83E7-A02E-2763-3EA8-DB3B9C201B39}"/>
              </a:ext>
            </a:extLst>
          </p:cNvPr>
          <p:cNvSpPr txBox="1"/>
          <p:nvPr/>
        </p:nvSpPr>
        <p:spPr>
          <a:xfrm>
            <a:off x="11353801" y="6133480"/>
            <a:ext cx="4493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R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5794529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58E2D-C5AE-F114-5AC6-E8F06F1C2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872" y="-133881"/>
            <a:ext cx="10890929" cy="1387934"/>
          </a:xfrm>
        </p:spPr>
        <p:txBody>
          <a:bodyPr anchor="b">
            <a:normAutofit/>
          </a:bodyPr>
          <a:lstStyle/>
          <a:p>
            <a:pPr>
              <a:buNone/>
            </a:pPr>
            <a:r>
              <a:rPr lang="en-US" b="1" dirty="0" err="1">
                <a:solidFill>
                  <a:srgbClr val="7030A0"/>
                </a:solidFill>
              </a:rPr>
              <a:t>Mioglobin</a:t>
            </a:r>
            <a:r>
              <a:rPr lang="en-US" b="1" dirty="0"/>
              <a:t> </a:t>
            </a:r>
            <a:r>
              <a:rPr lang="en-US" b="1" dirty="0">
                <a:solidFill>
                  <a:srgbClr val="7030A0"/>
                </a:solidFill>
              </a:rPr>
              <a:t>– </a:t>
            </a:r>
            <a:r>
              <a:rPr lang="en-US" b="1" dirty="0" err="1">
                <a:solidFill>
                  <a:srgbClr val="7030A0"/>
                </a:solidFill>
              </a:rPr>
              <a:t>dizajn</a:t>
            </a:r>
            <a:r>
              <a:rPr lang="en-US" b="1" dirty="0">
                <a:solidFill>
                  <a:srgbClr val="7030A0"/>
                </a:solidFill>
              </a:rPr>
              <a:t> s </a:t>
            </a:r>
            <a:r>
              <a:rPr lang="en-US" b="1" dirty="0" err="1">
                <a:solidFill>
                  <a:srgbClr val="7030A0"/>
                </a:solidFill>
              </a:rPr>
              <a:t>većom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stabilnošću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D44F1-7798-2910-0662-242EA3DB05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873" y="1789379"/>
            <a:ext cx="5406586" cy="4191291"/>
          </a:xfrm>
        </p:spPr>
        <p:txBody>
          <a:bodyPr>
            <a:normAutofit/>
          </a:bodyPr>
          <a:lstStyle/>
          <a:p>
            <a:r>
              <a:rPr lang="en-US" dirty="0"/>
              <a:t>Kako bi se </a:t>
            </a:r>
            <a:r>
              <a:rPr lang="en-US" dirty="0" err="1"/>
              <a:t>sačuvala</a:t>
            </a:r>
            <a:r>
              <a:rPr lang="en-US" dirty="0"/>
              <a:t> </a:t>
            </a:r>
            <a:r>
              <a:rPr lang="en-US" dirty="0" err="1"/>
              <a:t>funkcionalnost</a:t>
            </a:r>
            <a:r>
              <a:rPr lang="en-US" dirty="0"/>
              <a:t> – </a:t>
            </a:r>
            <a:r>
              <a:rPr lang="en-US" dirty="0" err="1"/>
              <a:t>fiksirano</a:t>
            </a:r>
            <a:r>
              <a:rPr lang="en-US" dirty="0"/>
              <a:t> </a:t>
            </a:r>
            <a:r>
              <a:rPr lang="en-US" b="1" dirty="0">
                <a:solidFill>
                  <a:srgbClr val="7030A0"/>
                </a:solidFill>
              </a:rPr>
              <a:t>17 </a:t>
            </a:r>
            <a:r>
              <a:rPr lang="en-US" b="1" dirty="0" err="1">
                <a:solidFill>
                  <a:srgbClr val="7030A0"/>
                </a:solidFill>
              </a:rPr>
              <a:t>aminokiselina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dirty="0"/>
              <a:t>u </a:t>
            </a:r>
            <a:r>
              <a:rPr lang="en-US" dirty="0" err="1"/>
              <a:t>neposrednoj</a:t>
            </a:r>
            <a:r>
              <a:rPr lang="en-US" dirty="0"/>
              <a:t> </a:t>
            </a:r>
            <a:r>
              <a:rPr lang="en-US" dirty="0" err="1"/>
              <a:t>blizini</a:t>
            </a:r>
            <a:r>
              <a:rPr lang="en-US" dirty="0"/>
              <a:t> </a:t>
            </a:r>
            <a:r>
              <a:rPr lang="en-US" dirty="0" err="1"/>
              <a:t>hema</a:t>
            </a:r>
            <a:r>
              <a:rPr lang="en-US" dirty="0"/>
              <a:t> </a:t>
            </a:r>
          </a:p>
          <a:p>
            <a:r>
              <a:rPr lang="en-US" dirty="0" err="1"/>
              <a:t>Ukupno</a:t>
            </a:r>
            <a:r>
              <a:rPr lang="en-US" dirty="0"/>
              <a:t> 20 </a:t>
            </a:r>
            <a:r>
              <a:rPr lang="en-US" dirty="0" err="1"/>
              <a:t>dizajna</a:t>
            </a:r>
            <a:r>
              <a:rPr lang="en-US" dirty="0"/>
              <a:t> </a:t>
            </a:r>
            <a:r>
              <a:rPr lang="en-US" dirty="0" err="1"/>
              <a:t>eksperimentalno</a:t>
            </a:r>
            <a:r>
              <a:rPr lang="en-US" dirty="0"/>
              <a:t> </a:t>
            </a:r>
            <a:r>
              <a:rPr lang="en-US" dirty="0" err="1"/>
              <a:t>testirano</a:t>
            </a:r>
            <a:r>
              <a:rPr lang="en-US" dirty="0"/>
              <a:t>; </a:t>
            </a:r>
            <a:r>
              <a:rPr lang="en-US" b="1" dirty="0">
                <a:solidFill>
                  <a:srgbClr val="7030A0"/>
                </a:solidFill>
              </a:rPr>
              <a:t>13 s </a:t>
            </a:r>
            <a:r>
              <a:rPr lang="en-US" b="1" dirty="0" err="1">
                <a:solidFill>
                  <a:srgbClr val="7030A0"/>
                </a:solidFill>
              </a:rPr>
              <a:t>višim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prinosom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/>
              <a:t>topljivog</a:t>
            </a:r>
            <a:r>
              <a:rPr lang="en-US" dirty="0"/>
              <a:t> </a:t>
            </a:r>
            <a:r>
              <a:rPr lang="en-US" dirty="0" err="1"/>
              <a:t>proteina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Dizajn</a:t>
            </a:r>
            <a:r>
              <a:rPr lang="en-US" dirty="0"/>
              <a:t> </a:t>
            </a:r>
            <a:r>
              <a:rPr lang="en-US" b="1" dirty="0">
                <a:solidFill>
                  <a:srgbClr val="7030A0"/>
                </a:solidFill>
              </a:rPr>
              <a:t>dnMb19</a:t>
            </a:r>
            <a:r>
              <a:rPr lang="en-US" dirty="0"/>
              <a:t>: </a:t>
            </a:r>
            <a:r>
              <a:rPr lang="en-US" dirty="0" err="1"/>
              <a:t>stabilan</a:t>
            </a:r>
            <a:r>
              <a:rPr lang="en-US" dirty="0"/>
              <a:t> do </a:t>
            </a:r>
            <a:r>
              <a:rPr lang="en-US" b="1" dirty="0">
                <a:solidFill>
                  <a:srgbClr val="7030A0"/>
                </a:solidFill>
              </a:rPr>
              <a:t>95 °C</a:t>
            </a:r>
            <a:r>
              <a:rPr lang="en-US" dirty="0">
                <a:solidFill>
                  <a:srgbClr val="7030A0"/>
                </a:solidFill>
              </a:rPr>
              <a:t>,</a:t>
            </a:r>
            <a:r>
              <a:rPr lang="en-US" dirty="0"/>
              <a:t> </a:t>
            </a:r>
            <a:r>
              <a:rPr lang="en-US" dirty="0" err="1"/>
              <a:t>zadržava</a:t>
            </a:r>
            <a:r>
              <a:rPr lang="en-US" dirty="0"/>
              <a:t> </a:t>
            </a:r>
            <a:r>
              <a:rPr lang="en-US" dirty="0" err="1"/>
              <a:t>funkciju</a:t>
            </a:r>
            <a:r>
              <a:rPr lang="en-US" dirty="0"/>
              <a:t> </a:t>
            </a:r>
            <a:r>
              <a:rPr lang="en-US" dirty="0" err="1"/>
              <a:t>vezanja</a:t>
            </a:r>
            <a:r>
              <a:rPr lang="en-US" dirty="0"/>
              <a:t> </a:t>
            </a:r>
            <a:r>
              <a:rPr lang="en-US" dirty="0" err="1"/>
              <a:t>hema</a:t>
            </a:r>
            <a:endParaRPr lang="en-US" dirty="0"/>
          </a:p>
          <a:p>
            <a:r>
              <a:rPr lang="en-US" dirty="0"/>
              <a:t>Visoka </a:t>
            </a:r>
            <a:r>
              <a:rPr lang="en-US" dirty="0" err="1"/>
              <a:t>strukturna</a:t>
            </a:r>
            <a:r>
              <a:rPr lang="en-US" dirty="0"/>
              <a:t> </a:t>
            </a:r>
            <a:r>
              <a:rPr lang="en-US" dirty="0" err="1"/>
              <a:t>podudarnost</a:t>
            </a:r>
            <a:endParaRPr lang="en-US" dirty="0"/>
          </a:p>
        </p:txBody>
      </p:sp>
      <p:pic>
        <p:nvPicPr>
          <p:cNvPr id="4" name="Graphic 3" descr="Germ with solid fill">
            <a:extLst>
              <a:ext uri="{FF2B5EF4-FFF2-40B4-BE49-F238E27FC236}">
                <a16:creationId xmlns:a16="http://schemas.microsoft.com/office/drawing/2014/main" id="{C55A22D2-2A06-4780-65F0-DAF3BA3E5C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51628" y="5860946"/>
            <a:ext cx="914400" cy="914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065DF9-ED3B-4CED-C7AC-DB96AEB9207B}"/>
              </a:ext>
            </a:extLst>
          </p:cNvPr>
          <p:cNvSpPr txBox="1"/>
          <p:nvPr/>
        </p:nvSpPr>
        <p:spPr>
          <a:xfrm>
            <a:off x="11353801" y="6133480"/>
            <a:ext cx="4493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R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15</a:t>
            </a:r>
          </a:p>
        </p:txBody>
      </p:sp>
      <p:pic>
        <p:nvPicPr>
          <p:cNvPr id="6" name="Picture 5" descr="A collage of graphs and diagrams&#10;&#10;AI-generated content may be incorrect.">
            <a:extLst>
              <a:ext uri="{FF2B5EF4-FFF2-40B4-BE49-F238E27FC236}">
                <a16:creationId xmlns:a16="http://schemas.microsoft.com/office/drawing/2014/main" id="{B3468ED4-159C-E6C1-A5D4-3A3054185C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755874"/>
            <a:ext cx="6058585" cy="33114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F6FE84A-3F48-696C-01FE-B7F83DC8D3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543" y="5136831"/>
            <a:ext cx="4566176" cy="144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680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28104-04ED-3327-7323-675CD074A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899" y="-68687"/>
            <a:ext cx="10890929" cy="1387934"/>
          </a:xfrm>
        </p:spPr>
        <p:txBody>
          <a:bodyPr anchor="b">
            <a:norm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TEV </a:t>
            </a:r>
            <a:r>
              <a:rPr lang="en-US" b="1" dirty="0" err="1">
                <a:solidFill>
                  <a:srgbClr val="7030A0"/>
                </a:solidFill>
              </a:rPr>
              <a:t>proteaza</a:t>
            </a:r>
            <a:r>
              <a:rPr lang="en-US" b="1" dirty="0">
                <a:solidFill>
                  <a:srgbClr val="7030A0"/>
                </a:solidFill>
              </a:rPr>
              <a:t> – </a:t>
            </a:r>
            <a:r>
              <a:rPr lang="en-US" b="1" dirty="0" err="1">
                <a:solidFill>
                  <a:srgbClr val="7030A0"/>
                </a:solidFill>
              </a:rPr>
              <a:t>stabilniji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i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aktivniji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enzimi</a:t>
            </a:r>
            <a:endParaRPr lang="en-HR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76B44D-CD71-11CA-2186-075A96776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972" y="2314866"/>
            <a:ext cx="5221303" cy="541272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144 </a:t>
            </a:r>
            <a:r>
              <a:rPr lang="en-US" b="1" dirty="0" err="1">
                <a:solidFill>
                  <a:srgbClr val="7030A0"/>
                </a:solidFill>
              </a:rPr>
              <a:t>dizajna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dirty="0" err="1"/>
              <a:t>generirano</a:t>
            </a:r>
            <a:r>
              <a:rPr lang="en-US" dirty="0"/>
              <a:t> </a:t>
            </a:r>
            <a:r>
              <a:rPr lang="en-US" dirty="0" err="1"/>
              <a:t>uz</a:t>
            </a:r>
            <a:r>
              <a:rPr lang="en-US" dirty="0"/>
              <a:t> </a:t>
            </a:r>
            <a:r>
              <a:rPr lang="en-US" dirty="0" err="1"/>
              <a:t>različite</a:t>
            </a:r>
            <a:r>
              <a:rPr lang="en-US" dirty="0"/>
              <a:t> </a:t>
            </a:r>
            <a:r>
              <a:rPr lang="en-US" dirty="0" err="1"/>
              <a:t>razine</a:t>
            </a:r>
            <a:r>
              <a:rPr lang="en-US" dirty="0"/>
              <a:t> </a:t>
            </a:r>
            <a:r>
              <a:rPr lang="en-US" dirty="0" err="1"/>
              <a:t>konzerviranosti</a:t>
            </a:r>
            <a:endParaRPr lang="en-US" dirty="0"/>
          </a:p>
          <a:p>
            <a:r>
              <a:rPr lang="en-US" b="1" dirty="0">
                <a:solidFill>
                  <a:srgbClr val="7030A0"/>
                </a:solidFill>
              </a:rPr>
              <a:t>129 </a:t>
            </a:r>
            <a:r>
              <a:rPr lang="en-US" b="1" dirty="0" err="1">
                <a:solidFill>
                  <a:srgbClr val="7030A0"/>
                </a:solidFill>
              </a:rPr>
              <a:t>varijanti</a:t>
            </a:r>
            <a:r>
              <a:rPr lang="en-US" b="1" dirty="0">
                <a:solidFill>
                  <a:srgbClr val="7030A0"/>
                </a:solidFill>
              </a:rPr>
              <a:t> s </a:t>
            </a:r>
            <a:r>
              <a:rPr lang="en-US" b="1" dirty="0" err="1">
                <a:solidFill>
                  <a:srgbClr val="7030A0"/>
                </a:solidFill>
              </a:rPr>
              <a:t>većim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prinosom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dirty="0"/>
              <a:t>od </a:t>
            </a:r>
            <a:r>
              <a:rPr lang="en-US" dirty="0" err="1"/>
              <a:t>izvornog</a:t>
            </a:r>
            <a:r>
              <a:rPr lang="en-US" dirty="0"/>
              <a:t> </a:t>
            </a:r>
            <a:r>
              <a:rPr lang="en-US" dirty="0" err="1"/>
              <a:t>TEVd</a:t>
            </a:r>
            <a:endParaRPr lang="en-US" dirty="0"/>
          </a:p>
          <a:p>
            <a:r>
              <a:rPr lang="en-US" dirty="0"/>
              <a:t>64 </a:t>
            </a:r>
            <a:r>
              <a:rPr lang="en-US" dirty="0" err="1"/>
              <a:t>dizajna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pokazala</a:t>
            </a:r>
            <a:r>
              <a:rPr lang="en-US" dirty="0"/>
              <a:t> </a:t>
            </a:r>
            <a:r>
              <a:rPr lang="en-US" b="1" dirty="0" err="1">
                <a:solidFill>
                  <a:srgbClr val="7030A0"/>
                </a:solidFill>
              </a:rPr>
              <a:t>aktivnost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prema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supstratu</a:t>
            </a:r>
            <a:r>
              <a:rPr lang="en-US" b="1" dirty="0">
                <a:solidFill>
                  <a:srgbClr val="7030A0"/>
                </a:solidFill>
              </a:rPr>
              <a:t> </a:t>
            </a:r>
          </a:p>
          <a:p>
            <a:pPr lvl="1"/>
            <a:r>
              <a:rPr lang="en-US" b="1" dirty="0">
                <a:solidFill>
                  <a:srgbClr val="7030A0"/>
                </a:solidFill>
              </a:rPr>
              <a:t>hyperTEV60</a:t>
            </a:r>
            <a:r>
              <a:rPr lang="en-US" dirty="0"/>
              <a:t>: 26× </a:t>
            </a:r>
            <a:r>
              <a:rPr lang="en-US" dirty="0" err="1"/>
              <a:t>viša</a:t>
            </a:r>
            <a:r>
              <a:rPr lang="en-US" dirty="0"/>
              <a:t> </a:t>
            </a:r>
            <a:r>
              <a:rPr lang="en-US" dirty="0" err="1"/>
              <a:t>katalitička</a:t>
            </a:r>
            <a:r>
              <a:rPr lang="en-US" dirty="0"/>
              <a:t> </a:t>
            </a:r>
            <a:r>
              <a:rPr lang="en-US" dirty="0" err="1"/>
              <a:t>učinkovitost</a:t>
            </a:r>
            <a:r>
              <a:rPr lang="en-US" dirty="0"/>
              <a:t>, </a:t>
            </a:r>
            <a:r>
              <a:rPr lang="en-US" dirty="0" err="1"/>
              <a:t>termostabilan</a:t>
            </a:r>
            <a:r>
              <a:rPr lang="en-US" dirty="0"/>
              <a:t> do 84 °C</a:t>
            </a:r>
          </a:p>
        </p:txBody>
      </p:sp>
      <p:pic>
        <p:nvPicPr>
          <p:cNvPr id="4" name="Graphic 3" descr="Germ with solid fill">
            <a:extLst>
              <a:ext uri="{FF2B5EF4-FFF2-40B4-BE49-F238E27FC236}">
                <a16:creationId xmlns:a16="http://schemas.microsoft.com/office/drawing/2014/main" id="{F9ECA521-B9CB-AE70-063E-6385CE63B9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51628" y="5860946"/>
            <a:ext cx="914400" cy="914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649A6F-8821-DCFE-F91B-6BF13A59AC78}"/>
              </a:ext>
            </a:extLst>
          </p:cNvPr>
          <p:cNvSpPr txBox="1"/>
          <p:nvPr/>
        </p:nvSpPr>
        <p:spPr>
          <a:xfrm>
            <a:off x="11353801" y="6133480"/>
            <a:ext cx="4493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R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16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3605FC-7F0C-FECF-61A8-D115E86298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3777" y="2314866"/>
            <a:ext cx="6848224" cy="3072679"/>
          </a:xfrm>
          <a:prstGeom prst="rect">
            <a:avLst/>
          </a:prstGeom>
        </p:spPr>
      </p:pic>
      <p:pic>
        <p:nvPicPr>
          <p:cNvPr id="9" name="Picture 8" descr="A diagram of a structure&#10;&#10;AI-generated content may be incorrect.">
            <a:extLst>
              <a:ext uri="{FF2B5EF4-FFF2-40B4-BE49-F238E27FC236}">
                <a16:creationId xmlns:a16="http://schemas.microsoft.com/office/drawing/2014/main" id="{1585AF5D-2D34-D4A4-0709-052881D31D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0184" y="2314866"/>
            <a:ext cx="2506063" cy="138309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472C355-7E2E-C46B-D066-7DD4F1F0F742}"/>
              </a:ext>
            </a:extLst>
          </p:cNvPr>
          <p:cNvSpPr/>
          <p:nvPr/>
        </p:nvSpPr>
        <p:spPr>
          <a:xfrm>
            <a:off x="5474260" y="3221011"/>
            <a:ext cx="135924" cy="6301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6111370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19A5F-039B-520F-6670-DDB849AF6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535" y="135819"/>
            <a:ext cx="10890929" cy="1387934"/>
          </a:xfrm>
        </p:spPr>
        <p:txBody>
          <a:bodyPr anchor="b">
            <a:normAutofit/>
          </a:bodyPr>
          <a:lstStyle/>
          <a:p>
            <a:r>
              <a:rPr lang="en-HR" b="1" dirty="0">
                <a:solidFill>
                  <a:srgbClr val="7030A0"/>
                </a:solidFill>
              </a:rPr>
              <a:t>Zaključak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2846BD-8371-47D5-F5F9-E4524F10F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899" y="1668647"/>
            <a:ext cx="10890929" cy="4328566"/>
          </a:xfrm>
        </p:spPr>
        <p:txBody>
          <a:bodyPr>
            <a:noAutofit/>
          </a:bodyPr>
          <a:lstStyle/>
          <a:p>
            <a:r>
              <a:rPr lang="en-HR" sz="1800" dirty="0">
                <a:effectLst/>
                <a:ea typeface="Times New Roman" panose="02020603050405020304" pitchFamily="18" charset="0"/>
              </a:rPr>
              <a:t>Prirodna evolucija najčešće favorizira funkcionalnost naspram stabilnost - niska topljivost, ograničena termostabilnost i lošu ekspresija u heterolognim sustavima - niski prinosa funkcionalnog proteina</a:t>
            </a:r>
            <a:r>
              <a:rPr lang="en-HR" sz="1800" dirty="0">
                <a:effectLst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HR" sz="1800" dirty="0">
                <a:effectLst/>
                <a:ea typeface="Times New Roman" panose="02020603050405020304" pitchFamily="18" charset="0"/>
              </a:rPr>
              <a:t>Modificirani sojevi izvedeni iz BL21(DE3) danas omogućuju finu kontrolu ekspresije, poboljšanu topljivost proteina, pravilno formiranje disulfidnih mostova, bolju sekreciju te koekspresiju višestrukih komponenti u metaboličkim putevima. </a:t>
            </a:r>
          </a:p>
          <a:p>
            <a:pPr algn="just">
              <a:lnSpc>
                <a:spcPct val="150000"/>
              </a:lnSpc>
            </a:pPr>
            <a:r>
              <a:rPr lang="en-HR" sz="1800" dirty="0">
                <a:ea typeface="Times New Roman" panose="02020603050405020304" pitchFamily="18" charset="0"/>
              </a:rPr>
              <a:t>R</a:t>
            </a:r>
            <a:r>
              <a:rPr lang="en-HR" sz="1800" dirty="0">
                <a:effectLst/>
                <a:ea typeface="Times New Roman" panose="02020603050405020304" pitchFamily="18" charset="0"/>
              </a:rPr>
              <a:t>azvoj sofisticiranih ekspresijskih vektora, poput Duet sustava, te implementacija afinitetetnih privjesaka i fuzijskih partnera osjetljivih na stimulus omogućili su olakšanu detekciju, pročišćavanje i stabilizaciju ciljnih proteina.</a:t>
            </a:r>
          </a:p>
          <a:p>
            <a:r>
              <a:rPr lang="en-HR" sz="1800" dirty="0">
                <a:ea typeface="Times New Roman" panose="02020603050405020304" pitchFamily="18" charset="0"/>
              </a:rPr>
              <a:t>R</a:t>
            </a:r>
            <a:r>
              <a:rPr lang="en-HR" sz="1800" dirty="0">
                <a:effectLst/>
                <a:ea typeface="Times New Roman" panose="02020603050405020304" pitchFamily="18" charset="0"/>
              </a:rPr>
              <a:t>azvoj računalnih alata, poput ProteinMPNN i AlphaFold2, otvorio je novo poglavlje u području proteinskog inženjeringa, omogućujući optimizaciju stabilnosti i funkcionalnosti proteina izravno na razini sekvence. </a:t>
            </a:r>
          </a:p>
          <a:p>
            <a:r>
              <a:rPr lang="en-HR" sz="1800" dirty="0">
                <a:effectLst/>
                <a:ea typeface="Times New Roman" panose="02020603050405020304" pitchFamily="18" charset="0"/>
              </a:rPr>
              <a:t>Sinergija između molekularne biologije, računalne bioinformatike i kemijskog inženjerstva čini temelj budućeg napretka u području rekombinantne ekspresije proteina</a:t>
            </a:r>
            <a:r>
              <a:rPr lang="en-HR" sz="1800" dirty="0">
                <a:effectLst/>
              </a:rPr>
              <a:t> </a:t>
            </a:r>
            <a:endParaRPr lang="en-HR" sz="1800" dirty="0"/>
          </a:p>
        </p:txBody>
      </p:sp>
      <p:pic>
        <p:nvPicPr>
          <p:cNvPr id="4" name="Graphic 3" descr="Germ with solid fill">
            <a:extLst>
              <a:ext uri="{FF2B5EF4-FFF2-40B4-BE49-F238E27FC236}">
                <a16:creationId xmlns:a16="http://schemas.microsoft.com/office/drawing/2014/main" id="{E27BCF3D-B35C-799C-1BEE-EE16A0A264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51628" y="5860946"/>
            <a:ext cx="914400" cy="914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A6167C-E740-8F9B-8B00-67E32D5A8B06}"/>
              </a:ext>
            </a:extLst>
          </p:cNvPr>
          <p:cNvSpPr txBox="1"/>
          <p:nvPr/>
        </p:nvSpPr>
        <p:spPr>
          <a:xfrm>
            <a:off x="11353801" y="6133480"/>
            <a:ext cx="4493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R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533070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 descr="Germ with solid fill">
            <a:extLst>
              <a:ext uri="{FF2B5EF4-FFF2-40B4-BE49-F238E27FC236}">
                <a16:creationId xmlns:a16="http://schemas.microsoft.com/office/drawing/2014/main" id="{B08C4050-11F8-21DA-841F-929E9674C1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51628" y="5860946"/>
            <a:ext cx="914400" cy="914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CC04A88-E96A-0D58-47F5-33A6933C5734}"/>
              </a:ext>
            </a:extLst>
          </p:cNvPr>
          <p:cNvSpPr txBox="1"/>
          <p:nvPr/>
        </p:nvSpPr>
        <p:spPr>
          <a:xfrm>
            <a:off x="11420413" y="6133480"/>
            <a:ext cx="3827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R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</a:p>
        </p:txBody>
      </p:sp>
      <p:sp>
        <p:nvSpPr>
          <p:cNvPr id="39" name="Title 38">
            <a:extLst>
              <a:ext uri="{FF2B5EF4-FFF2-40B4-BE49-F238E27FC236}">
                <a16:creationId xmlns:a16="http://schemas.microsoft.com/office/drawing/2014/main" id="{AEF91B27-DF2C-4D08-0992-1635BA7F3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641" y="865766"/>
            <a:ext cx="4616110" cy="638549"/>
          </a:xfrm>
        </p:spPr>
        <p:txBody>
          <a:bodyPr>
            <a:noAutofit/>
          </a:bodyPr>
          <a:lstStyle/>
          <a:p>
            <a:r>
              <a:rPr lang="hr-HR" sz="4000" b="1" dirty="0">
                <a:solidFill>
                  <a:srgbClr val="7030A0"/>
                </a:solidFill>
              </a:rPr>
              <a:t>Uvod</a:t>
            </a:r>
            <a:endParaRPr lang="en-HR" sz="4000" b="1" dirty="0">
              <a:solidFill>
                <a:srgbClr val="7030A0"/>
              </a:solidFill>
            </a:endParaRPr>
          </a:p>
        </p:txBody>
      </p:sp>
      <p:pic>
        <p:nvPicPr>
          <p:cNvPr id="49" name="Picture 48" descr="A line art of a virus&#10;&#10;AI-generated content may be incorrect.">
            <a:extLst>
              <a:ext uri="{FF2B5EF4-FFF2-40B4-BE49-F238E27FC236}">
                <a16:creationId xmlns:a16="http://schemas.microsoft.com/office/drawing/2014/main" id="{FA32D2DB-0C1A-CBCE-5156-B72BF78B65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239" y="2339590"/>
            <a:ext cx="6807200" cy="2476500"/>
          </a:xfrm>
          <a:prstGeom prst="rect">
            <a:avLst/>
          </a:prstGeom>
        </p:spPr>
      </p:pic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DFB7D1DA-64A9-9131-CC48-F70B2EE79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228" y="1757077"/>
            <a:ext cx="4410800" cy="3343845"/>
          </a:xfrm>
        </p:spPr>
        <p:txBody>
          <a:bodyPr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600" dirty="0" err="1"/>
              <a:t>Razvoj</a:t>
            </a:r>
            <a:r>
              <a:rPr lang="en-US" sz="1600" dirty="0"/>
              <a:t> </a:t>
            </a:r>
            <a:r>
              <a:rPr lang="en-US" sz="1600" dirty="0" err="1"/>
              <a:t>rekombinantne</a:t>
            </a:r>
            <a:r>
              <a:rPr lang="en-US" sz="1600" dirty="0"/>
              <a:t> </a:t>
            </a:r>
            <a:r>
              <a:rPr lang="en-US" sz="1600" dirty="0" err="1"/>
              <a:t>ekspresije</a:t>
            </a:r>
            <a:r>
              <a:rPr lang="en-US" sz="1600" dirty="0"/>
              <a:t> → </a:t>
            </a:r>
            <a:r>
              <a:rPr lang="en-US" sz="1600" b="1" dirty="0" err="1">
                <a:solidFill>
                  <a:srgbClr val="7030A0"/>
                </a:solidFill>
              </a:rPr>
              <a:t>ključna</a:t>
            </a:r>
            <a:r>
              <a:rPr lang="en-US" sz="1600" b="1" dirty="0">
                <a:solidFill>
                  <a:srgbClr val="7030A0"/>
                </a:solidFill>
              </a:rPr>
              <a:t> </a:t>
            </a:r>
            <a:r>
              <a:rPr lang="en-US" sz="1600" b="1" dirty="0" err="1">
                <a:solidFill>
                  <a:srgbClr val="7030A0"/>
                </a:solidFill>
              </a:rPr>
              <a:t>prekretnica</a:t>
            </a:r>
            <a:r>
              <a:rPr lang="en-US" sz="1600" b="1" dirty="0"/>
              <a:t> </a:t>
            </a:r>
            <a:r>
              <a:rPr lang="en-US" sz="1600" dirty="0"/>
              <a:t>u </a:t>
            </a:r>
            <a:r>
              <a:rPr lang="en-US" sz="1600" dirty="0" err="1"/>
              <a:t>suvremenoj</a:t>
            </a:r>
            <a:r>
              <a:rPr lang="en-US" sz="1600" dirty="0"/>
              <a:t> </a:t>
            </a:r>
            <a:r>
              <a:rPr lang="en-US" sz="1600" dirty="0" err="1"/>
              <a:t>biokemiji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biotehnologiji</a:t>
            </a:r>
            <a:endParaRPr lang="en-US" sz="1600" dirty="0"/>
          </a:p>
          <a:p>
            <a:pPr>
              <a:lnSpc>
                <a:spcPct val="110000"/>
              </a:lnSpc>
            </a:pPr>
            <a:r>
              <a:rPr lang="en-US" sz="1600" dirty="0" err="1"/>
              <a:t>Tradicionalni</a:t>
            </a:r>
            <a:r>
              <a:rPr lang="en-US" sz="1600" dirty="0"/>
              <a:t> </a:t>
            </a:r>
            <a:r>
              <a:rPr lang="en-US" sz="1600" dirty="0" err="1"/>
              <a:t>izvori</a:t>
            </a:r>
            <a:r>
              <a:rPr lang="en-US" sz="1600" dirty="0"/>
              <a:t> </a:t>
            </a:r>
            <a:r>
              <a:rPr lang="en-US" sz="1600" dirty="0" err="1"/>
              <a:t>proteina</a:t>
            </a:r>
            <a:r>
              <a:rPr lang="en-US" sz="1600" dirty="0"/>
              <a:t> </a:t>
            </a:r>
            <a:r>
              <a:rPr lang="en-US" sz="1600" dirty="0" err="1"/>
              <a:t>zamijenjeni</a:t>
            </a:r>
            <a:r>
              <a:rPr lang="en-US" sz="1600" dirty="0"/>
              <a:t> </a:t>
            </a:r>
            <a:r>
              <a:rPr lang="en-US" sz="1600" b="1" dirty="0" err="1">
                <a:solidFill>
                  <a:srgbClr val="7030A0"/>
                </a:solidFill>
              </a:rPr>
              <a:t>preciznijim</a:t>
            </a:r>
            <a:r>
              <a:rPr lang="en-US" sz="1600" b="1" dirty="0">
                <a:solidFill>
                  <a:srgbClr val="7030A0"/>
                </a:solidFill>
              </a:rPr>
              <a:t>, </a:t>
            </a:r>
            <a:r>
              <a:rPr lang="en-US" sz="1600" b="1" dirty="0" err="1">
                <a:solidFill>
                  <a:srgbClr val="7030A0"/>
                </a:solidFill>
              </a:rPr>
              <a:t>učinkovitijim</a:t>
            </a:r>
            <a:r>
              <a:rPr lang="en-US" sz="1600" b="1" dirty="0">
                <a:solidFill>
                  <a:srgbClr val="7030A0"/>
                </a:solidFill>
              </a:rPr>
              <a:t> </a:t>
            </a:r>
            <a:r>
              <a:rPr lang="en-US" sz="1600" b="1" dirty="0" err="1">
                <a:solidFill>
                  <a:srgbClr val="7030A0"/>
                </a:solidFill>
              </a:rPr>
              <a:t>i</a:t>
            </a:r>
            <a:r>
              <a:rPr lang="en-US" sz="1600" b="1" dirty="0">
                <a:solidFill>
                  <a:srgbClr val="7030A0"/>
                </a:solidFill>
              </a:rPr>
              <a:t> </a:t>
            </a:r>
            <a:r>
              <a:rPr lang="en-US" sz="1600" b="1" dirty="0" err="1">
                <a:solidFill>
                  <a:srgbClr val="7030A0"/>
                </a:solidFill>
              </a:rPr>
              <a:t>ekonomičnijim</a:t>
            </a:r>
            <a:r>
              <a:rPr lang="en-US" sz="1600" b="1" dirty="0">
                <a:solidFill>
                  <a:srgbClr val="7030A0"/>
                </a:solidFill>
              </a:rPr>
              <a:t> </a:t>
            </a:r>
            <a:r>
              <a:rPr lang="en-US" sz="1600" b="1" dirty="0" err="1">
                <a:solidFill>
                  <a:srgbClr val="7030A0"/>
                </a:solidFill>
              </a:rPr>
              <a:t>metodama</a:t>
            </a:r>
            <a:r>
              <a:rPr lang="en-US" sz="1600" b="1" dirty="0">
                <a:solidFill>
                  <a:srgbClr val="7030A0"/>
                </a:solidFill>
              </a:rPr>
              <a:t> </a:t>
            </a:r>
            <a:r>
              <a:rPr lang="en-US" sz="1600" b="1" dirty="0" err="1">
                <a:solidFill>
                  <a:srgbClr val="7030A0"/>
                </a:solidFill>
              </a:rPr>
              <a:t>ekspresije</a:t>
            </a:r>
            <a:endParaRPr lang="en-US" sz="1600" dirty="0">
              <a:solidFill>
                <a:srgbClr val="7030A0"/>
              </a:solidFill>
            </a:endParaRPr>
          </a:p>
          <a:p>
            <a:pPr>
              <a:lnSpc>
                <a:spcPct val="110000"/>
              </a:lnSpc>
            </a:pPr>
            <a:r>
              <a:rPr lang="en-US" sz="1600" b="1" u="sng" dirty="0" err="1">
                <a:solidFill>
                  <a:srgbClr val="7030A0"/>
                </a:solidFill>
              </a:rPr>
              <a:t>Izazovi</a:t>
            </a:r>
            <a:endParaRPr lang="en-US" sz="1600" b="1" u="sng" dirty="0">
              <a:solidFill>
                <a:srgbClr val="7030A0"/>
              </a:solidFill>
            </a:endParaRPr>
          </a:p>
          <a:p>
            <a:pPr lvl="1">
              <a:lnSpc>
                <a:spcPct val="110000"/>
              </a:lnSpc>
            </a:pPr>
            <a:r>
              <a:rPr lang="en-US" sz="1200" dirty="0" err="1"/>
              <a:t>toksičnost</a:t>
            </a:r>
            <a:r>
              <a:rPr lang="en-US" sz="1200" dirty="0"/>
              <a:t> </a:t>
            </a:r>
            <a:r>
              <a:rPr lang="en-US" sz="1200" dirty="0" err="1"/>
              <a:t>proteina</a:t>
            </a:r>
            <a:endParaRPr lang="en-US" sz="1200" dirty="0"/>
          </a:p>
          <a:p>
            <a:pPr lvl="1">
              <a:lnSpc>
                <a:spcPct val="110000"/>
              </a:lnSpc>
            </a:pPr>
            <a:r>
              <a:rPr lang="en-US" sz="1200" dirty="0" err="1"/>
              <a:t>formiranje</a:t>
            </a:r>
            <a:r>
              <a:rPr lang="en-US" sz="1200" dirty="0"/>
              <a:t> </a:t>
            </a:r>
            <a:r>
              <a:rPr lang="en-US" sz="1200" dirty="0" err="1"/>
              <a:t>inkluzijskih</a:t>
            </a:r>
            <a:r>
              <a:rPr lang="en-US" sz="1200" dirty="0"/>
              <a:t> </a:t>
            </a:r>
            <a:r>
              <a:rPr lang="en-US" sz="1200" dirty="0" err="1"/>
              <a:t>tijela</a:t>
            </a:r>
            <a:endParaRPr lang="en-US" sz="1200" dirty="0"/>
          </a:p>
          <a:p>
            <a:pPr lvl="1">
              <a:lnSpc>
                <a:spcPct val="110000"/>
              </a:lnSpc>
            </a:pPr>
            <a:r>
              <a:rPr lang="en-US" sz="1200" dirty="0"/>
              <a:t>slab </a:t>
            </a:r>
            <a:r>
              <a:rPr lang="en-US" sz="1200" dirty="0" err="1"/>
              <a:t>rast</a:t>
            </a:r>
            <a:r>
              <a:rPr lang="en-US" sz="1200" dirty="0"/>
              <a:t> </a:t>
            </a:r>
            <a:r>
              <a:rPr lang="en-US" sz="1200" dirty="0" err="1"/>
              <a:t>stanica</a:t>
            </a:r>
            <a:endParaRPr lang="en-US" sz="1200" dirty="0"/>
          </a:p>
          <a:p>
            <a:pPr lvl="1">
              <a:lnSpc>
                <a:spcPct val="110000"/>
              </a:lnSpc>
            </a:pPr>
            <a:r>
              <a:rPr lang="en-US" sz="1200" dirty="0" err="1"/>
              <a:t>izostanak</a:t>
            </a:r>
            <a:r>
              <a:rPr lang="en-US" sz="1200" dirty="0"/>
              <a:t> </a:t>
            </a:r>
            <a:r>
              <a:rPr lang="en-US" sz="1200" dirty="0" err="1"/>
              <a:t>ekspresije</a:t>
            </a:r>
            <a:r>
              <a:rPr lang="en-US" sz="1200" dirty="0"/>
              <a:t>…</a:t>
            </a:r>
          </a:p>
          <a:p>
            <a:pPr>
              <a:lnSpc>
                <a:spcPct val="110000"/>
              </a:lnSpc>
            </a:pPr>
            <a:endParaRPr lang="en-HR" sz="1600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EF03EC9-7CF5-52C8-AFC3-6630CC237C29}"/>
              </a:ext>
            </a:extLst>
          </p:cNvPr>
          <p:cNvSpPr/>
          <p:nvPr/>
        </p:nvSpPr>
        <p:spPr>
          <a:xfrm>
            <a:off x="4737253" y="3877937"/>
            <a:ext cx="2357610" cy="6389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65AA47F-7510-AE32-0D96-46F5B028E010}"/>
              </a:ext>
            </a:extLst>
          </p:cNvPr>
          <p:cNvSpPr txBox="1"/>
          <p:nvPr/>
        </p:nvSpPr>
        <p:spPr>
          <a:xfrm>
            <a:off x="4737253" y="3877937"/>
            <a:ext cx="2203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HR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Uzgoj, izolacija </a:t>
            </a: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</a:t>
            </a:r>
            <a:r>
              <a:rPr lang="en-HR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pročišćavanje proteina</a:t>
            </a:r>
          </a:p>
        </p:txBody>
      </p:sp>
    </p:spTree>
    <p:extLst>
      <p:ext uri="{BB962C8B-B14F-4D97-AF65-F5344CB8AC3E}">
        <p14:creationId xmlns:p14="http://schemas.microsoft.com/office/powerpoint/2010/main" val="2166465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 descr="Germ with solid fill">
            <a:extLst>
              <a:ext uri="{FF2B5EF4-FFF2-40B4-BE49-F238E27FC236}">
                <a16:creationId xmlns:a16="http://schemas.microsoft.com/office/drawing/2014/main" id="{542D6472-0917-7F60-D687-545112BD98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51628" y="5860946"/>
            <a:ext cx="914400" cy="9144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C081AF1-F0EF-EF21-5032-E1BD967CDB67}"/>
              </a:ext>
            </a:extLst>
          </p:cNvPr>
          <p:cNvSpPr txBox="1"/>
          <p:nvPr/>
        </p:nvSpPr>
        <p:spPr>
          <a:xfrm>
            <a:off x="11420413" y="6133480"/>
            <a:ext cx="3827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R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3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1B8CA44-833C-E770-ADCE-967E81757134}"/>
              </a:ext>
            </a:extLst>
          </p:cNvPr>
          <p:cNvSpPr/>
          <p:nvPr/>
        </p:nvSpPr>
        <p:spPr>
          <a:xfrm>
            <a:off x="4715218" y="624272"/>
            <a:ext cx="2379643" cy="2269475"/>
          </a:xfrm>
          <a:prstGeom prst="ellipse">
            <a:avLst/>
          </a:prstGeom>
          <a:solidFill>
            <a:schemeClr val="bg1"/>
          </a:solidFill>
          <a:ln w="28575">
            <a:solidFill>
              <a:srgbClr val="7030A0"/>
            </a:solidFill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/>
          </a:p>
        </p:txBody>
      </p:sp>
      <p:pic>
        <p:nvPicPr>
          <p:cNvPr id="32" name="Picture 31" descr="A close-up of several different colored shapes&#10;&#10;AI-generated content may be incorrect.">
            <a:extLst>
              <a:ext uri="{FF2B5EF4-FFF2-40B4-BE49-F238E27FC236}">
                <a16:creationId xmlns:a16="http://schemas.microsoft.com/office/drawing/2014/main" id="{A1AD0473-C92F-5FB0-495A-81A72E6202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7757" y="755855"/>
            <a:ext cx="1974564" cy="2006310"/>
          </a:xfrm>
          <a:prstGeom prst="ellipse">
            <a:avLst/>
          </a:prstGeom>
        </p:spPr>
      </p:pic>
      <p:graphicFrame>
        <p:nvGraphicFramePr>
          <p:cNvPr id="33" name="Diagram 32">
            <a:extLst>
              <a:ext uri="{FF2B5EF4-FFF2-40B4-BE49-F238E27FC236}">
                <a16:creationId xmlns:a16="http://schemas.microsoft.com/office/drawing/2014/main" id="{B02DD927-5603-2B8A-379F-CDAF059FFE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1130314"/>
              </p:ext>
            </p:extLst>
          </p:nvPr>
        </p:nvGraphicFramePr>
        <p:xfrm>
          <a:off x="2032000" y="135667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BEEFF6B-CE2D-F4AE-65A5-C6D70ED74CE9}"/>
              </a:ext>
            </a:extLst>
          </p:cNvPr>
          <p:cNvCxnSpPr>
            <a:cxnSpLocks/>
          </p:cNvCxnSpPr>
          <p:nvPr/>
        </p:nvCxnSpPr>
        <p:spPr>
          <a:xfrm flipH="1">
            <a:off x="3437263" y="2354028"/>
            <a:ext cx="1401895" cy="955606"/>
          </a:xfrm>
          <a:prstGeom prst="straightConnector1">
            <a:avLst/>
          </a:prstGeom>
          <a:ln w="28575">
            <a:solidFill>
              <a:srgbClr val="7030A0"/>
            </a:solidFill>
            <a:prstDash val="dash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3085CAD-DDA4-B49C-C2EE-ED9D2609383B}"/>
              </a:ext>
            </a:extLst>
          </p:cNvPr>
          <p:cNvCxnSpPr>
            <a:cxnSpLocks/>
          </p:cNvCxnSpPr>
          <p:nvPr/>
        </p:nvCxnSpPr>
        <p:spPr>
          <a:xfrm>
            <a:off x="6970920" y="2354028"/>
            <a:ext cx="1853281" cy="955606"/>
          </a:xfrm>
          <a:prstGeom prst="straightConnector1">
            <a:avLst/>
          </a:prstGeom>
          <a:ln w="28575">
            <a:solidFill>
              <a:srgbClr val="7030A0"/>
            </a:solidFill>
            <a:prstDash val="dash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FA7EF45-E80F-4766-5871-342FBC22060A}"/>
              </a:ext>
            </a:extLst>
          </p:cNvPr>
          <p:cNvCxnSpPr>
            <a:cxnSpLocks/>
          </p:cNvCxnSpPr>
          <p:nvPr/>
        </p:nvCxnSpPr>
        <p:spPr>
          <a:xfrm>
            <a:off x="6017043" y="2965892"/>
            <a:ext cx="0" cy="527784"/>
          </a:xfrm>
          <a:prstGeom prst="straightConnector1">
            <a:avLst/>
          </a:prstGeom>
          <a:ln w="28575">
            <a:solidFill>
              <a:srgbClr val="7030A0"/>
            </a:solidFill>
            <a:prstDash val="dash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65F855E3-9128-8344-651A-7B18E98BE0C0}"/>
              </a:ext>
            </a:extLst>
          </p:cNvPr>
          <p:cNvSpPr/>
          <p:nvPr/>
        </p:nvSpPr>
        <p:spPr>
          <a:xfrm>
            <a:off x="2809301" y="5289727"/>
            <a:ext cx="6830458" cy="64186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R" dirty="0"/>
              <a:t>Računalna optimizacija proteinskih sekvenci</a:t>
            </a:r>
          </a:p>
        </p:txBody>
      </p:sp>
    </p:spTree>
    <p:extLst>
      <p:ext uri="{BB962C8B-B14F-4D97-AF65-F5344CB8AC3E}">
        <p14:creationId xmlns:p14="http://schemas.microsoft.com/office/powerpoint/2010/main" val="3035054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FE8FC-9D07-51F1-27C8-2DBED2096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899" y="575344"/>
            <a:ext cx="10890929" cy="663139"/>
          </a:xfrm>
        </p:spPr>
        <p:txBody>
          <a:bodyPr anchor="b">
            <a:normAutofit/>
          </a:bodyPr>
          <a:lstStyle/>
          <a:p>
            <a:r>
              <a:rPr lang="en-US" sz="3600" b="1" dirty="0" err="1">
                <a:solidFill>
                  <a:srgbClr val="7030A0"/>
                </a:solidFill>
              </a:rPr>
              <a:t>Domaćin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rekombinantne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ekspresije</a:t>
            </a:r>
            <a:r>
              <a:rPr lang="en-US" sz="3600" b="1" dirty="0">
                <a:solidFill>
                  <a:srgbClr val="7030A0"/>
                </a:solidFill>
              </a:rPr>
              <a:t>: </a:t>
            </a:r>
            <a:r>
              <a:rPr lang="en-US" sz="3600" b="1" i="1" dirty="0">
                <a:solidFill>
                  <a:srgbClr val="7030A0"/>
                </a:solidFill>
              </a:rPr>
              <a:t>E. coli</a:t>
            </a:r>
            <a:endParaRPr lang="en-HR" sz="36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2210EB-6AA9-00E1-9FB2-5CE2950FD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1902357"/>
            <a:ext cx="5331062" cy="41459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HR" dirty="0"/>
              <a:t>🧫 </a:t>
            </a:r>
            <a:r>
              <a:rPr lang="en-US" b="1" u="sng" dirty="0" err="1">
                <a:solidFill>
                  <a:srgbClr val="7030A0"/>
                </a:solidFill>
              </a:rPr>
              <a:t>Zašto</a:t>
            </a:r>
            <a:r>
              <a:rPr lang="en-US" b="1" u="sng" dirty="0">
                <a:solidFill>
                  <a:srgbClr val="7030A0"/>
                </a:solidFill>
              </a:rPr>
              <a:t> </a:t>
            </a:r>
            <a:r>
              <a:rPr lang="en-US" b="1" i="1" u="sng" dirty="0">
                <a:solidFill>
                  <a:srgbClr val="7030A0"/>
                </a:solidFill>
              </a:rPr>
              <a:t>E. coli</a:t>
            </a:r>
            <a:r>
              <a:rPr lang="en-US" b="1" u="sng" dirty="0">
                <a:solidFill>
                  <a:srgbClr val="7030A0"/>
                </a:solidFill>
              </a:rPr>
              <a:t>?</a:t>
            </a:r>
          </a:p>
          <a:p>
            <a:pPr>
              <a:buNone/>
            </a:pPr>
            <a:endParaRPr lang="en-US" u="sng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7030A0"/>
                </a:solidFill>
              </a:rPr>
              <a:t>Brz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rast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(</a:t>
            </a:r>
            <a:r>
              <a:rPr lang="en-US" dirty="0" err="1"/>
              <a:t>vrijeme</a:t>
            </a:r>
            <a:r>
              <a:rPr lang="en-US" dirty="0"/>
              <a:t> </a:t>
            </a:r>
            <a:r>
              <a:rPr lang="en-US" dirty="0" err="1"/>
              <a:t>udvostručenja</a:t>
            </a:r>
            <a:r>
              <a:rPr lang="en-US" dirty="0"/>
              <a:t> ~20 min u </a:t>
            </a:r>
            <a:r>
              <a:rPr lang="en-US" dirty="0" err="1"/>
              <a:t>optimalnim</a:t>
            </a:r>
            <a:r>
              <a:rPr lang="en-US" dirty="0"/>
              <a:t> </a:t>
            </a:r>
            <a:r>
              <a:rPr lang="en-US" dirty="0" err="1"/>
              <a:t>uvjetima</a:t>
            </a:r>
            <a:r>
              <a:rPr lang="en-US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7030A0"/>
                </a:solidFill>
              </a:rPr>
              <a:t>Niska </a:t>
            </a:r>
            <a:r>
              <a:rPr lang="en-US" b="1" dirty="0" err="1">
                <a:solidFill>
                  <a:srgbClr val="7030A0"/>
                </a:solidFill>
              </a:rPr>
              <a:t>cijena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/>
              <a:t>uzgoja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7030A0"/>
                </a:solidFill>
              </a:rPr>
              <a:t>Jednostavna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manipulacija</a:t>
            </a:r>
            <a:endParaRPr lang="en-US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HR" dirty="0"/>
          </a:p>
        </p:txBody>
      </p:sp>
      <p:pic>
        <p:nvPicPr>
          <p:cNvPr id="4" name="Graphic 3" descr="Germ with solid fill">
            <a:extLst>
              <a:ext uri="{FF2B5EF4-FFF2-40B4-BE49-F238E27FC236}">
                <a16:creationId xmlns:a16="http://schemas.microsoft.com/office/drawing/2014/main" id="{17425065-1B8F-380D-BB5A-04667E2A8C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51628" y="5860946"/>
            <a:ext cx="914400" cy="914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DDF894D-C13A-C7CA-6B71-97FF5561E057}"/>
              </a:ext>
            </a:extLst>
          </p:cNvPr>
          <p:cNvSpPr txBox="1"/>
          <p:nvPr/>
        </p:nvSpPr>
        <p:spPr>
          <a:xfrm>
            <a:off x="11420413" y="6133480"/>
            <a:ext cx="3827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R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4</a:t>
            </a:r>
          </a:p>
        </p:txBody>
      </p:sp>
      <p:pic>
        <p:nvPicPr>
          <p:cNvPr id="7" name="Picture 6" descr="Close-up of a microscope&#10;&#10;AI-generated content may be incorrect.">
            <a:extLst>
              <a:ext uri="{FF2B5EF4-FFF2-40B4-BE49-F238E27FC236}">
                <a16:creationId xmlns:a16="http://schemas.microsoft.com/office/drawing/2014/main" id="{A527C6D2-9ED6-F315-6F20-98C42F25BF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8519" y="1528273"/>
            <a:ext cx="2597150" cy="2152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 descr="A close-up of a microscope&#10;&#10;AI-generated content may be incorrect.">
            <a:extLst>
              <a:ext uri="{FF2B5EF4-FFF2-40B4-BE49-F238E27FC236}">
                <a16:creationId xmlns:a16="http://schemas.microsoft.com/office/drawing/2014/main" id="{CD5BCF08-FBB2-5C43-4888-9689C24E15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4248" y="3970713"/>
            <a:ext cx="3297713" cy="24637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10579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90A92-B016-F760-9A4D-03EC8D5A8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570750"/>
            <a:ext cx="10890929" cy="914400"/>
          </a:xfrm>
        </p:spPr>
        <p:txBody>
          <a:bodyPr anchor="b">
            <a:normAutofit/>
          </a:bodyPr>
          <a:lstStyle/>
          <a:p>
            <a:r>
              <a:rPr lang="en-US" b="1" i="1" dirty="0">
                <a:solidFill>
                  <a:srgbClr val="7030A0"/>
                </a:solidFill>
              </a:rPr>
              <a:t>E. coli </a:t>
            </a:r>
            <a:r>
              <a:rPr lang="en-US" b="1" dirty="0" err="1">
                <a:solidFill>
                  <a:srgbClr val="7030A0"/>
                </a:solidFill>
              </a:rPr>
              <a:t>soj</a:t>
            </a:r>
            <a:r>
              <a:rPr lang="en-US" b="1" dirty="0">
                <a:solidFill>
                  <a:srgbClr val="7030A0"/>
                </a:solidFill>
              </a:rPr>
              <a:t> BL21(DE3)</a:t>
            </a:r>
            <a:endParaRPr lang="en-HR" dirty="0">
              <a:solidFill>
                <a:srgbClr val="7030A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4BECB-B8A1-0191-677F-A1D263E61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1823594"/>
            <a:ext cx="9858996" cy="353624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7030A0"/>
                </a:solidFill>
              </a:rPr>
              <a:t>Derivat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linije</a:t>
            </a:r>
            <a:r>
              <a:rPr lang="en-US" b="1" dirty="0">
                <a:solidFill>
                  <a:srgbClr val="7030A0"/>
                </a:solidFill>
              </a:rPr>
              <a:t> B</a:t>
            </a:r>
            <a:r>
              <a:rPr lang="en-US" dirty="0"/>
              <a:t>, </a:t>
            </a:r>
            <a:r>
              <a:rPr lang="en-US" dirty="0" err="1"/>
              <a:t>optimiziran</a:t>
            </a:r>
            <a:r>
              <a:rPr lang="en-US" dirty="0"/>
              <a:t> za </a:t>
            </a:r>
            <a:r>
              <a:rPr lang="en-US" dirty="0" err="1"/>
              <a:t>ekspresiju</a:t>
            </a:r>
            <a:r>
              <a:rPr lang="en-US" dirty="0"/>
              <a:t> </a:t>
            </a:r>
            <a:r>
              <a:rPr lang="en-US" dirty="0" err="1"/>
              <a:t>proteina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Nema</a:t>
            </a:r>
            <a:r>
              <a:rPr lang="en-US" dirty="0"/>
              <a:t> </a:t>
            </a:r>
            <a:r>
              <a:rPr lang="en-US" dirty="0" err="1"/>
              <a:t>flagela</a:t>
            </a:r>
            <a:r>
              <a:rPr lang="en-US" dirty="0"/>
              <a:t> → </a:t>
            </a:r>
            <a:r>
              <a:rPr lang="en-US" dirty="0" err="1"/>
              <a:t>manji</a:t>
            </a:r>
            <a:r>
              <a:rPr lang="en-US" dirty="0"/>
              <a:t> </a:t>
            </a:r>
            <a:r>
              <a:rPr lang="en-US" dirty="0" err="1"/>
              <a:t>energetski</a:t>
            </a:r>
            <a:r>
              <a:rPr lang="en-US" dirty="0"/>
              <a:t> </a:t>
            </a:r>
            <a:r>
              <a:rPr lang="en-US" dirty="0" err="1"/>
              <a:t>trošak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Proizvodi</a:t>
            </a:r>
            <a:r>
              <a:rPr lang="en-US" dirty="0"/>
              <a:t> </a:t>
            </a:r>
            <a:r>
              <a:rPr lang="en-US" b="1" dirty="0" err="1">
                <a:solidFill>
                  <a:srgbClr val="7030A0"/>
                </a:solidFill>
              </a:rPr>
              <a:t>manje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acetata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→ </a:t>
            </a:r>
            <a:r>
              <a:rPr lang="en-US" dirty="0" err="1"/>
              <a:t>bolja</a:t>
            </a:r>
            <a:r>
              <a:rPr lang="en-US" dirty="0"/>
              <a:t> </a:t>
            </a:r>
            <a:r>
              <a:rPr lang="en-US" dirty="0" err="1"/>
              <a:t>stanična</a:t>
            </a:r>
            <a:r>
              <a:rPr lang="en-US" dirty="0"/>
              <a:t> </a:t>
            </a:r>
            <a:r>
              <a:rPr lang="en-US" dirty="0" err="1"/>
              <a:t>stabilnost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7030A0"/>
                </a:solidFill>
              </a:rPr>
              <a:t>Deficijentni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proteolitički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sustavi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(</a:t>
            </a:r>
            <a:r>
              <a:rPr lang="en-US" i="1" dirty="0" err="1"/>
              <a:t>lon</a:t>
            </a:r>
            <a:r>
              <a:rPr lang="en-US" i="1" dirty="0"/>
              <a:t>, </a:t>
            </a:r>
            <a:r>
              <a:rPr lang="en-US" i="1" dirty="0" err="1"/>
              <a:t>OmpT</a:t>
            </a:r>
            <a:r>
              <a:rPr lang="en-US" dirty="0"/>
              <a:t>) → </a:t>
            </a:r>
            <a:r>
              <a:rPr lang="en-US" dirty="0" err="1"/>
              <a:t>stabilniji</a:t>
            </a:r>
            <a:r>
              <a:rPr lang="en-US" dirty="0"/>
              <a:t> </a:t>
            </a:r>
            <a:r>
              <a:rPr lang="en-US" dirty="0" err="1"/>
              <a:t>proteini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Povećana</a:t>
            </a:r>
            <a:r>
              <a:rPr lang="en-US" dirty="0"/>
              <a:t> </a:t>
            </a:r>
            <a:r>
              <a:rPr lang="en-US" dirty="0" err="1"/>
              <a:t>sekrecijska</a:t>
            </a:r>
            <a:r>
              <a:rPr lang="en-US" dirty="0"/>
              <a:t> </a:t>
            </a:r>
            <a:r>
              <a:rPr lang="en-US" dirty="0" err="1"/>
              <a:t>sposobnost</a:t>
            </a:r>
            <a:r>
              <a:rPr lang="en-US" dirty="0"/>
              <a:t> (T2SS)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7030A0"/>
                </a:solidFill>
              </a:rPr>
              <a:t>T7 RNA </a:t>
            </a:r>
            <a:r>
              <a:rPr lang="en-US" b="1" dirty="0" err="1">
                <a:solidFill>
                  <a:srgbClr val="7030A0"/>
                </a:solidFill>
              </a:rPr>
              <a:t>polimeraza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pod lacUV5 </a:t>
            </a:r>
            <a:r>
              <a:rPr lang="en-US" dirty="0" err="1"/>
              <a:t>promotorom</a:t>
            </a:r>
            <a:r>
              <a:rPr lang="en-US" dirty="0"/>
              <a:t> → </a:t>
            </a:r>
            <a:r>
              <a:rPr lang="en-US" dirty="0" err="1"/>
              <a:t>inducibilna</a:t>
            </a:r>
            <a:r>
              <a:rPr lang="en-US" dirty="0"/>
              <a:t> </a:t>
            </a:r>
            <a:r>
              <a:rPr lang="en-US" dirty="0" err="1"/>
              <a:t>ekspresija</a:t>
            </a:r>
            <a:r>
              <a:rPr lang="en-US" dirty="0"/>
              <a:t> IPTG-om</a:t>
            </a:r>
          </a:p>
          <a:p>
            <a:endParaRPr lang="en-HR" dirty="0"/>
          </a:p>
        </p:txBody>
      </p:sp>
      <p:pic>
        <p:nvPicPr>
          <p:cNvPr id="4" name="Graphic 3" descr="Germ with solid fill">
            <a:extLst>
              <a:ext uri="{FF2B5EF4-FFF2-40B4-BE49-F238E27FC236}">
                <a16:creationId xmlns:a16="http://schemas.microsoft.com/office/drawing/2014/main" id="{27F8D873-F58E-B909-1C8B-705E887631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51628" y="5860946"/>
            <a:ext cx="914400" cy="914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F8A8810-06EF-4E58-2A16-D77560E87F17}"/>
              </a:ext>
            </a:extLst>
          </p:cNvPr>
          <p:cNvSpPr txBox="1"/>
          <p:nvPr/>
        </p:nvSpPr>
        <p:spPr>
          <a:xfrm>
            <a:off x="11420413" y="6133480"/>
            <a:ext cx="3827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R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001712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8A802-E371-E2EA-78C1-0242763A3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624" y="570750"/>
            <a:ext cx="10890929" cy="784325"/>
          </a:xfrm>
        </p:spPr>
        <p:txBody>
          <a:bodyPr anchor="b">
            <a:normAutofit/>
          </a:bodyPr>
          <a:lstStyle/>
          <a:p>
            <a:r>
              <a:rPr lang="en-HR" b="1" dirty="0">
                <a:solidFill>
                  <a:srgbClr val="7030A0"/>
                </a:solidFill>
              </a:rPr>
              <a:t>Modifikacije BL21(DE3) soja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52602-4128-1963-0CCD-97797FFDBC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504" y="1617502"/>
            <a:ext cx="5859465" cy="395175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HR" dirty="0"/>
              <a:t> </a:t>
            </a:r>
            <a:r>
              <a:rPr lang="en-US" b="1" i="1" u="sng" dirty="0" err="1">
                <a:solidFill>
                  <a:srgbClr val="7030A0"/>
                </a:solidFill>
              </a:rPr>
              <a:t>Zašto</a:t>
            </a:r>
            <a:r>
              <a:rPr lang="en-US" b="1" i="1" u="sng" dirty="0">
                <a:solidFill>
                  <a:srgbClr val="7030A0"/>
                </a:solidFill>
              </a:rPr>
              <a:t> </a:t>
            </a:r>
            <a:r>
              <a:rPr lang="en-US" b="1" i="1" u="sng" dirty="0" err="1">
                <a:solidFill>
                  <a:srgbClr val="7030A0"/>
                </a:solidFill>
              </a:rPr>
              <a:t>soj</a:t>
            </a:r>
            <a:r>
              <a:rPr lang="en-US" b="1" i="1" u="sng" dirty="0">
                <a:solidFill>
                  <a:srgbClr val="7030A0"/>
                </a:solidFill>
              </a:rPr>
              <a:t> BL23(DE3) </a:t>
            </a:r>
            <a:r>
              <a:rPr lang="en-US" b="1" i="1" u="sng" dirty="0" err="1">
                <a:solidFill>
                  <a:srgbClr val="7030A0"/>
                </a:solidFill>
              </a:rPr>
              <a:t>treba</a:t>
            </a:r>
            <a:r>
              <a:rPr lang="en-US" b="1" i="1" u="sng" dirty="0">
                <a:solidFill>
                  <a:srgbClr val="7030A0"/>
                </a:solidFill>
              </a:rPr>
              <a:t> </a:t>
            </a:r>
            <a:r>
              <a:rPr lang="en-US" b="1" i="1" u="sng" dirty="0" err="1">
                <a:solidFill>
                  <a:srgbClr val="7030A0"/>
                </a:solidFill>
              </a:rPr>
              <a:t>modifikacije</a:t>
            </a:r>
            <a:r>
              <a:rPr lang="en-US" b="1" i="1" u="sng" dirty="0">
                <a:solidFill>
                  <a:srgbClr val="7030A0"/>
                </a:solidFill>
              </a:rPr>
              <a:t>?</a:t>
            </a:r>
          </a:p>
          <a:p>
            <a:pPr>
              <a:buNone/>
            </a:pPr>
            <a:endParaRPr lang="en-US" sz="2000" b="1" dirty="0">
              <a:solidFill>
                <a:srgbClr val="7030A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err="1"/>
              <a:t>Stvaranje</a:t>
            </a:r>
            <a:r>
              <a:rPr lang="en-US" sz="1800" dirty="0"/>
              <a:t> </a:t>
            </a:r>
            <a:r>
              <a:rPr lang="en-US" sz="1800" dirty="0" err="1"/>
              <a:t>inkluzijskih</a:t>
            </a:r>
            <a:r>
              <a:rPr lang="en-US" sz="1800" dirty="0"/>
              <a:t> </a:t>
            </a:r>
            <a:r>
              <a:rPr lang="en-US" sz="1800" dirty="0" err="1"/>
              <a:t>tijela</a:t>
            </a: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err="1"/>
              <a:t>Kodonske</a:t>
            </a:r>
            <a:r>
              <a:rPr lang="en-US" sz="1800" dirty="0"/>
              <a:t> </a:t>
            </a:r>
            <a:r>
              <a:rPr lang="en-US" sz="1800" dirty="0" err="1"/>
              <a:t>pristranosti</a:t>
            </a:r>
            <a:r>
              <a:rPr lang="en-US" sz="1800" dirty="0"/>
              <a:t> (</a:t>
            </a:r>
            <a:r>
              <a:rPr lang="en-US" sz="1800" dirty="0" err="1"/>
              <a:t>eukariotski</a:t>
            </a:r>
            <a:r>
              <a:rPr lang="en-US" sz="1800" dirty="0"/>
              <a:t> </a:t>
            </a:r>
            <a:r>
              <a:rPr lang="en-US" sz="1800" dirty="0" err="1"/>
              <a:t>geni</a:t>
            </a:r>
            <a:r>
              <a:rPr lang="en-US" sz="1800" dirty="0"/>
              <a:t> u </a:t>
            </a:r>
            <a:r>
              <a:rPr lang="en-US" sz="1800" dirty="0" err="1"/>
              <a:t>prokariotskom</a:t>
            </a:r>
            <a:r>
              <a:rPr lang="en-US" sz="1800" dirty="0"/>
              <a:t> </a:t>
            </a:r>
            <a:r>
              <a:rPr lang="en-US" sz="1800" dirty="0" err="1"/>
              <a:t>domaćinu</a:t>
            </a:r>
            <a:r>
              <a:rPr lang="en-US" sz="1800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err="1"/>
              <a:t>Otežano</a:t>
            </a:r>
            <a:r>
              <a:rPr lang="en-US" sz="1800" dirty="0"/>
              <a:t> </a:t>
            </a:r>
            <a:r>
              <a:rPr lang="en-US" sz="1800" dirty="0" err="1"/>
              <a:t>smatanje</a:t>
            </a:r>
            <a:r>
              <a:rPr lang="en-US" sz="1800" dirty="0"/>
              <a:t> </a:t>
            </a:r>
            <a:r>
              <a:rPr lang="en-US" sz="1800" dirty="0" err="1"/>
              <a:t>proteina</a:t>
            </a:r>
            <a:r>
              <a:rPr lang="en-US" sz="1800" dirty="0"/>
              <a:t> (</a:t>
            </a:r>
            <a:r>
              <a:rPr lang="en-US" sz="1800" dirty="0" err="1"/>
              <a:t>slaba</a:t>
            </a:r>
            <a:r>
              <a:rPr lang="en-US" sz="1800" dirty="0"/>
              <a:t> </a:t>
            </a:r>
            <a:r>
              <a:rPr lang="en-US" sz="1800" dirty="0" err="1"/>
              <a:t>formacija</a:t>
            </a:r>
            <a:r>
              <a:rPr lang="en-US" sz="1800" dirty="0"/>
              <a:t> </a:t>
            </a:r>
            <a:r>
              <a:rPr lang="en-US" sz="1800" dirty="0" err="1"/>
              <a:t>disulfidnih</a:t>
            </a:r>
            <a:r>
              <a:rPr lang="en-US" sz="1800" dirty="0"/>
              <a:t> </a:t>
            </a:r>
            <a:r>
              <a:rPr lang="en-US" sz="1800" dirty="0" err="1"/>
              <a:t>mostova</a:t>
            </a:r>
            <a:r>
              <a:rPr lang="en-US" sz="1800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err="1"/>
              <a:t>Složeni</a:t>
            </a:r>
            <a:r>
              <a:rPr lang="en-US" sz="1800" dirty="0"/>
              <a:t> </a:t>
            </a:r>
            <a:r>
              <a:rPr lang="en-US" sz="1800" dirty="0" err="1"/>
              <a:t>sustava</a:t>
            </a:r>
            <a:r>
              <a:rPr lang="en-US" sz="1800" dirty="0"/>
              <a:t> s </a:t>
            </a:r>
            <a:r>
              <a:rPr lang="en-US" sz="1800" dirty="0" err="1"/>
              <a:t>više</a:t>
            </a:r>
            <a:r>
              <a:rPr lang="en-US" sz="1800" dirty="0"/>
              <a:t> gena</a:t>
            </a:r>
          </a:p>
        </p:txBody>
      </p:sp>
      <p:pic>
        <p:nvPicPr>
          <p:cNvPr id="4" name="Graphic 3" descr="Germ with solid fill">
            <a:extLst>
              <a:ext uri="{FF2B5EF4-FFF2-40B4-BE49-F238E27FC236}">
                <a16:creationId xmlns:a16="http://schemas.microsoft.com/office/drawing/2014/main" id="{8323E0A4-28B1-9F72-096B-749BD5D496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51628" y="5860946"/>
            <a:ext cx="914400" cy="914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F50819B-C418-2357-F081-551C62730F09}"/>
              </a:ext>
            </a:extLst>
          </p:cNvPr>
          <p:cNvSpPr txBox="1"/>
          <p:nvPr/>
        </p:nvSpPr>
        <p:spPr>
          <a:xfrm>
            <a:off x="11420413" y="6133480"/>
            <a:ext cx="3827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R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6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CC3AAF4-0E93-53DB-05D4-80BCC567F324}"/>
              </a:ext>
            </a:extLst>
          </p:cNvPr>
          <p:cNvGrpSpPr/>
          <p:nvPr/>
        </p:nvGrpSpPr>
        <p:grpSpPr>
          <a:xfrm>
            <a:off x="10198672" y="219006"/>
            <a:ext cx="1767356" cy="2327084"/>
            <a:chOff x="8807438" y="593580"/>
            <a:chExt cx="2735534" cy="3705454"/>
          </a:xfrm>
        </p:grpSpPr>
        <p:pic>
          <p:nvPicPr>
            <p:cNvPr id="7" name="Picture 6" descr="A close-up of a blue and white test&#10;&#10;AI-generated content may be incorrect.">
              <a:extLst>
                <a:ext uri="{FF2B5EF4-FFF2-40B4-BE49-F238E27FC236}">
                  <a16:creationId xmlns:a16="http://schemas.microsoft.com/office/drawing/2014/main" id="{271FFF64-C1E3-7444-10BD-8712F16E9D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29763" r="45095"/>
            <a:stretch/>
          </p:blipFill>
          <p:spPr>
            <a:xfrm>
              <a:off x="8807438" y="962912"/>
              <a:ext cx="2022143" cy="3336122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A0BAD7F-ADC2-78C4-139E-CF13601D6916}"/>
                </a:ext>
              </a:extLst>
            </p:cNvPr>
            <p:cNvSpPr txBox="1"/>
            <p:nvPr/>
          </p:nvSpPr>
          <p:spPr>
            <a:xfrm>
              <a:off x="9675098" y="593580"/>
              <a:ext cx="1337032" cy="4094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HR" sz="1600" dirty="0"/>
                <a:t>BL21(DE3)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AFA0C77-76DB-F249-475D-8E3E0BECE4F3}"/>
                </a:ext>
              </a:extLst>
            </p:cNvPr>
            <p:cNvSpPr txBox="1"/>
            <p:nvPr/>
          </p:nvSpPr>
          <p:spPr>
            <a:xfrm>
              <a:off x="10931586" y="1258277"/>
              <a:ext cx="6113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HR" dirty="0"/>
                <a:t>IPTG</a:t>
              </a:r>
            </a:p>
          </p:txBody>
        </p:sp>
      </p:grp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72ED22FD-56D0-AF84-AA4A-734DFF05F0E8}"/>
              </a:ext>
            </a:extLst>
          </p:cNvPr>
          <p:cNvSpPr/>
          <p:nvPr/>
        </p:nvSpPr>
        <p:spPr>
          <a:xfrm>
            <a:off x="10640632" y="1973457"/>
            <a:ext cx="883345" cy="257128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22AFAEE-5BE1-916F-8B24-1DB06715E3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9978" y="3452302"/>
            <a:ext cx="682795" cy="2293794"/>
          </a:xfrm>
          <a:prstGeom prst="rect">
            <a:avLst/>
          </a:prstGeom>
        </p:spPr>
      </p:pic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016E56E0-EF61-2AB2-443D-39B19D07927F}"/>
              </a:ext>
            </a:extLst>
          </p:cNvPr>
          <p:cNvSpPr/>
          <p:nvPr/>
        </p:nvSpPr>
        <p:spPr>
          <a:xfrm>
            <a:off x="8358778" y="4246887"/>
            <a:ext cx="1126900" cy="464705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6E541C2-35A6-ED6C-3F7B-6CDB16BCF5FD}"/>
              </a:ext>
            </a:extLst>
          </p:cNvPr>
          <p:cNvSpPr txBox="1"/>
          <p:nvPr/>
        </p:nvSpPr>
        <p:spPr>
          <a:xfrm>
            <a:off x="9272773" y="2518278"/>
            <a:ext cx="28949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800" dirty="0" err="1"/>
              <a:t>Visoke</a:t>
            </a:r>
            <a:r>
              <a:rPr lang="en-US" sz="1800" dirty="0"/>
              <a:t> </a:t>
            </a:r>
            <a:r>
              <a:rPr lang="en-US" sz="1800" dirty="0" err="1"/>
              <a:t>bazalne</a:t>
            </a:r>
            <a:r>
              <a:rPr lang="en-US" sz="1800" dirty="0"/>
              <a:t> </a:t>
            </a:r>
            <a:r>
              <a:rPr lang="en-US" sz="1800" dirty="0" err="1"/>
              <a:t>ekspresije</a:t>
            </a:r>
            <a:r>
              <a:rPr lang="en-US" sz="1800" dirty="0"/>
              <a:t> </a:t>
            </a:r>
          </a:p>
          <a:p>
            <a:pPr algn="ctr"/>
            <a:r>
              <a:rPr lang="en-US" sz="1800" i="1" dirty="0"/>
              <a:t>("leaky expression”</a:t>
            </a:r>
            <a:r>
              <a:rPr lang="en-US" sz="1800" dirty="0"/>
              <a:t>)</a:t>
            </a:r>
            <a:endParaRPr lang="en-US" sz="1800" i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B93F1DE-7807-B0F6-4ACE-1934D4BCD677}"/>
              </a:ext>
            </a:extLst>
          </p:cNvPr>
          <p:cNvSpPr txBox="1"/>
          <p:nvPr/>
        </p:nvSpPr>
        <p:spPr>
          <a:xfrm>
            <a:off x="8664785" y="3113576"/>
            <a:ext cx="56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R" dirty="0"/>
              <a:t>P   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8864E02-FB5C-AEBD-AC20-427C52AB8831}"/>
              </a:ext>
            </a:extLst>
          </p:cNvPr>
          <p:cNvSpPr txBox="1"/>
          <p:nvPr/>
        </p:nvSpPr>
        <p:spPr>
          <a:xfrm>
            <a:off x="7695128" y="5793870"/>
            <a:ext cx="2795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Slaba </a:t>
            </a:r>
            <a:r>
              <a:rPr lang="en-US" sz="1800" dirty="0" err="1"/>
              <a:t>topljivost</a:t>
            </a:r>
            <a:r>
              <a:rPr lang="en-US" sz="1800" dirty="0"/>
              <a:t> </a:t>
            </a:r>
            <a:r>
              <a:rPr lang="en-US" sz="1800" dirty="0" err="1"/>
              <a:t>proteina</a:t>
            </a:r>
            <a:r>
              <a:rPr lang="en-US" sz="1800" dirty="0"/>
              <a:t> </a:t>
            </a:r>
          </a:p>
        </p:txBody>
      </p:sp>
      <p:sp>
        <p:nvSpPr>
          <p:cNvPr id="22" name="Right Arrow 21">
            <a:extLst>
              <a:ext uri="{FF2B5EF4-FFF2-40B4-BE49-F238E27FC236}">
                <a16:creationId xmlns:a16="http://schemas.microsoft.com/office/drawing/2014/main" id="{E9463CE6-3D31-6403-09E4-BE8845DD1604}"/>
              </a:ext>
            </a:extLst>
          </p:cNvPr>
          <p:cNvSpPr/>
          <p:nvPr/>
        </p:nvSpPr>
        <p:spPr>
          <a:xfrm>
            <a:off x="388882" y="5614606"/>
            <a:ext cx="1037492" cy="672644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HR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F377BD5-905B-DE14-58D7-E452C97824E4}"/>
              </a:ext>
            </a:extLst>
          </p:cNvPr>
          <p:cNvSpPr txBox="1"/>
          <p:nvPr/>
        </p:nvSpPr>
        <p:spPr>
          <a:xfrm>
            <a:off x="1473845" y="5614606"/>
            <a:ext cx="42563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 err="1"/>
              <a:t>Genetskim</a:t>
            </a:r>
            <a:r>
              <a:rPr lang="en-US" sz="1800" dirty="0"/>
              <a:t> </a:t>
            </a:r>
            <a:r>
              <a:rPr lang="en-US" sz="1800" dirty="0" err="1"/>
              <a:t>inženjeringom</a:t>
            </a:r>
            <a:r>
              <a:rPr lang="en-US" sz="1800" dirty="0"/>
              <a:t> </a:t>
            </a:r>
            <a:r>
              <a:rPr lang="en-US" sz="1800" dirty="0" err="1"/>
              <a:t>ciljano</a:t>
            </a:r>
            <a:r>
              <a:rPr lang="en-US" sz="1800" dirty="0"/>
              <a:t> </a:t>
            </a:r>
            <a:r>
              <a:rPr lang="en-US" sz="1800" dirty="0" err="1"/>
              <a:t>poboljšani</a:t>
            </a:r>
            <a:r>
              <a:rPr lang="en-US" sz="1800" dirty="0"/>
              <a:t> </a:t>
            </a:r>
            <a:r>
              <a:rPr lang="en-US" sz="1800" dirty="0" err="1"/>
              <a:t>jedan</a:t>
            </a:r>
            <a:r>
              <a:rPr lang="en-US" sz="1800" dirty="0"/>
              <a:t> </a:t>
            </a:r>
            <a:r>
              <a:rPr lang="en-US" sz="1800" dirty="0" err="1"/>
              <a:t>ili</a:t>
            </a:r>
            <a:r>
              <a:rPr lang="en-US" sz="1800" dirty="0"/>
              <a:t> </a:t>
            </a:r>
            <a:r>
              <a:rPr lang="en-US" sz="1800" dirty="0" err="1"/>
              <a:t>više</a:t>
            </a:r>
            <a:r>
              <a:rPr lang="en-US" sz="1800" dirty="0"/>
              <a:t> </a:t>
            </a:r>
            <a:r>
              <a:rPr lang="en-US" sz="1800" dirty="0" err="1"/>
              <a:t>parametara</a:t>
            </a:r>
            <a:r>
              <a:rPr lang="en-US" sz="1800" dirty="0"/>
              <a:t> </a:t>
            </a:r>
            <a:r>
              <a:rPr lang="en-US" sz="1800" dirty="0" err="1"/>
              <a:t>ekspresije</a:t>
            </a:r>
            <a:endParaRPr lang="en-US" sz="1800" dirty="0"/>
          </a:p>
          <a:p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2618094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03D88371-3FE5-2947-B6AE-AD8AD5498C3A}"/>
              </a:ext>
            </a:extLst>
          </p:cNvPr>
          <p:cNvSpPr txBox="1">
            <a:spLocks/>
          </p:cNvSpPr>
          <p:nvPr/>
        </p:nvSpPr>
        <p:spPr>
          <a:xfrm>
            <a:off x="664866" y="803379"/>
            <a:ext cx="5735934" cy="937534"/>
          </a:xfrm>
          <a:prstGeom prst="rect">
            <a:avLst/>
          </a:prstGeom>
          <a:ln>
            <a:solidFill>
              <a:srgbClr val="653FE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7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3776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8575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HR" sz="1400" dirty="0"/>
              <a:t>🔬 </a:t>
            </a:r>
            <a:r>
              <a:rPr lang="en-US" sz="1400" b="1" u="sng" dirty="0"/>
              <a:t>BL21(DE3) </a:t>
            </a:r>
            <a:r>
              <a:rPr lang="en-US" sz="1400" b="1" u="sng" dirty="0" err="1"/>
              <a:t>pLysS</a:t>
            </a:r>
            <a:br>
              <a:rPr lang="en-US" sz="1400" dirty="0"/>
            </a:br>
            <a:r>
              <a:rPr lang="en-US" sz="1400" dirty="0" err="1"/>
              <a:t>sadrži</a:t>
            </a:r>
            <a:r>
              <a:rPr lang="en-US" sz="1400" dirty="0"/>
              <a:t> </a:t>
            </a:r>
            <a:r>
              <a:rPr lang="en-US" sz="1400" dirty="0" err="1"/>
              <a:t>plazmid</a:t>
            </a:r>
            <a:r>
              <a:rPr lang="en-US" sz="1400" dirty="0"/>
              <a:t> s T7 </a:t>
            </a:r>
            <a:r>
              <a:rPr lang="en-US" sz="1400" dirty="0" err="1"/>
              <a:t>lizozimom</a:t>
            </a:r>
            <a:r>
              <a:rPr lang="en-US" sz="1400" dirty="0"/>
              <a:t>, koji </a:t>
            </a:r>
            <a:r>
              <a:rPr lang="en-US" sz="1400" dirty="0" err="1"/>
              <a:t>inhibira</a:t>
            </a:r>
            <a:r>
              <a:rPr lang="en-US" sz="1400" dirty="0"/>
              <a:t> T7 RNA </a:t>
            </a:r>
            <a:r>
              <a:rPr lang="en-US" sz="1400" dirty="0" err="1"/>
              <a:t>polimerazu</a:t>
            </a:r>
            <a:r>
              <a:rPr lang="en-US" sz="1400" dirty="0"/>
              <a:t> </a:t>
            </a:r>
            <a:r>
              <a:rPr lang="en-US" sz="1400" dirty="0" err="1"/>
              <a:t>te</a:t>
            </a:r>
            <a:r>
              <a:rPr lang="en-US" sz="1400" dirty="0"/>
              <a:t> time</a:t>
            </a:r>
            <a:br>
              <a:rPr lang="en-US" sz="1400" dirty="0"/>
            </a:br>
            <a:r>
              <a:rPr lang="en-US" sz="1400" dirty="0" err="1"/>
              <a:t>smanjuje</a:t>
            </a:r>
            <a:r>
              <a:rPr lang="en-US" sz="1400" dirty="0"/>
              <a:t> </a:t>
            </a:r>
            <a:r>
              <a:rPr lang="en-US" sz="1400" dirty="0" err="1"/>
              <a:t>bazalnu</a:t>
            </a:r>
            <a:r>
              <a:rPr lang="en-US" sz="1400" dirty="0"/>
              <a:t> </a:t>
            </a:r>
            <a:r>
              <a:rPr lang="en-US" sz="1400" dirty="0" err="1"/>
              <a:t>ekspresiju</a:t>
            </a:r>
            <a:r>
              <a:rPr lang="en-US" sz="1400" dirty="0"/>
              <a:t> → </a:t>
            </a:r>
            <a:r>
              <a:rPr lang="en-US" sz="1400" dirty="0" err="1"/>
              <a:t>pogodan</a:t>
            </a:r>
            <a:r>
              <a:rPr lang="en-US" sz="1400" dirty="0"/>
              <a:t> za </a:t>
            </a:r>
            <a:r>
              <a:rPr lang="en-US" sz="1400" dirty="0" err="1"/>
              <a:t>toksične</a:t>
            </a:r>
            <a:r>
              <a:rPr lang="en-US" sz="1400" dirty="0"/>
              <a:t> </a:t>
            </a:r>
            <a:r>
              <a:rPr lang="en-US" sz="1400" dirty="0" err="1"/>
              <a:t>proteine</a:t>
            </a:r>
            <a:endParaRPr lang="en-US" sz="1400" dirty="0"/>
          </a:p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endParaRPr lang="en-US" sz="1400" dirty="0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70F2BD1C-7C5D-FD90-1134-864313454B84}"/>
              </a:ext>
            </a:extLst>
          </p:cNvPr>
          <p:cNvSpPr txBox="1">
            <a:spLocks/>
          </p:cNvSpPr>
          <p:nvPr/>
        </p:nvSpPr>
        <p:spPr>
          <a:xfrm>
            <a:off x="6474490" y="2136193"/>
            <a:ext cx="5050969" cy="923330"/>
          </a:xfrm>
          <a:prstGeom prst="rect">
            <a:avLst/>
          </a:prstGeom>
          <a:ln>
            <a:solidFill>
              <a:srgbClr val="653FE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7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3776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8575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HR" sz="1400" dirty="0"/>
              <a:t>🔬 </a:t>
            </a:r>
            <a:r>
              <a:rPr lang="en-US" sz="1400" b="1" u="sng" dirty="0" err="1"/>
              <a:t>RiboTite</a:t>
            </a:r>
            <a:r>
              <a:rPr lang="en-US" sz="1400" b="1" u="sng" dirty="0"/>
              <a:t> </a:t>
            </a:r>
            <a:r>
              <a:rPr lang="en-US" sz="1400" b="1" u="sng" dirty="0" err="1"/>
              <a:t>sustav</a:t>
            </a:r>
            <a:br>
              <a:rPr lang="en-US" sz="1400" dirty="0"/>
            </a:br>
            <a:r>
              <a:rPr lang="en-US" sz="1400" dirty="0" err="1"/>
              <a:t>inducibilan</a:t>
            </a:r>
            <a:r>
              <a:rPr lang="en-US" sz="1400" dirty="0"/>
              <a:t> </a:t>
            </a:r>
            <a:r>
              <a:rPr lang="en-US" sz="1400" dirty="0" err="1"/>
              <a:t>pomoću</a:t>
            </a:r>
            <a:r>
              <a:rPr lang="en-US" sz="1400" dirty="0"/>
              <a:t> </a:t>
            </a:r>
            <a:r>
              <a:rPr lang="en-US" sz="1400" dirty="0" err="1"/>
              <a:t>dvaju</a:t>
            </a:r>
            <a:r>
              <a:rPr lang="en-US" sz="1400" dirty="0"/>
              <a:t> </a:t>
            </a:r>
            <a:r>
              <a:rPr lang="en-US" sz="1400" dirty="0" err="1"/>
              <a:t>efektora</a:t>
            </a:r>
            <a:r>
              <a:rPr lang="en-US" sz="1400" dirty="0"/>
              <a:t> (IPTG + PPDA), </a:t>
            </a:r>
            <a:r>
              <a:rPr lang="en-US" sz="1400" dirty="0" err="1"/>
              <a:t>omogućava</a:t>
            </a:r>
            <a:endParaRPr lang="en-US" sz="14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 err="1"/>
              <a:t>gotovo</a:t>
            </a:r>
            <a:r>
              <a:rPr lang="en-US" sz="1400" dirty="0"/>
              <a:t> </a:t>
            </a:r>
            <a:r>
              <a:rPr lang="en-US" sz="1400" dirty="0" err="1"/>
              <a:t>potpuno</a:t>
            </a:r>
            <a:r>
              <a:rPr lang="en-US" sz="1400" dirty="0"/>
              <a:t> </a:t>
            </a:r>
            <a:r>
              <a:rPr lang="en-US" sz="1400" dirty="0" err="1"/>
              <a:t>uklanjanje</a:t>
            </a:r>
            <a:r>
              <a:rPr lang="en-US" sz="1400" dirty="0"/>
              <a:t> </a:t>
            </a:r>
            <a:r>
              <a:rPr lang="en-US" sz="1400" dirty="0" err="1"/>
              <a:t>neželjene</a:t>
            </a:r>
            <a:r>
              <a:rPr lang="en-US" sz="1400" dirty="0"/>
              <a:t> </a:t>
            </a:r>
            <a:r>
              <a:rPr lang="en-US" sz="1400" dirty="0" err="1"/>
              <a:t>bazalne</a:t>
            </a:r>
            <a:r>
              <a:rPr lang="en-US" sz="1400" dirty="0"/>
              <a:t> </a:t>
            </a:r>
            <a:r>
              <a:rPr lang="en-US" sz="1400" dirty="0" err="1"/>
              <a:t>ekspresije</a:t>
            </a:r>
            <a:endParaRPr lang="en-US" sz="1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20D063-9CFF-D553-D176-3C215BB57B64}"/>
              </a:ext>
            </a:extLst>
          </p:cNvPr>
          <p:cNvSpPr txBox="1"/>
          <p:nvPr/>
        </p:nvSpPr>
        <p:spPr>
          <a:xfrm>
            <a:off x="1206715" y="2843217"/>
            <a:ext cx="4274312" cy="1018740"/>
          </a:xfrm>
          <a:prstGeom prst="rect">
            <a:avLst/>
          </a:prstGeom>
          <a:ln>
            <a:solidFill>
              <a:srgbClr val="653FE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HR" sz="1400" dirty="0"/>
              <a:t>🔬 </a:t>
            </a:r>
            <a:r>
              <a:rPr lang="en-US" sz="1400" b="1" u="sng" dirty="0"/>
              <a:t>Rosetta / </a:t>
            </a:r>
            <a:r>
              <a:rPr lang="en-US" sz="1400" b="1" u="sng" dirty="0" err="1"/>
              <a:t>CodonPlus</a:t>
            </a:r>
            <a:endParaRPr lang="en-US" sz="1400" b="1" u="sng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 err="1"/>
              <a:t>dodatne</a:t>
            </a:r>
            <a:r>
              <a:rPr lang="en-US" sz="1400" dirty="0"/>
              <a:t> tRNA za </a:t>
            </a:r>
            <a:r>
              <a:rPr lang="en-US" sz="1400" dirty="0" err="1"/>
              <a:t>rijetke</a:t>
            </a:r>
            <a:r>
              <a:rPr lang="en-US" sz="1400" dirty="0"/>
              <a:t> </a:t>
            </a:r>
            <a:r>
              <a:rPr lang="en-US" sz="1400" dirty="0" err="1"/>
              <a:t>kodone</a:t>
            </a:r>
            <a:r>
              <a:rPr lang="en-US" sz="1400" dirty="0"/>
              <a:t> (Arg, Ile, Leu...)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 err="1"/>
              <a:t>čime</a:t>
            </a:r>
            <a:r>
              <a:rPr lang="en-US" sz="1400" dirty="0"/>
              <a:t> se </a:t>
            </a:r>
            <a:r>
              <a:rPr lang="en-US" sz="1400" dirty="0" err="1"/>
              <a:t>poboljšava</a:t>
            </a:r>
            <a:r>
              <a:rPr lang="en-US" sz="1400" dirty="0"/>
              <a:t> </a:t>
            </a:r>
            <a:r>
              <a:rPr lang="en-US" sz="1400" dirty="0" err="1"/>
              <a:t>ekspresija</a:t>
            </a:r>
            <a:r>
              <a:rPr lang="en-US" sz="1400" dirty="0"/>
              <a:t> </a:t>
            </a:r>
            <a:r>
              <a:rPr lang="en-US" sz="1400" dirty="0" err="1"/>
              <a:t>eukariotskih</a:t>
            </a:r>
            <a:r>
              <a:rPr lang="en-US" sz="1400" dirty="0"/>
              <a:t> gena u </a:t>
            </a:r>
            <a:r>
              <a:rPr lang="en-US" sz="1400" i="1" dirty="0"/>
              <a:t>E. coli</a:t>
            </a:r>
          </a:p>
          <a:p>
            <a:endParaRPr lang="en-HR" sz="1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EADA8B-530C-8A9F-9874-789845AB0542}"/>
              </a:ext>
            </a:extLst>
          </p:cNvPr>
          <p:cNvSpPr txBox="1"/>
          <p:nvPr/>
        </p:nvSpPr>
        <p:spPr>
          <a:xfrm>
            <a:off x="1419880" y="5723994"/>
            <a:ext cx="8745536" cy="523220"/>
          </a:xfrm>
          <a:prstGeom prst="rect">
            <a:avLst/>
          </a:prstGeom>
          <a:ln>
            <a:solidFill>
              <a:srgbClr val="653FE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HR" sz="1400" dirty="0"/>
              <a:t>🔬 </a:t>
            </a:r>
            <a:r>
              <a:rPr lang="en-US" sz="1400" b="1" u="sng" dirty="0"/>
              <a:t>Origami / </a:t>
            </a:r>
            <a:r>
              <a:rPr lang="en-US" sz="1400" b="1" u="sng" dirty="0" err="1"/>
              <a:t>SHuffle</a:t>
            </a:r>
            <a:r>
              <a:rPr lang="en-US" sz="1400" b="1" u="sng" dirty="0"/>
              <a:t> / </a:t>
            </a:r>
            <a:r>
              <a:rPr lang="en-US" sz="1400" b="1" u="sng" dirty="0" err="1"/>
              <a:t>CyDisCo</a:t>
            </a:r>
            <a:br>
              <a:rPr lang="en-US" sz="1400" dirty="0"/>
            </a:br>
            <a:r>
              <a:rPr lang="en-US" sz="1400" dirty="0" err="1"/>
              <a:t>mutacije</a:t>
            </a:r>
            <a:r>
              <a:rPr lang="en-US" sz="1400" dirty="0"/>
              <a:t> u </a:t>
            </a:r>
            <a:r>
              <a:rPr lang="en-US" sz="1400" dirty="0" err="1"/>
              <a:t>redoks</a:t>
            </a:r>
            <a:r>
              <a:rPr lang="en-US" sz="1400" dirty="0"/>
              <a:t> </a:t>
            </a:r>
            <a:r>
              <a:rPr lang="en-US" sz="1400" dirty="0" err="1"/>
              <a:t>genima</a:t>
            </a:r>
            <a:r>
              <a:rPr lang="en-US" sz="1400" dirty="0"/>
              <a:t> (</a:t>
            </a:r>
            <a:r>
              <a:rPr lang="en-US" sz="1400" i="1" dirty="0" err="1"/>
              <a:t>trxB</a:t>
            </a:r>
            <a:r>
              <a:rPr lang="en-US" sz="1400" i="1" dirty="0"/>
              <a:t>, </a:t>
            </a:r>
            <a:r>
              <a:rPr lang="en-US" sz="1400" i="1" dirty="0" err="1"/>
              <a:t>gor</a:t>
            </a:r>
            <a:r>
              <a:rPr lang="en-US" sz="1400" dirty="0"/>
              <a:t>), </a:t>
            </a:r>
            <a:r>
              <a:rPr lang="en-US" sz="1400" dirty="0" err="1"/>
              <a:t>postignuto</a:t>
            </a:r>
            <a:r>
              <a:rPr lang="en-US" sz="1400" dirty="0"/>
              <a:t> </a:t>
            </a:r>
            <a:r>
              <a:rPr lang="en-US" sz="1400" dirty="0" err="1"/>
              <a:t>oksidativno</a:t>
            </a:r>
            <a:r>
              <a:rPr lang="en-US" sz="1400" dirty="0"/>
              <a:t> </a:t>
            </a:r>
            <a:r>
              <a:rPr lang="en-US" sz="1400" dirty="0" err="1"/>
              <a:t>okruženje</a:t>
            </a:r>
            <a:r>
              <a:rPr lang="en-US" sz="1400" dirty="0"/>
              <a:t> u </a:t>
            </a:r>
            <a:r>
              <a:rPr lang="en-US" sz="1400" dirty="0" err="1"/>
              <a:t>citoplazmi</a:t>
            </a:r>
            <a:r>
              <a:rPr lang="en-US" sz="1400" dirty="0"/>
              <a:t> → </a:t>
            </a:r>
            <a:r>
              <a:rPr lang="en-US" sz="1400" dirty="0" err="1"/>
              <a:t>formiranje</a:t>
            </a:r>
            <a:r>
              <a:rPr lang="en-US" sz="1400" dirty="0"/>
              <a:t> </a:t>
            </a:r>
            <a:r>
              <a:rPr lang="en-US" sz="1400" dirty="0" err="1"/>
              <a:t>disulfidnih</a:t>
            </a:r>
            <a:r>
              <a:rPr lang="en-US" sz="1400" dirty="0"/>
              <a:t> </a:t>
            </a:r>
            <a:r>
              <a:rPr lang="en-US" sz="1400" dirty="0" err="1"/>
              <a:t>mostova</a:t>
            </a:r>
            <a:endParaRPr lang="en-US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CCB947-FF83-4480-A599-32E1B65148AC}"/>
              </a:ext>
            </a:extLst>
          </p:cNvPr>
          <p:cNvSpPr txBox="1"/>
          <p:nvPr/>
        </p:nvSpPr>
        <p:spPr>
          <a:xfrm>
            <a:off x="5637124" y="4176315"/>
            <a:ext cx="4873450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HR" sz="1400" dirty="0"/>
              <a:t>🔬 </a:t>
            </a:r>
            <a:r>
              <a:rPr lang="en-US" sz="1400" b="1" u="sng" dirty="0"/>
              <a:t>Marionette </a:t>
            </a:r>
            <a:r>
              <a:rPr lang="en-US" sz="1400" b="1" u="sng" dirty="0" err="1"/>
              <a:t>sojevi</a:t>
            </a:r>
            <a:br>
              <a:rPr lang="en-US" sz="1400" dirty="0"/>
            </a:br>
            <a:r>
              <a:rPr lang="en-US" sz="1400" dirty="0" err="1"/>
              <a:t>integrirano</a:t>
            </a:r>
            <a:r>
              <a:rPr lang="en-US" sz="1400" dirty="0"/>
              <a:t> 12 </a:t>
            </a:r>
            <a:r>
              <a:rPr lang="en-US" sz="1400" dirty="0" err="1"/>
              <a:t>različitih</a:t>
            </a:r>
            <a:r>
              <a:rPr lang="en-US" sz="1400" dirty="0"/>
              <a:t> </a:t>
            </a:r>
            <a:r>
              <a:rPr lang="en-US" sz="1400" dirty="0" err="1"/>
              <a:t>transkripcijskih</a:t>
            </a:r>
            <a:r>
              <a:rPr lang="en-US" sz="1400" dirty="0"/>
              <a:t> </a:t>
            </a:r>
            <a:r>
              <a:rPr lang="en-US" sz="1400" dirty="0" err="1"/>
              <a:t>sustava</a:t>
            </a:r>
            <a:r>
              <a:rPr lang="en-US" sz="1400" dirty="0"/>
              <a:t> u </a:t>
            </a:r>
            <a:r>
              <a:rPr lang="en-US" sz="1400" dirty="0" err="1"/>
              <a:t>genom</a:t>
            </a:r>
            <a:br>
              <a:rPr lang="en-US" sz="1400" dirty="0"/>
            </a:br>
            <a:r>
              <a:rPr lang="en-US" sz="1400" dirty="0" err="1"/>
              <a:t>čime</a:t>
            </a:r>
            <a:r>
              <a:rPr lang="en-US" sz="1400" dirty="0"/>
              <a:t> je </a:t>
            </a:r>
            <a:r>
              <a:rPr lang="en-US" sz="1400" dirty="0" err="1"/>
              <a:t>omogućena</a:t>
            </a:r>
            <a:r>
              <a:rPr lang="en-US" sz="1400" dirty="0"/>
              <a:t> </a:t>
            </a:r>
            <a:r>
              <a:rPr lang="en-US" sz="1400" dirty="0" err="1"/>
              <a:t>fina</a:t>
            </a:r>
            <a:r>
              <a:rPr lang="en-US" sz="1400" dirty="0"/>
              <a:t>, </a:t>
            </a:r>
            <a:r>
              <a:rPr lang="en-US" sz="1400" dirty="0" err="1"/>
              <a:t>neovisna</a:t>
            </a:r>
            <a:r>
              <a:rPr lang="en-US" sz="1400" dirty="0"/>
              <a:t> </a:t>
            </a:r>
            <a:r>
              <a:rPr lang="en-US" sz="1400" dirty="0" err="1"/>
              <a:t>regulacija</a:t>
            </a:r>
            <a:r>
              <a:rPr lang="en-US" sz="1400" dirty="0"/>
              <a:t> </a:t>
            </a:r>
            <a:r>
              <a:rPr lang="en-US" sz="1400" dirty="0" err="1"/>
              <a:t>svakog</a:t>
            </a:r>
            <a:r>
              <a:rPr lang="en-US" sz="1400" dirty="0"/>
              <a:t> gena u </a:t>
            </a:r>
            <a:r>
              <a:rPr lang="en-US" sz="1400" dirty="0" err="1"/>
              <a:t>kompleksnim</a:t>
            </a:r>
            <a:r>
              <a:rPr lang="en-US" sz="1400" dirty="0"/>
              <a:t> </a:t>
            </a:r>
            <a:r>
              <a:rPr lang="en-US" sz="1400" dirty="0" err="1"/>
              <a:t>biosintetskim</a:t>
            </a:r>
            <a:r>
              <a:rPr lang="en-US" sz="1400" dirty="0"/>
              <a:t> </a:t>
            </a:r>
            <a:r>
              <a:rPr lang="en-US" sz="1400" dirty="0" err="1"/>
              <a:t>putevima</a:t>
            </a:r>
            <a:endParaRPr lang="en-US" sz="1400" dirty="0"/>
          </a:p>
        </p:txBody>
      </p:sp>
      <p:pic>
        <p:nvPicPr>
          <p:cNvPr id="7" name="Graphic 6" descr="Germ with solid fill">
            <a:extLst>
              <a:ext uri="{FF2B5EF4-FFF2-40B4-BE49-F238E27FC236}">
                <a16:creationId xmlns:a16="http://schemas.microsoft.com/office/drawing/2014/main" id="{58BC8854-10D1-ECCE-F4F5-A5631F4C82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51628" y="5860946"/>
            <a:ext cx="914400" cy="914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DD7DAA1-F02F-0CB0-A0E6-6DD3C62606AD}"/>
              </a:ext>
            </a:extLst>
          </p:cNvPr>
          <p:cNvSpPr txBox="1"/>
          <p:nvPr/>
        </p:nvSpPr>
        <p:spPr>
          <a:xfrm>
            <a:off x="11420413" y="6133480"/>
            <a:ext cx="3827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R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988611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D8974-336D-5415-5190-3FC624366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570750"/>
            <a:ext cx="10890929" cy="1387934"/>
          </a:xfrm>
        </p:spPr>
        <p:txBody>
          <a:bodyPr anchor="b">
            <a:normAutofit/>
          </a:bodyPr>
          <a:lstStyle/>
          <a:p>
            <a:pPr>
              <a:buNone/>
            </a:pPr>
            <a:r>
              <a:rPr lang="en-US" b="1" dirty="0" err="1">
                <a:solidFill>
                  <a:srgbClr val="7030A0"/>
                </a:solidFill>
              </a:rPr>
              <a:t>Heterologna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ekspresija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proteina</a:t>
            </a:r>
            <a:r>
              <a:rPr lang="en-US" b="1" dirty="0">
                <a:solidFill>
                  <a:srgbClr val="7030A0"/>
                </a:solidFill>
              </a:rPr>
              <a:t> – </a:t>
            </a:r>
            <a:r>
              <a:rPr lang="en-US" b="1" dirty="0" err="1">
                <a:solidFill>
                  <a:srgbClr val="7030A0"/>
                </a:solidFill>
              </a:rPr>
              <a:t>ključni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elementi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vektora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FD7D9-CA6C-C3B7-38DC-1DF917D98D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882" y="2324705"/>
            <a:ext cx="6370264" cy="42088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>
                <a:solidFill>
                  <a:srgbClr val="7030A0"/>
                </a:solidFill>
              </a:rPr>
              <a:t>Ekspresijski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plazmidi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/>
              <a:t>sadrže</a:t>
            </a:r>
            <a:r>
              <a:rPr lang="en-US" dirty="0"/>
              <a:t>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Promotor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Regiju</a:t>
            </a:r>
            <a:r>
              <a:rPr lang="en-US" dirty="0"/>
              <a:t> za </a:t>
            </a:r>
            <a:r>
              <a:rPr lang="en-US" dirty="0" err="1"/>
              <a:t>inicijaciju</a:t>
            </a:r>
            <a:r>
              <a:rPr lang="en-US" dirty="0"/>
              <a:t> </a:t>
            </a:r>
            <a:r>
              <a:rPr lang="en-US" dirty="0" err="1"/>
              <a:t>translacije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Selekcijski</a:t>
            </a:r>
            <a:r>
              <a:rPr lang="en-US" dirty="0"/>
              <a:t> marker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Replikacijski</a:t>
            </a:r>
            <a:r>
              <a:rPr lang="en-US" dirty="0"/>
              <a:t> element (</a:t>
            </a:r>
            <a:r>
              <a:rPr lang="en-US" dirty="0" err="1"/>
              <a:t>replikon</a:t>
            </a:r>
            <a:r>
              <a:rPr lang="en-US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Često</a:t>
            </a:r>
            <a:r>
              <a:rPr lang="en-US" dirty="0"/>
              <a:t> </a:t>
            </a:r>
            <a:r>
              <a:rPr lang="en-US" dirty="0" err="1"/>
              <a:t>uključuju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afinitetske</a:t>
            </a:r>
            <a:r>
              <a:rPr lang="en-US" dirty="0"/>
              <a:t> </a:t>
            </a:r>
            <a:r>
              <a:rPr lang="en-US" dirty="0" err="1"/>
              <a:t>tagove</a:t>
            </a:r>
            <a:r>
              <a:rPr lang="en-US" dirty="0"/>
              <a:t>, </a:t>
            </a:r>
            <a:r>
              <a:rPr lang="en-US" dirty="0" err="1"/>
              <a:t>fuzijske</a:t>
            </a:r>
            <a:r>
              <a:rPr lang="en-US" dirty="0"/>
              <a:t> </a:t>
            </a:r>
            <a:r>
              <a:rPr lang="en-US" dirty="0" err="1"/>
              <a:t>partnere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sekvence</a:t>
            </a:r>
            <a:r>
              <a:rPr lang="en-US" dirty="0"/>
              <a:t> za </a:t>
            </a:r>
            <a:r>
              <a:rPr lang="en-US" dirty="0" err="1"/>
              <a:t>topljivost</a:t>
            </a:r>
            <a:r>
              <a:rPr lang="en-US" dirty="0"/>
              <a:t>/</a:t>
            </a:r>
            <a:r>
              <a:rPr lang="en-US" dirty="0" err="1"/>
              <a:t>detekciju</a:t>
            </a:r>
            <a:endParaRPr lang="en-US" dirty="0"/>
          </a:p>
          <a:p>
            <a:endParaRPr lang="en-HR" dirty="0"/>
          </a:p>
        </p:txBody>
      </p:sp>
      <p:pic>
        <p:nvPicPr>
          <p:cNvPr id="4" name="Graphic 3" descr="Germ with solid fill">
            <a:extLst>
              <a:ext uri="{FF2B5EF4-FFF2-40B4-BE49-F238E27FC236}">
                <a16:creationId xmlns:a16="http://schemas.microsoft.com/office/drawing/2014/main" id="{A6346F3F-62F8-CFE9-7EB8-50429476A1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51628" y="5860946"/>
            <a:ext cx="914400" cy="914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779E159-60FD-52FA-0A30-52A28FC1A997}"/>
              </a:ext>
            </a:extLst>
          </p:cNvPr>
          <p:cNvSpPr txBox="1"/>
          <p:nvPr/>
        </p:nvSpPr>
        <p:spPr>
          <a:xfrm>
            <a:off x="11420413" y="6133480"/>
            <a:ext cx="3827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R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8</a:t>
            </a:r>
          </a:p>
        </p:txBody>
      </p:sp>
      <p:pic>
        <p:nvPicPr>
          <p:cNvPr id="7" name="Picture 6" descr="A circular diagram with many text&#10;&#10;AI-generated content may be incorrect.">
            <a:extLst>
              <a:ext uri="{FF2B5EF4-FFF2-40B4-BE49-F238E27FC236}">
                <a16:creationId xmlns:a16="http://schemas.microsoft.com/office/drawing/2014/main" id="{45B274C4-0ABC-6449-2A00-9C67B0FBB8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2048" y="1896283"/>
            <a:ext cx="5371070" cy="372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47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FE6904-A0AF-13F8-0C81-01EC25CB1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692" y="432486"/>
            <a:ext cx="10637108" cy="601461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7030A0"/>
                </a:solidFill>
              </a:rPr>
              <a:t>Replikon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/>
              <a:t>određuje</a:t>
            </a:r>
            <a:r>
              <a:rPr lang="en-US" dirty="0"/>
              <a:t> </a:t>
            </a:r>
            <a:r>
              <a:rPr lang="en-US" dirty="0" err="1"/>
              <a:t>broj</a:t>
            </a:r>
            <a:r>
              <a:rPr lang="en-US" dirty="0"/>
              <a:t> </a:t>
            </a:r>
            <a:r>
              <a:rPr lang="en-US" dirty="0" err="1"/>
              <a:t>kopija</a:t>
            </a:r>
            <a:r>
              <a:rPr lang="en-US" dirty="0"/>
              <a:t> </a:t>
            </a:r>
            <a:r>
              <a:rPr lang="en-US" dirty="0" err="1"/>
              <a:t>plazmida</a:t>
            </a:r>
            <a:r>
              <a:rPr lang="en-US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Visokokopijski</a:t>
            </a:r>
            <a:r>
              <a:rPr lang="en-US" dirty="0"/>
              <a:t> (</a:t>
            </a:r>
            <a:r>
              <a:rPr lang="en-US" dirty="0" err="1"/>
              <a:t>npr</a:t>
            </a:r>
            <a:r>
              <a:rPr lang="en-US" dirty="0"/>
              <a:t>. </a:t>
            </a:r>
            <a:r>
              <a:rPr lang="en-US" dirty="0" err="1"/>
              <a:t>pUC</a:t>
            </a:r>
            <a:r>
              <a:rPr lang="en-US" dirty="0"/>
              <a:t>): </a:t>
            </a:r>
            <a:r>
              <a:rPr lang="en-US" dirty="0" err="1"/>
              <a:t>visok</a:t>
            </a:r>
            <a:r>
              <a:rPr lang="en-US" dirty="0"/>
              <a:t> </a:t>
            </a:r>
            <a:r>
              <a:rPr lang="en-US" dirty="0" err="1"/>
              <a:t>prinos</a:t>
            </a:r>
            <a:r>
              <a:rPr lang="en-US" dirty="0"/>
              <a:t>,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veći</a:t>
            </a:r>
            <a:r>
              <a:rPr lang="en-US" dirty="0"/>
              <a:t> </a:t>
            </a:r>
            <a:r>
              <a:rPr lang="en-US" dirty="0" err="1"/>
              <a:t>stres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Niskokopijski</a:t>
            </a:r>
            <a:r>
              <a:rPr lang="en-US" dirty="0"/>
              <a:t> (</a:t>
            </a:r>
            <a:r>
              <a:rPr lang="en-US" dirty="0" err="1"/>
              <a:t>npr</a:t>
            </a:r>
            <a:r>
              <a:rPr lang="en-US" dirty="0"/>
              <a:t>. p15A): </a:t>
            </a:r>
            <a:r>
              <a:rPr lang="en-US" dirty="0" err="1"/>
              <a:t>stabilniji</a:t>
            </a:r>
            <a:r>
              <a:rPr lang="en-US" dirty="0"/>
              <a:t> </a:t>
            </a:r>
            <a:r>
              <a:rPr lang="en-US" dirty="0" err="1"/>
              <a:t>sustav</a:t>
            </a:r>
            <a:r>
              <a:rPr lang="en-US" dirty="0"/>
              <a:t>, </a:t>
            </a:r>
            <a:r>
              <a:rPr lang="en-US" dirty="0" err="1"/>
              <a:t>pogodniji</a:t>
            </a:r>
            <a:r>
              <a:rPr lang="en-US" dirty="0"/>
              <a:t> za </a:t>
            </a:r>
            <a:r>
              <a:rPr lang="en-US" dirty="0" err="1"/>
              <a:t>toksične</a:t>
            </a:r>
            <a:r>
              <a:rPr lang="en-US" dirty="0"/>
              <a:t> </a:t>
            </a:r>
            <a:r>
              <a:rPr lang="en-US" dirty="0" err="1"/>
              <a:t>proteine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7030A0"/>
                </a:solidFill>
              </a:rPr>
              <a:t>Promotori</a:t>
            </a:r>
            <a:r>
              <a:rPr lang="en-US" dirty="0"/>
              <a:t> </a:t>
            </a:r>
            <a:r>
              <a:rPr lang="en-US" dirty="0" err="1"/>
              <a:t>kontroliraju</a:t>
            </a:r>
            <a:r>
              <a:rPr lang="en-US" dirty="0"/>
              <a:t> </a:t>
            </a:r>
            <a:r>
              <a:rPr lang="en-US" dirty="0" err="1"/>
              <a:t>ekspresiju</a:t>
            </a:r>
            <a:r>
              <a:rPr lang="en-US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Snažni</a:t>
            </a:r>
            <a:r>
              <a:rPr lang="en-US" dirty="0"/>
              <a:t> (</a:t>
            </a:r>
            <a:r>
              <a:rPr lang="en-US" dirty="0" err="1"/>
              <a:t>npr</a:t>
            </a:r>
            <a:r>
              <a:rPr lang="en-US" dirty="0"/>
              <a:t>. T7) </a:t>
            </a:r>
            <a:r>
              <a:rPr lang="en-US" dirty="0" err="1"/>
              <a:t>daju</a:t>
            </a:r>
            <a:r>
              <a:rPr lang="en-US" dirty="0"/>
              <a:t> </a:t>
            </a:r>
            <a:r>
              <a:rPr lang="en-US" dirty="0" err="1"/>
              <a:t>visok</a:t>
            </a:r>
            <a:r>
              <a:rPr lang="en-US" dirty="0"/>
              <a:t> </a:t>
            </a:r>
            <a:r>
              <a:rPr lang="en-US" dirty="0" err="1"/>
              <a:t>prinos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Inducibilni</a:t>
            </a:r>
            <a:r>
              <a:rPr lang="en-US" dirty="0"/>
              <a:t> (</a:t>
            </a:r>
            <a:r>
              <a:rPr lang="en-US" dirty="0" err="1"/>
              <a:t>npr</a:t>
            </a:r>
            <a:r>
              <a:rPr lang="en-US" dirty="0"/>
              <a:t>. </a:t>
            </a:r>
            <a:r>
              <a:rPr lang="en-US" dirty="0" err="1"/>
              <a:t>araPBAD</a:t>
            </a:r>
            <a:r>
              <a:rPr lang="en-US" dirty="0"/>
              <a:t>)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dvofaktorski</a:t>
            </a:r>
            <a:r>
              <a:rPr lang="en-US" dirty="0"/>
              <a:t> </a:t>
            </a:r>
            <a:r>
              <a:rPr lang="en-US" dirty="0" err="1"/>
              <a:t>sustavi</a:t>
            </a:r>
            <a:r>
              <a:rPr lang="en-US" dirty="0"/>
              <a:t> (</a:t>
            </a:r>
            <a:r>
              <a:rPr lang="en-US" dirty="0" err="1"/>
              <a:t>npr</a:t>
            </a:r>
            <a:r>
              <a:rPr lang="en-US" dirty="0"/>
              <a:t>. </a:t>
            </a:r>
            <a:r>
              <a:rPr lang="en-US" dirty="0" err="1"/>
              <a:t>RiboTite</a:t>
            </a:r>
            <a:r>
              <a:rPr lang="en-US" dirty="0"/>
              <a:t>) </a:t>
            </a:r>
            <a:r>
              <a:rPr lang="en-US" dirty="0" err="1"/>
              <a:t>omogućuju</a:t>
            </a:r>
            <a:r>
              <a:rPr lang="en-US" dirty="0"/>
              <a:t> </a:t>
            </a:r>
            <a:r>
              <a:rPr lang="en-US" dirty="0" err="1"/>
              <a:t>preciznu</a:t>
            </a:r>
            <a:r>
              <a:rPr lang="en-US" dirty="0"/>
              <a:t> </a:t>
            </a:r>
            <a:r>
              <a:rPr lang="en-US" dirty="0" err="1"/>
              <a:t>kontrolu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7030A0"/>
                </a:solidFill>
              </a:rPr>
              <a:t>Selekcija</a:t>
            </a:r>
            <a:r>
              <a:rPr lang="en-US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Klasično</a:t>
            </a:r>
            <a:r>
              <a:rPr lang="en-US" dirty="0"/>
              <a:t>: </a:t>
            </a:r>
            <a:r>
              <a:rPr lang="en-US" dirty="0" err="1"/>
              <a:t>geni</a:t>
            </a:r>
            <a:r>
              <a:rPr lang="en-US" dirty="0"/>
              <a:t> </a:t>
            </a:r>
            <a:r>
              <a:rPr lang="en-US" dirty="0" err="1"/>
              <a:t>otpornosti</a:t>
            </a:r>
            <a:r>
              <a:rPr lang="en-US" dirty="0"/>
              <a:t> (</a:t>
            </a:r>
            <a:r>
              <a:rPr lang="en-US" i="1" dirty="0"/>
              <a:t>amp, cat, </a:t>
            </a:r>
            <a:r>
              <a:rPr lang="en-US" i="1" dirty="0" err="1"/>
              <a:t>tet</a:t>
            </a:r>
            <a:r>
              <a:rPr lang="en-US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Alternativa: „plasmid addiction“ </a:t>
            </a:r>
            <a:r>
              <a:rPr lang="en-US" dirty="0" err="1"/>
              <a:t>sustavi</a:t>
            </a:r>
            <a:r>
              <a:rPr lang="en-US" dirty="0"/>
              <a:t> – bez </a:t>
            </a:r>
            <a:r>
              <a:rPr lang="en-US" dirty="0" err="1"/>
              <a:t>antibiotika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7030A0"/>
                </a:solidFill>
              </a:rPr>
              <a:t>Afinitetski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privjesci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i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fuzijski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partneri</a:t>
            </a:r>
            <a:r>
              <a:rPr lang="en-US" dirty="0">
                <a:solidFill>
                  <a:srgbClr val="7030A0"/>
                </a:solidFill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Privjesci</a:t>
            </a:r>
            <a:r>
              <a:rPr lang="en-US" dirty="0"/>
              <a:t> (His, Strep, FLAG) </a:t>
            </a:r>
            <a:r>
              <a:rPr lang="en-US" dirty="0" err="1"/>
              <a:t>olakšavaju</a:t>
            </a:r>
            <a:r>
              <a:rPr lang="en-US" dirty="0"/>
              <a:t> </a:t>
            </a:r>
            <a:r>
              <a:rPr lang="en-US" dirty="0" err="1"/>
              <a:t>pročišćavanje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Fuzijski</a:t>
            </a:r>
            <a:r>
              <a:rPr lang="en-US" dirty="0"/>
              <a:t> </a:t>
            </a:r>
            <a:r>
              <a:rPr lang="en-US" dirty="0" err="1"/>
              <a:t>partneri</a:t>
            </a:r>
            <a:r>
              <a:rPr lang="en-US" dirty="0"/>
              <a:t> (MBP, GST) </a:t>
            </a:r>
            <a:r>
              <a:rPr lang="en-US" dirty="0" err="1"/>
              <a:t>povećavaju</a:t>
            </a:r>
            <a:r>
              <a:rPr lang="en-US" dirty="0"/>
              <a:t> </a:t>
            </a:r>
            <a:r>
              <a:rPr lang="en-US" dirty="0" err="1"/>
              <a:t>topljivost</a:t>
            </a:r>
            <a:r>
              <a:rPr lang="en-US" dirty="0"/>
              <a:t>,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služiti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afinitetni</a:t>
            </a:r>
            <a:r>
              <a:rPr lang="en-US" dirty="0"/>
              <a:t> </a:t>
            </a:r>
            <a:r>
              <a:rPr lang="en-US" dirty="0" err="1"/>
              <a:t>privjesci</a:t>
            </a:r>
            <a:endParaRPr lang="en-US" dirty="0"/>
          </a:p>
        </p:txBody>
      </p:sp>
      <p:pic>
        <p:nvPicPr>
          <p:cNvPr id="4" name="Graphic 3" descr="Germ with solid fill">
            <a:extLst>
              <a:ext uri="{FF2B5EF4-FFF2-40B4-BE49-F238E27FC236}">
                <a16:creationId xmlns:a16="http://schemas.microsoft.com/office/drawing/2014/main" id="{2435B5C9-4C76-D58A-B55F-DE30BFDD2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51628" y="5860946"/>
            <a:ext cx="914400" cy="914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624BB7-B8E0-0A14-FB0A-88C649A7AF5A}"/>
              </a:ext>
            </a:extLst>
          </p:cNvPr>
          <p:cNvSpPr txBox="1"/>
          <p:nvPr/>
        </p:nvSpPr>
        <p:spPr>
          <a:xfrm>
            <a:off x="11353801" y="6133480"/>
            <a:ext cx="4493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R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9</a:t>
            </a:r>
          </a:p>
        </p:txBody>
      </p:sp>
    </p:spTree>
    <p:extLst>
      <p:ext uri="{BB962C8B-B14F-4D97-AF65-F5344CB8AC3E}">
        <p14:creationId xmlns:p14="http://schemas.microsoft.com/office/powerpoint/2010/main" val="41449429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10724</TotalTime>
  <Words>1090</Words>
  <Application>Microsoft Macintosh PowerPoint</Application>
  <PresentationFormat>Widescreen</PresentationFormat>
  <Paragraphs>161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Arial Narrow</vt:lpstr>
      <vt:lpstr>Calibri</vt:lpstr>
      <vt:lpstr>Calibri Light</vt:lpstr>
      <vt:lpstr>Times New Roman</vt:lpstr>
      <vt:lpstr>Office 2013 - 2022 Theme</vt:lpstr>
      <vt:lpstr>Strategije za poboljšanje prekomjerne proizvodnje proteina</vt:lpstr>
      <vt:lpstr>Uvod</vt:lpstr>
      <vt:lpstr>PowerPoint Presentation</vt:lpstr>
      <vt:lpstr>Domaćin rekombinantne ekspresije: E. coli</vt:lpstr>
      <vt:lpstr>E. coli soj BL21(DE3)</vt:lpstr>
      <vt:lpstr>Modifikacije BL21(DE3) soja</vt:lpstr>
      <vt:lpstr>PowerPoint Presentation</vt:lpstr>
      <vt:lpstr>Heterologna ekspresija proteina – ključni elementi vektora</vt:lpstr>
      <vt:lpstr>PowerPoint Presentation</vt:lpstr>
      <vt:lpstr>Optimizacija uvjeta kultivacije i rast stanica</vt:lpstr>
      <vt:lpstr>Autoindukcija: moderna alternativa IPTG-u</vt:lpstr>
      <vt:lpstr>Svjetlosno inducibilna ekspresija: Opto-T7RNAP </vt:lpstr>
      <vt:lpstr>Kontrola brzine rasta i metabolizma</vt:lpstr>
      <vt:lpstr>AI u dizajnu proteina – nova era optimizacije</vt:lpstr>
      <vt:lpstr>Mioglobin – dizajn s većom stabilnošću</vt:lpstr>
      <vt:lpstr>TEV proteaza – stabilniji i aktivniji enzimi</vt:lpstr>
      <vt:lpstr>Zaključak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Lucija Brtan</dc:creator>
  <cp:lastModifiedBy>Lucija Brtan</cp:lastModifiedBy>
  <cp:revision>3</cp:revision>
  <dcterms:created xsi:type="dcterms:W3CDTF">2025-04-15T21:50:36Z</dcterms:created>
  <dcterms:modified xsi:type="dcterms:W3CDTF">2025-04-23T09:53:37Z</dcterms:modified>
</cp:coreProperties>
</file>