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1" autoAdjust="0"/>
    <p:restoredTop sz="94151" autoAdjust="0"/>
  </p:normalViewPr>
  <p:slideViewPr>
    <p:cSldViewPr>
      <p:cViewPr varScale="1">
        <p:scale>
          <a:sx n="123" d="100"/>
          <a:sy n="123" d="100"/>
        </p:scale>
        <p:origin x="125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F26CC-3B8D-40DB-B92F-D543D34157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37FEB9-FC3F-42AA-9047-60F1D9BE60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1D0BC1-F9B7-41C0-A7BC-C6675955A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5.11.2024.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BE95D5-3038-4281-AA11-6D57A67DB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3EDB54-57DE-41FA-9BC6-83B60C93E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51707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49606-174A-40E6-9586-35ED05F1D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5A0BD5-60A7-451F-867D-D58586350E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DE4EB-15BA-4826-83F0-10F01206F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5.11.2024.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53EC48-BFE3-46A1-876A-C31816663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D7A3D-5A2F-4FA3-A511-6ECBB7589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45070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20FEEB-62D6-46F2-987A-7147573DAD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97F906-6F9D-4902-9483-06483955C4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376EE1-110E-45B3-B8C8-627D36643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5.11.2024.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E8CEE5-56D7-47EF-B37F-E3B8E30F4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8AB175-1A72-4C01-8F27-1E894215D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1507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363BD-CA38-4692-9B48-D8ED2C95A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A6D395-DDDA-4564-9A1E-0943A857C7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3A8718-99B9-49F5-9E06-652B5EE9B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5.11.2024.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FE6B7A-BCA2-4193-800A-8290BD27E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C9BC2-4133-4BFD-BB84-93B2C2C41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73006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4D08A-4392-4E03-80FA-3191B075F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C980F0-5881-497A-8A99-846EDA1D6F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38E7E1-52C6-45A2-A5B6-3880E0965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5.11.2024.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6A5C6C-6A38-4093-BA5F-1FB1D62AE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1C5860-A91A-465C-99D6-94EBD7D7D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70980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459EB-1F86-4543-ABBD-DFD3C4664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A5F551-3816-4837-9186-1BEF223684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89981F-5444-4BC8-A0AB-7B92C72720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DBB035-2A16-4B46-A6E2-D6537013D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5.11.2024.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F2BD9B-5EE7-431D-A155-AB86AA2A0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B21AA0-7296-48C4-B6DC-537631D4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22420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7DD3E-33CE-48C7-8E7D-C2DEF232C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B08162-7C25-4043-AC17-979EB496F7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2CB8FD-F95F-4CB1-8977-4CEADD078D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39B536-6E97-4D41-BE5A-36DFA858DF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3DE948-3C5C-46D9-92AE-39B6FCAAF3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D7AE0E-B4F1-4AEC-BD31-9F3206365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5.11.2024.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D4874F-9CD0-4FC6-A0F3-117388F8F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DAC2A7E-6E47-4078-9278-B06805080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778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385EE-90E2-4EB8-94DE-2A2872AB2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E21307-4948-4C58-BD21-C156B703F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5.11.2024.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818D7A-2CAB-488D-90A8-0C4F3794F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3E5AC8-275D-4F8E-82EA-E4FA1D255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14731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5BD210-234C-42D8-BF36-1B7E5BF87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5.11.2024.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EFC935-33C9-484B-87D7-4660C7C2E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DFA835-2465-4A76-BCA4-309BA17B5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47614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3F557-D104-45F2-A89B-C7CEBB416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1D5BB3-2851-4CCC-9D22-8F10F1281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79D29D-B5D2-4558-AB01-957B612FEC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92D4AB-B133-4C4F-B103-6BA5F5A62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5.11.2024.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0C6686-253F-44DF-B2B7-5207412D4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44394C-16DF-4078-A9F0-21FBD20F7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79127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87935-1638-4926-AD18-794B93A67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1AF7C8-17AF-443D-9D11-F497F9F893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542894-CEE7-41D8-BFA9-3BCFEEABB1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090CA1-6372-458F-BB13-1DD2D8DEB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5.11.2024.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C85F22-51C8-4F00-9BB4-A7DA7E521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0F6C82-288A-4ACB-A3BD-73A16214C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45910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79C97B-3E1E-49CB-873A-F80363D62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FC7579-9823-4E1D-8F88-D9BC84FFCC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56258C-4200-49C3-9FB6-95B353AC04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1A071-2A74-455A-A49A-8BB21E4AC2F6}" type="datetimeFigureOut">
              <a:rPr lang="sr-Latn-CS" smtClean="0"/>
              <a:pPr/>
              <a:t>5.11.2024.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886A37-6363-40E6-A6CA-538F57B051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BBB7E-E80A-4852-9046-A95AC54C29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69153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Magnesium" TargetMode="External"/><Relationship Id="rId2" Type="http://schemas.openxmlformats.org/officeDocument/2006/relationships/hyperlink" Target="http://en.wikipedia.org/wiki/Calcium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en.wikipedia.org/wiki/Oxygen" TargetMode="External"/><Relationship Id="rId4" Type="http://schemas.openxmlformats.org/officeDocument/2006/relationships/hyperlink" Target="http://en.wikipedia.org/wiki/Silicon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Oxygen" TargetMode="External"/><Relationship Id="rId3" Type="http://schemas.openxmlformats.org/officeDocument/2006/relationships/hyperlink" Target="http://en.wikipedia.org/wiki/Sodium" TargetMode="External"/><Relationship Id="rId7" Type="http://schemas.openxmlformats.org/officeDocument/2006/relationships/hyperlink" Target="http://en.wikipedia.org/wiki/Silicon" TargetMode="External"/><Relationship Id="rId2" Type="http://schemas.openxmlformats.org/officeDocument/2006/relationships/hyperlink" Target="http://en.wikipedia.org/wiki/Calcium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en.wikipedia.org/wiki/Iron" TargetMode="External"/><Relationship Id="rId5" Type="http://schemas.openxmlformats.org/officeDocument/2006/relationships/hyperlink" Target="http://en.wikipedia.org/wiki/Magnesium" TargetMode="External"/><Relationship Id="rId4" Type="http://schemas.openxmlformats.org/officeDocument/2006/relationships/hyperlink" Target="http://en.wikipedia.org/wiki/Aluminium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/>
          <p:cNvSpPr txBox="1"/>
          <p:nvPr/>
        </p:nvSpPr>
        <p:spPr>
          <a:xfrm>
            <a:off x="2699792" y="692696"/>
            <a:ext cx="3528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>
                <a:latin typeface="Times New Roman" pitchFamily="18" charset="0"/>
                <a:cs typeface="Times New Roman" pitchFamily="18" charset="0"/>
              </a:rPr>
              <a:t>METAMORFNE STIJENE</a:t>
            </a:r>
          </a:p>
        </p:txBody>
      </p:sp>
      <p:sp>
        <p:nvSpPr>
          <p:cNvPr id="3" name="TekstniOkvir 2"/>
          <p:cNvSpPr txBox="1"/>
          <p:nvPr/>
        </p:nvSpPr>
        <p:spPr>
          <a:xfrm>
            <a:off x="1259632" y="1772816"/>
            <a:ext cx="5532155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                                     NEZOSILIKATI</a:t>
            </a:r>
          </a:p>
          <a:p>
            <a:endParaRPr lang="en-US" dirty="0"/>
          </a:p>
          <a:p>
            <a:pPr marL="285750" indent="-285750">
              <a:buFontTx/>
              <a:buChar char="-"/>
            </a:pPr>
            <a:r>
              <a:rPr lang="hr-HR" dirty="0"/>
              <a:t>granati </a:t>
            </a:r>
            <a:endParaRPr lang="en-US" dirty="0"/>
          </a:p>
          <a:p>
            <a:r>
              <a:rPr lang="en-US" dirty="0"/>
              <a:t>         </a:t>
            </a:r>
            <a:r>
              <a:rPr lang="en-US" dirty="0" err="1"/>
              <a:t>pirop</a:t>
            </a:r>
            <a:r>
              <a:rPr lang="en-US" dirty="0"/>
              <a:t>        Mg</a:t>
            </a:r>
            <a:r>
              <a:rPr lang="en-US" baseline="-25000" dirty="0"/>
              <a:t>3</a:t>
            </a:r>
            <a:r>
              <a:rPr lang="en-US" dirty="0"/>
              <a:t>Al</a:t>
            </a:r>
            <a:r>
              <a:rPr lang="en-US" baseline="-25000" dirty="0"/>
              <a:t>2</a:t>
            </a:r>
            <a:r>
              <a:rPr lang="en-US" dirty="0"/>
              <a:t>(SiO</a:t>
            </a:r>
            <a:r>
              <a:rPr lang="en-US" baseline="-25000" dirty="0"/>
              <a:t>4</a:t>
            </a:r>
            <a:r>
              <a:rPr lang="en-US" dirty="0"/>
              <a:t>)</a:t>
            </a:r>
            <a:r>
              <a:rPr lang="en-US" baseline="-25000" dirty="0"/>
              <a:t>3</a:t>
            </a:r>
            <a:r>
              <a:rPr lang="en-US" dirty="0"/>
              <a:t>      </a:t>
            </a:r>
            <a:r>
              <a:rPr lang="en-US" dirty="0" err="1"/>
              <a:t>uvarovit</a:t>
            </a:r>
            <a:r>
              <a:rPr lang="en-US" dirty="0"/>
              <a:t>  Ca</a:t>
            </a:r>
            <a:r>
              <a:rPr lang="en-US" baseline="-25000" dirty="0"/>
              <a:t>3</a:t>
            </a:r>
            <a:r>
              <a:rPr lang="en-US" dirty="0"/>
              <a:t>Cr</a:t>
            </a:r>
            <a:r>
              <a:rPr lang="en-US" baseline="-25000" dirty="0"/>
              <a:t>2</a:t>
            </a:r>
            <a:r>
              <a:rPr lang="en-US" dirty="0"/>
              <a:t>(SiO</a:t>
            </a:r>
            <a:r>
              <a:rPr lang="en-US" baseline="-25000" dirty="0"/>
              <a:t>4</a:t>
            </a:r>
            <a:r>
              <a:rPr lang="en-US" dirty="0"/>
              <a:t>)</a:t>
            </a:r>
            <a:r>
              <a:rPr lang="en-US" baseline="-25000" dirty="0"/>
              <a:t>3</a:t>
            </a:r>
            <a:r>
              <a:rPr lang="en-US" dirty="0"/>
              <a:t>  </a:t>
            </a:r>
          </a:p>
          <a:p>
            <a:r>
              <a:rPr lang="en-US" dirty="0"/>
              <a:t>         </a:t>
            </a:r>
            <a:r>
              <a:rPr lang="en-US" dirty="0" err="1"/>
              <a:t>almandin</a:t>
            </a:r>
            <a:r>
              <a:rPr lang="en-US" dirty="0"/>
              <a:t>  Fe</a:t>
            </a:r>
            <a:r>
              <a:rPr lang="en-US" baseline="-25000" dirty="0"/>
              <a:t>3</a:t>
            </a:r>
            <a:r>
              <a:rPr lang="en-US" dirty="0"/>
              <a:t>Al</a:t>
            </a:r>
            <a:r>
              <a:rPr lang="en-US" baseline="-25000" dirty="0"/>
              <a:t>2</a:t>
            </a:r>
            <a:r>
              <a:rPr lang="en-US" dirty="0"/>
              <a:t>(SiO</a:t>
            </a:r>
            <a:r>
              <a:rPr lang="en-US" baseline="-25000" dirty="0"/>
              <a:t>4</a:t>
            </a:r>
            <a:r>
              <a:rPr lang="en-US" dirty="0"/>
              <a:t>)</a:t>
            </a:r>
            <a:r>
              <a:rPr lang="en-US" baseline="-25000" dirty="0"/>
              <a:t>3</a:t>
            </a:r>
            <a:r>
              <a:rPr lang="en-US" dirty="0"/>
              <a:t>      </a:t>
            </a:r>
            <a:r>
              <a:rPr lang="en-US" dirty="0" err="1"/>
              <a:t>grosular</a:t>
            </a:r>
            <a:r>
              <a:rPr lang="en-US" dirty="0"/>
              <a:t>   Ca</a:t>
            </a:r>
            <a:r>
              <a:rPr lang="en-US" baseline="-25000" dirty="0"/>
              <a:t>3</a:t>
            </a:r>
            <a:r>
              <a:rPr lang="en-US" dirty="0"/>
              <a:t>Al</a:t>
            </a:r>
            <a:r>
              <a:rPr lang="en-US" baseline="-25000" dirty="0"/>
              <a:t>2</a:t>
            </a:r>
            <a:r>
              <a:rPr lang="en-US" dirty="0"/>
              <a:t>(SiO</a:t>
            </a:r>
            <a:r>
              <a:rPr lang="en-US" baseline="-25000" dirty="0"/>
              <a:t>4</a:t>
            </a:r>
            <a:r>
              <a:rPr lang="en-US" dirty="0"/>
              <a:t>)</a:t>
            </a:r>
            <a:r>
              <a:rPr lang="en-US" baseline="-25000" dirty="0"/>
              <a:t>3</a:t>
            </a:r>
          </a:p>
          <a:p>
            <a:r>
              <a:rPr lang="en-US" dirty="0"/>
              <a:t>         </a:t>
            </a:r>
            <a:r>
              <a:rPr lang="en-US" dirty="0" err="1"/>
              <a:t>spesartin</a:t>
            </a:r>
            <a:r>
              <a:rPr lang="en-US" dirty="0"/>
              <a:t>  Mn</a:t>
            </a:r>
            <a:r>
              <a:rPr lang="en-US" baseline="-25000" dirty="0"/>
              <a:t>3</a:t>
            </a:r>
            <a:r>
              <a:rPr lang="en-US" dirty="0"/>
              <a:t>Al</a:t>
            </a:r>
            <a:r>
              <a:rPr lang="en-US" baseline="-25000" dirty="0"/>
              <a:t>2</a:t>
            </a:r>
            <a:r>
              <a:rPr lang="en-US" dirty="0"/>
              <a:t>(SiO</a:t>
            </a:r>
            <a:r>
              <a:rPr lang="en-US" baseline="-25000" dirty="0"/>
              <a:t>4</a:t>
            </a:r>
            <a:r>
              <a:rPr lang="en-US" dirty="0"/>
              <a:t>)</a:t>
            </a:r>
            <a:r>
              <a:rPr lang="en-US" baseline="-25000" dirty="0"/>
              <a:t>3</a:t>
            </a:r>
            <a:r>
              <a:rPr lang="en-US" dirty="0"/>
              <a:t>    </a:t>
            </a:r>
            <a:r>
              <a:rPr lang="en-US" dirty="0" err="1"/>
              <a:t>andradit</a:t>
            </a:r>
            <a:r>
              <a:rPr lang="en-US" dirty="0"/>
              <a:t>  Ca</a:t>
            </a:r>
            <a:r>
              <a:rPr lang="en-US" baseline="-25000" dirty="0"/>
              <a:t>3</a:t>
            </a:r>
            <a:r>
              <a:rPr lang="en-US" dirty="0"/>
              <a:t>Fe</a:t>
            </a:r>
            <a:r>
              <a:rPr lang="en-US" baseline="-25000" dirty="0"/>
              <a:t>2</a:t>
            </a:r>
            <a:r>
              <a:rPr lang="en-US" dirty="0"/>
              <a:t>(SiO</a:t>
            </a:r>
            <a:r>
              <a:rPr lang="en-US" baseline="-25000" dirty="0"/>
              <a:t>4</a:t>
            </a:r>
            <a:r>
              <a:rPr lang="en-US" dirty="0"/>
              <a:t>)</a:t>
            </a:r>
            <a:r>
              <a:rPr lang="en-US" baseline="-25000" dirty="0"/>
              <a:t>3</a:t>
            </a:r>
          </a:p>
          <a:p>
            <a:r>
              <a:rPr lang="en-US" dirty="0"/>
              <a:t>      </a:t>
            </a:r>
            <a:endParaRPr lang="hr-HR" dirty="0"/>
          </a:p>
          <a:p>
            <a:pPr>
              <a:buFontTx/>
              <a:buChar char="-"/>
            </a:pPr>
            <a:r>
              <a:rPr lang="hr-HR" dirty="0"/>
              <a:t> fortserit</a:t>
            </a:r>
            <a:r>
              <a:rPr lang="en-US" dirty="0"/>
              <a:t>  Mg</a:t>
            </a:r>
            <a:r>
              <a:rPr lang="en-US" baseline="-25000" dirty="0"/>
              <a:t>2</a:t>
            </a:r>
            <a:r>
              <a:rPr lang="en-US" dirty="0"/>
              <a:t>SiO</a:t>
            </a:r>
            <a:r>
              <a:rPr lang="en-US" baseline="-25000" dirty="0"/>
              <a:t>4</a:t>
            </a:r>
          </a:p>
          <a:p>
            <a:pPr>
              <a:buFontTx/>
              <a:buChar char="-"/>
            </a:pPr>
            <a:r>
              <a:rPr lang="en-US" dirty="0"/>
              <a:t> </a:t>
            </a:r>
            <a:r>
              <a:rPr lang="en-US" dirty="0" err="1"/>
              <a:t>staurolit</a:t>
            </a:r>
            <a:r>
              <a:rPr lang="en-US" dirty="0"/>
              <a:t>  Fe</a:t>
            </a:r>
            <a:r>
              <a:rPr lang="en-US" baseline="-25000" dirty="0"/>
              <a:t>2</a:t>
            </a:r>
            <a:r>
              <a:rPr lang="en-US" dirty="0"/>
              <a:t>Al</a:t>
            </a:r>
            <a:r>
              <a:rPr lang="en-US" baseline="-25000" dirty="0"/>
              <a:t>9</a:t>
            </a:r>
            <a:r>
              <a:rPr lang="en-US" dirty="0"/>
              <a:t>O</a:t>
            </a:r>
            <a:r>
              <a:rPr lang="en-US" baseline="-25000" dirty="0"/>
              <a:t>6</a:t>
            </a:r>
            <a:r>
              <a:rPr lang="en-US" dirty="0"/>
              <a:t>(SiO</a:t>
            </a:r>
            <a:r>
              <a:rPr lang="en-US" baseline="-25000" dirty="0"/>
              <a:t>4</a:t>
            </a:r>
            <a:r>
              <a:rPr lang="en-US" dirty="0"/>
              <a:t>)</a:t>
            </a:r>
            <a:r>
              <a:rPr lang="en-US" baseline="-25000" dirty="0"/>
              <a:t>4</a:t>
            </a:r>
            <a:r>
              <a:rPr lang="en-US" dirty="0"/>
              <a:t>(O,OH)</a:t>
            </a:r>
            <a:r>
              <a:rPr lang="en-US" baseline="-25000" dirty="0"/>
              <a:t>2</a:t>
            </a:r>
          </a:p>
          <a:p>
            <a:pPr>
              <a:buFontTx/>
              <a:buChar char="-"/>
            </a:pPr>
            <a:r>
              <a:rPr lang="en-US" dirty="0"/>
              <a:t> </a:t>
            </a:r>
            <a:r>
              <a:rPr lang="hr-HR" dirty="0"/>
              <a:t>kloritoid</a:t>
            </a:r>
            <a:r>
              <a:rPr lang="en-US" dirty="0"/>
              <a:t>  (</a:t>
            </a:r>
            <a:r>
              <a:rPr lang="en-US" dirty="0" err="1"/>
              <a:t>Fe,Mg</a:t>
            </a:r>
            <a:r>
              <a:rPr lang="en-US" dirty="0"/>
              <a:t>)</a:t>
            </a:r>
            <a:r>
              <a:rPr lang="en-US" baseline="-25000" dirty="0"/>
              <a:t>2</a:t>
            </a:r>
            <a:r>
              <a:rPr lang="en-US" dirty="0"/>
              <a:t>Al</a:t>
            </a:r>
            <a:r>
              <a:rPr lang="en-US" baseline="-25000" dirty="0"/>
              <a:t>4</a:t>
            </a:r>
            <a:r>
              <a:rPr lang="en-US" dirty="0"/>
              <a:t>O</a:t>
            </a:r>
            <a:r>
              <a:rPr lang="en-US" baseline="-25000" dirty="0"/>
              <a:t>2</a:t>
            </a:r>
            <a:r>
              <a:rPr lang="en-US" dirty="0"/>
              <a:t>(SiO</a:t>
            </a:r>
            <a:r>
              <a:rPr lang="en-US" baseline="-25000" dirty="0"/>
              <a:t>4</a:t>
            </a:r>
            <a:r>
              <a:rPr lang="en-US" dirty="0"/>
              <a:t>)</a:t>
            </a:r>
            <a:r>
              <a:rPr lang="en-US" baseline="-25000" dirty="0"/>
              <a:t>2</a:t>
            </a:r>
            <a:r>
              <a:rPr lang="en-US" dirty="0"/>
              <a:t>(OH)</a:t>
            </a:r>
            <a:r>
              <a:rPr lang="en-US" baseline="-25000" dirty="0"/>
              <a:t>4</a:t>
            </a:r>
          </a:p>
          <a:p>
            <a:pPr>
              <a:buFontTx/>
              <a:buChar char="-"/>
            </a:pPr>
            <a:r>
              <a:rPr lang="en-US" dirty="0"/>
              <a:t> </a:t>
            </a:r>
            <a:r>
              <a:rPr lang="hr-HR" dirty="0"/>
              <a:t>montičelit  </a:t>
            </a:r>
            <a:r>
              <a:rPr lang="hr-HR" u="sng" dirty="0">
                <a:hlinkClick r:id="rId2" tooltip="Calcium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</a:t>
            </a:r>
            <a:r>
              <a:rPr lang="hr-HR" u="sng" dirty="0">
                <a:hlinkClick r:id="rId3" tooltip="Magnesium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Mg</a:t>
            </a:r>
            <a:r>
              <a:rPr lang="hr-HR" u="sng" dirty="0">
                <a:hlinkClick r:id="rId4" tooltip="Silic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</a:t>
            </a:r>
            <a:r>
              <a:rPr lang="hr-HR" u="sng" dirty="0">
                <a:hlinkClick r:id="rId5" tooltip="Oxyge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</a:t>
            </a:r>
            <a:r>
              <a:rPr lang="hr-HR" u="sng" baseline="-25000" dirty="0"/>
              <a:t>4</a:t>
            </a:r>
          </a:p>
          <a:p>
            <a:pPr>
              <a:buFontTx/>
              <a:buChar char="-"/>
            </a:pPr>
            <a:r>
              <a:rPr lang="hr-HR" dirty="0"/>
              <a:t> andaluzit</a:t>
            </a:r>
            <a:r>
              <a:rPr lang="en-US" dirty="0"/>
              <a:t>, </a:t>
            </a:r>
            <a:r>
              <a:rPr lang="en-US" dirty="0" err="1"/>
              <a:t>kianit</a:t>
            </a:r>
            <a:r>
              <a:rPr lang="en-US" dirty="0"/>
              <a:t> (</a:t>
            </a:r>
            <a:r>
              <a:rPr lang="en-US" dirty="0" err="1"/>
              <a:t>disten</a:t>
            </a:r>
            <a:r>
              <a:rPr lang="en-US" dirty="0"/>
              <a:t>), </a:t>
            </a:r>
            <a:r>
              <a:rPr lang="en-US" dirty="0" err="1"/>
              <a:t>silimanit</a:t>
            </a:r>
            <a:r>
              <a:rPr lang="en-US" dirty="0"/>
              <a:t>  Al</a:t>
            </a:r>
            <a:r>
              <a:rPr lang="en-US" baseline="-25000" dirty="0"/>
              <a:t>2</a:t>
            </a:r>
            <a:r>
              <a:rPr lang="en-US" dirty="0"/>
              <a:t>SiO</a:t>
            </a:r>
            <a:r>
              <a:rPr lang="en-US" baseline="-25000" dirty="0"/>
              <a:t>5</a:t>
            </a:r>
            <a:r>
              <a:rPr lang="en-US" dirty="0"/>
              <a:t>  </a:t>
            </a:r>
            <a:endParaRPr lang="hr-HR" dirty="0"/>
          </a:p>
          <a:p>
            <a:pPr>
              <a:buFontTx/>
              <a:buChar char="-"/>
            </a:pPr>
            <a:r>
              <a:rPr lang="en-US" dirty="0"/>
              <a:t> </a:t>
            </a:r>
            <a:r>
              <a:rPr lang="hr-HR" dirty="0"/>
              <a:t>titanit (sfe</a:t>
            </a:r>
            <a:r>
              <a:rPr lang="en-US" dirty="0"/>
              <a:t>n)  </a:t>
            </a:r>
            <a:r>
              <a:rPr lang="en-US" dirty="0" err="1"/>
              <a:t>CaTi</a:t>
            </a:r>
            <a:r>
              <a:rPr lang="en-US" dirty="0"/>
              <a:t> (SiO</a:t>
            </a:r>
            <a:r>
              <a:rPr lang="en-US" baseline="-25000" dirty="0"/>
              <a:t>4</a:t>
            </a:r>
            <a:r>
              <a:rPr lang="en-US" dirty="0"/>
              <a:t>)O</a:t>
            </a:r>
          </a:p>
          <a:p>
            <a:pPr>
              <a:buFontTx/>
              <a:buChar char="-"/>
            </a:pPr>
            <a:endParaRPr lang="hr-HR" dirty="0"/>
          </a:p>
          <a:p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FEF74FB-4A35-4FD7-9306-C9B97D725E53}"/>
              </a:ext>
            </a:extLst>
          </p:cNvPr>
          <p:cNvSpPr/>
          <p:nvPr/>
        </p:nvSpPr>
        <p:spPr>
          <a:xfrm>
            <a:off x="1763688" y="309825"/>
            <a:ext cx="655272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                            SOROSILIKATI</a:t>
            </a:r>
          </a:p>
          <a:p>
            <a:pPr>
              <a:buFontTx/>
              <a:buChar char="-"/>
            </a:pPr>
            <a:endParaRPr lang="en-US" dirty="0"/>
          </a:p>
          <a:p>
            <a:pPr>
              <a:buFontTx/>
              <a:buChar char="-"/>
            </a:pPr>
            <a:r>
              <a:rPr lang="hr-HR" dirty="0"/>
              <a:t>melilit      (</a:t>
            </a:r>
            <a:r>
              <a:rPr lang="hr-HR" sz="1600" dirty="0">
                <a:hlinkClick r:id="rId2" tooltip="Calcium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</a:t>
            </a:r>
            <a:r>
              <a:rPr lang="hr-HR" dirty="0"/>
              <a:t>,</a:t>
            </a:r>
            <a:r>
              <a:rPr lang="hr-HR" dirty="0">
                <a:hlinkClick r:id="rId3" tooltip="Sodium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</a:t>
            </a:r>
            <a:r>
              <a:rPr lang="hr-HR" dirty="0"/>
              <a:t>)</a:t>
            </a:r>
            <a:r>
              <a:rPr lang="hr-HR" baseline="-25000" dirty="0"/>
              <a:t>2</a:t>
            </a:r>
            <a:r>
              <a:rPr lang="hr-HR" dirty="0"/>
              <a:t>(</a:t>
            </a:r>
            <a:r>
              <a:rPr lang="hr-HR" dirty="0">
                <a:hlinkClick r:id="rId4" tooltip="Aluminium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Al</a:t>
            </a:r>
            <a:r>
              <a:rPr lang="hr-HR" dirty="0"/>
              <a:t>,</a:t>
            </a:r>
            <a:r>
              <a:rPr lang="hr-HR" dirty="0">
                <a:hlinkClick r:id="rId5" tooltip="Magnesium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Mg</a:t>
            </a:r>
            <a:r>
              <a:rPr lang="hr-HR" dirty="0"/>
              <a:t>,</a:t>
            </a:r>
            <a:r>
              <a:rPr lang="hr-HR" dirty="0">
                <a:hlinkClick r:id="rId6" tooltip="Ir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Fe</a:t>
            </a:r>
            <a:r>
              <a:rPr lang="hr-HR" baseline="30000" dirty="0"/>
              <a:t>2+</a:t>
            </a:r>
            <a:r>
              <a:rPr lang="hr-HR" dirty="0"/>
              <a:t>)[(</a:t>
            </a:r>
            <a:r>
              <a:rPr lang="hr-HR" dirty="0">
                <a:hlinkClick r:id="rId4" tooltip="Aluminium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Al</a:t>
            </a:r>
            <a:r>
              <a:rPr lang="hr-HR" dirty="0"/>
              <a:t>,</a:t>
            </a:r>
            <a:r>
              <a:rPr lang="hr-HR" dirty="0">
                <a:hlinkClick r:id="rId7" tooltip="Silic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</a:t>
            </a:r>
            <a:r>
              <a:rPr lang="hr-HR" dirty="0"/>
              <a:t>)</a:t>
            </a:r>
            <a:r>
              <a:rPr lang="hr-HR" dirty="0">
                <a:hlinkClick r:id="rId7" tooltip="Silic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</a:t>
            </a:r>
            <a:r>
              <a:rPr lang="hr-HR" dirty="0">
                <a:hlinkClick r:id="rId8" tooltip="Oxyge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</a:t>
            </a:r>
            <a:r>
              <a:rPr lang="hr-HR" baseline="-25000" dirty="0"/>
              <a:t>7</a:t>
            </a:r>
            <a:r>
              <a:rPr lang="hr-HR" dirty="0"/>
              <a:t>]</a:t>
            </a:r>
            <a:endParaRPr lang="en-US" dirty="0"/>
          </a:p>
          <a:p>
            <a:pPr>
              <a:buFontTx/>
              <a:buChar char="-"/>
            </a:pPr>
            <a:r>
              <a:rPr lang="hr-HR" dirty="0"/>
              <a:t> epidot</a:t>
            </a:r>
            <a:r>
              <a:rPr lang="en-US" dirty="0"/>
              <a:t>  Ca</a:t>
            </a:r>
            <a:r>
              <a:rPr lang="en-US" baseline="-25000" dirty="0"/>
              <a:t>2</a:t>
            </a:r>
            <a:r>
              <a:rPr lang="en-US" dirty="0"/>
              <a:t>(</a:t>
            </a:r>
            <a:r>
              <a:rPr lang="en-US" dirty="0" err="1"/>
              <a:t>Al,Fe</a:t>
            </a:r>
            <a:r>
              <a:rPr lang="en-US" dirty="0"/>
              <a:t>)Al</a:t>
            </a:r>
            <a:r>
              <a:rPr lang="en-US" baseline="-25000" dirty="0"/>
              <a:t>2</a:t>
            </a:r>
            <a:r>
              <a:rPr lang="en-US" dirty="0"/>
              <a:t>O(SiO</a:t>
            </a:r>
            <a:r>
              <a:rPr lang="en-US" baseline="-25000" dirty="0"/>
              <a:t>4</a:t>
            </a:r>
            <a:r>
              <a:rPr lang="en-US" dirty="0"/>
              <a:t>)(Si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7</a:t>
            </a:r>
            <a:r>
              <a:rPr lang="en-US" dirty="0"/>
              <a:t>)(OH)</a:t>
            </a:r>
            <a:endParaRPr lang="hr-HR" dirty="0"/>
          </a:p>
          <a:p>
            <a:pPr>
              <a:buFontTx/>
              <a:buChar char="-"/>
            </a:pPr>
            <a:r>
              <a:rPr lang="hr-HR" dirty="0"/>
              <a:t> coisit</a:t>
            </a:r>
            <a:r>
              <a:rPr lang="en-US" dirty="0"/>
              <a:t>    Ca</a:t>
            </a:r>
            <a:r>
              <a:rPr lang="en-US" baseline="-25000" dirty="0"/>
              <a:t>2</a:t>
            </a:r>
            <a:r>
              <a:rPr lang="en-US" dirty="0"/>
              <a:t>Al</a:t>
            </a:r>
            <a:r>
              <a:rPr lang="en-US" baseline="-25000" dirty="0"/>
              <a:t>3</a:t>
            </a:r>
            <a:r>
              <a:rPr lang="en-US" dirty="0"/>
              <a:t>O(SiO</a:t>
            </a:r>
            <a:r>
              <a:rPr lang="en-US" baseline="-25000" dirty="0"/>
              <a:t>4</a:t>
            </a:r>
            <a:r>
              <a:rPr lang="en-US" dirty="0"/>
              <a:t>)(Si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7</a:t>
            </a:r>
            <a:r>
              <a:rPr lang="en-US" dirty="0"/>
              <a:t>)(OH)</a:t>
            </a:r>
            <a:endParaRPr lang="hr-HR" dirty="0"/>
          </a:p>
          <a:p>
            <a:pPr>
              <a:buFontTx/>
              <a:buChar char="-"/>
            </a:pPr>
            <a:endParaRPr lang="hr-HR" dirty="0"/>
          </a:p>
          <a:p>
            <a:r>
              <a:rPr lang="hr-HR" dirty="0"/>
              <a:t>                    CIKLOSILIKATI</a:t>
            </a:r>
          </a:p>
          <a:p>
            <a:pPr>
              <a:buFontTx/>
              <a:buChar char="-"/>
            </a:pPr>
            <a:r>
              <a:rPr lang="hr-HR" dirty="0"/>
              <a:t> kordijerit</a:t>
            </a:r>
            <a:r>
              <a:rPr lang="en-US" dirty="0"/>
              <a:t>   (</a:t>
            </a:r>
            <a:r>
              <a:rPr lang="en-US" dirty="0" err="1"/>
              <a:t>Mg,Fe</a:t>
            </a:r>
            <a:r>
              <a:rPr lang="en-US" dirty="0"/>
              <a:t>)</a:t>
            </a:r>
            <a:r>
              <a:rPr lang="en-US" baseline="-25000" dirty="0"/>
              <a:t>2</a:t>
            </a:r>
            <a:r>
              <a:rPr lang="en-US" dirty="0"/>
              <a:t>Al</a:t>
            </a:r>
            <a:r>
              <a:rPr lang="en-US" baseline="-25000" dirty="0"/>
              <a:t>4</a:t>
            </a:r>
            <a:r>
              <a:rPr lang="en-US" dirty="0"/>
              <a:t>Si</a:t>
            </a:r>
            <a:r>
              <a:rPr lang="en-US" baseline="-25000" dirty="0"/>
              <a:t>5</a:t>
            </a:r>
            <a:r>
              <a:rPr lang="en-US" dirty="0"/>
              <a:t>O</a:t>
            </a:r>
            <a:r>
              <a:rPr lang="en-US" baseline="-25000" dirty="0"/>
              <a:t>18</a:t>
            </a:r>
            <a:r>
              <a:rPr lang="en-US" dirty="0"/>
              <a:t> x nH</a:t>
            </a:r>
            <a:r>
              <a:rPr lang="en-US" baseline="-25000" dirty="0"/>
              <a:t>2</a:t>
            </a:r>
            <a:r>
              <a:rPr lang="en-US" dirty="0"/>
              <a:t>O</a:t>
            </a:r>
          </a:p>
          <a:p>
            <a:pPr>
              <a:buFontTx/>
              <a:buChar char="-"/>
            </a:pPr>
            <a:endParaRPr lang="en-US" dirty="0"/>
          </a:p>
          <a:p>
            <a:r>
              <a:rPr lang="en-US" dirty="0"/>
              <a:t>                           INOSILIKATI</a:t>
            </a:r>
          </a:p>
          <a:p>
            <a:pPr>
              <a:buFontTx/>
              <a:buChar char="-"/>
            </a:pPr>
            <a:r>
              <a:rPr lang="en-US" dirty="0"/>
              <a:t> v</a:t>
            </a:r>
            <a:r>
              <a:rPr lang="hr-HR" dirty="0"/>
              <a:t>olastonit</a:t>
            </a:r>
            <a:r>
              <a:rPr lang="en-US" dirty="0"/>
              <a:t>  CaSiO</a:t>
            </a:r>
            <a:r>
              <a:rPr lang="en-US" baseline="-25000" dirty="0"/>
              <a:t>3 </a:t>
            </a:r>
            <a:r>
              <a:rPr lang="en-US" dirty="0"/>
              <a:t>  </a:t>
            </a:r>
            <a:endParaRPr lang="hr-HR" dirty="0"/>
          </a:p>
          <a:p>
            <a:pPr>
              <a:buFontTx/>
              <a:buChar char="-"/>
            </a:pPr>
            <a:r>
              <a:rPr lang="hr-HR" dirty="0"/>
              <a:t> amfiboli </a:t>
            </a:r>
            <a:endParaRPr lang="en-US" dirty="0"/>
          </a:p>
          <a:p>
            <a:r>
              <a:rPr lang="en-US" dirty="0"/>
              <a:t>     </a:t>
            </a:r>
            <a:r>
              <a:rPr lang="hr-HR" dirty="0"/>
              <a:t>antofilit</a:t>
            </a:r>
            <a:r>
              <a:rPr lang="en-US" dirty="0"/>
              <a:t>  (</a:t>
            </a:r>
            <a:r>
              <a:rPr lang="en-US" dirty="0" err="1"/>
              <a:t>Mg,Fe</a:t>
            </a:r>
            <a:r>
              <a:rPr lang="en-US" dirty="0"/>
              <a:t>)</a:t>
            </a:r>
            <a:r>
              <a:rPr lang="en-US" baseline="-25000" dirty="0"/>
              <a:t>7</a:t>
            </a:r>
            <a:r>
              <a:rPr lang="en-US" dirty="0"/>
              <a:t>Si</a:t>
            </a:r>
            <a:r>
              <a:rPr lang="en-US" baseline="-25000" dirty="0"/>
              <a:t>8</a:t>
            </a:r>
            <a:r>
              <a:rPr lang="en-US" dirty="0"/>
              <a:t>O</a:t>
            </a:r>
            <a:r>
              <a:rPr lang="en-US" baseline="-25000" dirty="0"/>
              <a:t>22</a:t>
            </a:r>
            <a:r>
              <a:rPr lang="en-US" dirty="0"/>
              <a:t>(OH)</a:t>
            </a:r>
            <a:r>
              <a:rPr lang="en-US" baseline="-25000" dirty="0"/>
              <a:t>2</a:t>
            </a:r>
          </a:p>
          <a:p>
            <a:r>
              <a:rPr lang="en-US" dirty="0"/>
              <a:t>     t</a:t>
            </a:r>
            <a:r>
              <a:rPr lang="hr-HR" dirty="0"/>
              <a:t>remolit</a:t>
            </a:r>
            <a:r>
              <a:rPr lang="en-US" dirty="0"/>
              <a:t>  Ca</a:t>
            </a:r>
            <a:r>
              <a:rPr lang="en-US" baseline="-25000" dirty="0"/>
              <a:t>2</a:t>
            </a:r>
            <a:r>
              <a:rPr lang="en-US" dirty="0"/>
              <a:t>Mg</a:t>
            </a:r>
            <a:r>
              <a:rPr lang="en-US" baseline="-25000" dirty="0"/>
              <a:t>5</a:t>
            </a:r>
            <a:r>
              <a:rPr lang="en-US" dirty="0"/>
              <a:t>Si</a:t>
            </a:r>
            <a:r>
              <a:rPr lang="en-US" baseline="-25000" dirty="0"/>
              <a:t>8</a:t>
            </a:r>
            <a:r>
              <a:rPr lang="en-US" dirty="0"/>
              <a:t>O</a:t>
            </a:r>
            <a:r>
              <a:rPr lang="en-US" baseline="-25000" dirty="0"/>
              <a:t>22</a:t>
            </a:r>
            <a:r>
              <a:rPr lang="en-US" dirty="0"/>
              <a:t>(OH)</a:t>
            </a:r>
            <a:r>
              <a:rPr lang="en-US" baseline="-25000" dirty="0"/>
              <a:t>2</a:t>
            </a:r>
          </a:p>
          <a:p>
            <a:r>
              <a:rPr lang="en-US" dirty="0"/>
              <a:t>     a</a:t>
            </a:r>
            <a:r>
              <a:rPr lang="hr-HR" dirty="0"/>
              <a:t>ktinolit</a:t>
            </a:r>
            <a:r>
              <a:rPr lang="en-US" dirty="0"/>
              <a:t>  Ca</a:t>
            </a:r>
            <a:r>
              <a:rPr lang="en-US" baseline="-25000" dirty="0"/>
              <a:t>2</a:t>
            </a:r>
            <a:r>
              <a:rPr lang="en-US" dirty="0"/>
              <a:t>(</a:t>
            </a:r>
            <a:r>
              <a:rPr lang="en-US" dirty="0" err="1"/>
              <a:t>Mg,Fe</a:t>
            </a:r>
            <a:r>
              <a:rPr lang="en-US" dirty="0"/>
              <a:t>)</a:t>
            </a:r>
            <a:r>
              <a:rPr lang="en-US" baseline="-25000" dirty="0"/>
              <a:t>5</a:t>
            </a:r>
            <a:r>
              <a:rPr lang="en-US" dirty="0"/>
              <a:t>Si</a:t>
            </a:r>
            <a:r>
              <a:rPr lang="en-US" baseline="-25000" dirty="0"/>
              <a:t>8</a:t>
            </a:r>
            <a:r>
              <a:rPr lang="en-US" dirty="0"/>
              <a:t>O</a:t>
            </a:r>
            <a:r>
              <a:rPr lang="en-US" baseline="-25000" dirty="0"/>
              <a:t>22</a:t>
            </a:r>
            <a:r>
              <a:rPr lang="en-US" dirty="0"/>
              <a:t>(OH)</a:t>
            </a:r>
            <a:r>
              <a:rPr lang="en-US" baseline="-25000" dirty="0"/>
              <a:t>2</a:t>
            </a:r>
            <a:r>
              <a:rPr lang="hr-HR" dirty="0"/>
              <a:t> </a:t>
            </a:r>
            <a:endParaRPr lang="en-US" dirty="0"/>
          </a:p>
          <a:p>
            <a:r>
              <a:rPr lang="en-US" dirty="0"/>
              <a:t>     </a:t>
            </a:r>
            <a:r>
              <a:rPr lang="en-US" dirty="0" err="1"/>
              <a:t>hornblenda</a:t>
            </a:r>
            <a:r>
              <a:rPr lang="en-US" dirty="0"/>
              <a:t>  (</a:t>
            </a:r>
            <a:r>
              <a:rPr lang="en-US" dirty="0" err="1"/>
              <a:t>Ca,Na</a:t>
            </a:r>
            <a:r>
              <a:rPr lang="en-US" dirty="0"/>
              <a:t>)</a:t>
            </a:r>
            <a:r>
              <a:rPr lang="en-US" baseline="-25000" dirty="0"/>
              <a:t>2-3</a:t>
            </a:r>
            <a:r>
              <a:rPr lang="en-US" dirty="0"/>
              <a:t>(</a:t>
            </a:r>
            <a:r>
              <a:rPr lang="en-US" dirty="0" err="1"/>
              <a:t>Mg,Fe,Al</a:t>
            </a:r>
            <a:r>
              <a:rPr lang="en-US" dirty="0"/>
              <a:t>)</a:t>
            </a:r>
            <a:r>
              <a:rPr lang="en-US" baseline="-25000" dirty="0"/>
              <a:t>5</a:t>
            </a:r>
            <a:r>
              <a:rPr lang="en-US" dirty="0"/>
              <a:t>Si</a:t>
            </a:r>
            <a:r>
              <a:rPr lang="en-US" baseline="-25000" dirty="0"/>
              <a:t>6</a:t>
            </a:r>
            <a:r>
              <a:rPr lang="en-US" dirty="0"/>
              <a:t>(</a:t>
            </a:r>
            <a:r>
              <a:rPr lang="en-US" dirty="0" err="1"/>
              <a:t>Si,Al</a:t>
            </a:r>
            <a:r>
              <a:rPr lang="en-US" dirty="0"/>
              <a:t>)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2</a:t>
            </a:r>
            <a:r>
              <a:rPr lang="en-US" dirty="0"/>
              <a:t>2(OH)</a:t>
            </a:r>
            <a:r>
              <a:rPr lang="en-US" baseline="-25000" dirty="0"/>
              <a:t>2</a:t>
            </a:r>
            <a:endParaRPr lang="hr-HR" baseline="-25000" dirty="0"/>
          </a:p>
          <a:p>
            <a:r>
              <a:rPr lang="en-US" dirty="0"/>
              <a:t>     </a:t>
            </a:r>
            <a:r>
              <a:rPr lang="en-US" dirty="0" err="1"/>
              <a:t>gl</a:t>
            </a:r>
            <a:r>
              <a:rPr lang="hr-HR" dirty="0"/>
              <a:t>aukofan</a:t>
            </a:r>
            <a:r>
              <a:rPr lang="en-US" dirty="0"/>
              <a:t>  Na</a:t>
            </a:r>
            <a:r>
              <a:rPr lang="en-US" baseline="-25000" dirty="0"/>
              <a:t>2</a:t>
            </a:r>
            <a:r>
              <a:rPr lang="en-US" dirty="0"/>
              <a:t>Mg</a:t>
            </a:r>
            <a:r>
              <a:rPr lang="en-US" baseline="-25000" dirty="0"/>
              <a:t>3</a:t>
            </a:r>
            <a:r>
              <a:rPr lang="en-US" dirty="0"/>
              <a:t>Al</a:t>
            </a:r>
            <a:r>
              <a:rPr lang="en-US" baseline="-25000" dirty="0"/>
              <a:t>2</a:t>
            </a:r>
            <a:r>
              <a:rPr lang="en-US" dirty="0"/>
              <a:t>Si</a:t>
            </a:r>
            <a:r>
              <a:rPr lang="en-US" baseline="-25000" dirty="0"/>
              <a:t>8</a:t>
            </a:r>
            <a:r>
              <a:rPr lang="en-US" dirty="0"/>
              <a:t>O</a:t>
            </a:r>
            <a:r>
              <a:rPr lang="en-US" baseline="-25000" dirty="0"/>
              <a:t>22</a:t>
            </a:r>
            <a:r>
              <a:rPr lang="en-US" dirty="0"/>
              <a:t>(OH)</a:t>
            </a:r>
            <a:r>
              <a:rPr lang="en-US" baseline="-25000" dirty="0"/>
              <a:t>2</a:t>
            </a:r>
          </a:p>
          <a:p>
            <a:endParaRPr lang="en-US" baseline="-25000" dirty="0"/>
          </a:p>
          <a:p>
            <a:r>
              <a:rPr lang="en-US" baseline="-25000" dirty="0"/>
              <a:t>--  </a:t>
            </a:r>
            <a:r>
              <a:rPr lang="en-US" dirty="0" err="1"/>
              <a:t>prehnit</a:t>
            </a:r>
            <a:r>
              <a:rPr lang="en-US" dirty="0"/>
              <a:t>  Ca</a:t>
            </a:r>
            <a:r>
              <a:rPr lang="en-US" baseline="-25000" dirty="0"/>
              <a:t>2</a:t>
            </a:r>
            <a:r>
              <a:rPr lang="en-US" dirty="0"/>
              <a:t>Al(AlSi</a:t>
            </a:r>
            <a:r>
              <a:rPr lang="en-US" baseline="-25000" dirty="0"/>
              <a:t>3</a:t>
            </a:r>
            <a:r>
              <a:rPr lang="en-US" dirty="0"/>
              <a:t>O</a:t>
            </a:r>
            <a:r>
              <a:rPr lang="en-US" baseline="-25000" dirty="0"/>
              <a:t>10</a:t>
            </a:r>
            <a:r>
              <a:rPr lang="en-US" dirty="0"/>
              <a:t>)(OH)</a:t>
            </a:r>
            <a:r>
              <a:rPr lang="en-US" baseline="-25000" dirty="0"/>
              <a:t>2</a:t>
            </a:r>
            <a:r>
              <a:rPr lang="en-US" dirty="0"/>
              <a:t>  (</a:t>
            </a:r>
            <a:r>
              <a:rPr lang="en-US" dirty="0" err="1"/>
              <a:t>prijelazna</a:t>
            </a:r>
            <a:r>
              <a:rPr lang="en-US" dirty="0"/>
              <a:t> </a:t>
            </a:r>
            <a:r>
              <a:rPr lang="en-US" dirty="0" err="1"/>
              <a:t>skupina</a:t>
            </a:r>
            <a:r>
              <a:rPr lang="en-US" dirty="0"/>
              <a:t>    INO -         FILOSILIKATI)</a:t>
            </a:r>
            <a:endParaRPr lang="hr-HR" dirty="0"/>
          </a:p>
          <a:p>
            <a:endParaRPr lang="en-US" baseline="-25000" dirty="0"/>
          </a:p>
          <a:p>
            <a:endParaRPr lang="en-US" dirty="0"/>
          </a:p>
          <a:p>
            <a:endParaRPr lang="hr-HR" dirty="0"/>
          </a:p>
          <a:p>
            <a:pPr>
              <a:buFontTx/>
              <a:buChar char="-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2977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022BBAC-8FE9-4E2B-9C2B-074182586E52}"/>
              </a:ext>
            </a:extLst>
          </p:cNvPr>
          <p:cNvSpPr/>
          <p:nvPr/>
        </p:nvSpPr>
        <p:spPr>
          <a:xfrm>
            <a:off x="1331640" y="620688"/>
            <a:ext cx="619268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                            INOSILIKATI</a:t>
            </a:r>
          </a:p>
          <a:p>
            <a:pPr>
              <a:buFontTx/>
              <a:buChar char="-"/>
            </a:pPr>
            <a:endParaRPr lang="en-US" dirty="0"/>
          </a:p>
          <a:p>
            <a:pPr>
              <a:buFontTx/>
              <a:buChar char="-"/>
            </a:pPr>
            <a:r>
              <a:rPr lang="en-US" dirty="0"/>
              <a:t> </a:t>
            </a:r>
            <a:r>
              <a:rPr lang="hr-HR" dirty="0"/>
              <a:t>pirokseni </a:t>
            </a:r>
            <a:endParaRPr lang="en-US" dirty="0"/>
          </a:p>
          <a:p>
            <a:r>
              <a:rPr lang="en-US" dirty="0"/>
              <a:t>      </a:t>
            </a:r>
            <a:r>
              <a:rPr lang="hr-HR" dirty="0"/>
              <a:t>diopsid</a:t>
            </a:r>
            <a:r>
              <a:rPr lang="en-US" dirty="0"/>
              <a:t>  CaMgSi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6</a:t>
            </a:r>
          </a:p>
          <a:p>
            <a:r>
              <a:rPr lang="en-US" dirty="0"/>
              <a:t>     </a:t>
            </a:r>
            <a:r>
              <a:rPr lang="hr-HR" dirty="0"/>
              <a:t> hedenbergit</a:t>
            </a:r>
            <a:r>
              <a:rPr lang="en-US" dirty="0"/>
              <a:t>  CaFeSi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6</a:t>
            </a:r>
          </a:p>
          <a:p>
            <a:r>
              <a:rPr lang="en-US" dirty="0"/>
              <a:t>     </a:t>
            </a:r>
            <a:r>
              <a:rPr lang="hr-HR" dirty="0"/>
              <a:t> hipesrten</a:t>
            </a:r>
            <a:r>
              <a:rPr lang="en-US" dirty="0"/>
              <a:t>  (Mg</a:t>
            </a:r>
            <a:r>
              <a:rPr lang="en-US" baseline="-25000" dirty="0"/>
              <a:t>0,7-0,5</a:t>
            </a:r>
            <a:r>
              <a:rPr lang="en-US" dirty="0"/>
              <a:t>)(</a:t>
            </a:r>
            <a:r>
              <a:rPr lang="en-US" dirty="0" err="1"/>
              <a:t>Mg,Fe</a:t>
            </a:r>
            <a:r>
              <a:rPr lang="en-US" dirty="0"/>
              <a:t>)</a:t>
            </a:r>
            <a:r>
              <a:rPr lang="en-US" baseline="-25000" dirty="0"/>
              <a:t>2</a:t>
            </a:r>
            <a:r>
              <a:rPr lang="en-US" dirty="0"/>
              <a:t>Si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6</a:t>
            </a:r>
            <a:r>
              <a:rPr lang="en-US" dirty="0"/>
              <a:t>    </a:t>
            </a:r>
            <a:r>
              <a:rPr lang="en-US" sz="1200" dirty="0"/>
              <a:t>(</a:t>
            </a:r>
            <a:r>
              <a:rPr lang="en-US" sz="1200" dirty="0" err="1"/>
              <a:t>kristal</a:t>
            </a:r>
            <a:r>
              <a:rPr lang="en-US" sz="1200" dirty="0"/>
              <a:t> </a:t>
            </a:r>
            <a:r>
              <a:rPr lang="en-US" sz="1200" dirty="0" err="1"/>
              <a:t>mješanac</a:t>
            </a:r>
            <a:r>
              <a:rPr lang="en-US" sz="1200" dirty="0"/>
              <a:t> </a:t>
            </a:r>
            <a:r>
              <a:rPr lang="en-US" sz="1200" dirty="0" err="1"/>
              <a:t>između</a:t>
            </a:r>
            <a:r>
              <a:rPr lang="en-US" sz="1200" dirty="0"/>
              <a:t> </a:t>
            </a:r>
            <a:r>
              <a:rPr lang="en-US" sz="1200" dirty="0" err="1"/>
              <a:t>enstatita</a:t>
            </a:r>
            <a:r>
              <a:rPr lang="en-US" sz="1200" dirty="0"/>
              <a:t> Mg</a:t>
            </a:r>
            <a:r>
              <a:rPr lang="en-US" sz="1200" baseline="-25000" dirty="0"/>
              <a:t>2</a:t>
            </a:r>
            <a:r>
              <a:rPr lang="en-US" sz="1200" dirty="0"/>
              <a:t>Si</a:t>
            </a:r>
            <a:r>
              <a:rPr lang="en-US" sz="1200" baseline="-25000" dirty="0"/>
              <a:t>2</a:t>
            </a:r>
            <a:r>
              <a:rPr lang="en-US" sz="1200" dirty="0"/>
              <a:t>O</a:t>
            </a:r>
            <a:r>
              <a:rPr lang="en-US" sz="1200" baseline="-25000" dirty="0"/>
              <a:t>6</a:t>
            </a:r>
            <a:r>
              <a:rPr lang="en-US" sz="1200" dirty="0"/>
              <a:t> </a:t>
            </a:r>
            <a:r>
              <a:rPr lang="en-US" sz="1200" dirty="0" err="1"/>
              <a:t>i</a:t>
            </a:r>
            <a:r>
              <a:rPr lang="en-US" sz="1200" dirty="0"/>
              <a:t> </a:t>
            </a:r>
            <a:r>
              <a:rPr lang="en-US" sz="1200" dirty="0" err="1"/>
              <a:t>ferosilita</a:t>
            </a:r>
            <a:r>
              <a:rPr lang="en-US" sz="1200" dirty="0"/>
              <a:t> Fe</a:t>
            </a:r>
            <a:r>
              <a:rPr lang="en-US" sz="1200" baseline="-25000" dirty="0"/>
              <a:t>2</a:t>
            </a:r>
            <a:r>
              <a:rPr lang="en-US" sz="1200" dirty="0"/>
              <a:t>Si</a:t>
            </a:r>
            <a:r>
              <a:rPr lang="en-US" sz="1200" baseline="-25000" dirty="0"/>
              <a:t>2</a:t>
            </a:r>
            <a:r>
              <a:rPr lang="en-US" sz="1200" dirty="0"/>
              <a:t>O</a:t>
            </a:r>
            <a:r>
              <a:rPr lang="en-US" sz="1200" baseline="-25000" dirty="0"/>
              <a:t>6</a:t>
            </a:r>
            <a:r>
              <a:rPr lang="en-US" sz="1200" dirty="0"/>
              <a:t>)</a:t>
            </a:r>
            <a:endParaRPr lang="hr-HR" sz="1200" dirty="0"/>
          </a:p>
          <a:p>
            <a:r>
              <a:rPr lang="hr-HR" dirty="0"/>
              <a:t>      omfacit</a:t>
            </a:r>
            <a:r>
              <a:rPr lang="en-US" dirty="0"/>
              <a:t>  (</a:t>
            </a:r>
            <a:r>
              <a:rPr lang="en-US" dirty="0" err="1"/>
              <a:t>Ca,Na</a:t>
            </a:r>
            <a:r>
              <a:rPr lang="en-US" dirty="0"/>
              <a:t>)(Mg,Fe</a:t>
            </a:r>
            <a:r>
              <a:rPr lang="en-US" baseline="30000" dirty="0"/>
              <a:t>2+</a:t>
            </a:r>
            <a:r>
              <a:rPr lang="en-US" dirty="0"/>
              <a:t>,Al,Fe</a:t>
            </a:r>
            <a:r>
              <a:rPr lang="en-US" baseline="30000" dirty="0"/>
              <a:t>3+ </a:t>
            </a:r>
            <a:r>
              <a:rPr lang="en-US" dirty="0"/>
              <a:t>)Si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6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                           FILOSILIKATI </a:t>
            </a:r>
          </a:p>
          <a:p>
            <a:pPr>
              <a:buFontTx/>
              <a:buChar char="-"/>
            </a:pPr>
            <a:endParaRPr lang="en-US" dirty="0"/>
          </a:p>
          <a:p>
            <a:pPr>
              <a:buFontTx/>
              <a:buChar char="-"/>
            </a:pPr>
            <a:r>
              <a:rPr lang="en-US" dirty="0"/>
              <a:t> </a:t>
            </a:r>
            <a:r>
              <a:rPr lang="hr-HR" dirty="0"/>
              <a:t>talk</a:t>
            </a:r>
            <a:r>
              <a:rPr lang="en-US" dirty="0"/>
              <a:t>  Mg</a:t>
            </a:r>
            <a:r>
              <a:rPr lang="en-US" baseline="-25000" dirty="0"/>
              <a:t>3</a:t>
            </a:r>
            <a:r>
              <a:rPr lang="en-US" dirty="0"/>
              <a:t>Si</a:t>
            </a:r>
            <a:r>
              <a:rPr lang="en-US" baseline="-25000" dirty="0"/>
              <a:t>4</a:t>
            </a:r>
            <a:r>
              <a:rPr lang="en-US" dirty="0"/>
              <a:t>O</a:t>
            </a:r>
            <a:r>
              <a:rPr lang="en-US" baseline="-25000" dirty="0"/>
              <a:t>10</a:t>
            </a:r>
            <a:r>
              <a:rPr lang="en-US" dirty="0"/>
              <a:t> (OH)</a:t>
            </a:r>
            <a:r>
              <a:rPr lang="en-US" baseline="-25000" dirty="0"/>
              <a:t>2</a:t>
            </a:r>
            <a:endParaRPr lang="hr-HR" baseline="-25000" dirty="0"/>
          </a:p>
          <a:p>
            <a:pPr>
              <a:buFontTx/>
              <a:buChar char="-"/>
            </a:pPr>
            <a:r>
              <a:rPr lang="en-US" dirty="0"/>
              <a:t> </a:t>
            </a:r>
            <a:r>
              <a:rPr lang="en-US" dirty="0" err="1"/>
              <a:t>pirofilit</a:t>
            </a:r>
            <a:r>
              <a:rPr lang="en-US" dirty="0"/>
              <a:t>  Al</a:t>
            </a:r>
            <a:r>
              <a:rPr lang="en-US" baseline="-25000" dirty="0"/>
              <a:t>2</a:t>
            </a:r>
            <a:r>
              <a:rPr lang="en-US" dirty="0"/>
              <a:t>Si</a:t>
            </a:r>
            <a:r>
              <a:rPr lang="en-US" baseline="-25000" dirty="0"/>
              <a:t>4</a:t>
            </a:r>
            <a:r>
              <a:rPr lang="en-US" dirty="0"/>
              <a:t>O</a:t>
            </a:r>
            <a:r>
              <a:rPr lang="en-US" baseline="-25000" dirty="0"/>
              <a:t>10</a:t>
            </a:r>
            <a:r>
              <a:rPr lang="en-US" dirty="0"/>
              <a:t>(OH)</a:t>
            </a:r>
            <a:r>
              <a:rPr lang="en-US" baseline="-25000" dirty="0"/>
              <a:t>2</a:t>
            </a:r>
            <a:endParaRPr lang="hr-HR" baseline="-25000" dirty="0"/>
          </a:p>
          <a:p>
            <a:pPr>
              <a:buFontTx/>
              <a:buChar char="-"/>
            </a:pPr>
            <a:r>
              <a:rPr lang="hr-HR" dirty="0"/>
              <a:t> muskovit</a:t>
            </a:r>
            <a:r>
              <a:rPr lang="en-US" dirty="0"/>
              <a:t>  KAl</a:t>
            </a:r>
            <a:r>
              <a:rPr lang="en-US" baseline="-25000" dirty="0"/>
              <a:t>2</a:t>
            </a:r>
            <a:r>
              <a:rPr lang="en-US" dirty="0"/>
              <a:t>(AlSi</a:t>
            </a:r>
            <a:r>
              <a:rPr lang="en-US" baseline="-25000" dirty="0"/>
              <a:t>3</a:t>
            </a:r>
            <a:r>
              <a:rPr lang="en-US" dirty="0"/>
              <a:t>O</a:t>
            </a:r>
            <a:r>
              <a:rPr lang="en-US" baseline="-25000" dirty="0"/>
              <a:t>10</a:t>
            </a:r>
            <a:r>
              <a:rPr lang="en-US" dirty="0"/>
              <a:t>)(OH)</a:t>
            </a:r>
            <a:r>
              <a:rPr lang="en-US" baseline="-25000" dirty="0"/>
              <a:t>2</a:t>
            </a:r>
            <a:endParaRPr lang="hr-HR" baseline="-25000" dirty="0"/>
          </a:p>
          <a:p>
            <a:pPr>
              <a:buFontTx/>
              <a:buChar char="-"/>
            </a:pPr>
            <a:r>
              <a:rPr lang="hr-HR" dirty="0"/>
              <a:t> biotit</a:t>
            </a:r>
            <a:r>
              <a:rPr lang="en-US" dirty="0"/>
              <a:t>   K(</a:t>
            </a:r>
            <a:r>
              <a:rPr lang="en-US" dirty="0" err="1"/>
              <a:t>Mg,Fe</a:t>
            </a:r>
            <a:r>
              <a:rPr lang="en-US" dirty="0"/>
              <a:t>)</a:t>
            </a:r>
            <a:r>
              <a:rPr lang="en-US" baseline="-25000" dirty="0"/>
              <a:t>3</a:t>
            </a:r>
            <a:r>
              <a:rPr lang="en-US" dirty="0"/>
              <a:t>(AlSi</a:t>
            </a:r>
            <a:r>
              <a:rPr lang="en-US" baseline="-25000" dirty="0"/>
              <a:t>3</a:t>
            </a:r>
            <a:r>
              <a:rPr lang="en-US" dirty="0"/>
              <a:t>O</a:t>
            </a:r>
            <a:r>
              <a:rPr lang="en-US" baseline="-25000" dirty="0"/>
              <a:t>10</a:t>
            </a:r>
            <a:r>
              <a:rPr lang="en-US" dirty="0"/>
              <a:t>)(OH)</a:t>
            </a:r>
            <a:r>
              <a:rPr lang="en-US" baseline="-25000" dirty="0"/>
              <a:t>2</a:t>
            </a:r>
            <a:endParaRPr lang="hr-HR" baseline="-25000" dirty="0"/>
          </a:p>
          <a:p>
            <a:pPr>
              <a:buFontTx/>
              <a:buChar char="-"/>
            </a:pPr>
            <a:r>
              <a:rPr lang="hr-HR" dirty="0"/>
              <a:t> serpentin</a:t>
            </a:r>
            <a:r>
              <a:rPr lang="en-US" dirty="0"/>
              <a:t>  Mg</a:t>
            </a:r>
            <a:r>
              <a:rPr lang="en-US" baseline="-25000" dirty="0"/>
              <a:t>3</a:t>
            </a:r>
            <a:r>
              <a:rPr lang="en-US" dirty="0"/>
              <a:t>Si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5</a:t>
            </a:r>
            <a:r>
              <a:rPr lang="en-US" dirty="0"/>
              <a:t>(OH)</a:t>
            </a:r>
            <a:r>
              <a:rPr lang="en-US" baseline="-25000" dirty="0"/>
              <a:t>4</a:t>
            </a:r>
          </a:p>
          <a:p>
            <a:pPr>
              <a:buFontTx/>
              <a:buChar char="-"/>
            </a:pPr>
            <a:r>
              <a:rPr lang="en-US" dirty="0"/>
              <a:t> k</a:t>
            </a:r>
            <a:r>
              <a:rPr lang="hr-HR" dirty="0"/>
              <a:t>lorit</a:t>
            </a:r>
            <a:r>
              <a:rPr lang="en-US" dirty="0"/>
              <a:t>  (</a:t>
            </a:r>
            <a:r>
              <a:rPr lang="en-US" dirty="0" err="1"/>
              <a:t>Mg,Fe</a:t>
            </a:r>
            <a:r>
              <a:rPr lang="en-US" dirty="0"/>
              <a:t>)</a:t>
            </a:r>
            <a:r>
              <a:rPr lang="en-US" baseline="-25000" dirty="0"/>
              <a:t>3</a:t>
            </a:r>
            <a:r>
              <a:rPr lang="en-US" dirty="0"/>
              <a:t>(</a:t>
            </a:r>
            <a:r>
              <a:rPr lang="en-US" dirty="0" err="1"/>
              <a:t>Si,Al</a:t>
            </a:r>
            <a:r>
              <a:rPr lang="en-US" dirty="0"/>
              <a:t>)</a:t>
            </a:r>
            <a:r>
              <a:rPr lang="en-US" baseline="-25000" dirty="0"/>
              <a:t>4</a:t>
            </a:r>
            <a:r>
              <a:rPr lang="en-US" dirty="0"/>
              <a:t>O</a:t>
            </a:r>
            <a:r>
              <a:rPr lang="en-US" baseline="-25000" dirty="0"/>
              <a:t>10</a:t>
            </a:r>
            <a:r>
              <a:rPr lang="en-US" dirty="0"/>
              <a:t>(OH)</a:t>
            </a:r>
            <a:r>
              <a:rPr lang="en-US" baseline="-25000" dirty="0"/>
              <a:t>2</a:t>
            </a:r>
            <a:r>
              <a:rPr lang="en-US" dirty="0"/>
              <a:t> x (</a:t>
            </a:r>
            <a:r>
              <a:rPr lang="en-US" dirty="0" err="1"/>
              <a:t>Mg,Fe</a:t>
            </a:r>
            <a:r>
              <a:rPr lang="en-US" dirty="0"/>
              <a:t>)</a:t>
            </a:r>
            <a:r>
              <a:rPr lang="en-US" baseline="-25000" dirty="0"/>
              <a:t>3</a:t>
            </a:r>
            <a:r>
              <a:rPr lang="en-US" dirty="0"/>
              <a:t>(OH)</a:t>
            </a:r>
            <a:r>
              <a:rPr lang="en-US" baseline="-25000" dirty="0"/>
              <a:t>6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35185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CFE2A8B-5907-45B7-AFEF-34F77468B73F}"/>
              </a:ext>
            </a:extLst>
          </p:cNvPr>
          <p:cNvSpPr/>
          <p:nvPr/>
        </p:nvSpPr>
        <p:spPr>
          <a:xfrm>
            <a:off x="395536" y="620688"/>
            <a:ext cx="835292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endParaRPr lang="en-US" dirty="0"/>
          </a:p>
          <a:p>
            <a:pPr>
              <a:buFontTx/>
              <a:buChar char="-"/>
            </a:pPr>
            <a:endParaRPr lang="en-US" dirty="0"/>
          </a:p>
          <a:p>
            <a:r>
              <a:rPr lang="en-US" dirty="0"/>
              <a:t>                                                     TEKTOSILIKATI</a:t>
            </a:r>
          </a:p>
          <a:p>
            <a:pPr>
              <a:buFontTx/>
              <a:buChar char="-"/>
            </a:pPr>
            <a:endParaRPr lang="hr-HR" dirty="0"/>
          </a:p>
          <a:p>
            <a:pPr>
              <a:buFontTx/>
              <a:buChar char="-"/>
            </a:pPr>
            <a:r>
              <a:rPr lang="hr-HR" dirty="0"/>
              <a:t> feldspati</a:t>
            </a:r>
            <a:endParaRPr lang="en-US" dirty="0"/>
          </a:p>
          <a:p>
            <a:pPr>
              <a:buFontTx/>
              <a:buChar char="-"/>
            </a:pPr>
            <a:r>
              <a:rPr lang="en-US" dirty="0"/>
              <a:t> </a:t>
            </a:r>
            <a:r>
              <a:rPr lang="en-US" dirty="0" err="1"/>
              <a:t>zeoliti</a:t>
            </a:r>
            <a:r>
              <a:rPr lang="en-US" dirty="0"/>
              <a:t>  </a:t>
            </a:r>
            <a:r>
              <a:rPr lang="en-US" sz="1200" dirty="0"/>
              <a:t>(</a:t>
            </a:r>
            <a:r>
              <a:rPr lang="en-US" sz="1200" dirty="0" err="1"/>
              <a:t>između</a:t>
            </a:r>
            <a:r>
              <a:rPr lang="en-US" sz="1200" dirty="0"/>
              <a:t> </a:t>
            </a:r>
            <a:r>
              <a:rPr lang="en-US" sz="1200" dirty="0" err="1"/>
              <a:t>ostalog</a:t>
            </a:r>
            <a:r>
              <a:rPr lang="en-US" sz="1200" dirty="0"/>
              <a:t>, </a:t>
            </a:r>
            <a:r>
              <a:rPr lang="hr-HR" sz="1200" dirty="0"/>
              <a:t>produkti su i hidrotermalne alteracije drugih tektosilikata</a:t>
            </a:r>
            <a:r>
              <a:rPr lang="en-US" sz="1200" dirty="0"/>
              <a:t>)</a:t>
            </a:r>
            <a:endParaRPr lang="hr-HR" sz="1200" dirty="0"/>
          </a:p>
          <a:p>
            <a:pPr>
              <a:buFontTx/>
              <a:buChar char="-"/>
            </a:pPr>
            <a:r>
              <a:rPr lang="en-US" dirty="0"/>
              <a:t> </a:t>
            </a:r>
            <a:r>
              <a:rPr lang="en-US" dirty="0" err="1"/>
              <a:t>skapoliti</a:t>
            </a:r>
            <a:r>
              <a:rPr lang="en-US" dirty="0"/>
              <a:t>  </a:t>
            </a:r>
            <a:r>
              <a:rPr lang="en-US" sz="1200" dirty="0"/>
              <a:t>(</a:t>
            </a:r>
            <a:r>
              <a:rPr lang="en-US" sz="1200" dirty="0" err="1"/>
              <a:t>analogni</a:t>
            </a:r>
            <a:r>
              <a:rPr lang="en-US" sz="1200" dirty="0"/>
              <a:t> </a:t>
            </a:r>
            <a:r>
              <a:rPr lang="en-US" sz="1200" dirty="0" err="1"/>
              <a:t>plagioklasima</a:t>
            </a:r>
            <a:r>
              <a:rPr lang="en-US" sz="1200" dirty="0"/>
              <a:t>, </a:t>
            </a:r>
            <a:r>
              <a:rPr lang="en-US" sz="1200" dirty="0" err="1"/>
              <a:t>ali</a:t>
            </a:r>
            <a:r>
              <a:rPr lang="en-US" sz="1200" dirty="0"/>
              <a:t> </a:t>
            </a:r>
            <a:r>
              <a:rPr lang="en-US" sz="1200" dirty="0" err="1"/>
              <a:t>sadrže</a:t>
            </a:r>
            <a:r>
              <a:rPr lang="en-US" sz="1200" dirty="0"/>
              <a:t> </a:t>
            </a:r>
            <a:r>
              <a:rPr lang="en-US" sz="1200" dirty="0" err="1"/>
              <a:t>dodatne</a:t>
            </a:r>
            <a:r>
              <a:rPr lang="en-US" sz="1200" dirty="0"/>
              <a:t> </a:t>
            </a:r>
            <a:r>
              <a:rPr lang="en-US" sz="1200" dirty="0" err="1"/>
              <a:t>anione</a:t>
            </a:r>
            <a:r>
              <a:rPr lang="en-US" sz="1200" dirty="0"/>
              <a:t> Cl</a:t>
            </a:r>
            <a:r>
              <a:rPr lang="en-US" sz="1200" baseline="30000" dirty="0"/>
              <a:t>-</a:t>
            </a:r>
            <a:r>
              <a:rPr lang="en-US" sz="1200" dirty="0"/>
              <a:t> I CO</a:t>
            </a:r>
            <a:r>
              <a:rPr lang="en-US" sz="1200" baseline="-25000" dirty="0"/>
              <a:t>3</a:t>
            </a:r>
            <a:r>
              <a:rPr lang="en-US" sz="1200" baseline="30000" dirty="0"/>
              <a:t>2-</a:t>
            </a:r>
            <a:r>
              <a:rPr lang="en-US" sz="1200" dirty="0"/>
              <a:t>, </a:t>
            </a:r>
            <a:r>
              <a:rPr lang="en-US" sz="1200" dirty="0" err="1"/>
              <a:t>npr</a:t>
            </a:r>
            <a:r>
              <a:rPr lang="en-US" sz="1200" dirty="0"/>
              <a:t>.  Na</a:t>
            </a:r>
            <a:r>
              <a:rPr lang="en-US" sz="1200" baseline="-25000" dirty="0"/>
              <a:t>3</a:t>
            </a:r>
            <a:r>
              <a:rPr lang="en-US" sz="1200" dirty="0"/>
              <a:t>(AlSi</a:t>
            </a:r>
            <a:r>
              <a:rPr lang="en-US" sz="1200" baseline="-25000" dirty="0"/>
              <a:t>3</a:t>
            </a:r>
            <a:r>
              <a:rPr lang="en-US" sz="1200" dirty="0"/>
              <a:t>O</a:t>
            </a:r>
            <a:r>
              <a:rPr lang="en-US" sz="1200" baseline="-25000" dirty="0"/>
              <a:t>8</a:t>
            </a:r>
            <a:r>
              <a:rPr lang="en-US" sz="1200" dirty="0"/>
              <a:t>)NaCl – </a:t>
            </a:r>
            <a:r>
              <a:rPr lang="en-US" sz="1200" dirty="0" err="1"/>
              <a:t>marijalit</a:t>
            </a:r>
            <a:r>
              <a:rPr lang="en-US" sz="1200" dirty="0"/>
              <a:t>;</a:t>
            </a:r>
          </a:p>
          <a:p>
            <a:r>
              <a:rPr lang="en-US" sz="1200" dirty="0"/>
              <a:t>Ca</a:t>
            </a:r>
            <a:r>
              <a:rPr lang="en-US" sz="1200" baseline="-25000" dirty="0"/>
              <a:t>3</a:t>
            </a:r>
            <a:r>
              <a:rPr lang="en-US" sz="1200" dirty="0"/>
              <a:t>(Al</a:t>
            </a:r>
            <a:r>
              <a:rPr lang="en-US" sz="1200" baseline="-25000" dirty="0"/>
              <a:t>2</a:t>
            </a:r>
            <a:r>
              <a:rPr lang="en-US" sz="1200" dirty="0"/>
              <a:t>Si</a:t>
            </a:r>
            <a:r>
              <a:rPr lang="en-US" sz="1200" baseline="-25000" dirty="0"/>
              <a:t>2</a:t>
            </a:r>
            <a:r>
              <a:rPr lang="en-US" sz="1200" dirty="0"/>
              <a:t>O</a:t>
            </a:r>
            <a:r>
              <a:rPr lang="en-US" sz="1200" baseline="-25000" dirty="0"/>
              <a:t>8</a:t>
            </a:r>
            <a:r>
              <a:rPr lang="en-US" sz="1200" dirty="0"/>
              <a:t>)CaCO</a:t>
            </a:r>
            <a:r>
              <a:rPr lang="en-US" sz="1200" baseline="-25000" dirty="0"/>
              <a:t>3</a:t>
            </a:r>
            <a:r>
              <a:rPr lang="en-US" sz="1200" dirty="0"/>
              <a:t> - </a:t>
            </a:r>
            <a:r>
              <a:rPr lang="en-US" sz="1200" dirty="0" err="1"/>
              <a:t>melionit</a:t>
            </a:r>
            <a:r>
              <a:rPr lang="en-US" sz="1200" dirty="0"/>
              <a:t>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                                                NESILIKATNI MINERALI</a:t>
            </a:r>
          </a:p>
          <a:p>
            <a:endParaRPr lang="en-US" dirty="0"/>
          </a:p>
          <a:p>
            <a:pPr>
              <a:buFontTx/>
              <a:buChar char="-"/>
            </a:pPr>
            <a:r>
              <a:rPr lang="en-US" dirty="0"/>
              <a:t> </a:t>
            </a:r>
            <a:r>
              <a:rPr lang="hr-HR" dirty="0"/>
              <a:t>rutil</a:t>
            </a:r>
          </a:p>
          <a:p>
            <a:pPr>
              <a:buFontTx/>
              <a:buChar char="-"/>
            </a:pPr>
            <a:r>
              <a:rPr lang="hr-HR" dirty="0"/>
              <a:t> kalcit</a:t>
            </a:r>
          </a:p>
          <a:p>
            <a:pPr>
              <a:buFontTx/>
              <a:buChar char="-"/>
            </a:pPr>
            <a:r>
              <a:rPr lang="hr-HR" dirty="0"/>
              <a:t> dolomit</a:t>
            </a:r>
          </a:p>
          <a:p>
            <a:pPr>
              <a:buFontTx/>
              <a:buChar char="-"/>
            </a:pPr>
            <a:r>
              <a:rPr lang="en-US" dirty="0"/>
              <a:t> </a:t>
            </a:r>
            <a:r>
              <a:rPr lang="hr-HR" dirty="0"/>
              <a:t>kvarc</a:t>
            </a:r>
          </a:p>
        </p:txBody>
      </p:sp>
    </p:spTree>
    <p:extLst>
      <p:ext uri="{BB962C8B-B14F-4D97-AF65-F5344CB8AC3E}">
        <p14:creationId xmlns:p14="http://schemas.microsoft.com/office/powerpoint/2010/main" val="3474582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</TotalTime>
  <Words>420</Words>
  <Application>Microsoft Office PowerPoint</Application>
  <PresentationFormat>On-screen Show (4:3)</PresentationFormat>
  <Paragraphs>69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drazen</dc:creator>
  <cp:lastModifiedBy>Dražen Kurtanjek</cp:lastModifiedBy>
  <cp:revision>21</cp:revision>
  <cp:lastPrinted>2016-04-06T12:08:43Z</cp:lastPrinted>
  <dcterms:modified xsi:type="dcterms:W3CDTF">2024-11-05T13:59:50Z</dcterms:modified>
</cp:coreProperties>
</file>