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25"/>
  </p:notesMasterIdLst>
  <p:sldIdLst>
    <p:sldId id="256" r:id="rId2"/>
    <p:sldId id="282" r:id="rId3"/>
    <p:sldId id="259" r:id="rId4"/>
    <p:sldId id="284" r:id="rId5"/>
    <p:sldId id="298" r:id="rId6"/>
    <p:sldId id="285" r:id="rId7"/>
    <p:sldId id="287" r:id="rId8"/>
    <p:sldId id="288" r:id="rId9"/>
    <p:sldId id="289" r:id="rId10"/>
    <p:sldId id="290" r:id="rId11"/>
    <p:sldId id="302" r:id="rId12"/>
    <p:sldId id="303" r:id="rId13"/>
    <p:sldId id="304" r:id="rId14"/>
    <p:sldId id="260" r:id="rId15"/>
    <p:sldId id="299" r:id="rId16"/>
    <p:sldId id="261" r:id="rId17"/>
    <p:sldId id="305" r:id="rId18"/>
    <p:sldId id="306" r:id="rId19"/>
    <p:sldId id="300" r:id="rId20"/>
    <p:sldId id="301" r:id="rId21"/>
    <p:sldId id="265" r:id="rId22"/>
    <p:sldId id="293" r:id="rId23"/>
    <p:sldId id="294" r:id="rId24"/>
  </p:sldIdLst>
  <p:sldSz cx="9144000" cy="6858000" type="screen4x3"/>
  <p:notesSz cx="7099300" cy="10234613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0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8EEE2DE-C6E4-42EC-AEFF-17606795A1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4862C38-2108-4ADE-A171-AEE6F2D50BA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598246A-87D9-4F80-9E62-5197CDCD132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208C380-054A-4ECF-A973-06B126D81A5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Kliknite da biste uredili stilove teksta matrice</a:t>
            </a:r>
          </a:p>
          <a:p>
            <a:pPr lvl="1"/>
            <a:r>
              <a:rPr lang="hr-HR" noProof="0"/>
              <a:t>Druga razina</a:t>
            </a:r>
          </a:p>
          <a:p>
            <a:pPr lvl="2"/>
            <a:r>
              <a:rPr lang="hr-HR" noProof="0"/>
              <a:t>Treća razina</a:t>
            </a:r>
          </a:p>
          <a:p>
            <a:pPr lvl="3"/>
            <a:r>
              <a:rPr lang="hr-HR" noProof="0"/>
              <a:t>Četvrta razina</a:t>
            </a:r>
          </a:p>
          <a:p>
            <a:pPr lvl="4"/>
            <a:r>
              <a:rPr lang="hr-HR" noProof="0"/>
              <a:t>Peta razina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C8E2B5E-5B73-40AF-91DF-76EC2A9DC9E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C31D1DBE-2769-4AC4-A7C3-D40DAF10DC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F688078-D22F-4C16-8154-FC97ABC063C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F99D86C-26DC-4264-878E-E658A44C63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EC9C20-B283-46E0-8CA5-6AE181D50A3A}" type="slidenum">
              <a:rPr lang="hr-HR" altLang="sr-Latn-RS" sz="1300" smtClean="0"/>
              <a:pPr>
                <a:spcBef>
                  <a:spcPct val="0"/>
                </a:spcBef>
              </a:pPr>
              <a:t>1</a:t>
            </a:fld>
            <a:endParaRPr lang="hr-HR" altLang="sr-Latn-R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546FD1D-3F7D-4D5E-B8D9-98C1AA35B1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E1892E4-F8A9-4414-9EEB-AEDD63958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4DD88965-95F2-40E7-A5C7-1D6B0C5420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4AAA27D-4576-4F10-A3EC-007B50029CD7}" type="slidenum">
              <a:rPr lang="hr-HR" altLang="sr-Latn-RS" sz="1300" smtClean="0"/>
              <a:pPr>
                <a:spcBef>
                  <a:spcPct val="0"/>
                </a:spcBef>
              </a:pPr>
              <a:t>2</a:t>
            </a:fld>
            <a:endParaRPr lang="hr-HR" altLang="sr-Latn-RS" sz="13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CFA8E78-3091-4705-9EB3-3D0806DB6F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E2792F41-575B-410F-8666-646DF2554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1BC8C92-D300-4298-A86B-8391E9D600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0E2C09-2469-4119-A571-D553E8B7606D}" type="slidenum">
              <a:rPr lang="hr-HR" altLang="sr-Latn-RS" sz="1300" smtClean="0"/>
              <a:pPr>
                <a:spcBef>
                  <a:spcPct val="0"/>
                </a:spcBef>
              </a:pPr>
              <a:t>3</a:t>
            </a:fld>
            <a:endParaRPr lang="hr-HR" altLang="sr-Latn-RS" sz="13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7C836806-CC8A-43D5-8596-5FD641B692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C5E13F1F-6205-4D76-AC18-6FA27614F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DD21583-D0BE-4B68-B0DE-4A7E634846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5D80A5-C82E-48CB-9963-D72DB67EF7FD}" type="slidenum">
              <a:rPr lang="hr-HR" altLang="sr-Latn-RS" sz="1300" smtClean="0"/>
              <a:pPr>
                <a:spcBef>
                  <a:spcPct val="0"/>
                </a:spcBef>
              </a:pPr>
              <a:t>4</a:t>
            </a:fld>
            <a:endParaRPr lang="hr-HR" altLang="sr-Latn-RS" sz="13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B27B3877-CEFF-4CE9-B4AA-B08118D5F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68FFC6CF-427E-40F3-898F-359722920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066126B-23D0-40EA-9AC6-74C8608847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0F23AF-3EF9-4E6C-98D6-FED97508FB97}" type="slidenum">
              <a:rPr lang="hr-HR" altLang="sr-Latn-RS" sz="1300" smtClean="0"/>
              <a:pPr>
                <a:spcBef>
                  <a:spcPct val="0"/>
                </a:spcBef>
              </a:pPr>
              <a:t>5</a:t>
            </a:fld>
            <a:endParaRPr lang="hr-HR" altLang="sr-Latn-RS" sz="13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915D9939-A0C7-4893-A692-FFCEC0AD5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20AC8232-E79D-41D7-B1C3-91560F994D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7CBD63DE-B583-48DD-B142-800A9DF9DA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44FB1C-61BB-421C-89F9-C2B299D1C42C}" type="slidenum">
              <a:rPr lang="hr-HR" altLang="sr-Latn-RS" sz="1300" smtClean="0"/>
              <a:pPr>
                <a:spcBef>
                  <a:spcPct val="0"/>
                </a:spcBef>
              </a:pPr>
              <a:t>6</a:t>
            </a:fld>
            <a:endParaRPr lang="hr-HR" altLang="sr-Latn-RS" sz="13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1825E4E-8568-4ABB-8C2C-ECD541802A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03BA492-C208-46E7-8AD3-F753AAB600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0A690E0-CB14-4EF8-B4DA-01A449574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45A2B6-27AF-42AD-9E6A-66013A1B5447}" type="slidenum">
              <a:rPr lang="hr-HR" altLang="sr-Latn-RS" sz="1300" smtClean="0"/>
              <a:pPr>
                <a:spcBef>
                  <a:spcPct val="0"/>
                </a:spcBef>
              </a:pPr>
              <a:t>7</a:t>
            </a:fld>
            <a:endParaRPr lang="hr-HR" altLang="sr-Latn-RS" sz="13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61FEC166-3C4A-4781-AEDC-E6F8EBDAAF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321E51D5-D901-4A91-BFEB-6362394C1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5DA0C49C-BBDC-4059-A16A-9B79748106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1F4F36-5035-4077-BEF2-7B6607D59826}" type="slidenum">
              <a:rPr lang="hr-HR" altLang="sr-Latn-RS" sz="1300" smtClean="0"/>
              <a:pPr>
                <a:spcBef>
                  <a:spcPct val="0"/>
                </a:spcBef>
              </a:pPr>
              <a:t>8</a:t>
            </a:fld>
            <a:endParaRPr lang="hr-HR" altLang="sr-Latn-RS" sz="13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324D2E32-3609-4C44-9AB6-2FEDD0BB87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F6B9EBFC-AB2B-4541-B8B7-F2EFFCDE60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1EA8A2CC-F1BA-49AF-8F75-F148B5849C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32FC76-AA71-434B-8A87-44C372B26C0E}" type="slidenum">
              <a:rPr lang="hr-HR" altLang="sr-Latn-RS" sz="1300" smtClean="0"/>
              <a:pPr>
                <a:spcBef>
                  <a:spcPct val="0"/>
                </a:spcBef>
              </a:pPr>
              <a:t>9</a:t>
            </a:fld>
            <a:endParaRPr lang="hr-HR" altLang="sr-Latn-RS" sz="13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C4888A6-11D3-4355-8EB9-A4A5214B3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70ADB09-197B-4E2E-B421-28A0C10BF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0888D2AC-88DC-49A6-8797-75174CE760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14A5F6-F9EC-4E98-ACD9-FD82E6B87851}" type="slidenum">
              <a:rPr lang="hr-HR" altLang="sr-Latn-RS" sz="1300" smtClean="0"/>
              <a:pPr>
                <a:spcBef>
                  <a:spcPct val="0"/>
                </a:spcBef>
              </a:pPr>
              <a:t>10</a:t>
            </a:fld>
            <a:endParaRPr lang="hr-HR" altLang="sr-Latn-RS" sz="13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5C5B058-6A07-4D32-9EE3-9BEA2D294C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B1B710C-BC0E-44B7-AE19-DFC1FAAD9C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1F8E815A-2A5F-47BE-BF97-5EB22DFDBF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E8345F-B1F6-40C2-926D-9CFE46A7B5E5}" type="slidenum">
              <a:rPr lang="hr-HR" altLang="sr-Latn-RS" sz="1300" smtClean="0"/>
              <a:pPr>
                <a:spcBef>
                  <a:spcPct val="0"/>
                </a:spcBef>
              </a:pPr>
              <a:t>14</a:t>
            </a:fld>
            <a:endParaRPr lang="hr-HR" altLang="sr-Latn-RS" sz="13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E6E833C-5251-4EEE-9F4F-F81F6163F9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F7BBE283-C7D7-49AD-AEBA-53546C55D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66260C23-D6C7-4B84-88ED-744AE44835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6EC7AA-4EFA-4DA9-AFA4-66F51EC42D0B}" type="slidenum">
              <a:rPr lang="hr-HR" altLang="sr-Latn-RS" sz="1300" smtClean="0"/>
              <a:pPr>
                <a:spcBef>
                  <a:spcPct val="0"/>
                </a:spcBef>
              </a:pPr>
              <a:t>15</a:t>
            </a:fld>
            <a:endParaRPr lang="hr-HR" altLang="sr-Latn-RS" sz="13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01AB284C-F275-4ED7-8823-A209A7E0AC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6E0C20E2-F292-42D6-BE14-B4EAEC921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658639CE-AA10-4667-A2BB-E93F82A53C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E66897-29ED-47D0-AA1E-8EEB64FA1C8A}" type="slidenum">
              <a:rPr lang="hr-HR" altLang="sr-Latn-RS" sz="1300" smtClean="0"/>
              <a:pPr>
                <a:spcBef>
                  <a:spcPct val="0"/>
                </a:spcBef>
              </a:pPr>
              <a:t>16</a:t>
            </a:fld>
            <a:endParaRPr lang="hr-HR" altLang="sr-Latn-RS" sz="13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5F6DDDB5-3A4D-481D-94C2-B793F231F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8C068A2C-D165-42A3-81F1-8DF6869EA9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0645B624-68F7-42A2-BB79-BA199B8058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0BA51D-6228-465D-B982-A532C709ECBD}" type="slidenum">
              <a:rPr lang="hr-HR" altLang="sr-Latn-RS" sz="1300" smtClean="0"/>
              <a:pPr>
                <a:spcBef>
                  <a:spcPct val="0"/>
                </a:spcBef>
              </a:pPr>
              <a:t>21</a:t>
            </a:fld>
            <a:endParaRPr lang="hr-HR" altLang="sr-Latn-RS" sz="13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8717B5D-6C41-46F9-A805-61B8EB274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7A04FAE8-A993-40A5-8395-AE13EAD6E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6C58572-BE03-4DF5-B16F-4753C609FC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0A3873-7C19-4C2E-95A8-912878C2C2AD}" type="slidenum">
              <a:rPr lang="hr-HR" altLang="sr-Latn-RS" sz="1300" smtClean="0"/>
              <a:pPr>
                <a:spcBef>
                  <a:spcPct val="0"/>
                </a:spcBef>
              </a:pPr>
              <a:t>22</a:t>
            </a:fld>
            <a:endParaRPr lang="hr-HR" altLang="sr-Latn-RS" sz="13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3C9D3463-830D-4AEF-B490-A50CE21FA0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3E62CDA-E42B-4815-A626-41D7535747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09E13940-1B9E-44AC-BCA2-1B3D4B8139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7A7A54-37A2-40A0-BDED-23828CD6F074}" type="slidenum">
              <a:rPr lang="hr-HR" altLang="sr-Latn-RS" sz="1300" smtClean="0"/>
              <a:pPr>
                <a:spcBef>
                  <a:spcPct val="0"/>
                </a:spcBef>
              </a:pPr>
              <a:t>23</a:t>
            </a:fld>
            <a:endParaRPr lang="hr-HR" altLang="sr-Latn-RS" sz="13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00C5E5D4-3967-4DB2-B069-767D3A1CE7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ED596382-9A16-479F-9449-6BF6D40EF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DD38FE8-ED81-4F63-8D43-FC93D372DC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11900D8-349C-47FF-811A-951DF2B5D7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DB46C7C3-5C31-4B6F-BCCC-4882421FD8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0342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10343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42595B-DECA-4860-B5AB-F83F22301FA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FCDDBC-D4A8-4F66-AD6D-5A726BC90F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38272-680B-48CA-BFB8-55970A9C21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4D0E9-BB4B-4092-814B-1BFF64232EDC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973994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14A9F6-12A8-4396-B97D-24E102E7F8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C9C0F58-A918-494D-A741-69CC79D06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4A959B3-B546-4E2C-BB30-56914CAA5E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E976D-3573-474D-91B8-D724D8F313C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621792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1A1DACF-31FF-4B46-85CE-7234B92690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C9250E-0B55-4F41-BFD8-C64E577704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1D94750-2A8E-4A3A-B364-0042655A08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8CB54-254C-4DE6-A696-4C2326AECA4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57744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BD49F56-9C9F-481C-B6CA-38B37BDF51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C5D158-D292-4A99-B29C-F629C4AD32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9E7B2F5-579A-4EA0-9CD9-83FB8843EB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53CFA-67B5-4C2F-9162-4EA5311DFA8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357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82C7350-29B6-49E6-9C5F-07B255F95E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03B7756-314D-4642-8D3E-0D0B8D53F9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0A052176-6C49-42BF-A302-7929796055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9215F-3303-4CA2-A281-DD183BF097E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9422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C63BEFA-5788-4C45-A432-CF86E27B6E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D20B618-DC1A-4FBA-B048-15A75C52D5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6E8BA7E-BB7D-4CF1-AF0D-3150351269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F0770-3F8A-4309-96F3-775FAD962132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37582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63D55FA-32D9-4D8A-BD53-EE34316E49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93BEE9C-2E94-4DAB-90AE-2315A0DCF3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56BD4CA-B785-4762-99B8-B0A901D402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244B42-35EC-43C1-8550-EB18781D821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72789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032D8D0-5979-4A7D-87F0-B2ED61055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B7620D3-CC8E-4D0D-8DDF-A91139A5EE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2C3C65D-ADF3-442F-9E55-A04FAC59F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0BBEF-2D57-4802-974C-3E6A4EB56D1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698821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5D64719-9F96-4139-9D44-9EFAEF8C7C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194690C-A420-4F80-8BA5-9C8EB2D87A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38B103D-3A22-466E-B45F-92D4710BDF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D6A64-602D-417B-BFC0-08E92437417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3743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274DED4-2725-464E-86D0-A1922C5248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D685DC1-4662-4CF7-A4D9-A50A352830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545F6B3-300E-4902-88AD-61380972F4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9C53A-2BE0-467E-8890-34ACF7729F3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82803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A0C17681-63CE-47C2-98AE-C7419AA52B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8682F0-6BE3-43AA-A684-2D9E2410B3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2EF8239-8BF6-45A9-AB2E-BCD06112C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9EBFE-6384-4433-A2AC-77D9179018B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49318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ADF07F0-1098-4F55-985E-3A0888215A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4DD8CEC-6948-47FE-8B7E-9385E9B2E9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E70D221A-BCB4-48F6-A9E3-30C608CAD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E1613-08DA-4AF6-BBA8-6416D247A4E5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229179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057778C-DDC2-4FB6-AC22-3B59EAABB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CB8A850-EB5B-45A5-A4A7-434555998E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2A8B44A-BBF6-4A9F-9EEE-1B10100216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8323D-7126-4058-9B0A-E196A81E31E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00234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adržaja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6B1B6B-72E1-496F-8F51-683DAC7F47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45AC920-2492-4838-8123-193907941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48F7F8A-BC21-40F5-99AB-8EC4DAA558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52D19-FB66-4423-8862-AF5CEACBCC6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94679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6BBF924-F21C-4728-BE3D-E921061DA9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02403" name="Freeform 3">
              <a:extLst>
                <a:ext uri="{FF2B5EF4-FFF2-40B4-BE49-F238E27FC236}">
                  <a16:creationId xmlns:a16="http://schemas.microsoft.com/office/drawing/2014/main" id="{BC221C94-D1C6-4F44-89C2-8BB8C69AA18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FE952D50-408E-4265-AF90-F1B16307EFF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02405" name="Rectangle 5">
            <a:extLst>
              <a:ext uri="{FF2B5EF4-FFF2-40B4-BE49-F238E27FC236}">
                <a16:creationId xmlns:a16="http://schemas.microsoft.com/office/drawing/2014/main" id="{2EA7CB43-8BB5-4962-9BA9-BEA00CD1DE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102406" name="Rectangle 6">
            <a:extLst>
              <a:ext uri="{FF2B5EF4-FFF2-40B4-BE49-F238E27FC236}">
                <a16:creationId xmlns:a16="http://schemas.microsoft.com/office/drawing/2014/main" id="{CF138E9A-6B17-4E98-8C87-88E52EEA69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102407" name="Rectangle 7">
            <a:extLst>
              <a:ext uri="{FF2B5EF4-FFF2-40B4-BE49-F238E27FC236}">
                <a16:creationId xmlns:a16="http://schemas.microsoft.com/office/drawing/2014/main" id="{58FEA9BF-79B8-4A07-ACCD-4F54490D52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08" name="Rectangle 8">
            <a:extLst>
              <a:ext uri="{FF2B5EF4-FFF2-40B4-BE49-F238E27FC236}">
                <a16:creationId xmlns:a16="http://schemas.microsoft.com/office/drawing/2014/main" id="{42775988-ACF8-47D6-82BC-E82956109CE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409" name="Rectangle 9">
            <a:extLst>
              <a:ext uri="{FF2B5EF4-FFF2-40B4-BE49-F238E27FC236}">
                <a16:creationId xmlns:a16="http://schemas.microsoft.com/office/drawing/2014/main" id="{7784989B-F7C4-428A-993C-FCA9E5DCC9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E5CF1B2-12C7-4AA5-B56F-DA78F0ACD47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8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05B75D8-58A8-4643-BFFF-5AA2AFB9D4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590800"/>
            <a:ext cx="7772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hr-HR" sz="3600" b="1">
                <a:latin typeface="Arial" charset="0"/>
              </a:rPr>
              <a:t>METODE HISTORIJSKE GEOLOGIJE</a:t>
            </a:r>
            <a:br>
              <a:rPr lang="en-US" sz="3600" b="1">
                <a:latin typeface="Arial" charset="0"/>
              </a:rPr>
            </a:br>
            <a:endParaRPr lang="en-US" sz="3600" b="1">
              <a:latin typeface="Arial" charset="0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DEF083B-317C-4C9F-B61B-43B00D2D6B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5105400"/>
            <a:ext cx="6400800" cy="304800"/>
          </a:xfrm>
        </p:spPr>
        <p:txBody>
          <a:bodyPr/>
          <a:lstStyle/>
          <a:p>
            <a:pPr eaLnBrk="1" hangingPunct="1">
              <a:defRPr/>
            </a:pPr>
            <a:endParaRPr lang="en-US" sz="240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11A9326-0B31-4E2F-B450-03D78AF72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76200"/>
          </a:xfrm>
        </p:spPr>
        <p:txBody>
          <a:bodyPr/>
          <a:lstStyle/>
          <a:p>
            <a:pPr eaLnBrk="1" hangingPunct="1">
              <a:defRPr/>
            </a:pP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AA6A62D5-2779-451E-A551-09D48100C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3429000"/>
          </a:xfrm>
        </p:spPr>
        <p:txBody>
          <a:bodyPr/>
          <a:lstStyle/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</a:t>
            </a:r>
            <a:r>
              <a:rPr lang="de-DE" altLang="sr-Latn-RS" sz="1800" dirty="0" err="1">
                <a:latin typeface="Arial" panose="020B0604020202020204" pitchFamily="34" charset="0"/>
              </a:rPr>
              <a:t>tijene</a:t>
            </a:r>
            <a:r>
              <a:rPr lang="de-DE" altLang="sr-Latn-RS" sz="1800" dirty="0">
                <a:latin typeface="Arial" panose="020B0604020202020204" pitchFamily="34" charset="0"/>
              </a:rPr>
              <a:t> s </a:t>
            </a:r>
            <a:r>
              <a:rPr lang="de-DE" altLang="sr-Latn-RS" sz="1800" dirty="0" err="1">
                <a:latin typeface="Arial" panose="020B0604020202020204" pitchFamily="34" charset="0"/>
              </a:rPr>
              <a:t>fosilima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ili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bez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njih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jedini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dokumenti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geološke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prošlosti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koji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dostupni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istraživanju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</a:p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z</a:t>
            </a:r>
            <a:r>
              <a:rPr lang="de-DE" altLang="sr-Latn-RS" sz="1800" dirty="0" err="1">
                <a:latin typeface="Arial" panose="020B0604020202020204" pitchFamily="34" charset="0"/>
              </a:rPr>
              <a:t>ato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ih</a:t>
            </a:r>
            <a:r>
              <a:rPr lang="de-DE" altLang="sr-Latn-RS" sz="1800" dirty="0">
                <a:latin typeface="Arial" panose="020B0604020202020204" pitchFamily="34" charset="0"/>
              </a:rPr>
              <a:t> je </a:t>
            </a:r>
            <a:r>
              <a:rPr lang="de-DE" altLang="sr-Latn-RS" sz="1800" dirty="0" err="1">
                <a:latin typeface="Arial" panose="020B0604020202020204" pitchFamily="34" charset="0"/>
              </a:rPr>
              <a:t>potrebno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proučavati</a:t>
            </a:r>
            <a:r>
              <a:rPr lang="de-DE" altLang="sr-Latn-RS" sz="1800" dirty="0">
                <a:latin typeface="Arial" panose="020B0604020202020204" pitchFamily="34" charset="0"/>
              </a:rPr>
              <a:t> s </a:t>
            </a:r>
            <a:r>
              <a:rPr lang="de-DE" altLang="sr-Latn-RS" sz="1800" dirty="0" err="1">
                <a:latin typeface="Arial" panose="020B0604020202020204" pitchFamily="34" charset="0"/>
              </a:rPr>
              <a:t>obzirom</a:t>
            </a:r>
            <a:r>
              <a:rPr lang="de-DE" altLang="sr-Latn-RS" sz="1800" dirty="0">
                <a:latin typeface="Arial" panose="020B0604020202020204" pitchFamily="34" charset="0"/>
              </a:rPr>
              <a:t> na </a:t>
            </a:r>
            <a:r>
              <a:rPr lang="de-DE" altLang="sr-Latn-RS" sz="1800" dirty="0" err="1">
                <a:latin typeface="Arial" panose="020B0604020202020204" pitchFamily="34" charset="0"/>
              </a:rPr>
              <a:t>njihovu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starost</a:t>
            </a:r>
            <a:r>
              <a:rPr lang="de-DE" altLang="sr-Latn-RS" sz="1800" dirty="0">
                <a:latin typeface="Arial" panose="020B0604020202020204" pitchFamily="34" charset="0"/>
              </a:rPr>
              <a:t>, </a:t>
            </a:r>
            <a:r>
              <a:rPr lang="de-DE" altLang="sr-Latn-RS" sz="1800" dirty="0" err="1">
                <a:latin typeface="Arial" panose="020B0604020202020204" pitchFamily="34" charset="0"/>
              </a:rPr>
              <a:t>uvjete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postanka</a:t>
            </a:r>
            <a:r>
              <a:rPr lang="de-DE" altLang="sr-Latn-RS" sz="1800" dirty="0">
                <a:latin typeface="Arial" panose="020B0604020202020204" pitchFamily="34" charset="0"/>
              </a:rPr>
              <a:t> i </a:t>
            </a:r>
            <a:r>
              <a:rPr lang="de-DE" altLang="sr-Latn-RS" sz="1800" dirty="0" err="1">
                <a:latin typeface="Arial" panose="020B0604020202020204" pitchFamily="34" charset="0"/>
              </a:rPr>
              <a:t>naknadne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poremećaje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starost stijena može biti relativna ili apsolutna</a:t>
            </a:r>
          </a:p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r</a:t>
            </a:r>
            <a:r>
              <a:rPr lang="de-DE" altLang="sr-Latn-RS" sz="1800" dirty="0" err="1">
                <a:latin typeface="Arial" panose="020B0604020202020204" pitchFamily="34" charset="0"/>
              </a:rPr>
              <a:t>elativnom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starosti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određujemo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samo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redosljed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zbivanja</a:t>
            </a:r>
            <a:r>
              <a:rPr lang="de-DE" altLang="sr-Latn-RS" sz="1800" dirty="0">
                <a:latin typeface="Arial" panose="020B0604020202020204" pitchFamily="34" charset="0"/>
              </a:rPr>
              <a:t>, </a:t>
            </a:r>
            <a:r>
              <a:rPr lang="de-DE" altLang="sr-Latn-RS" sz="1800" dirty="0" err="1">
                <a:latin typeface="Arial" panose="020B0604020202020204" pitchFamily="34" charset="0"/>
              </a:rPr>
              <a:t>ali</a:t>
            </a:r>
            <a:r>
              <a:rPr lang="de-DE" altLang="sr-Latn-RS" sz="1800" dirty="0">
                <a:latin typeface="Arial" panose="020B0604020202020204" pitchFamily="34" charset="0"/>
              </a:rPr>
              <a:t> ne i </a:t>
            </a:r>
            <a:r>
              <a:rPr lang="de-DE" altLang="sr-Latn-RS" sz="1800" dirty="0" err="1">
                <a:latin typeface="Arial" panose="020B0604020202020204" pitchFamily="34" charset="0"/>
              </a:rPr>
              <a:t>njihovu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brzinu</a:t>
            </a:r>
            <a:r>
              <a:rPr lang="de-DE" altLang="sr-Latn-RS" sz="1800" dirty="0">
                <a:latin typeface="Arial" panose="020B0604020202020204" pitchFamily="34" charset="0"/>
              </a:rPr>
              <a:t>, </a:t>
            </a:r>
            <a:r>
              <a:rPr lang="de-DE" altLang="sr-Latn-RS" sz="1800" dirty="0" err="1">
                <a:latin typeface="Arial" panose="020B0604020202020204" pitchFamily="34" charset="0"/>
              </a:rPr>
              <a:t>tj</a:t>
            </a:r>
            <a:r>
              <a:rPr lang="de-DE" altLang="sr-Latn-RS" sz="1800" dirty="0">
                <a:latin typeface="Arial" panose="020B0604020202020204" pitchFamily="34" charset="0"/>
              </a:rPr>
              <a:t>. </a:t>
            </a:r>
            <a:r>
              <a:rPr lang="de-DE" altLang="sr-Latn-RS" sz="1800" dirty="0" err="1">
                <a:latin typeface="Arial" panose="020B0604020202020204" pitchFamily="34" charset="0"/>
              </a:rPr>
              <a:t>trajanje</a:t>
            </a:r>
            <a:r>
              <a:rPr lang="de-DE" altLang="sr-Latn-RS" sz="1800" dirty="0">
                <a:latin typeface="Arial" panose="020B0604020202020204" pitchFamily="34" charset="0"/>
              </a:rPr>
              <a:t>, </a:t>
            </a:r>
            <a:r>
              <a:rPr lang="de-DE" altLang="sr-Latn-RS" sz="1800" dirty="0" err="1">
                <a:latin typeface="Arial" panose="020B0604020202020204" pitchFamily="34" charset="0"/>
              </a:rPr>
              <a:t>dok</a:t>
            </a:r>
            <a:r>
              <a:rPr lang="de-DE" altLang="sr-Latn-RS" sz="1800" dirty="0">
                <a:latin typeface="Arial" panose="020B0604020202020204" pitchFamily="34" charset="0"/>
              </a:rPr>
              <a:t> se </a:t>
            </a:r>
            <a:r>
              <a:rPr lang="de-DE" altLang="sr-Latn-RS" sz="1800" dirty="0" err="1">
                <a:latin typeface="Arial" panose="020B0604020202020204" pitchFamily="34" charset="0"/>
              </a:rPr>
              <a:t>apsolutnom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starošću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preciznije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određuje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starost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minerala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koji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izgrađuju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stijene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g</a:t>
            </a:r>
            <a:r>
              <a:rPr lang="de-DE" altLang="sr-Latn-RS" sz="1800" dirty="0" err="1">
                <a:latin typeface="Arial" panose="020B0604020202020204" pitchFamily="34" charset="0"/>
              </a:rPr>
              <a:t>eolog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starost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naslaga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određuje</a:t>
            </a:r>
            <a:r>
              <a:rPr lang="de-DE" altLang="sr-Latn-RS" sz="1800" dirty="0">
                <a:latin typeface="Arial" panose="020B0604020202020204" pitchFamily="34" charset="0"/>
              </a:rPr>
              <a:t> na </a:t>
            </a:r>
            <a:r>
              <a:rPr lang="de-DE" altLang="sr-Latn-RS" sz="1800" dirty="0" err="1">
                <a:latin typeface="Arial" panose="020B0604020202020204" pitchFamily="34" charset="0"/>
              </a:rPr>
              <a:t>temelju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iskustva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prepoznavajući</a:t>
            </a:r>
            <a:r>
              <a:rPr lang="de-DE" altLang="sr-Latn-RS" sz="1800" dirty="0">
                <a:latin typeface="Arial" panose="020B0604020202020204" pitchFamily="34" charset="0"/>
              </a:rPr>
              <a:t> u </a:t>
            </a:r>
            <a:r>
              <a:rPr lang="de-DE" altLang="sr-Latn-RS" sz="1800" dirty="0" err="1">
                <a:latin typeface="Arial" panose="020B0604020202020204" pitchFamily="34" charset="0"/>
              </a:rPr>
              <a:t>njima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tipične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litološke</a:t>
            </a:r>
            <a:r>
              <a:rPr lang="de-DE" altLang="sr-Latn-RS" sz="1800" dirty="0">
                <a:latin typeface="Arial" panose="020B0604020202020204" pitchFamily="34" charset="0"/>
              </a:rPr>
              <a:t> i </a:t>
            </a:r>
            <a:r>
              <a:rPr lang="de-DE" altLang="sr-Latn-RS" sz="1800" dirty="0" err="1">
                <a:latin typeface="Arial" panose="020B0604020202020204" pitchFamily="34" charset="0"/>
              </a:rPr>
              <a:t>paleontološke</a:t>
            </a:r>
            <a:r>
              <a:rPr lang="de-DE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>
                <a:latin typeface="Arial" panose="020B0604020202020204" pitchFamily="34" charset="0"/>
              </a:rPr>
              <a:t>značajke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de-DE" altLang="sr-Latn-RS" sz="1800" dirty="0" err="1"/>
              <a:t>koje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su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vrlo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karakteristične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za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određena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razdoblja</a:t>
            </a:r>
            <a:r>
              <a:rPr lang="de-DE" altLang="sr-Latn-RS" sz="1800" dirty="0"/>
              <a:t> </a:t>
            </a:r>
            <a:r>
              <a:rPr lang="de-DE" altLang="sr-Latn-RS" sz="1800" dirty="0" err="1"/>
              <a:t>Zemljine</a:t>
            </a:r>
            <a:r>
              <a:rPr lang="de-DE" altLang="sr-Latn-RS" sz="1800" dirty="0"/>
              <a:t> (</a:t>
            </a:r>
            <a:r>
              <a:rPr lang="de-DE" altLang="sr-Latn-RS" sz="1800" dirty="0" err="1"/>
              <a:t>geološke</a:t>
            </a:r>
            <a:r>
              <a:rPr lang="de-DE" altLang="sr-Latn-RS" sz="1800" dirty="0"/>
              <a:t>) </a:t>
            </a:r>
            <a:r>
              <a:rPr lang="de-DE" altLang="sr-Latn-RS" sz="1800" dirty="0" err="1"/>
              <a:t>prošlosti</a:t>
            </a:r>
            <a:r>
              <a:rPr lang="hr-HR" altLang="sr-Latn-RS" sz="1800" dirty="0"/>
              <a:t> 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lvl="1" eaLnBrk="1" hangingPunct="1">
              <a:buClr>
                <a:schemeClr val="hlink"/>
              </a:buClr>
              <a:buSzPct val="120000"/>
              <a:buFont typeface="Wingdings" panose="05000000000000000000" pitchFamily="2" charset="2"/>
              <a:buChar char="Ø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A60D53A-362E-4643-B774-7CEC4E989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/>
              <a:t>Osnovni principi Stratigrafije</a:t>
            </a:r>
            <a:endParaRPr lang="en-US" sz="2400" b="1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AEECB96-B95F-4D67-821E-8F82BA08898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286000"/>
            <a:ext cx="4038600" cy="2971800"/>
          </a:xfrm>
        </p:spPr>
        <p:txBody>
          <a:bodyPr/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stratigrafija je grana geologije koja proučava slojeve sedimentnih stijena, njihov postanak i vremenski slijed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originalne horizontalnosti naslaga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superpozicije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originalnog bočnog pružanja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kosog </a:t>
            </a:r>
            <a:r>
              <a:rPr lang="hr-HR" sz="1600" dirty="0" err="1">
                <a:latin typeface="Arial" charset="0"/>
              </a:rPr>
              <a:t>presjecanja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200" dirty="0">
                <a:latin typeface="Arial" charset="0"/>
              </a:rPr>
              <a:t>(Charles </a:t>
            </a:r>
            <a:r>
              <a:rPr lang="hr-HR" sz="1200" dirty="0" err="1">
                <a:latin typeface="Arial" charset="0"/>
              </a:rPr>
              <a:t>Lyell</a:t>
            </a:r>
            <a:r>
              <a:rPr lang="hr-HR" sz="1200" dirty="0">
                <a:latin typeface="Arial" charset="0"/>
              </a:rPr>
              <a:t>)</a:t>
            </a:r>
            <a:r>
              <a:rPr lang="hr-HR" sz="1600" dirty="0">
                <a:latin typeface="Arial" charset="0"/>
              </a:rPr>
              <a:t> 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</a:t>
            </a:r>
            <a:r>
              <a:rPr lang="hr-HR" sz="1600" dirty="0" err="1">
                <a:latin typeface="Arial" charset="0"/>
              </a:rPr>
              <a:t>uklopaka</a:t>
            </a:r>
            <a:r>
              <a:rPr lang="hr-HR" sz="1600" dirty="0">
                <a:latin typeface="Arial" charset="0"/>
              </a:rPr>
              <a:t> </a:t>
            </a:r>
            <a:r>
              <a:rPr lang="hr-HR" sz="1200" dirty="0">
                <a:latin typeface="Arial" charset="0"/>
              </a:rPr>
              <a:t>(Charles </a:t>
            </a:r>
            <a:r>
              <a:rPr lang="hr-HR" sz="1200" dirty="0" err="1">
                <a:latin typeface="Arial" charset="0"/>
              </a:rPr>
              <a:t>Lyell</a:t>
            </a:r>
            <a:r>
              <a:rPr lang="hr-HR" sz="1200" dirty="0">
                <a:latin typeface="Arial" charset="0"/>
              </a:rPr>
              <a:t>)</a:t>
            </a:r>
            <a:r>
              <a:rPr lang="hr-HR" sz="1600" dirty="0">
                <a:latin typeface="Arial" charset="0"/>
              </a:rPr>
              <a:t> 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princip biološke sukcesije </a:t>
            </a:r>
            <a:r>
              <a:rPr lang="hr-HR" sz="1200" dirty="0">
                <a:latin typeface="Arial" charset="0"/>
              </a:rPr>
              <a:t>(William Smith) </a:t>
            </a:r>
            <a:endParaRPr lang="en-US" sz="1200" dirty="0">
              <a:latin typeface="Arial" charset="0"/>
            </a:endParaRPr>
          </a:p>
        </p:txBody>
      </p:sp>
      <p:pic>
        <p:nvPicPr>
          <p:cNvPr id="8196" name="Picture 4" descr="blok_diagram">
            <a:extLst>
              <a:ext uri="{FF2B5EF4-FFF2-40B4-BE49-F238E27FC236}">
                <a16:creationId xmlns:a16="http://schemas.microsoft.com/office/drawing/2014/main" id="{AFACE5D0-166C-42B3-BCF1-8F19ED27A354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268413"/>
            <a:ext cx="4464050" cy="2490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granit">
            <a:extLst>
              <a:ext uri="{FF2B5EF4-FFF2-40B4-BE49-F238E27FC236}">
                <a16:creationId xmlns:a16="http://schemas.microsoft.com/office/drawing/2014/main" id="{5C19A2EE-4633-4393-B45F-47CFB5BFB6C8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3943350"/>
            <a:ext cx="4464050" cy="2509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0038D07-EF64-462E-B971-4EC97164E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4954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r-HR" altLang="sr-Latn-RS" sz="2400" b="1" dirty="0"/>
              <a:t>Metode određivanja apsolutne starosti dokumenata geološke prošlosti</a:t>
            </a:r>
            <a:endParaRPr lang="en-US" altLang="sr-Latn-RS" sz="2400" b="1" dirty="0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C1CAC5F4-CB81-455A-B940-BDC2E97B76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9511" y="1752600"/>
            <a:ext cx="8229600" cy="396376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Rani aktualizam u geologiji: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Najraniji geolozi su na tadašnjoj razini znanosti mogli jedino promatranjem trajanja recentnih (današnjih) procesa u prirodi kalkulirati trajanje istovrsnih procesa u geološkoj prošlosti.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Pokušaj Charlesa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Lyella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Određujući trajanje evolucije nekih vrsta morskih mekušaca tijekom </a:t>
            </a:r>
            <a:r>
              <a:rPr lang="hr-HR" sz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pleistocena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Charles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Lyell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je pokušao procijeniti i trajanje evolucijskog razvoja njihovih predaka od početka </a:t>
            </a:r>
            <a:r>
              <a:rPr lang="hr-HR" sz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kenozoika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Time je starost početka </a:t>
            </a:r>
            <a:r>
              <a:rPr lang="hr-HR" sz="12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kenozoika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procijenio na oko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80 milijuna godina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(što je iznenađujuće blizu današnjoj brojci od 66 milijuna).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Metoda debljine sedimenata: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Druga rana metoda bila je analiza sedimenata: ukupna debljina određenih naslaga dijelila se s iznosom prosječne godišnje brzine taloženja u današnjim uvjetima. Tim izračunima dobivala se starost Zemlje u rasponu od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 milijuna do nešto preko 1 milijarde godina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Kemijska metoda (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Halley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Joly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Edmund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Halley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(1656. – 1742.) postavio je teoriju da se starost Zemlje može izračunati ako se zna današnja ukupna količina soli u oceanima te godišnji unos soli rijekama u njih. Koristeći tu metodu,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John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Joly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je 1899. godine izračunao starost Zemlje na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90 milijuna godina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Termodinamička metoda (Lord Kelvin):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William Thomson (Lord Kelvin)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procijenio je starost Zemlje na 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 do 40 milijuna godina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Izračun je temeljio na vremenu koje je bilo potrebno da se Zemlja ohladi iz prvotno užarenog i rastaljenog stanja do današnje temperature (pritom nije znao za radioaktivni izvor topline u unutrašnjosti).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Prekretnica – Otkriće radioaktivnosti: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Otkrićem radioaktivnosti (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Henri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Becquerel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1896.) znanost je dobila alat za apsolutno i točno određivanje starosti stijena od kojih je građena Zemlja.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Moderna </a:t>
            </a:r>
            <a:r>
              <a:rPr lang="hr-HR" sz="12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geokronologija</a:t>
            </a:r>
            <a:r>
              <a:rPr lang="hr-H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hr-HR" sz="12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Zahvaljujući tome, u 20. stoljeću svaka je izdvojena jedinica već postojeće relativne geološke vremenske ljestvice dobila svoj točan vremenski okvir izražen u brojevima godina (apsolutna starost).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hr-HR" altLang="sr-Latn-R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DED3919F-8C1B-450A-8FB4-890417E37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/>
              <a:t>Radioaktivnost</a:t>
            </a:r>
            <a:endParaRPr lang="en-US" sz="2400" b="1" dirty="0"/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8B9B843B-E342-4945-B081-135DFB20CB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2643" y="1447800"/>
            <a:ext cx="8229600" cy="43434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Što je radioaktivnost: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je spontani raspad nestabilnih izotopa nekih kemijskih elemenata u atome manjeg atomskog broja ili mase, čime nastaje potpuno novi, stabilniji element (npr. raspadom urana 235 nastaje olovo 207.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Što su izotopi: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su atomi istog kemijskog elementa koji imaju isti broj protona, ali se razlikuju po atomskoj masi jer u jezgri imaju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različit broj neutrona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Vrste zračenja: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Pri radioaktivnom raspadu iz atomskih jezgri emitiraju se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alfa i beta čestice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te visokoenergetsko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gama zračenje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Zakonitost raspada: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Svaki radioaktivni element ima jedinstven, strogo definiran način i brzinu raspada na koje vanjski čimbenici (tlak, temperatura) ne mogu utjecati.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Omjer elemenata u stijeni: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Tijekom vremena, količina prvotnog nestabilnog elementa (</a:t>
            </a:r>
            <a:r>
              <a:rPr lang="hr-HR" sz="14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elementa roditelja - </a:t>
            </a:r>
            <a:r>
              <a:rPr lang="hr-HR" sz="14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parent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 u stijeni postupno opada, dok se proporcionalno povećava količina novonastalog stabilnog elementa (</a:t>
            </a:r>
            <a:r>
              <a:rPr lang="hr-HR" sz="14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elementa kćeri - </a:t>
            </a:r>
            <a:r>
              <a:rPr lang="hr-HR" sz="1400" i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daughter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Određivanje starosti stijene: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Vrijeme kristalizacije (nastanka) stijene koja sadrži radioaktivne minerale može se precizno izračunati ako poznajemo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vrijeme poluraspada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tog elementa i trenutni omjer elemenata roditelja i kćeri.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Vrijeme poluraspada: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je konstantno vrijeme potrebno da se početna količina nekog radioaktivnog elementa smanji na polovicu. U tom trenutku, u stijeni se nalazi točno polovina preostalog elementa roditelja i polovina novonastalog elementa kćeri.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sz="1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>
            <a:extLst>
              <a:ext uri="{FF2B5EF4-FFF2-40B4-BE49-F238E27FC236}">
                <a16:creationId xmlns:a16="http://schemas.microsoft.com/office/drawing/2014/main" id="{769EA8AC-7BB5-4337-A9DD-48AA5F539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03188"/>
            <a:ext cx="8229600" cy="103188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7D02517-47E0-4E19-99B0-42C0953B9AE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371600"/>
            <a:ext cx="3733800" cy="4343400"/>
          </a:xfrm>
        </p:spPr>
        <p:txBody>
          <a:bodyPr/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npr.: vrijeme poluraspada </a:t>
            </a:r>
            <a:r>
              <a:rPr lang="hr-HR" sz="1200" baseline="30000" dirty="0" err="1">
                <a:latin typeface="Arial" charset="0"/>
              </a:rPr>
              <a:t>238</a:t>
            </a:r>
            <a:r>
              <a:rPr lang="hr-HR" sz="1200" dirty="0" err="1">
                <a:latin typeface="Arial" charset="0"/>
              </a:rPr>
              <a:t>U</a:t>
            </a:r>
            <a:r>
              <a:rPr lang="hr-HR" sz="1200" dirty="0">
                <a:latin typeface="Arial" charset="0"/>
              </a:rPr>
              <a:t> je 4,5 milijardi godina, što znači da ako se u istraživanoj stijeni nalazi 50 % </a:t>
            </a:r>
            <a:r>
              <a:rPr lang="hr-HR" sz="1200" baseline="30000" dirty="0" err="1">
                <a:latin typeface="Arial" charset="0"/>
              </a:rPr>
              <a:t>238</a:t>
            </a:r>
            <a:r>
              <a:rPr lang="hr-HR" sz="1200" dirty="0" err="1">
                <a:latin typeface="Arial" charset="0"/>
              </a:rPr>
              <a:t>U</a:t>
            </a:r>
            <a:r>
              <a:rPr lang="hr-HR" sz="1200" dirty="0">
                <a:latin typeface="Arial" charset="0"/>
              </a:rPr>
              <a:t> i 50 % </a:t>
            </a:r>
            <a:r>
              <a:rPr lang="hr-HR" sz="1200" baseline="30000" dirty="0" err="1">
                <a:latin typeface="Arial" charset="0"/>
              </a:rPr>
              <a:t>206</a:t>
            </a:r>
            <a:r>
              <a:rPr lang="hr-HR" sz="1200" dirty="0" err="1">
                <a:latin typeface="Arial" charset="0"/>
              </a:rPr>
              <a:t>Pb</a:t>
            </a:r>
            <a:r>
              <a:rPr lang="hr-HR" sz="1200" dirty="0">
                <a:latin typeface="Arial" charset="0"/>
              </a:rPr>
              <a:t>, stijena je stara 4.5 milijardi godina. Tih 50 % </a:t>
            </a:r>
            <a:r>
              <a:rPr lang="hr-HR" sz="1200" baseline="30000" dirty="0" err="1">
                <a:latin typeface="Arial" charset="0"/>
              </a:rPr>
              <a:t>238</a:t>
            </a:r>
            <a:r>
              <a:rPr lang="hr-HR" sz="1200" dirty="0" err="1">
                <a:latin typeface="Arial" charset="0"/>
              </a:rPr>
              <a:t>U</a:t>
            </a:r>
            <a:r>
              <a:rPr lang="hr-HR" sz="1200" dirty="0">
                <a:latin typeface="Arial" charset="0"/>
              </a:rPr>
              <a:t> i dalje se raspada, pa će u stijeni nakon još jednog vremena poluraspada od 4.5 milijardi godina, tog urana biti još samo 25 %, a olova će biti 75 %, čime će se u budućnosti ustanoviti starost te stijene od 9 milijardi godina. 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raspad pojedinačnog atoma je potpuno slučajan (kvantni) događaj, što znači da ne postoji nikakav "unutarnji sat" koji atomu govori kada se mora raspasti.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iako su svi atomi urana-238 nastali u isto vrijeme, oni ne stare na način na koji stare živa bića ili strojevi.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u jednom gramu čistog urana-238 nalazi se točno 2,53 milijarde bilijuna atoma urana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u jednom gramu čistog urana-238, svake sekunde se raspadne oko 12.400 atoma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200" dirty="0">
                <a:latin typeface="Arial" charset="0"/>
              </a:rPr>
              <a:t>uranu je potrebno 4,5 milijardi godina da potroši tek prvu polovicu!</a:t>
            </a:r>
          </a:p>
        </p:txBody>
      </p:sp>
      <p:pic>
        <p:nvPicPr>
          <p:cNvPr id="14340" name="Picture 7" descr="Brzina radioaktivnog raspada 238U">
            <a:extLst>
              <a:ext uri="{FF2B5EF4-FFF2-40B4-BE49-F238E27FC236}">
                <a16:creationId xmlns:a16="http://schemas.microsoft.com/office/drawing/2014/main" id="{31F83AAD-A2B1-47D2-88CF-1A7F4723214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524000"/>
            <a:ext cx="49530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B4424326-9F98-46EC-B6F2-663E61A4C4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400"/>
              <a:t>Maseni spektrometar</a:t>
            </a:r>
            <a:endParaRPr lang="en-US" sz="2400"/>
          </a:p>
        </p:txBody>
      </p:sp>
      <p:pic>
        <p:nvPicPr>
          <p:cNvPr id="16387" name="Picture 3" descr="spectrometer">
            <a:extLst>
              <a:ext uri="{FF2B5EF4-FFF2-40B4-BE49-F238E27FC236}">
                <a16:creationId xmlns:a16="http://schemas.microsoft.com/office/drawing/2014/main" id="{F39F81BA-7743-4EE4-AE73-9364A2560B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268413"/>
            <a:ext cx="8642350" cy="5256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E89B8EAA-70F1-4B33-9C00-8F3863E91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hr-HR" sz="2000"/>
              <a:t>Odredbom radiometrijske starosti neke stijene, dobiva se mogućnost odredbe približne starosti i stijena u njenoj podini i krovini</a:t>
            </a:r>
            <a:endParaRPr lang="en-US" sz="2000"/>
          </a:p>
        </p:txBody>
      </p:sp>
      <p:pic>
        <p:nvPicPr>
          <p:cNvPr id="18435" name="Picture 3" descr="igneous_rocks">
            <a:extLst>
              <a:ext uri="{FF2B5EF4-FFF2-40B4-BE49-F238E27FC236}">
                <a16:creationId xmlns:a16="http://schemas.microsoft.com/office/drawing/2014/main" id="{DB30EA80-B649-4FC5-85C3-5EE4395BBB5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1412875"/>
            <a:ext cx="3527425" cy="48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6" name="Rectangle 4">
            <a:extLst>
              <a:ext uri="{FF2B5EF4-FFF2-40B4-BE49-F238E27FC236}">
                <a16:creationId xmlns:a16="http://schemas.microsoft.com/office/drawing/2014/main" id="{612A94F8-4864-45E7-B1B8-7DCF51F16BF6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600200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endParaRPr lang="hr-HR" sz="2000"/>
          </a:p>
          <a:p>
            <a:pPr eaLnBrk="1" hangingPunct="1">
              <a:defRPr/>
            </a:pPr>
            <a:endParaRPr lang="hr-HR" sz="2000"/>
          </a:p>
          <a:p>
            <a:pPr eaLnBrk="1" hangingPunct="1">
              <a:defRPr/>
            </a:pPr>
            <a:endParaRPr lang="hr-HR" sz="2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hr-HR" sz="2000"/>
          </a:p>
        </p:txBody>
      </p:sp>
      <p:pic>
        <p:nvPicPr>
          <p:cNvPr id="18437" name="Picture 5" descr="imagel">
            <a:extLst>
              <a:ext uri="{FF2B5EF4-FFF2-40B4-BE49-F238E27FC236}">
                <a16:creationId xmlns:a16="http://schemas.microsoft.com/office/drawing/2014/main" id="{C6A36F9F-A31C-4DF5-80CF-364F1B1AFAE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412875"/>
            <a:ext cx="3467100" cy="4824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49D6FBF1-CEA2-4758-ABA6-AF454CEB3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sz="2000"/>
              <a:t>Najupotrebljiviji elementi za odredbu radiometrijske starosti stijena</a:t>
            </a:r>
            <a:endParaRPr lang="en-US" sz="2000"/>
          </a:p>
        </p:txBody>
      </p:sp>
      <p:pic>
        <p:nvPicPr>
          <p:cNvPr id="20483" name="Picture 5" descr="Izotopi za radiometrijsko datiranje">
            <a:extLst>
              <a:ext uri="{FF2B5EF4-FFF2-40B4-BE49-F238E27FC236}">
                <a16:creationId xmlns:a16="http://schemas.microsoft.com/office/drawing/2014/main" id="{0FE05D40-7DFB-4FF6-8915-E8EDA9F0E72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835150"/>
            <a:ext cx="8686800" cy="3879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6EF46739-DBC6-4B7A-B9F8-AA9E73AFF9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r-HR" altLang="sr-Latn-RS" sz="2400" b="1"/>
              <a:t>Radiometrijske metode za određivanje starosti stijena</a:t>
            </a:r>
            <a:endParaRPr lang="en-US" altLang="sr-Latn-RS" sz="2400" b="1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C333B0E9-2827-4153-AB83-15DD0A0EFB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3581400"/>
          </a:xfrm>
        </p:spPr>
        <p:txBody>
          <a:bodyPr/>
          <a:lstStyle/>
          <a:p>
            <a:pPr eaLnBrk="1" hangingPunct="1">
              <a:spcBef>
                <a:spcPct val="5000"/>
              </a:spcBef>
              <a:spcAft>
                <a:spcPct val="5000"/>
              </a:spcAft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Uran-Olovo (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235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U/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207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Pb i 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U/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206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Pb)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r-H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Uran-Torij (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234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U/</a:t>
            </a:r>
            <a:r>
              <a:rPr lang="hr-HR" sz="16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lang="hr-H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uranski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izotop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234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često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nalazi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kalcitnim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skeletima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grebenotvornih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koralja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dok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mu je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vrijeme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poluraspada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GB" sz="16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230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relativno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kratko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Ovom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metodom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starosti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grebena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mogu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određivati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rasponu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od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nekoliko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tisuća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pa do 300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tisuća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godina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Kalij-Argon (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K/</a:t>
            </a:r>
            <a:r>
              <a:rPr lang="hr-HR" sz="1600" b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hr-H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mnogi minerali koji izgrađuju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magmatske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stijene sadrže kalij (npr.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feldspati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roizvod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raspada - argon, inertan je plin koji se ne voli vezati s drugim elementima, pa često ostaje "zarobljen" u stijeni u onoj količini u kojoj je i nastao kao proizvod raspada kalija. Međutim, ukoliko se ispitivana stijena s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kalijskim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feldspatima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zagrije iznad 125 stupnjeva, u proračunima se javljaju greške, jer na tim temperaturama argon počinje isparavati iz stijene. </a:t>
            </a:r>
          </a:p>
          <a:p>
            <a:pPr eaLnBrk="1" hangingPunct="1">
              <a:spcBef>
                <a:spcPct val="5000"/>
              </a:spcBef>
              <a:spcAft>
                <a:spcPct val="500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Rubidij-Stroncij (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Rb/</a:t>
            </a:r>
            <a:r>
              <a:rPr lang="hr-HR" sz="16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86</a:t>
            </a:r>
            <a:r>
              <a:rPr lang="hr-HR" sz="1600" b="1" dirty="0">
                <a:latin typeface="Arial" panose="020B0604020202020204" pitchFamily="34" charset="0"/>
                <a:cs typeface="Arial" panose="020B0604020202020204" pitchFamily="34" charset="0"/>
              </a:rPr>
              <a:t>Sr)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 ova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metoda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često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koristi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pomoćna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6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metodi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rubidij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uglavnom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prisutan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mineralima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kojima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prisutan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kalij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stroncij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osjetljiv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visoke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temperature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kao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argon.</a:t>
            </a:r>
            <a:endParaRPr lang="hr-H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EB988-B533-4E06-A739-905CF87CF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36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BF94F-1D17-4BB7-8179-7F032E234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79" y="1371600"/>
            <a:ext cx="8229600" cy="4191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METODA UGLJIKOM-14</a:t>
            </a:r>
          </a:p>
          <a:p>
            <a:pPr marL="0" indent="0">
              <a:buNone/>
            </a:pPr>
            <a:endParaRPr lang="hr-HR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Kako nastaje?</a:t>
            </a:r>
            <a:b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 svemiru nastaju kozmičke zrake koje udaraju u našu atmosferu. To pokreće lančanu reakciju u kojoj se obični dušik iz zraka pretvara u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radioaktivni ugljik-14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Kako ulazi u živa bića?</a:t>
            </a:r>
            <a:b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Taj se ugljik odmah spaja s kisikom i stvara ugljični dioksid. Biljke ga upijaju kroz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fotosintezu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 životinje ga unose u organizam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jedući te biljke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Dok je organizam živ:</a:t>
            </a:r>
            <a:b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Količina ugljika-14 u tijelu je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stalna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jer se disanjem i hranom neprestano unosi novi.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Nakon smrti organizma:</a:t>
            </a:r>
            <a:b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Unošenje prestaje. Ugljik-14 u tijelu počinje se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radioaktivno raspadati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nestajati.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Kako mjerimo starost?</a:t>
            </a:r>
            <a:b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Znamo da je ugljiku-14 potrebno točno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5730 godina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 mu se količina smanji na polovicu (vrijeme poluraspada). Ako u kosti ili drvetu pronađemo samo </a:t>
            </a:r>
            <a:r>
              <a:rPr lang="hr-HR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r>
              <a:rPr lang="hr-HR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prvotnog ugljika (što znači da se prepolovio dvaput), znamo da su prošla dva kruga od 5730 godina. Dakle, to živo biće je uginulo prije 11.460 godina.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58242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4C39-4A88-4F86-A650-8DCD1716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D66AEE-48A7-46FF-97E1-36AAB6BAD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0005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METODA "</a:t>
            </a:r>
            <a:r>
              <a:rPr lang="hr-HR" sz="16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FISSION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6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TRACKS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" (tragovi fisije)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omogućuje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određivanje starosti stijena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brojenjem mikroskopskih tunela koje u njima ostavlja prirodni raspad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urana-238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Kako metoda funkcionira u 3 koraka: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Brojenje prirodnih tragova: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Znanstvenici broje tunele koje je uran već sam stvorio u stijeni kroz povijest.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Stvaranje umjetnih tragova: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Stijena se u laboratoriju bombardira neutronima kako bi se prisilno raspalo sav preostali uran.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Usporedba omjera: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Uspoređivanjem broja prirodnih i novih umjetnih tragova izračunava se točna starost stijene.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Ključne činjenice: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Više tragova = starija stijena: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Što ima više prirodnih oštećenja, stijena je dulje stajala.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Širok raspon: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Mjeri starost od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nekoliko stotina do nekoliko milijardi godina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1221535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FCAFA-BE86-44C2-9C62-C7D113A20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362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C86A5-374C-44FB-8DA2-F4E8E011B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3581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METODA </a:t>
            </a:r>
            <a:r>
              <a:rPr lang="hr-HR" sz="16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TERMOLUMINISCENCIJE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određuje starost stijena, minerala tako što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mjeri svjetlost koju materijal ispušta kada se zagrije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Kako metoda funkcionira u 3 koraka: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Punjenje "baterije" (Zračenje):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Minerali (poput kvarca u stijeni) od svog nastanka upijaju slabo, prirodno zračenje iz okoliša. To zračenje ostaje "zarobljeno" u njima kao u bateriji.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Pražnjenje "baterije" (Grijanje):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 laboratoriju se uzorak zagrije na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100 do 400 °C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Zbog topline, mineral izbaci svu nakupljenu energiju u obliku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hladnog svjetla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Izračun starosti: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Što jače svijetli, to je više zračenja upio, što znači da je stariji. Starost se dobije tako da se ukupna svjetlost podijeli s prosječnim godišnjim zračenjem tog mjesta.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Raspon starosti: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Izvrsna je za predmete i stijene stare između </a:t>
            </a:r>
            <a:r>
              <a:rPr lang="hr-HR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10.000 i 800.000 godina</a:t>
            </a:r>
            <a:r>
              <a:rPr lang="hr-HR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3090029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C8A96D0-CB8A-402A-A344-DB249F4C5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98438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 err="1"/>
              <a:t>Stratotip</a:t>
            </a:r>
            <a:r>
              <a:rPr lang="hr-HR" sz="2400" b="1" dirty="0"/>
              <a:t>, "Zlatni šiljak", geološka vremenska ljestvica i stratigrafska klasifikacija</a:t>
            </a:r>
            <a:endParaRPr lang="en-US" sz="2400" b="1" dirty="0"/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D662C35-A7B8-42F4-836C-AB704AB56F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209800"/>
            <a:ext cx="4038600" cy="3810000"/>
          </a:xfrm>
        </p:spPr>
        <p:txBody>
          <a:bodyPr/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1833 god. Charles </a:t>
            </a:r>
            <a:r>
              <a:rPr lang="hr-HR" altLang="sr-Latn-RS" sz="1800" dirty="0" err="1">
                <a:latin typeface="Arial" panose="020B0604020202020204" pitchFamily="34" charset="0"/>
              </a:rPr>
              <a:t>Lyell</a:t>
            </a:r>
            <a:r>
              <a:rPr lang="hr-HR" altLang="sr-Latn-RS" sz="1800" dirty="0">
                <a:latin typeface="Arial" panose="020B0604020202020204" pitchFamily="34" charset="0"/>
              </a:rPr>
              <a:t> je prvi </a:t>
            </a:r>
            <a:r>
              <a:rPr lang="hr-HR" altLang="sr-Latn-RS" sz="1800" dirty="0" err="1">
                <a:latin typeface="Arial" panose="020B0604020202020204" pitchFamily="34" charset="0"/>
              </a:rPr>
              <a:t>podjelio</a:t>
            </a:r>
            <a:r>
              <a:rPr lang="hr-HR" altLang="sr-Latn-RS" sz="1800" dirty="0">
                <a:latin typeface="Arial" panose="020B0604020202020204" pitchFamily="34" charset="0"/>
              </a:rPr>
              <a:t> naslage </a:t>
            </a:r>
            <a:r>
              <a:rPr lang="hr-HR" altLang="sr-Latn-RS" sz="1800" dirty="0" err="1">
                <a:latin typeface="Arial" panose="020B0604020202020204" pitchFamily="34" charset="0"/>
              </a:rPr>
              <a:t>kenozoika</a:t>
            </a:r>
            <a:r>
              <a:rPr lang="hr-HR" altLang="sr-Latn-RS" sz="1800" dirty="0">
                <a:latin typeface="Arial" panose="020B0604020202020204" pitchFamily="34" charset="0"/>
              </a:rPr>
              <a:t> na pet manjih cjelina koje su se međusobno razlikovale po svom fosilnom sadržaju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početak oblikovanja moderne Geološke vremenske ljestvice koja je sadržavala određene cjeline naslaga karakterističnog fosilnog sadržaja vertikalno poredane prema svojoj relativnoj starosti odozdo prema gore</a:t>
            </a:r>
          </a:p>
          <a:p>
            <a:pPr eaLnBrk="1" hangingPunct="1">
              <a:defRPr/>
            </a:pPr>
            <a:endParaRPr lang="en-US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24580" name="Picture 4" descr="sheme">
            <a:extLst>
              <a:ext uri="{FF2B5EF4-FFF2-40B4-BE49-F238E27FC236}">
                <a16:creationId xmlns:a16="http://schemas.microsoft.com/office/drawing/2014/main" id="{678FAFFC-415B-4018-B11B-1AFE2C5270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371600"/>
            <a:ext cx="4397375" cy="511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9C840D49-AAC2-4C41-B8C1-1FEE466FEC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06363"/>
          </a:xfrm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49998F74-9B34-431C-9449-DF0062645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6576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ranije geološke vremenske ljestvice bazirale su se na </a:t>
            </a:r>
            <a:r>
              <a:rPr lang="hr-HR" altLang="sr-Latn-RS" sz="1800" dirty="0" err="1">
                <a:latin typeface="Arial" panose="020B0604020202020204" pitchFamily="34" charset="0"/>
              </a:rPr>
              <a:t>litološkim</a:t>
            </a:r>
            <a:r>
              <a:rPr lang="hr-HR" altLang="sr-Latn-RS" sz="1800" dirty="0">
                <a:latin typeface="Arial" panose="020B0604020202020204" pitchFamily="34" charset="0"/>
              </a:rPr>
              <a:t> značajkama naslaga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/>
              <a:t>geološka vremenska ljestvica izgrađivala se postupno i nesistematski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nove jedinice bile su imenovane kako su bile otkrivane i opisivane, a imena su dobivale nekad po geografskim lokalitetima gdje su istraživane, nekad po nekim pradavnim plemenima, a nekad po tipu naslaga koje ih izgrađuju  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odredba neke jedinice započela je korištenjem osnovnih principa stratigrafske geologije, čime se najprije odredila njena relativna vremenska pozicija, a zatim i njen fosilni sadržaj, pa se ta jedinica mogla prepoznavati i na mnogim drugim mjestima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prva opisana, te karakteristično razvijena jedinica naziva se standardni profil ili </a:t>
            </a:r>
            <a:r>
              <a:rPr lang="hr-HR" altLang="sr-Latn-RS" sz="1800" dirty="0" err="1">
                <a:latin typeface="Arial" panose="020B0604020202020204" pitchFamily="34" charset="0"/>
              </a:rPr>
              <a:t>S</a:t>
            </a:r>
            <a:r>
              <a:rPr lang="hr-HR" altLang="sr-Latn-RS" sz="1800" b="1" dirty="0" err="1">
                <a:latin typeface="Arial" panose="020B0604020202020204" pitchFamily="34" charset="0"/>
              </a:rPr>
              <a:t>tratotip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33D7148-6BB5-4003-9167-104CAE6AC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/>
          <a:lstStyle/>
          <a:p>
            <a:pPr eaLnBrk="1" hangingPunct="1">
              <a:defRPr/>
            </a:pPr>
            <a:endParaRPr lang="en-US" sz="2400" b="1" dirty="0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D8A14E2-F0FE-4248-82AC-6ED388349B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187348"/>
            <a:ext cx="4038600" cy="3048000"/>
          </a:xfrm>
        </p:spPr>
        <p:txBody>
          <a:bodyPr/>
          <a:lstStyle/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sz="2000" dirty="0"/>
          </a:p>
          <a:p>
            <a:pPr algn="just"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Prva opisana te karakteristično razvijena jedinica naziva se standardni profil ili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stratotip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– "ključ" za prepoznavanje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stijenskih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jedinica iste relativne starosti drugdje na Zemlji.</a:t>
            </a:r>
          </a:p>
          <a:p>
            <a:pPr algn="just"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Ti stari, povijesni </a:t>
            </a:r>
            <a:r>
              <a:rPr lang="hr-HR" sz="1600" dirty="0" err="1">
                <a:latin typeface="Arial" panose="020B0604020202020204" pitchFamily="34" charset="0"/>
                <a:cs typeface="Arial" panose="020B0604020202020204" pitchFamily="34" charset="0"/>
              </a:rPr>
              <a:t>stratotipi</a:t>
            </a:r>
            <a:r>
              <a:rPr lang="hr-HR" sz="1600" dirty="0">
                <a:latin typeface="Arial" panose="020B0604020202020204" pitchFamily="34" charset="0"/>
                <a:cs typeface="Arial" panose="020B0604020202020204" pitchFamily="34" charset="0"/>
              </a:rPr>
              <a:t> na kojima je izgrađena geologija 19. stoljeća danas služe samo kao spomenici povijesti znanosti, a moderna stratigrafija ih je službeno poslala u mirovinu.</a:t>
            </a:r>
          </a:p>
          <a:p>
            <a:pPr eaLnBrk="1" hangingPunct="1">
              <a:buClr>
                <a:schemeClr val="folHlink"/>
              </a:buClr>
              <a:buFont typeface="Wingdings" panose="05000000000000000000" pitchFamily="2" charset="2"/>
              <a:buChar char="Ø"/>
              <a:defRPr/>
            </a:pPr>
            <a:endParaRPr lang="hr-HR" sz="2000" dirty="0"/>
          </a:p>
        </p:txBody>
      </p:sp>
      <p:pic>
        <p:nvPicPr>
          <p:cNvPr id="28676" name="Picture 4" descr="map">
            <a:extLst>
              <a:ext uri="{FF2B5EF4-FFF2-40B4-BE49-F238E27FC236}">
                <a16:creationId xmlns:a16="http://schemas.microsoft.com/office/drawing/2014/main" id="{9512C82B-33FA-46FE-9069-36D240E2D4C9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1196975"/>
            <a:ext cx="4032250" cy="251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5" descr="time_scale">
            <a:extLst>
              <a:ext uri="{FF2B5EF4-FFF2-40B4-BE49-F238E27FC236}">
                <a16:creationId xmlns:a16="http://schemas.microsoft.com/office/drawing/2014/main" id="{AA370AED-E0C2-46C1-BF52-1BFCFCEF7026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3943350"/>
            <a:ext cx="3382963" cy="2581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>
            <a:extLst>
              <a:ext uri="{FF2B5EF4-FFF2-40B4-BE49-F238E27FC236}">
                <a16:creationId xmlns:a16="http://schemas.microsoft.com/office/drawing/2014/main" id="{ACEEE49C-F7E7-413D-8FB3-F32224E6B985}"/>
              </a:ext>
            </a:extLst>
          </p:cNvPr>
          <p:cNvSpPr/>
          <p:nvPr/>
        </p:nvSpPr>
        <p:spPr>
          <a:xfrm>
            <a:off x="609600" y="609600"/>
            <a:ext cx="78486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Napretkom znanosti tijekom 19. stoljeća, američki i europski geolozi ustanovili su mnoštvo takvih jedinica različitih naziva, kategorija i vremenskih raspona.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Taj je brzi razvoj ubrzo doveo do konfuzije i nepreglednosti, pa je početkom 20. stoljeća postalo očito da je potrebno standardizirati cjelokupnu terminologiju i hijerarhiju kako bi se geološki podaci mogli uniformno primjenjivati na globalnoj razini.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S tim ciljem, 1961. godine osnovana je Međunarodna unija geoloških znanosti (</a:t>
            </a:r>
            <a:r>
              <a:rPr lang="hr-HR" sz="1400" dirty="0" err="1">
                <a:latin typeface="Arial" panose="020B0604020202020204" pitchFamily="34" charset="0"/>
              </a:rPr>
              <a:t>IUGS</a:t>
            </a:r>
            <a:r>
              <a:rPr lang="hr-HR" sz="1400" dirty="0">
                <a:latin typeface="Arial" panose="020B0604020202020204" pitchFamily="34" charset="0"/>
              </a:rPr>
              <a:t>), unutar koje Međunarodno povjerenstvo za stratigrafiju (</a:t>
            </a:r>
            <a:r>
              <a:rPr lang="hr-HR" sz="1400" dirty="0" err="1">
                <a:latin typeface="Arial" panose="020B0604020202020204" pitchFamily="34" charset="0"/>
              </a:rPr>
              <a:t>ICS</a:t>
            </a:r>
            <a:r>
              <a:rPr lang="hr-HR" sz="1400" dirty="0">
                <a:latin typeface="Arial" panose="020B0604020202020204" pitchFamily="34" charset="0"/>
              </a:rPr>
              <a:t>) koordinira globalnu suradnju i postavlja standarde.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 err="1">
                <a:latin typeface="Arial" panose="020B0604020202020204" pitchFamily="34" charset="0"/>
              </a:rPr>
              <a:t>ICS</a:t>
            </a:r>
            <a:r>
              <a:rPr lang="hr-HR" sz="1400" dirty="0">
                <a:latin typeface="Arial" panose="020B0604020202020204" pitchFamily="34" charset="0"/>
              </a:rPr>
              <a:t>, među ostalim, definira načela stratigrafske klasifikacije, terminologije i postupaka te ih objavljuje u službenim priručnicima, poput Međunarodnog stratigrafskog vodiča.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Glavni cilj stratigrafske klasifikacije jest uspostavljanje jedinstvenog sustava koji omogućuje kronološko praćenje geoloških zapisa (stijena) i događaja na čitavoj Zemlji.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Ovisno o kriterijima koji se promatraju, taj se cilj ostvaruje kroz četiri temeljna stratigrafska sustava: </a:t>
            </a:r>
            <a:r>
              <a:rPr lang="hr-HR" sz="1400" dirty="0" err="1">
                <a:latin typeface="Arial" panose="020B0604020202020204" pitchFamily="34" charset="0"/>
              </a:rPr>
              <a:t>litostratigrafski</a:t>
            </a:r>
            <a:r>
              <a:rPr lang="hr-HR" sz="1400" dirty="0">
                <a:latin typeface="Arial" panose="020B0604020202020204" pitchFamily="34" charset="0"/>
              </a:rPr>
              <a:t>, biostratigrafski, </a:t>
            </a:r>
            <a:r>
              <a:rPr lang="hr-HR" sz="1400" dirty="0" err="1">
                <a:latin typeface="Arial" panose="020B0604020202020204" pitchFamily="34" charset="0"/>
              </a:rPr>
              <a:t>kronostratigrafski</a:t>
            </a:r>
            <a:r>
              <a:rPr lang="hr-HR" sz="1400" dirty="0">
                <a:latin typeface="Arial" panose="020B0604020202020204" pitchFamily="34" charset="0"/>
              </a:rPr>
              <a:t> i </a:t>
            </a:r>
            <a:r>
              <a:rPr lang="hr-HR" sz="1400" dirty="0" err="1">
                <a:latin typeface="Arial" panose="020B0604020202020204" pitchFamily="34" charset="0"/>
              </a:rPr>
              <a:t>geokronološki</a:t>
            </a:r>
            <a:r>
              <a:rPr lang="hr-HR" sz="1400" dirty="0">
                <a:latin typeface="Arial" panose="020B0604020202020204" pitchFamily="34" charset="0"/>
              </a:rPr>
              <a:t>, unutar kojih se definiraju pripadajuće formalne jedinice.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Međutim, dok je u 19. stoljeću prvotni koncept </a:t>
            </a:r>
            <a:r>
              <a:rPr lang="hr-HR" sz="1400" dirty="0" err="1">
                <a:latin typeface="Arial" panose="020B0604020202020204" pitchFamily="34" charset="0"/>
              </a:rPr>
              <a:t>stratotipa</a:t>
            </a:r>
            <a:r>
              <a:rPr lang="hr-HR" sz="1400" dirty="0">
                <a:latin typeface="Arial" panose="020B0604020202020204" pitchFamily="34" charset="0"/>
              </a:rPr>
              <a:t>, kao "ključa" predstavljao cjelokupni, debeli paket stijena nekog kraja, suvremena je stratigrafija zahtijevala još veću preciznost.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Napredak znanosti pokazao je da nijedan profil na Zemlji ne sadrži savršen i potpuno neprekinut zapis cijeloga razdoblja.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Zato je potkraj 20. stoljeća uveden moderni koncept </a:t>
            </a:r>
            <a:r>
              <a:rPr lang="hr-HR" sz="1400" dirty="0" err="1">
                <a:latin typeface="Arial" panose="020B0604020202020204" pitchFamily="34" charset="0"/>
              </a:rPr>
              <a:t>GSSP</a:t>
            </a:r>
            <a:r>
              <a:rPr lang="hr-HR" sz="1400" dirty="0">
                <a:latin typeface="Arial" panose="020B0604020202020204" pitchFamily="34" charset="0"/>
              </a:rPr>
              <a:t>-a (Global </a:t>
            </a:r>
            <a:r>
              <a:rPr lang="hr-HR" sz="1400" dirty="0" err="1">
                <a:latin typeface="Arial" panose="020B0604020202020204" pitchFamily="34" charset="0"/>
              </a:rPr>
              <a:t>Boundary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</a:rPr>
              <a:t>Stratotype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</a:rPr>
              <a:t>Section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</a:rPr>
              <a:t>and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</a:rPr>
              <a:t>Point</a:t>
            </a:r>
            <a:r>
              <a:rPr lang="hr-HR" sz="1400" dirty="0">
                <a:latin typeface="Arial" panose="020B0604020202020204" pitchFamily="34" charset="0"/>
              </a:rPr>
              <a:t>), u znanosti slikovito nazvan </a:t>
            </a:r>
            <a:r>
              <a:rPr lang="hr-HR" sz="1400" b="1" dirty="0">
                <a:latin typeface="Arial" panose="020B0604020202020204" pitchFamily="34" charset="0"/>
              </a:rPr>
              <a:t>"Zlatni šiljak".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Za razliku od povijesnih </a:t>
            </a:r>
            <a:r>
              <a:rPr lang="hr-HR" sz="1400" dirty="0" err="1">
                <a:latin typeface="Arial" panose="020B0604020202020204" pitchFamily="34" charset="0"/>
              </a:rPr>
              <a:t>stratotipova</a:t>
            </a:r>
            <a:r>
              <a:rPr lang="hr-HR" sz="1400" dirty="0">
                <a:latin typeface="Arial" panose="020B0604020202020204" pitchFamily="34" charset="0"/>
              </a:rPr>
              <a:t>, moderni "Zlatni šiljak" ne definira cijeli kat ili sustav na jednom mjestu, već precizno "zaključava" isključivo njegovu donju granicu (bazu).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Zbog toga se geološki kalendar danas sklapa poput globalnog mozaika s posve različitih strana svijeta, ovisno o tome gdje je priroda najbolje sačuvala pojedini vremenski prijelaz.</a:t>
            </a:r>
          </a:p>
        </p:txBody>
      </p:sp>
    </p:spTree>
    <p:extLst>
      <p:ext uri="{BB962C8B-B14F-4D97-AF65-F5344CB8AC3E}">
        <p14:creationId xmlns:p14="http://schemas.microsoft.com/office/powerpoint/2010/main" val="1052272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utnik 4">
            <a:extLst>
              <a:ext uri="{FF2B5EF4-FFF2-40B4-BE49-F238E27FC236}">
                <a16:creationId xmlns:a16="http://schemas.microsoft.com/office/drawing/2014/main" id="{F1100A3A-AD4F-4DC0-BD82-B9CBCC4BF0AD}"/>
              </a:ext>
            </a:extLst>
          </p:cNvPr>
          <p:cNvSpPr/>
          <p:nvPr/>
        </p:nvSpPr>
        <p:spPr>
          <a:xfrm>
            <a:off x="381000" y="1600200"/>
            <a:ext cx="8153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Izvrstan primjer takvog pristupa je početak jurskog razdoblja. Dok su geolozi u 19. stoljeću jurske katove definirali prema profilima u gorju Jura ili u Engleskoj, moderni "Zlatni šiljak" za bazu jure postavljen je tek 2010. godine u austrijskom Tirolu, na lokalitetu </a:t>
            </a:r>
            <a:r>
              <a:rPr lang="hr-HR" sz="1400" dirty="0" err="1">
                <a:latin typeface="Arial" panose="020B0604020202020204" pitchFamily="34" charset="0"/>
              </a:rPr>
              <a:t>Kuhjoch</a:t>
            </a:r>
            <a:r>
              <a:rPr lang="hr-HR" sz="1400" dirty="0">
                <a:latin typeface="Arial" panose="020B0604020202020204" pitchFamily="34" charset="0"/>
              </a:rPr>
              <a:t>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Tu je točna granica fiksirana na razini prve pojave ljušture malog </a:t>
            </a:r>
            <a:r>
              <a:rPr lang="hr-HR" sz="1400" dirty="0" err="1">
                <a:latin typeface="Arial" panose="020B0604020202020204" pitchFamily="34" charset="0"/>
              </a:rPr>
              <a:t>amonita</a:t>
            </a:r>
            <a:r>
              <a:rPr lang="hr-HR" sz="1400" dirty="0">
                <a:latin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</a:rPr>
              <a:t>Psiloceras</a:t>
            </a:r>
            <a:r>
              <a:rPr lang="hr-HR" sz="1400" i="1" dirty="0">
                <a:latin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</a:rPr>
              <a:t>spelae</a:t>
            </a:r>
            <a:r>
              <a:rPr lang="hr-HR" sz="1400" i="1" dirty="0">
                <a:latin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</a:rPr>
              <a:t>tirolicum</a:t>
            </a:r>
            <a:r>
              <a:rPr lang="hr-HR" sz="1400" dirty="0">
                <a:latin typeface="Arial" panose="020B0604020202020204" pitchFamily="34" charset="0"/>
              </a:rPr>
              <a:t>. Svaki sloj ispod te točke službeno je još uvijek trijas, a svaki sloj iznad nje – pravno je i znanstveno definiran kao jura.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Stijene iznad austrijskog "Zlatnog šiljka" ne vode nas do kraja jure,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Rješenje za početak krede (bazu kata </a:t>
            </a:r>
            <a:r>
              <a:rPr lang="hr-HR" sz="1400" dirty="0" err="1">
                <a:latin typeface="Arial" panose="020B0604020202020204" pitchFamily="34" charset="0"/>
              </a:rPr>
              <a:t>berijasa</a:t>
            </a:r>
            <a:r>
              <a:rPr lang="hr-HR" sz="1400" dirty="0">
                <a:latin typeface="Arial" panose="020B0604020202020204" pitchFamily="34" charset="0"/>
              </a:rPr>
              <a:t>) naposljetku je definirano na posve drugom lokalitetu, na profilu Tré </a:t>
            </a:r>
            <a:r>
              <a:rPr lang="hr-HR" sz="1400" dirty="0" err="1">
                <a:latin typeface="Arial" panose="020B0604020202020204" pitchFamily="34" charset="0"/>
              </a:rPr>
              <a:t>Maroua</a:t>
            </a:r>
            <a:r>
              <a:rPr lang="hr-HR" sz="1400" dirty="0">
                <a:latin typeface="Arial" panose="020B0604020202020204" pitchFamily="34" charset="0"/>
              </a:rPr>
              <a:t> u jugoistočnoj Francuskoj. Tamo je granica povučena na razini prve pojave sićušnog morskog planktona </a:t>
            </a:r>
            <a:r>
              <a:rPr lang="hr-HR" sz="1400" i="1" dirty="0" err="1">
                <a:latin typeface="Arial" panose="020B0604020202020204" pitchFamily="34" charset="0"/>
              </a:rPr>
              <a:t>Calpionella</a:t>
            </a:r>
            <a:r>
              <a:rPr lang="hr-HR" sz="1400" i="1" dirty="0">
                <a:latin typeface="Arial" panose="020B0604020202020204" pitchFamily="34" charset="0"/>
              </a:rPr>
              <a:t> </a:t>
            </a:r>
            <a:r>
              <a:rPr lang="hr-HR" sz="1400" i="1" dirty="0" err="1">
                <a:latin typeface="Arial" panose="020B0604020202020204" pitchFamily="34" charset="0"/>
              </a:rPr>
              <a:t>alpina</a:t>
            </a:r>
            <a:r>
              <a:rPr lang="hr-HR" sz="1400" dirty="0">
                <a:latin typeface="Arial" panose="020B0604020202020204" pitchFamily="34" charset="0"/>
              </a:rPr>
              <a:t>.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Ova dva primjera pokazuju suštinu moderne geologije: austrijski profil </a:t>
            </a:r>
            <a:r>
              <a:rPr lang="hr-HR" sz="1400" dirty="0" err="1">
                <a:latin typeface="Arial" panose="020B0604020202020204" pitchFamily="34" charset="0"/>
              </a:rPr>
              <a:t>Kuhjoch</a:t>
            </a:r>
            <a:r>
              <a:rPr lang="hr-HR" sz="1400" dirty="0">
                <a:latin typeface="Arial" panose="020B0604020202020204" pitchFamily="34" charset="0"/>
              </a:rPr>
              <a:t> daje nam prvu sekundu jure, dok nam francuski profil Tré </a:t>
            </a:r>
            <a:r>
              <a:rPr lang="hr-HR" sz="1400" dirty="0" err="1">
                <a:latin typeface="Arial" panose="020B0604020202020204" pitchFamily="34" charset="0"/>
              </a:rPr>
              <a:t>Maroua</a:t>
            </a:r>
            <a:r>
              <a:rPr lang="hr-HR" sz="1400" dirty="0">
                <a:latin typeface="Arial" panose="020B0604020202020204" pitchFamily="34" charset="0"/>
              </a:rPr>
              <a:t> daje prvu sekundu krede. </a:t>
            </a:r>
          </a:p>
          <a:p>
            <a:pPr marL="285750" indent="-285750" algn="just">
              <a:buClr>
                <a:schemeClr val="tx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</a:rPr>
              <a:t>Kraj jure je, slikovito rečeno, definiran tek onda kada je na drugom lokalitetu uspješno "zabijen" šiljak za početak krede, čime su povijesni </a:t>
            </a:r>
            <a:r>
              <a:rPr lang="hr-HR" sz="1400" dirty="0" err="1">
                <a:latin typeface="Arial" panose="020B0604020202020204" pitchFamily="34" charset="0"/>
              </a:rPr>
              <a:t>stratotipovi</a:t>
            </a:r>
            <a:r>
              <a:rPr lang="hr-HR" sz="1400" dirty="0">
                <a:latin typeface="Arial" panose="020B0604020202020204" pitchFamily="34" charset="0"/>
              </a:rPr>
              <a:t> kao nekadašnji apsolutni vladari pojedinih perioda ustupili</a:t>
            </a:r>
            <a:r>
              <a:rPr lang="az-Cyrl-AZ" sz="1400" dirty="0">
                <a:latin typeface="Arial" panose="020B0604020202020204" pitchFamily="34" charset="0"/>
              </a:rPr>
              <a:t> </a:t>
            </a:r>
            <a:r>
              <a:rPr lang="hr-HR" sz="1400" dirty="0">
                <a:latin typeface="Arial" panose="020B0604020202020204" pitchFamily="34" charset="0"/>
              </a:rPr>
              <a:t>mjesto preciznoj, globalnoj mreži graničnih točaka - "Zlatnih šiljaka".</a:t>
            </a:r>
          </a:p>
        </p:txBody>
      </p:sp>
    </p:spTree>
    <p:extLst>
      <p:ext uri="{BB962C8B-B14F-4D97-AF65-F5344CB8AC3E}">
        <p14:creationId xmlns:p14="http://schemas.microsoft.com/office/powerpoint/2010/main" val="4060207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A3C0A-39FF-49CC-B382-1EA67BBDA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71600"/>
          </a:xfrm>
        </p:spPr>
        <p:txBody>
          <a:bodyPr/>
          <a:lstStyle/>
          <a:p>
            <a:pPr>
              <a:defRPr/>
            </a:pPr>
            <a:r>
              <a:rPr lang="hr-HR" sz="1600" b="1" dirty="0"/>
              <a:t>Glavni cilj stratigrafske klasifikacije jest uspostavljanje jedinstvenog sustava koji omogućuje kronološko praćenje geoloških zapisa (stijena) i događaja na čitavoj Zemlji. </a:t>
            </a:r>
            <a:br>
              <a:rPr lang="hr-HR" sz="1600" b="1" dirty="0"/>
            </a:br>
            <a:br>
              <a:rPr lang="hr-HR" sz="1600" b="1" dirty="0"/>
            </a:br>
            <a:r>
              <a:rPr lang="hr-HR" sz="2400" b="1" dirty="0" err="1"/>
              <a:t>Litostratigrafska</a:t>
            </a:r>
            <a:r>
              <a:rPr lang="hr-HR" sz="2400" b="1" dirty="0"/>
              <a:t> klasifikacija</a:t>
            </a:r>
          </a:p>
        </p:txBody>
      </p:sp>
      <p:pic>
        <p:nvPicPr>
          <p:cNvPr id="32771" name="Content Placeholder 5">
            <a:extLst>
              <a:ext uri="{FF2B5EF4-FFF2-40B4-BE49-F238E27FC236}">
                <a16:creationId xmlns:a16="http://schemas.microsoft.com/office/drawing/2014/main" id="{8661E770-9608-437C-8BD3-5C2EFA67D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563461"/>
            <a:ext cx="7458075" cy="51054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bg1">
              <a:lumMod val="60000"/>
              <a:lumOff val="40000"/>
            </a:schemeClr>
          </a:fgClr>
          <a:bgClr>
            <a:schemeClr val="tx2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17D17-2C53-49C5-8E37-17D036E8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>
              <a:defRPr/>
            </a:pPr>
            <a:r>
              <a:rPr lang="hr-HR" sz="2400" b="1" dirty="0"/>
              <a:t>Biostratigrafska klasifikacija</a:t>
            </a:r>
          </a:p>
        </p:txBody>
      </p:sp>
      <p:pic>
        <p:nvPicPr>
          <p:cNvPr id="33795" name="Content Placeholder 3">
            <a:extLst>
              <a:ext uri="{FF2B5EF4-FFF2-40B4-BE49-F238E27FC236}">
                <a16:creationId xmlns:a16="http://schemas.microsoft.com/office/drawing/2014/main" id="{437652F7-3470-498C-8B49-E59A7E42D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8900" y="947737"/>
            <a:ext cx="3886200" cy="563562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B0F5496-A88F-4490-AD49-9CF97053C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31763"/>
            <a:ext cx="7543800" cy="58102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/>
              <a:t>Geokronološka i kronostratigrafska klasifikacija</a:t>
            </a:r>
            <a:endParaRPr lang="en-US" sz="2400" dirty="0"/>
          </a:p>
        </p:txBody>
      </p:sp>
      <p:pic>
        <p:nvPicPr>
          <p:cNvPr id="34819" name="Picture 3" descr="time_scale">
            <a:extLst>
              <a:ext uri="{FF2B5EF4-FFF2-40B4-BE49-F238E27FC236}">
                <a16:creationId xmlns:a16="http://schemas.microsoft.com/office/drawing/2014/main" id="{A822E7DE-AE03-42EF-9C28-5A593D253D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990600"/>
            <a:ext cx="5719763" cy="441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3A428-5653-4B5D-B48B-452183CD6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5562600"/>
            <a:ext cx="7696200" cy="990600"/>
          </a:xfrm>
        </p:spPr>
        <p:txBody>
          <a:bodyPr/>
          <a:lstStyle/>
          <a:p>
            <a:pPr>
              <a:defRPr/>
            </a:pPr>
            <a:r>
              <a:rPr lang="hr-HR" sz="1200" dirty="0">
                <a:latin typeface="Arial" panose="020B0604020202020204" pitchFamily="34" charset="0"/>
              </a:rPr>
              <a:t>npr. naslage </a:t>
            </a:r>
            <a:r>
              <a:rPr lang="hr-HR" sz="1200" u="sng" dirty="0">
                <a:latin typeface="Arial" panose="020B0604020202020204" pitchFamily="34" charset="0"/>
              </a:rPr>
              <a:t>donjo</a:t>
            </a:r>
            <a:r>
              <a:rPr lang="hr-HR" sz="1200" dirty="0">
                <a:latin typeface="Arial" panose="020B0604020202020204" pitchFamily="34" charset="0"/>
              </a:rPr>
              <a:t>trijaske (</a:t>
            </a:r>
            <a:r>
              <a:rPr lang="hr-HR" sz="1200" u="sng" dirty="0">
                <a:latin typeface="Arial" panose="020B0604020202020204" pitchFamily="34" charset="0"/>
              </a:rPr>
              <a:t>lower</a:t>
            </a:r>
            <a:r>
              <a:rPr lang="hr-HR" sz="1200" dirty="0">
                <a:latin typeface="Arial" panose="020B0604020202020204" pitchFamily="34" charset="0"/>
              </a:rPr>
              <a:t> Triassic) serije taložile su se tijekom </a:t>
            </a:r>
            <a:r>
              <a:rPr lang="hr-HR" sz="1200" u="sng" dirty="0">
                <a:latin typeface="Arial" panose="020B0604020202020204" pitchFamily="34" charset="0"/>
              </a:rPr>
              <a:t>starijeg</a:t>
            </a:r>
            <a:r>
              <a:rPr lang="hr-HR" sz="1200" dirty="0">
                <a:latin typeface="Arial" panose="020B0604020202020204" pitchFamily="34" charset="0"/>
              </a:rPr>
              <a:t> trijasa (</a:t>
            </a:r>
            <a:r>
              <a:rPr lang="hr-HR" sz="1200" u="sng" dirty="0">
                <a:latin typeface="Arial" panose="020B0604020202020204" pitchFamily="34" charset="0"/>
              </a:rPr>
              <a:t>early</a:t>
            </a:r>
            <a:r>
              <a:rPr lang="hr-HR" sz="1200" dirty="0">
                <a:latin typeface="Arial" panose="020B0604020202020204" pitchFamily="34" charset="0"/>
              </a:rPr>
              <a:t> Triassic) </a:t>
            </a:r>
          </a:p>
          <a:p>
            <a:pPr>
              <a:defRPr/>
            </a:pPr>
            <a:r>
              <a:rPr lang="hr-HR" sz="1200" dirty="0">
                <a:latin typeface="Arial" panose="020B0604020202020204" pitchFamily="34" charset="0"/>
              </a:rPr>
              <a:t>npr. naslage jurskog sistema taložile su se tijekom jurskog perioda</a:t>
            </a:r>
          </a:p>
          <a:p>
            <a:pPr>
              <a:defRPr/>
            </a:pPr>
            <a:r>
              <a:rPr lang="hr-HR" sz="1200" dirty="0">
                <a:latin typeface="Arial" panose="020B0604020202020204" pitchFamily="34" charset="0"/>
              </a:rPr>
              <a:t>npr. naslage cenomanskog kata taložile su se tijekom cenomanskog doba</a:t>
            </a:r>
          </a:p>
          <a:p>
            <a:pPr>
              <a:defRPr/>
            </a:pPr>
            <a:r>
              <a:rPr lang="hr-HR" sz="1200" dirty="0">
                <a:latin typeface="Arial" panose="020B0604020202020204" pitchFamily="34" charset="0"/>
              </a:rPr>
              <a:t>npr. naslage </a:t>
            </a:r>
            <a:r>
              <a:rPr lang="hr-HR" sz="1200" u="sng" dirty="0">
                <a:latin typeface="Arial" panose="020B0604020202020204" pitchFamily="34" charset="0"/>
              </a:rPr>
              <a:t>gornjo</a:t>
            </a:r>
            <a:r>
              <a:rPr lang="hr-HR" sz="1200" dirty="0">
                <a:latin typeface="Arial" panose="020B0604020202020204" pitchFamily="34" charset="0"/>
              </a:rPr>
              <a:t>kredne (</a:t>
            </a:r>
            <a:r>
              <a:rPr lang="hr-HR" sz="1200" u="sng" dirty="0">
                <a:latin typeface="Arial" panose="020B0604020202020204" pitchFamily="34" charset="0"/>
              </a:rPr>
              <a:t>upper</a:t>
            </a:r>
            <a:r>
              <a:rPr lang="hr-HR" sz="1200" dirty="0">
                <a:latin typeface="Arial" panose="020B0604020202020204" pitchFamily="34" charset="0"/>
              </a:rPr>
              <a:t> Cretaceous) serije taložile su se tijekom </a:t>
            </a:r>
            <a:r>
              <a:rPr lang="hr-HR" sz="1200" u="sng" dirty="0">
                <a:latin typeface="Arial" panose="020B0604020202020204" pitchFamily="34" charset="0"/>
              </a:rPr>
              <a:t>mlađe</a:t>
            </a:r>
            <a:r>
              <a:rPr lang="hr-HR" sz="1200" dirty="0">
                <a:latin typeface="Arial" panose="020B0604020202020204" pitchFamily="34" charset="0"/>
              </a:rPr>
              <a:t> krede (</a:t>
            </a:r>
            <a:r>
              <a:rPr lang="hr-HR" sz="1200" u="sng" dirty="0">
                <a:latin typeface="Arial" panose="020B0604020202020204" pitchFamily="34" charset="0"/>
              </a:rPr>
              <a:t>late</a:t>
            </a:r>
            <a:r>
              <a:rPr lang="hr-HR" sz="1200" dirty="0">
                <a:latin typeface="Arial" panose="020B0604020202020204" pitchFamily="34" charset="0"/>
              </a:rPr>
              <a:t> Cretaceous)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F0BEC3A5-855B-416D-981B-BEA38BDDB2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hr-HR" sz="2800"/>
              <a:t>Interpretacija dokumenata geološke prošlosti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612D2885-0832-4CDF-AD63-988FB4B34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862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dređivanjem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starosti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stijena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obavljeno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njihovo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vremensko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razvrstavanje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što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dokumenti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mogu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reći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vremenu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iz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kojega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potječu</a:t>
            </a:r>
            <a:r>
              <a:rPr lang="de-DE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? </a:t>
            </a:r>
            <a:endParaRPr lang="hr-HR" altLang="sr-Latn-R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za odgovor na to pitanje vrlo su važni fosilni ostaci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pojedine skupine organizama vezane su za točno određene okolišne uvjete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sesilni </a:t>
            </a: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bentos</a:t>
            </a:r>
            <a:endParaRPr lang="hr-HR" altLang="sr-Latn-R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vagilni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bentos</a:t>
            </a:r>
            <a:endParaRPr lang="hr-HR" altLang="sr-Latn-R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nekton</a:t>
            </a:r>
            <a:endParaRPr lang="hr-HR" altLang="sr-Latn-R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plankton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stenotermni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organizmi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euritermni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organizmi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stenohalini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organizmi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 err="1">
                <a:latin typeface="Arial" panose="020B0604020202020204" pitchFamily="34" charset="0"/>
                <a:cs typeface="Arial" panose="020B0604020202020204" pitchFamily="34" charset="0"/>
              </a:rPr>
              <a:t>eurihalini</a:t>
            </a:r>
            <a:r>
              <a:rPr lang="hr-HR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 organizmi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sr-Latn-RS" sz="1600" dirty="0">
                <a:latin typeface="Arial" panose="020B0604020202020204" pitchFamily="34" charset="0"/>
                <a:cs typeface="Arial" panose="020B0604020202020204" pitchFamily="34" charset="0"/>
              </a:rPr>
              <a:t>litološka svojstva stijena također upućuju na mjesto i prilike njihova nastanka </a:t>
            </a:r>
            <a:endParaRPr lang="hr-HR" altLang="sr-Latn-R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47653C39-2ED1-4FAE-B559-FF5DEE4D0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03188"/>
          </a:xfrm>
        </p:spPr>
        <p:txBody>
          <a:bodyPr/>
          <a:lstStyle/>
          <a:p>
            <a:pPr eaLnBrk="1" hangingPunct="1">
              <a:defRPr/>
            </a:pPr>
            <a:endParaRPr lang="en-US" sz="2800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0C8B41D5-4A6B-4BD7-82FF-EFDD3B2B92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7675" y="1752600"/>
            <a:ext cx="8229600" cy="358140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ukupnost svih paleontoloških i </a:t>
            </a:r>
            <a:r>
              <a:rPr lang="hr-HR" sz="2000" dirty="0" err="1">
                <a:latin typeface="Arial" charset="0"/>
              </a:rPr>
              <a:t>litoloških</a:t>
            </a:r>
            <a:r>
              <a:rPr lang="hr-HR" sz="2000" dirty="0">
                <a:latin typeface="Arial" charset="0"/>
              </a:rPr>
              <a:t> karakteristika neke stijene, a koja ukazuje na uvjete i okoliše njenog nastanka jest </a:t>
            </a:r>
            <a:r>
              <a:rPr lang="hr-HR" sz="2000" b="1" dirty="0" err="1">
                <a:latin typeface="Arial" charset="0"/>
              </a:rPr>
              <a:t>Facijes</a:t>
            </a:r>
            <a:endParaRPr lang="hr-HR" sz="2000" b="1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kontinentalni, morski i mješoviti </a:t>
            </a:r>
            <a:r>
              <a:rPr lang="hr-HR" sz="2000" dirty="0" err="1">
                <a:latin typeface="Arial" charset="0"/>
              </a:rPr>
              <a:t>facijesi</a:t>
            </a:r>
            <a:endParaRPr lang="hr-HR" sz="2000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kontinentalni kopneni (</a:t>
            </a:r>
            <a:r>
              <a:rPr lang="hr-HR" sz="2000" dirty="0" err="1">
                <a:latin typeface="Arial" charset="0"/>
              </a:rPr>
              <a:t>terestrički</a:t>
            </a:r>
            <a:r>
              <a:rPr lang="hr-HR" sz="2000" dirty="0">
                <a:latin typeface="Arial" charset="0"/>
              </a:rPr>
              <a:t>) </a:t>
            </a:r>
            <a:r>
              <a:rPr lang="hr-HR" sz="2000" dirty="0" err="1">
                <a:latin typeface="Arial" charset="0"/>
              </a:rPr>
              <a:t>facijesi</a:t>
            </a:r>
            <a:r>
              <a:rPr lang="hr-HR" sz="2000" dirty="0">
                <a:latin typeface="Arial" charset="0"/>
              </a:rPr>
              <a:t> - glacijalni, pustinjski, spiljski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kontinentalni slatkovodni (</a:t>
            </a:r>
            <a:r>
              <a:rPr lang="hr-HR" sz="2000" dirty="0" err="1">
                <a:latin typeface="Arial" charset="0"/>
              </a:rPr>
              <a:t>limnički</a:t>
            </a:r>
            <a:r>
              <a:rPr lang="hr-HR" sz="2000" dirty="0">
                <a:latin typeface="Arial" charset="0"/>
              </a:rPr>
              <a:t>) </a:t>
            </a:r>
            <a:r>
              <a:rPr lang="hr-HR" sz="2000" dirty="0" err="1">
                <a:latin typeface="Arial" charset="0"/>
              </a:rPr>
              <a:t>facijesi</a:t>
            </a:r>
            <a:r>
              <a:rPr lang="hr-HR" sz="2000" dirty="0">
                <a:latin typeface="Arial" charset="0"/>
              </a:rPr>
              <a:t>: riječni (fluvijalni), jezerski (</a:t>
            </a:r>
            <a:r>
              <a:rPr lang="hr-HR" sz="2000" dirty="0" err="1">
                <a:latin typeface="Arial" charset="0"/>
              </a:rPr>
              <a:t>lakustrički</a:t>
            </a:r>
            <a:r>
              <a:rPr lang="hr-HR" sz="2000" dirty="0">
                <a:latin typeface="Arial" charset="0"/>
              </a:rPr>
              <a:t>) i močvarni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morski (marinski) </a:t>
            </a:r>
            <a:r>
              <a:rPr lang="hr-HR" sz="2000" dirty="0" err="1">
                <a:latin typeface="Arial" charset="0"/>
              </a:rPr>
              <a:t>facijesi</a:t>
            </a:r>
            <a:r>
              <a:rPr lang="hr-HR" sz="2000" dirty="0">
                <a:latin typeface="Arial" charset="0"/>
              </a:rPr>
              <a:t>: </a:t>
            </a:r>
            <a:r>
              <a:rPr lang="hr-HR" sz="2000" dirty="0" err="1">
                <a:latin typeface="Arial" charset="0"/>
              </a:rPr>
              <a:t>plitkomorski</a:t>
            </a:r>
            <a:r>
              <a:rPr lang="hr-HR" sz="2000" dirty="0">
                <a:latin typeface="Arial" charset="0"/>
              </a:rPr>
              <a:t> (</a:t>
            </a:r>
            <a:r>
              <a:rPr lang="hr-HR" sz="2000" dirty="0" err="1">
                <a:latin typeface="Arial" charset="0"/>
              </a:rPr>
              <a:t>podplimni</a:t>
            </a:r>
            <a:r>
              <a:rPr lang="hr-HR" sz="2000" dirty="0">
                <a:latin typeface="Arial" charset="0"/>
              </a:rPr>
              <a:t>, plimni i </a:t>
            </a:r>
            <a:r>
              <a:rPr lang="hr-HR" sz="2000" dirty="0" err="1">
                <a:latin typeface="Arial" charset="0"/>
              </a:rPr>
              <a:t>nadplimni</a:t>
            </a:r>
            <a:r>
              <a:rPr lang="hr-HR" sz="2000" dirty="0">
                <a:latin typeface="Arial" charset="0"/>
              </a:rPr>
              <a:t>), </a:t>
            </a:r>
            <a:r>
              <a:rPr lang="hr-HR" sz="2000" dirty="0" err="1">
                <a:latin typeface="Arial" charset="0"/>
              </a:rPr>
              <a:t>batijalni</a:t>
            </a:r>
            <a:r>
              <a:rPr lang="hr-HR" sz="2000" dirty="0">
                <a:latin typeface="Arial" charset="0"/>
              </a:rPr>
              <a:t> i </a:t>
            </a:r>
            <a:r>
              <a:rPr lang="hr-HR" sz="2000" dirty="0" err="1">
                <a:latin typeface="Arial" charset="0"/>
              </a:rPr>
              <a:t>abisalni</a:t>
            </a:r>
            <a:endParaRPr lang="hr-HR" sz="2000" dirty="0">
              <a:latin typeface="Arial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Arial" charset="0"/>
              </a:rPr>
              <a:t>mješoviti </a:t>
            </a:r>
            <a:r>
              <a:rPr lang="hr-HR" sz="2000" dirty="0" err="1">
                <a:latin typeface="Arial" charset="0"/>
              </a:rPr>
              <a:t>facijesi</a:t>
            </a:r>
            <a:r>
              <a:rPr lang="hr-HR" sz="2000" dirty="0">
                <a:latin typeface="Arial" charset="0"/>
              </a:rPr>
              <a:t>: </a:t>
            </a:r>
            <a:r>
              <a:rPr lang="hr-HR" sz="2000" dirty="0" err="1">
                <a:latin typeface="Arial" charset="0"/>
              </a:rPr>
              <a:t>lagunski</a:t>
            </a:r>
            <a:r>
              <a:rPr lang="hr-HR" sz="2000" dirty="0">
                <a:latin typeface="Arial" charset="0"/>
              </a:rPr>
              <a:t>, </a:t>
            </a:r>
            <a:r>
              <a:rPr lang="hr-HR" sz="2000" dirty="0" err="1">
                <a:latin typeface="Arial" charset="0"/>
              </a:rPr>
              <a:t>deltni</a:t>
            </a:r>
            <a:r>
              <a:rPr lang="hr-HR" sz="2000" dirty="0">
                <a:latin typeface="Arial" charset="0"/>
              </a:rPr>
              <a:t>, </a:t>
            </a:r>
            <a:r>
              <a:rPr lang="hr-HR" sz="2000" dirty="0" err="1">
                <a:latin typeface="Arial" charset="0"/>
              </a:rPr>
              <a:t>estuarski</a:t>
            </a:r>
            <a:r>
              <a:rPr lang="hr-HR" sz="2000" dirty="0">
                <a:latin typeface="Arial" charset="0"/>
              </a:rPr>
              <a:t>, </a:t>
            </a:r>
            <a:r>
              <a:rPr lang="hr-HR" sz="2000" dirty="0" err="1">
                <a:latin typeface="Arial" charset="0"/>
              </a:rPr>
              <a:t>limanski</a:t>
            </a:r>
            <a:endParaRPr lang="hr-HR" sz="2000" dirty="0">
              <a:latin typeface="Arial" charset="0"/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hr-HR" sz="2000" dirty="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</TotalTime>
  <Words>2542</Words>
  <Application>Microsoft Office PowerPoint</Application>
  <PresentationFormat>Prikaz na zaslonu (4:3)</PresentationFormat>
  <Paragraphs>137</Paragraphs>
  <Slides>23</Slides>
  <Notes>16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27" baseType="lpstr">
      <vt:lpstr>Arial</vt:lpstr>
      <vt:lpstr>Tahoma</vt:lpstr>
      <vt:lpstr>Wingdings</vt:lpstr>
      <vt:lpstr>Slit</vt:lpstr>
      <vt:lpstr>METODE HISTORIJSKE GEOLOGIJE </vt:lpstr>
      <vt:lpstr>PowerPoint prezentacija</vt:lpstr>
      <vt:lpstr>Osnovni principi Stratigrafije</vt:lpstr>
      <vt:lpstr>Metode određivanja apsolutne starosti dokumenata geološke prošlosti</vt:lpstr>
      <vt:lpstr>Radioaktivnost</vt:lpstr>
      <vt:lpstr>PowerPoint prezentacija</vt:lpstr>
      <vt:lpstr>Maseni spektrometar</vt:lpstr>
      <vt:lpstr>Odredbom radiometrijske starosti neke stijene, dobiva se mogućnost odredbe približne starosti i stijena u njenoj podini i krovini</vt:lpstr>
      <vt:lpstr>Najupotrebljiviji elementi za odredbu radiometrijske starosti stijena</vt:lpstr>
      <vt:lpstr>Radiometrijske metode za određivanje starosti stijena</vt:lpstr>
      <vt:lpstr>PowerPoint prezentacija</vt:lpstr>
      <vt:lpstr>PowerPoint prezentacija</vt:lpstr>
      <vt:lpstr>PowerPoint prezentacija</vt:lpstr>
      <vt:lpstr>Stratotip, "Zlatni šiljak", geološka vremenska ljestvica i stratigrafska klasifikacija</vt:lpstr>
      <vt:lpstr>PowerPoint prezentacija</vt:lpstr>
      <vt:lpstr>PowerPoint prezentacija</vt:lpstr>
      <vt:lpstr>PowerPoint prezentacija</vt:lpstr>
      <vt:lpstr>PowerPoint prezentacija</vt:lpstr>
      <vt:lpstr>Glavni cilj stratigrafske klasifikacije jest uspostavljanje jedinstvenog sustava koji omogućuje kronološko praćenje geoloških zapisa (stijena) i događaja na čitavoj Zemlji.   Litostratigrafska klasifikacija</vt:lpstr>
      <vt:lpstr>Biostratigrafska klasifikacija</vt:lpstr>
      <vt:lpstr>Geokronološka i kronostratigrafska klasifikacija</vt:lpstr>
      <vt:lpstr>Interpretacija dokumenata geološke prošlosti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Bucković</dc:creator>
  <cp:lastModifiedBy>Damir Bucković</cp:lastModifiedBy>
  <cp:revision>72</cp:revision>
  <cp:lastPrinted>1601-01-01T00:00:00Z</cp:lastPrinted>
  <dcterms:created xsi:type="dcterms:W3CDTF">1601-01-01T00:00:00Z</dcterms:created>
  <dcterms:modified xsi:type="dcterms:W3CDTF">2026-10-19T07:49:47Z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