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0"/>
  </p:notesMasterIdLst>
  <p:sldIdLst>
    <p:sldId id="256" r:id="rId2"/>
    <p:sldId id="311" r:id="rId3"/>
    <p:sldId id="313" r:id="rId4"/>
    <p:sldId id="315" r:id="rId5"/>
    <p:sldId id="318" r:id="rId6"/>
    <p:sldId id="336" r:id="rId7"/>
    <p:sldId id="317" r:id="rId8"/>
    <p:sldId id="338" r:id="rId9"/>
    <p:sldId id="320" r:id="rId10"/>
    <p:sldId id="335" r:id="rId11"/>
    <p:sldId id="340" r:id="rId12"/>
    <p:sldId id="339" r:id="rId13"/>
    <p:sldId id="319" r:id="rId14"/>
    <p:sldId id="343" r:id="rId15"/>
    <p:sldId id="344" r:id="rId16"/>
    <p:sldId id="330" r:id="rId17"/>
    <p:sldId id="345" r:id="rId18"/>
    <p:sldId id="346" r:id="rId19"/>
  </p:sldIdLst>
  <p:sldSz cx="9144000" cy="5143500" type="screen16x9"/>
  <p:notesSz cx="6858000" cy="9144000"/>
  <p:embeddedFontLst>
    <p:embeddedFont>
      <p:font typeface="Archivo" pitchFamily="2" charset="77"/>
      <p:regular r:id="rId21"/>
      <p:bold r:id="rId22"/>
      <p:italic r:id="rId23"/>
      <p:boldItalic r:id="rId24"/>
    </p:embeddedFont>
    <p:embeddedFont>
      <p:font typeface="Bebas Neue" panose="020B0606020202050201" pitchFamily="34" charset="77"/>
      <p:regular r:id="rId25"/>
    </p:embeddedFont>
    <p:embeddedFont>
      <p:font typeface="Besley" pitchFamily="2" charset="77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entury Schoolbook" panose="02040604050505020304" pitchFamily="18" charset="0"/>
      <p:regular r:id="rId36"/>
      <p:bold r:id="rId37"/>
      <p:italic r:id="rId38"/>
      <p:boldItalic r:id="rId39"/>
    </p:embeddedFont>
    <p:embeddedFont>
      <p:font typeface="Nunito Light" panose="020F0302020204030204" pitchFamily="34" charset="0"/>
      <p:regular r:id="rId40"/>
      <p:italic r:id="rId41"/>
    </p:embeddedFont>
  </p:embeddedFontLst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240E"/>
    <a:srgbClr val="45300F"/>
    <a:srgbClr val="845D3F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022A94-9FCE-44E5-9118-21B55683EA2B}">
  <a:tblStyle styleId="{51022A94-9FCE-44E5-9118-21B55683EA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C2207A-1523-4F8E-9259-9D82888CFA7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56"/>
    <p:restoredTop sz="71547"/>
  </p:normalViewPr>
  <p:slideViewPr>
    <p:cSldViewPr snapToGrid="0">
      <p:cViewPr varScale="1">
        <p:scale>
          <a:sx n="96" d="100"/>
          <a:sy n="96" d="100"/>
        </p:scale>
        <p:origin x="153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e2b00173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e2b00173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661167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4269961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846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447309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827474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45032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76523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902691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58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279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276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 </a:t>
            </a: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965288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632859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0772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161159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F90B-68C0-075B-E60A-1CE30D1B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E37A1-8025-0415-2EEE-83867337E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5BB4B-1E29-BDA9-5B09-C78641113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1AB54-F511-537C-7719-C4532ABB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1E04F-F600-10A5-F62A-03E50ACA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26C0-A14B-9541-8C09-D56707C469FD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9931440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4B55-7A86-F640-43E6-E3606BA96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40F52-767A-2976-825F-067246852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18B43-BB0D-EFC1-B7AB-242A21A23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B899-4D10-6024-EFB9-C077E9986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F76C8-10F2-87C5-83C0-C7C733A8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26C0-A14B-9541-8C09-D56707C469FD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85077411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9E86BE-8D71-6DE3-F369-7A49715B8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5A7BB-BD07-E935-F2CE-81E59EAB8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B96AB-0C7D-7AA3-5557-109B434F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736BF-F161-4F65-C49A-75FC9E7B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775A9-CCA2-2C31-5808-6824B815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26C0-A14B-9541-8C09-D56707C469FD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0457102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720000" y="2414400"/>
            <a:ext cx="4250400" cy="8418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796200" y="1296575"/>
            <a:ext cx="900900" cy="905400"/>
          </a:xfrm>
          <a:prstGeom prst="rect">
            <a:avLst/>
          </a:prstGeom>
          <a:solidFill>
            <a:schemeClr val="lt2"/>
          </a:soli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796200" y="3471925"/>
            <a:ext cx="4174200" cy="393300"/>
          </a:xfrm>
          <a:prstGeom prst="rect">
            <a:avLst/>
          </a:prstGeom>
          <a:solidFill>
            <a:schemeClr val="lt2"/>
          </a:soli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003114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22FD1-75CD-5E07-0D2A-21C55BCC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6CDD1-BEF9-76AC-FA99-53E014D94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6583-4883-700F-15F3-2C8FEED9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6D842-B01F-409B-D57C-834359A9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74FA3-25AA-6F4C-0E30-B01BDB35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26C0-A14B-9541-8C09-D56707C469FD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58128921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DD64-8C25-C6A0-89B6-3DF12FA8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F3A05-9F46-8CED-09BE-D0AF46197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0FC8C-F733-3557-3603-DC26DE26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FD9EF-D457-7D69-E987-AFA65ABE7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7DCF3-1F4A-69E6-2FB8-26681644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26C0-A14B-9541-8C09-D56707C469FD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06976317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54E5-16C5-F807-4171-9720B4D2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0E6E9-8419-83E1-07E6-87BFD8C36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9E2131-55B6-80F2-2502-CF75ED54E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A5D06-09B5-5E06-5336-044E73D69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43066-DE3B-5C4A-D799-51413C95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F599E-1E3F-FB8F-CC2A-1FACCE8D2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26C0-A14B-9541-8C09-D56707C469FD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76262562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C919-3A77-37BA-887B-72EC459F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631AD-9D40-F288-C2D7-6828539D3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DA282-9C7E-5570-26E7-13C64A783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44B396-0E81-ABA0-F066-1240268A3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E6BB34-8806-E080-B8CD-675D57B329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D12F3-5F51-47BB-A64E-AB8D91383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A837F-7E88-77B4-053A-DA28A790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7478D7-6708-4D2B-193C-F7C7240C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26C0-A14B-9541-8C09-D56707C469FD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3209270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013F9-3122-5C4A-72E6-B98A6C447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BEA92-59E4-36AA-115F-E6AD5E0B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77A9B-714E-130C-89AA-6B3845132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CD364-19FF-B4F7-3852-756241F9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26C0-A14B-9541-8C09-D56707C469FD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76981644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565BA7-8BD8-057E-0EEF-B59BD5DD0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33F223-D215-F33E-6A56-A90B8277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2BB6D-CDE2-27C6-CF77-CE93E5A12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26C0-A14B-9541-8C09-D56707C469FD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02407763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DA132-9FAF-2FFD-2284-081E7903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23AD8-365D-2DE7-BAB1-FF471856F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0038C-8F86-5234-6459-485FFE86A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09CA6-7EBF-9050-D95F-58B51767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156F9-7D12-F9A1-531F-4C063E5E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470A4-A418-C052-B1F8-E754B29B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26C0-A14B-9541-8C09-D56707C469FD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7784034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98D8-151A-F9E2-241C-B5E92892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738573-49FF-3CB9-AE2A-100B557DC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C5758-2FA6-E7BA-D2E1-B1C0FCEAB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2B031-92EF-F14C-DF12-EE96307F6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78B7D-3B10-17C6-F099-91D8B01DF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5C447-DE6A-20F4-87AF-ACBFF8B1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26C0-A14B-9541-8C09-D56707C469FD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74320693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6EF47-2DA5-0D05-24D1-72AD1CCF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AD8FB-B465-6887-07C9-BA8192304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CDCEE-1600-2FEF-5115-DDB19B683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6E86D-E633-6417-0916-C2B3F495C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CF390-D65F-C33A-DA2A-088820B23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726C0-A14B-9541-8C09-D56707C469FD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45092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ransition spd="slow">
    <p:wipe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5" name="Rectangle 374">
            <a:extLst>
              <a:ext uri="{FF2B5EF4-FFF2-40B4-BE49-F238E27FC236}">
                <a16:creationId xmlns:a16="http://schemas.microsoft.com/office/drawing/2014/main" id="{D49D41A7-1E6E-4411-B9DA-FB7B7671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E4C9C60D-9D77-45E7-A7AA-45806B23E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B34D742C-1AE5-4925-9160-7224E37A2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24FF0A4B-3ADB-4A0F-B8EE-7785F277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1" name="Rectangle 380">
            <a:extLst>
              <a:ext uri="{FF2B5EF4-FFF2-40B4-BE49-F238E27FC236}">
                <a16:creationId xmlns:a16="http://schemas.microsoft.com/office/drawing/2014/main" id="{59EAD2C6-89D0-435B-9B8C-E3240DEAB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88" y="0"/>
            <a:ext cx="7678338" cy="5143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4" name="Google Shape;354;p37"/>
          <p:cNvSpPr txBox="1">
            <a:spLocks noGrp="1"/>
          </p:cNvSpPr>
          <p:nvPr>
            <p:ph type="ctrTitle"/>
          </p:nvPr>
        </p:nvSpPr>
        <p:spPr>
          <a:xfrm>
            <a:off x="273845" y="1586585"/>
            <a:ext cx="7128271" cy="14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Molekularni</a:t>
            </a:r>
            <a:r>
              <a:rPr lang="en-GB" sz="36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36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mehanizmi</a:t>
            </a:r>
            <a:r>
              <a:rPr lang="en-GB" sz="36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36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alosteričke</a:t>
            </a:r>
            <a:r>
              <a:rPr lang="en-GB" sz="36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36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regulacije</a:t>
            </a:r>
            <a:r>
              <a:rPr lang="en-GB" sz="36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36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i</a:t>
            </a:r>
            <a:r>
              <a:rPr lang="en-GB" sz="36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36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otpornost</a:t>
            </a:r>
            <a:r>
              <a:rPr lang="en-GB" sz="3600" dirty="0">
                <a:solidFill>
                  <a:srgbClr val="45300F"/>
                </a:solidFill>
                <a:latin typeface="Century Schoolbook" panose="02040604050505020304" pitchFamily="18" charset="0"/>
              </a:rPr>
              <a:t> PBP2a </a:t>
            </a:r>
            <a:r>
              <a:rPr lang="en-GB" sz="36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enzima</a:t>
            </a:r>
            <a:r>
              <a:rPr lang="en-GB" sz="36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36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kod</a:t>
            </a:r>
            <a:r>
              <a:rPr lang="en-GB" sz="3600" dirty="0">
                <a:solidFill>
                  <a:srgbClr val="45300F"/>
                </a:solidFill>
                <a:latin typeface="Century Schoolbook" panose="02040604050505020304" pitchFamily="18" charset="0"/>
              </a:rPr>
              <a:t> MRSA </a:t>
            </a:r>
            <a:r>
              <a:rPr lang="en-GB" sz="36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bakterije</a:t>
            </a:r>
            <a:endParaRPr lang="en-GB" sz="36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55" name="Google Shape;355;p37"/>
          <p:cNvSpPr txBox="1">
            <a:spLocks noGrp="1"/>
          </p:cNvSpPr>
          <p:nvPr>
            <p:ph type="subTitle" idx="1"/>
          </p:nvPr>
        </p:nvSpPr>
        <p:spPr>
          <a:xfrm>
            <a:off x="1267951" y="3077459"/>
            <a:ext cx="4716404" cy="794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rgbClr val="36240E">
                    <a:alpha val="60000"/>
                  </a:srgbClr>
                </a:solidFill>
                <a:latin typeface="Century Schoolbook" panose="02040604050505020304" pitchFamily="18" charset="0"/>
              </a:rPr>
              <a:t>Silvia – Maria </a:t>
            </a:r>
            <a:r>
              <a:rPr lang="en-GB" dirty="0" err="1">
                <a:solidFill>
                  <a:srgbClr val="36240E">
                    <a:alpha val="60000"/>
                  </a:srgbClr>
                </a:solidFill>
                <a:latin typeface="Century Schoolbook" panose="02040604050505020304" pitchFamily="18" charset="0"/>
              </a:rPr>
              <a:t>Franov</a:t>
            </a:r>
            <a:endParaRPr lang="en-GB" dirty="0">
              <a:solidFill>
                <a:srgbClr val="36240E">
                  <a:alpha val="60000"/>
                </a:srgbClr>
              </a:solidFill>
              <a:latin typeface="Century Schoolbook" panose="02040604050505020304" pitchFamily="18" charset="0"/>
            </a:endParaRP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 err="1">
                <a:solidFill>
                  <a:srgbClr val="36240E">
                    <a:alpha val="60000"/>
                  </a:srgbClr>
                </a:solidFill>
                <a:latin typeface="Century Schoolbook" panose="02040604050505020304" pitchFamily="18" charset="0"/>
              </a:rPr>
              <a:t>Kemijski</a:t>
            </a:r>
            <a:r>
              <a:rPr lang="en-GB" dirty="0">
                <a:solidFill>
                  <a:srgbClr val="36240E">
                    <a:alpha val="60000"/>
                  </a:srgbClr>
                </a:solidFill>
                <a:latin typeface="Century Schoolbook" panose="02040604050505020304" pitchFamily="18" charset="0"/>
              </a:rPr>
              <a:t> seminar I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lang="en-HR" dirty="0">
              <a:solidFill>
                <a:srgbClr val="36240E">
                  <a:alpha val="60000"/>
                </a:srgb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56" name="Google Shape;356;p37" descr="A glass flask with liquid in it&#10;&#10;Description automatically generated"/>
          <p:cNvPicPr preferRelativeResize="0"/>
          <p:nvPr/>
        </p:nvPicPr>
        <p:blipFill rotWithShape="1">
          <a:blip r:embed="rId3"/>
          <a:srcRect l="870" r="12158" b="-5"/>
          <a:stretch/>
        </p:blipFill>
        <p:spPr>
          <a:xfrm>
            <a:off x="6631781" y="2077130"/>
            <a:ext cx="2512219" cy="3131344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0B1DF68-B2DE-9285-D4C0-E17FFCE2D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033" y="369864"/>
            <a:ext cx="668701" cy="6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1337194B-ACF2-7E39-6182-3F14520A2A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2416" y="1223497"/>
            <a:ext cx="656318" cy="6687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8D7F68-FFBB-EC5A-AB06-EB880A1024AE}"/>
              </a:ext>
            </a:extLst>
          </p:cNvPr>
          <p:cNvSpPr txBox="1"/>
          <p:nvPr/>
        </p:nvSpPr>
        <p:spPr>
          <a:xfrm>
            <a:off x="309430" y="4101223"/>
            <a:ext cx="6633446" cy="821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L.H. </a:t>
            </a:r>
            <a:r>
              <a:rPr lang="hr-HR" sz="1100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Otero</a:t>
            </a: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, A. </a:t>
            </a:r>
            <a:r>
              <a:rPr lang="hr-HR" sz="1100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Rojas-Altuve</a:t>
            </a: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, L.I. </a:t>
            </a:r>
            <a:r>
              <a:rPr lang="hr-HR" sz="1100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Llarrull</a:t>
            </a: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, C. </a:t>
            </a:r>
            <a:r>
              <a:rPr lang="hr-HR" sz="1100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Carrasco</a:t>
            </a: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-López, M. </a:t>
            </a:r>
            <a:r>
              <a:rPr lang="hr-HR" sz="1100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Kumarasiri</a:t>
            </a: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, E. </a:t>
            </a:r>
            <a:r>
              <a:rPr lang="hr-HR" sz="1100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Lastochkin</a:t>
            </a: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, J. </a:t>
            </a:r>
            <a:r>
              <a:rPr lang="hr-HR" sz="1100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Fishovitz</a:t>
            </a: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, M. </a:t>
            </a:r>
            <a:r>
              <a:rPr lang="hr-HR" sz="1100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Dawley</a:t>
            </a: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, D. </a:t>
            </a:r>
            <a:r>
              <a:rPr lang="hr-HR" sz="1100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Hesek</a:t>
            </a: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, M. Lee, J.W. Johnson, J.F. Fisher, M. Chang, S. </a:t>
            </a:r>
            <a:r>
              <a:rPr lang="hr-HR" sz="1100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Mobashery</a:t>
            </a: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, J.A. </a:t>
            </a:r>
            <a:r>
              <a:rPr lang="hr-HR" sz="1100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Hermoso</a:t>
            </a: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, </a:t>
            </a:r>
            <a:r>
              <a:rPr lang="hr-HR" sz="1100" i="1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Proc</a:t>
            </a:r>
            <a:r>
              <a:rPr lang="hr-HR" sz="1100" i="1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. </a:t>
            </a:r>
            <a:r>
              <a:rPr lang="hr-HR" sz="1100" i="1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Natl</a:t>
            </a:r>
            <a:r>
              <a:rPr lang="hr-HR" sz="1100" i="1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. </a:t>
            </a:r>
            <a:r>
              <a:rPr lang="hr-HR" sz="1100" i="1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Acad</a:t>
            </a:r>
            <a:r>
              <a:rPr lang="hr-HR" sz="1100" i="1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. Sci. USA</a:t>
            </a: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 </a:t>
            </a:r>
            <a:r>
              <a:rPr lang="hr-HR" sz="1100" b="1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110 </a:t>
            </a:r>
            <a:r>
              <a:rPr lang="hr-HR" sz="1100" dirty="0">
                <a:solidFill>
                  <a:srgbClr val="45300F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(2013) 16808–16813.</a:t>
            </a:r>
            <a:endParaRPr lang="en-HR" sz="1100" dirty="0">
              <a:solidFill>
                <a:srgbClr val="45300F"/>
              </a:solidFill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D684F5-C1A3-C3C5-E964-6F53A84F1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26C0-A14B-9541-8C09-D56707C469FD}" type="slidenum">
              <a:rPr lang="en-HR" smtClean="0"/>
              <a:t>1</a:t>
            </a:fld>
            <a:endParaRPr lang="en-H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8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/>
      <p:bldP spid="354" grpId="1"/>
      <p:bldP spid="35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3DF3F77-74AE-96DD-CB7D-FE0CDCA6CBD1}"/>
              </a:ext>
            </a:extLst>
          </p:cNvPr>
          <p:cNvSpPr txBox="1"/>
          <p:nvPr/>
        </p:nvSpPr>
        <p:spPr>
          <a:xfrm>
            <a:off x="3912599" y="233211"/>
            <a:ext cx="381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HR" b="1" dirty="0">
                <a:latin typeface="Century Schoolbook" panose="02040604050505020304" pitchFamily="18" charset="0"/>
              </a:rPr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0DC2C0-E6F9-5053-3BE5-E0E383A104A8}"/>
              </a:ext>
            </a:extLst>
          </p:cNvPr>
          <p:cNvSpPr txBox="1"/>
          <p:nvPr/>
        </p:nvSpPr>
        <p:spPr>
          <a:xfrm>
            <a:off x="78378" y="1360374"/>
            <a:ext cx="38109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Zatvorena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konformacija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-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rozo</a:t>
            </a:r>
            <a:endParaRPr lang="en-GB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Otvorena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konformacija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-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plavo</a:t>
            </a:r>
            <a:endParaRPr lang="en-GB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Zatvorena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konformacija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onemogućuje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pristup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katalitičkom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ostatku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Ser403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Alosteričko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vezanje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inducira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otvaranje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l-GR" dirty="0">
                <a:solidFill>
                  <a:srgbClr val="45300F"/>
                </a:solidFill>
                <a:latin typeface="Century Schoolbook" panose="02040604050505020304" pitchFamily="18" charset="0"/>
              </a:rPr>
              <a:t>β3–β4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i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l-GR" dirty="0">
                <a:solidFill>
                  <a:srgbClr val="45300F"/>
                </a:solidFill>
                <a:latin typeface="Century Schoolbook" panose="02040604050505020304" pitchFamily="18" charset="0"/>
              </a:rPr>
              <a:t>α2–α3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petlji</a:t>
            </a:r>
            <a:endParaRPr lang="en-GB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endParaRPr lang="en-GB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Aciliranje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i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trajna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inhibicija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 </a:t>
            </a:r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enzima</a:t>
            </a:r>
            <a:endParaRPr lang="en-GB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415219-9FF8-B377-17A8-7DB0E1C8AB91}"/>
              </a:ext>
            </a:extLst>
          </p:cNvPr>
          <p:cNvGrpSpPr/>
          <p:nvPr/>
        </p:nvGrpSpPr>
        <p:grpSpPr>
          <a:xfrm>
            <a:off x="3822117" y="192532"/>
            <a:ext cx="5321883" cy="4684361"/>
            <a:chOff x="3822117" y="192532"/>
            <a:chExt cx="5321883" cy="468436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8AF6D31-278C-1137-1A5F-C595533170AB}"/>
                </a:ext>
              </a:extLst>
            </p:cNvPr>
            <p:cNvGrpSpPr/>
            <p:nvPr/>
          </p:nvGrpSpPr>
          <p:grpSpPr>
            <a:xfrm>
              <a:off x="3919450" y="192532"/>
              <a:ext cx="5224550" cy="4684361"/>
              <a:chOff x="3507529" y="0"/>
              <a:chExt cx="5636472" cy="505369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315F89F-3943-0648-4EBF-8F29D47CB7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3273" r="33453"/>
              <a:stretch/>
            </p:blipFill>
            <p:spPr>
              <a:xfrm>
                <a:off x="3507529" y="0"/>
                <a:ext cx="5636472" cy="505369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A84797-2DDD-C4EB-5C09-E93E8D392A6D}"/>
                  </a:ext>
                </a:extLst>
              </p:cNvPr>
              <p:cNvSpPr txBox="1"/>
              <p:nvPr/>
            </p:nvSpPr>
            <p:spPr>
              <a:xfrm>
                <a:off x="7573343" y="46166"/>
                <a:ext cx="1218338" cy="697290"/>
              </a:xfrm>
              <a:prstGeom prst="rect">
                <a:avLst/>
              </a:prstGeom>
              <a:solidFill>
                <a:schemeClr val="bg1">
                  <a:alpha val="9307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b="1" i="0" u="none" strike="noStrike" dirty="0">
                    <a:solidFill>
                      <a:srgbClr val="000000"/>
                    </a:solidFill>
                    <a:effectLst/>
                    <a:latin typeface="Century Schoolbook" panose="02040604050505020304" pitchFamily="18" charset="0"/>
                  </a:rPr>
                  <a:t>α2</a:t>
                </a:r>
                <a:r>
                  <a:rPr lang="en-US" b="1" i="0" u="none" strike="noStrike" dirty="0">
                    <a:solidFill>
                      <a:srgbClr val="000000"/>
                    </a:solidFill>
                    <a:effectLst/>
                    <a:latin typeface="Century Schoolbook" panose="02040604050505020304" pitchFamily="18" charset="0"/>
                  </a:rPr>
                  <a:t> – </a:t>
                </a:r>
                <a:r>
                  <a:rPr lang="el-GR" b="1" i="0" u="none" strike="noStrike" dirty="0">
                    <a:solidFill>
                      <a:srgbClr val="000000"/>
                    </a:solidFill>
                    <a:effectLst/>
                    <a:latin typeface="Century Schoolbook" panose="02040604050505020304" pitchFamily="18" charset="0"/>
                  </a:rPr>
                  <a:t>α</a:t>
                </a:r>
                <a:r>
                  <a:rPr lang="en-US" b="1" i="0" u="none" strike="noStrike" dirty="0">
                    <a:solidFill>
                      <a:srgbClr val="000000"/>
                    </a:solidFill>
                    <a:effectLst/>
                    <a:latin typeface="Century Schoolbook" panose="02040604050505020304" pitchFamily="18" charset="0"/>
                  </a:rPr>
                  <a:t>3 </a:t>
                </a:r>
              </a:p>
              <a:p>
                <a:pPr algn="ctr"/>
                <a:r>
                  <a:rPr lang="en-US" b="1" dirty="0" err="1">
                    <a:solidFill>
                      <a:srgbClr val="000000"/>
                    </a:solidFill>
                    <a:latin typeface="Century Schoolbook" panose="02040604050505020304" pitchFamily="18" charset="0"/>
                  </a:rPr>
                  <a:t>P</a:t>
                </a:r>
                <a:r>
                  <a:rPr lang="en-US" b="1" i="0" u="none" strike="noStrike" dirty="0" err="1">
                    <a:solidFill>
                      <a:srgbClr val="000000"/>
                    </a:solidFill>
                    <a:effectLst/>
                    <a:latin typeface="Century Schoolbook" panose="02040604050505020304" pitchFamily="18" charset="0"/>
                  </a:rPr>
                  <a:t>etlje</a:t>
                </a:r>
                <a:endParaRPr lang="en-HR" b="1" dirty="0">
                  <a:latin typeface="Century Schoolbook" panose="020406040505050203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009404-6553-1192-FC19-B6E7C24D00CA}"/>
                  </a:ext>
                </a:extLst>
              </p:cNvPr>
              <p:cNvSpPr txBox="1"/>
              <p:nvPr/>
            </p:nvSpPr>
            <p:spPr>
              <a:xfrm>
                <a:off x="3698447" y="3328805"/>
                <a:ext cx="107112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b="1" i="0" u="none" strike="noStrike" dirty="0">
                    <a:solidFill>
                      <a:srgbClr val="36240E"/>
                    </a:solidFill>
                    <a:effectLst/>
                    <a:latin typeface="Century Schoolbook" panose="02040604050505020304" pitchFamily="18" charset="0"/>
                  </a:rPr>
                  <a:t>β3–β4 </a:t>
                </a:r>
                <a:r>
                  <a:rPr lang="en-GB" b="1" i="0" u="none" strike="noStrike" dirty="0" err="1">
                    <a:solidFill>
                      <a:srgbClr val="36240E"/>
                    </a:solidFill>
                    <a:effectLst/>
                    <a:latin typeface="Century Schoolbook" panose="02040604050505020304" pitchFamily="18" charset="0"/>
                  </a:rPr>
                  <a:t>Petlje</a:t>
                </a:r>
                <a:r>
                  <a:rPr lang="en-GB" b="1" i="0" u="none" strike="noStrike" dirty="0">
                    <a:solidFill>
                      <a:srgbClr val="36240E"/>
                    </a:solidFill>
                    <a:effectLst/>
                    <a:latin typeface="Century Schoolbook" panose="02040604050505020304" pitchFamily="18" charset="0"/>
                  </a:rPr>
                  <a:t> </a:t>
                </a:r>
                <a:endParaRPr lang="en-HR" b="1" dirty="0">
                  <a:solidFill>
                    <a:srgbClr val="36240E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DB652A-D42A-AF59-5761-25FEE76DF944}"/>
                </a:ext>
              </a:extLst>
            </p:cNvPr>
            <p:cNvSpPr txBox="1"/>
            <p:nvPr/>
          </p:nvSpPr>
          <p:spPr>
            <a:xfrm>
              <a:off x="3822117" y="192532"/>
              <a:ext cx="472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HR" b="1" dirty="0">
                <a:latin typeface="Century Schoolbook" panose="02040604050505020304" pitchFamily="18" charset="0"/>
              </a:endParaRPr>
            </a:p>
          </p:txBody>
        </p:sp>
      </p:grpSp>
      <p:sp>
        <p:nvSpPr>
          <p:cNvPr id="7" name="Google Shape;395;p41">
            <a:extLst>
              <a:ext uri="{FF2B5EF4-FFF2-40B4-BE49-F238E27FC236}">
                <a16:creationId xmlns:a16="http://schemas.microsoft.com/office/drawing/2014/main" id="{AB010E9C-9452-0E6D-2747-F00FB2AE9C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6572" y="365990"/>
            <a:ext cx="4065814" cy="9583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Alosterička</a:t>
            </a:r>
            <a:r>
              <a:rPr lang="en-GB" sz="24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regulacija</a:t>
            </a:r>
            <a:r>
              <a:rPr lang="en-GB" sz="24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dostupnosti</a:t>
            </a:r>
            <a:r>
              <a:rPr lang="en-GB" sz="24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aktivnog</a:t>
            </a:r>
            <a:r>
              <a:rPr lang="en-GB" sz="24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mjesta</a:t>
            </a:r>
            <a:r>
              <a:rPr lang="en-GB" sz="24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PBP2a</a:t>
            </a:r>
            <a:endParaRPr sz="2400" dirty="0">
              <a:solidFill>
                <a:srgbClr val="36240E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356A08-5BE7-7E1C-7639-CB6F7CDDCBA2}"/>
              </a:ext>
            </a:extLst>
          </p:cNvPr>
          <p:cNvSpPr txBox="1"/>
          <p:nvPr/>
        </p:nvSpPr>
        <p:spPr>
          <a:xfrm>
            <a:off x="6640" y="4835552"/>
            <a:ext cx="42877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Otero et al., </a:t>
            </a:r>
            <a:r>
              <a:rPr lang="en-GB" sz="900" b="0" i="1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Proc. Natl. Acad. Sci. USA</a:t>
            </a:r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 110 (2013) 16808–16813.</a:t>
            </a:r>
            <a:endParaRPr lang="en-HR" sz="900" dirty="0">
              <a:solidFill>
                <a:srgbClr val="36240E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7" name="Slide Number Placeholder 35">
            <a:extLst>
              <a:ext uri="{FF2B5EF4-FFF2-40B4-BE49-F238E27FC236}">
                <a16:creationId xmlns:a16="http://schemas.microsoft.com/office/drawing/2014/main" id="{6F647983-FE8F-B578-280C-CED236BD752A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10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57971924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6F8375F-2511-F204-DD39-B5E9E0EC2635}"/>
              </a:ext>
            </a:extLst>
          </p:cNvPr>
          <p:cNvSpPr txBox="1"/>
          <p:nvPr/>
        </p:nvSpPr>
        <p:spPr>
          <a:xfrm>
            <a:off x="183955" y="1203960"/>
            <a:ext cx="4123482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C00000"/>
                </a:solidFill>
                <a:effectLst/>
                <a:latin typeface="Century Schoolbook" panose="02040604050505020304" pitchFamily="18" charset="0"/>
              </a:rPr>
              <a:t>CFT2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45300F"/>
              </a:solidFill>
              <a:effectLst/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eptidoglikanski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fragment –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Century Schoolbook" panose="02040604050505020304" pitchFamily="18" charset="0"/>
              </a:rPr>
              <a:t>L</a:t>
            </a:r>
            <a:r>
              <a:rPr lang="en-GB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Century Schoolbook" panose="02040604050505020304" pitchFamily="18" charset="0"/>
              </a:rPr>
              <a:t>igand 1 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(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uključuje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D-Ala-D-Ala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završetak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)</a:t>
            </a:r>
          </a:p>
          <a:p>
            <a:endParaRPr lang="en-GB" b="0" i="0" u="none" strike="noStrike" dirty="0">
              <a:solidFill>
                <a:srgbClr val="845D3F"/>
              </a:solidFill>
              <a:effectLst/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N-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acetilmuraminska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kiselina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entury Schoolbook" panose="02040604050505020304" pitchFamily="18" charset="0"/>
              </a:rPr>
              <a:t>(NAM),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dio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strukture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peptidoglikana</a:t>
            </a:r>
            <a:endParaRPr lang="en-GB" b="0" i="0" u="none" strike="noStrike" dirty="0">
              <a:solidFill>
                <a:srgbClr val="45300F"/>
              </a:solidFill>
              <a:effectLst/>
              <a:latin typeface="Century Schoolbook" panose="02040604050505020304" pitchFamily="18" charset="0"/>
            </a:endParaRPr>
          </a:p>
          <a:p>
            <a:endParaRPr lang="en-GB" b="0" i="0" u="none" strike="noStrike" dirty="0">
              <a:solidFill>
                <a:srgbClr val="845D3F"/>
              </a:solidFill>
              <a:effectLst/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Sivo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: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 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proteinski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kostur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enzima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PBP2a</a:t>
            </a:r>
            <a:br>
              <a:rPr lang="en-GB" sz="1600" dirty="0">
                <a:solidFill>
                  <a:srgbClr val="845D3F"/>
                </a:solidFill>
                <a:latin typeface="Century Schoolbook" panose="02040604050505020304" pitchFamily="18" charset="0"/>
              </a:rPr>
            </a:br>
            <a:endParaRPr lang="en-HR" sz="1600" dirty="0">
              <a:solidFill>
                <a:srgbClr val="845D3F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73C8FE-6203-F2B9-D7AE-CE1AD66F00FB}"/>
              </a:ext>
            </a:extLst>
          </p:cNvPr>
          <p:cNvGrpSpPr/>
          <p:nvPr/>
        </p:nvGrpSpPr>
        <p:grpSpPr>
          <a:xfrm>
            <a:off x="4261757" y="0"/>
            <a:ext cx="4882244" cy="5143500"/>
            <a:chOff x="4261757" y="0"/>
            <a:chExt cx="4882244" cy="5143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344174-A6B1-C283-ADE9-83F355ACA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3" t="50955" r="71394"/>
            <a:stretch/>
          </p:blipFill>
          <p:spPr>
            <a:xfrm>
              <a:off x="4261757" y="0"/>
              <a:ext cx="4882244" cy="5143500"/>
            </a:xfrm>
            <a:prstGeom prst="rect">
              <a:avLst/>
            </a:prstGeom>
            <a:effectLst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1AA36F-762F-E268-F818-FDE4D34BA55E}"/>
                </a:ext>
              </a:extLst>
            </p:cNvPr>
            <p:cNvSpPr txBox="1"/>
            <p:nvPr/>
          </p:nvSpPr>
          <p:spPr>
            <a:xfrm>
              <a:off x="6376575" y="840854"/>
              <a:ext cx="1383712" cy="369332"/>
            </a:xfrm>
            <a:prstGeom prst="rect">
              <a:avLst/>
            </a:prstGeom>
            <a:solidFill>
              <a:schemeClr val="bg1">
                <a:alpha val="80632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HR" b="1" dirty="0">
                  <a:latin typeface="Century Schoolbook" panose="02040604050505020304" pitchFamily="18" charset="0"/>
                </a:rPr>
                <a:t>Domena-2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925799-79A0-90E6-FFFD-B5F69214C311}"/>
                </a:ext>
              </a:extLst>
            </p:cNvPr>
            <p:cNvSpPr txBox="1"/>
            <p:nvPr/>
          </p:nvSpPr>
          <p:spPr>
            <a:xfrm>
              <a:off x="7693383" y="2571750"/>
              <a:ext cx="1383711" cy="369332"/>
            </a:xfrm>
            <a:prstGeom prst="rect">
              <a:avLst/>
            </a:prstGeom>
            <a:solidFill>
              <a:schemeClr val="bg1">
                <a:alpha val="75961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HR" b="1" dirty="0">
                  <a:latin typeface="Century Schoolbook" panose="02040604050505020304" pitchFamily="18" charset="0"/>
                </a:rPr>
                <a:t>Domena-1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252605-B0C3-9117-9BAF-B5F888ACE513}"/>
                </a:ext>
              </a:extLst>
            </p:cNvPr>
            <p:cNvSpPr txBox="1"/>
            <p:nvPr/>
          </p:nvSpPr>
          <p:spPr>
            <a:xfrm>
              <a:off x="7953846" y="1698171"/>
              <a:ext cx="1190154" cy="64633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HR" b="1" dirty="0">
                  <a:latin typeface="Century Schoolbook" panose="02040604050505020304" pitchFamily="18" charset="0"/>
                </a:rPr>
                <a:t>Domena-2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846A657-0B22-52C5-D83B-C3058C1F649D}"/>
              </a:ext>
            </a:extLst>
          </p:cNvPr>
          <p:cNvSpPr txBox="1"/>
          <p:nvPr/>
        </p:nvSpPr>
        <p:spPr>
          <a:xfrm>
            <a:off x="4580556" y="162310"/>
            <a:ext cx="1138660" cy="5551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HR" b="1" dirty="0">
              <a:latin typeface="Century Schoolbook" panose="02040604050505020304" pitchFamily="18" charset="0"/>
            </a:endParaRPr>
          </a:p>
        </p:txBody>
      </p:sp>
      <p:sp>
        <p:nvSpPr>
          <p:cNvPr id="6" name="Google Shape;395;p41">
            <a:extLst>
              <a:ext uri="{FF2B5EF4-FFF2-40B4-BE49-F238E27FC236}">
                <a16:creationId xmlns:a16="http://schemas.microsoft.com/office/drawing/2014/main" id="{2C5BEBD5-7B3A-7AA8-F065-2B50E0EF84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955" y="0"/>
            <a:ext cx="5535261" cy="931117"/>
          </a:xfrm>
          <a:prstGeom prst="rect">
            <a:avLst/>
          </a:prstGeom>
          <a:solidFill>
            <a:schemeClr val="bg1"/>
          </a:solidFill>
          <a:effectLst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Alosteričko</a:t>
            </a:r>
            <a:r>
              <a:rPr lang="en" sz="2400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" sz="2400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vezno</a:t>
            </a:r>
            <a:r>
              <a:rPr lang="en" sz="2400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" sz="2400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mjesto</a:t>
            </a:r>
            <a:r>
              <a:rPr lang="en" sz="2400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PBP2a</a:t>
            </a:r>
            <a:endParaRPr sz="2400" b="1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602139-03B5-F64C-C95C-5438ED01F476}"/>
              </a:ext>
            </a:extLst>
          </p:cNvPr>
          <p:cNvSpPr txBox="1"/>
          <p:nvPr/>
        </p:nvSpPr>
        <p:spPr>
          <a:xfrm>
            <a:off x="19642" y="4866501"/>
            <a:ext cx="42877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Otero et al., </a:t>
            </a:r>
            <a:r>
              <a:rPr lang="en-GB" sz="900" b="0" i="1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Proc. Natl. Acad. Sci. USA</a:t>
            </a:r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 110 (2013) 16808–16813.</a:t>
            </a:r>
            <a:endParaRPr lang="en-HR" sz="900" dirty="0">
              <a:solidFill>
                <a:srgbClr val="36240E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Slide Number Placeholder 35">
            <a:extLst>
              <a:ext uri="{FF2B5EF4-FFF2-40B4-BE49-F238E27FC236}">
                <a16:creationId xmlns:a16="http://schemas.microsoft.com/office/drawing/2014/main" id="{C3F839A0-01C8-A64F-E036-15C67842E51F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11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112371899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95;p41">
            <a:extLst>
              <a:ext uri="{FF2B5EF4-FFF2-40B4-BE49-F238E27FC236}">
                <a16:creationId xmlns:a16="http://schemas.microsoft.com/office/drawing/2014/main" id="{79C9CA3F-0DD2-F252-95CE-4F88E9C0D3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6380" y="519700"/>
            <a:ext cx="4335620" cy="8817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Interakcije</a:t>
            </a:r>
            <a:r>
              <a:rPr lang="en-GB" sz="2400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CFT-2 u </a:t>
            </a:r>
            <a:r>
              <a:rPr lang="en-GB" sz="2400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alosteričkom</a:t>
            </a:r>
            <a:r>
              <a:rPr lang="en-GB" sz="2400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veznom</a:t>
            </a:r>
            <a:r>
              <a:rPr lang="en-GB" sz="2400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mjestu</a:t>
            </a:r>
            <a:r>
              <a:rPr lang="en-GB" sz="2400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PBP2a</a:t>
            </a:r>
            <a:endParaRPr sz="2400" b="1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BC06FB-C93F-3A12-956E-42ECD2818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9000"/>
                    </a14:imgEffect>
                  </a14:imgLayer>
                </a14:imgProps>
              </a:ext>
            </a:extLst>
          </a:blip>
          <a:srcRect t="6838"/>
          <a:stretch/>
        </p:blipFill>
        <p:spPr>
          <a:xfrm>
            <a:off x="4430856" y="0"/>
            <a:ext cx="4660268" cy="4049486"/>
          </a:xfrm>
          <a:prstGeom prst="rect">
            <a:avLst/>
          </a:prstGeom>
        </p:spPr>
      </p:pic>
      <p:pic>
        <p:nvPicPr>
          <p:cNvPr id="29" name="Picture 28" descr="A diagram of a molecule&#10;&#10;Description automatically generated">
            <a:extLst>
              <a:ext uri="{FF2B5EF4-FFF2-40B4-BE49-F238E27FC236}">
                <a16:creationId xmlns:a16="http://schemas.microsoft.com/office/drawing/2014/main" id="{DD646006-538A-0BBD-E7D2-6542D6A0E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37" y="1685054"/>
            <a:ext cx="4888211" cy="293874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F694FC-B332-AA30-1F0A-DF91D2D25C10}"/>
              </a:ext>
            </a:extLst>
          </p:cNvPr>
          <p:cNvSpPr txBox="1"/>
          <p:nvPr/>
        </p:nvSpPr>
        <p:spPr>
          <a:xfrm>
            <a:off x="0" y="4881890"/>
            <a:ext cx="69939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M.W.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Shalaby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E.M.E.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Dokla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R.A.T.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Serya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K.A.M.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Abouzid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 </a:t>
            </a:r>
            <a:r>
              <a:rPr lang="en-GB" sz="900" i="1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Eur. J. Med. Chem.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 220 (2021) </a:t>
            </a:r>
            <a:r>
              <a:rPr lang="en-GB" sz="9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113488.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8E1EA8-7F2D-1A60-14FB-28CBA9240677}"/>
              </a:ext>
            </a:extLst>
          </p:cNvPr>
          <p:cNvSpPr txBox="1"/>
          <p:nvPr/>
        </p:nvSpPr>
        <p:spPr>
          <a:xfrm>
            <a:off x="0" y="4766474"/>
            <a:ext cx="42877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Otero et al., </a:t>
            </a:r>
            <a:r>
              <a:rPr lang="en-GB" sz="900" b="0" i="1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Proc. Natl. Acad. Sci. USA</a:t>
            </a:r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 110 (2013) 16808–16813.</a:t>
            </a:r>
            <a:endParaRPr lang="en-HR" sz="900" dirty="0">
              <a:solidFill>
                <a:srgbClr val="36240E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2" name="Slide Number Placeholder 35">
            <a:extLst>
              <a:ext uri="{FF2B5EF4-FFF2-40B4-BE49-F238E27FC236}">
                <a16:creationId xmlns:a16="http://schemas.microsoft.com/office/drawing/2014/main" id="{650B1451-D8ED-19C7-A3A1-74EC97203642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12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179444075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many molecules&#10;&#10;Description automatically generated with medium confidence">
            <a:extLst>
              <a:ext uri="{FF2B5EF4-FFF2-40B4-BE49-F238E27FC236}">
                <a16:creationId xmlns:a16="http://schemas.microsoft.com/office/drawing/2014/main" id="{7896F5AF-144E-293A-4168-1FF6DFBDA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25" y="699605"/>
            <a:ext cx="3953374" cy="40388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F6999E7-B8C3-C45B-A9D9-F50FEAABA0E5}"/>
              </a:ext>
            </a:extLst>
          </p:cNvPr>
          <p:cNvGrpSpPr/>
          <p:nvPr/>
        </p:nvGrpSpPr>
        <p:grpSpPr>
          <a:xfrm>
            <a:off x="4075576" y="0"/>
            <a:ext cx="5068424" cy="3935187"/>
            <a:chOff x="4075576" y="0"/>
            <a:chExt cx="5068424" cy="39351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02ACF3-A99A-4E78-1732-B49A01744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6727"/>
            <a:stretch/>
          </p:blipFill>
          <p:spPr>
            <a:xfrm>
              <a:off x="4716792" y="1"/>
              <a:ext cx="4427208" cy="393518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0E69BB-BB24-2B9F-68E9-FD56501EB16D}"/>
                </a:ext>
              </a:extLst>
            </p:cNvPr>
            <p:cNvSpPr txBox="1"/>
            <p:nvPr/>
          </p:nvSpPr>
          <p:spPr>
            <a:xfrm>
              <a:off x="7818756" y="0"/>
              <a:ext cx="1129300" cy="646331"/>
            </a:xfrm>
            <a:prstGeom prst="rect">
              <a:avLst/>
            </a:prstGeom>
            <a:solidFill>
              <a:schemeClr val="bg1">
                <a:alpha val="9307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i="0" u="none" strike="noStrike" dirty="0">
                  <a:solidFill>
                    <a:srgbClr val="000000"/>
                  </a:solidFill>
                  <a:effectLst/>
                  <a:latin typeface="Century Schoolbook" panose="02040604050505020304" pitchFamily="18" charset="0"/>
                </a:rPr>
                <a:t>α2</a:t>
              </a:r>
              <a:r>
                <a:rPr lang="en-US" b="1" i="0" u="none" strike="noStrike" dirty="0">
                  <a:solidFill>
                    <a:srgbClr val="000000"/>
                  </a:solidFill>
                  <a:effectLst/>
                  <a:latin typeface="Century Schoolbook" panose="02040604050505020304" pitchFamily="18" charset="0"/>
                </a:rPr>
                <a:t> – </a:t>
              </a:r>
              <a:r>
                <a:rPr lang="el-GR" b="1" i="0" u="none" strike="noStrike" dirty="0">
                  <a:solidFill>
                    <a:srgbClr val="000000"/>
                  </a:solidFill>
                  <a:effectLst/>
                  <a:latin typeface="Century Schoolbook" panose="02040604050505020304" pitchFamily="18" charset="0"/>
                </a:rPr>
                <a:t>α</a:t>
              </a:r>
              <a:r>
                <a:rPr lang="en-US" b="1" i="0" u="none" strike="noStrike" dirty="0">
                  <a:solidFill>
                    <a:srgbClr val="000000"/>
                  </a:solidFill>
                  <a:effectLst/>
                  <a:latin typeface="Century Schoolbook" panose="02040604050505020304" pitchFamily="18" charset="0"/>
                </a:rPr>
                <a:t>3 </a:t>
              </a:r>
            </a:p>
            <a:p>
              <a:pPr algn="ctr"/>
              <a:r>
                <a:rPr lang="en-US" b="1" dirty="0" err="1">
                  <a:solidFill>
                    <a:srgbClr val="000000"/>
                  </a:solidFill>
                  <a:latin typeface="Century Schoolbook" panose="02040604050505020304" pitchFamily="18" charset="0"/>
                </a:rPr>
                <a:t>P</a:t>
              </a:r>
              <a:r>
                <a:rPr lang="en-US" b="1" i="0" u="none" strike="noStrike" dirty="0" err="1">
                  <a:solidFill>
                    <a:srgbClr val="000000"/>
                  </a:solidFill>
                  <a:effectLst/>
                  <a:latin typeface="Century Schoolbook" panose="02040604050505020304" pitchFamily="18" charset="0"/>
                </a:rPr>
                <a:t>etlje</a:t>
              </a:r>
              <a:endParaRPr lang="en-HR" b="1" dirty="0">
                <a:latin typeface="Century Schoolbook" panose="020406040505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1C365D-24F3-FA48-85AE-185C9C280A81}"/>
                </a:ext>
              </a:extLst>
            </p:cNvPr>
            <p:cNvSpPr txBox="1"/>
            <p:nvPr/>
          </p:nvSpPr>
          <p:spPr>
            <a:xfrm>
              <a:off x="4572000" y="2272202"/>
              <a:ext cx="992847" cy="5990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i="0" u="none" strike="noStrike" dirty="0">
                  <a:solidFill>
                    <a:srgbClr val="36240E"/>
                  </a:solidFill>
                  <a:effectLst/>
                  <a:latin typeface="Century Schoolbook" panose="02040604050505020304" pitchFamily="18" charset="0"/>
                </a:rPr>
                <a:t>β3–β4 </a:t>
              </a:r>
              <a:r>
                <a:rPr lang="en-GB" b="1" i="0" u="none" strike="noStrike" dirty="0" err="1">
                  <a:solidFill>
                    <a:srgbClr val="36240E"/>
                  </a:solidFill>
                  <a:effectLst/>
                  <a:latin typeface="Century Schoolbook" panose="02040604050505020304" pitchFamily="18" charset="0"/>
                </a:rPr>
                <a:t>Petlje</a:t>
              </a:r>
              <a:r>
                <a:rPr lang="en-GB" b="1" i="0" u="none" strike="noStrike" dirty="0">
                  <a:solidFill>
                    <a:srgbClr val="36240E"/>
                  </a:solidFill>
                  <a:effectLst/>
                  <a:latin typeface="Century Schoolbook" panose="02040604050505020304" pitchFamily="18" charset="0"/>
                </a:rPr>
                <a:t> </a:t>
              </a:r>
              <a:endParaRPr lang="en-HR" b="1" dirty="0">
                <a:solidFill>
                  <a:srgbClr val="36240E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2B5466-F860-448D-E2A9-1A5FB4923F38}"/>
                </a:ext>
              </a:extLst>
            </p:cNvPr>
            <p:cNvSpPr txBox="1"/>
            <p:nvPr/>
          </p:nvSpPr>
          <p:spPr>
            <a:xfrm>
              <a:off x="4075576" y="69344"/>
              <a:ext cx="9928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HR" b="1" dirty="0">
                  <a:solidFill>
                    <a:srgbClr val="36240E"/>
                  </a:solidFill>
                  <a:latin typeface="Century Schoolbook" panose="02040604050505020304" pitchFamily="18" charset="0"/>
                </a:rPr>
                <a:t> </a:t>
              </a:r>
            </a:p>
          </p:txBody>
        </p:sp>
      </p:grpSp>
      <p:sp>
        <p:nvSpPr>
          <p:cNvPr id="6" name="Google Shape;395;p41">
            <a:extLst>
              <a:ext uri="{FF2B5EF4-FFF2-40B4-BE49-F238E27FC236}">
                <a16:creationId xmlns:a16="http://schemas.microsoft.com/office/drawing/2014/main" id="{BF7EF509-858C-37C9-D510-F83820B12D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7190" y="508019"/>
            <a:ext cx="4427208" cy="4766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Interakcije</a:t>
            </a:r>
            <a:r>
              <a:rPr lang="en" sz="2400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CFT-1 u </a:t>
            </a:r>
            <a:r>
              <a:rPr lang="en" sz="2400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aktivnom</a:t>
            </a:r>
            <a:r>
              <a:rPr lang="en" sz="2400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" sz="2400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mjestu</a:t>
            </a:r>
            <a:r>
              <a:rPr lang="en" sz="2400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PBP2a</a:t>
            </a:r>
            <a:endParaRPr sz="2400" b="1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A5EA12-8F97-6CB8-B8E6-75823A125B77}"/>
              </a:ext>
            </a:extLst>
          </p:cNvPr>
          <p:cNvSpPr txBox="1"/>
          <p:nvPr/>
        </p:nvSpPr>
        <p:spPr>
          <a:xfrm>
            <a:off x="0" y="4881890"/>
            <a:ext cx="69939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M.W. </a:t>
            </a:r>
            <a:r>
              <a:rPr lang="en-GB" sz="8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Shalaby</a:t>
            </a:r>
            <a:r>
              <a:rPr lang="en-GB" sz="8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E.M.E. </a:t>
            </a:r>
            <a:r>
              <a:rPr lang="en-GB" sz="8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Dokla</a:t>
            </a:r>
            <a:r>
              <a:rPr lang="en-GB" sz="8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R.A.T. </a:t>
            </a:r>
            <a:r>
              <a:rPr lang="en-GB" sz="8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Serya</a:t>
            </a:r>
            <a:r>
              <a:rPr lang="en-GB" sz="8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K.A.M. </a:t>
            </a:r>
            <a:r>
              <a:rPr lang="en-GB" sz="8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Abouzid</a:t>
            </a:r>
            <a:r>
              <a:rPr lang="en-GB" sz="8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 </a:t>
            </a:r>
            <a:r>
              <a:rPr lang="en-GB" sz="800" i="1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Eur. J. Med. Chem.</a:t>
            </a:r>
            <a:r>
              <a:rPr lang="en-GB" sz="8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 220 (2021) 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113488.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F8165B-5FE2-F48E-459C-2615BF0B944B}"/>
              </a:ext>
            </a:extLst>
          </p:cNvPr>
          <p:cNvSpPr txBox="1"/>
          <p:nvPr/>
        </p:nvSpPr>
        <p:spPr>
          <a:xfrm>
            <a:off x="0" y="4738457"/>
            <a:ext cx="42877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Otero et al., </a:t>
            </a:r>
            <a:r>
              <a:rPr lang="en-GB" sz="900" b="0" i="1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Proc. Natl. Acad. Sci. USA</a:t>
            </a:r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 110 (2013) 16808–16813.</a:t>
            </a:r>
            <a:endParaRPr lang="en-HR" sz="900" dirty="0">
              <a:solidFill>
                <a:srgbClr val="36240E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1" name="Slide Number Placeholder 35">
            <a:extLst>
              <a:ext uri="{FF2B5EF4-FFF2-40B4-BE49-F238E27FC236}">
                <a16:creationId xmlns:a16="http://schemas.microsoft.com/office/drawing/2014/main" id="{238ED706-7E9D-E305-064C-8277BC775332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13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362189382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53A37F-A323-7816-3F6D-D2F686FDC9FD}"/>
              </a:ext>
            </a:extLst>
          </p:cNvPr>
          <p:cNvSpPr txBox="1"/>
          <p:nvPr/>
        </p:nvSpPr>
        <p:spPr>
          <a:xfrm>
            <a:off x="207727" y="695435"/>
            <a:ext cx="8231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Strukturni</a:t>
            </a:r>
            <a:r>
              <a:rPr lang="en-GB" sz="200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00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učinak</a:t>
            </a:r>
            <a:r>
              <a:rPr lang="en-GB" sz="200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00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ceftarolina</a:t>
            </a:r>
            <a:r>
              <a:rPr lang="en-GB" sz="200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00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na</a:t>
            </a:r>
            <a:r>
              <a:rPr lang="en-GB" sz="200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PBP2a (RMSD </a:t>
            </a:r>
            <a:r>
              <a:rPr lang="en-GB" sz="200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analiza</a:t>
            </a:r>
            <a:r>
              <a:rPr lang="en-GB" sz="200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) 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-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Sustav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2</a:t>
            </a:r>
            <a:endParaRPr lang="en-HR" sz="20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4255D6-3165-BCB3-2827-A3AA79068DBA}"/>
              </a:ext>
            </a:extLst>
          </p:cNvPr>
          <p:cNvSpPr txBox="1"/>
          <p:nvPr/>
        </p:nvSpPr>
        <p:spPr>
          <a:xfrm>
            <a:off x="4682837" y="2742015"/>
            <a:ext cx="13928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Aktivno</a:t>
            </a:r>
            <a:r>
              <a:rPr lang="en-US" sz="1200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US" sz="1200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mjesto</a:t>
            </a:r>
            <a:endParaRPr lang="en-HR" sz="1200" b="1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00259A-F8C0-18FA-E80B-6FA97EC5EDC8}"/>
              </a:ext>
            </a:extLst>
          </p:cNvPr>
          <p:cNvGrpSpPr/>
          <p:nvPr/>
        </p:nvGrpSpPr>
        <p:grpSpPr>
          <a:xfrm>
            <a:off x="113733" y="1406407"/>
            <a:ext cx="6139919" cy="3486389"/>
            <a:chOff x="461197" y="1419604"/>
            <a:chExt cx="6139919" cy="3486389"/>
          </a:xfrm>
        </p:grpSpPr>
        <p:pic>
          <p:nvPicPr>
            <p:cNvPr id="11" name="Picture 10" descr="A graph showing the amount of protein&#10;&#10;Description automatically generated with medium confidence">
              <a:extLst>
                <a:ext uri="{FF2B5EF4-FFF2-40B4-BE49-F238E27FC236}">
                  <a16:creationId xmlns:a16="http://schemas.microsoft.com/office/drawing/2014/main" id="{985CCE6F-6F3B-B6BE-B259-377A9688C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197" y="1419604"/>
              <a:ext cx="6139919" cy="34863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A07F84-3137-A676-7BA3-C3A1A43FF1CB}"/>
                </a:ext>
              </a:extLst>
            </p:cNvPr>
            <p:cNvSpPr txBox="1"/>
            <p:nvPr/>
          </p:nvSpPr>
          <p:spPr>
            <a:xfrm>
              <a:off x="3644754" y="1419605"/>
              <a:ext cx="225429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45300F"/>
                  </a:solidFill>
                  <a:latin typeface="Century Schoolbook" panose="02040604050505020304" pitchFamily="18" charset="0"/>
                </a:rPr>
                <a:t>Alosteričke</a:t>
              </a:r>
              <a:r>
                <a:rPr lang="en-US" sz="1200" b="1" dirty="0">
                  <a:solidFill>
                    <a:srgbClr val="45300F"/>
                  </a:solidFill>
                  <a:latin typeface="Century Schoolbook" panose="02040604050505020304" pitchFamily="18" charset="0"/>
                </a:rPr>
                <a:t> </a:t>
              </a:r>
              <a:r>
                <a:rPr lang="en-US" sz="1200" b="1" dirty="0" err="1">
                  <a:solidFill>
                    <a:srgbClr val="45300F"/>
                  </a:solidFill>
                  <a:latin typeface="Century Schoolbook" panose="02040604050505020304" pitchFamily="18" charset="0"/>
                </a:rPr>
                <a:t>domene</a:t>
              </a:r>
              <a:r>
                <a:rPr lang="en-US" sz="1200" b="1" dirty="0">
                  <a:solidFill>
                    <a:srgbClr val="45300F"/>
                  </a:solidFill>
                  <a:latin typeface="Century Schoolbook" panose="02040604050505020304" pitchFamily="18" charset="0"/>
                </a:rPr>
                <a:t> – </a:t>
              </a:r>
              <a:r>
                <a:rPr lang="en-US" sz="1200" b="1" dirty="0" err="1">
                  <a:solidFill>
                    <a:srgbClr val="45300F"/>
                  </a:solidFill>
                  <a:latin typeface="Century Schoolbook" panose="02040604050505020304" pitchFamily="18" charset="0"/>
                </a:rPr>
                <a:t>posredovanje</a:t>
              </a:r>
              <a:r>
                <a:rPr lang="en-US" sz="1200" b="1" dirty="0">
                  <a:solidFill>
                    <a:srgbClr val="45300F"/>
                  </a:solidFill>
                  <a:latin typeface="Century Schoolbook" panose="02040604050505020304" pitchFamily="18" charset="0"/>
                </a:rPr>
                <a:t> </a:t>
              </a:r>
              <a:r>
                <a:rPr lang="en-US" sz="1200" b="1" dirty="0" err="1">
                  <a:solidFill>
                    <a:srgbClr val="45300F"/>
                  </a:solidFill>
                  <a:latin typeface="Century Schoolbook" panose="02040604050505020304" pitchFamily="18" charset="0"/>
                </a:rPr>
                <a:t>signala</a:t>
              </a:r>
              <a:endParaRPr lang="en-HR" sz="1200" b="1" dirty="0">
                <a:solidFill>
                  <a:srgbClr val="45300F"/>
                </a:solidFill>
                <a:latin typeface="Century Schoolbook" panose="02040604050505020304" pitchFamily="18" charset="0"/>
              </a:endParaRPr>
            </a:p>
          </p:txBody>
        </p: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34FCD25B-ECD5-D5C6-6C7A-8BA11176E81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848246" y="2017680"/>
              <a:ext cx="1117353" cy="1036008"/>
            </a:xfrm>
            <a:prstGeom prst="curvedConnector3">
              <a:avLst/>
            </a:prstGeom>
            <a:ln w="19050">
              <a:solidFill>
                <a:srgbClr val="3624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DAF31CD-6132-C4A7-CDF8-5BF7728212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59" t="65710" r="1439" b="10211"/>
          <a:stretch/>
        </p:blipFill>
        <p:spPr>
          <a:xfrm>
            <a:off x="6109000" y="2798615"/>
            <a:ext cx="2965493" cy="202873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0CAD1CB-78D9-3DDD-2E34-50BD9B614669}"/>
              </a:ext>
            </a:extLst>
          </p:cNvPr>
          <p:cNvSpPr txBox="1"/>
          <p:nvPr/>
        </p:nvSpPr>
        <p:spPr>
          <a:xfrm>
            <a:off x="113733" y="316154"/>
            <a:ext cx="85607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Računalna</a:t>
            </a:r>
            <a:r>
              <a:rPr lang="en-GB" sz="2400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analiza</a:t>
            </a:r>
            <a:r>
              <a:rPr lang="en-GB" sz="2400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alosteričkih</a:t>
            </a:r>
            <a:r>
              <a:rPr lang="en-GB" sz="2400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mehanizama</a:t>
            </a:r>
            <a:r>
              <a:rPr lang="en-GB" sz="2400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PBP2a</a:t>
            </a:r>
            <a:endParaRPr lang="en-HR" sz="2400" b="1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70F9D2-A46F-1402-EAFD-79897A0003CA}"/>
              </a:ext>
            </a:extLst>
          </p:cNvPr>
          <p:cNvSpPr txBox="1"/>
          <p:nvPr/>
        </p:nvSpPr>
        <p:spPr>
          <a:xfrm>
            <a:off x="0" y="4892796"/>
            <a:ext cx="42877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Otero et al., </a:t>
            </a:r>
            <a:r>
              <a:rPr lang="en-GB" sz="900" b="0" i="1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Proc. Natl. Acad. Sci. USA</a:t>
            </a:r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 110 (2013) 16808–16813.</a:t>
            </a:r>
            <a:endParaRPr lang="en-HR" sz="900" dirty="0">
              <a:solidFill>
                <a:srgbClr val="36240E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B9A339-CA68-DAA8-7D39-1B666CAAAC9C}"/>
              </a:ext>
            </a:extLst>
          </p:cNvPr>
          <p:cNvSpPr txBox="1"/>
          <p:nvPr/>
        </p:nvSpPr>
        <p:spPr>
          <a:xfrm>
            <a:off x="5998576" y="1493827"/>
            <a:ext cx="3145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RMSD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srednja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kvadratna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udaljenost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između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istih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atoma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u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različitim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konformacijama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molekule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kroz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vrijeme</a:t>
            </a:r>
            <a:endParaRPr lang="en-HR" sz="1600" dirty="0">
              <a:latin typeface="Century Schoolbook" panose="02040604050505020304" pitchFamily="18" charset="0"/>
            </a:endParaRPr>
          </a:p>
        </p:txBody>
      </p:sp>
      <p:sp>
        <p:nvSpPr>
          <p:cNvPr id="34" name="Slide Number Placeholder 35">
            <a:extLst>
              <a:ext uri="{FF2B5EF4-FFF2-40B4-BE49-F238E27FC236}">
                <a16:creationId xmlns:a16="http://schemas.microsoft.com/office/drawing/2014/main" id="{32910ECB-09A8-221D-70DF-C04066CA9693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14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397644143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C89DD1-C011-701F-68BB-FFB2397DF0F7}"/>
              </a:ext>
            </a:extLst>
          </p:cNvPr>
          <p:cNvSpPr txBox="1"/>
          <p:nvPr/>
        </p:nvSpPr>
        <p:spPr>
          <a:xfrm>
            <a:off x="333632" y="1272479"/>
            <a:ext cx="84767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b="0" i="0" u="none" strike="noStrike" dirty="0">
              <a:solidFill>
                <a:srgbClr val="45300F"/>
              </a:solidFill>
              <a:effectLst/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Prijenos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konformacijskog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signala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 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kroz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cijelu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strukturu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enzima</a:t>
            </a:r>
            <a:endParaRPr lang="en-GB" b="0" i="0" u="none" strike="noStrike" dirty="0">
              <a:solidFill>
                <a:srgbClr val="45300F"/>
              </a:solidFill>
              <a:effectLst/>
              <a:latin typeface="Century Schoolbook" panose="02040604050505020304" pitchFamily="18" charset="0"/>
            </a:endParaRPr>
          </a:p>
          <a:p>
            <a:endParaRPr lang="en-GB" b="0" i="0" u="none" strike="noStrike" dirty="0">
              <a:solidFill>
                <a:srgbClr val="45300F"/>
              </a:solidFill>
              <a:effectLst/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Ključni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ionski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parovi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:</a:t>
            </a:r>
          </a:p>
          <a:p>
            <a:b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</a:b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  • Glutamat237 – Lizin198</a:t>
            </a:r>
            <a:b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</a:b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  • Aspartat275 – Lizin273</a:t>
            </a:r>
            <a:b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</a:b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  • Aspartat295 – Lizin148</a:t>
            </a:r>
            <a:b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</a:b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  • Glutamat602 – Arginin612 / Glutamin613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45300F"/>
              </a:solidFill>
              <a:effectLst/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Uloga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u 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otvaranju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katalitičkog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mjesta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 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i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funkcionalnoj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aktivaciji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enzima</a:t>
            </a:r>
            <a:endParaRPr lang="en-GB" b="0" i="0" u="none" strike="noStrike" dirty="0">
              <a:solidFill>
                <a:srgbClr val="45300F"/>
              </a:solidFill>
              <a:effectLst/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Moguća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meta za 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novi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terapijski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pristup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 –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ciljanje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signalne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mreže</a:t>
            </a:r>
            <a:endParaRPr lang="en-HR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Google Shape;405;p42">
            <a:extLst>
              <a:ext uri="{FF2B5EF4-FFF2-40B4-BE49-F238E27FC236}">
                <a16:creationId xmlns:a16="http://schemas.microsoft.com/office/drawing/2014/main" id="{18AAA5A6-9968-AA9B-72EB-4E667944E03F}"/>
              </a:ext>
            </a:extLst>
          </p:cNvPr>
          <p:cNvPicPr preferRelativeResize="0"/>
          <p:nvPr/>
        </p:nvPicPr>
        <p:blipFill>
          <a:blip r:embed="rId3">
            <a:alphaModFix amt="8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020" y="4234339"/>
            <a:ext cx="439391" cy="80851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863"/>
              </a:srgbClr>
            </a:outerShdw>
            <a:reflection endPos="0" dist="508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C6A113-C222-044B-5FF6-66F97F9671E8}"/>
              </a:ext>
            </a:extLst>
          </p:cNvPr>
          <p:cNvSpPr txBox="1"/>
          <p:nvPr/>
        </p:nvSpPr>
        <p:spPr>
          <a:xfrm>
            <a:off x="345989" y="321276"/>
            <a:ext cx="8130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Ionski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mostovi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kao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strukturna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veza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između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alosteričkog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i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aktivnog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mjesta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PBP2a</a:t>
            </a:r>
            <a:endParaRPr lang="en-HR" sz="2400" b="1" dirty="0">
              <a:latin typeface="Century Schoolbook" panose="02040604050505020304" pitchFamily="18" charset="0"/>
            </a:endParaRPr>
          </a:p>
        </p:txBody>
      </p:sp>
      <p:sp>
        <p:nvSpPr>
          <p:cNvPr id="14" name="Slide Number Placeholder 35">
            <a:extLst>
              <a:ext uri="{FF2B5EF4-FFF2-40B4-BE49-F238E27FC236}">
                <a16:creationId xmlns:a16="http://schemas.microsoft.com/office/drawing/2014/main" id="{1F6B9DB6-CBA9-9436-84C3-E85B11AF9B0F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15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326931426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B030D9-0995-3AA5-DE1E-947360E34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812" y="263426"/>
            <a:ext cx="5106978" cy="4460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596420-EEC5-1D8C-9024-54770B14BA8F}"/>
              </a:ext>
            </a:extLst>
          </p:cNvPr>
          <p:cNvSpPr txBox="1"/>
          <p:nvPr/>
        </p:nvSpPr>
        <p:spPr>
          <a:xfrm>
            <a:off x="213700" y="2601924"/>
            <a:ext cx="38146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U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činkovit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alosterički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prijenos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nije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rezultat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samo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strukturne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prisutnosti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kontakata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već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i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njihove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kinetike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fleksibilnosti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i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koordiniranog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gibanja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proteina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 u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cijelost</a:t>
            </a:r>
            <a:endParaRPr lang="en-GB" sz="1600" dirty="0">
              <a:solidFill>
                <a:srgbClr val="36240E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672675-0EEB-4DF2-D85B-09C8350BFE41}"/>
              </a:ext>
            </a:extLst>
          </p:cNvPr>
          <p:cNvSpPr txBox="1"/>
          <p:nvPr/>
        </p:nvSpPr>
        <p:spPr>
          <a:xfrm>
            <a:off x="213700" y="879348"/>
            <a:ext cx="3579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36240E"/>
                </a:solidFill>
                <a:latin typeface="Century Schoolbook" panose="02040604050505020304" pitchFamily="18" charset="0"/>
              </a:rPr>
              <a:t>M</a:t>
            </a:r>
            <a:r>
              <a:rPr lang="en-GB" sz="32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apiranje</a:t>
            </a:r>
            <a:r>
              <a:rPr lang="en-GB" sz="32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32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alosteričkog</a:t>
            </a:r>
            <a:r>
              <a:rPr lang="en-GB" sz="32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puta</a:t>
            </a:r>
            <a:endParaRPr lang="en-HR" sz="3200" b="1" dirty="0">
              <a:solidFill>
                <a:srgbClr val="36240E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13551E-0FC2-14FB-92E3-6A3439483F7D}"/>
              </a:ext>
            </a:extLst>
          </p:cNvPr>
          <p:cNvSpPr txBox="1"/>
          <p:nvPr/>
        </p:nvSpPr>
        <p:spPr>
          <a:xfrm>
            <a:off x="0" y="4863109"/>
            <a:ext cx="805660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F. Jiao, Y. Bao, M. Li, Y. Zhang, F. Zhang, P. Wang, J. Tao, H.H.Y. Tong, J. Guo,</a:t>
            </a:r>
            <a:r>
              <a:rPr lang="en-HR" sz="1000" dirty="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HR" sz="1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Antimicrob. Agents Chemother.</a:t>
            </a:r>
            <a:r>
              <a:rPr lang="en-HR" sz="1000" dirty="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HR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67</a:t>
            </a:r>
            <a:r>
              <a:rPr lang="en-HR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(2023) e00895-23.</a:t>
            </a:r>
            <a:r>
              <a:rPr lang="en-HR" sz="1000" dirty="0">
                <a:effectLst/>
              </a:rPr>
              <a:t> </a:t>
            </a:r>
            <a:endParaRPr lang="en-HR" sz="1000" dirty="0"/>
          </a:p>
        </p:txBody>
      </p:sp>
      <p:sp>
        <p:nvSpPr>
          <p:cNvPr id="16" name="Slide Number Placeholder 35">
            <a:extLst>
              <a:ext uri="{FF2B5EF4-FFF2-40B4-BE49-F238E27FC236}">
                <a16:creationId xmlns:a16="http://schemas.microsoft.com/office/drawing/2014/main" id="{44E7E826-DFC0-D53E-B947-81D935182508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16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127601474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2D34CC1-B528-3F67-3E18-31DA221604C3}"/>
              </a:ext>
            </a:extLst>
          </p:cNvPr>
          <p:cNvGrpSpPr/>
          <p:nvPr/>
        </p:nvGrpSpPr>
        <p:grpSpPr>
          <a:xfrm>
            <a:off x="6468274" y="336922"/>
            <a:ext cx="2608778" cy="4469656"/>
            <a:chOff x="6535223" y="492791"/>
            <a:chExt cx="2608778" cy="4469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C80889-A36D-4956-7E4A-995E49979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55581" r="61266"/>
            <a:stretch/>
          </p:blipFill>
          <p:spPr>
            <a:xfrm>
              <a:off x="6535223" y="492791"/>
              <a:ext cx="2608778" cy="44696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46D27C-489B-CEED-D00F-7C7F3FBD3A22}"/>
                </a:ext>
              </a:extLst>
            </p:cNvPr>
            <p:cNvSpPr txBox="1"/>
            <p:nvPr/>
          </p:nvSpPr>
          <p:spPr>
            <a:xfrm>
              <a:off x="6535223" y="526033"/>
              <a:ext cx="3161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HR" b="1" dirty="0">
                  <a:latin typeface="Century Schoolbook" panose="02040604050505020304" pitchFamily="18" charset="0"/>
                </a:rPr>
                <a:t> 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B74F337-8465-4035-0154-04BCBBE88A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601" t="5765"/>
          <a:stretch/>
        </p:blipFill>
        <p:spPr>
          <a:xfrm>
            <a:off x="5077865" y="955028"/>
            <a:ext cx="1525573" cy="36360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4EA9C3-8F57-7042-1471-144443F364EB}"/>
              </a:ext>
            </a:extLst>
          </p:cNvPr>
          <p:cNvSpPr txBox="1"/>
          <p:nvPr/>
        </p:nvSpPr>
        <p:spPr>
          <a:xfrm>
            <a:off x="77739" y="1226102"/>
            <a:ext cx="4914433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Century Schoolbook" panose="02040604050505020304" pitchFamily="18" charset="0"/>
              </a:rPr>
              <a:t>PBP2a</a:t>
            </a:r>
            <a:r>
              <a:rPr lang="en-GB" sz="1400" dirty="0">
                <a:latin typeface="Century Schoolbook" panose="02040604050505020304" pitchFamily="18" charset="0"/>
              </a:rPr>
              <a:t> je </a:t>
            </a:r>
            <a:r>
              <a:rPr lang="en-GB" sz="1400" dirty="0" err="1">
                <a:latin typeface="Century Schoolbook" panose="02040604050505020304" pitchFamily="18" charset="0"/>
              </a:rPr>
              <a:t>središnji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čimbenik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rezistencije</a:t>
            </a:r>
            <a:r>
              <a:rPr lang="en-GB" sz="1400" dirty="0">
                <a:latin typeface="Century Schoolbook" panose="02040604050505020304" pitchFamily="18" charset="0"/>
              </a:rPr>
              <a:t> MRSA </a:t>
            </a:r>
            <a:r>
              <a:rPr lang="en-GB" sz="1400" dirty="0" err="1">
                <a:latin typeface="Century Schoolbook" panose="02040604050505020304" pitchFamily="18" charset="0"/>
              </a:rPr>
              <a:t>bakterije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na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l-GR" sz="1400" dirty="0">
                <a:latin typeface="Century Schoolbook" panose="02040604050505020304" pitchFamily="18" charset="0"/>
              </a:rPr>
              <a:t>β-</a:t>
            </a:r>
            <a:r>
              <a:rPr lang="en-GB" sz="1400" dirty="0" err="1">
                <a:latin typeface="Century Schoolbook" panose="02040604050505020304" pitchFamily="18" charset="0"/>
              </a:rPr>
              <a:t>laktamske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antibiotike</a:t>
            </a:r>
            <a:endParaRPr lang="en-GB" sz="1400" dirty="0">
              <a:latin typeface="Century Schoolbook" panose="02040604050505020304" pitchFamily="18" charset="0"/>
            </a:endParaRPr>
          </a:p>
          <a:p>
            <a:endParaRPr lang="en-GB" sz="1400" dirty="0">
              <a:latin typeface="Century Schoolbook" panose="02040604050505020304" pitchFamily="18" charset="0"/>
            </a:endParaRPr>
          </a:p>
          <a:p>
            <a:r>
              <a:rPr lang="en-GB" sz="1400" b="1" dirty="0" err="1">
                <a:latin typeface="Century Schoolbook" panose="02040604050505020304" pitchFamily="18" charset="0"/>
              </a:rPr>
              <a:t>Zatvorena</a:t>
            </a:r>
            <a:r>
              <a:rPr lang="en-GB" sz="1400" b="1" dirty="0">
                <a:latin typeface="Century Schoolbook" panose="02040604050505020304" pitchFamily="18" charset="0"/>
              </a:rPr>
              <a:t> </a:t>
            </a:r>
            <a:r>
              <a:rPr lang="en-GB" sz="1400" b="1" dirty="0" err="1">
                <a:latin typeface="Century Schoolbook" panose="02040604050505020304" pitchFamily="18" charset="0"/>
              </a:rPr>
              <a:t>konformacija</a:t>
            </a:r>
            <a:r>
              <a:rPr lang="en-GB" sz="1400" b="1" dirty="0">
                <a:latin typeface="Century Schoolbook" panose="02040604050505020304" pitchFamily="18" charset="0"/>
              </a:rPr>
              <a:t> </a:t>
            </a:r>
            <a:r>
              <a:rPr lang="en-GB" sz="1400" b="1" dirty="0" err="1">
                <a:latin typeface="Century Schoolbook" panose="02040604050505020304" pitchFamily="18" charset="0"/>
              </a:rPr>
              <a:t>aktivnog</a:t>
            </a:r>
            <a:r>
              <a:rPr lang="en-GB" sz="1400" b="1" dirty="0">
                <a:latin typeface="Century Schoolbook" panose="02040604050505020304" pitchFamily="18" charset="0"/>
              </a:rPr>
              <a:t> </a:t>
            </a:r>
            <a:r>
              <a:rPr lang="en-GB" sz="1400" b="1" dirty="0" err="1">
                <a:latin typeface="Century Schoolbook" panose="02040604050505020304" pitchFamily="18" charset="0"/>
              </a:rPr>
              <a:t>mjesta</a:t>
            </a:r>
            <a:r>
              <a:rPr lang="en-GB" sz="1400" dirty="0">
                <a:latin typeface="Century Schoolbook" panose="02040604050505020304" pitchFamily="18" charset="0"/>
              </a:rPr>
              <a:t> </a:t>
            </a:r>
            <a:r>
              <a:rPr lang="en-GB" sz="1400" dirty="0" err="1">
                <a:latin typeface="Century Schoolbook" panose="02040604050505020304" pitchFamily="18" charset="0"/>
              </a:rPr>
              <a:t>onemogućuje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pristup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katalitičkom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serinu</a:t>
            </a:r>
            <a:r>
              <a:rPr lang="en-GB" sz="1400" dirty="0">
                <a:latin typeface="Century Schoolbook" panose="02040604050505020304" pitchFamily="18" charset="0"/>
              </a:rPr>
              <a:t> (Ser403), </a:t>
            </a:r>
            <a:r>
              <a:rPr lang="en-GB" sz="1400" dirty="0" err="1">
                <a:latin typeface="Century Schoolbook" panose="02040604050505020304" pitchFamily="18" charset="0"/>
              </a:rPr>
              <a:t>čime</a:t>
            </a:r>
            <a:r>
              <a:rPr lang="en-GB" sz="1400" dirty="0">
                <a:latin typeface="Century Schoolbook" panose="02040604050505020304" pitchFamily="18" charset="0"/>
              </a:rPr>
              <a:t> se </a:t>
            </a:r>
            <a:r>
              <a:rPr lang="en-GB" sz="1400" dirty="0" err="1">
                <a:latin typeface="Century Schoolbook" panose="02040604050505020304" pitchFamily="18" charset="0"/>
              </a:rPr>
              <a:t>sprječava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djelovanje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lijekova</a:t>
            </a:r>
            <a:r>
              <a:rPr lang="en-GB" sz="1400" dirty="0">
                <a:latin typeface="Century Schoolbook" panose="02040604050505020304" pitchFamily="18" charset="0"/>
              </a:rPr>
              <a:t>.</a:t>
            </a:r>
          </a:p>
          <a:p>
            <a:endParaRPr lang="en-GB" sz="1400" dirty="0">
              <a:latin typeface="Century Schoolbook" panose="02040604050505020304" pitchFamily="18" charset="0"/>
            </a:endParaRPr>
          </a:p>
          <a:p>
            <a:r>
              <a:rPr lang="en-GB" sz="1400" b="1" dirty="0" err="1">
                <a:latin typeface="Century Schoolbook" panose="02040604050505020304" pitchFamily="18" charset="0"/>
              </a:rPr>
              <a:t>Alosterička</a:t>
            </a:r>
            <a:r>
              <a:rPr lang="en-GB" sz="1400" b="1" dirty="0">
                <a:latin typeface="Century Schoolbook" panose="02040604050505020304" pitchFamily="18" charset="0"/>
              </a:rPr>
              <a:t> </a:t>
            </a:r>
            <a:r>
              <a:rPr lang="en-GB" sz="1400" b="1" dirty="0" err="1">
                <a:latin typeface="Century Schoolbook" panose="02040604050505020304" pitchFamily="18" charset="0"/>
              </a:rPr>
              <a:t>regulacija</a:t>
            </a:r>
            <a:r>
              <a:rPr lang="en-GB" sz="1400" dirty="0">
                <a:latin typeface="Century Schoolbook" panose="02040604050505020304" pitchFamily="18" charset="0"/>
              </a:rPr>
              <a:t> </a:t>
            </a:r>
            <a:r>
              <a:rPr lang="en-GB" sz="1400" dirty="0" err="1">
                <a:latin typeface="Century Schoolbook" panose="02040604050505020304" pitchFamily="18" charset="0"/>
              </a:rPr>
              <a:t>omogućuje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prijenos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konformacijskog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signala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i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otvaranje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aktivnog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mjesta</a:t>
            </a:r>
            <a:endParaRPr lang="en-GB" sz="1400" dirty="0">
              <a:latin typeface="Century Schoolbook" panose="02040604050505020304" pitchFamily="18" charset="0"/>
            </a:endParaRPr>
          </a:p>
          <a:p>
            <a:endParaRPr lang="en-GB" sz="1400" dirty="0">
              <a:latin typeface="Century Schoolbook" panose="02040604050505020304" pitchFamily="18" charset="0"/>
            </a:endParaRPr>
          </a:p>
          <a:p>
            <a:r>
              <a:rPr lang="en-GB" sz="1400" b="1" dirty="0" err="1">
                <a:latin typeface="Century Schoolbook" panose="02040604050505020304" pitchFamily="18" charset="0"/>
              </a:rPr>
              <a:t>Ceftarolin</a:t>
            </a:r>
            <a:r>
              <a:rPr lang="en-GB" sz="1400" dirty="0">
                <a:latin typeface="Century Schoolbook" panose="02040604050505020304" pitchFamily="18" charset="0"/>
              </a:rPr>
              <a:t> </a:t>
            </a:r>
            <a:r>
              <a:rPr lang="en-GB" sz="1400" dirty="0" err="1">
                <a:latin typeface="Century Schoolbook" panose="02040604050505020304" pitchFamily="18" charset="0"/>
              </a:rPr>
              <a:t>ostvaruje</a:t>
            </a:r>
            <a:r>
              <a:rPr lang="en-GB" sz="1400" dirty="0">
                <a:latin typeface="Century Schoolbook" panose="02040604050505020304" pitchFamily="18" charset="0"/>
              </a:rPr>
              <a:t> </a:t>
            </a:r>
            <a:r>
              <a:rPr lang="en-GB" sz="1400" b="1" dirty="0" err="1">
                <a:latin typeface="Century Schoolbook" panose="02040604050505020304" pitchFamily="18" charset="0"/>
              </a:rPr>
              <a:t>dvostruko</a:t>
            </a:r>
            <a:r>
              <a:rPr lang="en-GB" sz="1400" b="1" dirty="0">
                <a:latin typeface="Century Schoolbook" panose="02040604050505020304" pitchFamily="18" charset="0"/>
              </a:rPr>
              <a:t> </a:t>
            </a:r>
            <a:r>
              <a:rPr lang="en-GB" sz="1400" b="1" dirty="0" err="1">
                <a:latin typeface="Century Schoolbook" panose="02040604050505020304" pitchFamily="18" charset="0"/>
              </a:rPr>
              <a:t>djelovanje</a:t>
            </a:r>
            <a:r>
              <a:rPr lang="en-GB" sz="1400" dirty="0">
                <a:latin typeface="Century Schoolbook" panose="02040604050505020304" pitchFamily="18" charset="0"/>
              </a:rPr>
              <a:t> – </a:t>
            </a:r>
            <a:r>
              <a:rPr lang="en-GB" sz="1400" dirty="0" err="1">
                <a:latin typeface="Century Schoolbook" panose="02040604050505020304" pitchFamily="18" charset="0"/>
              </a:rPr>
              <a:t>veže</a:t>
            </a:r>
            <a:r>
              <a:rPr lang="en-GB" sz="1400" dirty="0">
                <a:latin typeface="Century Schoolbook" panose="02040604050505020304" pitchFamily="18" charset="0"/>
              </a:rPr>
              <a:t> se </a:t>
            </a:r>
            <a:r>
              <a:rPr lang="en-GB" sz="1400" dirty="0" err="1">
                <a:latin typeface="Century Schoolbook" panose="02040604050505020304" pitchFamily="18" charset="0"/>
              </a:rPr>
              <a:t>i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na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alosteričko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i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na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katalitičko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mjesto</a:t>
            </a:r>
            <a:r>
              <a:rPr lang="en-GB" sz="1400" dirty="0">
                <a:latin typeface="Century Schoolbook" panose="02040604050505020304" pitchFamily="18" charset="0"/>
              </a:rPr>
              <a:t>, </a:t>
            </a:r>
            <a:r>
              <a:rPr lang="en-GB" sz="1400" dirty="0" err="1">
                <a:latin typeface="Century Schoolbook" panose="02040604050505020304" pitchFamily="18" charset="0"/>
              </a:rPr>
              <a:t>što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rezultira</a:t>
            </a:r>
            <a:r>
              <a:rPr lang="en-GB" sz="1400" dirty="0">
                <a:latin typeface="Century Schoolbook" panose="02040604050505020304" pitchFamily="18" charset="0"/>
              </a:rPr>
              <a:t> </a:t>
            </a:r>
            <a:r>
              <a:rPr lang="en-GB" sz="1400" b="1" dirty="0" err="1">
                <a:latin typeface="Century Schoolbook" panose="02040604050505020304" pitchFamily="18" charset="0"/>
              </a:rPr>
              <a:t>trajnom</a:t>
            </a:r>
            <a:r>
              <a:rPr lang="en-GB" sz="1400" b="1" dirty="0">
                <a:latin typeface="Century Schoolbook" panose="02040604050505020304" pitchFamily="18" charset="0"/>
              </a:rPr>
              <a:t> </a:t>
            </a:r>
            <a:r>
              <a:rPr lang="en-GB" sz="1400" b="1" dirty="0" err="1">
                <a:latin typeface="Century Schoolbook" panose="02040604050505020304" pitchFamily="18" charset="0"/>
              </a:rPr>
              <a:t>inhibicijom</a:t>
            </a:r>
            <a:r>
              <a:rPr lang="en-GB" sz="1400" b="1" dirty="0">
                <a:latin typeface="Century Schoolbook" panose="02040604050505020304" pitchFamily="18" charset="0"/>
              </a:rPr>
              <a:t> </a:t>
            </a:r>
            <a:r>
              <a:rPr lang="en-GB" sz="1400" b="1" dirty="0" err="1">
                <a:latin typeface="Century Schoolbook" panose="02040604050505020304" pitchFamily="18" charset="0"/>
              </a:rPr>
              <a:t>enzima</a:t>
            </a:r>
            <a:endParaRPr lang="en-GB" sz="1400" b="1" dirty="0">
              <a:latin typeface="Century Schoolbook" panose="02040604050505020304" pitchFamily="18" charset="0"/>
            </a:endParaRPr>
          </a:p>
          <a:p>
            <a:endParaRPr lang="en-GB" sz="1400" dirty="0">
              <a:latin typeface="Century Schoolbook" panose="02040604050505020304" pitchFamily="18" charset="0"/>
            </a:endParaRPr>
          </a:p>
          <a:p>
            <a:r>
              <a:rPr lang="en-GB" sz="1400" b="1" dirty="0" err="1">
                <a:latin typeface="Century Schoolbook" panose="02040604050505020304" pitchFamily="18" charset="0"/>
              </a:rPr>
              <a:t>Alosterička</a:t>
            </a:r>
            <a:r>
              <a:rPr lang="en-GB" sz="1400" b="1" dirty="0">
                <a:latin typeface="Century Schoolbook" panose="02040604050505020304" pitchFamily="18" charset="0"/>
              </a:rPr>
              <a:t> </a:t>
            </a:r>
            <a:r>
              <a:rPr lang="en-GB" sz="1400" b="1" dirty="0" err="1">
                <a:latin typeface="Century Schoolbook" panose="02040604050505020304" pitchFamily="18" charset="0"/>
              </a:rPr>
              <a:t>mreža</a:t>
            </a:r>
            <a:r>
              <a:rPr lang="en-GB" sz="1400" dirty="0">
                <a:latin typeface="Century Schoolbook" panose="02040604050505020304" pitchFamily="18" charset="0"/>
              </a:rPr>
              <a:t> </a:t>
            </a:r>
            <a:r>
              <a:rPr lang="en-GB" sz="1400" dirty="0" err="1">
                <a:latin typeface="Century Schoolbook" panose="02040604050505020304" pitchFamily="18" charset="0"/>
              </a:rPr>
              <a:t>predstavlja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novi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terapijski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cilj</a:t>
            </a:r>
            <a:r>
              <a:rPr lang="en-GB" sz="1400" dirty="0">
                <a:latin typeface="Century Schoolbook" panose="02040604050505020304" pitchFamily="18" charset="0"/>
              </a:rPr>
              <a:t> – </a:t>
            </a:r>
            <a:r>
              <a:rPr lang="en-GB" sz="1400" dirty="0" err="1">
                <a:latin typeface="Century Schoolbook" panose="02040604050505020304" pitchFamily="18" charset="0"/>
              </a:rPr>
              <a:t>destabilizacijom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ove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signalne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mreže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moguće</a:t>
            </a:r>
            <a:r>
              <a:rPr lang="en-GB" sz="1400" dirty="0">
                <a:latin typeface="Century Schoolbook" panose="02040604050505020304" pitchFamily="18" charset="0"/>
              </a:rPr>
              <a:t> je </a:t>
            </a:r>
            <a:r>
              <a:rPr lang="en-GB" sz="1400" dirty="0" err="1">
                <a:latin typeface="Century Schoolbook" panose="02040604050505020304" pitchFamily="18" charset="0"/>
              </a:rPr>
              <a:t>oslabiti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funkciju</a:t>
            </a:r>
            <a:r>
              <a:rPr lang="en-GB" sz="1400" dirty="0">
                <a:latin typeface="Century Schoolbook" panose="02040604050505020304" pitchFamily="18" charset="0"/>
              </a:rPr>
              <a:t> PBP2a </a:t>
            </a:r>
            <a:r>
              <a:rPr lang="en-GB" sz="1400" dirty="0" err="1">
                <a:latin typeface="Century Schoolbook" panose="02040604050505020304" pitchFamily="18" charset="0"/>
              </a:rPr>
              <a:t>i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nadvladati</a:t>
            </a:r>
            <a:r>
              <a:rPr lang="en-GB" sz="1400" dirty="0">
                <a:latin typeface="Century Schoolbook" panose="02040604050505020304" pitchFamily="18" charset="0"/>
              </a:rPr>
              <a:t> </a:t>
            </a:r>
            <a:r>
              <a:rPr lang="en-GB" sz="1400" dirty="0" err="1">
                <a:latin typeface="Century Schoolbook" panose="02040604050505020304" pitchFamily="18" charset="0"/>
              </a:rPr>
              <a:t>rezistenciju</a:t>
            </a:r>
            <a:r>
              <a:rPr lang="en-GB" sz="1400" dirty="0">
                <a:latin typeface="Century Schoolbook" panose="020406040505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11294-964E-9788-48E8-0364170662F7}"/>
              </a:ext>
            </a:extLst>
          </p:cNvPr>
          <p:cNvSpPr txBox="1"/>
          <p:nvPr/>
        </p:nvSpPr>
        <p:spPr>
          <a:xfrm>
            <a:off x="163432" y="554830"/>
            <a:ext cx="3579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36240E"/>
                </a:solidFill>
                <a:latin typeface="Century Schoolbook" panose="02040604050505020304" pitchFamily="18" charset="0"/>
              </a:rPr>
              <a:t>Zaključak</a:t>
            </a:r>
            <a:endParaRPr lang="en-HR" sz="3200" dirty="0">
              <a:solidFill>
                <a:srgbClr val="36240E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6" name="Google Shape;356;p37" descr="A glass flask with liquid in it&#10;&#10;Description automatically generated">
            <a:extLst>
              <a:ext uri="{FF2B5EF4-FFF2-40B4-BE49-F238E27FC236}">
                <a16:creationId xmlns:a16="http://schemas.microsoft.com/office/drawing/2014/main" id="{4578BD04-A36E-2C8C-7B12-489F7B5354AF}"/>
              </a:ext>
            </a:extLst>
          </p:cNvPr>
          <p:cNvPicPr preferRelativeResize="0"/>
          <p:nvPr/>
        </p:nvPicPr>
        <p:blipFill rotWithShape="1">
          <a:blip r:embed="rId5"/>
          <a:srcRect l="870" r="12158" b="-5"/>
          <a:stretch/>
        </p:blipFill>
        <p:spPr>
          <a:xfrm>
            <a:off x="8155559" y="3949608"/>
            <a:ext cx="976571" cy="1217242"/>
          </a:xfrm>
          <a:prstGeom prst="rect">
            <a:avLst/>
          </a:prstGeom>
          <a:noFill/>
        </p:spPr>
      </p:pic>
      <p:sp>
        <p:nvSpPr>
          <p:cNvPr id="17" name="Slide Number Placeholder 35">
            <a:extLst>
              <a:ext uri="{FF2B5EF4-FFF2-40B4-BE49-F238E27FC236}">
                <a16:creationId xmlns:a16="http://schemas.microsoft.com/office/drawing/2014/main" id="{7A4C9056-F59C-F141-20DE-E77114C257B8}"/>
              </a:ext>
            </a:extLst>
          </p:cNvPr>
          <p:cNvSpPr txBox="1">
            <a:spLocks/>
          </p:cNvSpPr>
          <p:nvPr/>
        </p:nvSpPr>
        <p:spPr>
          <a:xfrm>
            <a:off x="6098159" y="4855805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17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274025655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72088" cy="51435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oogle Shape;356;p37" descr="A glass flask with liquid in it&#10;&#10;Description automatically generated">
            <a:extLst>
              <a:ext uri="{FF2B5EF4-FFF2-40B4-BE49-F238E27FC236}">
                <a16:creationId xmlns:a16="http://schemas.microsoft.com/office/drawing/2014/main" id="{F3D2DE5B-D15A-70CF-988B-07437315AC1C}"/>
              </a:ext>
            </a:extLst>
          </p:cNvPr>
          <p:cNvPicPr preferRelativeResize="0"/>
          <p:nvPr/>
        </p:nvPicPr>
        <p:blipFill rotWithShape="1">
          <a:blip r:embed="rId2"/>
          <a:srcRect l="870" r="12158" b="-5"/>
          <a:stretch/>
        </p:blipFill>
        <p:spPr>
          <a:xfrm>
            <a:off x="5789564" y="482599"/>
            <a:ext cx="3352150" cy="417829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7E6BC2-E89A-EDD6-F0E5-79FED5F93176}"/>
              </a:ext>
            </a:extLst>
          </p:cNvPr>
          <p:cNvSpPr txBox="1"/>
          <p:nvPr/>
        </p:nvSpPr>
        <p:spPr>
          <a:xfrm>
            <a:off x="585741" y="2310138"/>
            <a:ext cx="293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2800" dirty="0">
                <a:solidFill>
                  <a:srgbClr val="36240E"/>
                </a:solidFill>
                <a:latin typeface="Century Schoolbook" panose="02040604050505020304" pitchFamily="18" charset="0"/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97660347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2DECA-F33C-37E7-F566-168F551A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43" y="485132"/>
            <a:ext cx="3482315" cy="572700"/>
          </a:xfrm>
        </p:spPr>
        <p:txBody>
          <a:bodyPr>
            <a:noAutofit/>
          </a:bodyPr>
          <a:lstStyle/>
          <a:p>
            <a:r>
              <a:rPr lang="en-HR" sz="4800" dirty="0">
                <a:solidFill>
                  <a:srgbClr val="45300F"/>
                </a:solidFill>
                <a:latin typeface="Century Schoolbook" panose="02040604050505020304" pitchFamily="18" charset="0"/>
              </a:rPr>
              <a:t>Alosterija</a:t>
            </a:r>
          </a:p>
        </p:txBody>
      </p:sp>
      <p:sp>
        <p:nvSpPr>
          <p:cNvPr id="6" name="Google Shape;418;p44">
            <a:extLst>
              <a:ext uri="{FF2B5EF4-FFF2-40B4-BE49-F238E27FC236}">
                <a16:creationId xmlns:a16="http://schemas.microsoft.com/office/drawing/2014/main" id="{16E7325F-9C2C-A8D2-78A1-F4F8F09AF653}"/>
              </a:ext>
            </a:extLst>
          </p:cNvPr>
          <p:cNvSpPr txBox="1">
            <a:spLocks noGrp="1"/>
          </p:cNvSpPr>
          <p:nvPr/>
        </p:nvSpPr>
        <p:spPr>
          <a:xfrm>
            <a:off x="280415" y="1293092"/>
            <a:ext cx="3751076" cy="3265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8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Mehanizam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enzimske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regulacije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posredovan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konformacijskim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promjenama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enzima</a:t>
            </a:r>
            <a:endParaRPr lang="en-GB" sz="20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20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Alosteričko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mjesto</a:t>
            </a:r>
            <a:endParaRPr lang="en-GB" sz="20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Aktivno</a:t>
            </a:r>
            <a:r>
              <a:rPr lang="en-US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US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mjesto</a:t>
            </a:r>
            <a:endParaRPr lang="en-US" sz="20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20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C65C6-7A71-CB2E-CA09-F132273FB911}"/>
              </a:ext>
            </a:extLst>
          </p:cNvPr>
          <p:cNvSpPr txBox="1"/>
          <p:nvPr/>
        </p:nvSpPr>
        <p:spPr>
          <a:xfrm>
            <a:off x="3836745" y="4114744"/>
            <a:ext cx="1470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3624"/>
              </a:buClr>
              <a:buSzPts val="2400"/>
              <a:buFont typeface="Bebas Neue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C3624"/>
                </a:solidFill>
                <a:effectLst/>
                <a:uLnTx/>
                <a:uFillTx/>
                <a:latin typeface="Century Schoolbook" panose="02040604050505020304" pitchFamily="18" charset="0"/>
                <a:ea typeface="Besley"/>
                <a:sym typeface="Besley"/>
              </a:rPr>
              <a:t>Alosterička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C3624"/>
                </a:solidFill>
                <a:effectLst/>
                <a:uLnTx/>
                <a:uFillTx/>
                <a:latin typeface="Century Schoolbook" panose="02040604050505020304" pitchFamily="18" charset="0"/>
                <a:ea typeface="Besley"/>
                <a:sym typeface="Besley"/>
              </a:rPr>
              <a:t>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C3624"/>
                </a:solidFill>
                <a:effectLst/>
                <a:uLnTx/>
                <a:uFillTx/>
                <a:latin typeface="Century Schoolbook" panose="02040604050505020304" pitchFamily="18" charset="0"/>
                <a:ea typeface="Besley"/>
                <a:sym typeface="Besley"/>
              </a:rPr>
              <a:t>inhibicija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4C3624"/>
              </a:solidFill>
              <a:effectLst/>
              <a:uLnTx/>
              <a:uFillTx/>
              <a:latin typeface="Century Schoolbook" panose="02040604050505020304" pitchFamily="18" charset="0"/>
              <a:ea typeface="Besley"/>
              <a:sym typeface="Besley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98667D-A80D-A99A-C42A-2109A0D90352}"/>
              </a:ext>
            </a:extLst>
          </p:cNvPr>
          <p:cNvSpPr txBox="1"/>
          <p:nvPr/>
        </p:nvSpPr>
        <p:spPr>
          <a:xfrm>
            <a:off x="7393075" y="4110539"/>
            <a:ext cx="1470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3624"/>
              </a:buClr>
              <a:buSzPts val="2400"/>
              <a:buFont typeface="Bebas Neue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C3624"/>
                </a:solidFill>
                <a:effectLst/>
                <a:uLnTx/>
                <a:uFillTx/>
                <a:latin typeface="Century Schoolbook" panose="02040604050505020304" pitchFamily="18" charset="0"/>
                <a:ea typeface="Besley"/>
                <a:sym typeface="Besley"/>
              </a:rPr>
              <a:t>Alosterička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C3624"/>
                </a:solidFill>
                <a:effectLst/>
                <a:uLnTx/>
                <a:uFillTx/>
                <a:latin typeface="Century Schoolbook" panose="02040604050505020304" pitchFamily="18" charset="0"/>
                <a:ea typeface="Besley"/>
                <a:sym typeface="Besley"/>
              </a:rPr>
              <a:t>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C3624"/>
                </a:solidFill>
                <a:effectLst/>
                <a:uLnTx/>
                <a:uFillTx/>
                <a:latin typeface="Century Schoolbook" panose="02040604050505020304" pitchFamily="18" charset="0"/>
                <a:ea typeface="Besley"/>
                <a:sym typeface="Besley"/>
              </a:rPr>
              <a:t>aktivacija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4C3624"/>
              </a:solidFill>
              <a:effectLst/>
              <a:uLnTx/>
              <a:uFillTx/>
              <a:latin typeface="Century Schoolbook" panose="02040604050505020304" pitchFamily="18" charset="0"/>
              <a:ea typeface="Besley"/>
              <a:sym typeface="Besley"/>
            </a:endParaRPr>
          </a:p>
        </p:txBody>
      </p:sp>
      <p:pic>
        <p:nvPicPr>
          <p:cNvPr id="28" name="Graphic 27" descr="Arrow: Anti-clockwise curve with solid fill">
            <a:extLst>
              <a:ext uri="{FF2B5EF4-FFF2-40B4-BE49-F238E27FC236}">
                <a16:creationId xmlns:a16="http://schemas.microsoft.com/office/drawing/2014/main" id="{84C950B4-097C-A2FB-BAD8-7E3D8CC79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02912">
            <a:off x="5216101" y="3795626"/>
            <a:ext cx="795041" cy="795041"/>
          </a:xfrm>
          <a:prstGeom prst="rect">
            <a:avLst/>
          </a:prstGeom>
        </p:spPr>
      </p:pic>
      <p:pic>
        <p:nvPicPr>
          <p:cNvPr id="31" name="Graphic 30" descr="Arrow: Clockwise curve with solid fill">
            <a:extLst>
              <a:ext uri="{FF2B5EF4-FFF2-40B4-BE49-F238E27FC236}">
                <a16:creationId xmlns:a16="http://schemas.microsoft.com/office/drawing/2014/main" id="{303DF9AF-FD3D-61DF-516D-78CF47949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150497">
            <a:off x="6813206" y="3836055"/>
            <a:ext cx="765093" cy="765093"/>
          </a:xfrm>
          <a:prstGeom prst="rect">
            <a:avLst/>
          </a:prstGeom>
        </p:spPr>
      </p:pic>
      <p:pic>
        <p:nvPicPr>
          <p:cNvPr id="33" name="Google Shape;582;p55">
            <a:extLst>
              <a:ext uri="{FF2B5EF4-FFF2-40B4-BE49-F238E27FC236}">
                <a16:creationId xmlns:a16="http://schemas.microsoft.com/office/drawing/2014/main" id="{708D53B1-16D2-C7B0-AD82-D8AA06CDD2E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4974" y="244929"/>
            <a:ext cx="547828" cy="10481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</p:pic>
      <p:pic>
        <p:nvPicPr>
          <p:cNvPr id="35" name="Picture 34" descr="A diagram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A11176A1-E80B-5149-01A0-8D2460E59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17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1491" y="808972"/>
            <a:ext cx="4813300" cy="3060700"/>
          </a:xfrm>
          <a:prstGeom prst="rect">
            <a:avLst/>
          </a:prstGeom>
        </p:spPr>
      </p:pic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A7E35605-B1EE-4558-5721-0FC521E5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26C0-A14B-9541-8C09-D56707C469FD}" type="slidenum">
              <a:rPr lang="en-HR" smtClean="0"/>
              <a:t>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58533748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1"/>
          <p:cNvSpPr txBox="1">
            <a:spLocks noGrp="1"/>
          </p:cNvSpPr>
          <p:nvPr>
            <p:ph type="title"/>
          </p:nvPr>
        </p:nvSpPr>
        <p:spPr>
          <a:xfrm>
            <a:off x="1117030" y="603512"/>
            <a:ext cx="4250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MRSA</a:t>
            </a:r>
          </a:p>
        </p:txBody>
      </p:sp>
      <p:sp>
        <p:nvSpPr>
          <p:cNvPr id="4" name="Google Shape;418;p44">
            <a:extLst>
              <a:ext uri="{FF2B5EF4-FFF2-40B4-BE49-F238E27FC236}">
                <a16:creationId xmlns:a16="http://schemas.microsoft.com/office/drawing/2014/main" id="{C3A36E29-83A9-25E6-E7D6-FDBB3625F974}"/>
              </a:ext>
            </a:extLst>
          </p:cNvPr>
          <p:cNvSpPr txBox="1">
            <a:spLocks noGrp="1"/>
          </p:cNvSpPr>
          <p:nvPr/>
        </p:nvSpPr>
        <p:spPr>
          <a:xfrm>
            <a:off x="0" y="1137834"/>
            <a:ext cx="6734755" cy="248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eng.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i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Methycilin</a:t>
            </a:r>
            <a:r>
              <a:rPr lang="en-GB" sz="2000" i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resistant Staphylococcus Aureus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Gram-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pozitivna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bakterija</a:t>
            </a:r>
            <a:endParaRPr lang="en-GB" sz="20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PBP -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Otpornost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na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antibiotike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PBP2a - Gen </a:t>
            </a:r>
            <a:r>
              <a:rPr lang="en-GB" sz="2000" i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mec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A</a:t>
            </a:r>
            <a:endParaRPr lang="en-GB" sz="1500" dirty="0">
              <a:solidFill>
                <a:srgbClr val="45300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04B9B-7D70-F4D0-EA26-2443FDD029C9}"/>
              </a:ext>
            </a:extLst>
          </p:cNvPr>
          <p:cNvSpPr txBox="1"/>
          <p:nvPr/>
        </p:nvSpPr>
        <p:spPr>
          <a:xfrm>
            <a:off x="-2152891" y="-8218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HR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1090D1-FC92-86ED-A998-3EB7FAA77245}"/>
              </a:ext>
            </a:extLst>
          </p:cNvPr>
          <p:cNvGrpSpPr/>
          <p:nvPr/>
        </p:nvGrpSpPr>
        <p:grpSpPr>
          <a:xfrm>
            <a:off x="3009661" y="3391008"/>
            <a:ext cx="539399" cy="457200"/>
            <a:chOff x="3936372" y="1232891"/>
            <a:chExt cx="539400" cy="4572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D8BB00C-E288-7B19-E451-75CB61CAD7ED}"/>
                </a:ext>
              </a:extLst>
            </p:cNvPr>
            <p:cNvGrpSpPr/>
            <p:nvPr/>
          </p:nvGrpSpPr>
          <p:grpSpPr>
            <a:xfrm>
              <a:off x="3936372" y="1232891"/>
              <a:ext cx="539400" cy="457200"/>
              <a:chOff x="3936372" y="1232891"/>
              <a:chExt cx="539400" cy="457200"/>
            </a:xfrm>
          </p:grpSpPr>
          <p:sp>
            <p:nvSpPr>
              <p:cNvPr id="6" name="Google Shape;490;p47">
                <a:extLst>
                  <a:ext uri="{FF2B5EF4-FFF2-40B4-BE49-F238E27FC236}">
                    <a16:creationId xmlns:a16="http://schemas.microsoft.com/office/drawing/2014/main" id="{6E8C1F94-9ED5-605F-303F-9A12DAF955F0}"/>
                  </a:ext>
                </a:extLst>
              </p:cNvPr>
              <p:cNvSpPr/>
              <p:nvPr/>
            </p:nvSpPr>
            <p:spPr>
              <a:xfrm>
                <a:off x="3936372" y="1232891"/>
                <a:ext cx="539400" cy="4572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493;p47">
                <a:extLst>
                  <a:ext uri="{FF2B5EF4-FFF2-40B4-BE49-F238E27FC236}">
                    <a16:creationId xmlns:a16="http://schemas.microsoft.com/office/drawing/2014/main" id="{99842084-EDCF-7151-CE15-4F511859D87D}"/>
                  </a:ext>
                </a:extLst>
              </p:cNvPr>
              <p:cNvSpPr/>
              <p:nvPr/>
            </p:nvSpPr>
            <p:spPr>
              <a:xfrm>
                <a:off x="4031068" y="1408476"/>
                <a:ext cx="352834" cy="124818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4191" extrusionOk="0">
                    <a:moveTo>
                      <a:pt x="5230" y="0"/>
                    </a:moveTo>
                    <a:cubicBezTo>
                      <a:pt x="5073" y="0"/>
                      <a:pt x="4947" y="63"/>
                      <a:pt x="4915" y="189"/>
                    </a:cubicBezTo>
                    <a:lnTo>
                      <a:pt x="4096" y="2080"/>
                    </a:lnTo>
                    <a:lnTo>
                      <a:pt x="347" y="2080"/>
                    </a:lnTo>
                    <a:cubicBezTo>
                      <a:pt x="158" y="2080"/>
                      <a:pt x="0" y="2237"/>
                      <a:pt x="0" y="2426"/>
                    </a:cubicBezTo>
                    <a:cubicBezTo>
                      <a:pt x="0" y="2615"/>
                      <a:pt x="158" y="2773"/>
                      <a:pt x="347" y="2773"/>
                    </a:cubicBezTo>
                    <a:lnTo>
                      <a:pt x="4316" y="2773"/>
                    </a:lnTo>
                    <a:cubicBezTo>
                      <a:pt x="4411" y="2773"/>
                      <a:pt x="4505" y="2710"/>
                      <a:pt x="4600" y="2584"/>
                    </a:cubicBezTo>
                    <a:lnTo>
                      <a:pt x="5199" y="1292"/>
                    </a:lnTo>
                    <a:lnTo>
                      <a:pt x="6238" y="3970"/>
                    </a:lnTo>
                    <a:cubicBezTo>
                      <a:pt x="6301" y="4096"/>
                      <a:pt x="6396" y="4159"/>
                      <a:pt x="6522" y="4191"/>
                    </a:cubicBezTo>
                    <a:lnTo>
                      <a:pt x="6553" y="4191"/>
                    </a:lnTo>
                    <a:cubicBezTo>
                      <a:pt x="6679" y="4191"/>
                      <a:pt x="6805" y="4127"/>
                      <a:pt x="6868" y="4033"/>
                    </a:cubicBezTo>
                    <a:lnTo>
                      <a:pt x="7624" y="2836"/>
                    </a:lnTo>
                    <a:lnTo>
                      <a:pt x="11500" y="2836"/>
                    </a:lnTo>
                    <a:cubicBezTo>
                      <a:pt x="11689" y="2836"/>
                      <a:pt x="11846" y="2678"/>
                      <a:pt x="11846" y="2458"/>
                    </a:cubicBezTo>
                    <a:cubicBezTo>
                      <a:pt x="11846" y="2269"/>
                      <a:pt x="11689" y="2111"/>
                      <a:pt x="11500" y="2111"/>
                    </a:cubicBezTo>
                    <a:lnTo>
                      <a:pt x="7435" y="2111"/>
                    </a:lnTo>
                    <a:cubicBezTo>
                      <a:pt x="7309" y="2111"/>
                      <a:pt x="7183" y="2206"/>
                      <a:pt x="7120" y="2269"/>
                    </a:cubicBezTo>
                    <a:lnTo>
                      <a:pt x="6648" y="3056"/>
                    </a:lnTo>
                    <a:lnTo>
                      <a:pt x="5545" y="221"/>
                    </a:lnTo>
                    <a:cubicBezTo>
                      <a:pt x="5514" y="95"/>
                      <a:pt x="5388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94;p47">
                <a:extLst>
                  <a:ext uri="{FF2B5EF4-FFF2-40B4-BE49-F238E27FC236}">
                    <a16:creationId xmlns:a16="http://schemas.microsoft.com/office/drawing/2014/main" id="{C8F3F838-594A-B74A-F578-625840CF6314}"/>
                  </a:ext>
                </a:extLst>
              </p:cNvPr>
              <p:cNvSpPr/>
              <p:nvPr/>
            </p:nvSpPr>
            <p:spPr>
              <a:xfrm>
                <a:off x="4028239" y="1307126"/>
                <a:ext cx="351910" cy="14924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5011" extrusionOk="0">
                    <a:moveTo>
                      <a:pt x="3151" y="1"/>
                    </a:moveTo>
                    <a:cubicBezTo>
                      <a:pt x="1387" y="1"/>
                      <a:pt x="1" y="1419"/>
                      <a:pt x="1" y="3277"/>
                    </a:cubicBezTo>
                    <a:cubicBezTo>
                      <a:pt x="1" y="3876"/>
                      <a:pt x="158" y="4349"/>
                      <a:pt x="442" y="4821"/>
                    </a:cubicBezTo>
                    <a:lnTo>
                      <a:pt x="3655" y="4821"/>
                    </a:lnTo>
                    <a:lnTo>
                      <a:pt x="4285" y="3340"/>
                    </a:lnTo>
                    <a:cubicBezTo>
                      <a:pt x="4443" y="2994"/>
                      <a:pt x="4821" y="2773"/>
                      <a:pt x="5199" y="2710"/>
                    </a:cubicBezTo>
                    <a:cubicBezTo>
                      <a:pt x="5672" y="2710"/>
                      <a:pt x="6018" y="2994"/>
                      <a:pt x="6176" y="3403"/>
                    </a:cubicBezTo>
                    <a:lnTo>
                      <a:pt x="6806" y="5010"/>
                    </a:lnTo>
                    <a:cubicBezTo>
                      <a:pt x="6963" y="4884"/>
                      <a:pt x="7215" y="4821"/>
                      <a:pt x="7404" y="4821"/>
                    </a:cubicBezTo>
                    <a:lnTo>
                      <a:pt x="11374" y="4821"/>
                    </a:lnTo>
                    <a:cubicBezTo>
                      <a:pt x="11626" y="4349"/>
                      <a:pt x="11815" y="3813"/>
                      <a:pt x="11815" y="3277"/>
                    </a:cubicBezTo>
                    <a:cubicBezTo>
                      <a:pt x="11815" y="1419"/>
                      <a:pt x="10429" y="1"/>
                      <a:pt x="8665" y="1"/>
                    </a:cubicBezTo>
                    <a:cubicBezTo>
                      <a:pt x="7247" y="1"/>
                      <a:pt x="6396" y="977"/>
                      <a:pt x="5924" y="1860"/>
                    </a:cubicBezTo>
                    <a:cubicBezTo>
                      <a:pt x="5451" y="977"/>
                      <a:pt x="4537" y="1"/>
                      <a:pt x="31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Google Shape;495;p47">
              <a:extLst>
                <a:ext uri="{FF2B5EF4-FFF2-40B4-BE49-F238E27FC236}">
                  <a16:creationId xmlns:a16="http://schemas.microsoft.com/office/drawing/2014/main" id="{9D8C8997-D804-AE82-F911-BA4F62A72A82}"/>
                </a:ext>
              </a:extLst>
            </p:cNvPr>
            <p:cNvSpPr/>
            <p:nvPr/>
          </p:nvSpPr>
          <p:spPr>
            <a:xfrm>
              <a:off x="4095816" y="1498538"/>
              <a:ext cx="222386" cy="117313"/>
            </a:xfrm>
            <a:custGeom>
              <a:avLst/>
              <a:gdLst/>
              <a:ahLst/>
              <a:cxnLst/>
              <a:rect l="l" t="t" r="r" b="b"/>
              <a:pathLst>
                <a:path w="7467" h="3939" extrusionOk="0">
                  <a:moveTo>
                    <a:pt x="2962" y="1"/>
                  </a:moveTo>
                  <a:cubicBezTo>
                    <a:pt x="2773" y="284"/>
                    <a:pt x="2458" y="442"/>
                    <a:pt x="2111" y="442"/>
                  </a:cubicBezTo>
                  <a:lnTo>
                    <a:pt x="0" y="442"/>
                  </a:lnTo>
                  <a:cubicBezTo>
                    <a:pt x="158" y="599"/>
                    <a:pt x="347" y="757"/>
                    <a:pt x="536" y="914"/>
                  </a:cubicBezTo>
                  <a:cubicBezTo>
                    <a:pt x="1449" y="1734"/>
                    <a:pt x="2426" y="2647"/>
                    <a:pt x="3434" y="3813"/>
                  </a:cubicBezTo>
                  <a:cubicBezTo>
                    <a:pt x="3529" y="3907"/>
                    <a:pt x="3592" y="3939"/>
                    <a:pt x="3718" y="3939"/>
                  </a:cubicBezTo>
                  <a:cubicBezTo>
                    <a:pt x="3844" y="3939"/>
                    <a:pt x="3907" y="3907"/>
                    <a:pt x="4001" y="3813"/>
                  </a:cubicBezTo>
                  <a:cubicBezTo>
                    <a:pt x="4978" y="2584"/>
                    <a:pt x="6018" y="1734"/>
                    <a:pt x="6900" y="914"/>
                  </a:cubicBezTo>
                  <a:cubicBezTo>
                    <a:pt x="7120" y="757"/>
                    <a:pt x="7278" y="599"/>
                    <a:pt x="7467" y="442"/>
                  </a:cubicBezTo>
                  <a:lnTo>
                    <a:pt x="5860" y="442"/>
                  </a:lnTo>
                  <a:lnTo>
                    <a:pt x="5293" y="1324"/>
                  </a:lnTo>
                  <a:cubicBezTo>
                    <a:pt x="5104" y="1639"/>
                    <a:pt x="4789" y="1860"/>
                    <a:pt x="4379" y="1860"/>
                  </a:cubicBezTo>
                  <a:lnTo>
                    <a:pt x="4316" y="1860"/>
                  </a:lnTo>
                  <a:cubicBezTo>
                    <a:pt x="3907" y="1797"/>
                    <a:pt x="3592" y="1576"/>
                    <a:pt x="3434" y="1167"/>
                  </a:cubicBezTo>
                  <a:lnTo>
                    <a:pt x="2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483;p47">
            <a:extLst>
              <a:ext uri="{FF2B5EF4-FFF2-40B4-BE49-F238E27FC236}">
                <a16:creationId xmlns:a16="http://schemas.microsoft.com/office/drawing/2014/main" id="{1D533D58-B416-2D5A-34B1-3B2E9A5CE52B}"/>
              </a:ext>
            </a:extLst>
          </p:cNvPr>
          <p:cNvSpPr txBox="1">
            <a:spLocks noGrp="1"/>
          </p:cNvSpPr>
          <p:nvPr/>
        </p:nvSpPr>
        <p:spPr>
          <a:xfrm>
            <a:off x="2133146" y="4061880"/>
            <a:ext cx="2288672" cy="75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Infekcije</a:t>
            </a:r>
            <a:r>
              <a:rPr lang="en-US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US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krvi</a:t>
            </a:r>
            <a:r>
              <a:rPr lang="en-US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US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i</a:t>
            </a:r>
            <a:r>
              <a:rPr lang="en-US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US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sepse</a:t>
            </a:r>
            <a:endParaRPr lang="en-GB" b="1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4" name="Google Shape;458;p46">
            <a:extLst>
              <a:ext uri="{FF2B5EF4-FFF2-40B4-BE49-F238E27FC236}">
                <a16:creationId xmlns:a16="http://schemas.microsoft.com/office/drawing/2014/main" id="{91C3B05F-CA2F-8B78-CDCA-63B88EA7280E}"/>
              </a:ext>
            </a:extLst>
          </p:cNvPr>
          <p:cNvSpPr/>
          <p:nvPr/>
        </p:nvSpPr>
        <p:spPr>
          <a:xfrm>
            <a:off x="951428" y="3399398"/>
            <a:ext cx="539400" cy="4572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5300F"/>
              </a:solidFill>
            </a:endParaRPr>
          </a:p>
        </p:txBody>
      </p:sp>
      <p:grpSp>
        <p:nvGrpSpPr>
          <p:cNvPr id="25" name="Google Shape;460;p46">
            <a:extLst>
              <a:ext uri="{FF2B5EF4-FFF2-40B4-BE49-F238E27FC236}">
                <a16:creationId xmlns:a16="http://schemas.microsoft.com/office/drawing/2014/main" id="{4A7DAAA5-7150-5E09-B294-6678AAB8CC4F}"/>
              </a:ext>
            </a:extLst>
          </p:cNvPr>
          <p:cNvGrpSpPr/>
          <p:nvPr/>
        </p:nvGrpSpPr>
        <p:grpSpPr>
          <a:xfrm>
            <a:off x="1025596" y="3522027"/>
            <a:ext cx="351881" cy="227092"/>
            <a:chOff x="-26573400" y="3224125"/>
            <a:chExt cx="295375" cy="190625"/>
          </a:xfrm>
        </p:grpSpPr>
        <p:sp>
          <p:nvSpPr>
            <p:cNvPr id="26" name="Google Shape;461;p46">
              <a:extLst>
                <a:ext uri="{FF2B5EF4-FFF2-40B4-BE49-F238E27FC236}">
                  <a16:creationId xmlns:a16="http://schemas.microsoft.com/office/drawing/2014/main" id="{BD27DCAA-22B2-7E53-A83A-27A9DB6DE443}"/>
                </a:ext>
              </a:extLst>
            </p:cNvPr>
            <p:cNvSpPr/>
            <p:nvPr/>
          </p:nvSpPr>
          <p:spPr>
            <a:xfrm>
              <a:off x="-26330800" y="3327900"/>
              <a:ext cx="52775" cy="68750"/>
            </a:xfrm>
            <a:custGeom>
              <a:avLst/>
              <a:gdLst/>
              <a:ahLst/>
              <a:cxnLst/>
              <a:rect l="l" t="t" r="r" b="b"/>
              <a:pathLst>
                <a:path w="2111" h="2750" extrusionOk="0">
                  <a:moveTo>
                    <a:pt x="1067" y="0"/>
                  </a:moveTo>
                  <a:cubicBezTo>
                    <a:pt x="953" y="0"/>
                    <a:pt x="835" y="55"/>
                    <a:pt x="756" y="166"/>
                  </a:cubicBezTo>
                  <a:cubicBezTo>
                    <a:pt x="536" y="481"/>
                    <a:pt x="0" y="1300"/>
                    <a:pt x="0" y="1741"/>
                  </a:cubicBezTo>
                  <a:cubicBezTo>
                    <a:pt x="0" y="2308"/>
                    <a:pt x="473" y="2749"/>
                    <a:pt x="1040" y="2749"/>
                  </a:cubicBezTo>
                  <a:cubicBezTo>
                    <a:pt x="1638" y="2749"/>
                    <a:pt x="2048" y="2276"/>
                    <a:pt x="2048" y="1741"/>
                  </a:cubicBezTo>
                  <a:cubicBezTo>
                    <a:pt x="2111" y="1300"/>
                    <a:pt x="1575" y="481"/>
                    <a:pt x="1355" y="166"/>
                  </a:cubicBezTo>
                  <a:cubicBezTo>
                    <a:pt x="1292" y="55"/>
                    <a:pt x="1182" y="0"/>
                    <a:pt x="10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27" name="Google Shape;462;p46">
              <a:extLst>
                <a:ext uri="{FF2B5EF4-FFF2-40B4-BE49-F238E27FC236}">
                  <a16:creationId xmlns:a16="http://schemas.microsoft.com/office/drawing/2014/main" id="{FF93C51D-B9FD-94F1-E554-055D1D436FAF}"/>
                </a:ext>
              </a:extLst>
            </p:cNvPr>
            <p:cNvSpPr/>
            <p:nvPr/>
          </p:nvSpPr>
          <p:spPr>
            <a:xfrm>
              <a:off x="-26573400" y="3224125"/>
              <a:ext cx="293025" cy="190625"/>
            </a:xfrm>
            <a:custGeom>
              <a:avLst/>
              <a:gdLst/>
              <a:ahLst/>
              <a:cxnLst/>
              <a:rect l="l" t="t" r="r" b="b"/>
              <a:pathLst>
                <a:path w="11721" h="7625" extrusionOk="0">
                  <a:moveTo>
                    <a:pt x="10775" y="2048"/>
                  </a:moveTo>
                  <a:cubicBezTo>
                    <a:pt x="10964" y="2048"/>
                    <a:pt x="11122" y="2206"/>
                    <a:pt x="11122" y="2426"/>
                  </a:cubicBezTo>
                  <a:cubicBezTo>
                    <a:pt x="11122" y="2615"/>
                    <a:pt x="10964" y="2773"/>
                    <a:pt x="10775" y="2773"/>
                  </a:cubicBezTo>
                  <a:lnTo>
                    <a:pt x="9830" y="2773"/>
                  </a:lnTo>
                  <a:lnTo>
                    <a:pt x="9988" y="2048"/>
                  </a:lnTo>
                  <a:close/>
                  <a:moveTo>
                    <a:pt x="4474" y="2773"/>
                  </a:moveTo>
                  <a:cubicBezTo>
                    <a:pt x="4663" y="2773"/>
                    <a:pt x="4821" y="2930"/>
                    <a:pt x="4821" y="3119"/>
                  </a:cubicBezTo>
                  <a:cubicBezTo>
                    <a:pt x="4821" y="3308"/>
                    <a:pt x="4663" y="3466"/>
                    <a:pt x="4474" y="3466"/>
                  </a:cubicBezTo>
                  <a:cubicBezTo>
                    <a:pt x="4285" y="3466"/>
                    <a:pt x="4128" y="3308"/>
                    <a:pt x="4128" y="3119"/>
                  </a:cubicBezTo>
                  <a:cubicBezTo>
                    <a:pt x="4128" y="2930"/>
                    <a:pt x="4285" y="2773"/>
                    <a:pt x="4474" y="2773"/>
                  </a:cubicBezTo>
                  <a:close/>
                  <a:moveTo>
                    <a:pt x="4474" y="4159"/>
                  </a:moveTo>
                  <a:cubicBezTo>
                    <a:pt x="4663" y="4159"/>
                    <a:pt x="4821" y="4317"/>
                    <a:pt x="4821" y="4506"/>
                  </a:cubicBezTo>
                  <a:cubicBezTo>
                    <a:pt x="4821" y="4695"/>
                    <a:pt x="4663" y="4852"/>
                    <a:pt x="4474" y="4852"/>
                  </a:cubicBezTo>
                  <a:cubicBezTo>
                    <a:pt x="4285" y="4852"/>
                    <a:pt x="4128" y="4695"/>
                    <a:pt x="4128" y="4506"/>
                  </a:cubicBezTo>
                  <a:cubicBezTo>
                    <a:pt x="4128" y="4317"/>
                    <a:pt x="4285" y="4159"/>
                    <a:pt x="4474" y="4159"/>
                  </a:cubicBezTo>
                  <a:close/>
                  <a:moveTo>
                    <a:pt x="4474" y="5514"/>
                  </a:moveTo>
                  <a:cubicBezTo>
                    <a:pt x="4663" y="5514"/>
                    <a:pt x="4821" y="5671"/>
                    <a:pt x="4821" y="5892"/>
                  </a:cubicBezTo>
                  <a:cubicBezTo>
                    <a:pt x="4821" y="6081"/>
                    <a:pt x="4663" y="6238"/>
                    <a:pt x="4474" y="6238"/>
                  </a:cubicBezTo>
                  <a:cubicBezTo>
                    <a:pt x="4285" y="6238"/>
                    <a:pt x="4128" y="6081"/>
                    <a:pt x="4128" y="5892"/>
                  </a:cubicBezTo>
                  <a:cubicBezTo>
                    <a:pt x="4128" y="5671"/>
                    <a:pt x="4285" y="5514"/>
                    <a:pt x="4474" y="5514"/>
                  </a:cubicBezTo>
                  <a:close/>
                  <a:moveTo>
                    <a:pt x="3088" y="0"/>
                  </a:moveTo>
                  <a:cubicBezTo>
                    <a:pt x="1355" y="0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6238"/>
                    <a:pt x="1418" y="7625"/>
                    <a:pt x="3088" y="7625"/>
                  </a:cubicBezTo>
                  <a:lnTo>
                    <a:pt x="6554" y="7625"/>
                  </a:lnTo>
                  <a:cubicBezTo>
                    <a:pt x="7152" y="7625"/>
                    <a:pt x="7593" y="7152"/>
                    <a:pt x="7593" y="6585"/>
                  </a:cubicBezTo>
                  <a:cubicBezTo>
                    <a:pt x="7593" y="6459"/>
                    <a:pt x="7562" y="6301"/>
                    <a:pt x="7499" y="6207"/>
                  </a:cubicBezTo>
                  <a:cubicBezTo>
                    <a:pt x="7940" y="6081"/>
                    <a:pt x="8255" y="5671"/>
                    <a:pt x="8255" y="5199"/>
                  </a:cubicBezTo>
                  <a:cubicBezTo>
                    <a:pt x="8255" y="5104"/>
                    <a:pt x="8223" y="4947"/>
                    <a:pt x="8192" y="4821"/>
                  </a:cubicBezTo>
                  <a:cubicBezTo>
                    <a:pt x="8633" y="4695"/>
                    <a:pt x="8948" y="4317"/>
                    <a:pt x="8948" y="3844"/>
                  </a:cubicBezTo>
                  <a:cubicBezTo>
                    <a:pt x="8948" y="3718"/>
                    <a:pt x="8885" y="3592"/>
                    <a:pt x="8854" y="3466"/>
                  </a:cubicBezTo>
                  <a:lnTo>
                    <a:pt x="10712" y="3466"/>
                  </a:lnTo>
                  <a:cubicBezTo>
                    <a:pt x="11311" y="3466"/>
                    <a:pt x="11721" y="2993"/>
                    <a:pt x="11721" y="2458"/>
                  </a:cubicBezTo>
                  <a:cubicBezTo>
                    <a:pt x="11721" y="1891"/>
                    <a:pt x="11342" y="1387"/>
                    <a:pt x="10775" y="1387"/>
                  </a:cubicBezTo>
                  <a:lnTo>
                    <a:pt x="6554" y="1387"/>
                  </a:lnTo>
                  <a:cubicBezTo>
                    <a:pt x="6806" y="1103"/>
                    <a:pt x="6932" y="757"/>
                    <a:pt x="6932" y="379"/>
                  </a:cubicBezTo>
                  <a:cubicBezTo>
                    <a:pt x="6932" y="158"/>
                    <a:pt x="6774" y="0"/>
                    <a:pt x="6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rgbClr val="45300F"/>
                </a:solidFill>
              </a:endParaRPr>
            </a:p>
          </p:txBody>
        </p:sp>
      </p:grpSp>
      <p:sp>
        <p:nvSpPr>
          <p:cNvPr id="34" name="Google Shape;485;p47">
            <a:extLst>
              <a:ext uri="{FF2B5EF4-FFF2-40B4-BE49-F238E27FC236}">
                <a16:creationId xmlns:a16="http://schemas.microsoft.com/office/drawing/2014/main" id="{1943E665-32A8-0CC8-D52A-6B8E11031128}"/>
              </a:ext>
            </a:extLst>
          </p:cNvPr>
          <p:cNvSpPr txBox="1">
            <a:spLocks noGrp="1"/>
          </p:cNvSpPr>
          <p:nvPr/>
        </p:nvSpPr>
        <p:spPr>
          <a:xfrm>
            <a:off x="207196" y="4462746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>
                <a:solidFill>
                  <a:srgbClr val="45300F"/>
                </a:solidFill>
                <a:latin typeface="Century Schoolbook" panose="02040604050505020304" pitchFamily="18" charset="0"/>
                <a:ea typeface="Baskerville" panose="02020502070401020303" pitchFamily="18" charset="0"/>
                <a:cs typeface="FUTURA MEDIUM" panose="020B0602020204020303" pitchFamily="34" charset="-79"/>
              </a:rPr>
              <a:t>Kožne infekcije</a:t>
            </a:r>
            <a:endParaRPr b="1" dirty="0">
              <a:solidFill>
                <a:srgbClr val="45300F"/>
              </a:solidFill>
              <a:latin typeface="Century Schoolbook" panose="02040604050505020304" pitchFamily="18" charset="0"/>
              <a:ea typeface="Baskerville" panose="02020502070401020303" pitchFamily="18" charset="0"/>
              <a:cs typeface="FUTURA MEDIUM" panose="020B0602020204020303" pitchFamily="34" charset="-79"/>
            </a:endParaRPr>
          </a:p>
        </p:txBody>
      </p:sp>
      <p:sp>
        <p:nvSpPr>
          <p:cNvPr id="36" name="Google Shape;485;p47">
            <a:extLst>
              <a:ext uri="{FF2B5EF4-FFF2-40B4-BE49-F238E27FC236}">
                <a16:creationId xmlns:a16="http://schemas.microsoft.com/office/drawing/2014/main" id="{87E3FCF3-C3CC-C690-4F4E-BF2179CD55EA}"/>
              </a:ext>
            </a:extLst>
          </p:cNvPr>
          <p:cNvSpPr txBox="1">
            <a:spLocks noGrp="1"/>
          </p:cNvSpPr>
          <p:nvPr/>
        </p:nvSpPr>
        <p:spPr>
          <a:xfrm>
            <a:off x="4535477" y="4440458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Infekcije</a:t>
            </a:r>
            <a:r>
              <a:rPr lang="en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pluća</a:t>
            </a:r>
            <a:endParaRPr b="1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7" name="Google Shape;485;p47">
            <a:extLst>
              <a:ext uri="{FF2B5EF4-FFF2-40B4-BE49-F238E27FC236}">
                <a16:creationId xmlns:a16="http://schemas.microsoft.com/office/drawing/2014/main" id="{99DA9359-ADCA-54B4-B6ED-3E7C81980EF3}"/>
              </a:ext>
            </a:extLst>
          </p:cNvPr>
          <p:cNvSpPr txBox="1">
            <a:spLocks noGrp="1"/>
          </p:cNvSpPr>
          <p:nvPr/>
        </p:nvSpPr>
        <p:spPr>
          <a:xfrm>
            <a:off x="6185540" y="4766400"/>
            <a:ext cx="2646458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Infekcije</a:t>
            </a:r>
            <a:r>
              <a:rPr lang="en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kirurških</a:t>
            </a:r>
            <a:endParaRPr lang="en" b="1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rana</a:t>
            </a:r>
            <a:endParaRPr b="1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6F4A4D-202E-CD14-0A5F-CC166C9FC01A}"/>
              </a:ext>
            </a:extLst>
          </p:cNvPr>
          <p:cNvGrpSpPr/>
          <p:nvPr/>
        </p:nvGrpSpPr>
        <p:grpSpPr>
          <a:xfrm>
            <a:off x="5192030" y="3385883"/>
            <a:ext cx="539400" cy="457200"/>
            <a:chOff x="1755575" y="1808775"/>
            <a:chExt cx="539400" cy="457200"/>
          </a:xfrm>
        </p:grpSpPr>
        <p:sp>
          <p:nvSpPr>
            <p:cNvPr id="39" name="Google Shape;457;p46">
              <a:extLst>
                <a:ext uri="{FF2B5EF4-FFF2-40B4-BE49-F238E27FC236}">
                  <a16:creationId xmlns:a16="http://schemas.microsoft.com/office/drawing/2014/main" id="{6137D93F-D953-8AFE-80BB-A7789466732C}"/>
                </a:ext>
              </a:extLst>
            </p:cNvPr>
            <p:cNvSpPr/>
            <p:nvPr/>
          </p:nvSpPr>
          <p:spPr>
            <a:xfrm>
              <a:off x="1755575" y="1808775"/>
              <a:ext cx="539400" cy="4572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63;p46">
              <a:extLst>
                <a:ext uri="{FF2B5EF4-FFF2-40B4-BE49-F238E27FC236}">
                  <a16:creationId xmlns:a16="http://schemas.microsoft.com/office/drawing/2014/main" id="{A6074EE2-204D-1A17-5828-A47657156250}"/>
                </a:ext>
              </a:extLst>
            </p:cNvPr>
            <p:cNvGrpSpPr/>
            <p:nvPr/>
          </p:nvGrpSpPr>
          <p:grpSpPr>
            <a:xfrm>
              <a:off x="1848388" y="1860498"/>
              <a:ext cx="353757" cy="353757"/>
              <a:chOff x="-25834600" y="3176875"/>
              <a:chExt cx="296950" cy="296950"/>
            </a:xfrm>
          </p:grpSpPr>
          <p:sp>
            <p:nvSpPr>
              <p:cNvPr id="41" name="Google Shape;464;p46">
                <a:extLst>
                  <a:ext uri="{FF2B5EF4-FFF2-40B4-BE49-F238E27FC236}">
                    <a16:creationId xmlns:a16="http://schemas.microsoft.com/office/drawing/2014/main" id="{C8418748-491D-7CA5-693B-67DB5521BFBF}"/>
                  </a:ext>
                </a:extLst>
              </p:cNvPr>
              <p:cNvSpPr/>
              <p:nvPr/>
            </p:nvSpPr>
            <p:spPr>
              <a:xfrm>
                <a:off x="-25625875" y="3316275"/>
                <a:ext cx="6932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3435" extrusionOk="0">
                    <a:moveTo>
                      <a:pt x="0" y="1"/>
                    </a:moveTo>
                    <a:lnTo>
                      <a:pt x="0" y="3435"/>
                    </a:lnTo>
                    <a:lnTo>
                      <a:pt x="2773" y="3435"/>
                    </a:lnTo>
                    <a:lnTo>
                      <a:pt x="2773" y="2741"/>
                    </a:lnTo>
                    <a:lnTo>
                      <a:pt x="1040" y="2741"/>
                    </a:lnTo>
                    <a:cubicBezTo>
                      <a:pt x="851" y="2741"/>
                      <a:pt x="693" y="2584"/>
                      <a:pt x="693" y="2395"/>
                    </a:cubicBezTo>
                    <a:cubicBezTo>
                      <a:pt x="693" y="2206"/>
                      <a:pt x="851" y="2048"/>
                      <a:pt x="1040" y="2048"/>
                    </a:cubicBezTo>
                    <a:lnTo>
                      <a:pt x="2773" y="2048"/>
                    </a:lnTo>
                    <a:lnTo>
                      <a:pt x="2773" y="1324"/>
                    </a:lnTo>
                    <a:lnTo>
                      <a:pt x="1040" y="1324"/>
                    </a:lnTo>
                    <a:cubicBezTo>
                      <a:pt x="851" y="1324"/>
                      <a:pt x="693" y="1166"/>
                      <a:pt x="693" y="977"/>
                    </a:cubicBezTo>
                    <a:cubicBezTo>
                      <a:pt x="693" y="851"/>
                      <a:pt x="851" y="694"/>
                      <a:pt x="1040" y="694"/>
                    </a:cubicBezTo>
                    <a:lnTo>
                      <a:pt x="2773" y="694"/>
                    </a:lnTo>
                    <a:lnTo>
                      <a:pt x="277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65;p46">
                <a:extLst>
                  <a:ext uri="{FF2B5EF4-FFF2-40B4-BE49-F238E27FC236}">
                    <a16:creationId xmlns:a16="http://schemas.microsoft.com/office/drawing/2014/main" id="{79DDEDFB-88B5-E0DE-1B56-0E58F0AA8241}"/>
                  </a:ext>
                </a:extLst>
              </p:cNvPr>
              <p:cNvSpPr/>
              <p:nvPr/>
            </p:nvSpPr>
            <p:spPr>
              <a:xfrm>
                <a:off x="-25729075" y="3176875"/>
                <a:ext cx="191425" cy="296950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11878" extrusionOk="0">
                    <a:moveTo>
                      <a:pt x="2049" y="693"/>
                    </a:moveTo>
                    <a:lnTo>
                      <a:pt x="2049" y="2773"/>
                    </a:lnTo>
                    <a:lnTo>
                      <a:pt x="1356" y="2773"/>
                    </a:lnTo>
                    <a:lnTo>
                      <a:pt x="1356" y="693"/>
                    </a:lnTo>
                    <a:close/>
                    <a:moveTo>
                      <a:pt x="3435" y="693"/>
                    </a:moveTo>
                    <a:lnTo>
                      <a:pt x="3435" y="2773"/>
                    </a:lnTo>
                    <a:lnTo>
                      <a:pt x="2710" y="2773"/>
                    </a:lnTo>
                    <a:lnTo>
                      <a:pt x="2710" y="693"/>
                    </a:lnTo>
                    <a:close/>
                    <a:moveTo>
                      <a:pt x="4821" y="693"/>
                    </a:moveTo>
                    <a:lnTo>
                      <a:pt x="4821" y="2773"/>
                    </a:lnTo>
                    <a:lnTo>
                      <a:pt x="4097" y="2773"/>
                    </a:lnTo>
                    <a:lnTo>
                      <a:pt x="4097" y="693"/>
                    </a:lnTo>
                    <a:close/>
                    <a:moveTo>
                      <a:pt x="6176" y="693"/>
                    </a:moveTo>
                    <a:lnTo>
                      <a:pt x="6176" y="2773"/>
                    </a:lnTo>
                    <a:lnTo>
                      <a:pt x="5483" y="2773"/>
                    </a:lnTo>
                    <a:lnTo>
                      <a:pt x="5483" y="693"/>
                    </a:lnTo>
                    <a:close/>
                    <a:moveTo>
                      <a:pt x="1041" y="0"/>
                    </a:moveTo>
                    <a:cubicBezTo>
                      <a:pt x="442" y="0"/>
                      <a:pt x="1" y="473"/>
                      <a:pt x="1" y="1040"/>
                    </a:cubicBezTo>
                    <a:lnTo>
                      <a:pt x="1" y="3119"/>
                    </a:lnTo>
                    <a:cubicBezTo>
                      <a:pt x="1" y="3308"/>
                      <a:pt x="158" y="3466"/>
                      <a:pt x="379" y="3466"/>
                    </a:cubicBezTo>
                    <a:lnTo>
                      <a:pt x="726" y="3466"/>
                    </a:lnTo>
                    <a:lnTo>
                      <a:pt x="726" y="4883"/>
                    </a:lnTo>
                    <a:lnTo>
                      <a:pt x="2458" y="4883"/>
                    </a:lnTo>
                    <a:cubicBezTo>
                      <a:pt x="2647" y="4883"/>
                      <a:pt x="2805" y="5041"/>
                      <a:pt x="2805" y="5262"/>
                    </a:cubicBezTo>
                    <a:lnTo>
                      <a:pt x="2805" y="9420"/>
                    </a:lnTo>
                    <a:cubicBezTo>
                      <a:pt x="2805" y="9609"/>
                      <a:pt x="2647" y="9767"/>
                      <a:pt x="2458" y="9767"/>
                    </a:cubicBezTo>
                    <a:lnTo>
                      <a:pt x="2112" y="9767"/>
                    </a:lnTo>
                    <a:cubicBezTo>
                      <a:pt x="2112" y="10523"/>
                      <a:pt x="1797" y="11247"/>
                      <a:pt x="1261" y="11751"/>
                    </a:cubicBezTo>
                    <a:cubicBezTo>
                      <a:pt x="1419" y="11815"/>
                      <a:pt x="1576" y="11878"/>
                      <a:pt x="1734" y="11878"/>
                    </a:cubicBezTo>
                    <a:lnTo>
                      <a:pt x="5924" y="11878"/>
                    </a:lnTo>
                    <a:cubicBezTo>
                      <a:pt x="6522" y="11878"/>
                      <a:pt x="6932" y="11405"/>
                      <a:pt x="6932" y="10838"/>
                    </a:cubicBezTo>
                    <a:lnTo>
                      <a:pt x="6932" y="9798"/>
                    </a:lnTo>
                    <a:lnTo>
                      <a:pt x="3813" y="9798"/>
                    </a:lnTo>
                    <a:cubicBezTo>
                      <a:pt x="3624" y="9798"/>
                      <a:pt x="3467" y="9672"/>
                      <a:pt x="3467" y="9452"/>
                    </a:cubicBezTo>
                    <a:lnTo>
                      <a:pt x="3467" y="5293"/>
                    </a:lnTo>
                    <a:cubicBezTo>
                      <a:pt x="3467" y="5104"/>
                      <a:pt x="3624" y="4946"/>
                      <a:pt x="3813" y="4946"/>
                    </a:cubicBezTo>
                    <a:lnTo>
                      <a:pt x="6932" y="4946"/>
                    </a:lnTo>
                    <a:lnTo>
                      <a:pt x="6932" y="3529"/>
                    </a:lnTo>
                    <a:lnTo>
                      <a:pt x="7310" y="3529"/>
                    </a:lnTo>
                    <a:cubicBezTo>
                      <a:pt x="7499" y="3529"/>
                      <a:pt x="7657" y="3371"/>
                      <a:pt x="7657" y="3151"/>
                    </a:cubicBezTo>
                    <a:lnTo>
                      <a:pt x="7657" y="1040"/>
                    </a:lnTo>
                    <a:lnTo>
                      <a:pt x="7625" y="1040"/>
                    </a:lnTo>
                    <a:cubicBezTo>
                      <a:pt x="7625" y="441"/>
                      <a:pt x="7153" y="0"/>
                      <a:pt x="65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66;p46">
                <a:extLst>
                  <a:ext uri="{FF2B5EF4-FFF2-40B4-BE49-F238E27FC236}">
                    <a16:creationId xmlns:a16="http://schemas.microsoft.com/office/drawing/2014/main" id="{F6F05B7A-6BB7-F4E7-9A44-F6A8F2EC0976}"/>
                  </a:ext>
                </a:extLst>
              </p:cNvPr>
              <p:cNvSpPr/>
              <p:nvPr/>
            </p:nvSpPr>
            <p:spPr>
              <a:xfrm>
                <a:off x="-25834600" y="3350150"/>
                <a:ext cx="6932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3844" extrusionOk="0">
                    <a:moveTo>
                      <a:pt x="2143" y="0"/>
                    </a:moveTo>
                    <a:cubicBezTo>
                      <a:pt x="1008" y="0"/>
                      <a:pt x="63" y="945"/>
                      <a:pt x="63" y="2080"/>
                    </a:cubicBezTo>
                    <a:cubicBezTo>
                      <a:pt x="0" y="2804"/>
                      <a:pt x="378" y="3434"/>
                      <a:pt x="914" y="3844"/>
                    </a:cubicBezTo>
                    <a:cubicBezTo>
                      <a:pt x="788" y="3529"/>
                      <a:pt x="725" y="3151"/>
                      <a:pt x="725" y="2804"/>
                    </a:cubicBezTo>
                    <a:cubicBezTo>
                      <a:pt x="725" y="1544"/>
                      <a:pt x="1576" y="473"/>
                      <a:pt x="2773" y="126"/>
                    </a:cubicBezTo>
                    <a:cubicBezTo>
                      <a:pt x="2584" y="63"/>
                      <a:pt x="2332" y="0"/>
                      <a:pt x="21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67;p46">
                <a:extLst>
                  <a:ext uri="{FF2B5EF4-FFF2-40B4-BE49-F238E27FC236}">
                    <a16:creationId xmlns:a16="http://schemas.microsoft.com/office/drawing/2014/main" id="{6106A4D5-F6A1-3D67-FA6B-353D800540A6}"/>
                  </a:ext>
                </a:extLst>
              </p:cNvPr>
              <p:cNvSpPr/>
              <p:nvPr/>
            </p:nvSpPr>
            <p:spPr>
              <a:xfrm>
                <a:off x="-25799950" y="3368250"/>
                <a:ext cx="10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160" extrusionOk="0">
                    <a:moveTo>
                      <a:pt x="2080" y="694"/>
                    </a:moveTo>
                    <a:cubicBezTo>
                      <a:pt x="2836" y="694"/>
                      <a:pt x="3466" y="1324"/>
                      <a:pt x="3466" y="2080"/>
                    </a:cubicBezTo>
                    <a:cubicBezTo>
                      <a:pt x="3466" y="2364"/>
                      <a:pt x="3403" y="2584"/>
                      <a:pt x="3246" y="2836"/>
                    </a:cubicBezTo>
                    <a:lnTo>
                      <a:pt x="1292" y="915"/>
                    </a:lnTo>
                    <a:cubicBezTo>
                      <a:pt x="1576" y="788"/>
                      <a:pt x="1828" y="694"/>
                      <a:pt x="2080" y="694"/>
                    </a:cubicBezTo>
                    <a:close/>
                    <a:moveTo>
                      <a:pt x="2111" y="1"/>
                    </a:moveTo>
                    <a:cubicBezTo>
                      <a:pt x="946" y="1"/>
                      <a:pt x="1" y="946"/>
                      <a:pt x="1" y="2080"/>
                    </a:cubicBezTo>
                    <a:cubicBezTo>
                      <a:pt x="1" y="3214"/>
                      <a:pt x="946" y="4160"/>
                      <a:pt x="2111" y="4160"/>
                    </a:cubicBezTo>
                    <a:cubicBezTo>
                      <a:pt x="3246" y="4160"/>
                      <a:pt x="4191" y="3214"/>
                      <a:pt x="4191" y="2080"/>
                    </a:cubicBezTo>
                    <a:cubicBezTo>
                      <a:pt x="4191" y="946"/>
                      <a:pt x="3246" y="1"/>
                      <a:pt x="21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68;p46">
                <a:extLst>
                  <a:ext uri="{FF2B5EF4-FFF2-40B4-BE49-F238E27FC236}">
                    <a16:creationId xmlns:a16="http://schemas.microsoft.com/office/drawing/2014/main" id="{3A28C35A-0197-ADC9-0807-2912547551F5}"/>
                  </a:ext>
                </a:extLst>
              </p:cNvPr>
              <p:cNvSpPr/>
              <p:nvPr/>
            </p:nvSpPr>
            <p:spPr>
              <a:xfrm>
                <a:off x="-25712525" y="3317075"/>
                <a:ext cx="34675" cy="86650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3466" extrusionOk="0">
                    <a:moveTo>
                      <a:pt x="1" y="0"/>
                    </a:moveTo>
                    <a:lnTo>
                      <a:pt x="1" y="1764"/>
                    </a:lnTo>
                    <a:cubicBezTo>
                      <a:pt x="631" y="2111"/>
                      <a:pt x="1072" y="2709"/>
                      <a:pt x="1261" y="3466"/>
                    </a:cubicBezTo>
                    <a:lnTo>
                      <a:pt x="1387" y="3466"/>
                    </a:lnTo>
                    <a:lnTo>
                      <a:pt x="13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88;p47">
            <a:extLst>
              <a:ext uri="{FF2B5EF4-FFF2-40B4-BE49-F238E27FC236}">
                <a16:creationId xmlns:a16="http://schemas.microsoft.com/office/drawing/2014/main" id="{141A34C3-79E1-88CA-6F8C-C599483D1487}"/>
              </a:ext>
            </a:extLst>
          </p:cNvPr>
          <p:cNvSpPr/>
          <p:nvPr/>
        </p:nvSpPr>
        <p:spPr>
          <a:xfrm>
            <a:off x="7321639" y="3394181"/>
            <a:ext cx="539400" cy="4572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96;p47">
            <a:extLst>
              <a:ext uri="{FF2B5EF4-FFF2-40B4-BE49-F238E27FC236}">
                <a16:creationId xmlns:a16="http://schemas.microsoft.com/office/drawing/2014/main" id="{9552DF49-2D65-AF74-F919-69D8178B74F7}"/>
              </a:ext>
            </a:extLst>
          </p:cNvPr>
          <p:cNvGrpSpPr/>
          <p:nvPr/>
        </p:nvGrpSpPr>
        <p:grpSpPr>
          <a:xfrm>
            <a:off x="7446822" y="3465243"/>
            <a:ext cx="289039" cy="352833"/>
            <a:chOff x="-24694925" y="3518700"/>
            <a:chExt cx="242625" cy="296175"/>
          </a:xfrm>
        </p:grpSpPr>
        <p:sp>
          <p:nvSpPr>
            <p:cNvPr id="49" name="Google Shape;497;p47">
              <a:extLst>
                <a:ext uri="{FF2B5EF4-FFF2-40B4-BE49-F238E27FC236}">
                  <a16:creationId xmlns:a16="http://schemas.microsoft.com/office/drawing/2014/main" id="{B7F0573E-93E1-E276-56B4-FB2AF38675A1}"/>
                </a:ext>
              </a:extLst>
            </p:cNvPr>
            <p:cNvSpPr/>
            <p:nvPr/>
          </p:nvSpPr>
          <p:spPr>
            <a:xfrm>
              <a:off x="-24694925" y="3572250"/>
              <a:ext cx="104000" cy="112650"/>
            </a:xfrm>
            <a:custGeom>
              <a:avLst/>
              <a:gdLst/>
              <a:ahLst/>
              <a:cxnLst/>
              <a:rect l="l" t="t" r="r" b="b"/>
              <a:pathLst>
                <a:path w="4160" h="4506" extrusionOk="0">
                  <a:moveTo>
                    <a:pt x="2080" y="1"/>
                  </a:moveTo>
                  <a:cubicBezTo>
                    <a:pt x="946" y="1"/>
                    <a:pt x="1" y="946"/>
                    <a:pt x="1" y="2080"/>
                  </a:cubicBezTo>
                  <a:lnTo>
                    <a:pt x="1" y="4506"/>
                  </a:lnTo>
                  <a:lnTo>
                    <a:pt x="4160" y="4506"/>
                  </a:lnTo>
                  <a:lnTo>
                    <a:pt x="4160" y="2080"/>
                  </a:lnTo>
                  <a:cubicBezTo>
                    <a:pt x="4160" y="946"/>
                    <a:pt x="3214" y="1"/>
                    <a:pt x="20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98;p47">
              <a:extLst>
                <a:ext uri="{FF2B5EF4-FFF2-40B4-BE49-F238E27FC236}">
                  <a16:creationId xmlns:a16="http://schemas.microsoft.com/office/drawing/2014/main" id="{5165C252-C990-C931-6C4A-4CBE50BEC589}"/>
                </a:ext>
              </a:extLst>
            </p:cNvPr>
            <p:cNvSpPr/>
            <p:nvPr/>
          </p:nvSpPr>
          <p:spPr>
            <a:xfrm>
              <a:off x="-24556300" y="3648650"/>
              <a:ext cx="104000" cy="113450"/>
            </a:xfrm>
            <a:custGeom>
              <a:avLst/>
              <a:gdLst/>
              <a:ahLst/>
              <a:cxnLst/>
              <a:rect l="l" t="t" r="r" b="b"/>
              <a:pathLst>
                <a:path w="4160" h="4538" extrusionOk="0">
                  <a:moveTo>
                    <a:pt x="1" y="1"/>
                  </a:moveTo>
                  <a:lnTo>
                    <a:pt x="1" y="2458"/>
                  </a:lnTo>
                  <a:cubicBezTo>
                    <a:pt x="1" y="3592"/>
                    <a:pt x="946" y="4537"/>
                    <a:pt x="2080" y="4537"/>
                  </a:cubicBezTo>
                  <a:cubicBezTo>
                    <a:pt x="3246" y="4537"/>
                    <a:pt x="4160" y="3592"/>
                    <a:pt x="4160" y="2458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99;p47">
              <a:extLst>
                <a:ext uri="{FF2B5EF4-FFF2-40B4-BE49-F238E27FC236}">
                  <a16:creationId xmlns:a16="http://schemas.microsoft.com/office/drawing/2014/main" id="{A296003F-49A5-E7E6-2948-949E7971CB2B}"/>
                </a:ext>
              </a:extLst>
            </p:cNvPr>
            <p:cNvSpPr/>
            <p:nvPr/>
          </p:nvSpPr>
          <p:spPr>
            <a:xfrm>
              <a:off x="-24694925" y="3702200"/>
              <a:ext cx="104000" cy="112675"/>
            </a:xfrm>
            <a:custGeom>
              <a:avLst/>
              <a:gdLst/>
              <a:ahLst/>
              <a:cxnLst/>
              <a:rect l="l" t="t" r="r" b="b"/>
              <a:pathLst>
                <a:path w="4160" h="4507" extrusionOk="0">
                  <a:moveTo>
                    <a:pt x="1734" y="694"/>
                  </a:moveTo>
                  <a:cubicBezTo>
                    <a:pt x="1923" y="694"/>
                    <a:pt x="2080" y="852"/>
                    <a:pt x="2080" y="1041"/>
                  </a:cubicBezTo>
                  <a:lnTo>
                    <a:pt x="2080" y="2427"/>
                  </a:lnTo>
                  <a:cubicBezTo>
                    <a:pt x="2269" y="2427"/>
                    <a:pt x="2427" y="2584"/>
                    <a:pt x="2427" y="2773"/>
                  </a:cubicBezTo>
                  <a:cubicBezTo>
                    <a:pt x="2427" y="2962"/>
                    <a:pt x="2269" y="3120"/>
                    <a:pt x="2080" y="3120"/>
                  </a:cubicBezTo>
                  <a:cubicBezTo>
                    <a:pt x="1702" y="3120"/>
                    <a:pt x="1356" y="2805"/>
                    <a:pt x="1356" y="2427"/>
                  </a:cubicBezTo>
                  <a:lnTo>
                    <a:pt x="1356" y="1041"/>
                  </a:lnTo>
                  <a:cubicBezTo>
                    <a:pt x="1356" y="852"/>
                    <a:pt x="1513" y="694"/>
                    <a:pt x="1734" y="694"/>
                  </a:cubicBezTo>
                  <a:close/>
                  <a:moveTo>
                    <a:pt x="1" y="1"/>
                  </a:moveTo>
                  <a:lnTo>
                    <a:pt x="1" y="2427"/>
                  </a:lnTo>
                  <a:cubicBezTo>
                    <a:pt x="1" y="3561"/>
                    <a:pt x="946" y="4506"/>
                    <a:pt x="2080" y="4506"/>
                  </a:cubicBezTo>
                  <a:cubicBezTo>
                    <a:pt x="3214" y="4506"/>
                    <a:pt x="4160" y="3561"/>
                    <a:pt x="4160" y="2427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0;p47">
              <a:extLst>
                <a:ext uri="{FF2B5EF4-FFF2-40B4-BE49-F238E27FC236}">
                  <a16:creationId xmlns:a16="http://schemas.microsoft.com/office/drawing/2014/main" id="{698ECDC6-ABC1-8764-F6D6-BF59E8EEFAC5}"/>
                </a:ext>
              </a:extLst>
            </p:cNvPr>
            <p:cNvSpPr/>
            <p:nvPr/>
          </p:nvSpPr>
          <p:spPr>
            <a:xfrm>
              <a:off x="-24556300" y="3518700"/>
              <a:ext cx="104000" cy="113425"/>
            </a:xfrm>
            <a:custGeom>
              <a:avLst/>
              <a:gdLst/>
              <a:ahLst/>
              <a:cxnLst/>
              <a:rect l="l" t="t" r="r" b="b"/>
              <a:pathLst>
                <a:path w="4160" h="4537" extrusionOk="0">
                  <a:moveTo>
                    <a:pt x="2049" y="1387"/>
                  </a:moveTo>
                  <a:cubicBezTo>
                    <a:pt x="2427" y="1387"/>
                    <a:pt x="2742" y="1702"/>
                    <a:pt x="2742" y="2080"/>
                  </a:cubicBezTo>
                  <a:lnTo>
                    <a:pt x="2742" y="3466"/>
                  </a:lnTo>
                  <a:cubicBezTo>
                    <a:pt x="2742" y="3655"/>
                    <a:pt x="2584" y="3812"/>
                    <a:pt x="2395" y="3812"/>
                  </a:cubicBezTo>
                  <a:cubicBezTo>
                    <a:pt x="2206" y="3812"/>
                    <a:pt x="2049" y="3655"/>
                    <a:pt x="2049" y="3466"/>
                  </a:cubicBezTo>
                  <a:lnTo>
                    <a:pt x="2049" y="2080"/>
                  </a:lnTo>
                  <a:cubicBezTo>
                    <a:pt x="1860" y="2080"/>
                    <a:pt x="1702" y="1922"/>
                    <a:pt x="1702" y="1733"/>
                  </a:cubicBezTo>
                  <a:cubicBezTo>
                    <a:pt x="1702" y="1544"/>
                    <a:pt x="1860" y="1387"/>
                    <a:pt x="2049" y="1387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80"/>
                  </a:cubicBezTo>
                  <a:lnTo>
                    <a:pt x="1" y="4537"/>
                  </a:lnTo>
                  <a:lnTo>
                    <a:pt x="4160" y="4537"/>
                  </a:lnTo>
                  <a:lnTo>
                    <a:pt x="4160" y="2080"/>
                  </a:lnTo>
                  <a:cubicBezTo>
                    <a:pt x="4160" y="945"/>
                    <a:pt x="3214" y="0"/>
                    <a:pt x="20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" name="Google Shape;491;p47">
            <a:extLst>
              <a:ext uri="{FF2B5EF4-FFF2-40B4-BE49-F238E27FC236}">
                <a16:creationId xmlns:a16="http://schemas.microsoft.com/office/drawing/2014/main" id="{F90A693C-A160-9FF8-1B1A-3B8A5952087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93" y="303654"/>
            <a:ext cx="793035" cy="10856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</p:pic>
      <p:sp>
        <p:nvSpPr>
          <p:cNvPr id="58" name="Slide Number Placeholder 35">
            <a:extLst>
              <a:ext uri="{FF2B5EF4-FFF2-40B4-BE49-F238E27FC236}">
                <a16:creationId xmlns:a16="http://schemas.microsoft.com/office/drawing/2014/main" id="{2E212A25-6E7D-7BA8-8106-3CDAECEDF4B4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3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68736932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1"/>
          <p:cNvSpPr txBox="1">
            <a:spLocks noGrp="1"/>
          </p:cNvSpPr>
          <p:nvPr>
            <p:ph type="title"/>
          </p:nvPr>
        </p:nvSpPr>
        <p:spPr>
          <a:xfrm>
            <a:off x="111403" y="364748"/>
            <a:ext cx="8995700" cy="9154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Penicilin</a:t>
            </a:r>
            <a:r>
              <a:rPr lang="en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vezajući</a:t>
            </a:r>
            <a:r>
              <a:rPr lang="en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proteini</a:t>
            </a:r>
            <a:r>
              <a:rPr lang="en" dirty="0">
                <a:solidFill>
                  <a:srgbClr val="45300F"/>
                </a:solidFill>
                <a:latin typeface="Century Schoolbook" panose="02040604050505020304" pitchFamily="18" charset="0"/>
              </a:rPr>
              <a:t>-PBP</a:t>
            </a:r>
            <a:endParaRPr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Google Shape;418;p44">
            <a:extLst>
              <a:ext uri="{FF2B5EF4-FFF2-40B4-BE49-F238E27FC236}">
                <a16:creationId xmlns:a16="http://schemas.microsoft.com/office/drawing/2014/main" id="{C3A36E29-83A9-25E6-E7D6-FDBB3625F974}"/>
              </a:ext>
            </a:extLst>
          </p:cNvPr>
          <p:cNvSpPr txBox="1">
            <a:spLocks noGrp="1"/>
          </p:cNvSpPr>
          <p:nvPr/>
        </p:nvSpPr>
        <p:spPr>
          <a:xfrm>
            <a:off x="94560" y="918223"/>
            <a:ext cx="3680233" cy="288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engl.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i="1" dirty="0">
                <a:solidFill>
                  <a:srgbClr val="45300F"/>
                </a:solidFill>
                <a:latin typeface="Century Schoolbook" panose="02040604050505020304" pitchFamily="18" charset="0"/>
              </a:rPr>
              <a:t>Penicillin binding protein</a:t>
            </a:r>
          </a:p>
          <a:p>
            <a:pPr>
              <a:spcBef>
                <a:spcPts val="1000"/>
              </a:spcBef>
              <a:buSzPts val="1400"/>
            </a:pP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Transpeptidaze</a:t>
            </a:r>
            <a:endParaRPr lang="en-GB" sz="2000" i="1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Proces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umrežavanja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peptidoglikana</a:t>
            </a:r>
            <a:endParaRPr lang="en-GB" sz="20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Izgradnja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i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čvrstoća</a:t>
            </a:r>
            <a:endParaRPr lang="en-GB" sz="20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139700" lvl="0" indent="0" algn="l" rtl="0"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  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stanične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memebrane</a:t>
            </a:r>
            <a:endParaRPr lang="en-GB" sz="20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2000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Meta β - </a:t>
            </a:r>
            <a:r>
              <a:rPr lang="en-GB" sz="2000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laktamskih</a:t>
            </a:r>
            <a:r>
              <a:rPr lang="en-GB" sz="2000" b="1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antibiotika</a:t>
            </a:r>
            <a:endParaRPr lang="en-GB" sz="2000" b="1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04B9B-7D70-F4D0-EA26-2443FDD029C9}"/>
              </a:ext>
            </a:extLst>
          </p:cNvPr>
          <p:cNvSpPr txBox="1"/>
          <p:nvPr/>
        </p:nvSpPr>
        <p:spPr>
          <a:xfrm>
            <a:off x="-2152891" y="-8218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HR" dirty="0"/>
          </a:p>
        </p:txBody>
      </p:sp>
      <p:sp>
        <p:nvSpPr>
          <p:cNvPr id="34" name="Google Shape;485;p47">
            <a:extLst>
              <a:ext uri="{FF2B5EF4-FFF2-40B4-BE49-F238E27FC236}">
                <a16:creationId xmlns:a16="http://schemas.microsoft.com/office/drawing/2014/main" id="{1943E665-32A8-0CC8-D52A-6B8E11031128}"/>
              </a:ext>
            </a:extLst>
          </p:cNvPr>
          <p:cNvSpPr txBox="1">
            <a:spLocks noGrp="1"/>
          </p:cNvSpPr>
          <p:nvPr/>
        </p:nvSpPr>
        <p:spPr>
          <a:xfrm>
            <a:off x="383021" y="4191622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" name="Google Shape;405;p42">
            <a:extLst>
              <a:ext uri="{FF2B5EF4-FFF2-40B4-BE49-F238E27FC236}">
                <a16:creationId xmlns:a16="http://schemas.microsoft.com/office/drawing/2014/main" id="{BD71D6A1-5F38-7958-6FA0-04241FEF9F82}"/>
              </a:ext>
            </a:extLst>
          </p:cNvPr>
          <p:cNvPicPr preferRelativeResize="0"/>
          <p:nvPr/>
        </p:nvPicPr>
        <p:blipFill>
          <a:blip r:embed="rId3">
            <a:alphaModFix amt="8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020" y="4395261"/>
            <a:ext cx="351937" cy="64759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863"/>
              </a:srgbClr>
            </a:outerShdw>
            <a:reflection endPos="0" dist="508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CE3134-CA31-774C-B305-AB803807E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166" y="1424098"/>
            <a:ext cx="5436952" cy="25299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F4A531-F12B-4832-042B-8E9B591AB437}"/>
              </a:ext>
            </a:extLst>
          </p:cNvPr>
          <p:cNvSpPr txBox="1"/>
          <p:nvPr/>
        </p:nvSpPr>
        <p:spPr>
          <a:xfrm>
            <a:off x="3707047" y="4085636"/>
            <a:ext cx="54369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E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volucijski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i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funkcionalni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prijelaz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 od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klasičnih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PBP-a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prema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modificiranom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obliku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 PBP2a</a:t>
            </a:r>
            <a:endParaRPr lang="en-HR" b="1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46C9B7-16F8-23A2-26BC-F6DDE58CE685}"/>
              </a:ext>
            </a:extLst>
          </p:cNvPr>
          <p:cNvSpPr txBox="1"/>
          <p:nvPr/>
        </p:nvSpPr>
        <p:spPr>
          <a:xfrm>
            <a:off x="480957" y="4861302"/>
            <a:ext cx="42877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Otero et al., </a:t>
            </a:r>
            <a:r>
              <a:rPr lang="en-GB" sz="900" b="0" i="1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Proc. Natl. Acad. Sci. USA</a:t>
            </a:r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 110 (2013) 16808–16813.</a:t>
            </a:r>
            <a:endParaRPr lang="en-HR" sz="900" dirty="0">
              <a:solidFill>
                <a:srgbClr val="36240E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2" name="Slide Number Placeholder 35">
            <a:extLst>
              <a:ext uri="{FF2B5EF4-FFF2-40B4-BE49-F238E27FC236}">
                <a16:creationId xmlns:a16="http://schemas.microsoft.com/office/drawing/2014/main" id="{1D337E74-DBE1-FEBE-6A65-35C383FD941D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4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86429191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F0E49C31-8114-447B-99E1-29BF7193BFD1}"/>
              </a:ext>
            </a:extLst>
          </p:cNvPr>
          <p:cNvGrpSpPr/>
          <p:nvPr/>
        </p:nvGrpSpPr>
        <p:grpSpPr>
          <a:xfrm>
            <a:off x="704336" y="175299"/>
            <a:ext cx="8165950" cy="4327648"/>
            <a:chOff x="400049" y="86977"/>
            <a:chExt cx="7682594" cy="38136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F720F6-64A5-8CC2-B080-EF8F42D1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049" y="86977"/>
              <a:ext cx="7682594" cy="3699328"/>
            </a:xfrm>
            <a:prstGeom prst="rect">
              <a:avLst/>
            </a:prstGeom>
            <a:effectLst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11A7EF-7F56-609A-E0DA-A4FE05742A74}"/>
                </a:ext>
              </a:extLst>
            </p:cNvPr>
            <p:cNvSpPr txBox="1"/>
            <p:nvPr/>
          </p:nvSpPr>
          <p:spPr>
            <a:xfrm>
              <a:off x="2442903" y="2263973"/>
              <a:ext cx="172088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HR" sz="1400" b="1" dirty="0">
                  <a:solidFill>
                    <a:srgbClr val="36240E"/>
                  </a:solidFill>
                  <a:latin typeface="Century Schoolbook" panose="02040604050505020304" pitchFamily="18" charset="0"/>
                </a:rPr>
                <a:t>Transpeptidaza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9E6BDE-02A1-673E-59F7-48051381451D}"/>
                </a:ext>
              </a:extLst>
            </p:cNvPr>
            <p:cNvSpPr txBox="1"/>
            <p:nvPr/>
          </p:nvSpPr>
          <p:spPr>
            <a:xfrm>
              <a:off x="4241346" y="3592827"/>
              <a:ext cx="172088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HR" sz="1400" b="1" dirty="0">
                  <a:solidFill>
                    <a:srgbClr val="36240E"/>
                  </a:solidFill>
                  <a:latin typeface="Century Schoolbook" panose="02040604050505020304" pitchFamily="18" charset="0"/>
                </a:rPr>
                <a:t>Susjedni lanac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A60BCB-CF66-A792-FDA8-670ED71A7CEF}"/>
                </a:ext>
              </a:extLst>
            </p:cNvPr>
            <p:cNvSpPr txBox="1"/>
            <p:nvPr/>
          </p:nvSpPr>
          <p:spPr>
            <a:xfrm>
              <a:off x="6161994" y="3285050"/>
              <a:ext cx="1920649" cy="4417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HR" sz="1400" b="1" dirty="0">
                  <a:solidFill>
                    <a:srgbClr val="36240E"/>
                  </a:solidFill>
                  <a:latin typeface="Century Schoolbook" panose="02040604050505020304" pitchFamily="18" charset="0"/>
                </a:rPr>
                <a:t>Poprečno umrežen peptidoglikan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0421BA-C6E4-A271-2D65-2FF7E406C938}"/>
              </a:ext>
            </a:extLst>
          </p:cNvPr>
          <p:cNvSpPr txBox="1"/>
          <p:nvPr/>
        </p:nvSpPr>
        <p:spPr>
          <a:xfrm>
            <a:off x="1" y="3200673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Mehanizam</a:t>
            </a:r>
            <a:r>
              <a:rPr lang="en-GB" sz="20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0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transpeptidacije</a:t>
            </a:r>
            <a:r>
              <a:rPr lang="en-GB" sz="20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</a:t>
            </a:r>
          </a:p>
          <a:p>
            <a:r>
              <a:rPr lang="en-GB" sz="20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katalizirane</a:t>
            </a:r>
            <a:r>
              <a:rPr lang="en-GB" sz="20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PBP-om </a:t>
            </a:r>
          </a:p>
          <a:p>
            <a:r>
              <a:rPr lang="en-GB" sz="20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tijekom</a:t>
            </a:r>
            <a:r>
              <a:rPr lang="en-GB" sz="20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0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sinteze</a:t>
            </a:r>
            <a:r>
              <a:rPr lang="en-GB" sz="20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0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peptidoglikana</a:t>
            </a:r>
            <a:endParaRPr lang="en-HR" sz="2000" b="1" dirty="0">
              <a:solidFill>
                <a:srgbClr val="36240E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381BC4-9860-0471-2905-4E74456DB931}"/>
              </a:ext>
            </a:extLst>
          </p:cNvPr>
          <p:cNvSpPr txBox="1"/>
          <p:nvPr/>
        </p:nvSpPr>
        <p:spPr>
          <a:xfrm>
            <a:off x="0" y="4764152"/>
            <a:ext cx="69939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M.W.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Shalaby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E.M.E.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Dokla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R.A.T.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Serya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K.A.M.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Abouzid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 </a:t>
            </a:r>
            <a:r>
              <a:rPr lang="en-GB" sz="900" i="1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Eur. J. Med. Chem.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 220 (2021) </a:t>
            </a:r>
            <a:r>
              <a:rPr lang="en-GB" sz="9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113488.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DA53C5-047B-00CF-E4C6-E71C9E64D26E}"/>
              </a:ext>
            </a:extLst>
          </p:cNvPr>
          <p:cNvSpPr txBox="1"/>
          <p:nvPr/>
        </p:nvSpPr>
        <p:spPr>
          <a:xfrm>
            <a:off x="0" y="4238467"/>
            <a:ext cx="6116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Tipper-</a:t>
            </a:r>
            <a:r>
              <a:rPr lang="en-GB" sz="160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Stromingerov</a:t>
            </a:r>
            <a:r>
              <a:rPr lang="en-GB" sz="160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60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mehanizam</a:t>
            </a:r>
            <a:endParaRPr lang="en-HR" sz="16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7" name="Slide Number Placeholder 35">
            <a:extLst>
              <a:ext uri="{FF2B5EF4-FFF2-40B4-BE49-F238E27FC236}">
                <a16:creationId xmlns:a16="http://schemas.microsoft.com/office/drawing/2014/main" id="{817425A8-B373-8899-FAB8-503DE6B08527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5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230260621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95;p41">
            <a:extLst>
              <a:ext uri="{FF2B5EF4-FFF2-40B4-BE49-F238E27FC236}">
                <a16:creationId xmlns:a16="http://schemas.microsoft.com/office/drawing/2014/main" id="{41B36B20-1111-4E74-2938-B3195ED054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1647" y="1854926"/>
            <a:ext cx="3669511" cy="16214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40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Tipper-</a:t>
            </a:r>
            <a:r>
              <a:rPr lang="en-GB" sz="440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Strominger</a:t>
            </a:r>
            <a:r>
              <a:rPr lang="en-GB" sz="440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440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mehanizam</a:t>
            </a:r>
            <a:endParaRPr lang="en-HR" sz="44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25830-3377-5B5F-F719-25B561ADF47A}"/>
              </a:ext>
            </a:extLst>
          </p:cNvPr>
          <p:cNvSpPr txBox="1"/>
          <p:nvPr/>
        </p:nvSpPr>
        <p:spPr>
          <a:xfrm>
            <a:off x="0" y="4881890"/>
            <a:ext cx="69939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M.W.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Shalaby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E.M.E.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Dokla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R.A.T.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Serya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K.A.M.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Abouzid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 </a:t>
            </a:r>
            <a:r>
              <a:rPr lang="en-GB" sz="900" i="1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Eur. J. Med. Chem.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 220 (2021) </a:t>
            </a:r>
            <a:r>
              <a:rPr lang="en-GB" sz="9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113488.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C899B7-3A48-06B3-7B7F-9F853A133267}"/>
              </a:ext>
            </a:extLst>
          </p:cNvPr>
          <p:cNvSpPr txBox="1"/>
          <p:nvPr/>
        </p:nvSpPr>
        <p:spPr>
          <a:xfrm>
            <a:off x="351647" y="3705788"/>
            <a:ext cx="33603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β-</a:t>
            </a:r>
            <a:r>
              <a:rPr lang="en-GB" sz="1400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laktamski</a:t>
            </a:r>
            <a:r>
              <a:rPr lang="en-GB" sz="1400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400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prsten</a:t>
            </a:r>
            <a:r>
              <a:rPr lang="en-GB" sz="1400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400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antibiotika</a:t>
            </a:r>
            <a:r>
              <a:rPr lang="en-GB" sz="1400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400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strukturno</a:t>
            </a:r>
            <a:r>
              <a:rPr lang="en-GB" sz="1400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400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oponaša</a:t>
            </a:r>
            <a:r>
              <a:rPr lang="en-GB" sz="1400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400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prirodni</a:t>
            </a:r>
            <a:r>
              <a:rPr lang="en-GB" sz="1400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400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supstrat</a:t>
            </a:r>
            <a:r>
              <a:rPr lang="en-GB" sz="1400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1400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enzima</a:t>
            </a:r>
            <a:r>
              <a:rPr lang="en-GB" sz="1400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endParaRPr lang="en-HR" sz="14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9A6F13-5C48-A3F5-5B9C-FE6F19962F0A}"/>
              </a:ext>
            </a:extLst>
          </p:cNvPr>
          <p:cNvGrpSpPr/>
          <p:nvPr/>
        </p:nvGrpSpPr>
        <p:grpSpPr>
          <a:xfrm>
            <a:off x="3899764" y="277874"/>
            <a:ext cx="4708752" cy="4637045"/>
            <a:chOff x="3899764" y="132663"/>
            <a:chExt cx="4708752" cy="4637045"/>
          </a:xfrm>
        </p:grpSpPr>
        <p:pic>
          <p:nvPicPr>
            <p:cNvPr id="10" name="Picture 9" descr="A diagram of a chemical reaction&#10;&#10;Description automatically generated">
              <a:extLst>
                <a:ext uri="{FF2B5EF4-FFF2-40B4-BE49-F238E27FC236}">
                  <a16:creationId xmlns:a16="http://schemas.microsoft.com/office/drawing/2014/main" id="{2F4F03F5-AEF4-12D0-98D1-6A6698ED2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9764" y="132663"/>
              <a:ext cx="4708752" cy="463704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89C362-7EA0-1EAC-57AA-A30A78068138}"/>
                </a:ext>
              </a:extLst>
            </p:cNvPr>
            <p:cNvSpPr txBox="1"/>
            <p:nvPr/>
          </p:nvSpPr>
          <p:spPr>
            <a:xfrm>
              <a:off x="5710443" y="472646"/>
              <a:ext cx="5436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HR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5580DDE-8B08-ECAA-2821-6A0D3BE036D1}"/>
              </a:ext>
            </a:extLst>
          </p:cNvPr>
          <p:cNvSpPr txBox="1"/>
          <p:nvPr/>
        </p:nvSpPr>
        <p:spPr>
          <a:xfrm>
            <a:off x="6993924" y="4566419"/>
            <a:ext cx="19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HR" sz="1100" dirty="0">
                <a:solidFill>
                  <a:srgbClr val="C00000"/>
                </a:solidFill>
              </a:rPr>
              <a:t>PENICILIRANI PBP</a:t>
            </a:r>
          </a:p>
          <a:p>
            <a:r>
              <a:rPr lang="en-HR" sz="1100" dirty="0">
                <a:solidFill>
                  <a:schemeClr val="accent6">
                    <a:lumMod val="75000"/>
                  </a:schemeClr>
                </a:solidFill>
              </a:rPr>
              <a:t>KOVALENTNA VEZA</a:t>
            </a:r>
          </a:p>
        </p:txBody>
      </p:sp>
      <p:sp>
        <p:nvSpPr>
          <p:cNvPr id="18" name="Slide Number Placeholder 35">
            <a:extLst>
              <a:ext uri="{FF2B5EF4-FFF2-40B4-BE49-F238E27FC236}">
                <a16:creationId xmlns:a16="http://schemas.microsoft.com/office/drawing/2014/main" id="{57CA434B-25D8-7A69-5E4D-94ABEED3C8D5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6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93634639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3EEA4-9432-45DD-D8E2-FF153781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373" y="1267881"/>
            <a:ext cx="4250400" cy="841800"/>
          </a:xfrm>
        </p:spPr>
        <p:txBody>
          <a:bodyPr/>
          <a:lstStyle/>
          <a:p>
            <a:r>
              <a:rPr lang="en-US" dirty="0">
                <a:solidFill>
                  <a:srgbClr val="45300F"/>
                </a:solidFill>
                <a:latin typeface="Century Schoolbook" panose="02040604050505020304" pitchFamily="18" charset="0"/>
              </a:rPr>
              <a:t>PBP2a</a:t>
            </a:r>
            <a:br>
              <a:rPr lang="en-HR" dirty="0">
                <a:latin typeface="Century Schoolbook" panose="02040604050505020304" pitchFamily="18" charset="0"/>
              </a:rPr>
            </a:br>
            <a:endParaRPr lang="en-HR" dirty="0">
              <a:latin typeface="Century Schoolbook" panose="02040604050505020304" pitchFamily="18" charset="0"/>
            </a:endParaRPr>
          </a:p>
        </p:txBody>
      </p:sp>
      <p:sp>
        <p:nvSpPr>
          <p:cNvPr id="7" name="Google Shape;418;p44">
            <a:extLst>
              <a:ext uri="{FF2B5EF4-FFF2-40B4-BE49-F238E27FC236}">
                <a16:creationId xmlns:a16="http://schemas.microsoft.com/office/drawing/2014/main" id="{002C58FC-DCDE-C493-0015-7A12A92B91AB}"/>
              </a:ext>
            </a:extLst>
          </p:cNvPr>
          <p:cNvSpPr txBox="1">
            <a:spLocks noGrp="1"/>
          </p:cNvSpPr>
          <p:nvPr/>
        </p:nvSpPr>
        <p:spPr>
          <a:xfrm>
            <a:off x="476595" y="1299662"/>
            <a:ext cx="4250400" cy="310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Alosterička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domena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Transpeptidazna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aktivna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domena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Posredovanje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signala</a:t>
            </a:r>
            <a:endParaRPr lang="en-GB" sz="20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Zatvorena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/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Otvorena</a:t>
            </a:r>
            <a:r>
              <a:rPr lang="en-GB" sz="2000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sz="2000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konformacija</a:t>
            </a:r>
            <a:endParaRPr lang="en-GB" sz="2000" dirty="0">
              <a:solidFill>
                <a:srgbClr val="45300F"/>
              </a:solidFill>
              <a:latin typeface="Century Schoolbook" panose="02040604050505020304" pitchFamily="18" charset="0"/>
            </a:endParaRPr>
          </a:p>
          <a:p>
            <a:pPr marL="139700" lvl="0" indent="0" algn="l" rtl="0"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lang="en-GB" sz="1800" dirty="0"/>
          </a:p>
        </p:txBody>
      </p:sp>
      <p:pic>
        <p:nvPicPr>
          <p:cNvPr id="13" name="Picture 12" descr="A diagram of a cell&#10;&#10;Description automatically generated">
            <a:extLst>
              <a:ext uri="{FF2B5EF4-FFF2-40B4-BE49-F238E27FC236}">
                <a16:creationId xmlns:a16="http://schemas.microsoft.com/office/drawing/2014/main" id="{E31AB2AC-FD8E-9B8A-8D11-215FA2F7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93" y="155486"/>
            <a:ext cx="3051551" cy="48325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365ED0-3504-8C22-AB46-6C8F08BFA801}"/>
              </a:ext>
            </a:extLst>
          </p:cNvPr>
          <p:cNvSpPr txBox="1"/>
          <p:nvPr/>
        </p:nvSpPr>
        <p:spPr>
          <a:xfrm>
            <a:off x="0" y="4881890"/>
            <a:ext cx="69939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M.W.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Shalaby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E.M.E.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Dokla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R.A.T.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Serya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K.A.M.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Abouzid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 </a:t>
            </a:r>
            <a:r>
              <a:rPr lang="en-GB" sz="900" i="1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Eur. J. Med. Chem.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 220 (2021) </a:t>
            </a:r>
            <a:r>
              <a:rPr lang="en-GB" sz="9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113488.</a:t>
            </a:r>
          </a:p>
        </p:txBody>
      </p:sp>
      <p:pic>
        <p:nvPicPr>
          <p:cNvPr id="15" name="Google Shape;582;p55">
            <a:extLst>
              <a:ext uri="{FF2B5EF4-FFF2-40B4-BE49-F238E27FC236}">
                <a16:creationId xmlns:a16="http://schemas.microsoft.com/office/drawing/2014/main" id="{D3E75B80-433C-BCBC-819C-FF5DC5B7D56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545" y="261609"/>
            <a:ext cx="547828" cy="10481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</p:pic>
      <p:sp>
        <p:nvSpPr>
          <p:cNvPr id="16" name="Slide Number Placeholder 35">
            <a:extLst>
              <a:ext uri="{FF2B5EF4-FFF2-40B4-BE49-F238E27FC236}">
                <a16:creationId xmlns:a16="http://schemas.microsoft.com/office/drawing/2014/main" id="{CEE7EFC7-5324-093B-36B5-1866B3B98C94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7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174458897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cell cycle&#10;&#10;Description automatically generated">
            <a:extLst>
              <a:ext uri="{FF2B5EF4-FFF2-40B4-BE49-F238E27FC236}">
                <a16:creationId xmlns:a16="http://schemas.microsoft.com/office/drawing/2014/main" id="{B18087C1-1F65-56F4-C1D3-D5D7EE8E1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85" y="1179793"/>
            <a:ext cx="6087830" cy="34714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7CA8F4-A09B-3F75-16A6-048F6CF39F06}"/>
              </a:ext>
            </a:extLst>
          </p:cNvPr>
          <p:cNvSpPr txBox="1"/>
          <p:nvPr/>
        </p:nvSpPr>
        <p:spPr>
          <a:xfrm>
            <a:off x="0" y="4817033"/>
            <a:ext cx="598067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M.W.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Shalaby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E.M.E.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Dokla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R.A.T.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Serya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 K.A.M. </a:t>
            </a:r>
            <a:r>
              <a:rPr lang="en-GB" sz="900" i="0" u="none" strike="noStrike" dirty="0" err="1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Abouzid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, </a:t>
            </a:r>
            <a:r>
              <a:rPr lang="en-GB" sz="900" i="1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Eur. J. Med. Chem.</a:t>
            </a:r>
            <a:r>
              <a:rPr lang="en-GB" sz="90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 220 (2021) </a:t>
            </a:r>
            <a:r>
              <a:rPr lang="en-GB" sz="9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113488.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78B50C-A81A-4E26-C237-2770705B100A}"/>
              </a:ext>
            </a:extLst>
          </p:cNvPr>
          <p:cNvSpPr txBox="1"/>
          <p:nvPr/>
        </p:nvSpPr>
        <p:spPr>
          <a:xfrm>
            <a:off x="210065" y="265920"/>
            <a:ext cx="8019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Uloga</a:t>
            </a:r>
            <a:r>
              <a:rPr lang="en-GB" sz="24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alosteričkog</a:t>
            </a:r>
            <a:r>
              <a:rPr lang="en-GB" sz="24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vezanja</a:t>
            </a:r>
            <a:r>
              <a:rPr lang="en-GB" sz="2400" b="1" dirty="0">
                <a:solidFill>
                  <a:srgbClr val="36240E"/>
                </a:solidFill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u </a:t>
            </a:r>
            <a:r>
              <a:rPr lang="en-GB" sz="24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formiranju</a:t>
            </a:r>
            <a:endParaRPr lang="en-GB" sz="2400" b="1" i="0" u="none" strike="noStrike" dirty="0">
              <a:solidFill>
                <a:srgbClr val="36240E"/>
              </a:solidFill>
              <a:effectLst/>
              <a:latin typeface="Century Schoolbook" panose="02040604050505020304" pitchFamily="18" charset="0"/>
            </a:endParaRPr>
          </a:p>
          <a:p>
            <a:r>
              <a:rPr lang="en-GB" sz="24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umreženog</a:t>
            </a:r>
            <a:r>
              <a:rPr lang="en-GB" sz="2400" b="1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sz="2400" b="1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peptidoglikana</a:t>
            </a:r>
            <a:endParaRPr lang="en-HR" sz="2400" b="1" dirty="0">
              <a:solidFill>
                <a:srgbClr val="36240E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Slide Number Placeholder 35">
            <a:extLst>
              <a:ext uri="{FF2B5EF4-FFF2-40B4-BE49-F238E27FC236}">
                <a16:creationId xmlns:a16="http://schemas.microsoft.com/office/drawing/2014/main" id="{DDBAA796-7362-E1DB-A774-5905C74710BF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8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89018812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1"/>
          <p:cNvSpPr txBox="1">
            <a:spLocks noGrp="1"/>
          </p:cNvSpPr>
          <p:nvPr>
            <p:ph type="title"/>
          </p:nvPr>
        </p:nvSpPr>
        <p:spPr>
          <a:xfrm>
            <a:off x="181735" y="414895"/>
            <a:ext cx="5957903" cy="841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Ceftarolin</a:t>
            </a:r>
            <a:endParaRPr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04B9B-7D70-F4D0-EA26-2443FDD029C9}"/>
              </a:ext>
            </a:extLst>
          </p:cNvPr>
          <p:cNvSpPr txBox="1"/>
          <p:nvPr/>
        </p:nvSpPr>
        <p:spPr>
          <a:xfrm>
            <a:off x="-2152891" y="-8218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HR" dirty="0"/>
          </a:p>
        </p:txBody>
      </p:sp>
      <p:sp>
        <p:nvSpPr>
          <p:cNvPr id="34" name="Google Shape;485;p47">
            <a:extLst>
              <a:ext uri="{FF2B5EF4-FFF2-40B4-BE49-F238E27FC236}">
                <a16:creationId xmlns:a16="http://schemas.microsoft.com/office/drawing/2014/main" id="{1943E665-32A8-0CC8-D52A-6B8E11031128}"/>
              </a:ext>
            </a:extLst>
          </p:cNvPr>
          <p:cNvSpPr txBox="1">
            <a:spLocks noGrp="1"/>
          </p:cNvSpPr>
          <p:nvPr/>
        </p:nvSpPr>
        <p:spPr>
          <a:xfrm>
            <a:off x="395378" y="4191622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5DDEC-AA22-BED6-A01D-E22F46B05C9B}"/>
              </a:ext>
            </a:extLst>
          </p:cNvPr>
          <p:cNvSpPr txBox="1"/>
          <p:nvPr/>
        </p:nvSpPr>
        <p:spPr>
          <a:xfrm>
            <a:off x="800101" y="3660331"/>
            <a:ext cx="1412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HR" b="1" dirty="0">
                <a:latin typeface="Century Schoolbook" panose="02040604050505020304" pitchFamily="18" charset="0"/>
              </a:rPr>
              <a:t>Ceftarolin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2A53D2-10EC-3E6B-3CF1-FCF4275F19E5}"/>
              </a:ext>
            </a:extLst>
          </p:cNvPr>
          <p:cNvGrpSpPr/>
          <p:nvPr/>
        </p:nvGrpSpPr>
        <p:grpSpPr>
          <a:xfrm>
            <a:off x="6520392" y="522060"/>
            <a:ext cx="2441873" cy="4183696"/>
            <a:chOff x="6535223" y="492791"/>
            <a:chExt cx="2608778" cy="4469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518A5A-C9AF-2F46-5E09-E92FBE540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55581" r="61266"/>
            <a:stretch/>
          </p:blipFill>
          <p:spPr>
            <a:xfrm>
              <a:off x="6535223" y="492791"/>
              <a:ext cx="2608778" cy="44696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B37F5C-6698-9B7C-FE73-401E4858BB53}"/>
                </a:ext>
              </a:extLst>
            </p:cNvPr>
            <p:cNvSpPr txBox="1"/>
            <p:nvPr/>
          </p:nvSpPr>
          <p:spPr>
            <a:xfrm>
              <a:off x="6535223" y="526033"/>
              <a:ext cx="3161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HR" b="1" dirty="0">
                  <a:latin typeface="Century Schoolbook" panose="02040604050505020304" pitchFamily="18" charset="0"/>
                </a:rPr>
                <a:t> 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41BFD6-25DD-FFD7-A3D5-F523E6044DB0}"/>
              </a:ext>
            </a:extLst>
          </p:cNvPr>
          <p:cNvGrpSpPr/>
          <p:nvPr/>
        </p:nvGrpSpPr>
        <p:grpSpPr>
          <a:xfrm>
            <a:off x="119951" y="1075012"/>
            <a:ext cx="6577178" cy="2877393"/>
            <a:chOff x="86965" y="1370742"/>
            <a:chExt cx="6577178" cy="28773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C96790-CA7F-CA50-B8D3-4EBB298C7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175" r="39075" b="62857"/>
            <a:stretch/>
          </p:blipFill>
          <p:spPr>
            <a:xfrm>
              <a:off x="86965" y="1370742"/>
              <a:ext cx="6577178" cy="287739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CE2DF2-6BA9-8566-8607-FE6EB6D2CE72}"/>
                </a:ext>
              </a:extLst>
            </p:cNvPr>
            <p:cNvSpPr txBox="1"/>
            <p:nvPr/>
          </p:nvSpPr>
          <p:spPr>
            <a:xfrm>
              <a:off x="678195" y="3741311"/>
              <a:ext cx="14125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HR" b="1" dirty="0">
                  <a:solidFill>
                    <a:srgbClr val="36240E"/>
                  </a:solidFill>
                  <a:latin typeface="Century Schoolbook" panose="02040604050505020304" pitchFamily="18" charset="0"/>
                </a:rPr>
                <a:t>Ceftarolin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883760-94AF-5588-0EE9-23F71DC867A7}"/>
                </a:ext>
              </a:extLst>
            </p:cNvPr>
            <p:cNvSpPr txBox="1"/>
            <p:nvPr/>
          </p:nvSpPr>
          <p:spPr>
            <a:xfrm>
              <a:off x="4288941" y="3741311"/>
              <a:ext cx="20393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HR" b="1" dirty="0">
                  <a:solidFill>
                    <a:srgbClr val="36240E"/>
                  </a:solidFill>
                  <a:latin typeface="Century Schoolbook" panose="02040604050505020304" pitchFamily="18" charset="0"/>
                </a:rPr>
                <a:t>Acil - ceftarolin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1EE5EAB-2337-823C-6B90-818621177678}"/>
              </a:ext>
            </a:extLst>
          </p:cNvPr>
          <p:cNvSpPr txBox="1"/>
          <p:nvPr/>
        </p:nvSpPr>
        <p:spPr>
          <a:xfrm>
            <a:off x="-1" y="3919514"/>
            <a:ext cx="5721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45300F"/>
                </a:solidFill>
                <a:latin typeface="Century Schoolbook" panose="02040604050505020304" pitchFamily="18" charset="0"/>
              </a:rPr>
              <a:t>P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rvi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l-GR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β-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laktamski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antibiotik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s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dokazanim</a:t>
            </a:r>
            <a:r>
              <a:rPr lang="en-GB" dirty="0">
                <a:solidFill>
                  <a:srgbClr val="45300F"/>
                </a:solidFill>
                <a:latin typeface="Century Schoolbook" panose="020406040505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mehanizmom</a:t>
            </a:r>
            <a:r>
              <a:rPr lang="en-GB" b="0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 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alosteričkog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en-GB" b="1" i="0" u="none" strike="noStrike" dirty="0" err="1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otvaranja</a:t>
            </a:r>
            <a:r>
              <a:rPr lang="en-GB" b="1" i="0" u="none" strike="noStrike" dirty="0">
                <a:solidFill>
                  <a:srgbClr val="45300F"/>
                </a:solidFill>
                <a:effectLst/>
                <a:latin typeface="Century Schoolbook" panose="02040604050505020304" pitchFamily="18" charset="0"/>
              </a:rPr>
              <a:t> PBP2a</a:t>
            </a:r>
            <a:endParaRPr lang="en-HR" dirty="0">
              <a:solidFill>
                <a:srgbClr val="45300F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A150CA-F6DC-F55D-4DA6-6F7606B0DCCB}"/>
              </a:ext>
            </a:extLst>
          </p:cNvPr>
          <p:cNvSpPr txBox="1"/>
          <p:nvPr/>
        </p:nvSpPr>
        <p:spPr>
          <a:xfrm>
            <a:off x="0" y="4881890"/>
            <a:ext cx="69939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90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M.W. </a:t>
            </a:r>
            <a:r>
              <a:rPr lang="en-GB" sz="900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Shalaby</a:t>
            </a:r>
            <a:r>
              <a:rPr lang="en-GB" sz="90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, E.M.E. </a:t>
            </a:r>
            <a:r>
              <a:rPr lang="en-GB" sz="900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Dokla</a:t>
            </a:r>
            <a:r>
              <a:rPr lang="en-GB" sz="90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, R.A.T. </a:t>
            </a:r>
            <a:r>
              <a:rPr lang="en-GB" sz="900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Serya</a:t>
            </a:r>
            <a:r>
              <a:rPr lang="en-GB" sz="90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, K.A.M. </a:t>
            </a:r>
            <a:r>
              <a:rPr lang="en-GB" sz="900" i="0" u="none" strike="noStrike" dirty="0" err="1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Abouzid</a:t>
            </a:r>
            <a:r>
              <a:rPr lang="en-GB" sz="90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, </a:t>
            </a:r>
            <a:r>
              <a:rPr lang="en-GB" sz="900" i="1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Eur. J. Med. Chem.</a:t>
            </a:r>
            <a:r>
              <a:rPr lang="en-GB" sz="90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 220 (2021) </a:t>
            </a:r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113488</a:t>
            </a:r>
            <a:r>
              <a:rPr lang="en-GB" sz="900" b="0" i="0" u="none" strike="noStrike" dirty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498429-30EF-681A-E4AA-886890A1D8D8}"/>
              </a:ext>
            </a:extLst>
          </p:cNvPr>
          <p:cNvSpPr txBox="1"/>
          <p:nvPr/>
        </p:nvSpPr>
        <p:spPr>
          <a:xfrm>
            <a:off x="0" y="4703337"/>
            <a:ext cx="42877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Otero et al., </a:t>
            </a:r>
            <a:r>
              <a:rPr lang="en-GB" sz="900" b="0" i="1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Proc. Natl. Acad. Sci. USA</a:t>
            </a:r>
            <a:r>
              <a:rPr lang="en-GB" sz="900" b="0" i="0" u="none" strike="noStrike" dirty="0">
                <a:solidFill>
                  <a:srgbClr val="36240E"/>
                </a:solidFill>
                <a:effectLst/>
                <a:latin typeface="Century Schoolbook" panose="02040604050505020304" pitchFamily="18" charset="0"/>
              </a:rPr>
              <a:t> 110 (2013) 16808–16813.</a:t>
            </a:r>
            <a:endParaRPr lang="en-HR" sz="900" dirty="0">
              <a:solidFill>
                <a:srgbClr val="36240E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3" name="Slide Number Placeholder 35">
            <a:extLst>
              <a:ext uri="{FF2B5EF4-FFF2-40B4-BE49-F238E27FC236}">
                <a16:creationId xmlns:a16="http://schemas.microsoft.com/office/drawing/2014/main" id="{91426AA9-388E-FFE8-6072-EC568F594AE6}"/>
              </a:ext>
            </a:extLst>
          </p:cNvPr>
          <p:cNvSpPr txBox="1">
            <a:spLocks/>
          </p:cNvSpPr>
          <p:nvPr/>
        </p:nvSpPr>
        <p:spPr>
          <a:xfrm>
            <a:off x="6879404" y="480338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B726C0-A14B-9541-8C09-D56707C469FD}" type="slidenum">
              <a:rPr lang="en-HR" sz="1100" smtClean="0"/>
              <a:pPr algn="r"/>
              <a:t>9</a:t>
            </a:fld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265818812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2884</TotalTime>
  <Words>1080</Words>
  <Application>Microsoft Macintosh PowerPoint</Application>
  <PresentationFormat>On-screen Show (16:9)</PresentationFormat>
  <Paragraphs>150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Calibri Light</vt:lpstr>
      <vt:lpstr>Nunito Light</vt:lpstr>
      <vt:lpstr>Times New Roman</vt:lpstr>
      <vt:lpstr>Bebas Neue</vt:lpstr>
      <vt:lpstr>Besley</vt:lpstr>
      <vt:lpstr>Calibri</vt:lpstr>
      <vt:lpstr>-webkit-standard</vt:lpstr>
      <vt:lpstr>Archivo</vt:lpstr>
      <vt:lpstr>Arial</vt:lpstr>
      <vt:lpstr>Century Schoolbook</vt:lpstr>
      <vt:lpstr>Office Theme</vt:lpstr>
      <vt:lpstr>Molekularni mehanizmi alosteričke regulacije i otpornost PBP2a enzima kod MRSA bakterije</vt:lpstr>
      <vt:lpstr>Alosterija</vt:lpstr>
      <vt:lpstr>MRSA</vt:lpstr>
      <vt:lpstr>Penicilin vezajući proteini-PBP</vt:lpstr>
      <vt:lpstr>PowerPoint Presentation</vt:lpstr>
      <vt:lpstr>Tipper-Strominger mehanizam</vt:lpstr>
      <vt:lpstr>PBP2a </vt:lpstr>
      <vt:lpstr>PowerPoint Presentation</vt:lpstr>
      <vt:lpstr>Ceftarolin</vt:lpstr>
      <vt:lpstr>Alosterička regulacija dostupnosti aktivnog mjesta PBP2a</vt:lpstr>
      <vt:lpstr>Alosteričko vezno mjesto PBP2a</vt:lpstr>
      <vt:lpstr>Interakcije CFT-2 u alosteričkom veznom mjestu PBP2a</vt:lpstr>
      <vt:lpstr>Interakcije CFT-1 u aktivnom mjestu PBP2a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Molekuarni mehanizmi alosteričke regulacije i otpornosti PBP2a proteina kod MRSA bakterija</dc:title>
  <cp:lastModifiedBy>Silvia-Maria Franov</cp:lastModifiedBy>
  <cp:revision>10</cp:revision>
  <dcterms:modified xsi:type="dcterms:W3CDTF">2025-10-03T11:32:03Z</dcterms:modified>
</cp:coreProperties>
</file>