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87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6633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035" autoAdjust="0"/>
  </p:normalViewPr>
  <p:slideViewPr>
    <p:cSldViewPr>
      <p:cViewPr varScale="1">
        <p:scale>
          <a:sx n="115" d="100"/>
          <a:sy n="115" d="100"/>
        </p:scale>
        <p:origin x="14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DE435-756A-4744-9A46-EB57A6C8F590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4D0E2-8906-44EB-BC4C-AB2742F99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7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A9307-0184-40A0-B3B5-609237B9E54E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1592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1D268-F32A-4C44-AB64-2AF71E9C747E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4912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5C485-06A9-4C7C-8455-7F6E50C6CF2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9586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15930-EF02-4323-8F38-ED4820885AA2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4731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8D70D-50BE-4BCD-B9CF-C114D59B1DD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3284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EEC5D-0117-4B30-9B26-45EA6A4157D5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0766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2662E-F527-4A33-B816-EADAC641CB64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457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1DF34-312E-40E0-A7F1-A3E6EF09A0A4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8940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1405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D990E-E59C-4A46-B43B-70293937296A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8884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CCD29-0CCA-478D-B33B-FE66E618D73A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649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CE3C63-87D2-4BF9-9560-4694944F92ED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9595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720" y="5188262"/>
            <a:ext cx="3024336" cy="1623331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2888" y="0"/>
            <a:ext cx="9144001" cy="5183188"/>
          </a:xfrm>
        </p:spPr>
        <p:txBody>
          <a:bodyPr anchor="ctr"/>
          <a:lstStyle/>
          <a:p>
            <a:r>
              <a:rPr lang="hr-HR" altLang="sr-Latn-RS" sz="3600" u="sng" dirty="0" smtClean="0">
                <a:latin typeface="Book Antiqua" panose="02040602050305030304" pitchFamily="18" charset="0"/>
              </a:rPr>
              <a:t>Utjecaj ultrazvuka na sintezu zeolita</a:t>
            </a:r>
            <a:r>
              <a:rPr lang="hr-HR" altLang="sr-Latn-RS" sz="3200" dirty="0">
                <a:latin typeface="Century Schoolbook" panose="02040604050505020304" pitchFamily="18" charset="0"/>
              </a:rPr>
              <a:t/>
            </a:r>
            <a:br>
              <a:rPr lang="hr-HR" altLang="sr-Latn-RS" sz="3200" dirty="0">
                <a:latin typeface="Century Schoolbook" panose="02040604050505020304" pitchFamily="18" charset="0"/>
              </a:rPr>
            </a:br>
            <a:endParaRPr lang="en-US" altLang="sr-Latn-RS" sz="3200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1076" y="3640139"/>
            <a:ext cx="7705725" cy="1584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hr-HR" altLang="sr-Latn-RS" dirty="0">
                <a:latin typeface="Book Antiqua" panose="02040602050305030304" pitchFamily="18" charset="0"/>
              </a:rPr>
              <a:t>Nikola </a:t>
            </a:r>
            <a:r>
              <a:rPr lang="hr-HR" altLang="sr-Latn-RS" dirty="0" smtClean="0">
                <a:latin typeface="Book Antiqua" panose="02040602050305030304" pitchFamily="18" charset="0"/>
              </a:rPr>
              <a:t>Jakupec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000" baseline="30000" dirty="0" smtClean="0"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dirty="0" smtClean="0">
                <a:latin typeface="Book Antiqua" panose="02040602050305030304" pitchFamily="18" charset="0"/>
              </a:rPr>
              <a:t>Kemijski seminar I</a:t>
            </a:r>
            <a:endParaRPr lang="hr-HR" altLang="sr-Latn-RS" sz="2000" baseline="30000" dirty="0"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000" dirty="0" smtClean="0">
                <a:latin typeface="Book Antiqua" panose="02040602050305030304" pitchFamily="18" charset="0"/>
              </a:rPr>
              <a:t>1. Godina postdiplomskog</a:t>
            </a:r>
            <a:r>
              <a:rPr lang="hr-HR" altLang="sr-Latn-RS" sz="2000" dirty="0">
                <a:latin typeface="Book Antiqua" panose="02040602050305030304" pitchFamily="18" charset="0"/>
              </a:rPr>
              <a:t> </a:t>
            </a:r>
            <a:r>
              <a:rPr lang="hr-HR" altLang="sr-Latn-RS" sz="2000" dirty="0" smtClean="0">
                <a:latin typeface="Book Antiqua" panose="02040602050305030304" pitchFamily="18" charset="0"/>
              </a:rPr>
              <a:t>studija</a:t>
            </a:r>
            <a:r>
              <a:rPr lang="hr-HR" altLang="sr-Latn-RS" sz="2000" dirty="0">
                <a:latin typeface="Book Antiqua" panose="02040602050305030304" pitchFamily="18" charset="0"/>
              </a:rPr>
              <a:t>;</a:t>
            </a:r>
            <a:r>
              <a:rPr lang="hr-HR" altLang="sr-Latn-RS" sz="2000" dirty="0" smtClean="0">
                <a:latin typeface="Book Antiqua" panose="02040602050305030304" pitchFamily="18" charset="0"/>
              </a:rPr>
              <a:t> smjer: anorganska i strukturna kemija</a:t>
            </a:r>
            <a:endParaRPr lang="en-US" altLang="sr-Latn-RS" sz="2000" baseline="30000" dirty="0">
              <a:latin typeface="Century Schoolbook" panose="02040604050505020304" pitchFamily="18" charset="0"/>
            </a:endParaRPr>
          </a:p>
        </p:txBody>
      </p:sp>
      <p:pic>
        <p:nvPicPr>
          <p:cNvPr id="2052" name="Picture 11" descr="K_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5214185"/>
            <a:ext cx="1402902" cy="140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802911-5213-4FA1-A41E-C0314BF370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61" y="5235628"/>
            <a:ext cx="1360014" cy="136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864011"/>
            <a:ext cx="6313557" cy="4492339"/>
          </a:xfrm>
          <a:prstGeom prst="rect">
            <a:avLst/>
          </a:prstGeom>
        </p:spPr>
      </p:pic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429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Primjena u sintezi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10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57080" y="6119336"/>
            <a:ext cx="1093516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sr-Latn-RS" sz="1200" b="0" dirty="0">
                <a:latin typeface="Book Antiqua" panose="02040602050305030304" pitchFamily="18" charset="0"/>
              </a:rPr>
              <a:t>N. N.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Gharat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V. K.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Rathod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</a:t>
            </a:r>
            <a:r>
              <a:rPr lang="en-US" altLang="sr-Latn-RS" sz="1200" b="0" i="1" dirty="0">
                <a:latin typeface="Book Antiqua" panose="02040602050305030304" pitchFamily="18" charset="0"/>
              </a:rPr>
              <a:t>Green Sustainable Process for Chemical and Environmental Engineering and Science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Elsevier, 2020., London, str. 1-41</a:t>
            </a:r>
            <a:r>
              <a:rPr lang="en-US" altLang="sr-Latn-RS" sz="1200" b="0" dirty="0" smtClean="0">
                <a:latin typeface="Book Antiqua" panose="02040602050305030304" pitchFamily="18" charset="0"/>
              </a:rPr>
              <a:t>.</a:t>
            </a:r>
            <a:endParaRPr lang="hr-HR" altLang="sr-Latn-RS" sz="1200" b="0" dirty="0" smtClean="0">
              <a:latin typeface="Book Antiqua" panose="0204060205030503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GB" altLang="sr-Latn-RS" sz="1200" b="0" dirty="0">
                <a:latin typeface="Book Antiqua" panose="02040602050305030304" pitchFamily="18" charset="0"/>
              </a:rPr>
              <a:t>W. Zhao, P. Yan, H. Yang, M. </a:t>
            </a:r>
            <a:r>
              <a:rPr lang="en-GB" altLang="sr-Latn-RS" sz="1200" b="0" dirty="0" err="1">
                <a:latin typeface="Book Antiqua" panose="02040602050305030304" pitchFamily="18" charset="0"/>
              </a:rPr>
              <a:t>Bahri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A. M. James, H. Chen, L. Liu, B. Li, Z. Pang, R. </a:t>
            </a:r>
            <a:r>
              <a:rPr lang="en-GB" altLang="sr-Latn-RS" sz="1200" b="0" dirty="0" err="1">
                <a:latin typeface="Book Antiqua" panose="02040602050305030304" pitchFamily="18" charset="0"/>
              </a:rPr>
              <a:t>Clowes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N. D. Browning, J. W. Ward, Y. Wu, A. I. Cooper, </a:t>
            </a:r>
            <a:r>
              <a:rPr lang="en-GB" altLang="sr-Latn-RS" sz="1200" b="0" i="1" dirty="0">
                <a:latin typeface="Book Antiqua" panose="02040602050305030304" pitchFamily="18" charset="0"/>
              </a:rPr>
              <a:t>Nat. Synth.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</a:t>
            </a:r>
            <a:r>
              <a:rPr lang="en-GB" altLang="sr-Latn-RS" sz="1200" dirty="0">
                <a:latin typeface="Book Antiqua" panose="02040602050305030304" pitchFamily="18" charset="0"/>
              </a:rPr>
              <a:t>1</a:t>
            </a:r>
            <a:r>
              <a:rPr lang="en-GB" altLang="sr-Latn-RS" sz="1200" b="0" dirty="0">
                <a:latin typeface="Book Antiqua" panose="02040602050305030304" pitchFamily="18" charset="0"/>
              </a:rPr>
              <a:t> (2022) 87–95.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6535" y="1460599"/>
            <a:ext cx="98679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Sonokemija najčešće korištena u organskoj sintezi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Podjela na homogenu, heterogenu i sintezu u nevodenom mediju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 smtClean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Prije 5 mjeseci objavljeno istraživanje</a:t>
            </a:r>
          </a:p>
          <a:p>
            <a:r>
              <a:rPr lang="hr-HR" b="0" dirty="0">
                <a:latin typeface="Book Antiqua" panose="02040602050305030304" pitchFamily="18" charset="0"/>
              </a:rPr>
              <a:t>s</a:t>
            </a:r>
            <a:r>
              <a:rPr lang="hr-HR" b="0" dirty="0" smtClean="0">
                <a:latin typeface="Book Antiqua" panose="02040602050305030304" pitchFamily="18" charset="0"/>
              </a:rPr>
              <a:t>onosinteze COF-ova (Cooper et al.)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Sinteza je trajala manje od 60 minuta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hr-HR" b="0" dirty="0">
                <a:latin typeface="Book Antiqua" panose="02040602050305030304" pitchFamily="18" charset="0"/>
              </a:rPr>
              <a:t>Otkriveno 7 novih COF-ova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4007768" y="1250494"/>
            <a:ext cx="37444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latin typeface="Book Antiqua" panose="02040602050305030304" pitchFamily="18" charset="0"/>
              </a:rPr>
              <a:t>Sonokemija i zeoliti</a:t>
            </a:r>
            <a:endParaRPr lang="hr-HR" altLang="sr-Latn-RS" b="0" dirty="0"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11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14844" y="6506056"/>
            <a:ext cx="109351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i-FI" altLang="sr-Latn-RS" sz="1200" b="0" dirty="0">
                <a:latin typeface="Book Antiqua" panose="02040602050305030304" pitchFamily="18" charset="0"/>
              </a:rPr>
              <a:t>S. Askari, S. Miar Alipour, R. Halladj, M. H. D. A. Farahani, </a:t>
            </a:r>
            <a:r>
              <a:rPr lang="fi-FI" altLang="sr-Latn-RS" sz="1200" b="0" i="1" dirty="0">
                <a:latin typeface="Book Antiqua" panose="02040602050305030304" pitchFamily="18" charset="0"/>
              </a:rPr>
              <a:t>J. Porous Mater</a:t>
            </a:r>
            <a:r>
              <a:rPr lang="fi-FI" altLang="sr-Latn-RS" sz="1200" b="0" dirty="0">
                <a:latin typeface="Book Antiqua" panose="02040602050305030304" pitchFamily="18" charset="0"/>
              </a:rPr>
              <a:t>., </a:t>
            </a:r>
            <a:r>
              <a:rPr lang="fi-FI" altLang="sr-Latn-RS" sz="1200" dirty="0">
                <a:latin typeface="Book Antiqua" panose="02040602050305030304" pitchFamily="18" charset="0"/>
              </a:rPr>
              <a:t>20</a:t>
            </a:r>
            <a:r>
              <a:rPr lang="fi-FI" altLang="sr-Latn-RS" sz="1200" b="0" dirty="0">
                <a:latin typeface="Book Antiqua" panose="02040602050305030304" pitchFamily="18" charset="0"/>
              </a:rPr>
              <a:t> (2013) 285–302.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1424" y="4058806"/>
            <a:ext cx="3531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Predtretiranje reakcijske smjese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80467" y="4048609"/>
            <a:ext cx="2781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Izravna sinteza zeolita</a:t>
            </a:r>
            <a:endParaRPr lang="hr-HR" b="0" dirty="0">
              <a:latin typeface="Book Antiqua" panose="02040602050305030304" pitchFamily="18" charset="0"/>
            </a:endParaRPr>
          </a:p>
        </p:txBody>
      </p:sp>
      <p:cxnSp>
        <p:nvCxnSpPr>
          <p:cNvPr id="5" name="Elbow Connector 4"/>
          <p:cNvCxnSpPr>
            <a:stCxn id="4104" idx="1"/>
            <a:endCxn id="21" idx="0"/>
          </p:cNvCxnSpPr>
          <p:nvPr/>
        </p:nvCxnSpPr>
        <p:spPr>
          <a:xfrm rot="10800000" flipV="1">
            <a:off x="2677042" y="1821994"/>
            <a:ext cx="1330727" cy="223681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104" idx="3"/>
            <a:endCxn id="7" idx="0"/>
          </p:cNvCxnSpPr>
          <p:nvPr/>
        </p:nvCxnSpPr>
        <p:spPr>
          <a:xfrm>
            <a:off x="7752184" y="1821994"/>
            <a:ext cx="1519081" cy="2226615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26" y="1196752"/>
            <a:ext cx="8784976" cy="4941550"/>
          </a:xfrm>
          <a:prstGeom prst="rect">
            <a:avLst/>
          </a:prstGeom>
        </p:spPr>
      </p:pic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66720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Predtretiranje reakcijske smjese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12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57080" y="6538912"/>
            <a:ext cx="44968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sr-Latn-RS" sz="1200" b="0" dirty="0">
                <a:latin typeface="Book Antiqua" panose="02040602050305030304" pitchFamily="18" charset="0"/>
              </a:rPr>
              <a:t>S.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Askari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R.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Halladj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</a:t>
            </a:r>
            <a:r>
              <a:rPr lang="en-US" altLang="sr-Latn-RS" sz="1200" b="0" i="1" dirty="0" err="1">
                <a:latin typeface="Book Antiqua" panose="02040602050305030304" pitchFamily="18" charset="0"/>
              </a:rPr>
              <a:t>Ultrason</a:t>
            </a:r>
            <a:r>
              <a:rPr lang="en-US" altLang="sr-Latn-RS" sz="1200" b="0" i="1" dirty="0">
                <a:latin typeface="Book Antiqua" panose="02040602050305030304" pitchFamily="18" charset="0"/>
              </a:rPr>
              <a:t>. </a:t>
            </a:r>
            <a:r>
              <a:rPr lang="en-US" altLang="sr-Latn-RS" sz="1200" b="0" i="1" dirty="0" err="1">
                <a:latin typeface="Book Antiqua" panose="02040602050305030304" pitchFamily="18" charset="0"/>
              </a:rPr>
              <a:t>Sonochem</a:t>
            </a:r>
            <a:r>
              <a:rPr lang="en-US" altLang="sr-Latn-RS" sz="1200" b="0" dirty="0">
                <a:latin typeface="Book Antiqua" panose="02040602050305030304" pitchFamily="18" charset="0"/>
              </a:rPr>
              <a:t>., </a:t>
            </a:r>
            <a:r>
              <a:rPr lang="en-US" altLang="sr-Latn-RS" sz="1200" dirty="0">
                <a:latin typeface="Book Antiqua" panose="02040602050305030304" pitchFamily="18" charset="0"/>
              </a:rPr>
              <a:t>19</a:t>
            </a:r>
            <a:r>
              <a:rPr lang="en-US" altLang="sr-Latn-RS" sz="1200" b="0" dirty="0">
                <a:latin typeface="Book Antiqua" panose="02040602050305030304" pitchFamily="18" charset="0"/>
              </a:rPr>
              <a:t> (2012) 554–559.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535" y="1460599"/>
            <a:ext cx="9867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Istraživanje utjecaja sonokemije prije i nakon sinteze zeolita SAPO-34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5512" y="5464614"/>
            <a:ext cx="4573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Netretirana smjesa</a:t>
            </a:r>
            <a:br>
              <a:rPr lang="hr-HR" b="0" dirty="0" smtClean="0">
                <a:latin typeface="Book Antiqua" panose="02040602050305030304" pitchFamily="18" charset="0"/>
              </a:rPr>
            </a:b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0822" y="5508187"/>
            <a:ext cx="4573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Sonokemijski predtretirane smjese </a:t>
            </a:r>
            <a:br>
              <a:rPr lang="hr-HR" b="0" dirty="0" smtClean="0">
                <a:latin typeface="Book Antiqua" panose="02040602050305030304" pitchFamily="18" charset="0"/>
              </a:rPr>
            </a:br>
            <a:r>
              <a:rPr lang="hr-HR" b="0" dirty="0" smtClean="0">
                <a:latin typeface="Book Antiqua" panose="02040602050305030304" pitchFamily="18" charset="0"/>
              </a:rPr>
              <a:t>(sinteza trajala 1,5 h)</a:t>
            </a:r>
            <a:endParaRPr lang="hr-HR" b="0" dirty="0"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83" y="0"/>
            <a:ext cx="2169793" cy="29969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87903" y="3021196"/>
            <a:ext cx="1623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SAPO-34 (CHA)</a:t>
            </a:r>
            <a:endParaRPr lang="hr-HR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66720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Predtretiranje reakcijske smjese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13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57080" y="6538912"/>
            <a:ext cx="64411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sr-Latn-RS" sz="1200" b="0" dirty="0">
                <a:latin typeface="Book Antiqua" panose="02040602050305030304" pitchFamily="18" charset="0"/>
              </a:rPr>
              <a:t>Y. Wu, X. Ren, J. Wang, </a:t>
            </a:r>
            <a:r>
              <a:rPr lang="en-US" altLang="sr-Latn-RS" sz="1200" b="0" i="1" dirty="0">
                <a:latin typeface="Book Antiqua" panose="02040602050305030304" pitchFamily="18" charset="0"/>
              </a:rPr>
              <a:t>Microporous Mesoporous Mater</a:t>
            </a:r>
            <a:r>
              <a:rPr lang="en-US" altLang="sr-Latn-RS" sz="1200" b="0" dirty="0">
                <a:latin typeface="Book Antiqua" panose="02040602050305030304" pitchFamily="18" charset="0"/>
              </a:rPr>
              <a:t>. </a:t>
            </a:r>
            <a:r>
              <a:rPr lang="en-US" altLang="sr-Latn-RS" sz="1200" dirty="0">
                <a:latin typeface="Book Antiqua" panose="02040602050305030304" pitchFamily="18" charset="0"/>
              </a:rPr>
              <a:t>116</a:t>
            </a:r>
            <a:r>
              <a:rPr lang="en-US" altLang="sr-Latn-RS" sz="1200" b="0" dirty="0">
                <a:latin typeface="Book Antiqua" panose="02040602050305030304" pitchFamily="18" charset="0"/>
              </a:rPr>
              <a:t> (2008) 386–393.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30" y="1281112"/>
            <a:ext cx="10660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Istraživanje utjecaja predtretiranja smjese za sintezu zeolita MCM-22 sonokemijom i miješanjem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628800"/>
            <a:ext cx="7712409" cy="4854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37" y="54834"/>
            <a:ext cx="1982178" cy="21034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22131" y="2165879"/>
            <a:ext cx="162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MCM-22</a:t>
            </a:r>
            <a:endParaRPr lang="hr-HR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66720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Predtretiranje reakcijske smjese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14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57080" y="6538912"/>
            <a:ext cx="91054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sr-Latn-RS" sz="1200" b="0" dirty="0">
                <a:latin typeface="Book Antiqua" panose="02040602050305030304" pitchFamily="18" charset="0"/>
              </a:rPr>
              <a:t>N. Kumar, O. V.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Masloboischikova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L. M.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Kustov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T.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Heikkilä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T: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Salmi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D. Yu.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Murzin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</a:t>
            </a:r>
            <a:r>
              <a:rPr lang="en-US" altLang="sr-Latn-RS" sz="1200" b="0" i="1" dirty="0" err="1" smtClean="0">
                <a:latin typeface="Book Antiqua" panose="02040602050305030304" pitchFamily="18" charset="0"/>
              </a:rPr>
              <a:t>Ult</a:t>
            </a:r>
            <a:r>
              <a:rPr lang="hr-HR" altLang="sr-Latn-RS" sz="1200" b="0" i="1" dirty="0" smtClean="0">
                <a:latin typeface="Book Antiqua" panose="02040602050305030304" pitchFamily="18" charset="0"/>
              </a:rPr>
              <a:t>r</a:t>
            </a:r>
            <a:r>
              <a:rPr lang="en-US" altLang="sr-Latn-RS" sz="1200" b="0" i="1" dirty="0" err="1" smtClean="0">
                <a:latin typeface="Book Antiqua" panose="02040602050305030304" pitchFamily="18" charset="0"/>
              </a:rPr>
              <a:t>ason</a:t>
            </a:r>
            <a:r>
              <a:rPr lang="en-US" altLang="sr-Latn-RS" sz="1200" b="0" i="1" dirty="0">
                <a:latin typeface="Book Antiqua" panose="02040602050305030304" pitchFamily="18" charset="0"/>
              </a:rPr>
              <a:t>. </a:t>
            </a:r>
            <a:r>
              <a:rPr lang="en-US" altLang="sr-Latn-RS" sz="1200" b="0" i="1" dirty="0" err="1">
                <a:latin typeface="Book Antiqua" panose="02040602050305030304" pitchFamily="18" charset="0"/>
              </a:rPr>
              <a:t>Sonochem</a:t>
            </a:r>
            <a:r>
              <a:rPr lang="en-US" altLang="sr-Latn-RS" sz="1200" b="0" dirty="0">
                <a:latin typeface="Book Antiqua" panose="02040602050305030304" pitchFamily="18" charset="0"/>
              </a:rPr>
              <a:t>., </a:t>
            </a:r>
            <a:r>
              <a:rPr lang="en-US" altLang="sr-Latn-RS" sz="1200" dirty="0">
                <a:latin typeface="Book Antiqua" panose="02040602050305030304" pitchFamily="18" charset="0"/>
              </a:rPr>
              <a:t>14</a:t>
            </a:r>
            <a:r>
              <a:rPr lang="en-US" altLang="sr-Latn-RS" sz="1200" b="0" dirty="0">
                <a:latin typeface="Book Antiqua" panose="02040602050305030304" pitchFamily="18" charset="0"/>
              </a:rPr>
              <a:t> (2007) 122–130.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376" y="1157229"/>
            <a:ext cx="10660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Istraživanje utjecaja predtretiranja smjese za sintezu zeolita ZSM-5 i </a:t>
            </a:r>
            <a:r>
              <a:rPr lang="el-GR" b="0" dirty="0" smtClean="0">
                <a:latin typeface="Book Antiqua" panose="02040602050305030304" pitchFamily="18" charset="0"/>
              </a:rPr>
              <a:t>β</a:t>
            </a:r>
            <a:r>
              <a:rPr lang="hr-HR" b="0" dirty="0" smtClean="0">
                <a:latin typeface="Book Antiqua" panose="02040602050305030304" pitchFamily="18" charset="0"/>
              </a:rPr>
              <a:t> sonokemijom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610192"/>
            <a:ext cx="6336704" cy="478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052" y="43744"/>
            <a:ext cx="2527874" cy="2038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052" y="2708920"/>
            <a:ext cx="2527874" cy="19998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89034" y="2051413"/>
            <a:ext cx="162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ZSM-5 (MFI)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89034" y="4708749"/>
            <a:ext cx="162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Zeolit </a:t>
            </a:r>
            <a:r>
              <a:rPr lang="el-GR" b="0" dirty="0" smtClean="0">
                <a:latin typeface="Book Antiqua" panose="02040602050305030304" pitchFamily="18" charset="0"/>
              </a:rPr>
              <a:t>β</a:t>
            </a:r>
            <a:endParaRPr lang="hr-HR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50878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Izravna sinteza zeolita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15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57080" y="6538912"/>
            <a:ext cx="91054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sr-Latn-RS" sz="1200" b="0" dirty="0">
                <a:latin typeface="Book Antiqua" panose="02040602050305030304" pitchFamily="18" charset="0"/>
              </a:rPr>
              <a:t>E.-P. Ng, H.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Awala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J.-P.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Ghoy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A. Vicente, T.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Chuan</a:t>
            </a:r>
            <a:r>
              <a:rPr lang="en-US" altLang="sr-Latn-RS" sz="1200" b="0" dirty="0">
                <a:latin typeface="Book Antiqua" panose="02040602050305030304" pitchFamily="18" charset="0"/>
              </a:rPr>
              <a:t> Ling, Y.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Hau</a:t>
            </a:r>
            <a:r>
              <a:rPr lang="en-US" altLang="sr-Latn-RS" sz="1200" b="0" dirty="0">
                <a:latin typeface="Book Antiqua" panose="02040602050305030304" pitchFamily="18" charset="0"/>
              </a:rPr>
              <a:t> Ng, S.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Mintova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F. Adam, </a:t>
            </a:r>
            <a:r>
              <a:rPr lang="en-US" altLang="sr-Latn-RS" sz="1200" b="0" i="1" dirty="0">
                <a:latin typeface="Book Antiqua" panose="02040602050305030304" pitchFamily="18" charset="0"/>
              </a:rPr>
              <a:t>Mater. Chem. Phys</a:t>
            </a:r>
            <a:r>
              <a:rPr lang="en-US" altLang="sr-Latn-RS" sz="1200" b="0" dirty="0">
                <a:latin typeface="Book Antiqua" panose="02040602050305030304" pitchFamily="18" charset="0"/>
              </a:rPr>
              <a:t>., </a:t>
            </a:r>
            <a:r>
              <a:rPr lang="en-US" altLang="sr-Latn-RS" sz="1200" dirty="0">
                <a:latin typeface="Book Antiqua" panose="02040602050305030304" pitchFamily="18" charset="0"/>
              </a:rPr>
              <a:t>159</a:t>
            </a:r>
            <a:r>
              <a:rPr lang="en-US" altLang="sr-Latn-RS" sz="1200" b="0" dirty="0">
                <a:latin typeface="Book Antiqua" panose="02040602050305030304" pitchFamily="18" charset="0"/>
              </a:rPr>
              <a:t> (2015) 38–45.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376" y="1339791"/>
            <a:ext cx="10660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Sinteza zeolita strukturnog tipa EMT iz pepela rižine ljuske</a:t>
            </a:r>
            <a:endParaRPr lang="hr-HR" b="0" dirty="0">
              <a:latin typeface="Book Antiqua" panose="0204060205030503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1844824"/>
            <a:ext cx="8946686" cy="3672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3512" y="1829759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025323" y="1844824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410330" y="5474074"/>
            <a:ext cx="457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Sonosinteza (25 °C)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9976" y="5428656"/>
            <a:ext cx="457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Hidrotermalna sinteza (110 °C)</a:t>
            </a:r>
            <a:endParaRPr lang="hr-HR" b="0" dirty="0">
              <a:latin typeface="Book Antiqua" panose="0204060205030503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1" y="53413"/>
            <a:ext cx="3176398" cy="23674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38403" y="2422019"/>
            <a:ext cx="162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EMT</a:t>
            </a:r>
            <a:endParaRPr lang="hr-HR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85" y="1804781"/>
            <a:ext cx="6410430" cy="3945339"/>
          </a:xfrm>
          <a:prstGeom prst="rect">
            <a:avLst/>
          </a:prstGeom>
        </p:spPr>
      </p:pic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50878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Izravna sinteza zeolita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16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57080" y="6538912"/>
            <a:ext cx="91054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sr-Latn-RS" sz="1200" b="0" dirty="0">
                <a:latin typeface="Book Antiqua" panose="02040602050305030304" pitchFamily="18" charset="0"/>
              </a:rPr>
              <a:t>E.-P. Ng, H.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Awala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J.-P.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Ghoy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A. Vicente, T.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Chuan</a:t>
            </a:r>
            <a:r>
              <a:rPr lang="en-US" altLang="sr-Latn-RS" sz="1200" b="0" dirty="0">
                <a:latin typeface="Book Antiqua" panose="02040602050305030304" pitchFamily="18" charset="0"/>
              </a:rPr>
              <a:t> Ling, Y.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Hau</a:t>
            </a:r>
            <a:r>
              <a:rPr lang="en-US" altLang="sr-Latn-RS" sz="1200" b="0" dirty="0">
                <a:latin typeface="Book Antiqua" panose="02040602050305030304" pitchFamily="18" charset="0"/>
              </a:rPr>
              <a:t> Ng, S.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Mintova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F. Adam, </a:t>
            </a:r>
            <a:r>
              <a:rPr lang="en-US" altLang="sr-Latn-RS" sz="1200" b="0" i="1" dirty="0">
                <a:latin typeface="Book Antiqua" panose="02040602050305030304" pitchFamily="18" charset="0"/>
              </a:rPr>
              <a:t>Mater. Chem. Phys</a:t>
            </a:r>
            <a:r>
              <a:rPr lang="en-US" altLang="sr-Latn-RS" sz="1200" b="0" dirty="0">
                <a:latin typeface="Book Antiqua" panose="02040602050305030304" pitchFamily="18" charset="0"/>
              </a:rPr>
              <a:t>., </a:t>
            </a:r>
            <a:r>
              <a:rPr lang="en-US" altLang="sr-Latn-RS" sz="1200" dirty="0">
                <a:latin typeface="Book Antiqua" panose="02040602050305030304" pitchFamily="18" charset="0"/>
              </a:rPr>
              <a:t>159</a:t>
            </a:r>
            <a:r>
              <a:rPr lang="en-US" altLang="sr-Latn-RS" sz="1200" b="0" dirty="0">
                <a:latin typeface="Book Antiqua" panose="02040602050305030304" pitchFamily="18" charset="0"/>
              </a:rPr>
              <a:t> (2015) 38–45.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376" y="1339791"/>
            <a:ext cx="10660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Sinteza zeolita A iz pepela rižine ljuske</a:t>
            </a:r>
            <a:endParaRPr lang="hr-HR" b="0" dirty="0">
              <a:latin typeface="Book Antiqua" panose="0204060205030503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3512" y="1829759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025323" y="1844824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73775" y="5700802"/>
            <a:ext cx="457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Sonosinteza </a:t>
            </a:r>
            <a:r>
              <a:rPr lang="hr-HR" b="0" dirty="0" smtClean="0">
                <a:latin typeface="Book Antiqua" panose="02040602050305030304" pitchFamily="18" charset="0"/>
              </a:rPr>
              <a:t>(</a:t>
            </a:r>
            <a:r>
              <a:rPr lang="hr-HR" b="0" dirty="0" smtClean="0">
                <a:latin typeface="Book Antiqua" panose="02040602050305030304" pitchFamily="18" charset="0"/>
              </a:rPr>
              <a:t>70</a:t>
            </a:r>
            <a:r>
              <a:rPr lang="hr-HR" b="0" dirty="0" smtClean="0">
                <a:latin typeface="Book Antiqua" panose="02040602050305030304" pitchFamily="18" charset="0"/>
              </a:rPr>
              <a:t> </a:t>
            </a:r>
            <a:r>
              <a:rPr lang="hr-HR" b="0" dirty="0" smtClean="0">
                <a:latin typeface="Book Antiqua" panose="02040602050305030304" pitchFamily="18" charset="0"/>
              </a:rPr>
              <a:t>°C)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8833" y="5700802"/>
            <a:ext cx="457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Hidrotermalna </a:t>
            </a:r>
            <a:r>
              <a:rPr lang="hr-HR" b="0" dirty="0" smtClean="0">
                <a:latin typeface="Book Antiqua" panose="02040602050305030304" pitchFamily="18" charset="0"/>
              </a:rPr>
              <a:t>sinteza</a:t>
            </a:r>
            <a:endParaRPr lang="hr-HR" b="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41" y="74576"/>
            <a:ext cx="2632609" cy="23463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56440" y="2420888"/>
            <a:ext cx="162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LTA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47656" y="1750343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5709941" y="1718415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61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764083"/>
            <a:ext cx="6475040" cy="3941995"/>
          </a:xfrm>
          <a:prstGeom prst="rect">
            <a:avLst/>
          </a:prstGeom>
        </p:spPr>
      </p:pic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50878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Izravna sinteza zeolita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17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57080" y="6538912"/>
            <a:ext cx="101855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" altLang="sr-Latn-RS" sz="1200" b="0" dirty="0">
                <a:latin typeface="Book Antiqua" panose="02040602050305030304" pitchFamily="18" charset="0"/>
              </a:rPr>
              <a:t>R. M.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Dewes</a:t>
            </a:r>
            <a:r>
              <a:rPr lang="es-ES" altLang="sr-Latn-RS" sz="1200" b="0" dirty="0">
                <a:latin typeface="Book Antiqua" panose="02040602050305030304" pitchFamily="18" charset="0"/>
              </a:rPr>
              <a:t>, H.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Ramirez</a:t>
            </a:r>
            <a:r>
              <a:rPr lang="es-ES" altLang="sr-Latn-RS" sz="1200" b="0" dirty="0">
                <a:latin typeface="Book Antiqua" panose="02040602050305030304" pitchFamily="18" charset="0"/>
              </a:rPr>
              <a:t> Mendoza, M. Valdez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Lancinha</a:t>
            </a:r>
            <a:r>
              <a:rPr lang="es-ES" altLang="sr-Latn-RS" sz="1200" b="0" dirty="0">
                <a:latin typeface="Book Antiqua" panose="02040602050305030304" pitchFamily="18" charset="0"/>
              </a:rPr>
              <a:t> Pereira, C.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Lutz</a:t>
            </a:r>
            <a:r>
              <a:rPr lang="es-ES" altLang="sr-Latn-RS" sz="1200" b="0" dirty="0">
                <a:latin typeface="Book Antiqua" panose="02040602050305030304" pitchFamily="18" charset="0"/>
              </a:rPr>
              <a:t>, T. Van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Gerven</a:t>
            </a:r>
            <a:r>
              <a:rPr lang="es-ES" altLang="sr-Latn-RS" sz="1200" b="0" dirty="0">
                <a:latin typeface="Book Antiqua" panose="02040602050305030304" pitchFamily="18" charset="0"/>
              </a:rPr>
              <a:t>, </a:t>
            </a:r>
            <a:r>
              <a:rPr lang="es-ES" altLang="sr-Latn-RS" sz="1200" b="0" i="1" dirty="0" err="1">
                <a:latin typeface="Book Antiqua" panose="02040602050305030304" pitchFamily="18" charset="0"/>
              </a:rPr>
              <a:t>Ultrason</a:t>
            </a:r>
            <a:r>
              <a:rPr lang="es-ES" altLang="sr-Latn-RS" sz="1200" b="0" i="1" dirty="0">
                <a:latin typeface="Book Antiqua" panose="02040602050305030304" pitchFamily="18" charset="0"/>
              </a:rPr>
              <a:t>. </a:t>
            </a:r>
            <a:r>
              <a:rPr lang="es-ES" altLang="sr-Latn-RS" sz="1200" b="0" i="1" dirty="0" err="1">
                <a:latin typeface="Book Antiqua" panose="02040602050305030304" pitchFamily="18" charset="0"/>
              </a:rPr>
              <a:t>Sonochem</a:t>
            </a:r>
            <a:r>
              <a:rPr lang="es-ES" altLang="sr-Latn-RS" sz="1200" b="0" dirty="0">
                <a:latin typeface="Book Antiqua" panose="02040602050305030304" pitchFamily="18" charset="0"/>
              </a:rPr>
              <a:t>., </a:t>
            </a:r>
            <a:r>
              <a:rPr lang="es-ES" altLang="sr-Latn-RS" sz="1200" dirty="0">
                <a:latin typeface="Book Antiqua" panose="02040602050305030304" pitchFamily="18" charset="0"/>
              </a:rPr>
              <a:t>82</a:t>
            </a:r>
            <a:r>
              <a:rPr lang="es-ES" altLang="sr-Latn-RS" sz="1200" b="0" dirty="0">
                <a:latin typeface="Book Antiqua" panose="02040602050305030304" pitchFamily="18" charset="0"/>
              </a:rPr>
              <a:t> (2022) 105909–105932.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376" y="1339791"/>
            <a:ext cx="10660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Sinteza zeolita A </a:t>
            </a:r>
            <a:r>
              <a:rPr lang="hr-HR" b="0" dirty="0" smtClean="0">
                <a:latin typeface="Book Antiqua" panose="02040602050305030304" pitchFamily="18" charset="0"/>
              </a:rPr>
              <a:t>u posebno dizajniranoj aparaturi</a:t>
            </a:r>
            <a:endParaRPr lang="hr-HR" b="0" dirty="0">
              <a:latin typeface="Book Antiqua" panose="0204060205030503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3512" y="1829759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025323" y="1844824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7464152" y="5592646"/>
            <a:ext cx="457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80 °C, 750 RPM, 90 minuta, 30 W 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47656" y="1750343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5709941" y="1718415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6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50878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Izravna sinteza zeolita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18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57080" y="6538912"/>
            <a:ext cx="99695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" altLang="sr-Latn-RS" sz="1200" b="0" dirty="0">
                <a:latin typeface="Book Antiqua" panose="02040602050305030304" pitchFamily="18" charset="0"/>
              </a:rPr>
              <a:t>R. M.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Dewes</a:t>
            </a:r>
            <a:r>
              <a:rPr lang="es-ES" altLang="sr-Latn-RS" sz="1200" b="0" dirty="0">
                <a:latin typeface="Book Antiqua" panose="02040602050305030304" pitchFamily="18" charset="0"/>
              </a:rPr>
              <a:t>, H.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Ramirez</a:t>
            </a:r>
            <a:r>
              <a:rPr lang="es-ES" altLang="sr-Latn-RS" sz="1200" b="0" dirty="0">
                <a:latin typeface="Book Antiqua" panose="02040602050305030304" pitchFamily="18" charset="0"/>
              </a:rPr>
              <a:t> Mendoza, M. Valdez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Lancinha</a:t>
            </a:r>
            <a:r>
              <a:rPr lang="es-ES" altLang="sr-Latn-RS" sz="1200" b="0" dirty="0">
                <a:latin typeface="Book Antiqua" panose="02040602050305030304" pitchFamily="18" charset="0"/>
              </a:rPr>
              <a:t> Pereira, C.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Lutz</a:t>
            </a:r>
            <a:r>
              <a:rPr lang="es-ES" altLang="sr-Latn-RS" sz="1200" b="0" dirty="0">
                <a:latin typeface="Book Antiqua" panose="02040602050305030304" pitchFamily="18" charset="0"/>
              </a:rPr>
              <a:t>, T. Van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Gerven</a:t>
            </a:r>
            <a:r>
              <a:rPr lang="es-ES" altLang="sr-Latn-RS" sz="1200" b="0" dirty="0">
                <a:latin typeface="Book Antiqua" panose="02040602050305030304" pitchFamily="18" charset="0"/>
              </a:rPr>
              <a:t>, </a:t>
            </a:r>
            <a:r>
              <a:rPr lang="es-ES" altLang="sr-Latn-RS" sz="1200" b="0" i="1" dirty="0" err="1">
                <a:latin typeface="Book Antiqua" panose="02040602050305030304" pitchFamily="18" charset="0"/>
              </a:rPr>
              <a:t>Ultrason</a:t>
            </a:r>
            <a:r>
              <a:rPr lang="es-ES" altLang="sr-Latn-RS" sz="1200" b="0" i="1" dirty="0">
                <a:latin typeface="Book Antiqua" panose="02040602050305030304" pitchFamily="18" charset="0"/>
              </a:rPr>
              <a:t>. </a:t>
            </a:r>
            <a:r>
              <a:rPr lang="es-ES" altLang="sr-Latn-RS" sz="1200" b="0" i="1" dirty="0" err="1">
                <a:latin typeface="Book Antiqua" panose="02040602050305030304" pitchFamily="18" charset="0"/>
              </a:rPr>
              <a:t>Sonochem</a:t>
            </a:r>
            <a:r>
              <a:rPr lang="es-ES" altLang="sr-Latn-RS" sz="1200" b="0" dirty="0">
                <a:latin typeface="Book Antiqua" panose="02040602050305030304" pitchFamily="18" charset="0"/>
              </a:rPr>
              <a:t>., </a:t>
            </a:r>
            <a:r>
              <a:rPr lang="es-ES" altLang="sr-Latn-RS" sz="1200" dirty="0">
                <a:latin typeface="Book Antiqua" panose="02040602050305030304" pitchFamily="18" charset="0"/>
              </a:rPr>
              <a:t>82</a:t>
            </a:r>
            <a:r>
              <a:rPr lang="es-ES" altLang="sr-Latn-RS" sz="1200" b="0" dirty="0">
                <a:latin typeface="Book Antiqua" panose="02040602050305030304" pitchFamily="18" charset="0"/>
              </a:rPr>
              <a:t> (2022) 105909–105932.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376" y="1339791"/>
            <a:ext cx="10660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>
                <a:latin typeface="Book Antiqua" panose="02040602050305030304" pitchFamily="18" charset="0"/>
              </a:rPr>
              <a:t>Sinteza zeolita A u posebno dizajniranoj aparaturi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3512" y="1829759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025323" y="1844824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4721659" y="5541517"/>
            <a:ext cx="457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Sonosinteza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091" y="5529402"/>
            <a:ext cx="4573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Hidrotermalna </a:t>
            </a:r>
            <a:r>
              <a:rPr lang="hr-HR" b="0" dirty="0" smtClean="0">
                <a:latin typeface="Book Antiqua" panose="02040602050305030304" pitchFamily="18" charset="0"/>
              </a:rPr>
              <a:t>sinteza</a:t>
            </a:r>
            <a:endParaRPr lang="hr-HR" b="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41" y="74576"/>
            <a:ext cx="2632609" cy="23463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056440" y="2420888"/>
            <a:ext cx="1623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LTA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47656" y="1750343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5709941" y="1718415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72" y="2275236"/>
            <a:ext cx="8609073" cy="32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287970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Zaključak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19</a:t>
            </a:fld>
            <a:endParaRPr lang="en-US" altLang="sr-Latn-RS"/>
          </a:p>
        </p:txBody>
      </p:sp>
      <p:sp>
        <p:nvSpPr>
          <p:cNvPr id="21" name="Rectangle 20"/>
          <p:cNvSpPr/>
          <p:nvPr/>
        </p:nvSpPr>
        <p:spPr>
          <a:xfrm>
            <a:off x="479376" y="1339791"/>
            <a:ext cx="106600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Sonokemija ima veliki utjecaj na sintezu i svojstva zeolita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r>
              <a:rPr lang="hr-HR" b="0" u="sng" dirty="0" smtClean="0">
                <a:latin typeface="Book Antiqua" panose="02040602050305030304" pitchFamily="18" charset="0"/>
              </a:rPr>
              <a:t>Prednosti</a:t>
            </a:r>
            <a:endParaRPr lang="hr-HR" b="0" u="sng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Može se koristiti za predtretiranje smjese</a:t>
            </a:r>
          </a:p>
          <a:p>
            <a:pPr marL="2571750" lvl="5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Brža kristalizacija</a:t>
            </a:r>
          </a:p>
          <a:p>
            <a:pPr lvl="5"/>
            <a:endParaRPr lang="hr-HR" b="0" dirty="0" smtClean="0">
              <a:latin typeface="Book Antiqua" panose="02040602050305030304" pitchFamily="18" charset="0"/>
            </a:endParaRPr>
          </a:p>
          <a:p>
            <a:pPr marL="2571750" lvl="5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Uži raspon veličine čestica</a:t>
            </a:r>
          </a:p>
          <a:p>
            <a:pPr marL="2571750" lvl="5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571750" lvl="5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Veća specifična površina produkta</a:t>
            </a:r>
          </a:p>
          <a:p>
            <a:pPr lvl="5"/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Također se može koristiti za izravnu sintezu zeolita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r>
              <a:rPr lang="hr-HR" b="0" u="sng" dirty="0" smtClean="0">
                <a:latin typeface="Book Antiqua" panose="02040602050305030304" pitchFamily="18" charset="0"/>
              </a:rPr>
              <a:t>Nedostaci</a:t>
            </a:r>
          </a:p>
          <a:p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Sinteza ovisi o korištenom sonikatoru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Pretvarači se troše i treba ih zamijeniti</a:t>
            </a:r>
            <a:endParaRPr lang="hr-HR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36477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Uvod u zeolite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536" y="1460599"/>
            <a:ext cx="6411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Klasa mikroporoznih kristalnih materijala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Prvi zeolit (stilbit) otkrio F. A. Cronstedt 1756. godine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Istraživani kroz 18., 19. i 20. 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1972. sintetiziran ZSM-5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1980-ih sintetizirani zeoliti sve većih pora (8,5 </a:t>
            </a:r>
            <a:r>
              <a:rPr lang="hr-HR" b="0" dirty="0">
                <a:latin typeface="Book Antiqua" panose="02040602050305030304" pitchFamily="18" charset="0"/>
              </a:rPr>
              <a:t>Å </a:t>
            </a:r>
            <a:r>
              <a:rPr lang="hr-HR" b="0" dirty="0" smtClean="0">
                <a:latin typeface="Book Antiqua" panose="02040602050305030304" pitchFamily="18" charset="0"/>
              </a:rPr>
              <a:t> i 13 Å)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Danas postoji 253 registrirana strukturna tipa zeolita</a:t>
            </a: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2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24680" y="6027003"/>
            <a:ext cx="75608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sr-Latn-RS" sz="1200" b="0" dirty="0">
                <a:latin typeface="Book Antiqua" panose="02040602050305030304" pitchFamily="18" charset="0"/>
              </a:rPr>
              <a:t>C. S. Cundy, P. A. Cox, </a:t>
            </a:r>
            <a:r>
              <a:rPr lang="en-US" altLang="sr-Latn-RS" sz="1200" b="0" i="1" dirty="0">
                <a:latin typeface="Book Antiqua" panose="02040602050305030304" pitchFamily="18" charset="0"/>
              </a:rPr>
              <a:t>Chem. Rev</a:t>
            </a:r>
            <a:r>
              <a:rPr lang="en-US" altLang="sr-Latn-RS" sz="1200" b="0" dirty="0">
                <a:latin typeface="Book Antiqua" panose="02040602050305030304" pitchFamily="18" charset="0"/>
              </a:rPr>
              <a:t>., </a:t>
            </a:r>
            <a:r>
              <a:rPr lang="en-US" altLang="sr-Latn-RS" sz="1200" dirty="0">
                <a:latin typeface="Book Antiqua" panose="02040602050305030304" pitchFamily="18" charset="0"/>
              </a:rPr>
              <a:t>103</a:t>
            </a:r>
            <a:r>
              <a:rPr lang="en-US" altLang="sr-Latn-RS" sz="1200" b="0" dirty="0">
                <a:latin typeface="Book Antiqua" panose="02040602050305030304" pitchFamily="18" charset="0"/>
              </a:rPr>
              <a:t> (2003) 663–701</a:t>
            </a:r>
            <a:r>
              <a:rPr lang="en-US" altLang="sr-Latn-RS" sz="1200" b="0" dirty="0" smtClean="0">
                <a:latin typeface="Book Antiqua" panose="02040602050305030304" pitchFamily="18" charset="0"/>
              </a:rPr>
              <a:t>.</a:t>
            </a:r>
            <a:endParaRPr lang="hr-HR" altLang="sr-Latn-RS" sz="1200" b="0" dirty="0" smtClean="0">
              <a:latin typeface="Book Antiqua" panose="0204060205030503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hr-HR" altLang="sr-Latn-RS" sz="1200" b="0" dirty="0" smtClean="0">
                <a:latin typeface="Book Antiqua" panose="02040602050305030304" pitchFamily="18" charset="0"/>
              </a:rPr>
              <a:t>A. </a:t>
            </a:r>
            <a:r>
              <a:rPr lang="en-GB" altLang="sr-Latn-RS" sz="1200" b="0" dirty="0" smtClean="0">
                <a:latin typeface="Book Antiqua" panose="02040602050305030304" pitchFamily="18" charset="0"/>
              </a:rPr>
              <a:t>F</a:t>
            </a:r>
            <a:r>
              <a:rPr lang="en-GB" altLang="sr-Latn-RS" sz="1200" b="0" dirty="0">
                <a:latin typeface="Book Antiqua" panose="02040602050305030304" pitchFamily="18" charset="0"/>
              </a:rPr>
              <a:t>. </a:t>
            </a:r>
            <a:r>
              <a:rPr lang="en-GB" altLang="sr-Latn-RS" sz="1200" b="0" dirty="0" err="1">
                <a:latin typeface="Book Antiqua" panose="02040602050305030304" pitchFamily="18" charset="0"/>
              </a:rPr>
              <a:t>Cronstedt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</a:t>
            </a:r>
            <a:r>
              <a:rPr lang="en-GB" altLang="sr-Latn-RS" sz="1200" b="0" i="1" dirty="0" err="1">
                <a:latin typeface="Book Antiqua" panose="02040602050305030304" pitchFamily="18" charset="0"/>
              </a:rPr>
              <a:t>Akad</a:t>
            </a:r>
            <a:r>
              <a:rPr lang="en-GB" altLang="sr-Latn-RS" sz="1200" b="0" i="1" dirty="0">
                <a:latin typeface="Book Antiqua" panose="02040602050305030304" pitchFamily="18" charset="0"/>
              </a:rPr>
              <a:t>. </a:t>
            </a:r>
            <a:r>
              <a:rPr lang="en-GB" altLang="sr-Latn-RS" sz="1200" b="0" i="1" dirty="0" err="1">
                <a:latin typeface="Book Antiqua" panose="02040602050305030304" pitchFamily="18" charset="0"/>
              </a:rPr>
              <a:t>Handl</a:t>
            </a:r>
            <a:r>
              <a:rPr lang="en-GB" altLang="sr-Latn-RS" sz="1200" b="0" i="1" dirty="0">
                <a:latin typeface="Book Antiqua" panose="02040602050305030304" pitchFamily="18" charset="0"/>
              </a:rPr>
              <a:t>. Stockholm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</a:t>
            </a:r>
            <a:r>
              <a:rPr lang="en-GB" altLang="sr-Latn-RS" sz="1200" dirty="0">
                <a:latin typeface="Book Antiqua" panose="02040602050305030304" pitchFamily="18" charset="0"/>
              </a:rPr>
              <a:t>18</a:t>
            </a:r>
            <a:r>
              <a:rPr lang="en-GB" altLang="sr-Latn-RS" sz="1200" b="0" dirty="0">
                <a:latin typeface="Book Antiqua" panose="02040602050305030304" pitchFamily="18" charset="0"/>
              </a:rPr>
              <a:t> (1756) 120–130</a:t>
            </a:r>
            <a:r>
              <a:rPr lang="en-GB" altLang="sr-Latn-RS" sz="1200" b="0" dirty="0" smtClean="0">
                <a:latin typeface="Book Antiqua" panose="02040602050305030304" pitchFamily="18" charset="0"/>
              </a:rPr>
              <a:t>.</a:t>
            </a:r>
            <a:endParaRPr lang="hr-HR" altLang="sr-Latn-RS" sz="1200" b="0" dirty="0" smtClean="0">
              <a:latin typeface="Book Antiqua" panose="0204060205030503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GB" altLang="sr-Latn-RS" sz="1200" b="0" dirty="0">
                <a:latin typeface="Book Antiqua" panose="02040602050305030304" pitchFamily="18" charset="0"/>
              </a:rPr>
              <a:t>R. J. </a:t>
            </a:r>
            <a:r>
              <a:rPr lang="en-GB" altLang="sr-Latn-RS" sz="1200" b="0" dirty="0" err="1">
                <a:latin typeface="Book Antiqua" panose="02040602050305030304" pitchFamily="18" charset="0"/>
              </a:rPr>
              <a:t>Argauer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G. R. </a:t>
            </a:r>
            <a:r>
              <a:rPr lang="en-GB" altLang="sr-Latn-RS" sz="1200" b="0" dirty="0" err="1">
                <a:latin typeface="Book Antiqua" panose="02040602050305030304" pitchFamily="18" charset="0"/>
              </a:rPr>
              <a:t>Landolt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U.S. Patent 3,702,886, 1972.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980728"/>
            <a:ext cx="4402622" cy="3549614"/>
          </a:xfrm>
          <a:prstGeom prst="rect">
            <a:avLst/>
          </a:prstGeom>
        </p:spPr>
      </p:pic>
      <p:sp>
        <p:nvSpPr>
          <p:cNvPr id="11" name="Text Box 1060"/>
          <p:cNvSpPr txBox="1">
            <a:spLocks noChangeArrowheads="1"/>
          </p:cNvSpPr>
          <p:nvPr/>
        </p:nvSpPr>
        <p:spPr bwMode="auto">
          <a:xfrm>
            <a:off x="8441327" y="4514084"/>
            <a:ext cx="17281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hr-HR" altLang="sr-Latn-RS" b="0" dirty="0" smtClean="0">
                <a:latin typeface="Book Antiqua" panose="02040602050305030304" pitchFamily="18" charset="0"/>
              </a:rPr>
              <a:t>MFI tip zeolita</a:t>
            </a:r>
            <a:endParaRPr lang="en-GB" altLang="sr-Latn-RS" b="0" dirty="0">
              <a:latin typeface="Book Antiqua" panose="02040602050305030304" pitchFamily="18" charset="0"/>
            </a:endParaRPr>
          </a:p>
        </p:txBody>
      </p:sp>
      <p:sp>
        <p:nvSpPr>
          <p:cNvPr id="12" name="Text Box 1060"/>
          <p:cNvSpPr txBox="1">
            <a:spLocks noChangeArrowheads="1"/>
          </p:cNvSpPr>
          <p:nvPr/>
        </p:nvSpPr>
        <p:spPr bwMode="auto">
          <a:xfrm>
            <a:off x="7032104" y="4843181"/>
            <a:ext cx="49934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altLang="sr-Latn-RS" sz="1200" b="0" dirty="0">
                <a:latin typeface="Book Antiqua" panose="02040602050305030304" pitchFamily="18" charset="0"/>
              </a:rPr>
              <a:t>https://europe.iza-structure.org/IZA-SC/framework.php?STC=MFI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48718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Geometrija i svojstva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536" y="1460599"/>
            <a:ext cx="6555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Sastavljeni od TO</a:t>
            </a:r>
            <a:r>
              <a:rPr lang="hr-HR" b="0" baseline="-25000" dirty="0" smtClean="0">
                <a:latin typeface="Book Antiqua" panose="02040602050305030304" pitchFamily="18" charset="0"/>
              </a:rPr>
              <a:t>4</a:t>
            </a:r>
            <a:r>
              <a:rPr lang="hr-HR" b="0" dirty="0" smtClean="0">
                <a:latin typeface="Book Antiqua" panose="02040602050305030304" pitchFamily="18" charset="0"/>
              </a:rPr>
              <a:t> tetraedara (T= Si, Al, Ge, P...)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TO4 tetraedri su međusobno povezani u manje supramolekulske gradivne jedinice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Otporni na lužine i oksidaciju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Zeoliti su stabilni do 700 °C, neki čak do 1300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Mogu se modificirati dodatkom kationa, promjenom Si:Al omjera...</a:t>
            </a: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3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0" y="6238035"/>
            <a:ext cx="75608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nl-NL" altLang="sr-Latn-RS" sz="1200" b="0" dirty="0">
                <a:latin typeface="Book Antiqua" panose="02040602050305030304" pitchFamily="18" charset="0"/>
              </a:rPr>
              <a:t>H. Van. Koningsveld, </a:t>
            </a:r>
            <a:r>
              <a:rPr lang="nl-NL" altLang="sr-Latn-RS" sz="1200" b="0" i="1" dirty="0">
                <a:latin typeface="Book Antiqua" panose="02040602050305030304" pitchFamily="18" charset="0"/>
              </a:rPr>
              <a:t>Stud. Surf. Sci. Catal.</a:t>
            </a:r>
            <a:r>
              <a:rPr lang="nl-NL" altLang="sr-Latn-RS" sz="1200" b="0" dirty="0">
                <a:latin typeface="Book Antiqua" panose="02040602050305030304" pitchFamily="18" charset="0"/>
              </a:rPr>
              <a:t>, </a:t>
            </a:r>
            <a:r>
              <a:rPr lang="nl-NL" altLang="sr-Latn-RS" sz="1200" dirty="0">
                <a:latin typeface="Book Antiqua" panose="02040602050305030304" pitchFamily="18" charset="0"/>
              </a:rPr>
              <a:t>170A</a:t>
            </a:r>
            <a:r>
              <a:rPr lang="nl-NL" altLang="sr-Latn-RS" sz="1200" b="0" dirty="0">
                <a:latin typeface="Book Antiqua" panose="02040602050305030304" pitchFamily="18" charset="0"/>
              </a:rPr>
              <a:t> (2007) 698–704</a:t>
            </a:r>
            <a:r>
              <a:rPr lang="nl-NL" altLang="sr-Latn-RS" sz="1200" b="0" dirty="0" smtClean="0">
                <a:latin typeface="Book Antiqua" panose="02040602050305030304" pitchFamily="18" charset="0"/>
              </a:rPr>
              <a:t>.</a:t>
            </a:r>
            <a:endParaRPr lang="hr-HR" altLang="sr-Latn-RS" sz="1200" b="0" dirty="0" smtClean="0">
              <a:latin typeface="Book Antiqua" panose="0204060205030503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de-DE" altLang="sr-Latn-RS" sz="1200" b="0" dirty="0">
                <a:latin typeface="Book Antiqua" panose="02040602050305030304" pitchFamily="18" charset="0"/>
              </a:rPr>
              <a:t>N. Y. Chen, </a:t>
            </a:r>
            <a:r>
              <a:rPr lang="de-DE" altLang="sr-Latn-RS" sz="1200" b="0" i="1" dirty="0">
                <a:latin typeface="Book Antiqua" panose="02040602050305030304" pitchFamily="18" charset="0"/>
              </a:rPr>
              <a:t>J. Phys. Chem.</a:t>
            </a:r>
            <a:r>
              <a:rPr lang="de-DE" altLang="sr-Latn-RS" sz="1200" b="0" dirty="0">
                <a:latin typeface="Book Antiqua" panose="02040602050305030304" pitchFamily="18" charset="0"/>
              </a:rPr>
              <a:t>, </a:t>
            </a:r>
            <a:r>
              <a:rPr lang="de-DE" altLang="sr-Latn-RS" sz="1200" dirty="0">
                <a:latin typeface="Book Antiqua" panose="02040602050305030304" pitchFamily="18" charset="0"/>
              </a:rPr>
              <a:t>80</a:t>
            </a:r>
            <a:r>
              <a:rPr lang="de-DE" altLang="sr-Latn-RS" sz="1200" b="0" dirty="0">
                <a:latin typeface="Book Antiqua" panose="02040602050305030304" pitchFamily="18" charset="0"/>
              </a:rPr>
              <a:t> (1976) 60–64.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51" y="2355901"/>
            <a:ext cx="4402622" cy="3549614"/>
          </a:xfrm>
          <a:prstGeom prst="rect">
            <a:avLst/>
          </a:prstGeom>
        </p:spPr>
      </p:pic>
      <p:sp>
        <p:nvSpPr>
          <p:cNvPr id="12" name="Text Box 1060"/>
          <p:cNvSpPr txBox="1">
            <a:spLocks noChangeArrowheads="1"/>
          </p:cNvSpPr>
          <p:nvPr/>
        </p:nvSpPr>
        <p:spPr bwMode="auto">
          <a:xfrm>
            <a:off x="7179027" y="5963293"/>
            <a:ext cx="49934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GB" altLang="sr-Latn-RS" sz="1200" b="0" dirty="0">
                <a:latin typeface="Book Antiqua" panose="02040602050305030304" pitchFamily="18" charset="0"/>
              </a:rPr>
              <a:t>https://europe.iza-structure.org/IZA-SC/framework.php?STC=MFI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753452"/>
            <a:ext cx="5040560" cy="124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249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Sinteza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9313" y="5413258"/>
            <a:ext cx="116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Autoklav</a:t>
            </a: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4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0" y="6261913"/>
            <a:ext cx="84002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nl-NL" altLang="sr-Latn-RS" sz="1200" b="0" dirty="0">
                <a:latin typeface="Book Antiqua" panose="02040602050305030304" pitchFamily="18" charset="0"/>
              </a:rPr>
              <a:t>T. Wakihara, T. Okubo, </a:t>
            </a:r>
            <a:r>
              <a:rPr lang="nl-NL" altLang="sr-Latn-RS" sz="1200" b="0" i="1" dirty="0">
                <a:latin typeface="Book Antiqua" panose="02040602050305030304" pitchFamily="18" charset="0"/>
              </a:rPr>
              <a:t>Chem. Lett</a:t>
            </a:r>
            <a:r>
              <a:rPr lang="nl-NL" altLang="sr-Latn-RS" sz="1200" b="0" dirty="0">
                <a:latin typeface="Book Antiqua" panose="02040602050305030304" pitchFamily="18" charset="0"/>
              </a:rPr>
              <a:t>., </a:t>
            </a:r>
            <a:r>
              <a:rPr lang="nl-NL" altLang="sr-Latn-RS" sz="1200" dirty="0">
                <a:latin typeface="Book Antiqua" panose="02040602050305030304" pitchFamily="18" charset="0"/>
              </a:rPr>
              <a:t>34</a:t>
            </a:r>
            <a:r>
              <a:rPr lang="nl-NL" altLang="sr-Latn-RS" sz="1200" b="0" dirty="0">
                <a:latin typeface="Book Antiqua" panose="02040602050305030304" pitchFamily="18" charset="0"/>
              </a:rPr>
              <a:t> (2004) 276–281</a:t>
            </a:r>
            <a:r>
              <a:rPr lang="nl-NL" altLang="sr-Latn-RS" sz="1200" b="0" dirty="0" smtClean="0">
                <a:latin typeface="Book Antiqua" panose="02040602050305030304" pitchFamily="18" charset="0"/>
              </a:rPr>
              <a:t>.</a:t>
            </a:r>
            <a:endParaRPr lang="hr-HR" altLang="sr-Latn-RS" sz="1200" b="0" dirty="0" smtClean="0">
              <a:latin typeface="Book Antiqua" panose="0204060205030503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de-DE" altLang="sr-Latn-RS" sz="1200" b="0" dirty="0">
                <a:latin typeface="Book Antiqua" panose="02040602050305030304" pitchFamily="18" charset="0"/>
              </a:rPr>
              <a:t>R. L. Bedard u S. Kulprathipanja (ur.), </a:t>
            </a:r>
            <a:r>
              <a:rPr lang="de-DE" altLang="sr-Latn-RS" sz="1200" b="0" i="1" dirty="0">
                <a:latin typeface="Book Antiqua" panose="02040602050305030304" pitchFamily="18" charset="0"/>
              </a:rPr>
              <a:t>Zeolites in Industrial Separation and Catalysis</a:t>
            </a:r>
            <a:r>
              <a:rPr lang="de-DE" altLang="sr-Latn-RS" sz="1200" b="0" dirty="0">
                <a:latin typeface="Book Antiqua" panose="02040602050305030304" pitchFamily="18" charset="0"/>
              </a:rPr>
              <a:t>, Wiley-VCH, Winheim, 2010., str. 61–82.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6" y="2850863"/>
            <a:ext cx="1813308" cy="23397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814" y="1863040"/>
            <a:ext cx="1163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Izvor Si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823" y="1309042"/>
            <a:ext cx="1163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Izvor Al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6761" y="1309676"/>
            <a:ext cx="1163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SDA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5531" y="3588934"/>
            <a:ext cx="1640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Neisprani produkt koji sadrži SDA</a:t>
            </a:r>
            <a:endParaRPr lang="hr-HR" b="0" dirty="0">
              <a:latin typeface="Book Antiqua" panose="0204060205030503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90274" y="2232372"/>
            <a:ext cx="741568" cy="690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334497" y="1678374"/>
            <a:ext cx="506447" cy="10992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30434" y="1703219"/>
            <a:ext cx="614469" cy="1045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692220" y="2082414"/>
            <a:ext cx="588885" cy="739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44903" y="4020739"/>
            <a:ext cx="19494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143672" y="3645024"/>
            <a:ext cx="1264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100-200 °C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44115" y="4050600"/>
            <a:ext cx="1751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Nekoliko dana/tjedana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06405" y="1885108"/>
            <a:ext cx="1640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Mineralizator</a:t>
            </a:r>
            <a:endParaRPr lang="hr-HR" b="0" dirty="0">
              <a:latin typeface="Book Antiqua" panose="0204060205030503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262881" y="4025124"/>
            <a:ext cx="19494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350867" y="3635625"/>
            <a:ext cx="1768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Centrifugiranje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29966" y="4020739"/>
            <a:ext cx="1415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Sušenje na 60-80 °C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45204" y="3727434"/>
            <a:ext cx="1640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Produkt koji sadrži SDA</a:t>
            </a:r>
            <a:endParaRPr lang="hr-HR" b="0" dirty="0">
              <a:latin typeface="Book Antiqua" panose="0204060205030503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9767695" y="4025124"/>
            <a:ext cx="1152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636102" y="3645024"/>
            <a:ext cx="1415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Kalcinacija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919823" y="3737057"/>
            <a:ext cx="1239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Čisti produkt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636102" y="4069094"/>
            <a:ext cx="1415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400-600 °C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28486" y="1067894"/>
            <a:ext cx="1163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Voda</a:t>
            </a:r>
            <a:endParaRPr lang="hr-HR" b="0" dirty="0">
              <a:latin typeface="Book Antiqua" panose="02040602050305030304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064782" y="1403648"/>
            <a:ext cx="11283" cy="13445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057989"/>
            <a:ext cx="1837726" cy="1687033"/>
          </a:xfrm>
          <a:prstGeom prst="rect">
            <a:avLst/>
          </a:prstGeom>
        </p:spPr>
      </p:pic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616800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Predtretiranje sintetske smjese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39375" y="4548241"/>
            <a:ext cx="1163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Autoklav</a:t>
            </a: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5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0" y="6261913"/>
            <a:ext cx="90483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nl-NL" altLang="sr-Latn-RS" sz="1200" b="0" dirty="0">
                <a:latin typeface="Book Antiqua" panose="02040602050305030304" pitchFamily="18" charset="0"/>
              </a:rPr>
              <a:t>Y. Gu, X. Wang, Z. Qin, S. Mintova, X. Liu, </a:t>
            </a:r>
            <a:r>
              <a:rPr lang="nl-NL" altLang="sr-Latn-RS" sz="1200" b="0" i="1" dirty="0">
                <a:latin typeface="Book Antiqua" panose="02040602050305030304" pitchFamily="18" charset="0"/>
              </a:rPr>
              <a:t>Microporous and Mesoporous Mater</a:t>
            </a:r>
            <a:r>
              <a:rPr lang="nl-NL" altLang="sr-Latn-RS" sz="1200" b="0" dirty="0">
                <a:latin typeface="Book Antiqua" panose="02040602050305030304" pitchFamily="18" charset="0"/>
              </a:rPr>
              <a:t>., </a:t>
            </a:r>
            <a:r>
              <a:rPr lang="nl-NL" altLang="sr-Latn-RS" sz="1200" dirty="0">
                <a:latin typeface="Book Antiqua" panose="02040602050305030304" pitchFamily="18" charset="0"/>
              </a:rPr>
              <a:t>306</a:t>
            </a:r>
            <a:r>
              <a:rPr lang="nl-NL" altLang="sr-Latn-RS" sz="1200" b="0" dirty="0">
                <a:latin typeface="Book Antiqua" panose="02040602050305030304" pitchFamily="18" charset="0"/>
              </a:rPr>
              <a:t> (2020) 110437–110457</a:t>
            </a:r>
            <a:r>
              <a:rPr lang="nl-NL" altLang="sr-Latn-RS" sz="1200" b="0" dirty="0" smtClean="0">
                <a:latin typeface="Book Antiqua" panose="02040602050305030304" pitchFamily="18" charset="0"/>
              </a:rPr>
              <a:t>.</a:t>
            </a:r>
            <a:endParaRPr lang="hr-HR" altLang="sr-Latn-RS" sz="1200" b="0" dirty="0" smtClean="0">
              <a:latin typeface="Book Antiqua" panose="0204060205030503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de-DE" altLang="sr-Latn-RS" sz="1200" b="0" dirty="0">
                <a:latin typeface="Book Antiqua" panose="02040602050305030304" pitchFamily="18" charset="0"/>
              </a:rPr>
              <a:t>N. Hikichi, K. Iyoki, Y. Naraki, Y. Yanaba, K. Ohara, T. Okubo, T. Wakihara, </a:t>
            </a:r>
            <a:r>
              <a:rPr lang="de-DE" altLang="sr-Latn-RS" sz="1200" b="0" i="1" dirty="0">
                <a:latin typeface="Book Antiqua" panose="02040602050305030304" pitchFamily="18" charset="0"/>
              </a:rPr>
              <a:t>Microporous and Mesoporous Mater</a:t>
            </a:r>
            <a:r>
              <a:rPr lang="de-DE" altLang="sr-Latn-RS" sz="1200" b="0" dirty="0">
                <a:latin typeface="Book Antiqua" panose="02040602050305030304" pitchFamily="18" charset="0"/>
              </a:rPr>
              <a:t>., </a:t>
            </a:r>
            <a:r>
              <a:rPr lang="de-DE" altLang="sr-Latn-RS" sz="1200" dirty="0">
                <a:latin typeface="Book Antiqua" panose="02040602050305030304" pitchFamily="18" charset="0"/>
              </a:rPr>
              <a:t>284</a:t>
            </a:r>
            <a:r>
              <a:rPr lang="de-DE" altLang="sr-Latn-RS" sz="1200" b="0" dirty="0">
                <a:latin typeface="Book Antiqua" panose="02040602050305030304" pitchFamily="18" charset="0"/>
              </a:rPr>
              <a:t> (2019) 82–89.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985846"/>
            <a:ext cx="1813308" cy="233975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2871441" y="2256452"/>
            <a:ext cx="1064319" cy="648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144870" y="2262561"/>
            <a:ext cx="2903458" cy="5600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685404" y="3372008"/>
            <a:ext cx="1640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Reaktanti</a:t>
            </a:r>
            <a:endParaRPr lang="hr-HR" b="0" dirty="0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088821" y="3556674"/>
            <a:ext cx="1062963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08481" y="2586629"/>
            <a:ext cx="211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Vibracijski mlin</a:t>
            </a:r>
            <a:endParaRPr lang="hr-HR" b="0" dirty="0">
              <a:latin typeface="Book Antiqua" panose="0204060205030503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92" y="2987114"/>
            <a:ext cx="1230401" cy="1230401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 flipV="1">
            <a:off x="6229677" y="4090487"/>
            <a:ext cx="2926935" cy="7629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985433" y="4090487"/>
            <a:ext cx="878319" cy="5847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606" y="4243549"/>
            <a:ext cx="1849031" cy="184903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935760" y="5782950"/>
            <a:ext cx="2433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Mikrovalna pećnica</a:t>
            </a:r>
            <a:endParaRPr lang="hr-HR" b="0" dirty="0">
              <a:latin typeface="Book Antiqua" panose="02040602050305030304" pitchFamily="18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6085229" y="3450400"/>
            <a:ext cx="2963099" cy="866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608522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Alternativne metode sinteze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6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0" y="6261913"/>
            <a:ext cx="90483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nl-NL" altLang="sr-Latn-RS" sz="1200" b="0" dirty="0">
                <a:latin typeface="Book Antiqua" panose="02040602050305030304" pitchFamily="18" charset="0"/>
              </a:rPr>
              <a:t>Z. Liu, T. Wakihara, T. Okubo, </a:t>
            </a:r>
            <a:r>
              <a:rPr lang="nl-NL" altLang="sr-Latn-RS" sz="1200" b="0" i="1" dirty="0">
                <a:latin typeface="Book Antiqua" panose="02040602050305030304" pitchFamily="18" charset="0"/>
              </a:rPr>
              <a:t>Inorg. Chem. Frontiers</a:t>
            </a:r>
            <a:r>
              <a:rPr lang="nl-NL" altLang="sr-Latn-RS" sz="1200" b="0" dirty="0">
                <a:latin typeface="Book Antiqua" panose="02040602050305030304" pitchFamily="18" charset="0"/>
              </a:rPr>
              <a:t>, </a:t>
            </a:r>
            <a:r>
              <a:rPr lang="nl-NL" altLang="sr-Latn-RS" sz="1200" dirty="0">
                <a:latin typeface="Book Antiqua" panose="02040602050305030304" pitchFamily="18" charset="0"/>
              </a:rPr>
              <a:t>6</a:t>
            </a:r>
            <a:r>
              <a:rPr lang="nl-NL" altLang="sr-Latn-RS" sz="1200" b="0" dirty="0">
                <a:latin typeface="Book Antiqua" panose="02040602050305030304" pitchFamily="18" charset="0"/>
              </a:rPr>
              <a:t> (2019) </a:t>
            </a:r>
            <a:r>
              <a:rPr lang="nl-NL" altLang="sr-Latn-RS" sz="1200" b="0" dirty="0" smtClean="0">
                <a:latin typeface="Book Antiqua" panose="02040602050305030304" pitchFamily="18" charset="0"/>
              </a:rPr>
              <a:t>14–31.</a:t>
            </a:r>
            <a:endParaRPr lang="hr-HR" altLang="sr-Latn-RS" sz="1200" b="0" dirty="0" smtClean="0">
              <a:latin typeface="Book Antiqua" panose="0204060205030503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nl-NL" altLang="sr-Latn-RS" sz="1200" b="0" dirty="0" smtClean="0">
                <a:latin typeface="Book Antiqua" panose="02040602050305030304" pitchFamily="18" charset="0"/>
              </a:rPr>
              <a:t>Y</a:t>
            </a:r>
            <a:r>
              <a:rPr lang="nl-NL" altLang="sr-Latn-RS" sz="1200" b="0" dirty="0">
                <a:latin typeface="Book Antiqua" panose="02040602050305030304" pitchFamily="18" charset="0"/>
              </a:rPr>
              <a:t>. Jiang, H. Qi, J. Wang, X. Sun, C. Lyu, P. Lu, R. Yang, A. Noreen, C. Xing, N. Tsubaki, </a:t>
            </a:r>
            <a:r>
              <a:rPr lang="nl-NL" altLang="sr-Latn-RS" sz="1200" b="0" i="1" dirty="0" smtClean="0">
                <a:latin typeface="Book Antiqua" panose="02040602050305030304" pitchFamily="18" charset="0"/>
              </a:rPr>
              <a:t>Ind. Eng. Chem. Res.</a:t>
            </a:r>
            <a:r>
              <a:rPr lang="nl-NL" altLang="sr-Latn-RS" sz="1200" b="0" dirty="0" smtClean="0">
                <a:latin typeface="Book Antiqua" panose="02040602050305030304" pitchFamily="18" charset="0"/>
              </a:rPr>
              <a:t>, </a:t>
            </a:r>
            <a:r>
              <a:rPr lang="nl-NL" altLang="sr-Latn-RS" sz="1200" dirty="0">
                <a:latin typeface="Book Antiqua" panose="02040602050305030304" pitchFamily="18" charset="0"/>
              </a:rPr>
              <a:t>61</a:t>
            </a:r>
            <a:r>
              <a:rPr lang="nl-NL" altLang="sr-Latn-RS" sz="1200" b="0" dirty="0">
                <a:latin typeface="Book Antiqua" panose="02040602050305030304" pitchFamily="18" charset="0"/>
              </a:rPr>
              <a:t> (2022) 1725–1732.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403648"/>
            <a:ext cx="2905125" cy="107632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76536" y="1460599"/>
            <a:ext cx="6555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Nedavno dizajniran tubularni reaktor za „ultrabrzu” sintezu zeolita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Sinteza traje desetak minuta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Dobiveni zeoliti tipa AlPO</a:t>
            </a:r>
            <a:r>
              <a:rPr lang="hr-HR" b="0" baseline="-25000" dirty="0" smtClean="0">
                <a:latin typeface="Book Antiqua" panose="02040602050305030304" pitchFamily="18" charset="0"/>
              </a:rPr>
              <a:t>4</a:t>
            </a:r>
            <a:r>
              <a:rPr lang="hr-HR" b="0" dirty="0" smtClean="0">
                <a:latin typeface="Book Antiqua" panose="02040602050305030304" pitchFamily="18" charset="0"/>
              </a:rPr>
              <a:t>-5, SSZ-13, SAPO-34, SAPO-5, MFI i ERI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hr-HR" b="0" dirty="0">
              <a:latin typeface="Book Antiqua" panose="02040602050305030304" pitchFamily="18" charset="0"/>
            </a:endParaRP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Razvijena „ambient pressure” sinteza u epruveti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Postupak ne zahtijeva visoke temperature ili autoklave (90 °C, 6h)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endParaRPr lang="hr-HR" b="0" dirty="0">
              <a:latin typeface="Book Antiqua" panose="0204060205030503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Sintetiziran zeolit A</a:t>
            </a: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57022" y="2574410"/>
            <a:ext cx="2250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Tubularni reaktor</a:t>
            </a:r>
            <a:endParaRPr lang="hr-HR" b="0" dirty="0">
              <a:latin typeface="Book Antiqua" panose="0204060205030503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83" y="3130821"/>
            <a:ext cx="959670" cy="263741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760296" y="4797152"/>
            <a:ext cx="792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680176" y="4612486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PEG-400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515439" y="4842017"/>
            <a:ext cx="1456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dirty="0" smtClean="0">
                <a:latin typeface="Book Antiqua" panose="02040602050305030304" pitchFamily="18" charset="0"/>
              </a:rPr>
              <a:t>Reakcijska smjesa</a:t>
            </a:r>
            <a:endParaRPr lang="hr-HR" b="0" dirty="0">
              <a:latin typeface="Book Antiqua" panose="0204060205030503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0074548" y="5157192"/>
            <a:ext cx="55795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6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1" y="260648"/>
            <a:ext cx="46558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Uvod u sonokemiju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7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1025" y="6248761"/>
            <a:ext cx="90483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sr-Latn-RS" sz="1200" b="0" dirty="0">
                <a:latin typeface="Book Antiqua" panose="02040602050305030304" pitchFamily="18" charset="0"/>
              </a:rPr>
              <a:t>W. T. Richards, A. L. Loomis, </a:t>
            </a:r>
            <a:r>
              <a:rPr lang="en-US" altLang="sr-Latn-RS" sz="1200" b="0" i="1" dirty="0">
                <a:latin typeface="Book Antiqua" panose="02040602050305030304" pitchFamily="18" charset="0"/>
              </a:rPr>
              <a:t>J. Am. Chem. Soc</a:t>
            </a:r>
            <a:r>
              <a:rPr lang="en-US" altLang="sr-Latn-RS" sz="1200" b="0" dirty="0">
                <a:latin typeface="Book Antiqua" panose="02040602050305030304" pitchFamily="18" charset="0"/>
              </a:rPr>
              <a:t>., </a:t>
            </a:r>
            <a:r>
              <a:rPr lang="en-US" altLang="sr-Latn-RS" sz="1200" dirty="0">
                <a:latin typeface="Book Antiqua" panose="02040602050305030304" pitchFamily="18" charset="0"/>
              </a:rPr>
              <a:t>49</a:t>
            </a:r>
            <a:r>
              <a:rPr lang="en-US" altLang="sr-Latn-RS" sz="1200" b="0" dirty="0">
                <a:latin typeface="Book Antiqua" panose="02040602050305030304" pitchFamily="18" charset="0"/>
              </a:rPr>
              <a:t> (1927) 3086–3101</a:t>
            </a:r>
            <a:r>
              <a:rPr lang="en-US" altLang="sr-Latn-RS" sz="1200" b="0" dirty="0" smtClean="0">
                <a:latin typeface="Book Antiqua" panose="02040602050305030304" pitchFamily="18" charset="0"/>
              </a:rPr>
              <a:t>.</a:t>
            </a:r>
            <a:endParaRPr lang="hr-HR" altLang="sr-Latn-RS" sz="1200" b="0" dirty="0" smtClean="0">
              <a:latin typeface="Book Antiqua" panose="0204060205030503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sr-Latn-RS" sz="1200" b="0" dirty="0">
                <a:latin typeface="Book Antiqua" panose="02040602050305030304" pitchFamily="18" charset="0"/>
              </a:rPr>
              <a:t>K. S.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Suslick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</a:t>
            </a:r>
            <a:r>
              <a:rPr lang="en-US" altLang="sr-Latn-RS" sz="1200" b="0" i="1" dirty="0">
                <a:latin typeface="Book Antiqua" panose="02040602050305030304" pitchFamily="18" charset="0"/>
              </a:rPr>
              <a:t>The Chemistry of Ultrasound, the Yearbook of Science and the Future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Encycl. Br., Chicago, 1994., str. 138-155.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536" y="1460599"/>
            <a:ext cx="65555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Utjecaj ultrazvuka na kemijske reakcije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Sonokemiju započeli Richard i Loomis 1927. godine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Zasniva se na principu kavitacije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Ultrazvučni uređaji su jeftini i široko dostupni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Sonokemija se sve više koristi u istraživanjima</a:t>
            </a: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40216" y="5116275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Mehanizam kavitacije</a:t>
            </a:r>
            <a:endParaRPr lang="hr-HR" b="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44" y="1027904"/>
            <a:ext cx="4321696" cy="41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602399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Tipovi ultrazvučnih reaktora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8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0" y="6514271"/>
            <a:ext cx="102734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sr-Latn-RS" sz="1200" b="0" dirty="0">
                <a:latin typeface="Book Antiqua" panose="02040602050305030304" pitchFamily="18" charset="0"/>
              </a:rPr>
              <a:t>N. N.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Gharat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V. K. </a:t>
            </a:r>
            <a:r>
              <a:rPr lang="en-US" altLang="sr-Latn-RS" sz="1200" b="0" dirty="0" err="1">
                <a:latin typeface="Book Antiqua" panose="02040602050305030304" pitchFamily="18" charset="0"/>
              </a:rPr>
              <a:t>Rathod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</a:t>
            </a:r>
            <a:r>
              <a:rPr lang="en-US" altLang="sr-Latn-RS" sz="1200" b="0" i="1" dirty="0">
                <a:latin typeface="Book Antiqua" panose="02040602050305030304" pitchFamily="18" charset="0"/>
              </a:rPr>
              <a:t>Green Sustainable Process for Chemical and Environmental Engineering and Science</a:t>
            </a:r>
            <a:r>
              <a:rPr lang="en-US" altLang="sr-Latn-RS" sz="1200" b="0" dirty="0">
                <a:latin typeface="Book Antiqua" panose="02040602050305030304" pitchFamily="18" charset="0"/>
              </a:rPr>
              <a:t>, Elsevier, 2020., London, str. 1-41.</a:t>
            </a:r>
            <a:endParaRPr lang="en-GB" altLang="sr-Latn-RS" sz="1200" b="0" dirty="0">
              <a:latin typeface="Book Antiqua" panose="0204060205030503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7448" y="1403648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Ultrazvučna kupelj</a:t>
            </a:r>
            <a:endParaRPr lang="hr-HR" b="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916832"/>
            <a:ext cx="3933709" cy="237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562494"/>
            <a:ext cx="3756844" cy="2790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82" y="1698885"/>
            <a:ext cx="2928888" cy="28121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47303" y="119316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Ultrazvučna sonda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5583" y="1310085"/>
            <a:ext cx="215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i="1" dirty="0" smtClean="0">
                <a:latin typeface="Book Antiqua" panose="02040602050305030304" pitchFamily="18" charset="0"/>
              </a:rPr>
              <a:t>Cup-horn</a:t>
            </a:r>
            <a:r>
              <a:rPr lang="hr-HR" b="0" dirty="0" smtClean="0">
                <a:latin typeface="Book Antiqua" panose="02040602050305030304" pitchFamily="18" charset="0"/>
              </a:rPr>
              <a:t> sonikator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7448" y="4353121"/>
            <a:ext cx="2843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>
                <a:latin typeface="Book Antiqua" panose="02040602050305030304" pitchFamily="18" charset="0"/>
              </a:rPr>
              <a:t>Najjeftinija </a:t>
            </a:r>
            <a:r>
              <a:rPr lang="hr-HR" b="0" dirty="0" smtClean="0">
                <a:latin typeface="Book Antiqua" panose="02040602050305030304" pitchFamily="18" charset="0"/>
              </a:rPr>
              <a:t>(~380 €)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9436" y="4722453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Najmanja izlazna snaga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70555" y="4353121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Najskuplja (~4860 €)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62543" y="4712149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Najveća izlazna snaga</a:t>
            </a:r>
            <a:endParaRPr lang="hr-HR" b="0" dirty="0">
              <a:latin typeface="Book Antiqua" panose="0204060205030503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40989" y="454513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0" dirty="0" smtClean="0">
                <a:latin typeface="Book Antiqua" panose="02040602050305030304" pitchFamily="18" charset="0"/>
              </a:rPr>
              <a:t>Najčešće </a:t>
            </a:r>
            <a:r>
              <a:rPr lang="hr-HR" b="0" i="1" dirty="0" smtClean="0">
                <a:latin typeface="Book Antiqua" panose="02040602050305030304" pitchFamily="18" charset="0"/>
              </a:rPr>
              <a:t>custom-made</a:t>
            </a:r>
            <a:endParaRPr lang="hr-HR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260648"/>
            <a:ext cx="1099254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b="0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Utjecaj otapala, temperature i snage ultrazvučnih valova</a:t>
            </a:r>
            <a:endParaRPr lang="hr-HR" altLang="sr-Latn-RS" b="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5CFC6-9808-4BD5-8D1F-EF74DF75B211}" type="slidenum">
              <a:rPr lang="en-US" altLang="sr-Latn-RS" smtClean="0"/>
              <a:pPr>
                <a:defRPr/>
              </a:pPr>
              <a:t>9</a:t>
            </a:fld>
            <a:endParaRPr lang="en-US" altLang="sr-Latn-RS"/>
          </a:p>
        </p:txBody>
      </p:sp>
      <p:sp>
        <p:nvSpPr>
          <p:cNvPr id="9" name="Text Box 1060"/>
          <p:cNvSpPr txBox="1">
            <a:spLocks noChangeArrowheads="1"/>
          </p:cNvSpPr>
          <p:nvPr/>
        </p:nvSpPr>
        <p:spPr bwMode="auto">
          <a:xfrm>
            <a:off x="-14630" y="6027003"/>
            <a:ext cx="90483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703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7036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ES" altLang="sr-Latn-RS" sz="1200" b="0" dirty="0">
                <a:latin typeface="Book Antiqua" panose="02040602050305030304" pitchFamily="18" charset="0"/>
              </a:rPr>
              <a:t>P. R.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Gogate</a:t>
            </a:r>
            <a:r>
              <a:rPr lang="es-ES" altLang="sr-Latn-RS" sz="1200" b="0" dirty="0">
                <a:latin typeface="Book Antiqua" panose="02040602050305030304" pitchFamily="18" charset="0"/>
              </a:rPr>
              <a:t>, A. L. </a:t>
            </a:r>
            <a:r>
              <a:rPr lang="es-ES" altLang="sr-Latn-RS" sz="1200" b="0" dirty="0" err="1">
                <a:latin typeface="Book Antiqua" panose="02040602050305030304" pitchFamily="18" charset="0"/>
              </a:rPr>
              <a:t>Prajapat</a:t>
            </a:r>
            <a:r>
              <a:rPr lang="es-ES" altLang="sr-Latn-RS" sz="1200" b="0" dirty="0">
                <a:latin typeface="Book Antiqua" panose="02040602050305030304" pitchFamily="18" charset="0"/>
              </a:rPr>
              <a:t>, </a:t>
            </a:r>
            <a:r>
              <a:rPr lang="es-ES" altLang="sr-Latn-RS" sz="1200" b="0" i="1" dirty="0" err="1">
                <a:latin typeface="Book Antiqua" panose="02040602050305030304" pitchFamily="18" charset="0"/>
              </a:rPr>
              <a:t>Ultrason</a:t>
            </a:r>
            <a:r>
              <a:rPr lang="es-ES" altLang="sr-Latn-RS" sz="1200" b="0" i="1" dirty="0">
                <a:latin typeface="Book Antiqua" panose="02040602050305030304" pitchFamily="18" charset="0"/>
              </a:rPr>
              <a:t>. </a:t>
            </a:r>
            <a:r>
              <a:rPr lang="es-ES" altLang="sr-Latn-RS" sz="1200" b="0" i="1" dirty="0" err="1">
                <a:latin typeface="Book Antiqua" panose="02040602050305030304" pitchFamily="18" charset="0"/>
              </a:rPr>
              <a:t>Sonochem</a:t>
            </a:r>
            <a:r>
              <a:rPr lang="es-ES" altLang="sr-Latn-RS" sz="1200" b="0" dirty="0">
                <a:latin typeface="Book Antiqua" panose="02040602050305030304" pitchFamily="18" charset="0"/>
              </a:rPr>
              <a:t>, </a:t>
            </a:r>
            <a:r>
              <a:rPr lang="es-ES" altLang="sr-Latn-RS" sz="1200" dirty="0">
                <a:latin typeface="Book Antiqua" panose="02040602050305030304" pitchFamily="18" charset="0"/>
              </a:rPr>
              <a:t>27</a:t>
            </a:r>
            <a:r>
              <a:rPr lang="es-ES" altLang="sr-Latn-RS" sz="1200" b="0" dirty="0">
                <a:latin typeface="Book Antiqua" panose="02040602050305030304" pitchFamily="18" charset="0"/>
              </a:rPr>
              <a:t> (2015) 480–494</a:t>
            </a:r>
            <a:r>
              <a:rPr lang="es-ES" altLang="sr-Latn-RS" sz="1200" b="0" dirty="0" smtClean="0">
                <a:latin typeface="Book Antiqua" panose="02040602050305030304" pitchFamily="18" charset="0"/>
              </a:rPr>
              <a:t>.</a:t>
            </a:r>
            <a:endParaRPr lang="hr-HR" altLang="sr-Latn-RS" sz="1200" b="0" dirty="0" smtClean="0">
              <a:latin typeface="Book Antiqua" panose="0204060205030503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GB" altLang="sr-Latn-RS" sz="1200" b="0" dirty="0">
                <a:latin typeface="Book Antiqua" panose="02040602050305030304" pitchFamily="18" charset="0"/>
              </a:rPr>
              <a:t>L. H. Thompson, L. K. </a:t>
            </a:r>
            <a:r>
              <a:rPr lang="en-GB" altLang="sr-Latn-RS" sz="1200" b="0" dirty="0" err="1">
                <a:latin typeface="Book Antiqua" panose="02040602050305030304" pitchFamily="18" charset="0"/>
              </a:rPr>
              <a:t>Daraiswamy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</a:t>
            </a:r>
            <a:r>
              <a:rPr lang="en-GB" altLang="sr-Latn-RS" sz="1200" b="0" i="1" dirty="0">
                <a:latin typeface="Book Antiqua" panose="02040602050305030304" pitchFamily="18" charset="0"/>
              </a:rPr>
              <a:t>Ind. Eng. Chem. Res.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</a:t>
            </a:r>
            <a:r>
              <a:rPr lang="en-GB" altLang="sr-Latn-RS" sz="1200" dirty="0">
                <a:latin typeface="Book Antiqua" panose="02040602050305030304" pitchFamily="18" charset="0"/>
              </a:rPr>
              <a:t>38</a:t>
            </a:r>
            <a:r>
              <a:rPr lang="en-GB" altLang="sr-Latn-RS" sz="1200" b="0" dirty="0">
                <a:latin typeface="Book Antiqua" panose="02040602050305030304" pitchFamily="18" charset="0"/>
              </a:rPr>
              <a:t> (1999) 1215–1249</a:t>
            </a:r>
            <a:r>
              <a:rPr lang="en-GB" altLang="sr-Latn-RS" sz="1200" b="0" dirty="0" smtClean="0">
                <a:latin typeface="Book Antiqua" panose="02040602050305030304" pitchFamily="18" charset="0"/>
              </a:rPr>
              <a:t>.</a:t>
            </a:r>
            <a:endParaRPr lang="hr-HR" altLang="sr-Latn-RS" sz="1200" b="0" dirty="0" smtClean="0">
              <a:latin typeface="Book Antiqua" panose="0204060205030503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GB" altLang="sr-Latn-RS" sz="1200" b="0" dirty="0">
                <a:latin typeface="Book Antiqua" panose="02040602050305030304" pitchFamily="18" charset="0"/>
              </a:rPr>
              <a:t>K. O. </a:t>
            </a:r>
            <a:r>
              <a:rPr lang="en-GB" altLang="sr-Latn-RS" sz="1200" b="0" dirty="0" err="1">
                <a:latin typeface="Book Antiqua" panose="02040602050305030304" pitchFamily="18" charset="0"/>
              </a:rPr>
              <a:t>Ulgen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B. </a:t>
            </a:r>
            <a:r>
              <a:rPr lang="en-GB" altLang="sr-Latn-RS" sz="1200" b="0" dirty="0" err="1">
                <a:latin typeface="Book Antiqua" panose="02040602050305030304" pitchFamily="18" charset="0"/>
              </a:rPr>
              <a:t>Ozbek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</a:t>
            </a:r>
            <a:r>
              <a:rPr lang="en-GB" altLang="sr-Latn-RS" sz="1200" b="0" i="1" dirty="0">
                <a:latin typeface="Book Antiqua" panose="02040602050305030304" pitchFamily="18" charset="0"/>
              </a:rPr>
              <a:t>Process </a:t>
            </a:r>
            <a:r>
              <a:rPr lang="en-GB" altLang="sr-Latn-RS" sz="1200" b="0" i="1" dirty="0" err="1">
                <a:latin typeface="Book Antiqua" panose="02040602050305030304" pitchFamily="18" charset="0"/>
              </a:rPr>
              <a:t>Biochem</a:t>
            </a:r>
            <a:r>
              <a:rPr lang="en-GB" altLang="sr-Latn-RS" sz="1200" b="0" i="1" dirty="0">
                <a:latin typeface="Book Antiqua" panose="02040602050305030304" pitchFamily="18" charset="0"/>
              </a:rPr>
              <a:t>.</a:t>
            </a:r>
            <a:r>
              <a:rPr lang="en-GB" altLang="sr-Latn-RS" sz="1200" b="0" dirty="0">
                <a:latin typeface="Book Antiqua" panose="02040602050305030304" pitchFamily="18" charset="0"/>
              </a:rPr>
              <a:t>, </a:t>
            </a:r>
            <a:r>
              <a:rPr lang="en-GB" altLang="sr-Latn-RS" sz="1200" dirty="0">
                <a:latin typeface="Book Antiqua" panose="02040602050305030304" pitchFamily="18" charset="0"/>
              </a:rPr>
              <a:t>35</a:t>
            </a:r>
            <a:r>
              <a:rPr lang="en-GB" altLang="sr-Latn-RS" sz="1200" b="0" dirty="0">
                <a:latin typeface="Book Antiqua" panose="02040602050305030304" pitchFamily="18" charset="0"/>
              </a:rPr>
              <a:t> (2000) 1037–1043.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6535" y="1460599"/>
            <a:ext cx="98679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Otapalo – velik utjecaj na sintezu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Viskoznost, tlak para, površinska napetost...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 smtClean="0">
              <a:latin typeface="Book Antiqua" panose="0204060205030503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Mogućnost sekundarnih reakcija (sonoliza vode)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>
              <a:latin typeface="Book Antiqua" panose="0204060205030503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Odabir otapala jako važan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Temperatura usko povezan s utjecajem otapala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Utjecaj na kinetiku i kavitaciju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0" dirty="0" smtClean="0">
                <a:latin typeface="Book Antiqua" panose="02040602050305030304" pitchFamily="18" charset="0"/>
              </a:rPr>
              <a:t>Snaga ultrazvučnih valova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Povećanje intenziteta prijenosa energije utječe na veličinu kavitacijske zone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hr-HR" b="0" dirty="0">
              <a:latin typeface="Book Antiqua" panose="02040602050305030304" pitchFamily="18" charset="0"/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hr-HR" b="0" dirty="0" smtClean="0">
                <a:latin typeface="Book Antiqua" panose="02040602050305030304" pitchFamily="18" charset="0"/>
              </a:rPr>
              <a:t>Povećanje snage ubrzava reakciju, ali utječe i na produkt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  <a:p>
            <a:endParaRPr lang="hr-HR" b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34662</TotalTime>
  <Words>1477</Words>
  <Application>Microsoft Office PowerPoint</Application>
  <PresentationFormat>Widescreen</PresentationFormat>
  <Paragraphs>249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Book Antiqua</vt:lpstr>
      <vt:lpstr>Calibri</vt:lpstr>
      <vt:lpstr>Calibri Light</vt:lpstr>
      <vt:lpstr>Century Schoolbook</vt:lpstr>
      <vt:lpstr>Wingdings</vt:lpstr>
      <vt:lpstr>Default Design</vt:lpstr>
      <vt:lpstr>Utjecaj ultrazvuka na sintezu zeolita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Vladimir Stilinovic</dc:creator>
  <cp:lastModifiedBy>Nikola Jakupec</cp:lastModifiedBy>
  <cp:revision>457</cp:revision>
  <dcterms:created xsi:type="dcterms:W3CDTF">2009-05-24T06:20:52Z</dcterms:created>
  <dcterms:modified xsi:type="dcterms:W3CDTF">2022-04-26T08:34:06Z</dcterms:modified>
</cp:coreProperties>
</file>