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9" r:id="rId5"/>
    <p:sldId id="262" r:id="rId6"/>
    <p:sldId id="268" r:id="rId7"/>
    <p:sldId id="263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740E-1BED-4C90-AD00-30538987508D}" type="datetimeFigureOut">
              <a:rPr lang="hr-HR" smtClean="0"/>
              <a:t>21.12.2024.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8BE6-5A8F-41E3-8CE9-FDDC5C865258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26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740E-1BED-4C90-AD00-30538987508D}" type="datetimeFigureOut">
              <a:rPr lang="hr-HR" smtClean="0"/>
              <a:t>21.12.2024.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8BE6-5A8F-41E3-8CE9-FDDC5C86525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310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740E-1BED-4C90-AD00-30538987508D}" type="datetimeFigureOut">
              <a:rPr lang="hr-HR" smtClean="0"/>
              <a:t>21.12.2024.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8BE6-5A8F-41E3-8CE9-FDDC5C86525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56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740E-1BED-4C90-AD00-30538987508D}" type="datetimeFigureOut">
              <a:rPr lang="hr-HR" smtClean="0"/>
              <a:t>21.12.2024.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8BE6-5A8F-41E3-8CE9-FDDC5C86525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442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740E-1BED-4C90-AD00-30538987508D}" type="datetimeFigureOut">
              <a:rPr lang="hr-HR" smtClean="0"/>
              <a:t>21.12.2024.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8BE6-5A8F-41E3-8CE9-FDDC5C865258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87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740E-1BED-4C90-AD00-30538987508D}" type="datetimeFigureOut">
              <a:rPr lang="hr-HR" smtClean="0"/>
              <a:t>21.12.2024.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8BE6-5A8F-41E3-8CE9-FDDC5C86525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0023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740E-1BED-4C90-AD00-30538987508D}" type="datetimeFigureOut">
              <a:rPr lang="hr-HR" smtClean="0"/>
              <a:t>21.12.2024.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8BE6-5A8F-41E3-8CE9-FDDC5C86525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207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740E-1BED-4C90-AD00-30538987508D}" type="datetimeFigureOut">
              <a:rPr lang="hr-HR" smtClean="0"/>
              <a:t>21.12.2024.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8BE6-5A8F-41E3-8CE9-FDDC5C86525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818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740E-1BED-4C90-AD00-30538987508D}" type="datetimeFigureOut">
              <a:rPr lang="hr-HR" smtClean="0"/>
              <a:t>21.12.2024.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8BE6-5A8F-41E3-8CE9-FDDC5C86525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6080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436740E-1BED-4C90-AD00-30538987508D}" type="datetimeFigureOut">
              <a:rPr lang="hr-HR" smtClean="0"/>
              <a:t>21.12.2024.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CD8BE6-5A8F-41E3-8CE9-FDDC5C86525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6482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6740E-1BED-4C90-AD00-30538987508D}" type="datetimeFigureOut">
              <a:rPr lang="hr-HR" smtClean="0"/>
              <a:t>21.12.2024.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8BE6-5A8F-41E3-8CE9-FDDC5C86525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982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436740E-1BED-4C90-AD00-30538987508D}" type="datetimeFigureOut">
              <a:rPr lang="hr-HR" smtClean="0"/>
              <a:t>21.12.2024.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CCD8BE6-5A8F-41E3-8CE9-FDDC5C865258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47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tagea.hr/aromaterapija/omega-6-masne-kiseline/" TargetMode="External"/><Relationship Id="rId2" Type="http://schemas.openxmlformats.org/officeDocument/2006/relationships/hyperlink" Target="https://www.plantea.com.hr/nocurak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zdravljeizprirode.hr/clanak.php?id=1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35DC0-5F8C-F062-D274-CA23388512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4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Oenothera biennis L.</a:t>
            </a:r>
            <a:r>
              <a:rPr lang="hr-HR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hr-HR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68EA5-5334-3607-F645-F98FF5A70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Evening primrose oil – ulje noćurka</a:t>
            </a:r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49330C-70C2-F360-DAB8-DDAB78F8E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05" b="97524" l="3901" r="97163">
                        <a14:foregroundMark x1="52837" y1="5143" x2="52837" y2="5143"/>
                        <a14:foregroundMark x1="51418" y1="88381" x2="51418" y2="88381"/>
                        <a14:foregroundMark x1="52482" y1="90286" x2="52482" y2="90286"/>
                        <a14:foregroundMark x1="52482" y1="93143" x2="52482" y2="93143"/>
                        <a14:foregroundMark x1="52482" y1="95810" x2="52482" y2="95810"/>
                        <a14:foregroundMark x1="50709" y1="88762" x2="53191" y2="96381"/>
                        <a14:foregroundMark x1="12057" y1="71048" x2="12057" y2="71048"/>
                        <a14:foregroundMark x1="12057" y1="71048" x2="3901" y2="72000"/>
                        <a14:foregroundMark x1="86170" y1="74476" x2="97163" y2="83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67" y="149469"/>
            <a:ext cx="2686050" cy="50006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4AB981-5607-51B5-9012-37C24B941743}"/>
              </a:ext>
            </a:extLst>
          </p:cNvPr>
          <p:cNvSpPr txBox="1"/>
          <p:nvPr/>
        </p:nvSpPr>
        <p:spPr>
          <a:xfrm>
            <a:off x="-228601" y="320667"/>
            <a:ext cx="398731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BILJKE U FITOTERAPIJI</a:t>
            </a:r>
          </a:p>
          <a:p>
            <a:pPr algn="ctr"/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Vanesa Plevnik</a:t>
            </a:r>
          </a:p>
        </p:txBody>
      </p:sp>
    </p:spTree>
    <p:extLst>
      <p:ext uri="{BB962C8B-B14F-4D97-AF65-F5344CB8AC3E}">
        <p14:creationId xmlns:p14="http://schemas.microsoft.com/office/powerpoint/2010/main" val="901397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12A11-CFDE-DC01-D66A-031BEA5A8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NA PAŽNJI!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6C803-0450-8384-AD0A-B9F0D7735848}"/>
              </a:ext>
            </a:extLst>
          </p:cNvPr>
          <p:cNvSpPr txBox="1"/>
          <p:nvPr/>
        </p:nvSpPr>
        <p:spPr>
          <a:xfrm>
            <a:off x="536331" y="369277"/>
            <a:ext cx="10674213" cy="2815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LITERATURA:</a:t>
            </a:r>
          </a:p>
          <a:p>
            <a:endParaRPr lang="hr-HR" dirty="0">
              <a:latin typeface="Aptos Narrow" panose="020B00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kern="100" dirty="0">
                <a:solidFill>
                  <a:srgbClr val="03499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https://www.plantea.com.hr/nocurak</a:t>
            </a: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https://www.plantagea.hr/aromaterapija/omega-6-masne-kiseline/</a:t>
            </a: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https://www.zdravljeizprirode.hr/clanak.php?id=12</a:t>
            </a: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K. Bone, S. Mills (2013): Principles and Practice of Phytotherapy: Modern Herbal Medicine. Churchill Livingstone; 2nd edition.</a:t>
            </a:r>
            <a:endParaRPr lang="hr-H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32652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32364-CDF1-933D-C47F-2B15FC5E7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442" y="-74749"/>
            <a:ext cx="10058400" cy="1450757"/>
          </a:xfrm>
        </p:spPr>
        <p:txBody>
          <a:bodyPr>
            <a:normAutofit/>
          </a:bodyPr>
          <a:lstStyle/>
          <a:p>
            <a:r>
              <a:rPr lang="hr-H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Opis biljke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518EC-3A18-72D8-099D-19D15E7BE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42" y="1977618"/>
            <a:ext cx="10058400" cy="4023360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hr-HR" dirty="0"/>
              <a:t> </a:t>
            </a:r>
            <a:r>
              <a:rPr lang="hr-HR" dirty="0">
                <a:latin typeface="Aptos Narrow" panose="020B0004020202020204" pitchFamily="34" charset="0"/>
              </a:rPr>
              <a:t>dvogodišnja pupoljka, žuti noćurak, gospodična, pupoljica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 dvogodišnja biljka, Onagraceae (vrbolikovke)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Cvjeta od lipnja do rujna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 1 m visine, stabljika uspravna, prekrivena dlačicama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 prizemni listovi u rozeti, gornji lancelasti s kratkom peteljkom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 veliki žuti cvjetovi (3 cm), 4P, 4S, 8A, podrsla plodnica (4)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 plod cilindričan, duguljast tobolac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 sjemenke crvenosmeđe boje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 specifičan miris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8DE05-8E6B-42A3-BB74-5BCC948CD4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30" y="188183"/>
            <a:ext cx="4811785" cy="6019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4830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2605ABC-B8A2-CA87-006A-4E5DDDA81D57}"/>
              </a:ext>
            </a:extLst>
          </p:cNvPr>
          <p:cNvSpPr/>
          <p:nvPr/>
        </p:nvSpPr>
        <p:spPr>
          <a:xfrm>
            <a:off x="773723" y="2189285"/>
            <a:ext cx="2655277" cy="1503484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6C96B87-A200-37A3-9C9B-7DA0B38ACD3B}"/>
              </a:ext>
            </a:extLst>
          </p:cNvPr>
          <p:cNvSpPr/>
          <p:nvPr/>
        </p:nvSpPr>
        <p:spPr>
          <a:xfrm>
            <a:off x="5014547" y="1992925"/>
            <a:ext cx="2476500" cy="1315914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5E543F-A974-FFE6-25CE-367F22DD348F}"/>
              </a:ext>
            </a:extLst>
          </p:cNvPr>
          <p:cNvSpPr txBox="1"/>
          <p:nvPr/>
        </p:nvSpPr>
        <p:spPr>
          <a:xfrm>
            <a:off x="8044962" y="5099539"/>
            <a:ext cx="3790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Umjerena i suptropska područja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 1902. g.</a:t>
            </a:r>
          </a:p>
          <a:p>
            <a:pPr marL="285750" indent="-285750">
              <a:buFontTx/>
              <a:buChar char="-"/>
            </a:pPr>
            <a:r>
              <a:rPr lang="hr-HR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Šljunkovita tla, često uz vodu</a:t>
            </a:r>
          </a:p>
        </p:txBody>
      </p:sp>
    </p:spTree>
    <p:extLst>
      <p:ext uri="{BB962C8B-B14F-4D97-AF65-F5344CB8AC3E}">
        <p14:creationId xmlns:p14="http://schemas.microsoft.com/office/powerpoint/2010/main" val="30467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38342-2686-8B00-E38B-865A39341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54257"/>
          </a:xfrm>
        </p:spPr>
        <p:txBody>
          <a:bodyPr/>
          <a:lstStyle/>
          <a:p>
            <a:pPr algn="r"/>
            <a:r>
              <a:rPr lang="hr-HR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ZANIMLJIVOSTI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7D8FC-7373-98FB-2C64-743DFD9D2E32}"/>
              </a:ext>
            </a:extLst>
          </p:cNvPr>
          <p:cNvSpPr txBox="1"/>
          <p:nvPr/>
        </p:nvSpPr>
        <p:spPr>
          <a:xfrm>
            <a:off x="8765930" y="2989385"/>
            <a:ext cx="2664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Zašto ime noćurak?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„Pokusni kunić” genetičkih istraživanja – Hugo de Vries</a:t>
            </a:r>
          </a:p>
        </p:txBody>
      </p:sp>
    </p:spTree>
    <p:extLst>
      <p:ext uri="{BB962C8B-B14F-4D97-AF65-F5344CB8AC3E}">
        <p14:creationId xmlns:p14="http://schemas.microsoft.com/office/powerpoint/2010/main" val="3717800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84622-85CE-1439-3AB4-54F3DAD84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832318"/>
          </a:xfrm>
        </p:spPr>
        <p:txBody>
          <a:bodyPr>
            <a:normAutofit/>
          </a:bodyPr>
          <a:lstStyle/>
          <a:p>
            <a:r>
              <a:rPr lang="hr-H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EVENING PRIMROSE OIL </a:t>
            </a:r>
            <a:endParaRPr lang="hr-HR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705AB8-B6EA-9112-6D6E-F8A38E21A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4909" y1="37060" x2="40636" y2="36428"/>
                        <a14:foregroundMark x1="39364" y1="35935" x2="48182" y2="35443"/>
                        <a14:backgroundMark x1="24455" y1="63150" x2="46091" y2="60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2" y="-1606916"/>
            <a:ext cx="4067215" cy="544915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C7FB9-A8AC-DB49-2693-9453ADE5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797" y="2561351"/>
            <a:ext cx="3200400" cy="3379124"/>
          </a:xfrm>
        </p:spPr>
        <p:txBody>
          <a:bodyPr/>
          <a:lstStyle/>
          <a:p>
            <a:r>
              <a:rPr lang="hr-HR" dirty="0">
                <a:latin typeface="Aptos Narrow" panose="020B0004020202020204" pitchFamily="34" charset="0"/>
                <a:cs typeface="Times New Roman" panose="02020603050405020304" pitchFamily="18" charset="0"/>
              </a:rPr>
              <a:t>Ulje noćurka (15-20%)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A714EF-C283-04A2-3FBF-2381572BF2C1}"/>
              </a:ext>
            </a:extLst>
          </p:cNvPr>
          <p:cNvSpPr txBox="1"/>
          <p:nvPr/>
        </p:nvSpPr>
        <p:spPr>
          <a:xfrm>
            <a:off x="4523014" y="1166842"/>
            <a:ext cx="72117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Sjemenke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Esencijalne nezasićene masne kiseline:</a:t>
            </a:r>
          </a:p>
          <a:p>
            <a:pPr marL="342900" indent="-342900">
              <a:buFont typeface="+mj-lt"/>
              <a:buAutoNum type="alphaLcParenR"/>
            </a:pPr>
            <a:r>
              <a:rPr lang="hr-HR" dirty="0">
                <a:latin typeface="Aptos Narrow" panose="020B0004020202020204" pitchFamily="34" charset="0"/>
              </a:rPr>
              <a:t>Linolna kiselina (65%) - LA</a:t>
            </a:r>
          </a:p>
          <a:p>
            <a:pPr marL="342900" indent="-342900">
              <a:buFont typeface="+mj-lt"/>
              <a:buAutoNum type="alphaLcParenR"/>
            </a:pPr>
            <a:r>
              <a:rPr lang="hr-HR" b="1" dirty="0">
                <a:latin typeface="Aptos Narrow" panose="020B0004020202020204" pitchFamily="34" charset="0"/>
              </a:rPr>
              <a:t>Gama-linolenska kiselina (8-10%) – GLA</a:t>
            </a:r>
          </a:p>
          <a:p>
            <a:endParaRPr lang="hr-HR" dirty="0">
              <a:latin typeface="Aptos Narrow" panose="020B0004020202020204" pitchFamily="34" charset="0"/>
            </a:endParaRPr>
          </a:p>
          <a:p>
            <a:r>
              <a:rPr lang="hr-HR" dirty="0">
                <a:latin typeface="Aptos Narrow" panose="020B0004020202020204" pitchFamily="34" charset="0"/>
              </a:rPr>
              <a:t>DJELOVANJE:</a:t>
            </a:r>
          </a:p>
          <a:p>
            <a:endParaRPr lang="hr-HR" dirty="0">
              <a:latin typeface="Aptos Narrow" panose="020B00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Protuupalno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Simptomatsko liječenje imunih bolesti </a:t>
            </a:r>
          </a:p>
          <a:p>
            <a:r>
              <a:rPr lang="hr-HR" dirty="0">
                <a:latin typeface="Aptos Narrow" panose="020B0004020202020204" pitchFamily="34" charset="0"/>
              </a:rPr>
              <a:t>               (reumatoidni artritis, ulcerozni kolitis)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Alergijske reakcije (antihistaminik)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Obnavlja omega-6 masne kiseline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Sinteza eikozanoida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Sastav i pravilan protok krvi (snižava tlak)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Poboljšava imunološki sustav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Dijabetes, alkoholizam, mastalgija, depresija, PMS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r-HR" dirty="0">
              <a:latin typeface="Aptos Narrow" panose="020B00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Veterina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dirty="0">
                <a:latin typeface="Aptos Narrow" panose="020B0004020202020204" pitchFamily="34" charset="0"/>
              </a:rPr>
              <a:t>Kozmetika (šamponi, losioni, ulja za njegu tijela, labela)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9EE131-9A1F-60E8-C8A7-94825800B055}"/>
              </a:ext>
            </a:extLst>
          </p:cNvPr>
          <p:cNvSpPr txBox="1"/>
          <p:nvPr/>
        </p:nvSpPr>
        <p:spPr>
          <a:xfrm>
            <a:off x="351064" y="5617310"/>
            <a:ext cx="341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Trgovine zdrave hrane/ljekarne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hr-H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Želatinozne kapsule, vitamin 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C3DC2E-F3EE-F202-D5BC-0918C3586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3750" y1="21500" x2="53750" y2="21500"/>
                        <a14:foregroundMark x1="57750" y1="29250" x2="57750" y2="29250"/>
                        <a14:foregroundMark x1="75500" y1="38000" x2="75500" y2="38000"/>
                        <a14:foregroundMark x1="74000" y1="51000" x2="74000" y2="51000"/>
                        <a14:foregroundMark x1="69750" y1="48000" x2="69750" y2="48000"/>
                        <a14:foregroundMark x1="62500" y1="47250" x2="62500" y2="47250"/>
                        <a14:foregroundMark x1="58750" y1="47250" x2="58750" y2="47250"/>
                        <a14:foregroundMark x1="56250" y1="47250" x2="56250" y2="47250"/>
                        <a14:foregroundMark x1="57500" y1="38000" x2="57500" y2="38000"/>
                        <a14:foregroundMark x1="31750" y1="45750" x2="31750" y2="45750"/>
                        <a14:foregroundMark x1="37500" y1="49500" x2="37500" y2="49500"/>
                        <a14:foregroundMark x1="41250" y1="49250" x2="41250" y2="49250"/>
                        <a14:foregroundMark x1="47000" y1="50500" x2="47000" y2="50500"/>
                        <a14:foregroundMark x1="37250" y1="57500" x2="37250" y2="57500"/>
                        <a14:foregroundMark x1="40750" y1="58000" x2="40750" y2="58000"/>
                        <a14:foregroundMark x1="48000" y1="59250" x2="48000" y2="59250"/>
                        <a14:foregroundMark x1="54000" y1="56750" x2="54000" y2="56750"/>
                        <a14:foregroundMark x1="57500" y1="59000" x2="57500" y2="59000"/>
                        <a14:foregroundMark x1="62250" y1="59500" x2="62250" y2="59500"/>
                        <a14:foregroundMark x1="61000" y1="70000" x2="61000" y2="70000"/>
                        <a14:foregroundMark x1="58750" y1="81500" x2="58750" y2="81500"/>
                        <a14:foregroundMark x1="44250" y1="81500" x2="44250" y2="81500"/>
                        <a14:foregroundMark x1="40500" y1="72500" x2="40500" y2="72500"/>
                        <a14:foregroundMark x1="45500" y1="73250" x2="45500" y2="73250"/>
                        <a14:foregroundMark x1="49750" y1="73750" x2="49750" y2="73750"/>
                        <a14:foregroundMark x1="54750" y1="71500" x2="54750" y2="71500"/>
                        <a14:foregroundMark x1="63500" y1="42250" x2="63500" y2="42250"/>
                        <a14:backgroundMark x1="48250" y1="43500" x2="48250" y2="43500"/>
                        <a14:backgroundMark x1="47500" y1="57000" x2="47500" y2="57000"/>
                        <a14:backgroundMark x1="45000" y1="71000" x2="45000" y2="71000"/>
                        <a14:backgroundMark x1="53500" y1="59750" x2="53500" y2="59750"/>
                        <a14:backgroundMark x1="68500" y1="46250" x2="68500" y2="46250"/>
                        <a14:backgroundMark x1="50500" y1="72000" x2="50500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8" y="2426677"/>
            <a:ext cx="3384258" cy="3379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BA990D-A59F-DECE-CA28-8BE018D99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189" y="2561351"/>
            <a:ext cx="2030611" cy="261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8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C4CED2-F401-1F16-65EC-048834AE4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2" y="984738"/>
            <a:ext cx="10149375" cy="39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844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95C1E-3330-87D5-1742-06820C16E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421" y="251205"/>
            <a:ext cx="4126523" cy="12027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750DE5-D273-9077-698A-E24A2C2FD75A}"/>
              </a:ext>
            </a:extLst>
          </p:cNvPr>
          <p:cNvGrpSpPr/>
          <p:nvPr/>
        </p:nvGrpSpPr>
        <p:grpSpPr>
          <a:xfrm>
            <a:off x="4026874" y="3335511"/>
            <a:ext cx="2716823" cy="1343074"/>
            <a:chOff x="527536" y="479181"/>
            <a:chExt cx="2716823" cy="1343074"/>
          </a:xfrm>
          <a:solidFill>
            <a:schemeClr val="accent5">
              <a:lumMod val="75000"/>
            </a:schemeClr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88D64B-159A-1257-4B20-3CB754661A61}"/>
                </a:ext>
              </a:extLst>
            </p:cNvPr>
            <p:cNvGrpSpPr/>
            <p:nvPr/>
          </p:nvGrpSpPr>
          <p:grpSpPr>
            <a:xfrm>
              <a:off x="527536" y="479181"/>
              <a:ext cx="1907931" cy="1081454"/>
              <a:chOff x="298936" y="993530"/>
              <a:chExt cx="1907931" cy="1081454"/>
            </a:xfrm>
            <a:grpFill/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DEC0F51-BD66-A1C8-B951-23DB11491F66}"/>
                  </a:ext>
                </a:extLst>
              </p:cNvPr>
              <p:cNvSpPr/>
              <p:nvPr/>
            </p:nvSpPr>
            <p:spPr>
              <a:xfrm>
                <a:off x="298936" y="993530"/>
                <a:ext cx="1907931" cy="1081454"/>
              </a:xfrm>
              <a:prstGeom prst="round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8ED444-BCAB-1E9B-38A0-F644BB822B19}"/>
                  </a:ext>
                </a:extLst>
              </p:cNvPr>
              <p:cNvSpPr txBox="1"/>
              <p:nvPr/>
            </p:nvSpPr>
            <p:spPr>
              <a:xfrm>
                <a:off x="397850" y="1118758"/>
                <a:ext cx="1710102" cy="830997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Dihomogama- linolenska kiselina (DGLA)</a:t>
                </a:r>
              </a:p>
            </p:txBody>
          </p:sp>
        </p:grpSp>
        <p:sp>
          <p:nvSpPr>
            <p:cNvPr id="7" name="Arrow: Bent-Up 6">
              <a:extLst>
                <a:ext uri="{FF2B5EF4-FFF2-40B4-BE49-F238E27FC236}">
                  <a16:creationId xmlns:a16="http://schemas.microsoft.com/office/drawing/2014/main" id="{231B3A1C-3370-655A-D43B-0416E09B7963}"/>
                </a:ext>
              </a:extLst>
            </p:cNvPr>
            <p:cNvSpPr/>
            <p:nvPr/>
          </p:nvSpPr>
          <p:spPr>
            <a:xfrm rot="10800000" flipH="1">
              <a:off x="2435467" y="863893"/>
              <a:ext cx="808892" cy="958362"/>
            </a:xfrm>
            <a:prstGeom prst="bentUp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408EF2-F3B4-1360-3CCD-68D1365D5D81}"/>
              </a:ext>
            </a:extLst>
          </p:cNvPr>
          <p:cNvGrpSpPr/>
          <p:nvPr/>
        </p:nvGrpSpPr>
        <p:grpSpPr>
          <a:xfrm>
            <a:off x="2324098" y="1970943"/>
            <a:ext cx="2716823" cy="1343074"/>
            <a:chOff x="527536" y="479181"/>
            <a:chExt cx="2716823" cy="1343074"/>
          </a:xfrm>
          <a:solidFill>
            <a:schemeClr val="accent3">
              <a:lumMod val="75000"/>
            </a:schemeClr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720BCF-D6BF-3F19-1687-343DC0A8C6BD}"/>
                </a:ext>
              </a:extLst>
            </p:cNvPr>
            <p:cNvGrpSpPr/>
            <p:nvPr/>
          </p:nvGrpSpPr>
          <p:grpSpPr>
            <a:xfrm>
              <a:off x="527536" y="479181"/>
              <a:ext cx="1907931" cy="1081454"/>
              <a:chOff x="298936" y="993530"/>
              <a:chExt cx="1907931" cy="1081454"/>
            </a:xfrm>
            <a:grpFill/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E8D3365-39F7-B08A-69F1-C5B3DCE15EB7}"/>
                  </a:ext>
                </a:extLst>
              </p:cNvPr>
              <p:cNvSpPr/>
              <p:nvPr/>
            </p:nvSpPr>
            <p:spPr>
              <a:xfrm>
                <a:off x="298936" y="993530"/>
                <a:ext cx="1907931" cy="1081454"/>
              </a:xfrm>
              <a:prstGeom prst="round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A5121A-DED4-8E42-3D6F-F8846AD9C81D}"/>
                  </a:ext>
                </a:extLst>
              </p:cNvPr>
              <p:cNvSpPr txBox="1"/>
              <p:nvPr/>
            </p:nvSpPr>
            <p:spPr>
              <a:xfrm>
                <a:off x="337769" y="1211091"/>
                <a:ext cx="1830266" cy="646331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Gama-linolenska kiselina (GLA)</a:t>
                </a:r>
              </a:p>
            </p:txBody>
          </p:sp>
        </p:grpSp>
        <p:sp>
          <p:nvSpPr>
            <p:cNvPr id="11" name="Arrow: Bent-Up 10">
              <a:extLst>
                <a:ext uri="{FF2B5EF4-FFF2-40B4-BE49-F238E27FC236}">
                  <a16:creationId xmlns:a16="http://schemas.microsoft.com/office/drawing/2014/main" id="{3BAD4591-8F6A-AE5C-4765-BCC35EF6D06E}"/>
                </a:ext>
              </a:extLst>
            </p:cNvPr>
            <p:cNvSpPr/>
            <p:nvPr/>
          </p:nvSpPr>
          <p:spPr>
            <a:xfrm rot="10800000" flipH="1">
              <a:off x="2435467" y="863893"/>
              <a:ext cx="808892" cy="958362"/>
            </a:xfrm>
            <a:prstGeom prst="bentUp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3FAADE-6488-7DA9-1353-E6C1838B9ECC}"/>
              </a:ext>
            </a:extLst>
          </p:cNvPr>
          <p:cNvGrpSpPr/>
          <p:nvPr/>
        </p:nvGrpSpPr>
        <p:grpSpPr>
          <a:xfrm>
            <a:off x="8138886" y="3429000"/>
            <a:ext cx="2716823" cy="1343074"/>
            <a:chOff x="527536" y="479181"/>
            <a:chExt cx="2716823" cy="134307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D1926B4-65F8-0556-58E9-7E82EAE34736}"/>
                </a:ext>
              </a:extLst>
            </p:cNvPr>
            <p:cNvGrpSpPr/>
            <p:nvPr/>
          </p:nvGrpSpPr>
          <p:grpSpPr>
            <a:xfrm>
              <a:off x="527536" y="479181"/>
              <a:ext cx="1907931" cy="1081454"/>
              <a:chOff x="298936" y="993530"/>
              <a:chExt cx="1907931" cy="1081454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04186350-1C5B-B68A-DAF7-3D01605541ED}"/>
                  </a:ext>
                </a:extLst>
              </p:cNvPr>
              <p:cNvSpPr/>
              <p:nvPr/>
            </p:nvSpPr>
            <p:spPr>
              <a:xfrm>
                <a:off x="298936" y="993530"/>
                <a:ext cx="1907931" cy="1081454"/>
              </a:xfrm>
              <a:prstGeom prst="round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15C5EF-FFAB-A50F-120B-DEF43EDF50E9}"/>
                  </a:ext>
                </a:extLst>
              </p:cNvPr>
              <p:cNvSpPr txBox="1"/>
              <p:nvPr/>
            </p:nvSpPr>
            <p:spPr>
              <a:xfrm>
                <a:off x="487972" y="1211092"/>
                <a:ext cx="1529861" cy="646331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Arahidonska kiselina</a:t>
                </a:r>
              </a:p>
            </p:txBody>
          </p:sp>
        </p:grpSp>
        <p:sp>
          <p:nvSpPr>
            <p:cNvPr id="16" name="Arrow: Bent-Up 15">
              <a:extLst>
                <a:ext uri="{FF2B5EF4-FFF2-40B4-BE49-F238E27FC236}">
                  <a16:creationId xmlns:a16="http://schemas.microsoft.com/office/drawing/2014/main" id="{436F5228-722C-BA27-8D77-930B39AC0000}"/>
                </a:ext>
              </a:extLst>
            </p:cNvPr>
            <p:cNvSpPr/>
            <p:nvPr/>
          </p:nvSpPr>
          <p:spPr>
            <a:xfrm rot="10800000" flipH="1">
              <a:off x="2435467" y="863893"/>
              <a:ext cx="808892" cy="958362"/>
            </a:xfrm>
            <a:prstGeom prst="bentUp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F5C33C-F4DD-19A7-92A0-55106F01A6EC}"/>
              </a:ext>
            </a:extLst>
          </p:cNvPr>
          <p:cNvGrpSpPr/>
          <p:nvPr/>
        </p:nvGrpSpPr>
        <p:grpSpPr>
          <a:xfrm>
            <a:off x="5609490" y="4678586"/>
            <a:ext cx="1907931" cy="1081454"/>
            <a:chOff x="298936" y="993530"/>
            <a:chExt cx="1907931" cy="108145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43B63A6-7AE9-D911-2202-27EF64F9DD34}"/>
                </a:ext>
              </a:extLst>
            </p:cNvPr>
            <p:cNvSpPr/>
            <p:nvPr/>
          </p:nvSpPr>
          <p:spPr>
            <a:xfrm>
              <a:off x="298936" y="993530"/>
              <a:ext cx="1907931" cy="108145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F1E8E6-6E77-D0AC-3D3F-02200E6CBE93}"/>
                </a:ext>
              </a:extLst>
            </p:cNvPr>
            <p:cNvSpPr txBox="1"/>
            <p:nvPr/>
          </p:nvSpPr>
          <p:spPr>
            <a:xfrm>
              <a:off x="487972" y="1211092"/>
              <a:ext cx="1529861" cy="64633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Prostaglandini serije 1 (PG1)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EA9C436-50AA-95BE-5444-3F7575F01965}"/>
              </a:ext>
            </a:extLst>
          </p:cNvPr>
          <p:cNvSpPr txBox="1"/>
          <p:nvPr/>
        </p:nvSpPr>
        <p:spPr>
          <a:xfrm>
            <a:off x="1778975" y="102789"/>
            <a:ext cx="262597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Omega-6 masne kiseline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69423A-141E-207C-4EBE-B1691BE38A9C}"/>
              </a:ext>
            </a:extLst>
          </p:cNvPr>
          <p:cNvGrpSpPr/>
          <p:nvPr/>
        </p:nvGrpSpPr>
        <p:grpSpPr>
          <a:xfrm>
            <a:off x="3660527" y="923193"/>
            <a:ext cx="2625972" cy="613922"/>
            <a:chOff x="3660527" y="923193"/>
            <a:chExt cx="2625972" cy="61392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524CD92-88C1-A5BB-CB2D-2A7BA9CD0394}"/>
                </a:ext>
              </a:extLst>
            </p:cNvPr>
            <p:cNvSpPr txBox="1"/>
            <p:nvPr/>
          </p:nvSpPr>
          <p:spPr>
            <a:xfrm>
              <a:off x="3903783" y="1016292"/>
              <a:ext cx="2154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b="1" dirty="0">
                  <a:solidFill>
                    <a:schemeClr val="dk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Delta-6-desaturaza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828237B-DC33-4662-4382-852AE7854AEF}"/>
                </a:ext>
              </a:extLst>
            </p:cNvPr>
            <p:cNvSpPr/>
            <p:nvPr/>
          </p:nvSpPr>
          <p:spPr>
            <a:xfrm>
              <a:off x="3660527" y="923193"/>
              <a:ext cx="2625972" cy="613922"/>
            </a:xfrm>
            <a:prstGeom prst="ellips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1842768-B5F7-D5D8-1C68-CAE531CB0CB2}"/>
              </a:ext>
            </a:extLst>
          </p:cNvPr>
          <p:cNvCxnSpPr/>
          <p:nvPr/>
        </p:nvCxnSpPr>
        <p:spPr>
          <a:xfrm>
            <a:off x="6814038" y="4044461"/>
            <a:ext cx="120754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9A255D9-D572-6D21-8A14-AFCF228A73E7}"/>
              </a:ext>
            </a:extLst>
          </p:cNvPr>
          <p:cNvGrpSpPr/>
          <p:nvPr/>
        </p:nvGrpSpPr>
        <p:grpSpPr>
          <a:xfrm>
            <a:off x="760098" y="626966"/>
            <a:ext cx="2716823" cy="1343074"/>
            <a:chOff x="527536" y="479181"/>
            <a:chExt cx="2716823" cy="134307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3CA258F-4D76-F83E-A6D0-CBC20220CA14}"/>
                </a:ext>
              </a:extLst>
            </p:cNvPr>
            <p:cNvGrpSpPr/>
            <p:nvPr/>
          </p:nvGrpSpPr>
          <p:grpSpPr>
            <a:xfrm>
              <a:off x="527536" y="479181"/>
              <a:ext cx="1907931" cy="1081454"/>
              <a:chOff x="298936" y="993530"/>
              <a:chExt cx="1907931" cy="1081454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8B541D1B-5E28-ACB6-CCD1-B35E100F5156}"/>
                  </a:ext>
                </a:extLst>
              </p:cNvPr>
              <p:cNvSpPr/>
              <p:nvPr/>
            </p:nvSpPr>
            <p:spPr>
              <a:xfrm>
                <a:off x="298936" y="993530"/>
                <a:ext cx="1907931" cy="1081454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0FDD636-22F6-95B5-38E6-CA1CAA0D552E}"/>
                  </a:ext>
                </a:extLst>
              </p:cNvPr>
              <p:cNvSpPr txBox="1"/>
              <p:nvPr/>
            </p:nvSpPr>
            <p:spPr>
              <a:xfrm>
                <a:off x="487972" y="1211092"/>
                <a:ext cx="1529861" cy="646331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Linolna kiselina (LA)</a:t>
                </a:r>
              </a:p>
            </p:txBody>
          </p:sp>
        </p:grpSp>
        <p:sp>
          <p:nvSpPr>
            <p:cNvPr id="32" name="Arrow: Bent-Up 31">
              <a:extLst>
                <a:ext uri="{FF2B5EF4-FFF2-40B4-BE49-F238E27FC236}">
                  <a16:creationId xmlns:a16="http://schemas.microsoft.com/office/drawing/2014/main" id="{12760C77-A52C-AD73-03B5-D68C9EDBD9FC}"/>
                </a:ext>
              </a:extLst>
            </p:cNvPr>
            <p:cNvSpPr/>
            <p:nvPr/>
          </p:nvSpPr>
          <p:spPr>
            <a:xfrm rot="10800000" flipH="1">
              <a:off x="2435467" y="863893"/>
              <a:ext cx="808892" cy="958362"/>
            </a:xfrm>
            <a:prstGeom prst="bentUpArrow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180300-C057-B3F3-EC42-F85910CFAD37}"/>
              </a:ext>
            </a:extLst>
          </p:cNvPr>
          <p:cNvGrpSpPr/>
          <p:nvPr/>
        </p:nvGrpSpPr>
        <p:grpSpPr>
          <a:xfrm>
            <a:off x="9736013" y="4783035"/>
            <a:ext cx="1907931" cy="1081454"/>
            <a:chOff x="298936" y="993530"/>
            <a:chExt cx="1907931" cy="10814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9E40171-1CD2-996D-0762-1B4D04C768AB}"/>
                </a:ext>
              </a:extLst>
            </p:cNvPr>
            <p:cNvSpPr/>
            <p:nvPr/>
          </p:nvSpPr>
          <p:spPr>
            <a:xfrm>
              <a:off x="298936" y="993530"/>
              <a:ext cx="1907931" cy="108145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2C28EA1-34DD-C522-8845-1213FD89FD7F}"/>
                </a:ext>
              </a:extLst>
            </p:cNvPr>
            <p:cNvSpPr txBox="1"/>
            <p:nvPr/>
          </p:nvSpPr>
          <p:spPr>
            <a:xfrm>
              <a:off x="487972" y="1211092"/>
              <a:ext cx="1529861" cy="64633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Prostaglandini serije 2 (PG2)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2DDA8A3-31D5-C1F4-765C-C19C1DF961D1}"/>
              </a:ext>
            </a:extLst>
          </p:cNvPr>
          <p:cNvSpPr txBox="1"/>
          <p:nvPr/>
        </p:nvSpPr>
        <p:spPr>
          <a:xfrm>
            <a:off x="234420" y="3112928"/>
            <a:ext cx="262597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Omega-3 masne kiseline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D77F87-58FE-120C-5199-EFF1156B2D78}"/>
              </a:ext>
            </a:extLst>
          </p:cNvPr>
          <p:cNvGrpSpPr/>
          <p:nvPr/>
        </p:nvGrpSpPr>
        <p:grpSpPr>
          <a:xfrm>
            <a:off x="1995852" y="4960798"/>
            <a:ext cx="1907931" cy="1081454"/>
            <a:chOff x="298936" y="993530"/>
            <a:chExt cx="1907931" cy="108145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F679EE2-ADE8-4B33-17FD-2DECC0552660}"/>
                </a:ext>
              </a:extLst>
            </p:cNvPr>
            <p:cNvSpPr/>
            <p:nvPr/>
          </p:nvSpPr>
          <p:spPr>
            <a:xfrm>
              <a:off x="298936" y="993530"/>
              <a:ext cx="1907931" cy="1081454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1B1EBD0-97B1-7A1B-FB4A-272BF944071A}"/>
                </a:ext>
              </a:extLst>
            </p:cNvPr>
            <p:cNvSpPr txBox="1"/>
            <p:nvPr/>
          </p:nvSpPr>
          <p:spPr>
            <a:xfrm>
              <a:off x="487972" y="1211092"/>
              <a:ext cx="1529861" cy="64633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hr-H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Prostaglandini serije 3 (PG3)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66A33E-9DAF-431D-7429-836B55C4B98C}"/>
              </a:ext>
            </a:extLst>
          </p:cNvPr>
          <p:cNvGrpSpPr/>
          <p:nvPr/>
        </p:nvGrpSpPr>
        <p:grpSpPr>
          <a:xfrm>
            <a:off x="454999" y="3605516"/>
            <a:ext cx="2716823" cy="1343074"/>
            <a:chOff x="527536" y="479181"/>
            <a:chExt cx="2716823" cy="1343074"/>
          </a:xfrm>
          <a:solidFill>
            <a:schemeClr val="accent3">
              <a:lumMod val="75000"/>
            </a:schemeClr>
          </a:solidFill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1EC9B62-4786-DCEB-42B6-AC2C1098EA7C}"/>
                </a:ext>
              </a:extLst>
            </p:cNvPr>
            <p:cNvGrpSpPr/>
            <p:nvPr/>
          </p:nvGrpSpPr>
          <p:grpSpPr>
            <a:xfrm>
              <a:off x="527536" y="479181"/>
              <a:ext cx="1907931" cy="1081454"/>
              <a:chOff x="298936" y="993530"/>
              <a:chExt cx="1907931" cy="1081454"/>
            </a:xfrm>
            <a:grpFill/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36BFA036-3229-B97A-4146-A44B1720F242}"/>
                  </a:ext>
                </a:extLst>
              </p:cNvPr>
              <p:cNvSpPr/>
              <p:nvPr/>
            </p:nvSpPr>
            <p:spPr>
              <a:xfrm>
                <a:off x="298936" y="993530"/>
                <a:ext cx="1907931" cy="1081454"/>
              </a:xfrm>
              <a:prstGeom prst="round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A0A8FEF-A1C6-AB53-6063-3B8155095CB7}"/>
                  </a:ext>
                </a:extLst>
              </p:cNvPr>
              <p:cNvSpPr txBox="1"/>
              <p:nvPr/>
            </p:nvSpPr>
            <p:spPr>
              <a:xfrm>
                <a:off x="337769" y="1211091"/>
                <a:ext cx="1830266" cy="646331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hr-H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Alfa-linolenska kiselina (GLA)</a:t>
                </a:r>
              </a:p>
            </p:txBody>
          </p:sp>
        </p:grpSp>
        <p:sp>
          <p:nvSpPr>
            <p:cNvPr id="44" name="Arrow: Bent-Up 43">
              <a:extLst>
                <a:ext uri="{FF2B5EF4-FFF2-40B4-BE49-F238E27FC236}">
                  <a16:creationId xmlns:a16="http://schemas.microsoft.com/office/drawing/2014/main" id="{5AAE6344-54EF-9682-A170-49DBDC17790C}"/>
                </a:ext>
              </a:extLst>
            </p:cNvPr>
            <p:cNvSpPr/>
            <p:nvPr/>
          </p:nvSpPr>
          <p:spPr>
            <a:xfrm rot="10800000" flipH="1">
              <a:off x="2435467" y="863893"/>
              <a:ext cx="808892" cy="958362"/>
            </a:xfrm>
            <a:prstGeom prst="bentUp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720AA72-25B4-16AA-77E9-B47CB5C3CF0E}"/>
              </a:ext>
            </a:extLst>
          </p:cNvPr>
          <p:cNvCxnSpPr/>
          <p:nvPr/>
        </p:nvCxnSpPr>
        <p:spPr>
          <a:xfrm flipV="1">
            <a:off x="9214338" y="4678586"/>
            <a:ext cx="2795954" cy="114610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0C69860-CEAA-40D7-B431-A351B41BA5AD}"/>
              </a:ext>
            </a:extLst>
          </p:cNvPr>
          <p:cNvSpPr txBox="1"/>
          <p:nvPr/>
        </p:nvSpPr>
        <p:spPr>
          <a:xfrm>
            <a:off x="7190889" y="1524604"/>
            <a:ext cx="34126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Narrow" panose="020B0004020202020204" pitchFamily="34" charset="0"/>
              </a:rPr>
              <a:t>Dijabetesa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Narrow" panose="020B0004020202020204" pitchFamily="34" charset="0"/>
              </a:rPr>
              <a:t>Upale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Narrow" panose="020B0004020202020204" pitchFamily="34" charset="0"/>
              </a:rPr>
              <a:t>Metabolizam kostiju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Narrow" panose="020B0004020202020204" pitchFamily="34" charset="0"/>
              </a:rPr>
              <a:t>Karcinom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Narrow" panose="020B0004020202020204" pitchFamily="34" charset="0"/>
              </a:rPr>
              <a:t>Snižavanje tlaka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6172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94A5-182C-4B75-7A11-695371935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KLINIČKA ISPITIVANJA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0B98B-FF00-D5C6-3732-589F640A7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Dokazani povoljni utjecaji ulja na ljudskoj populaciji za pojedina stanja bolesnika: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Pozitivno djelovanje kod dijabetesa, hipertenzije, predmenstrualnog sindroma, depresija, osteoporozije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Mješoviti rezultati za djelovanje kod mastalgije, oteklina i dermatitisa, artritisa, ulceroznog kolitisa, put lipida kod dijabetesa i alkoholizma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Poboljšanja u terapiji schizofrenije i karcinoma nisu priznata/prihvaćena</a:t>
            </a:r>
          </a:p>
        </p:txBody>
      </p:sp>
    </p:spTree>
    <p:extLst>
      <p:ext uri="{BB962C8B-B14F-4D97-AF65-F5344CB8AC3E}">
        <p14:creationId xmlns:p14="http://schemas.microsoft.com/office/powerpoint/2010/main" val="306123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4647D-7962-606E-0A77-6341999F5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761979"/>
          </a:xfrm>
        </p:spPr>
        <p:txBody>
          <a:bodyPr>
            <a:normAutofit/>
          </a:bodyPr>
          <a:lstStyle/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TOKSIKOLOGIJA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D81378-A660-340F-A510-7A177ED81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91313"/>
            <a:ext cx="2950064" cy="295006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C48418-4664-D7FF-273E-404A05AA9D6C}"/>
              </a:ext>
            </a:extLst>
          </p:cNvPr>
          <p:cNvSpPr txBox="1"/>
          <p:nvPr/>
        </p:nvSpPr>
        <p:spPr>
          <a:xfrm>
            <a:off x="4510454" y="1439193"/>
            <a:ext cx="722434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r-HR" dirty="0"/>
              <a:t>Veće količine nisu štetne niti toksične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r-HR" dirty="0"/>
              <a:t>Tokom trudnoće nema štetnih utjecaja na razvoj ploda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r-HR" dirty="0"/>
              <a:t>Sigurno tokom dojenja, nema povećanja koncentracije </a:t>
            </a:r>
          </a:p>
          <a:p>
            <a:pPr>
              <a:lnSpc>
                <a:spcPct val="150000"/>
              </a:lnSpc>
            </a:pPr>
            <a:r>
              <a:rPr lang="hr-HR" dirty="0"/>
              <a:t>        GLA i LA u mlijeku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r-HR" dirty="0"/>
              <a:t>Kombinacija s fenotijazinima može izazvati epilepsiju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r-HR" dirty="0"/>
              <a:t>Primjena i kod djece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r-HR" dirty="0"/>
              <a:t>Moguće nuspojave poput glavobolje, mučnine, nelagode u trbuhu, nakupljanje arahidonske kiseline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r-HR" dirty="0"/>
              <a:t>Može smanjiti sposobnost stvaranja ugrušaka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7464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202</TotalTime>
  <Words>431</Words>
  <Application>Microsoft Office PowerPoint</Application>
  <PresentationFormat>Widescreen</PresentationFormat>
  <Paragraphs>80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 Narrow</vt:lpstr>
      <vt:lpstr>Arial</vt:lpstr>
      <vt:lpstr>Calibri</vt:lpstr>
      <vt:lpstr>Calibri Light</vt:lpstr>
      <vt:lpstr>Courier New</vt:lpstr>
      <vt:lpstr>Times New Roman</vt:lpstr>
      <vt:lpstr>Wingdings</vt:lpstr>
      <vt:lpstr>Retrospect</vt:lpstr>
      <vt:lpstr>Oenothera biennis L. </vt:lpstr>
      <vt:lpstr>Opis biljke</vt:lpstr>
      <vt:lpstr>PowerPoint Presentation</vt:lpstr>
      <vt:lpstr>ZANIMLJIVOSTI</vt:lpstr>
      <vt:lpstr>EVENING PRIMROSE OIL </vt:lpstr>
      <vt:lpstr>PowerPoint Presentation</vt:lpstr>
      <vt:lpstr>PowerPoint Presentation</vt:lpstr>
      <vt:lpstr>KLINIČKA ISPITIVANJA</vt:lpstr>
      <vt:lpstr>TOKSIKOLOGIJA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Oenothera biennis L. </dc:title>
  <dc:creator>Vanesa</dc:creator>
  <cp:lastModifiedBy>Korisnik</cp:lastModifiedBy>
  <cp:revision>7</cp:revision>
  <dcterms:created xsi:type="dcterms:W3CDTF">2024-12-16T21:39:03Z</dcterms:created>
  <dcterms:modified xsi:type="dcterms:W3CDTF">2024-12-21T15:21:21Z</dcterms:modified>
</cp:coreProperties>
</file>