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35" autoAdjust="0"/>
  </p:normalViewPr>
  <p:slideViewPr>
    <p:cSldViewPr>
      <p:cViewPr varScale="1">
        <p:scale>
          <a:sx n="71" d="100"/>
          <a:sy n="71" d="100"/>
        </p:scale>
        <p:origin x="17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7FCBC-C933-4C9C-9C42-45B3C4CD137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B99CD-8E3D-437C-99BF-D40A305FB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4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B99CD-8E3D-437C-99BF-D40A305FBC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97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B99CD-8E3D-437C-99BF-D40A305FBC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6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Znači mi s 99% vjerojatnosti možemo tvrditi da tvar</a:t>
            </a:r>
            <a:r>
              <a:rPr lang="hr-HR" baseline="0" dirty="0" smtClean="0"/>
              <a:t> B signifikantno pospješuje iskorištenost reakcije. Taj zaključak smo izvukli na temelju toga što smo zaključili da se dvije raspodjele (ona za iskorištenje standardnom metodom, i ona za iskorištenje uz prisustvo </a:t>
            </a:r>
            <a:r>
              <a:rPr lang="hr-HR" b="1" baseline="0" dirty="0" smtClean="0"/>
              <a:t>B</a:t>
            </a:r>
            <a:r>
              <a:rPr lang="hr-HR" b="0" baseline="0" dirty="0" smtClean="0"/>
              <a:t>) signifikantno razlikuju odnosno prekrivaju se samo 0,05% na repu.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B99CD-8E3D-437C-99BF-D40A305FBC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0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B99CD-8E3D-437C-99BF-D40A305FBC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0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20" y="0"/>
            <a:ext cx="73943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2438400"/>
            <a:ext cx="142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str </a:t>
            </a:r>
            <a:r>
              <a:rPr lang="hr-HR" dirty="0" err="1" smtClean="0"/>
              <a:t>68</a:t>
            </a:r>
            <a:r>
              <a:rPr lang="hr-HR" dirty="0" smtClean="0"/>
              <a:t> </a:t>
            </a:r>
            <a:r>
              <a:rPr lang="hr-HR" dirty="0" err="1" smtClean="0"/>
              <a:t>cooper</a:t>
            </a:r>
            <a:endParaRPr lang="en-US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791200" cy="306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00400"/>
            <a:ext cx="8389927" cy="348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3" name="Rectangle 2"/>
          <p:cNvSpPr/>
          <p:nvPr/>
        </p:nvSpPr>
        <p:spPr>
          <a:xfrm>
            <a:off x="457200" y="8382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Da li je očekivana vrijednost populacije jednaka nekoj određenoj vrijednosti (</a:t>
            </a:r>
            <a:r>
              <a:rPr lang="hr-HR" b="1" dirty="0" err="1" smtClean="0"/>
              <a:t>varijancija</a:t>
            </a:r>
            <a:r>
              <a:rPr lang="hr-HR" b="1" dirty="0" smtClean="0"/>
              <a:t> je nepoznata!)?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057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 ovom slučaju koristi se sličan test u kojem se poznata vrijednost </a:t>
            </a:r>
            <a:r>
              <a:rPr lang="hr-HR" dirty="0" err="1" smtClean="0"/>
              <a:t>varijancije</a:t>
            </a:r>
            <a:r>
              <a:rPr lang="hr-HR" dirty="0" smtClean="0"/>
              <a:t> zamijeni procjenom </a:t>
            </a:r>
            <a:r>
              <a:rPr lang="hr-HR" dirty="0" err="1" smtClean="0"/>
              <a:t>varijancije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276600"/>
            <a:ext cx="5259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navedeni test zove se </a:t>
            </a:r>
            <a:r>
              <a:rPr lang="hr-HR" b="1" dirty="0" smtClean="0"/>
              <a:t>Studentov </a:t>
            </a:r>
            <a:r>
              <a:rPr lang="hr-HR" b="1" i="1" dirty="0" smtClean="0"/>
              <a:t>t-</a:t>
            </a:r>
            <a:r>
              <a:rPr lang="hr-HR" b="1" dirty="0" smtClean="0"/>
              <a:t>test</a:t>
            </a:r>
            <a:r>
              <a:rPr lang="hr-HR" dirty="0" smtClean="0"/>
              <a:t> (</a:t>
            </a:r>
            <a:r>
              <a:rPr lang="hr-HR" dirty="0" err="1" smtClean="0"/>
              <a:t>W.S</a:t>
            </a:r>
            <a:r>
              <a:rPr lang="hr-HR" dirty="0" smtClean="0"/>
              <a:t>. </a:t>
            </a:r>
            <a:r>
              <a:rPr lang="hr-HR" dirty="0" err="1" smtClean="0"/>
              <a:t>Gosset</a:t>
            </a:r>
            <a:r>
              <a:rPr lang="hr-HR" dirty="0" smtClean="0"/>
              <a:t>):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2590800"/>
            <a:ext cx="2200275" cy="608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1638300" cy="91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33400" y="4876800"/>
            <a:ext cx="82296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raspodjela funkcije </a:t>
            </a:r>
            <a:r>
              <a:rPr lang="hr-HR" i="1" dirty="0" smtClean="0"/>
              <a:t>p(t)</a:t>
            </a:r>
            <a:r>
              <a:rPr lang="hr-HR" dirty="0" smtClean="0"/>
              <a:t> ovisi o parametru </a:t>
            </a:r>
            <a:r>
              <a:rPr lang="el-GR" i="1" dirty="0" smtClean="0"/>
              <a:t>ν</a:t>
            </a:r>
            <a:r>
              <a:rPr lang="hr-HR" dirty="0" smtClean="0"/>
              <a:t>, </a:t>
            </a:r>
            <a:r>
              <a:rPr lang="hr-HR" dirty="0" err="1" smtClean="0"/>
              <a:t>tj</a:t>
            </a:r>
            <a:r>
              <a:rPr lang="hr-HR" dirty="0" smtClean="0"/>
              <a:t>. broju stupnjeva slobode pridruženom procjeni varijance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3592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raspodjela funkcije </a:t>
            </a:r>
            <a:r>
              <a:rPr lang="pl-PL" i="1" dirty="0" smtClean="0"/>
              <a:t>p ( t ) </a:t>
            </a:r>
            <a:r>
              <a:rPr lang="pl-PL" dirty="0" smtClean="0"/>
              <a:t>ima oblik 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752600"/>
            <a:ext cx="1676400" cy="102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752600"/>
            <a:ext cx="2514600" cy="88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124200"/>
            <a:ext cx="8963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funkcija je simetrična s obzirom na </a:t>
            </a:r>
            <a:r>
              <a:rPr lang="hr-HR" i="1" dirty="0" smtClean="0"/>
              <a:t>t = </a:t>
            </a:r>
            <a:r>
              <a:rPr lang="hr-HR" dirty="0" smtClean="0"/>
              <a:t>0, nešto je spljoštenija od normalne raspodjele </a:t>
            </a:r>
            <a:r>
              <a:rPr lang="hr-HR" i="1" dirty="0" smtClean="0"/>
              <a:t>N (0,1)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4343400"/>
            <a:ext cx="83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str </a:t>
            </a:r>
            <a:r>
              <a:rPr lang="hr-HR" b="1" dirty="0" err="1" smtClean="0"/>
              <a:t>236</a:t>
            </a:r>
            <a:endParaRPr lang="en-US" b="1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3733800"/>
            <a:ext cx="5562600" cy="2926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514600"/>
            <a:ext cx="5557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STATISTIČKE HIPOTEZE I TESTOVI</a:t>
            </a:r>
            <a:endParaRPr lang="en-US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često se pri obradi eksperimentalnih podataka na osnovi ograničenog broja poznatih vrijednosti neke slučajne varijable treba zaključiti </a:t>
            </a:r>
            <a:r>
              <a:rPr lang="hr-HR" b="1" dirty="0" smtClean="0"/>
              <a:t>proistječe li ta slučajna varijabla  iz nekog teorijskog zakona raspodjele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zbog </a:t>
            </a:r>
            <a:r>
              <a:rPr lang="hr-HR" b="1" dirty="0" smtClean="0"/>
              <a:t>ograničenog broja podataka </a:t>
            </a:r>
            <a:r>
              <a:rPr lang="hr-HR" dirty="0" smtClean="0"/>
              <a:t>odgovor na to pitanje sadrži element slučajnosti i treba ga uzimati s određenom vjerojatnošću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7338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statistička hipoteza </a:t>
            </a:r>
            <a:r>
              <a:rPr lang="hr-HR" dirty="0" smtClean="0"/>
              <a:t>u tom slučaju predstavlja pretpostavku da ta slučajna varijabla jest 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raspodijeljena po određenom zakonu raspodjele</a:t>
            </a:r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tu hipotezu treba testirati, odnosno ustvrditi s kolikom vjerojatnošću je možemo smatrati točnom ili s kolikom vjerojatnošću ju možemo odbaciti – </a:t>
            </a:r>
            <a:r>
              <a:rPr lang="hr-HR" b="1" dirty="0" smtClean="0"/>
              <a:t>statistički test</a:t>
            </a:r>
            <a:r>
              <a:rPr lang="hr-HR" dirty="0" smtClean="0"/>
              <a:t> – ocjena ispravnosti postavljene hipoteze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85800"/>
            <a:ext cx="8382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neka je </a:t>
            </a:r>
            <a:r>
              <a:rPr lang="hr-HR" i="1" dirty="0" smtClean="0"/>
              <a:t>x</a:t>
            </a:r>
            <a:r>
              <a:rPr lang="hr-HR" dirty="0" smtClean="0"/>
              <a:t> slučajna varijabla </a:t>
            </a: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postavlja se hipoteza da ta slučajna varijabla </a:t>
            </a:r>
            <a:r>
              <a:rPr lang="hr-HR" i="1" dirty="0" smtClean="0"/>
              <a:t>x</a:t>
            </a:r>
            <a:r>
              <a:rPr lang="hr-HR" dirty="0" smtClean="0"/>
              <a:t> </a:t>
            </a:r>
            <a:r>
              <a:rPr lang="hr-HR" b="1" dirty="0" smtClean="0"/>
              <a:t>pripada</a:t>
            </a:r>
            <a:r>
              <a:rPr lang="hr-HR" dirty="0" smtClean="0"/>
              <a:t> raspodjeli s poznatom funkcijom vjerojatnosti </a:t>
            </a:r>
            <a:r>
              <a:rPr lang="hr-HR" i="1" dirty="0" err="1" smtClean="0"/>
              <a:t>f</a:t>
            </a:r>
            <a:r>
              <a:rPr lang="hr-HR" i="1" baseline="-25000" dirty="0" err="1" smtClean="0"/>
              <a:t>0</a:t>
            </a:r>
            <a:r>
              <a:rPr lang="hr-HR" i="1" dirty="0" smtClean="0"/>
              <a:t>(x) – </a:t>
            </a:r>
            <a:r>
              <a:rPr lang="hr-HR" b="1" dirty="0" smtClean="0"/>
              <a:t>nulta hipoteza (</a:t>
            </a:r>
            <a:r>
              <a:rPr lang="hr-HR" b="1" dirty="0" err="1" smtClean="0"/>
              <a:t>nul</a:t>
            </a:r>
            <a:r>
              <a:rPr lang="hr-HR" b="1" dirty="0" smtClean="0"/>
              <a:t>-hipoteza) –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endParaRPr lang="hr-HR" b="1" baseline="-25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uvodi se i </a:t>
            </a:r>
            <a:r>
              <a:rPr lang="hr-HR" b="1" dirty="0" smtClean="0"/>
              <a:t>alternativna hipoteza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1</a:t>
            </a:r>
            <a:r>
              <a:rPr lang="hr-HR" dirty="0" smtClean="0"/>
              <a:t> prema kojoj slučajna varijabla pripada raspodjeli s funkcijom vjerojatnosti </a:t>
            </a:r>
            <a:r>
              <a:rPr lang="hr-HR" i="1" dirty="0" err="1" smtClean="0"/>
              <a:t>f</a:t>
            </a:r>
            <a:r>
              <a:rPr lang="hr-HR" i="1" baseline="-25000" dirty="0" err="1" smtClean="0"/>
              <a:t>1</a:t>
            </a:r>
            <a:r>
              <a:rPr lang="hr-HR" i="1" dirty="0" smtClean="0"/>
              <a:t>(x)</a:t>
            </a:r>
            <a:r>
              <a:rPr lang="hr-HR" dirty="0" smtClean="0"/>
              <a:t> i pretpostavlja se da je hipoteza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1</a:t>
            </a:r>
            <a:r>
              <a:rPr lang="hr-HR" b="1" dirty="0" smtClean="0"/>
              <a:t> </a:t>
            </a:r>
            <a:r>
              <a:rPr lang="hr-HR" dirty="0" smtClean="0"/>
              <a:t>istinita ako je nulta hipoteza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b="1" baseline="-25000" dirty="0" smtClean="0"/>
              <a:t> </a:t>
            </a:r>
            <a:r>
              <a:rPr lang="hr-HR" dirty="0" smtClean="0"/>
              <a:t>neistinita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49975"/>
            <a:ext cx="8534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odluka o tome koju ćemo hipotezu prihvatiti kao istinitu temelji se na osnovi određenog broja poznatih vrijednosti varijable </a:t>
            </a:r>
            <a:r>
              <a:rPr lang="hr-HR" i="1" dirty="0" smtClean="0"/>
              <a:t>x</a:t>
            </a:r>
            <a:r>
              <a:rPr lang="hr-HR" dirty="0" smtClean="0"/>
              <a:t>, odnosno na temelju </a:t>
            </a:r>
            <a:r>
              <a:rPr lang="hr-HR" b="1" dirty="0" smtClean="0"/>
              <a:t>uzorka</a:t>
            </a:r>
            <a:r>
              <a:rPr lang="hr-HR" dirty="0" smtClean="0"/>
              <a:t> koji nam je na raspolaganju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s obzirom da našu odluku temeljimo na ograničenom uzorku, a ne na temelju populacije, postoji određena </a:t>
            </a:r>
            <a:r>
              <a:rPr lang="hr-HR" b="1" dirty="0" smtClean="0"/>
              <a:t>vjerojatnost prihvaćanja pogrešne hipoteze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</a:p>
          <a:p>
            <a:pPr algn="ctr"/>
            <a:r>
              <a:rPr lang="hr-HR" b="1" dirty="0" smtClean="0"/>
              <a:t>TESTIRANJE</a:t>
            </a:r>
          </a:p>
          <a:p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630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područje definicije x varijable podijelimo u dva </a:t>
            </a:r>
            <a:r>
              <a:rPr lang="hr-HR" dirty="0" err="1" smtClean="0"/>
              <a:t>disjunktna</a:t>
            </a:r>
            <a:r>
              <a:rPr lang="hr-HR" dirty="0" smtClean="0"/>
              <a:t> skupa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688175"/>
            <a:ext cx="88392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ukoliko je točka uzorka </a:t>
            </a:r>
            <a:r>
              <a:rPr lang="hr-HR" b="1" dirty="0" smtClean="0"/>
              <a:t>T</a:t>
            </a:r>
            <a:r>
              <a:rPr lang="hr-HR" dirty="0" smtClean="0"/>
              <a:t> u iz dijela prostora </a:t>
            </a:r>
            <a:r>
              <a:rPr lang="hr-HR" b="1" dirty="0" smtClean="0"/>
              <a:t>A </a:t>
            </a:r>
            <a:r>
              <a:rPr lang="hr-HR" dirty="0" smtClean="0"/>
              <a:t>(T </a:t>
            </a:r>
            <a:r>
              <a:rPr lang="az-Cyrl-AZ" dirty="0" smtClean="0"/>
              <a:t>є</a:t>
            </a:r>
            <a:r>
              <a:rPr lang="hr-HR" dirty="0" smtClean="0"/>
              <a:t> A), prihvatimo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dirty="0" smtClean="0"/>
              <a:t> kao istinitu hipotezu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 ukoliko je točka uzorka </a:t>
            </a:r>
            <a:r>
              <a:rPr lang="hr-HR" b="1" dirty="0" smtClean="0"/>
              <a:t>T </a:t>
            </a:r>
            <a:r>
              <a:rPr lang="hr-HR" dirty="0" smtClean="0"/>
              <a:t>u iz dijela prostora </a:t>
            </a:r>
            <a:r>
              <a:rPr lang="hr-HR" b="1" dirty="0" smtClean="0"/>
              <a:t>B </a:t>
            </a:r>
            <a:r>
              <a:rPr lang="hr-HR" dirty="0" smtClean="0"/>
              <a:t>(T </a:t>
            </a:r>
            <a:r>
              <a:rPr lang="az-Cyrl-AZ" dirty="0" smtClean="0"/>
              <a:t>є</a:t>
            </a:r>
            <a:r>
              <a:rPr lang="hr-HR" dirty="0" smtClean="0"/>
              <a:t> B), odbacujemo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dirty="0" smtClean="0"/>
              <a:t> te prihvaćamo</a:t>
            </a:r>
            <a:r>
              <a:rPr lang="hr-HR" b="1" dirty="0" smtClean="0"/>
              <a:t>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1</a:t>
            </a:r>
            <a:r>
              <a:rPr lang="hr-HR" b="1" dirty="0" smtClean="0"/>
              <a:t> </a:t>
            </a:r>
            <a:r>
              <a:rPr lang="hr-HR" dirty="0" smtClean="0"/>
              <a:t>kao istinitu hipotezu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A</a:t>
            </a:r>
            <a:r>
              <a:rPr lang="hr-HR" dirty="0" smtClean="0"/>
              <a:t> – područje prihvaćanja hipoteze; </a:t>
            </a:r>
            <a:r>
              <a:rPr lang="hr-HR" b="1" dirty="0" smtClean="0"/>
              <a:t>B</a:t>
            </a:r>
            <a:r>
              <a:rPr lang="hr-HR" dirty="0" smtClean="0"/>
              <a:t> – kritična domena ili područje signifikantnosti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371600"/>
            <a:ext cx="2971800" cy="312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810000" y="609600"/>
            <a:ext cx="1198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POGREŠKE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763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odbacivanje</a:t>
            </a:r>
            <a:r>
              <a:rPr lang="hr-HR" dirty="0" smtClean="0"/>
              <a:t> nulte hipoteze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b="1" dirty="0" smtClean="0"/>
              <a:t> </a:t>
            </a:r>
            <a:r>
              <a:rPr lang="hr-HR" dirty="0" smtClean="0"/>
              <a:t>kada je ona </a:t>
            </a:r>
            <a:r>
              <a:rPr lang="hr-HR" b="1" dirty="0" smtClean="0"/>
              <a:t>istinita</a:t>
            </a:r>
            <a:r>
              <a:rPr lang="hr-HR" dirty="0" smtClean="0"/>
              <a:t>, </a:t>
            </a:r>
            <a:r>
              <a:rPr lang="hr-HR" dirty="0" err="1" smtClean="0"/>
              <a:t>tj</a:t>
            </a:r>
            <a:r>
              <a:rPr lang="hr-HR" dirty="0" smtClean="0"/>
              <a:t>. prihvaćanje alternativne hipoteze umjesto nulte hipoteze naziva se </a:t>
            </a:r>
            <a:r>
              <a:rPr lang="hr-HR" b="1" i="1" dirty="0" smtClean="0"/>
              <a:t>pogreška prve vrste : </a:t>
            </a:r>
            <a:r>
              <a:rPr lang="el-GR" i="1" dirty="0" smtClean="0"/>
              <a:t>α</a:t>
            </a:r>
            <a:r>
              <a:rPr lang="hr-HR" i="1" dirty="0" smtClean="0"/>
              <a:t> = P </a:t>
            </a:r>
            <a:r>
              <a:rPr lang="hr-HR" dirty="0" smtClean="0"/>
              <a:t>{T </a:t>
            </a:r>
            <a:r>
              <a:rPr lang="az-Cyrl-AZ" dirty="0" smtClean="0"/>
              <a:t>є</a:t>
            </a:r>
            <a:r>
              <a:rPr lang="hr-HR" dirty="0" smtClean="0"/>
              <a:t> B|</a:t>
            </a:r>
            <a:r>
              <a:rPr lang="hr-HR" dirty="0" err="1" smtClean="0"/>
              <a:t>H</a:t>
            </a:r>
            <a:r>
              <a:rPr lang="hr-HR" baseline="-25000" dirty="0" err="1" smtClean="0"/>
              <a:t>0</a:t>
            </a:r>
            <a:r>
              <a:rPr lang="hr-HR" dirty="0" smtClean="0"/>
              <a:t>}</a:t>
            </a:r>
            <a:endParaRPr lang="hr-HR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prihvaćanje</a:t>
            </a:r>
            <a:r>
              <a:rPr lang="hr-HR" dirty="0" smtClean="0"/>
              <a:t> nulte hipoteze </a:t>
            </a: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i="1" dirty="0" smtClean="0"/>
              <a:t> </a:t>
            </a:r>
            <a:r>
              <a:rPr lang="hr-HR" dirty="0" smtClean="0"/>
              <a:t>kada je ona </a:t>
            </a:r>
            <a:r>
              <a:rPr lang="hr-HR" b="1" dirty="0" smtClean="0"/>
              <a:t>neistinita</a:t>
            </a:r>
            <a:r>
              <a:rPr lang="hr-HR" dirty="0" smtClean="0"/>
              <a:t> naziva se </a:t>
            </a:r>
            <a:r>
              <a:rPr lang="hr-HR" b="1" i="1" dirty="0" smtClean="0"/>
              <a:t>pogreška druge vrste : </a:t>
            </a:r>
            <a:r>
              <a:rPr lang="el-GR" dirty="0" smtClean="0"/>
              <a:t>β</a:t>
            </a:r>
            <a:r>
              <a:rPr lang="hr-HR" i="1" dirty="0" smtClean="0"/>
              <a:t> = P </a:t>
            </a:r>
            <a:r>
              <a:rPr lang="hr-HR" dirty="0" smtClean="0"/>
              <a:t>{T </a:t>
            </a:r>
            <a:r>
              <a:rPr lang="az-Cyrl-AZ" dirty="0" smtClean="0"/>
              <a:t>є</a:t>
            </a:r>
            <a:r>
              <a:rPr lang="hr-HR" dirty="0" smtClean="0"/>
              <a:t> A|</a:t>
            </a:r>
            <a:r>
              <a:rPr lang="hr-HR" dirty="0" err="1" smtClean="0"/>
              <a:t>H</a:t>
            </a:r>
            <a:r>
              <a:rPr lang="hr-HR" baseline="-25000" dirty="0" err="1" smtClean="0"/>
              <a:t>1</a:t>
            </a:r>
            <a:r>
              <a:rPr lang="hr-HR" dirty="0" smtClean="0"/>
              <a:t>}</a:t>
            </a:r>
            <a:endParaRPr lang="hr-H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862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b="1" dirty="0" smtClean="0"/>
              <a:t>jakost testa </a:t>
            </a:r>
            <a:r>
              <a:rPr lang="hr-HR" i="1" dirty="0" smtClean="0"/>
              <a:t>(power </a:t>
            </a:r>
            <a:r>
              <a:rPr lang="hr-HR" i="1" dirty="0" err="1" smtClean="0"/>
              <a:t>of</a:t>
            </a:r>
            <a:r>
              <a:rPr lang="hr-HR" i="1" dirty="0" smtClean="0"/>
              <a:t> test)</a:t>
            </a:r>
            <a:r>
              <a:rPr lang="hr-HR" b="1" dirty="0" smtClean="0"/>
              <a:t> </a:t>
            </a:r>
            <a:r>
              <a:rPr lang="hr-HR" dirty="0" smtClean="0"/>
              <a:t>određena je vjerojatnošću pogreške druge vrste </a:t>
            </a:r>
            <a:r>
              <a:rPr lang="hr-HR" i="1" dirty="0" smtClean="0"/>
              <a:t>p = 1 – </a:t>
            </a:r>
            <a:r>
              <a:rPr lang="el-GR" dirty="0" smtClean="0"/>
              <a:t>β</a:t>
            </a:r>
            <a:endParaRPr lang="hr-HR" dirty="0" smtClean="0"/>
          </a:p>
          <a:p>
            <a:pPr>
              <a:lnSpc>
                <a:spcPct val="150000"/>
              </a:lnSpc>
            </a:pPr>
            <a:endParaRPr lang="hr-H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vjerojatnost pogreške prve vrste obično se unaprijed određuje (0,</a:t>
            </a:r>
            <a:r>
              <a:rPr lang="hr-HR" dirty="0" err="1" smtClean="0"/>
              <a:t>05</a:t>
            </a:r>
            <a:r>
              <a:rPr lang="hr-HR" dirty="0" smtClean="0"/>
              <a:t> ili 0,</a:t>
            </a:r>
            <a:r>
              <a:rPr lang="hr-HR" dirty="0" err="1" smtClean="0"/>
              <a:t>01</a:t>
            </a:r>
            <a:r>
              <a:rPr lang="hr-HR" dirty="0" smtClean="0"/>
              <a:t> ) i često se naziva i “razinom značajnosti ili signifikantnosti” </a:t>
            </a:r>
            <a:r>
              <a:rPr lang="hr-HR" i="1" dirty="0" smtClean="0"/>
              <a:t>(</a:t>
            </a:r>
            <a:r>
              <a:rPr lang="hr-HR" i="1" dirty="0" err="1" smtClean="0"/>
              <a:t>significance</a:t>
            </a:r>
            <a:r>
              <a:rPr lang="hr-HR" i="1" dirty="0" smtClean="0"/>
              <a:t> </a:t>
            </a:r>
            <a:r>
              <a:rPr lang="hr-HR" i="1" dirty="0" err="1" smtClean="0"/>
              <a:t>level</a:t>
            </a:r>
            <a:r>
              <a:rPr lang="hr-HR" i="1" dirty="0" smtClean="0"/>
              <a:t>)</a:t>
            </a:r>
            <a:r>
              <a:rPr lang="hr-HR" dirty="0" smtClean="0"/>
              <a:t>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019800"/>
            <a:ext cx="597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</a:t>
            </a:r>
            <a:r>
              <a:rPr lang="hr-HR" dirty="0" smtClean="0">
                <a:solidFill>
                  <a:srgbClr val="FF0000"/>
                </a:solidFill>
              </a:rPr>
              <a:t>PRIMJER BACANJA SIMETRIČNOG I ASIMETRIČNOG NOVČIĆA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8382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u="sng" dirty="0" smtClean="0"/>
              <a:t> statistički testovi koju uključuju jednu populaciju najčešće pokušavaju dati odgovore na sljedeća pitanja: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Da li je očekivana vrijednost populacije jednaka nekoj određenoj vrijednosti?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Da li je varijanca populacije jednaka nekoj određenoj vrijednosti?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 Da li raspodjela vjerojatnosti za populaciju ima neki određeni oblik?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u="sng" dirty="0" smtClean="0"/>
              <a:t>Primjer:</a:t>
            </a:r>
          </a:p>
          <a:p>
            <a:r>
              <a:rPr lang="hr-HR" dirty="0" smtClean="0"/>
              <a:t>Proizvodnja herbicida </a:t>
            </a:r>
            <a:r>
              <a:rPr lang="hr-HR" b="1" dirty="0" smtClean="0"/>
              <a:t>A</a:t>
            </a:r>
            <a:r>
              <a:rPr lang="hr-HR" dirty="0" smtClean="0"/>
              <a:t> standardnom metodom ima takvo iskorištenje reakcije da se u jednom ciklusu prosječno proizvede </a:t>
            </a:r>
            <a:r>
              <a:rPr lang="hr-HR" dirty="0" err="1" smtClean="0"/>
              <a:t>218</a:t>
            </a:r>
            <a:r>
              <a:rPr lang="hr-HR" dirty="0" smtClean="0"/>
              <a:t>,0 g </a:t>
            </a:r>
            <a:r>
              <a:rPr lang="hr-HR" dirty="0" err="1" smtClean="0"/>
              <a:t>hrebicida</a:t>
            </a:r>
            <a:r>
              <a:rPr lang="hr-HR" dirty="0" smtClean="0"/>
              <a:t> uz </a:t>
            </a:r>
            <a:r>
              <a:rPr lang="hr-HR" dirty="0" err="1" smtClean="0"/>
              <a:t>varijanciju</a:t>
            </a:r>
            <a:r>
              <a:rPr lang="hr-HR" dirty="0" smtClean="0"/>
              <a:t> od </a:t>
            </a:r>
            <a:r>
              <a:rPr lang="hr-HR" dirty="0" err="1" smtClean="0"/>
              <a:t>44</a:t>
            </a:r>
            <a:r>
              <a:rPr lang="hr-HR" dirty="0" smtClean="0"/>
              <a:t>,</a:t>
            </a:r>
            <a:r>
              <a:rPr lang="hr-HR" dirty="0" err="1" smtClean="0"/>
              <a:t>52</a:t>
            </a:r>
            <a:r>
              <a:rPr lang="hr-HR" dirty="0" smtClean="0"/>
              <a:t> </a:t>
            </a:r>
            <a:r>
              <a:rPr lang="hr-HR" dirty="0" err="1" smtClean="0"/>
              <a:t>g</a:t>
            </a:r>
            <a:r>
              <a:rPr lang="hr-HR" baseline="30000" dirty="0" err="1" smtClean="0"/>
              <a:t>2</a:t>
            </a:r>
            <a:r>
              <a:rPr lang="hr-HR" dirty="0" smtClean="0"/>
              <a:t>. Računalnim metodama je otkriveno da bi dodatak supstance </a:t>
            </a:r>
            <a:r>
              <a:rPr lang="hr-HR" b="1" dirty="0" smtClean="0"/>
              <a:t>B</a:t>
            </a:r>
            <a:r>
              <a:rPr lang="hr-HR" dirty="0" smtClean="0"/>
              <a:t> trebao povećati iskorištenje reakcije. Provedeno je </a:t>
            </a:r>
            <a:r>
              <a:rPr lang="hr-HR" dirty="0" err="1" smtClean="0"/>
              <a:t>10</a:t>
            </a:r>
            <a:r>
              <a:rPr lang="hr-HR" dirty="0" smtClean="0"/>
              <a:t> reakcija uz </a:t>
            </a:r>
            <a:r>
              <a:rPr lang="hr-HR" dirty="0" err="1" smtClean="0"/>
              <a:t>prisustvo</a:t>
            </a:r>
            <a:r>
              <a:rPr lang="hr-HR" dirty="0" smtClean="0"/>
              <a:t> </a:t>
            </a:r>
            <a:r>
              <a:rPr lang="hr-HR" b="1" dirty="0" smtClean="0"/>
              <a:t>B </a:t>
            </a:r>
            <a:r>
              <a:rPr lang="hr-HR" dirty="0" smtClean="0"/>
              <a:t>te su izmjerena slijedeća iskorištenja: </a:t>
            </a:r>
            <a:r>
              <a:rPr lang="hr-HR" dirty="0" err="1" smtClean="0"/>
              <a:t>235</a:t>
            </a:r>
            <a:r>
              <a:rPr lang="hr-HR" dirty="0" smtClean="0"/>
              <a:t>,4, </a:t>
            </a:r>
            <a:r>
              <a:rPr lang="hr-HR" dirty="0" err="1" smtClean="0"/>
              <a:t>231</a:t>
            </a:r>
            <a:r>
              <a:rPr lang="hr-HR" dirty="0" smtClean="0"/>
              <a:t>,</a:t>
            </a:r>
            <a:r>
              <a:rPr lang="hr-HR" dirty="0" err="1" smtClean="0"/>
              <a:t>3</a:t>
            </a:r>
            <a:r>
              <a:rPr lang="hr-HR" dirty="0" smtClean="0"/>
              <a:t>, </a:t>
            </a:r>
            <a:r>
              <a:rPr lang="hr-HR" dirty="0" err="1" smtClean="0"/>
              <a:t>222</a:t>
            </a:r>
            <a:r>
              <a:rPr lang="hr-HR" dirty="0" smtClean="0"/>
              <a:t>,</a:t>
            </a:r>
            <a:r>
              <a:rPr lang="hr-HR" dirty="0" err="1" smtClean="0"/>
              <a:t>7</a:t>
            </a:r>
            <a:r>
              <a:rPr lang="hr-HR" dirty="0" smtClean="0"/>
              <a:t>, </a:t>
            </a:r>
            <a:r>
              <a:rPr lang="hr-HR" dirty="0" err="1" smtClean="0"/>
              <a:t>217</a:t>
            </a:r>
            <a:r>
              <a:rPr lang="hr-HR" dirty="0" smtClean="0"/>
              <a:t>,</a:t>
            </a:r>
            <a:r>
              <a:rPr lang="hr-HR" dirty="0" err="1" smtClean="0"/>
              <a:t>9</a:t>
            </a:r>
            <a:r>
              <a:rPr lang="hr-HR" dirty="0" smtClean="0"/>
              <a:t>, </a:t>
            </a:r>
            <a:r>
              <a:rPr lang="hr-HR" dirty="0" err="1" smtClean="0"/>
              <a:t>214</a:t>
            </a:r>
            <a:r>
              <a:rPr lang="hr-HR" dirty="0" smtClean="0"/>
              <a:t>,</a:t>
            </a:r>
            <a:r>
              <a:rPr lang="hr-HR" dirty="0" err="1" smtClean="0"/>
              <a:t>3</a:t>
            </a:r>
            <a:r>
              <a:rPr lang="hr-HR" dirty="0" smtClean="0"/>
              <a:t>, </a:t>
            </a:r>
            <a:r>
              <a:rPr lang="hr-HR" dirty="0" err="1" smtClean="0"/>
              <a:t>225</a:t>
            </a:r>
            <a:r>
              <a:rPr lang="hr-HR" dirty="0" smtClean="0"/>
              <a:t>,</a:t>
            </a:r>
            <a:r>
              <a:rPr lang="hr-HR" dirty="0" err="1" smtClean="0"/>
              <a:t>4</a:t>
            </a:r>
            <a:r>
              <a:rPr lang="hr-HR" dirty="0" smtClean="0"/>
              <a:t>, </a:t>
            </a:r>
            <a:r>
              <a:rPr lang="hr-HR" dirty="0" err="1" smtClean="0"/>
              <a:t>234</a:t>
            </a:r>
            <a:r>
              <a:rPr lang="hr-HR" dirty="0" smtClean="0"/>
              <a:t>,</a:t>
            </a:r>
            <a:r>
              <a:rPr lang="hr-HR" dirty="0" err="1" smtClean="0"/>
              <a:t>2</a:t>
            </a:r>
            <a:r>
              <a:rPr lang="hr-HR" dirty="0" smtClean="0"/>
              <a:t>, </a:t>
            </a:r>
            <a:r>
              <a:rPr lang="hr-HR" dirty="0" err="1" smtClean="0"/>
              <a:t>230</a:t>
            </a:r>
            <a:r>
              <a:rPr lang="hr-HR" dirty="0" smtClean="0"/>
              <a:t>,</a:t>
            </a:r>
            <a:r>
              <a:rPr lang="hr-HR" dirty="0" err="1" smtClean="0"/>
              <a:t>1</a:t>
            </a:r>
            <a:r>
              <a:rPr lang="hr-HR" dirty="0" smtClean="0"/>
              <a:t>, </a:t>
            </a:r>
            <a:r>
              <a:rPr lang="hr-HR" dirty="0" err="1" smtClean="0"/>
              <a:t>221</a:t>
            </a:r>
            <a:r>
              <a:rPr lang="hr-HR" dirty="0" smtClean="0"/>
              <a:t>,</a:t>
            </a:r>
            <a:r>
              <a:rPr lang="hr-HR" dirty="0" err="1" smtClean="0"/>
              <a:t>3</a:t>
            </a:r>
            <a:r>
              <a:rPr lang="hr-HR" dirty="0" smtClean="0"/>
              <a:t>, </a:t>
            </a:r>
            <a:r>
              <a:rPr lang="hr-HR" dirty="0" err="1" smtClean="0"/>
              <a:t>217</a:t>
            </a:r>
            <a:r>
              <a:rPr lang="hr-HR" dirty="0" smtClean="0"/>
              <a:t>,</a:t>
            </a:r>
            <a:r>
              <a:rPr lang="hr-HR" dirty="0" err="1" smtClean="0"/>
              <a:t>4</a:t>
            </a:r>
            <a:r>
              <a:rPr lang="hr-HR" dirty="0" smtClean="0"/>
              <a:t>.</a:t>
            </a:r>
          </a:p>
          <a:p>
            <a:r>
              <a:rPr lang="hr-HR" dirty="0" smtClean="0"/>
              <a:t>S kolikom vjerojatnošću možemo tvrditi da je dodatak tvari </a:t>
            </a:r>
            <a:r>
              <a:rPr lang="hr-HR" b="1" dirty="0" smtClean="0"/>
              <a:t>B</a:t>
            </a:r>
            <a:r>
              <a:rPr lang="hr-HR" dirty="0" smtClean="0"/>
              <a:t> povećao iskorištenje reakcije?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457200" y="838200"/>
            <a:ext cx="84582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Da li je očekivana vrijednost populacije jednaka nekoj određenoj vrijednosti?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267200"/>
            <a:ext cx="8001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RJEŠENJE:</a:t>
            </a:r>
          </a:p>
          <a:p>
            <a:pPr>
              <a:lnSpc>
                <a:spcPct val="150000"/>
              </a:lnSpc>
            </a:pPr>
            <a:r>
              <a:rPr lang="hr-HR" b="1" dirty="0" err="1" smtClean="0"/>
              <a:t>H</a:t>
            </a:r>
            <a:r>
              <a:rPr lang="hr-HR" b="1" baseline="-25000" dirty="0" err="1" smtClean="0"/>
              <a:t>0</a:t>
            </a:r>
            <a:r>
              <a:rPr lang="hr-HR" b="1" dirty="0" smtClean="0"/>
              <a:t> </a:t>
            </a:r>
            <a:r>
              <a:rPr lang="hr-HR" dirty="0" smtClean="0"/>
              <a:t>– </a:t>
            </a:r>
            <a:r>
              <a:rPr lang="hr-HR" b="1" dirty="0" smtClean="0"/>
              <a:t>srednja vrijednost uzorka (</a:t>
            </a:r>
            <a:r>
              <a:rPr lang="hr-HR" b="1" dirty="0" err="1" smtClean="0"/>
              <a:t>10</a:t>
            </a:r>
            <a:r>
              <a:rPr lang="hr-HR" b="1" dirty="0" smtClean="0"/>
              <a:t> eksperimenata) jednaka je srednjoj vrijednosti populacije </a:t>
            </a:r>
            <a:r>
              <a:rPr lang="hr-HR" dirty="0" smtClean="0"/>
              <a:t>– ako je </a:t>
            </a:r>
            <a:r>
              <a:rPr lang="hr-HR" dirty="0" err="1" smtClean="0"/>
              <a:t>nul</a:t>
            </a:r>
            <a:r>
              <a:rPr lang="hr-HR" dirty="0" smtClean="0"/>
              <a:t> hipoteza točna, B ne utječe na iskorištenje reakcije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638800"/>
            <a:ext cx="8077200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 - iz priloženih podataka možemo izračunati da je srednja vrijednost uzoraka </a:t>
            </a:r>
            <a:r>
              <a:rPr lang="hr-HR" dirty="0" err="1" smtClean="0"/>
              <a:t>225</a:t>
            </a:r>
            <a:r>
              <a:rPr lang="hr-HR" dirty="0" smtClean="0"/>
              <a:t>,0 g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- prema središnjem graničnom teoremu srednje vrijednosti raspodijeljene su po normalnoj raspodjeli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00100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- korištenjem normalne raspodjele možemo izračunati vjerojatnost da nasumično odabrana varijabla </a:t>
            </a:r>
            <a:r>
              <a:rPr lang="hr-HR" i="1" dirty="0" smtClean="0"/>
              <a:t>x</a:t>
            </a:r>
            <a:r>
              <a:rPr lang="hr-HR" dirty="0" smtClean="0"/>
              <a:t> iz populacije bude veća ili jednaka srednjoj vrijednosti uzoraka </a:t>
            </a:r>
            <a:endParaRPr lang="en-US" dirty="0"/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1600200" y="1733550"/>
          <a:ext cx="31242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4" imgW="2057400" imgH="761760" progId="Equation.3">
                  <p:embed/>
                </p:oleObj>
              </mc:Choice>
              <mc:Fallback>
                <p:oleObj name="Equation" r:id="rId4" imgW="2057400" imgH="7617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33550"/>
                        <a:ext cx="31242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76600" y="228600"/>
            <a:ext cx="23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/>
              <a:t>STATISTIČKA HIPOTEZA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4290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/>
              <a:t>iz tablice očitamo da je P(x ≥ 3,</a:t>
            </a:r>
            <a:r>
              <a:rPr lang="hr-HR" dirty="0" err="1" smtClean="0"/>
              <a:t>32</a:t>
            </a:r>
            <a:r>
              <a:rPr lang="hr-HR" dirty="0" smtClean="0"/>
              <a:t> | x~ N (</a:t>
            </a:r>
            <a:r>
              <a:rPr lang="hr-HR" dirty="0" err="1" smtClean="0"/>
              <a:t>218</a:t>
            </a:r>
            <a:r>
              <a:rPr lang="hr-HR" dirty="0" smtClean="0"/>
              <a:t>,0, </a:t>
            </a:r>
            <a:r>
              <a:rPr lang="hr-HR" dirty="0" err="1" smtClean="0"/>
              <a:t>44</a:t>
            </a:r>
            <a:r>
              <a:rPr lang="hr-HR" dirty="0" smtClean="0"/>
              <a:t>,</a:t>
            </a:r>
            <a:r>
              <a:rPr lang="hr-HR" dirty="0" err="1" smtClean="0"/>
              <a:t>52</a:t>
            </a:r>
            <a:r>
              <a:rPr lang="hr-HR" dirty="0" smtClean="0"/>
              <a:t>))  = 0,</a:t>
            </a:r>
            <a:r>
              <a:rPr lang="hr-HR" dirty="0" err="1" smtClean="0"/>
              <a:t>49953</a:t>
            </a:r>
            <a:r>
              <a:rPr lang="hr-HR" dirty="0" smtClean="0"/>
              <a:t>, što implicira da je svega 0,</a:t>
            </a:r>
            <a:r>
              <a:rPr lang="hr-HR" dirty="0" err="1" smtClean="0"/>
              <a:t>00047</a:t>
            </a:r>
            <a:r>
              <a:rPr lang="hr-HR" dirty="0" smtClean="0"/>
              <a:t> (0,5-0,</a:t>
            </a:r>
            <a:r>
              <a:rPr lang="hr-HR" dirty="0" err="1" smtClean="0"/>
              <a:t>49953</a:t>
            </a:r>
            <a:r>
              <a:rPr lang="hr-HR" dirty="0" smtClean="0"/>
              <a:t>), odnosno 0,</a:t>
            </a:r>
            <a:r>
              <a:rPr lang="hr-HR" dirty="0" err="1" smtClean="0"/>
              <a:t>05</a:t>
            </a:r>
            <a:r>
              <a:rPr lang="hr-HR" dirty="0" smtClean="0"/>
              <a:t>% vjerojatnosti da slučajno izabrana varijabla bude veća ili jednaka srednjoj vrijednosti uzorka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/>
              <a:t> možemo odbaciti </a:t>
            </a:r>
            <a:r>
              <a:rPr lang="hr-HR" b="1" dirty="0" err="1" smtClean="0"/>
              <a:t>nul</a:t>
            </a:r>
            <a:r>
              <a:rPr lang="hr-HR" b="1" dirty="0" smtClean="0"/>
              <a:t> hipotezu i pogreška prvog reda pri tome nam iznosi svega 0,</a:t>
            </a:r>
            <a:r>
              <a:rPr lang="hr-HR" b="1" dirty="0" err="1" smtClean="0"/>
              <a:t>05</a:t>
            </a:r>
            <a:r>
              <a:rPr lang="hr-HR" b="1" dirty="0" smtClean="0"/>
              <a:t>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u  navedenom primjeru koristili smo statistički test za usporedbu očekivane vrijednosti populacije u slučaju kada je </a:t>
            </a:r>
            <a:r>
              <a:rPr lang="hr-HR" dirty="0" err="1" smtClean="0"/>
              <a:t>varijancija</a:t>
            </a:r>
            <a:r>
              <a:rPr lang="hr-HR" dirty="0" smtClean="0"/>
              <a:t> bila poznata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880</Words>
  <Application>Microsoft Office PowerPoint</Application>
  <PresentationFormat>On-screen Show (4:3)</PresentationFormat>
  <Paragraphs>67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Branimir</dc:creator>
  <cp:lastModifiedBy>Branimir</cp:lastModifiedBy>
  <cp:revision>36</cp:revision>
  <dcterms:created xsi:type="dcterms:W3CDTF">2012-05-21T09:09:00Z</dcterms:created>
  <dcterms:modified xsi:type="dcterms:W3CDTF">2020-05-18T18:08:45Z</dcterms:modified>
</cp:coreProperties>
</file>