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39" r:id="rId2"/>
    <p:sldId id="334" r:id="rId3"/>
    <p:sldId id="262" r:id="rId4"/>
    <p:sldId id="259" r:id="rId5"/>
    <p:sldId id="261" r:id="rId6"/>
    <p:sldId id="260" r:id="rId7"/>
    <p:sldId id="274" r:id="rId8"/>
    <p:sldId id="273" r:id="rId9"/>
    <p:sldId id="272" r:id="rId10"/>
    <p:sldId id="271" r:id="rId11"/>
    <p:sldId id="276" r:id="rId12"/>
    <p:sldId id="277" r:id="rId13"/>
    <p:sldId id="275" r:id="rId14"/>
    <p:sldId id="270" r:id="rId15"/>
    <p:sldId id="269" r:id="rId16"/>
    <p:sldId id="290" r:id="rId17"/>
    <p:sldId id="291" r:id="rId18"/>
    <p:sldId id="316" r:id="rId19"/>
    <p:sldId id="292" r:id="rId20"/>
    <p:sldId id="315" r:id="rId21"/>
    <p:sldId id="341" r:id="rId22"/>
    <p:sldId id="313" r:id="rId23"/>
    <p:sldId id="342" r:id="rId24"/>
    <p:sldId id="343" r:id="rId25"/>
    <p:sldId id="344" r:id="rId26"/>
    <p:sldId id="345" r:id="rId27"/>
    <p:sldId id="347" r:id="rId28"/>
    <p:sldId id="348" r:id="rId29"/>
    <p:sldId id="350" r:id="rId30"/>
    <p:sldId id="355" r:id="rId31"/>
    <p:sldId id="356" r:id="rId32"/>
    <p:sldId id="357" r:id="rId33"/>
    <p:sldId id="358" r:id="rId34"/>
    <p:sldId id="36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90" autoAdjust="0"/>
  </p:normalViewPr>
  <p:slideViewPr>
    <p:cSldViewPr>
      <p:cViewPr varScale="1">
        <p:scale>
          <a:sx n="63" d="100"/>
          <a:sy n="63" d="100"/>
        </p:scale>
        <p:origin x="20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248EC-25B4-4431-A4EB-0305934B3D5B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85228-2E16-463B-BE4D-A7EBDF12FD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48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2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92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03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79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5228-2E16-463B-BE4D-A7EBDF12FDA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6EEB-5561-44CC-8DC1-A2FABF7D35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07E0-494B-443F-A55C-3877366879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9799-95BB-4417-9B92-8567CC3B6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45AC-5274-408C-9576-F8427AA0C9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B24C-0435-4910-9221-24B4FD53AE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6DA-DF67-47FB-B0BB-743C0F6AB3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C3C6-EA21-4752-8F60-E026656112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F46C-96CD-4DE9-8B77-2A217FD7C3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FEA18-E0D6-4EB2-BF03-8BFDC5A858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42C2-1F73-4717-858C-EF1BA5B546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269C-F9D4-4D35-890A-0B3D68BA1E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F4DF-30C0-4B29-BF92-BB4ACA1FDC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4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669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 smtClean="0"/>
              <a:t>MATEMATIČKE METODE U KEMIJI 2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11429" y="914400"/>
            <a:ext cx="693068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Približni i točni brojevi (pogreške, zaokruživanje, …)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Nelinearne jednadžbe (numeričke metode njihova rješavanja)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Metode interpolacije funkcija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Numeričko diferenciranje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Numeričko integriranje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Optimizacijske metode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Teorija vjerojatnosti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Osnove statistike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Slučajne varijable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Statistički testovi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000" dirty="0" smtClean="0"/>
              <a:t>Regresijske metode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990600" y="1905000"/>
            <a:ext cx="4495800" cy="533400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685800" y="6324600"/>
            <a:ext cx="397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i="1" dirty="0" smtClean="0">
                <a:solidFill>
                  <a:srgbClr val="FF0000"/>
                </a:solidFill>
              </a:rPr>
              <a:t>- razlika analitičke i numeričke metode?</a:t>
            </a:r>
            <a:endParaRPr lang="hr-HR" b="1" i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838200"/>
            <a:ext cx="282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INTERPOLACIJSKI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8382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/>
              <a:t> često za neku funkciju </a:t>
            </a:r>
            <a:r>
              <a:rPr lang="pl-PL" b="1" dirty="0" smtClean="0"/>
              <a:t>nemamo analitički izraz</a:t>
            </a:r>
            <a:r>
              <a:rPr lang="pl-PL" dirty="0" smtClean="0"/>
              <a:t>, ali poznajemo njezinu vrijednost u nekoliko (</a:t>
            </a:r>
            <a:r>
              <a:rPr lang="pl-PL" b="1" dirty="0" smtClean="0"/>
              <a:t>n+1</a:t>
            </a:r>
            <a:r>
              <a:rPr lang="pl-PL" dirty="0" smtClean="0"/>
              <a:t>) točaka: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 </a:t>
            </a:r>
            <a:endParaRPr lang="hr-HR" dirty="0" smtClean="0"/>
          </a:p>
        </p:txBody>
      </p:sp>
      <p:sp>
        <p:nvSpPr>
          <p:cNvPr id="5" name="Rectangle 4"/>
          <p:cNvSpPr/>
          <p:nvPr/>
        </p:nvSpPr>
        <p:spPr>
          <a:xfrm>
            <a:off x="2362200" y="2209800"/>
            <a:ext cx="1758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0</a:t>
            </a:r>
            <a:r>
              <a:rPr lang="en-US" i="1" dirty="0" smtClean="0"/>
              <a:t> &lt;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1</a:t>
            </a:r>
            <a:r>
              <a:rPr lang="en-US" i="1" dirty="0" smtClean="0"/>
              <a:t> &lt; · · · &lt;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400" y="2743200"/>
            <a:ext cx="3251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i="1" dirty="0" smtClean="0"/>
              <a:t>f(</a:t>
            </a:r>
            <a:r>
              <a:rPr lang="es-ES" i="1" dirty="0" err="1" smtClean="0"/>
              <a:t>x</a:t>
            </a:r>
            <a:r>
              <a:rPr lang="es-ES" i="1" baseline="-25000" dirty="0" err="1" smtClean="0"/>
              <a:t>0</a:t>
            </a:r>
            <a:r>
              <a:rPr lang="es-ES" i="1" dirty="0" smtClean="0"/>
              <a:t>) = </a:t>
            </a:r>
            <a:r>
              <a:rPr lang="es-ES" i="1" dirty="0" err="1" smtClean="0"/>
              <a:t>y</a:t>
            </a:r>
            <a:r>
              <a:rPr lang="es-ES" i="1" baseline="-25000" dirty="0" err="1" smtClean="0"/>
              <a:t>0</a:t>
            </a:r>
            <a:r>
              <a:rPr lang="es-ES" i="1" dirty="0" smtClean="0"/>
              <a:t>, f(</a:t>
            </a:r>
            <a:r>
              <a:rPr lang="es-ES" i="1" dirty="0" err="1" smtClean="0"/>
              <a:t>x</a:t>
            </a:r>
            <a:r>
              <a:rPr lang="es-ES" i="1" baseline="-25000" dirty="0" err="1" smtClean="0"/>
              <a:t>1</a:t>
            </a:r>
            <a:r>
              <a:rPr lang="es-ES" i="1" dirty="0" smtClean="0"/>
              <a:t>) = </a:t>
            </a:r>
            <a:r>
              <a:rPr lang="es-ES" i="1" dirty="0" err="1" smtClean="0"/>
              <a:t>y</a:t>
            </a:r>
            <a:r>
              <a:rPr lang="es-ES" i="1" baseline="-25000" dirty="0" err="1" smtClean="0"/>
              <a:t>1</a:t>
            </a:r>
            <a:r>
              <a:rPr lang="es-ES" i="1" dirty="0" smtClean="0"/>
              <a:t>, . . ., f(</a:t>
            </a:r>
            <a:r>
              <a:rPr lang="es-ES" i="1" dirty="0" err="1" smtClean="0"/>
              <a:t>x</a:t>
            </a:r>
            <a:r>
              <a:rPr lang="es-ES" i="1" baseline="-25000" dirty="0" err="1" smtClean="0"/>
              <a:t>n</a:t>
            </a:r>
            <a:r>
              <a:rPr lang="es-ES" i="1" dirty="0" smtClean="0"/>
              <a:t>) = </a:t>
            </a:r>
            <a:r>
              <a:rPr lang="es-ES" i="1" dirty="0" err="1" smtClean="0"/>
              <a:t>y</a:t>
            </a:r>
            <a:r>
              <a:rPr lang="es-ES" i="1" baseline="-25000" dirty="0" err="1" smtClean="0"/>
              <a:t>n</a:t>
            </a:r>
            <a:endParaRPr lang="en-US" i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004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</a:t>
            </a:r>
            <a:r>
              <a:rPr lang="hr-HR" b="1" u="sng" dirty="0" smtClean="0"/>
              <a:t>INTERPOLACIJSKI PROBLEM</a:t>
            </a:r>
            <a:r>
              <a:rPr lang="hr-HR" b="1" dirty="0" smtClean="0"/>
              <a:t>: </a:t>
            </a:r>
            <a:r>
              <a:rPr lang="hr-HR" dirty="0" smtClean="0"/>
              <a:t>potrebno je konstruirati </a:t>
            </a:r>
            <a:r>
              <a:rPr lang="hr-HR" b="1" dirty="0" smtClean="0"/>
              <a:t>interpolacijsku funkciju </a:t>
            </a:r>
            <a:r>
              <a:rPr lang="hr-HR" b="1" i="1" dirty="0" smtClean="0"/>
              <a:t>g(x)</a:t>
            </a:r>
            <a:r>
              <a:rPr lang="hr-HR" b="1" dirty="0" smtClean="0"/>
              <a:t> </a:t>
            </a:r>
            <a:r>
              <a:rPr lang="hr-HR" dirty="0" smtClean="0"/>
              <a:t>koja pripada nekoj poznatoj klasi funkcija, a u </a:t>
            </a:r>
            <a:r>
              <a:rPr lang="hr-HR" b="1" dirty="0" smtClean="0"/>
              <a:t>interpolacijskim točkama poprima iste vrijednosti kao i “nepoznata” funkcija </a:t>
            </a:r>
            <a:r>
              <a:rPr lang="hr-HR" b="1" i="1" dirty="0" smtClean="0"/>
              <a:t>f(x):</a:t>
            </a:r>
            <a:endParaRPr lang="hr-HR" b="1" dirty="0"/>
          </a:p>
        </p:txBody>
      </p:sp>
      <p:sp>
        <p:nvSpPr>
          <p:cNvPr id="8" name="Rectangle 7"/>
          <p:cNvSpPr/>
          <p:nvPr/>
        </p:nvSpPr>
        <p:spPr>
          <a:xfrm>
            <a:off x="3048000" y="4659868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 smtClean="0"/>
              <a:t>g(x</a:t>
            </a:r>
            <a:r>
              <a:rPr lang="pt-BR" i="1" baseline="-25000" dirty="0" smtClean="0"/>
              <a:t>i</a:t>
            </a:r>
            <a:r>
              <a:rPr lang="pt-BR" i="1" dirty="0" smtClean="0"/>
              <a:t>) = f(x</a:t>
            </a:r>
            <a:r>
              <a:rPr lang="pt-BR" i="1" baseline="-25000" dirty="0" smtClean="0"/>
              <a:t>i</a:t>
            </a:r>
            <a:r>
              <a:rPr lang="pt-BR" i="1" dirty="0" smtClean="0"/>
              <a:t>), i= 0, 1, . . . , n,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070434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funkcija </a:t>
            </a:r>
            <a:r>
              <a:rPr lang="hr-HR" i="1" dirty="0" smtClean="0"/>
              <a:t>g(x) </a:t>
            </a:r>
            <a:r>
              <a:rPr lang="hr-HR" dirty="0" smtClean="0"/>
              <a:t>obično se bira u klasi polinoma, trigonometrijskih, eksponencijalnih,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racionalnih ili nekih drugih funkcija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- </a:t>
            </a:r>
            <a:r>
              <a:rPr lang="hr-HR" b="1" dirty="0" smtClean="0"/>
              <a:t>kada odredimo funkciju</a:t>
            </a:r>
            <a:r>
              <a:rPr lang="hr-HR" b="1" i="1" dirty="0" smtClean="0"/>
              <a:t> g(x)</a:t>
            </a:r>
            <a:r>
              <a:rPr lang="hr-HR" b="1" dirty="0" smtClean="0"/>
              <a:t>, onda možemo i procijeniti vrijednosti funkcije </a:t>
            </a:r>
            <a:r>
              <a:rPr lang="hr-HR" b="1" i="1" dirty="0" smtClean="0"/>
              <a:t>f(x)</a:t>
            </a:r>
            <a:r>
              <a:rPr lang="hr-HR" b="1" dirty="0" smtClean="0"/>
              <a:t> u nekoj točki </a:t>
            </a:r>
            <a:r>
              <a:rPr lang="hr-HR" b="1" i="1" dirty="0" smtClean="0"/>
              <a:t>x </a:t>
            </a:r>
            <a:r>
              <a:rPr lang="hr-HR" b="1" dirty="0" smtClean="0"/>
              <a:t>intervala [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0</a:t>
            </a:r>
            <a:r>
              <a:rPr lang="hr-HR" i="1" baseline="-25000" dirty="0" smtClean="0"/>
              <a:t>, </a:t>
            </a:r>
            <a:r>
              <a:rPr lang="en-US" i="1" dirty="0" smtClean="0"/>
              <a:t>x</a:t>
            </a:r>
            <a:r>
              <a:rPr lang="hr-HR" i="1" baseline="-25000" dirty="0" smtClean="0"/>
              <a:t>n</a:t>
            </a:r>
            <a:r>
              <a:rPr lang="hr-HR" b="1" dirty="0" smtClean="0"/>
              <a:t>]</a:t>
            </a:r>
            <a:r>
              <a:rPr lang="hr-HR" b="1" i="1" dirty="0" smtClean="0"/>
              <a:t>, x ≠ </a:t>
            </a:r>
            <a:r>
              <a:rPr lang="hr-HR" b="1" i="1" dirty="0" err="1" smtClean="0"/>
              <a:t>xi</a:t>
            </a:r>
            <a:r>
              <a:rPr lang="hr-HR" b="1" i="1" dirty="0" smtClean="0"/>
              <a:t>, </a:t>
            </a:r>
            <a:r>
              <a:rPr lang="hr-HR" b="1" dirty="0" smtClean="0"/>
              <a:t>tako da stavimo </a:t>
            </a:r>
            <a:r>
              <a:rPr lang="hr-HR" b="1" i="1" dirty="0" smtClean="0"/>
              <a:t>f(x) ≈ g(x)</a:t>
            </a:r>
            <a:endParaRPr lang="hr-HR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838200"/>
            <a:ext cx="282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INTERPOLACIJSKI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371600"/>
            <a:ext cx="815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GEOMETRIJSKA INTERPRETACIJA</a:t>
            </a:r>
          </a:p>
          <a:p>
            <a:r>
              <a:rPr lang="hr-HR" dirty="0" smtClean="0"/>
              <a:t>- potrebno je naći krivulju koja prolazi kroz zadane točke, općenito je moguće naći više takvih krivulja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371725"/>
            <a:ext cx="66103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1700213"/>
            <a:ext cx="65913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6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INTERPOLACIJA ≠ APROKSIMACIJA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114800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Kod </a:t>
            </a:r>
            <a:r>
              <a:rPr lang="hr-HR" b="1" dirty="0" smtClean="0"/>
              <a:t>interpolacije</a:t>
            </a:r>
            <a:r>
              <a:rPr lang="hr-HR" dirty="0" smtClean="0"/>
              <a:t> se zahtijeva da se vrijednosti funkcije </a:t>
            </a:r>
            <a:r>
              <a:rPr lang="hr-HR" i="1" dirty="0" smtClean="0"/>
              <a:t>f (x)</a:t>
            </a:r>
            <a:r>
              <a:rPr lang="hr-HR" dirty="0" smtClean="0"/>
              <a:t> i funkcije </a:t>
            </a:r>
            <a:r>
              <a:rPr lang="hr-HR" i="1" dirty="0" smtClean="0"/>
              <a:t>g(x)</a:t>
            </a:r>
            <a:r>
              <a:rPr lang="hr-HR" dirty="0" smtClean="0"/>
              <a:t> kojom zamjenjujemo funkciju </a:t>
            </a:r>
            <a:r>
              <a:rPr lang="hr-HR" i="1" dirty="0" smtClean="0"/>
              <a:t>f(x)</a:t>
            </a:r>
            <a:r>
              <a:rPr lang="hr-HR" dirty="0" smtClean="0"/>
              <a:t> podudaraju dostupnim točkama odnosno u svim točkama u kojima je poznata funkcija </a:t>
            </a:r>
            <a:r>
              <a:rPr lang="hr-HR" i="1" dirty="0" smtClean="0"/>
              <a:t>f(x).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 Nasuprot tome, </a:t>
            </a:r>
            <a:r>
              <a:rPr lang="hr-HR" b="1" dirty="0" smtClean="0"/>
              <a:t>aproksimacijom</a:t>
            </a:r>
            <a:r>
              <a:rPr lang="hr-HR" dirty="0" smtClean="0"/>
              <a:t> se dolazi do funkcija koje aproksimiraju grupu podataka na najbolji mogući način, bez obaveze da aproksimacijska funkcija prolazi kroz sve poznate točke.</a:t>
            </a: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838200"/>
            <a:ext cx="282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INTERPOLACIJSKI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b="1" u="sng" dirty="0" smtClean="0"/>
              <a:t>RJEŠENJE INTERPOLACIJSKOG PROBLEMA</a:t>
            </a:r>
            <a:r>
              <a:rPr lang="hr-HR" b="1" dirty="0" smtClean="0"/>
              <a:t>: </a:t>
            </a:r>
            <a:r>
              <a:rPr lang="hr-HR" dirty="0" smtClean="0"/>
              <a:t> pronaći </a:t>
            </a:r>
            <a:r>
              <a:rPr lang="hr-HR" b="1" dirty="0" smtClean="0"/>
              <a:t>polinom </a:t>
            </a:r>
            <a:r>
              <a:rPr lang="hr-HR" b="1" i="1" dirty="0" smtClean="0"/>
              <a:t>P</a:t>
            </a:r>
            <a:r>
              <a:rPr lang="hr-HR" b="1" i="1" baseline="-25000" dirty="0" smtClean="0"/>
              <a:t>n</a:t>
            </a:r>
            <a:r>
              <a:rPr lang="hr-HR" b="1" baseline="-25000" dirty="0" smtClean="0"/>
              <a:t> </a:t>
            </a:r>
            <a:r>
              <a:rPr lang="hr-HR" dirty="0" smtClean="0"/>
              <a:t>čiji graf </a:t>
            </a:r>
            <a:r>
              <a:rPr lang="hr-HR" b="1" dirty="0" smtClean="0"/>
              <a:t>prolazi zadanim točkama (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, f(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)</a:t>
            </a:r>
            <a:r>
              <a:rPr lang="hr-HR" b="1" dirty="0" smtClean="0"/>
              <a:t>), </a:t>
            </a:r>
            <a:r>
              <a:rPr lang="hr-HR" dirty="0" smtClean="0"/>
              <a:t>odnosno vrijedi: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362200"/>
            <a:ext cx="20383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" y="51054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Interpolacijski problem postaje </a:t>
            </a:r>
            <a:r>
              <a:rPr lang="pl-PL" b="1" dirty="0" smtClean="0"/>
              <a:t>jednoznačan</a:t>
            </a:r>
            <a:r>
              <a:rPr lang="pl-PL" dirty="0" smtClean="0"/>
              <a:t> ako se traži polinom </a:t>
            </a:r>
            <a:r>
              <a:rPr lang="pl-PL" i="1" dirty="0" smtClean="0"/>
              <a:t>P</a:t>
            </a:r>
            <a:r>
              <a:rPr lang="pl-PL" i="1" baseline="-25000" dirty="0" smtClean="0"/>
              <a:t>n</a:t>
            </a:r>
            <a:r>
              <a:rPr lang="pl-PL" i="1" dirty="0" smtClean="0"/>
              <a:t>(x) </a:t>
            </a:r>
            <a:r>
              <a:rPr lang="en-US" b="1" dirty="0" err="1" smtClean="0"/>
              <a:t>reda</a:t>
            </a:r>
            <a:r>
              <a:rPr lang="en-US" b="1" dirty="0" smtClean="0"/>
              <a:t> ne </a:t>
            </a:r>
            <a:r>
              <a:rPr lang="en-US" b="1" dirty="0" err="1" smtClean="0"/>
              <a:t>ve</a:t>
            </a:r>
            <a:r>
              <a:rPr lang="hr-HR" b="1" dirty="0" smtClean="0"/>
              <a:t>ć</a:t>
            </a:r>
            <a:r>
              <a:rPr lang="en-US" b="1" dirty="0" err="1" smtClean="0"/>
              <a:t>eg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n </a:t>
            </a:r>
            <a:r>
              <a:rPr lang="en-US" b="1" dirty="0" err="1" smtClean="0"/>
              <a:t>koji</a:t>
            </a:r>
            <a:r>
              <a:rPr lang="en-US" b="1" dirty="0" smtClean="0"/>
              <a:t> </a:t>
            </a:r>
            <a:r>
              <a:rPr lang="en-US" b="1" dirty="0" err="1" smtClean="0"/>
              <a:t>zadovoljava</a:t>
            </a:r>
            <a:r>
              <a:rPr lang="en-US" b="1" dirty="0" smtClean="0"/>
              <a:t> </a:t>
            </a:r>
            <a:r>
              <a:rPr lang="hr-HR" b="1" dirty="0" smtClean="0"/>
              <a:t>gornje </a:t>
            </a:r>
            <a:r>
              <a:rPr lang="en-US" b="1" dirty="0" err="1" smtClean="0"/>
              <a:t>uvjete</a:t>
            </a:r>
            <a:r>
              <a:rPr lang="hr-HR" dirty="0" smtClean="0"/>
              <a:t>.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6248400"/>
            <a:ext cx="3781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838200"/>
            <a:ext cx="282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INTERPOLACIJSKI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066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koeficijente polinoma mogli bismo naći rješavajući sustav od (n+1) jednadžbe s (n+1) nepoznanicom:    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58102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3581400"/>
            <a:ext cx="724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determinanta dobivene matrice naziva se </a:t>
            </a:r>
            <a:r>
              <a:rPr lang="hr-HR" b="1" i="1" dirty="0" err="1" smtClean="0"/>
              <a:t>Vandermondova</a:t>
            </a:r>
            <a:r>
              <a:rPr lang="hr-HR" b="1" i="1" dirty="0" smtClean="0"/>
              <a:t> determinanta</a:t>
            </a:r>
            <a:r>
              <a:rPr lang="hr-HR" b="1" dirty="0" smtClean="0"/>
              <a:t> </a:t>
            </a:r>
            <a:endParaRPr lang="en-US" b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962400"/>
            <a:ext cx="1819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51816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/>
              <a:t> može se pokazati da je vrijednost </a:t>
            </a:r>
            <a:r>
              <a:rPr lang="it-IT" dirty="0" smtClean="0"/>
              <a:t>determinante </a:t>
            </a:r>
            <a:r>
              <a:rPr lang="it-IT" b="1" dirty="0" err="1" smtClean="0"/>
              <a:t>razli</a:t>
            </a:r>
            <a:r>
              <a:rPr lang="hr-HR" b="1" dirty="0" smtClean="0"/>
              <a:t>č</a:t>
            </a:r>
            <a:r>
              <a:rPr lang="it-IT" b="1" dirty="0" err="1" smtClean="0"/>
              <a:t>ita</a:t>
            </a:r>
            <a:r>
              <a:rPr lang="it-IT" b="1" dirty="0" smtClean="0"/>
              <a:t> od </a:t>
            </a:r>
            <a:r>
              <a:rPr lang="it-IT" b="1" dirty="0" err="1" smtClean="0"/>
              <a:t>nule</a:t>
            </a:r>
            <a:r>
              <a:rPr lang="it-IT" b="1" dirty="0" smtClean="0"/>
              <a:t> </a:t>
            </a:r>
            <a:r>
              <a:rPr lang="it-IT" dirty="0" err="1" smtClean="0"/>
              <a:t>ako</a:t>
            </a:r>
            <a:r>
              <a:rPr lang="it-IT" dirty="0" smtClean="0"/>
              <a:t> su </a:t>
            </a:r>
            <a:r>
              <a:rPr lang="it-IT" b="1" i="1" dirty="0" smtClean="0"/>
              <a:t>x</a:t>
            </a:r>
            <a:r>
              <a:rPr lang="it-IT" b="1" i="1" baseline="-25000" dirty="0" smtClean="0"/>
              <a:t>i</a:t>
            </a:r>
            <a:r>
              <a:rPr lang="it-IT" b="1" i="1" dirty="0" smtClean="0"/>
              <a:t> (i = </a:t>
            </a:r>
            <a:r>
              <a:rPr lang="hr-HR" b="1" i="1" dirty="0" smtClean="0"/>
              <a:t>0,1,…,</a:t>
            </a:r>
            <a:r>
              <a:rPr lang="it-IT" b="1" i="1" dirty="0" smtClean="0"/>
              <a:t>n) </a:t>
            </a:r>
            <a:r>
              <a:rPr lang="it-IT" b="1" dirty="0" smtClean="0"/>
              <a:t>me</a:t>
            </a:r>
            <a:r>
              <a:rPr lang="hr-HR" b="1" dirty="0" smtClean="0"/>
              <a:t>đ</a:t>
            </a:r>
            <a:r>
              <a:rPr lang="it-IT" b="1" dirty="0" err="1" smtClean="0"/>
              <a:t>usobno</a:t>
            </a:r>
            <a:r>
              <a:rPr lang="it-IT" b="1" dirty="0" smtClean="0"/>
              <a:t> </a:t>
            </a:r>
            <a:r>
              <a:rPr lang="it-IT" b="1" dirty="0" err="1" smtClean="0"/>
              <a:t>razli</a:t>
            </a:r>
            <a:r>
              <a:rPr lang="hr-HR" b="1" dirty="0" smtClean="0"/>
              <a:t>č</a:t>
            </a:r>
            <a:r>
              <a:rPr lang="it-IT" b="1" dirty="0" err="1" smtClean="0"/>
              <a:t>iti</a:t>
            </a:r>
            <a:endParaRPr lang="hr-HR" b="1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- sustav ima </a:t>
            </a:r>
            <a:r>
              <a:rPr lang="pt-BR" b="1" dirty="0" smtClean="0"/>
              <a:t>jedinstveno rješenje</a:t>
            </a:r>
            <a:r>
              <a:rPr lang="pt-BR" dirty="0" smtClean="0"/>
              <a:t>, tj. postoji </a:t>
            </a:r>
            <a:r>
              <a:rPr lang="hr-HR" b="1" dirty="0" smtClean="0"/>
              <a:t>točno </a:t>
            </a:r>
            <a:r>
              <a:rPr lang="en-US" b="1" dirty="0" err="1" smtClean="0"/>
              <a:t>jedan</a:t>
            </a:r>
            <a:r>
              <a:rPr lang="en-US" b="1" dirty="0" smtClean="0"/>
              <a:t> </a:t>
            </a:r>
            <a:r>
              <a:rPr lang="en-US" b="1" dirty="0" err="1" smtClean="0"/>
              <a:t>polinom</a:t>
            </a:r>
            <a:r>
              <a:rPr lang="en-US" b="1" dirty="0" smtClean="0"/>
              <a:t>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n</a:t>
            </a:r>
            <a:r>
              <a:rPr lang="en-US" b="1" dirty="0" smtClean="0"/>
              <a:t> </a:t>
            </a:r>
            <a:r>
              <a:rPr lang="hr-HR" b="1" dirty="0" smtClean="0"/>
              <a:t>stupnja </a:t>
            </a:r>
            <a:r>
              <a:rPr lang="en-US" b="1" dirty="0" smtClean="0"/>
              <a:t>ne </a:t>
            </a:r>
            <a:r>
              <a:rPr lang="en-US" b="1" dirty="0" err="1" smtClean="0"/>
              <a:t>ve</a:t>
            </a:r>
            <a:r>
              <a:rPr lang="hr-HR" b="1" dirty="0" smtClean="0"/>
              <a:t>ć</a:t>
            </a:r>
            <a:r>
              <a:rPr lang="en-US" b="1" dirty="0" err="1" smtClean="0"/>
              <a:t>eg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n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prolazi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(n + 1) </a:t>
            </a:r>
            <a:r>
              <a:rPr lang="hr-HR" dirty="0" smtClean="0"/>
              <a:t>točaka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153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smtClean="0"/>
              <a:t>Problemi</a:t>
            </a:r>
            <a:r>
              <a:rPr lang="hr-HR" dirty="0" smtClean="0"/>
              <a:t>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dirty="0" smtClean="0"/>
              <a:t>ako bi tražili interpolacijski polinom stupnja </a:t>
            </a:r>
            <a:r>
              <a:rPr lang="hr-HR" b="1" dirty="0" smtClean="0"/>
              <a:t>&lt;n</a:t>
            </a:r>
            <a:r>
              <a:rPr lang="hr-HR" dirty="0" smtClean="0"/>
              <a:t>, rješenje </a:t>
            </a:r>
            <a:r>
              <a:rPr lang="hr-HR" b="1" dirty="0" smtClean="0"/>
              <a:t>ne mora postojati</a:t>
            </a:r>
            <a:r>
              <a:rPr lang="hr-HR" dirty="0" smtClean="0"/>
              <a:t>; a ako bi tražili polinom stupnja </a:t>
            </a:r>
            <a:r>
              <a:rPr lang="hr-HR" b="1" dirty="0" smtClean="0"/>
              <a:t>&gt;n</a:t>
            </a:r>
            <a:r>
              <a:rPr lang="hr-HR" dirty="0" smtClean="0"/>
              <a:t>, rješenje nije nužno jedinstveno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dirty="0" smtClean="0"/>
              <a:t> za </a:t>
            </a:r>
            <a:r>
              <a:rPr lang="hr-HR" b="1" dirty="0" smtClean="0"/>
              <a:t>veliki n </a:t>
            </a:r>
            <a:r>
              <a:rPr lang="hr-HR" dirty="0" smtClean="0"/>
              <a:t>i </a:t>
            </a:r>
            <a:r>
              <a:rPr lang="hr-HR" b="1" dirty="0" smtClean="0"/>
              <a:t>međusobno bliske čvorove </a:t>
            </a:r>
            <a:r>
              <a:rPr lang="hr-HR" dirty="0" smtClean="0"/>
              <a:t>interpolacije, nastat će ozbiljni </a:t>
            </a:r>
            <a:r>
              <a:rPr lang="hr-HR" b="1" dirty="0" smtClean="0"/>
              <a:t>numerički problemi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1" y="3810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zbog toga se koriste </a:t>
            </a:r>
            <a:r>
              <a:rPr lang="hr-HR" b="1" dirty="0" smtClean="0"/>
              <a:t>numeričke metode </a:t>
            </a:r>
            <a:r>
              <a:rPr lang="hr-HR" dirty="0" smtClean="0"/>
              <a:t>za interpolaciju funkcija poput </a:t>
            </a:r>
            <a:r>
              <a:rPr lang="hr-HR" dirty="0" err="1" smtClean="0"/>
              <a:t>Lagrangeove</a:t>
            </a:r>
            <a:r>
              <a:rPr lang="hr-HR" dirty="0" smtClean="0"/>
              <a:t> i </a:t>
            </a:r>
            <a:r>
              <a:rPr lang="hr-HR" dirty="0" err="1" smtClean="0"/>
              <a:t>Newtonove</a:t>
            </a:r>
            <a:r>
              <a:rPr lang="hr-HR" dirty="0" smtClean="0"/>
              <a:t> metode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200" y="838200"/>
            <a:ext cx="282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INTERPOLACIJSKI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9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u="sng" dirty="0" smtClean="0"/>
              <a:t> najprije općeniti slučaj</a:t>
            </a:r>
            <a:r>
              <a:rPr lang="hr-HR" dirty="0" smtClean="0"/>
              <a:t>: potrebno je naći polinom stupnja n za koji vrijedi: 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00200"/>
            <a:ext cx="43719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2400" y="26670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to znači da graf polinoma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dirty="0" smtClean="0"/>
              <a:t> </a:t>
            </a:r>
            <a:r>
              <a:rPr lang="hr-HR" b="1" dirty="0" smtClean="0"/>
              <a:t>sječe x-os u točkama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0</a:t>
            </a:r>
            <a:r>
              <a:rPr lang="hr-HR" b="1" i="1" baseline="-25000" dirty="0" smtClean="0"/>
              <a:t> </a:t>
            </a:r>
            <a:r>
              <a:rPr lang="hr-HR" b="1" i="1" dirty="0" smtClean="0"/>
              <a:t>,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1</a:t>
            </a:r>
            <a:r>
              <a:rPr lang="hr-HR" b="1" i="1" dirty="0" smtClean="0"/>
              <a:t>, …,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i="1" baseline="-25000" dirty="0" smtClean="0"/>
              <a:t>-1</a:t>
            </a:r>
            <a:r>
              <a:rPr lang="hr-HR" b="1" i="1" dirty="0" smtClean="0"/>
              <a:t>,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i="1" baseline="-25000" dirty="0" smtClean="0"/>
              <a:t>+1</a:t>
            </a:r>
            <a:r>
              <a:rPr lang="hr-HR" b="1" i="1" dirty="0" smtClean="0"/>
              <a:t>, …,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n</a:t>
            </a:r>
            <a:r>
              <a:rPr lang="hr-HR" dirty="0" smtClean="0"/>
              <a:t>, a u točki 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dirty="0" smtClean="0"/>
              <a:t> poprima vrijednost 1</a:t>
            </a:r>
            <a:endParaRPr lang="en-US" b="1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276600"/>
            <a:ext cx="44672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4800" y="5867400"/>
            <a:ext cx="736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 s obzirom da su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,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, …,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-1</a:t>
            </a:r>
            <a:r>
              <a:rPr lang="hr-HR" i="1" dirty="0" smtClean="0"/>
              <a:t>,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+1</a:t>
            </a:r>
            <a:r>
              <a:rPr lang="hr-HR" i="1" dirty="0" smtClean="0"/>
              <a:t>, …,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n</a:t>
            </a:r>
            <a:r>
              <a:rPr lang="hr-HR" i="1" baseline="-25000" dirty="0" smtClean="0"/>
              <a:t> </a:t>
            </a:r>
            <a:r>
              <a:rPr lang="hr-HR" b="1" dirty="0" err="1" smtClean="0"/>
              <a:t>nul</a:t>
            </a:r>
            <a:r>
              <a:rPr lang="hr-HR" b="1" dirty="0" smtClean="0"/>
              <a:t> točke </a:t>
            </a:r>
            <a:r>
              <a:rPr lang="hr-HR" dirty="0" smtClean="0"/>
              <a:t>polinomna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dirty="0" smtClean="0"/>
              <a:t> mora vrijediti: </a:t>
            </a:r>
            <a:endParaRPr lang="en-US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6372225"/>
            <a:ext cx="61150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4800" y="5486400"/>
            <a:ext cx="426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kako naći polinom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dirty="0" smtClean="0"/>
              <a:t> navedenih svojstava?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442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konstantu </a:t>
            </a:r>
            <a:r>
              <a:rPr lang="hr-HR" i="1" dirty="0" err="1" smtClean="0"/>
              <a:t>C</a:t>
            </a:r>
            <a:r>
              <a:rPr lang="hr-HR" i="1" baseline="-25000" dirty="0" err="1" smtClean="0"/>
              <a:t>i</a:t>
            </a:r>
            <a:r>
              <a:rPr lang="hr-HR" dirty="0" smtClean="0"/>
              <a:t> ćemo odrediti iz uvjeta </a:t>
            </a:r>
            <a:r>
              <a:rPr lang="hr-HR" b="1" i="1" dirty="0" err="1" smtClean="0"/>
              <a:t>p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(</a:t>
            </a:r>
            <a:r>
              <a:rPr lang="hr-HR" b="1" i="1" dirty="0" err="1" smtClean="0"/>
              <a:t>x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)=</a:t>
            </a:r>
            <a:r>
              <a:rPr lang="hr-HR" b="1" dirty="0" smtClean="0"/>
              <a:t>1</a:t>
            </a:r>
            <a:r>
              <a:rPr lang="hr-HR" dirty="0" smtClean="0"/>
              <a:t>: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62103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2743200"/>
            <a:ext cx="706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uvrštavajući konstantu </a:t>
            </a:r>
            <a:r>
              <a:rPr lang="hr-HR" i="1" dirty="0" err="1" smtClean="0"/>
              <a:t>C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 </a:t>
            </a:r>
            <a:r>
              <a:rPr lang="hr-HR" dirty="0" smtClean="0"/>
              <a:t>u prethodni izraz za polinom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dirty="0" smtClean="0"/>
              <a:t> dobijemo izraz: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200400"/>
            <a:ext cx="64103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200" y="46482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- za polinom </a:t>
            </a:r>
            <a:r>
              <a:rPr lang="hr-HR" i="1" dirty="0" smtClean="0"/>
              <a:t>P</a:t>
            </a:r>
            <a:r>
              <a:rPr lang="hr-HR" i="1" baseline="-25000" dirty="0" smtClean="0"/>
              <a:t>n</a:t>
            </a:r>
            <a:r>
              <a:rPr lang="hr-HR" baseline="-25000" dirty="0" smtClean="0"/>
              <a:t> </a:t>
            </a:r>
            <a:r>
              <a:rPr lang="hr-HR" dirty="0" smtClean="0"/>
              <a:t>čiji graf prolazi točkama 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, 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)</a:t>
            </a:r>
            <a:r>
              <a:rPr lang="hr-HR" dirty="0" smtClean="0"/>
              <a:t>), odnosno vrijedi:</a:t>
            </a:r>
            <a:endParaRPr lang="en-US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5181600"/>
            <a:ext cx="2914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57200" y="5791200"/>
            <a:ext cx="6778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 taj polinom možemo prikazati kao </a:t>
            </a:r>
            <a:r>
              <a:rPr lang="hr-HR" b="1" dirty="0" smtClean="0"/>
              <a:t>linearnu kombinaciju</a:t>
            </a:r>
            <a:r>
              <a:rPr lang="hr-HR" dirty="0" smtClean="0"/>
              <a:t> polinoma </a:t>
            </a:r>
            <a:r>
              <a:rPr lang="hr-HR" i="1" dirty="0" err="1" smtClean="0"/>
              <a:t>p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 </a:t>
            </a:r>
            <a:r>
              <a:rPr lang="hr-HR" dirty="0" smtClean="0"/>
              <a:t>:</a:t>
            </a:r>
          </a:p>
          <a:p>
            <a:endParaRPr lang="en-US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6172200"/>
            <a:ext cx="2314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81000" y="4191000"/>
            <a:ext cx="7562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vratimo se interpolacijskom problemu i traženju interpolacijskog polinoma </a:t>
            </a:r>
            <a:r>
              <a:rPr lang="hr-HR" i="1" dirty="0" smtClean="0"/>
              <a:t>P</a:t>
            </a:r>
            <a:r>
              <a:rPr lang="hr-HR" i="1" baseline="-25000" dirty="0" smtClean="0"/>
              <a:t>n</a:t>
            </a:r>
            <a:endParaRPr lang="en-US" i="1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352800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 onda za svaku točku možemo naći polinom</a:t>
            </a:r>
            <a:r>
              <a:rPr lang="hr-HR" b="1" dirty="0" smtClean="0"/>
              <a:t> </a:t>
            </a:r>
            <a:r>
              <a:rPr lang="hr-HR" b="1" i="1" dirty="0" err="1" smtClean="0"/>
              <a:t>p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(x) </a:t>
            </a:r>
            <a:r>
              <a:rPr lang="hr-HR" dirty="0" smtClean="0"/>
              <a:t>koji će u točki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 </a:t>
            </a:r>
            <a:r>
              <a:rPr lang="hr-HR" dirty="0" smtClean="0"/>
              <a:t>imati vrijednost 1, a ostale točke će mu biti </a:t>
            </a:r>
            <a:r>
              <a:rPr lang="hr-HR" dirty="0" err="1" smtClean="0"/>
              <a:t>nul</a:t>
            </a:r>
            <a:r>
              <a:rPr lang="hr-HR" dirty="0" smtClean="0"/>
              <a:t>-točke.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9812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- ako imamo polinom </a:t>
            </a:r>
            <a:r>
              <a:rPr lang="hr-HR" i="1" dirty="0" smtClean="0"/>
              <a:t>P</a:t>
            </a:r>
            <a:r>
              <a:rPr lang="hr-HR" i="1" baseline="-25000" dirty="0" smtClean="0"/>
              <a:t>n</a:t>
            </a:r>
            <a:r>
              <a:rPr lang="hr-HR" baseline="-25000" dirty="0" smtClean="0"/>
              <a:t> </a:t>
            </a:r>
            <a:r>
              <a:rPr lang="hr-HR" dirty="0" smtClean="0"/>
              <a:t>čiji graf prolazi točkama 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), </a:t>
            </a:r>
            <a:r>
              <a:rPr lang="hr-HR" dirty="0" smtClean="0"/>
              <a:t>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), </a:t>
            </a:r>
            <a:r>
              <a:rPr lang="hr-HR" dirty="0" smtClean="0"/>
              <a:t>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), …, </a:t>
            </a:r>
            <a:r>
              <a:rPr lang="hr-HR" dirty="0" smtClean="0"/>
              <a:t>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n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n</a:t>
            </a:r>
            <a:r>
              <a:rPr lang="hr-HR" i="1" dirty="0" smtClean="0"/>
              <a:t>),</a:t>
            </a:r>
            <a:r>
              <a:rPr lang="hr-HR" dirty="0" smtClean="0"/>
              <a:t>odnosno vrijedi: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2914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4343400"/>
            <a:ext cx="745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 traženi polinom možemo prikazati kao </a:t>
            </a:r>
            <a:r>
              <a:rPr lang="hr-HR" b="1" dirty="0" smtClean="0"/>
              <a:t>linearnu kombinaciju</a:t>
            </a:r>
            <a:r>
              <a:rPr lang="hr-HR" dirty="0" smtClean="0"/>
              <a:t> polinoma </a:t>
            </a:r>
            <a:r>
              <a:rPr lang="hr-HR" b="1" i="1" dirty="0" err="1" smtClean="0"/>
              <a:t>p</a:t>
            </a:r>
            <a:r>
              <a:rPr lang="hr-HR" b="1" i="1" baseline="-25000" dirty="0" err="1" smtClean="0"/>
              <a:t>i</a:t>
            </a:r>
            <a:r>
              <a:rPr lang="hr-HR" b="1" i="1" dirty="0" smtClean="0"/>
              <a:t>(x) </a:t>
            </a:r>
            <a:r>
              <a:rPr lang="hr-HR" dirty="0" smtClean="0"/>
              <a:t>:</a:t>
            </a:r>
          </a:p>
          <a:p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5029200"/>
            <a:ext cx="2314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48328"/>
            <a:ext cx="64960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066800"/>
            <a:ext cx="7810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3657600"/>
            <a:ext cx="894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</a:t>
            </a:r>
            <a:r>
              <a:rPr lang="hr-HR" b="1" dirty="0" err="1" smtClean="0"/>
              <a:t>Lagrangeova</a:t>
            </a:r>
            <a:r>
              <a:rPr lang="hr-HR" b="1" dirty="0" smtClean="0"/>
              <a:t> formula interpolacije jedna je od rijetkih koja eksplicitno sadrži vrijednosti </a:t>
            </a:r>
            <a:r>
              <a:rPr lang="hr-HR" b="1" i="1" dirty="0" err="1" smtClean="0"/>
              <a:t>y</a:t>
            </a:r>
            <a:r>
              <a:rPr lang="hr-HR" b="1" i="1" baseline="-25000" dirty="0" err="1" smtClean="0"/>
              <a:t>i</a:t>
            </a:r>
            <a:r>
              <a:rPr lang="hr-HR" b="1" i="1" baseline="-25000" dirty="0" smtClean="0"/>
              <a:t> </a:t>
            </a:r>
            <a:endParaRPr lang="en-US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495800"/>
            <a:ext cx="7924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IZVOD:</a:t>
            </a:r>
          </a:p>
          <a:p>
            <a:r>
              <a:rPr lang="hr-HR" dirty="0" smtClean="0"/>
              <a:t>Pokažite da je </a:t>
            </a:r>
            <a:r>
              <a:rPr lang="hr-HR" dirty="0" err="1" smtClean="0"/>
              <a:t>Lagrangeov</a:t>
            </a:r>
            <a:r>
              <a:rPr lang="hr-HR" dirty="0" smtClean="0"/>
              <a:t> polinom prvog stupnja koji prolazi točkama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, 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) </a:t>
            </a:r>
            <a:r>
              <a:rPr lang="hr-HR" dirty="0" smtClean="0"/>
              <a:t>i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, 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dirty="0" smtClean="0"/>
              <a:t>) zapravo jednadžba pravca kroz dvije točke.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438400"/>
            <a:ext cx="4191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85800" y="1905000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za svaki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j</a:t>
            </a:r>
            <a:r>
              <a:rPr lang="hr-HR" dirty="0" smtClean="0"/>
              <a:t> vrijedi: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6172200"/>
            <a:ext cx="302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- GRAFIČKA INTERPRETACIJA 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1" y="1371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imamo skup točaka te želimo naći funkciju koja prolazi kroz zadane točke (</a:t>
            </a:r>
            <a:r>
              <a:rPr lang="hr-HR" i="1" dirty="0" smtClean="0"/>
              <a:t>kako bi nam ta funkcija poslužila za računanje novih točaka za koja nemamo vrijednosti </a:t>
            </a:r>
            <a:r>
              <a:rPr lang="hr-HR" dirty="0" smtClean="0"/>
              <a:t>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62200"/>
            <a:ext cx="4343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6924219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gthuhoa.files.wordpress.com/2011/05/lagranges-interpolation-polynomial.jpg?w=640&amp;h=5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33400"/>
            <a:ext cx="6096000" cy="5410200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 flipH="1">
            <a:off x="2133600" y="41148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085108" y="408478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94544" y="407554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57436" y="405707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162800" y="406734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095994" y="44196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694544" y="4439816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648105" y="4439816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162800" y="4403605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123208" y="2667000"/>
            <a:ext cx="10392" cy="1810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161308" y="26670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725644" y="3764900"/>
            <a:ext cx="1255064" cy="4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732644" y="3764900"/>
            <a:ext cx="1051" cy="705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8" grpId="0" animBg="1"/>
      <p:bldP spid="9" grpId="0" animBg="1"/>
      <p:bldP spid="10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685800"/>
            <a:ext cx="256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LAGRANGEOVA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48328"/>
            <a:ext cx="64960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066800"/>
            <a:ext cx="7810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0246" y="2133600"/>
            <a:ext cx="879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</a:t>
            </a:r>
            <a:r>
              <a:rPr lang="hr-HR" b="1" dirty="0" err="1" smtClean="0"/>
              <a:t>Lagrangeova</a:t>
            </a:r>
            <a:r>
              <a:rPr lang="hr-HR" b="1" dirty="0" smtClean="0"/>
              <a:t> formula interpolacije jedna je od rijetkih koja eksplicitno sadrži vrijednosti </a:t>
            </a:r>
            <a:r>
              <a:rPr lang="hr-HR" b="1" i="1" dirty="0" err="1" smtClean="0"/>
              <a:t>y</a:t>
            </a:r>
            <a:r>
              <a:rPr lang="hr-HR" b="1" i="1" baseline="-25000" dirty="0" err="1" smtClean="0"/>
              <a:t>i</a:t>
            </a:r>
            <a:endParaRPr lang="en-US" i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24200"/>
            <a:ext cx="82296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smtClean="0"/>
              <a:t>PREDNOSTI I NEDOSTACI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u nekim situacijama može biti računski zahtjevna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ako želimo dodati ili izbaciti neku točku, cijeli postupak se mora </a:t>
            </a:r>
            <a:r>
              <a:rPr lang="hr-HR" b="1" dirty="0" smtClean="0"/>
              <a:t>ponoviti iz početka</a:t>
            </a:r>
            <a:r>
              <a:rPr lang="hr-HR" dirty="0" smtClean="0"/>
              <a:t>!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izvrsna metoda u situaciji kada su nam zadane točke </a:t>
            </a:r>
            <a:r>
              <a:rPr lang="hr-HR" b="1" dirty="0" smtClean="0"/>
              <a:t>ekvidistantne</a:t>
            </a:r>
            <a:r>
              <a:rPr lang="hr-HR" dirty="0" smtClean="0"/>
              <a:t> 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baseline="-25000" dirty="0" smtClean="0"/>
              <a:t>+1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=h</a:t>
            </a:r>
            <a:r>
              <a:rPr lang="hr-HR" dirty="0" smtClean="0"/>
              <a:t>), u takvim slučajevima izraz postaje vrlo jednostavan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hr-HR" dirty="0" smtClean="0"/>
          </a:p>
          <a:p>
            <a:pPr>
              <a:lnSpc>
                <a:spcPct val="150000"/>
              </a:lnSpc>
              <a:buFontTx/>
              <a:buChar char="-"/>
            </a:pPr>
            <a:endParaRPr lang="hr-H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vidimo da u ovom slučaju koeficijenti uz </a:t>
            </a:r>
            <a:r>
              <a:rPr lang="hr-HR" i="1" dirty="0" smtClean="0"/>
              <a:t>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i</a:t>
            </a:r>
            <a:r>
              <a:rPr lang="hr-HR" i="1" dirty="0" smtClean="0"/>
              <a:t>) </a:t>
            </a:r>
            <a:r>
              <a:rPr lang="hr-HR" dirty="0" smtClean="0"/>
              <a:t>ne ovise, niti o koraku, niti o funkciji, te se mogu i tabelirati (tablice </a:t>
            </a:r>
            <a:r>
              <a:rPr lang="hr-HR" dirty="0" err="1" smtClean="0"/>
              <a:t>Lagrangeovih</a:t>
            </a:r>
            <a:r>
              <a:rPr lang="hr-HR" dirty="0" smtClean="0"/>
              <a:t> </a:t>
            </a:r>
            <a:r>
              <a:rPr lang="hr-HR" dirty="0" err="1" smtClean="0"/>
              <a:t>koeficjenata</a:t>
            </a:r>
            <a:r>
              <a:rPr lang="hr-HR" dirty="0" smtClean="0"/>
              <a:t>)</a:t>
            </a:r>
            <a:endParaRPr lang="en-US" dirty="0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5334000"/>
            <a:ext cx="17335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57800"/>
            <a:ext cx="6934200" cy="83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914400"/>
            <a:ext cx="2509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metoda konačnih razlika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914400"/>
            <a:ext cx="239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6619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1524000"/>
            <a:ext cx="406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interpolacijski polinom tražimo u obliku: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743200"/>
            <a:ext cx="568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koeficijenti se računaju koristeći </a:t>
            </a:r>
            <a:r>
              <a:rPr lang="hr-HR" b="1" dirty="0" smtClean="0"/>
              <a:t>metodu konačnih razlika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8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838200"/>
            <a:ext cx="4632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METODA KONAČNE RAZLIKE RAZLIČITOG REDA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8229599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- konačne razlike (još se koristi i naziv podijeljene razlike; </a:t>
            </a:r>
            <a:r>
              <a:rPr lang="hr-HR" b="1" dirty="0" err="1" smtClean="0"/>
              <a:t>eng</a:t>
            </a:r>
            <a:r>
              <a:rPr lang="hr-HR" b="1" dirty="0" smtClean="0"/>
              <a:t>. </a:t>
            </a:r>
            <a:r>
              <a:rPr lang="en-US" b="1" i="1" dirty="0" smtClean="0"/>
              <a:t>finite differences </a:t>
            </a:r>
            <a:r>
              <a:rPr lang="hr-HR" b="1" dirty="0" smtClean="0"/>
              <a:t>) koriste se kao aproksimacije derivacija </a:t>
            </a:r>
            <a:endParaRPr lang="en-US" b="1" dirty="0"/>
          </a:p>
        </p:txBody>
      </p:sp>
      <p:pic>
        <p:nvPicPr>
          <p:cNvPr id="25602" name="Picture 2" descr=" \frac{f(x + h) - f(x)}{h} = \frac{\Delta_h[f](x)}{h}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657600"/>
            <a:ext cx="2343150" cy="4095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38400" y="3048000"/>
            <a:ext cx="3495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odnos konačne razlike i derivacije: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4191000"/>
            <a:ext cx="199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ukoliko </a:t>
            </a:r>
            <a:r>
              <a:rPr lang="hr-HR" i="1" dirty="0" smtClean="0"/>
              <a:t>h</a:t>
            </a:r>
            <a:r>
              <a:rPr lang="hr-HR" dirty="0" smtClean="0"/>
              <a:t> teži nuli:</a:t>
            </a:r>
            <a:endParaRPr lang="en-US" dirty="0"/>
          </a:p>
        </p:txBody>
      </p:sp>
      <p:pic>
        <p:nvPicPr>
          <p:cNvPr id="25608" name="Picture 8" descr=" \frac{\Delta_h[f](x)}{h} - f'(x) = O(h) \quad (h \to 0).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800600"/>
            <a:ext cx="2876550" cy="40957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19200"/>
            <a:ext cx="929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najprije ćemo definirati konačne razlike:</a:t>
            </a:r>
          </a:p>
          <a:p>
            <a:endParaRPr lang="hr-HR" dirty="0" smtClean="0"/>
          </a:p>
          <a:p>
            <a:pPr marL="342900" indent="-342900">
              <a:buAutoNum type="arabicPeriod"/>
            </a:pPr>
            <a:r>
              <a:rPr lang="hr-HR" dirty="0" smtClean="0"/>
              <a:t>za jednu točku (</a:t>
            </a:r>
            <a:r>
              <a:rPr lang="hr-HR" i="1" dirty="0" smtClean="0"/>
              <a:t>x</a:t>
            </a:r>
            <a:r>
              <a:rPr lang="hr-HR" i="1" baseline="-25000" dirty="0" smtClean="0"/>
              <a:t>0</a:t>
            </a:r>
            <a:r>
              <a:rPr lang="hr-HR" i="1" dirty="0" smtClean="0"/>
              <a:t>, y</a:t>
            </a:r>
            <a:r>
              <a:rPr lang="hr-HR" i="1" baseline="-25000" dirty="0" smtClean="0"/>
              <a:t>0</a:t>
            </a:r>
            <a:r>
              <a:rPr lang="hr-HR" dirty="0" smtClean="0"/>
              <a:t>), vrijedi da je (središnja) konačna razlika </a:t>
            </a:r>
            <a:r>
              <a:rPr lang="hr-HR" b="1" dirty="0" smtClean="0"/>
              <a:t>nultog reda </a:t>
            </a:r>
            <a:r>
              <a:rPr lang="hr-HR" dirty="0" smtClean="0"/>
              <a:t>jednaka vrijednosti funkcije u toj točki:  </a:t>
            </a:r>
            <a:r>
              <a:rPr lang="hr-HR" i="1" dirty="0" smtClean="0"/>
              <a:t>f[x</a:t>
            </a:r>
            <a:r>
              <a:rPr lang="hr-HR" i="1" baseline="-25000" dirty="0" smtClean="0"/>
              <a:t>0</a:t>
            </a:r>
            <a:r>
              <a:rPr lang="hr-HR" i="1" dirty="0" smtClean="0"/>
              <a:t>] =f(x</a:t>
            </a:r>
            <a:r>
              <a:rPr lang="hr-HR" i="1" baseline="-25000" dirty="0" smtClean="0"/>
              <a:t>0</a:t>
            </a:r>
            <a:r>
              <a:rPr lang="hr-HR" i="1" dirty="0" smtClean="0"/>
              <a:t>)</a:t>
            </a:r>
            <a:endParaRPr lang="hr-HR" i="1" baseline="-25000" dirty="0" smtClean="0"/>
          </a:p>
          <a:p>
            <a:pPr marL="342900" indent="-342900"/>
            <a:endParaRPr lang="hr-HR" dirty="0" smtClean="0"/>
          </a:p>
          <a:p>
            <a:pPr marL="342900" indent="-342900"/>
            <a:r>
              <a:rPr lang="hr-HR" dirty="0" smtClean="0"/>
              <a:t>2. za dvije točke 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0</a:t>
            </a:r>
            <a:r>
              <a:rPr lang="hr-HR" dirty="0" smtClean="0"/>
              <a:t>) i 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,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1</a:t>
            </a:r>
            <a:r>
              <a:rPr lang="hr-HR" dirty="0" smtClean="0"/>
              <a:t>) imamo </a:t>
            </a:r>
            <a:r>
              <a:rPr lang="hr-HR" b="1" dirty="0" smtClean="0"/>
              <a:t>konačnu razliku prvog reda </a:t>
            </a:r>
            <a:r>
              <a:rPr lang="hr-HR" dirty="0" smtClean="0"/>
              <a:t>koja je dana izrazom:</a:t>
            </a:r>
          </a:p>
          <a:p>
            <a:pPr marL="342900" indent="-34290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038600"/>
            <a:ext cx="4404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3. za tri točke (</a:t>
            </a:r>
            <a:r>
              <a:rPr lang="hr-HR" b="1" dirty="0" smtClean="0"/>
              <a:t>konačna razlika drugog reda</a:t>
            </a:r>
            <a:r>
              <a:rPr lang="hr-HR" dirty="0" smtClean="0"/>
              <a:t>)  </a:t>
            </a:r>
            <a:endParaRPr lang="en-US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124200"/>
            <a:ext cx="4429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495800"/>
            <a:ext cx="7239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828800" y="762000"/>
            <a:ext cx="4632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METODA KONAČNE RAZLIKE RAZLIČITOG REDA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8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4876800"/>
            <a:ext cx="239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95400"/>
            <a:ext cx="55245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914400"/>
            <a:ext cx="1546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za n+1 točku:</a:t>
            </a:r>
            <a:endParaRPr lang="en-US" dirty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514600"/>
            <a:ext cx="23241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514600"/>
            <a:ext cx="1638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08883" y="2505364"/>
            <a:ext cx="1647825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5867400"/>
            <a:ext cx="6619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5486400"/>
            <a:ext cx="406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interpolacijski polinom tražimo u obliku: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828800" y="609600"/>
            <a:ext cx="4632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METODA KONAČNE RAZLIKE RAZLIČITOG REDA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5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914400"/>
            <a:ext cx="239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05000"/>
            <a:ext cx="6619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1524000"/>
            <a:ext cx="406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interpolacijski polinom tražimo u obliku: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743200"/>
            <a:ext cx="6831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koeficijenti </a:t>
            </a:r>
            <a:r>
              <a:rPr lang="hr-HR" i="1" dirty="0" err="1" smtClean="0"/>
              <a:t>a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,</a:t>
            </a:r>
            <a:r>
              <a:rPr lang="hr-HR" i="1" dirty="0" err="1" smtClean="0"/>
              <a:t>a</a:t>
            </a:r>
            <a:r>
              <a:rPr lang="hr-HR" i="1" baseline="-25000" dirty="0" err="1" smtClean="0"/>
              <a:t>1</a:t>
            </a:r>
            <a:r>
              <a:rPr lang="hr-HR" dirty="0" smtClean="0"/>
              <a:t>,…, </a:t>
            </a:r>
            <a:r>
              <a:rPr lang="hr-HR" i="1" dirty="0" err="1" smtClean="0"/>
              <a:t>a</a:t>
            </a:r>
            <a:r>
              <a:rPr lang="hr-HR" i="1" baseline="-25000" dirty="0" err="1" smtClean="0"/>
              <a:t>n</a:t>
            </a:r>
            <a:r>
              <a:rPr lang="hr-HR" i="1" baseline="-25000" dirty="0" smtClean="0"/>
              <a:t> </a:t>
            </a:r>
            <a:r>
              <a:rPr lang="hr-HR" dirty="0" smtClean="0"/>
              <a:t>se računaju koristeći </a:t>
            </a:r>
            <a:r>
              <a:rPr lang="hr-HR" b="1" dirty="0" smtClean="0"/>
              <a:t>metodu konačnih razlika 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3594080"/>
            <a:ext cx="6459845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koeficijenti se računaju koristeći </a:t>
            </a:r>
            <a:r>
              <a:rPr lang="hr-HR" b="1" dirty="0" smtClean="0"/>
              <a:t>metodu konačnih razlika </a:t>
            </a:r>
            <a:r>
              <a:rPr lang="hr-HR" dirty="0" smtClean="0"/>
              <a:t>izraz: 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postaje izraz: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gdje su:</a:t>
            </a:r>
          </a:p>
          <a:p>
            <a:pPr>
              <a:lnSpc>
                <a:spcPct val="150000"/>
              </a:lnSpc>
            </a:pPr>
            <a:endParaRPr lang="hr-HR" dirty="0" smtClean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6619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019800"/>
            <a:ext cx="6486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5257800"/>
            <a:ext cx="7181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0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914400"/>
            <a:ext cx="239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837765"/>
            <a:ext cx="676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1. polinom prvog stupnja (n=1, pravac) prolazi točkama (</a:t>
            </a:r>
            <a:r>
              <a:rPr lang="fr-FR" i="1" dirty="0" smtClean="0"/>
              <a:t>x</a:t>
            </a:r>
            <a:r>
              <a:rPr lang="fr-FR" i="1" baseline="-25000" dirty="0" smtClean="0"/>
              <a:t>0</a:t>
            </a:r>
            <a:r>
              <a:rPr lang="fr-FR" i="1" dirty="0" smtClean="0"/>
              <a:t>, y</a:t>
            </a:r>
            <a:r>
              <a:rPr lang="fr-FR" i="1" baseline="-25000" dirty="0" smtClean="0"/>
              <a:t>0</a:t>
            </a:r>
            <a:r>
              <a:rPr lang="fr-FR" i="1" dirty="0" smtClean="0"/>
              <a:t>) i (x</a:t>
            </a:r>
            <a:r>
              <a:rPr lang="fr-FR" i="1" baseline="-25000" dirty="0" smtClean="0"/>
              <a:t>1</a:t>
            </a:r>
            <a:r>
              <a:rPr lang="fr-FR" i="1" dirty="0" smtClean="0"/>
              <a:t>, y</a:t>
            </a:r>
            <a:r>
              <a:rPr lang="fr-FR" i="1" baseline="-25000" dirty="0" smtClean="0"/>
              <a:t>1</a:t>
            </a:r>
            <a:r>
              <a:rPr lang="fr-FR" i="1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447365"/>
            <a:ext cx="182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 err="1" smtClean="0"/>
              <a:t>P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(x)=</a:t>
            </a:r>
            <a:r>
              <a:rPr lang="hr-HR" i="1" dirty="0" err="1" smtClean="0"/>
              <a:t>a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 +</a:t>
            </a:r>
            <a:r>
              <a:rPr lang="hr-HR" i="1" dirty="0" err="1" smtClean="0"/>
              <a:t>a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(</a:t>
            </a:r>
            <a:r>
              <a:rPr lang="hr-HR" i="1" dirty="0" err="1" smtClean="0"/>
              <a:t>x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)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056965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 err="1" smtClean="0"/>
              <a:t>a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=f(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)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599765"/>
            <a:ext cx="4334841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prema prvoj konačnoj razlici proizlazi da je:</a:t>
            </a:r>
          </a:p>
          <a:p>
            <a:pPr>
              <a:lnSpc>
                <a:spcPct val="150000"/>
              </a:lnSpc>
            </a:pPr>
            <a:r>
              <a:rPr lang="hr-HR" i="1" dirty="0" smtClean="0"/>
              <a:t>a</a:t>
            </a:r>
            <a:r>
              <a:rPr lang="hr-HR" i="1" baseline="-25000" dirty="0" smtClean="0"/>
              <a:t>1</a:t>
            </a:r>
            <a:r>
              <a:rPr lang="hr-HR" i="1" dirty="0" smtClean="0"/>
              <a:t>=(f(x</a:t>
            </a:r>
            <a:r>
              <a:rPr lang="hr-HR" i="1" baseline="-25000" dirty="0" smtClean="0"/>
              <a:t>1</a:t>
            </a:r>
            <a:r>
              <a:rPr lang="hr-HR" i="1" dirty="0" smtClean="0"/>
              <a:t>)-f(x</a:t>
            </a:r>
            <a:r>
              <a:rPr lang="hr-HR" i="1" baseline="-25000" dirty="0" smtClean="0"/>
              <a:t>0</a:t>
            </a:r>
            <a:r>
              <a:rPr lang="hr-HR" i="1" dirty="0" smtClean="0"/>
              <a:t>))/(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-x</a:t>
            </a:r>
            <a:r>
              <a:rPr lang="hr-HR" i="1" baseline="-25000" dirty="0" smtClean="0"/>
              <a:t>0</a:t>
            </a:r>
            <a:r>
              <a:rPr lang="hr-HR" i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r-HR" i="1" dirty="0" smtClean="0"/>
              <a:t>f(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)= 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; </a:t>
            </a:r>
            <a:r>
              <a:rPr lang="hr-HR" i="1" dirty="0" err="1" smtClean="0"/>
              <a:t>f</a:t>
            </a:r>
            <a:r>
              <a:rPr lang="hr-HR" i="1" dirty="0" smtClean="0"/>
              <a:t>(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)=</a:t>
            </a:r>
            <a:r>
              <a:rPr lang="hr-HR" i="1" dirty="0" err="1" smtClean="0"/>
              <a:t>y</a:t>
            </a:r>
            <a:r>
              <a:rPr lang="hr-HR" i="1" baseline="-25000" dirty="0" err="1" smtClean="0"/>
              <a:t>0</a:t>
            </a:r>
            <a:endParaRPr lang="en-US" i="1" baseline="-25000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971365"/>
            <a:ext cx="34671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15701" y="1394683"/>
            <a:ext cx="8123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IZVOD:  </a:t>
            </a:r>
            <a:r>
              <a:rPr lang="hr-HR" dirty="0" err="1" smtClean="0"/>
              <a:t>Newtonowom</a:t>
            </a:r>
            <a:r>
              <a:rPr lang="hr-HR" dirty="0" smtClean="0"/>
              <a:t> metodom interpolacije izračunajte </a:t>
            </a:r>
            <a:r>
              <a:rPr lang="hr-HR" dirty="0"/>
              <a:t>polinom prvog stupnja </a:t>
            </a:r>
            <a:r>
              <a:rPr lang="hr-HR" dirty="0" smtClean="0"/>
              <a:t>koji prolazi </a:t>
            </a:r>
            <a:r>
              <a:rPr lang="hr-HR" dirty="0"/>
              <a:t>točkama (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 y</a:t>
            </a:r>
            <a:r>
              <a:rPr lang="fr-FR" i="1" baseline="-25000" dirty="0"/>
              <a:t>0</a:t>
            </a:r>
            <a:r>
              <a:rPr lang="fr-FR" i="1" dirty="0"/>
              <a:t>) i (x</a:t>
            </a:r>
            <a:r>
              <a:rPr lang="fr-FR" i="1" baseline="-25000" dirty="0"/>
              <a:t>1</a:t>
            </a:r>
            <a:r>
              <a:rPr lang="fr-FR" i="1" dirty="0"/>
              <a:t>, y</a:t>
            </a:r>
            <a:r>
              <a:rPr lang="fr-FR" i="1" baseline="-25000" dirty="0"/>
              <a:t>1</a:t>
            </a:r>
            <a:r>
              <a:rPr lang="fr-FR" i="1" dirty="0"/>
              <a:t>)</a:t>
            </a:r>
            <a:endParaRPr lang="en-US" dirty="0"/>
          </a:p>
          <a:p>
            <a:r>
              <a:rPr lang="hr-HR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2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153400" cy="59093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 smtClean="0"/>
              <a:t>Interpolacija</a:t>
            </a:r>
            <a:r>
              <a:rPr lang="hr-HR" dirty="0" smtClean="0"/>
              <a:t> je metoda izračuna vrijednosti funkcije u novim točkama koje se nalaze </a:t>
            </a:r>
            <a:r>
              <a:rPr lang="hr-HR" b="1" dirty="0" smtClean="0"/>
              <a:t>unutar intervala </a:t>
            </a:r>
            <a:r>
              <a:rPr lang="hr-HR" dirty="0" smtClean="0"/>
              <a:t>definiranog diskretnim skupom podataka.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b="1" dirty="0" smtClean="0"/>
              <a:t>Ekstrapolacija</a:t>
            </a:r>
            <a:r>
              <a:rPr lang="hr-HR" dirty="0" smtClean="0"/>
              <a:t> je metoda izračuna vrijednosti funkcije u novim točkama koje se nalaze </a:t>
            </a:r>
            <a:r>
              <a:rPr lang="hr-HR" b="1" dirty="0" smtClean="0"/>
              <a:t>izvan intervala </a:t>
            </a:r>
            <a:r>
              <a:rPr lang="hr-HR" dirty="0" smtClean="0"/>
              <a:t>definiranog diskretnim skupom podataka.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/>
              <a:t>ekstrapolacija</a:t>
            </a:r>
            <a:r>
              <a:rPr lang="hr-HR" dirty="0" smtClean="0"/>
              <a:t> ima veću nesigurnost od interpolacije, jako ovisi o pretpostavci o vrsti funkcije koja opisuje ovisnost promatranih varijabli i koja će odrediti ovisnost izvan intervala za koji imamo mjerenja </a:t>
            </a:r>
            <a:r>
              <a:rPr lang="hr-HR" i="1" dirty="0" smtClean="0"/>
              <a:t>(</a:t>
            </a:r>
            <a:r>
              <a:rPr lang="hr-HR" i="1" dirty="0" err="1" smtClean="0"/>
              <a:t>npr</a:t>
            </a:r>
            <a:r>
              <a:rPr lang="hr-HR" i="1" dirty="0" smtClean="0"/>
              <a:t>. promatrajući vrijednosti funkcije f(x) u točkama </a:t>
            </a:r>
            <a:r>
              <a:rPr lang="hr-HR" i="1" dirty="0" smtClean="0">
                <a:solidFill>
                  <a:srgbClr val="FF0000"/>
                </a:solidFill>
              </a:rPr>
              <a:t>((0, 0), (0,1, 0,0998) (0,5, 0,4794)) </a:t>
            </a:r>
            <a:r>
              <a:rPr lang="hr-HR" i="1" dirty="0" smtClean="0"/>
              <a:t>samo oko ishodišta mogli bi potpuno pogrešno zaključiti o kojoj je funkciji riječ ta pretpostavka pokazala bi se vrlo lošom čime se maknemo od ishodišta ).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ekstrapolacija se često koristi u različitim prognozama</a:t>
            </a:r>
          </a:p>
          <a:p>
            <a:pPr>
              <a:lnSpc>
                <a:spcPct val="150000"/>
              </a:lnSpc>
            </a:pPr>
            <a:r>
              <a:rPr lang="hr-HR" i="1" dirty="0" smtClean="0"/>
              <a:t> </a:t>
            </a:r>
            <a:endParaRPr lang="hr-H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914400"/>
            <a:ext cx="6006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 U SLUČAJU EKVIDISTANTNIH TOČAKA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676400"/>
            <a:ext cx="310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KONAČNE RAZLIKE UNAPRIJED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2098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u slučaju kada su točke ekvidistantne, možemo definirati konačne razlike unaprijed (ili središnje, ili unatrag)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ako su točke ekvidistantne, vrijedi:  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 =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 =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3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2</a:t>
            </a:r>
            <a:r>
              <a:rPr lang="hr-HR" i="1" dirty="0" smtClean="0"/>
              <a:t>= … = 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n</a:t>
            </a:r>
            <a:r>
              <a:rPr lang="hr-HR" i="1" dirty="0" smtClean="0"/>
              <a:t>-</a:t>
            </a:r>
            <a:r>
              <a:rPr lang="hr-HR" i="1" dirty="0" err="1" smtClean="0"/>
              <a:t>x</a:t>
            </a:r>
            <a:r>
              <a:rPr lang="hr-HR" i="1" baseline="-25000" dirty="0" err="1" smtClean="0"/>
              <a:t>n</a:t>
            </a:r>
            <a:r>
              <a:rPr lang="hr-HR" i="1" baseline="-25000" dirty="0" smtClean="0"/>
              <a:t>-1</a:t>
            </a:r>
            <a:r>
              <a:rPr lang="hr-HR" i="1" dirty="0" smtClean="0"/>
              <a:t> </a:t>
            </a:r>
            <a:r>
              <a:rPr lang="hr-HR" b="1" i="1" dirty="0" smtClean="0">
                <a:solidFill>
                  <a:srgbClr val="FF0000"/>
                </a:solidFill>
              </a:rPr>
              <a:t>= h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prva </a:t>
            </a:r>
            <a:r>
              <a:rPr lang="hr-HR" b="1" dirty="0" smtClean="0"/>
              <a:t>konačna razlika unaprijed </a:t>
            </a:r>
            <a:r>
              <a:rPr lang="hr-HR" dirty="0" smtClean="0"/>
              <a:t>jest: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962400"/>
            <a:ext cx="3429000" cy="49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14400" y="5410200"/>
            <a:ext cx="2124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r-ta konačna razlika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5334000"/>
            <a:ext cx="49625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14400" y="6248400"/>
            <a:ext cx="717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</a:t>
            </a:r>
            <a:r>
              <a:rPr lang="hr-HR" b="1" dirty="0" smtClean="0">
                <a:solidFill>
                  <a:srgbClr val="FF0000"/>
                </a:solidFill>
              </a:rPr>
              <a:t>izvod</a:t>
            </a:r>
            <a:r>
              <a:rPr lang="hr-HR" dirty="0" smtClean="0"/>
              <a:t>: veza između </a:t>
            </a:r>
            <a:r>
              <a:rPr lang="hr-HR" b="1" dirty="0" smtClean="0"/>
              <a:t>konačne razlike unaprijed </a:t>
            </a:r>
            <a:r>
              <a:rPr lang="hr-HR" dirty="0" smtClean="0"/>
              <a:t>i (središnje) </a:t>
            </a:r>
            <a:r>
              <a:rPr lang="hr-HR" b="1" dirty="0" smtClean="0"/>
              <a:t>konačne razlike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09600" y="5029200"/>
            <a:ext cx="83820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79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914400"/>
            <a:ext cx="6006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 U SLUČAJU EKVIDISTANTNIH TOČAKA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0"/>
            <a:ext cx="3076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1676400"/>
            <a:ext cx="310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KONAČNE RAZLIKE UNAPRIJED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981200"/>
            <a:ext cx="1762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286000"/>
            <a:ext cx="16287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19600"/>
            <a:ext cx="9144000" cy="177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1295400" y="2133600"/>
            <a:ext cx="1066800" cy="7620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H="1">
            <a:off x="914400" y="2784008"/>
            <a:ext cx="537229" cy="721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276600" y="2133600"/>
            <a:ext cx="1295400" cy="838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91000" y="2971800"/>
            <a:ext cx="381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3505200"/>
            <a:ext cx="3618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PRVA KONAČNA RAZLIKA UNAPRIJED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038600" y="3657600"/>
            <a:ext cx="3534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PRVA (središnja) KONAČNA RAZLIKA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3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914400"/>
            <a:ext cx="6006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 U SLUČAJU EKVIDISTANTNIH TOČAKA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1915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3810000"/>
            <a:ext cx="8839200" cy="60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1295400"/>
            <a:ext cx="1856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uvrštavanjem u 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429000"/>
            <a:ext cx="2729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odnosno uvrštavanjem u :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76800"/>
            <a:ext cx="83439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4801" y="4495800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dobijemo </a:t>
            </a:r>
            <a:r>
              <a:rPr lang="hr-HR" b="1" dirty="0" err="1" smtClean="0"/>
              <a:t>Newtonov</a:t>
            </a:r>
            <a:r>
              <a:rPr lang="hr-HR" b="1" dirty="0" smtClean="0"/>
              <a:t> interpolacijski polinom s diferencijacijama (konačnim razlikama) unaprijed: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5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914400"/>
            <a:ext cx="6006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solidFill>
                  <a:srgbClr val="FF0000"/>
                </a:solidFill>
              </a:rPr>
              <a:t>NEWTONOVA</a:t>
            </a:r>
            <a:r>
              <a:rPr lang="hr-HR" b="1" dirty="0" smtClean="0">
                <a:solidFill>
                  <a:srgbClr val="FF0000"/>
                </a:solidFill>
              </a:rPr>
              <a:t> METODA U SLUČAJU EKVIDISTANTNIH TOČAKA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057400"/>
            <a:ext cx="14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uvođenjem  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267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191000"/>
            <a:ext cx="8153400" cy="63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04800" y="2819400"/>
            <a:ext cx="784860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dobijemo oblik koji je vrlo sličan s </a:t>
            </a:r>
            <a:r>
              <a:rPr lang="hr-HR" dirty="0" err="1" smtClean="0"/>
              <a:t>Lagrangeovim</a:t>
            </a:r>
            <a:r>
              <a:rPr lang="hr-HR" dirty="0" smtClean="0"/>
              <a:t> interpolacijskim polinomom za slučaj s ekvidistantnim točkama</a:t>
            </a:r>
            <a:endParaRPr lang="en-US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343400"/>
            <a:ext cx="695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81000" y="3733800"/>
            <a:ext cx="7788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err="1" smtClean="0"/>
              <a:t>NEWTONOW</a:t>
            </a:r>
            <a:r>
              <a:rPr lang="hr-HR" b="1" dirty="0" smtClean="0"/>
              <a:t> INTERPOLACIJSKI POLINOM U SLUČAJU EKVIDISTANTNIH TOČAKA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5029200"/>
            <a:ext cx="788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err="1" smtClean="0"/>
              <a:t>LAGRANGEOV</a:t>
            </a:r>
            <a:r>
              <a:rPr lang="hr-HR" b="1" dirty="0" smtClean="0"/>
              <a:t> INTERPOLACIJSKI POLINOM U SLUČAJU EKVIDISTANTNIH TOČAKA </a:t>
            </a:r>
            <a:endParaRPr lang="en-US" b="1" dirty="0"/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10450" y="5638800"/>
            <a:ext cx="17335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7650" y="5562600"/>
            <a:ext cx="6934200" cy="83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914400"/>
            <a:ext cx="1276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ZAKLJUČAK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815339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Interpolacija na temelju </a:t>
            </a:r>
            <a:r>
              <a:rPr lang="hr-HR" b="1" dirty="0" err="1" smtClean="0"/>
              <a:t>Lagrangeovih</a:t>
            </a:r>
            <a:r>
              <a:rPr lang="hr-HR" b="1" dirty="0" smtClean="0"/>
              <a:t> polinoma </a:t>
            </a:r>
            <a:r>
              <a:rPr lang="hr-HR" dirty="0" smtClean="0"/>
              <a:t>je najprikladnija u slučajevima kada je potrebno </a:t>
            </a:r>
            <a:r>
              <a:rPr lang="hr-HR" b="1" dirty="0" smtClean="0"/>
              <a:t>jednostavno i brzo </a:t>
            </a:r>
            <a:r>
              <a:rPr lang="hr-HR" dirty="0" smtClean="0"/>
              <a:t>provesti interpolaciju ili odrediti neku točku intervala </a:t>
            </a:r>
            <a:r>
              <a:rPr lang="hr-HR" b="1" dirty="0" smtClean="0"/>
              <a:t>bez mogućnosti kontrole pogreške interpolacije</a:t>
            </a:r>
            <a:r>
              <a:rPr lang="hr-HR" dirty="0" smtClean="0"/>
              <a:t>. 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U slučajevima kada je potrebno </a:t>
            </a:r>
            <a:r>
              <a:rPr lang="hr-HR" b="1" dirty="0" smtClean="0"/>
              <a:t>varirati stupanj interpolacijskog polinoma </a:t>
            </a:r>
            <a:r>
              <a:rPr lang="hr-HR" dirty="0" smtClean="0"/>
              <a:t>kako bi se ostvarila </a:t>
            </a:r>
            <a:r>
              <a:rPr lang="hr-HR" b="1" dirty="0" smtClean="0"/>
              <a:t>kontrola pogreške interpolacije </a:t>
            </a:r>
            <a:r>
              <a:rPr lang="hr-HR" dirty="0" smtClean="0"/>
              <a:t>preporučljivo je koristiti postupak </a:t>
            </a:r>
            <a:r>
              <a:rPr lang="hr-HR" b="1" dirty="0" smtClean="0"/>
              <a:t>interpolacije na temelju podijeljenih razlika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0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Nedostatak </a:t>
            </a:r>
            <a:r>
              <a:rPr lang="hr-HR" dirty="0" err="1" smtClean="0"/>
              <a:t>Lagrange</a:t>
            </a:r>
            <a:r>
              <a:rPr lang="hr-HR" dirty="0" smtClean="0"/>
              <a:t>-ove interpolacije je veliki broj aritmetičkih operacija. Ako se želi dodati, promijeniti ili izbaciti točka potrebno je cjelokupni proračun započeti iz početka.</a:t>
            </a:r>
            <a:endParaRPr lang="en-US" dirty="0" smtClean="0"/>
          </a:p>
          <a:p>
            <a:r>
              <a:rPr lang="hr-HR" dirty="0" smtClean="0"/>
              <a:t>Metoda podijeljenih razlika (</a:t>
            </a:r>
            <a:r>
              <a:rPr lang="hr-HR" dirty="0" err="1" smtClean="0"/>
              <a:t>Newtonova</a:t>
            </a:r>
            <a:r>
              <a:rPr lang="hr-HR" dirty="0" smtClean="0"/>
              <a:t> metoda), zapravo rezultira istim polinomom kao i </a:t>
            </a:r>
            <a:r>
              <a:rPr lang="hr-HR" dirty="0" err="1" smtClean="0"/>
              <a:t>Lagrange</a:t>
            </a:r>
            <a:r>
              <a:rPr lang="hr-HR" dirty="0" smtClean="0"/>
              <a:t>-ova interpolacija (može se pokazati da je polinom reda n koji prolazi kroz n+1 točaka jedinstven) samo se do njega drugačijim postupkom.</a:t>
            </a:r>
            <a:endParaRPr lang="en-US" dirty="0" smtClean="0"/>
          </a:p>
          <a:p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991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u="sng" dirty="0" smtClean="0"/>
              <a:t>interpolacija</a:t>
            </a:r>
            <a:r>
              <a:rPr lang="hr-HR" u="sng" dirty="0" smtClean="0"/>
              <a:t> se koristi</a:t>
            </a:r>
            <a:r>
              <a:rPr lang="hr-HR" dirty="0" smtClean="0"/>
              <a:t>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imamo skup vrijednosti u nekom intervalu, ali nas zanima da izračunamo i </a:t>
            </a:r>
            <a:r>
              <a:rPr lang="hr-HR" b="1" dirty="0" smtClean="0"/>
              <a:t>ostale vrijednosti unutar tog intervala</a:t>
            </a:r>
            <a:r>
              <a:rPr lang="hr-HR" dirty="0" smtClean="0"/>
              <a:t>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imamo mjerenja, ali želimo </a:t>
            </a:r>
            <a:r>
              <a:rPr lang="hr-HR" b="1" dirty="0" smtClean="0"/>
              <a:t>procijeniti još neka mjerenja </a:t>
            </a:r>
            <a:r>
              <a:rPr lang="hr-HR" dirty="0" smtClean="0"/>
              <a:t>koja nismo stigli izmjeriti, a nalaze se unutar tog intervalu </a:t>
            </a:r>
            <a:endParaRPr lang="pl-PL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/>
              <a:t> često za neku funkciju </a:t>
            </a:r>
            <a:r>
              <a:rPr lang="pl-PL" b="1" dirty="0" smtClean="0"/>
              <a:t>nemamo analitički izraz</a:t>
            </a:r>
            <a:r>
              <a:rPr lang="pl-PL" dirty="0" smtClean="0"/>
              <a:t>, ali poznajemo njezinu vrijednost u nekoliko točaka (</a:t>
            </a:r>
            <a:r>
              <a:rPr lang="pl-PL" i="1" dirty="0" smtClean="0"/>
              <a:t>npr. eksperimentalno ili računalno </a:t>
            </a:r>
            <a:r>
              <a:rPr lang="en-US" i="1" dirty="0" err="1" smtClean="0"/>
              <a:t>odre</a:t>
            </a:r>
            <a:r>
              <a:rPr lang="hr-HR" i="1" dirty="0" smtClean="0"/>
              <a:t>đ</a:t>
            </a:r>
            <a:r>
              <a:rPr lang="en-US" i="1" dirty="0" smtClean="0"/>
              <a:t>en </a:t>
            </a:r>
            <a:r>
              <a:rPr lang="en-US" i="1" dirty="0" err="1" smtClean="0"/>
              <a:t>diskretan</a:t>
            </a:r>
            <a:r>
              <a:rPr lang="en-US" i="1" dirty="0" smtClean="0"/>
              <a:t> </a:t>
            </a:r>
            <a:r>
              <a:rPr lang="en-US" i="1" dirty="0" err="1" smtClean="0"/>
              <a:t>skup</a:t>
            </a:r>
            <a:r>
              <a:rPr lang="en-US" i="1" dirty="0" smtClean="0"/>
              <a:t> </a:t>
            </a:r>
            <a:r>
              <a:rPr lang="en-US" i="1" dirty="0" err="1" smtClean="0"/>
              <a:t>podataka</a:t>
            </a:r>
            <a:r>
              <a:rPr lang="en-US" dirty="0" smtClean="0"/>
              <a:t>)</a:t>
            </a:r>
            <a:r>
              <a:rPr lang="hr-HR" dirty="0" smtClean="0"/>
              <a:t> pa pokušavamo </a:t>
            </a:r>
            <a:r>
              <a:rPr lang="hr-HR" b="1" dirty="0" smtClean="0"/>
              <a:t>naći funkciju </a:t>
            </a:r>
            <a:r>
              <a:rPr lang="hr-HR" dirty="0" smtClean="0"/>
              <a:t>koja bi tu ovisnost opisala (moguće fizikalno značenje parametara te funkcije)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primjerice pratimo ovisnost dvije fizikalne veličine, </a:t>
            </a:r>
            <a:r>
              <a:rPr lang="hr-HR" b="1" dirty="0" smtClean="0"/>
              <a:t>ne znamo analitički izraz </a:t>
            </a:r>
            <a:r>
              <a:rPr lang="hr-HR" dirty="0" smtClean="0"/>
              <a:t>koji opisuje njihovu zavisnost, ali imamo </a:t>
            </a:r>
            <a:r>
              <a:rPr lang="hr-HR" b="1" dirty="0" smtClean="0"/>
              <a:t>mjerenja koja upućuju na tu zavisnost</a:t>
            </a:r>
            <a:endParaRPr lang="hr-H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ponekad se interpolacija koristi kako bi </a:t>
            </a:r>
            <a:r>
              <a:rPr lang="hr-HR" b="1" dirty="0" smtClean="0"/>
              <a:t>kompliciranu funkciju aproksimirali jednostavnijom</a:t>
            </a:r>
            <a:r>
              <a:rPr lang="hr-HR" dirty="0" smtClean="0"/>
              <a:t>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funkcije čije se vrijednosti teško izračunavaju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19200" y="695520"/>
            <a:ext cx="2610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PREDMET PROUČAVANJA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657600"/>
            <a:ext cx="8534400" cy="223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4800" y="1219200"/>
            <a:ext cx="8686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Određivanje </a:t>
            </a:r>
            <a:r>
              <a:rPr lang="hr-HR" b="1" dirty="0" smtClean="0"/>
              <a:t>vrijednosti funkcije (ili derivacija funkcija) u točkama koje nisu zadane </a:t>
            </a:r>
            <a:r>
              <a:rPr lang="hr-HR" dirty="0" smtClean="0"/>
              <a:t>(unutar ili izvan zadanog skupa točaka) te </a:t>
            </a:r>
            <a:r>
              <a:rPr lang="hr-HR" b="1" dirty="0" smtClean="0"/>
              <a:t>određivanja same funkcije </a:t>
            </a:r>
            <a:r>
              <a:rPr lang="hr-HR" dirty="0" smtClean="0"/>
              <a:t>(i njenih parametara) koja opisuje zavisnost postojećih podataka.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762000"/>
            <a:ext cx="20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CILJ PROUČAVANJA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085850"/>
            <a:ext cx="4343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47244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za prikazani skup točaka treba interpolacijom naći funkciju koja opisuje njihovu zavisnost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postoji puno metoda koje to omogućuju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metode se razlikuju u pouzdanosti, točnosti, koliko je gladak (</a:t>
            </a:r>
            <a:r>
              <a:rPr lang="hr-HR" i="1" dirty="0" err="1" smtClean="0"/>
              <a:t>smooth</a:t>
            </a:r>
            <a:r>
              <a:rPr lang="hr-HR" dirty="0" smtClean="0"/>
              <a:t>) </a:t>
            </a:r>
            <a:r>
              <a:rPr lang="hr-HR" dirty="0" err="1" smtClean="0"/>
              <a:t>interpolant</a:t>
            </a:r>
            <a:r>
              <a:rPr lang="hr-HR" dirty="0" smtClean="0"/>
              <a:t>, količini potrebitih podataka, 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066800"/>
            <a:ext cx="4191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4648200"/>
            <a:ext cx="80772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/>
              <a:t> </a:t>
            </a:r>
            <a:r>
              <a:rPr lang="hr-HR" b="1" dirty="0" err="1" smtClean="0"/>
              <a:t>proksimalna</a:t>
            </a:r>
            <a:r>
              <a:rPr lang="hr-HR" b="1" dirty="0" smtClean="0"/>
              <a:t> interpolacija </a:t>
            </a:r>
            <a:r>
              <a:rPr lang="hr-HR" dirty="0" smtClean="0"/>
              <a:t>– vrlo rijetko se koristi, tek u nekim slučajevima </a:t>
            </a:r>
            <a:r>
              <a:rPr lang="hr-HR" dirty="0" err="1" smtClean="0"/>
              <a:t>multivarijatne</a:t>
            </a:r>
            <a:r>
              <a:rPr lang="hr-HR" dirty="0" smtClean="0"/>
              <a:t> interpolacije!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gotovo je jednako jednostavna (odnosno složena) kao i linearna aproksimacija, a puno netočnija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temelji se na lociranju </a:t>
            </a:r>
            <a:r>
              <a:rPr lang="en-US" dirty="0" err="1" smtClean="0"/>
              <a:t>najbliže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hr-HR" dirty="0" smtClean="0"/>
              <a:t>pridruživanje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219200"/>
            <a:ext cx="435292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48006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/>
              <a:t> linearna interpolacija </a:t>
            </a:r>
            <a:r>
              <a:rPr lang="hr-HR" dirty="0" smtClean="0"/>
              <a:t>– temelji se na korištenju jednadžbe pravca kroz dvije točke koju koristimo kako bi povezali susjedne točke skupa podataka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vrlo je brza i jednostavna, ali ima veliku pogrešku te je </a:t>
            </a:r>
            <a:r>
              <a:rPr lang="hr-HR" dirty="0" err="1" smtClean="0"/>
              <a:t>nediferencijabilna</a:t>
            </a:r>
            <a:r>
              <a:rPr lang="hr-HR" dirty="0" smtClean="0"/>
              <a:t> i ne daje glatku funkciju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345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B0F0"/>
                </a:solidFill>
              </a:rPr>
              <a:t>INTERPOLACIJA FUNKCIJA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143000"/>
            <a:ext cx="43910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48006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/>
              <a:t> polinomna interpolacija </a:t>
            </a:r>
            <a:r>
              <a:rPr lang="hr-HR" dirty="0" smtClean="0"/>
              <a:t>– temelji se na korištenju polinoma višeg stupnja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puno je preciznija od </a:t>
            </a:r>
            <a:r>
              <a:rPr lang="hr-HR" dirty="0" err="1" smtClean="0"/>
              <a:t>linerane</a:t>
            </a:r>
            <a:r>
              <a:rPr lang="hr-HR" dirty="0" smtClean="0"/>
              <a:t> aproksimacije, daje glatku i (u pravilu) </a:t>
            </a:r>
            <a:r>
              <a:rPr lang="hr-HR" dirty="0" err="1" smtClean="0"/>
              <a:t>diferencijabilna</a:t>
            </a:r>
            <a:r>
              <a:rPr lang="hr-HR" dirty="0" smtClean="0"/>
              <a:t> funkciju 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može biti složena za računanje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</TotalTime>
  <Words>2001</Words>
  <Application>Microsoft Office PowerPoint</Application>
  <PresentationFormat>On-screen Show (4:3)</PresentationFormat>
  <Paragraphs>240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Branimir</dc:creator>
  <cp:lastModifiedBy>Branimir</cp:lastModifiedBy>
  <cp:revision>117</cp:revision>
  <dcterms:created xsi:type="dcterms:W3CDTF">2012-01-30T17:17:31Z</dcterms:created>
  <dcterms:modified xsi:type="dcterms:W3CDTF">2020-03-20T10:47:00Z</dcterms:modified>
</cp:coreProperties>
</file>