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8" r:id="rId2"/>
    <p:sldId id="261" r:id="rId3"/>
    <p:sldId id="299" r:id="rId4"/>
    <p:sldId id="262" r:id="rId5"/>
    <p:sldId id="286" r:id="rId6"/>
    <p:sldId id="270" r:id="rId7"/>
    <p:sldId id="263" r:id="rId8"/>
    <p:sldId id="264" r:id="rId9"/>
    <p:sldId id="265" r:id="rId10"/>
    <p:sldId id="266" r:id="rId11"/>
    <p:sldId id="288" r:id="rId12"/>
    <p:sldId id="271" r:id="rId13"/>
    <p:sldId id="272" r:id="rId14"/>
    <p:sldId id="273" r:id="rId15"/>
    <p:sldId id="274" r:id="rId16"/>
    <p:sldId id="277" r:id="rId17"/>
    <p:sldId id="295" r:id="rId18"/>
    <p:sldId id="278" r:id="rId19"/>
    <p:sldId id="284" r:id="rId20"/>
    <p:sldId id="279" r:id="rId21"/>
    <p:sldId id="296" r:id="rId22"/>
    <p:sldId id="297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9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1067B-0619-4298-9EF7-E680187C185D}" type="datetimeFigureOut">
              <a:rPr lang="hr-HR" smtClean="0"/>
              <a:t>27.3.2020.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A3E76-70AE-434E-9D37-244CC63FE7F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889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A3E76-70AE-434E-9D37-244CC63FE7F7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64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15393-5565-43AC-8697-071C2D7838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F5CE-5A4D-46D7-AB85-05F4F6D83F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.png"/><Relationship Id="rId7" Type="http://schemas.openxmlformats.org/officeDocument/2006/relationships/image" Target="../media/image2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13.png"/><Relationship Id="rId9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.png"/><Relationship Id="rId7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34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4.w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png"/><Relationship Id="rId5" Type="http://schemas.openxmlformats.org/officeDocument/2006/relationships/image" Target="../media/image3.wmf"/><Relationship Id="rId10" Type="http://schemas.openxmlformats.org/officeDocument/2006/relationships/image" Target="../media/image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9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0" y="3417888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0" y="3957638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trapezna formula</a:t>
            </a:r>
            <a:endParaRPr lang="en-US" sz="2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0" y="4497388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Simpsonova formula</a:t>
            </a:r>
            <a:endParaRPr lang="en-US" sz="2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0" y="2057400"/>
            <a:ext cx="914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1076325" indent="-358775">
              <a:defRPr/>
            </a:pP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§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	</a:t>
            </a: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Numeričko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diferenciranje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i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 </a:t>
            </a: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integriranje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0" y="28956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0" y="269875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defRPr/>
            </a:pP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88354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formule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228600" y="11430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do istih izraza možemo doći iz razvoja funkcije u </a:t>
            </a:r>
            <a:r>
              <a:rPr lang="hr-H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Taylorov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red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oko točke </a:t>
            </a:r>
            <a:r>
              <a:rPr lang="hr-H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, uzimajući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h=x+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ili </a:t>
            </a:r>
            <a:r>
              <a:rPr lang="hr-HR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h=x-</a:t>
            </a:r>
            <a:r>
              <a:rPr lang="hr-HR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i="1" baseline="-25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</a:t>
            </a:r>
            <a:r>
              <a:rPr lang="hr-HR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endParaRPr lang="hr-HR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hr-HR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hr-HR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286000"/>
            <a:ext cx="83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IZVODI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04800" y="33528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uzimanjem u obzir i viših članova </a:t>
            </a:r>
            <a:r>
              <a:rPr lang="hr-H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Taylereovog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reda može se pokazati da je greška kod metoda temeljenih na konačnim razlikama unaprijed i unatrag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greška proporcionalna s </a:t>
            </a:r>
            <a:r>
              <a:rPr lang="hr-HR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h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, dok je kod metode temeljene na </a:t>
            </a:r>
            <a:r>
              <a:rPr lang="hr-H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središnoj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konačnoj razlici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proporcionalna s </a:t>
            </a:r>
            <a:r>
              <a:rPr lang="hr-HR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h</a:t>
            </a:r>
            <a:r>
              <a:rPr lang="hr-HR" b="1" i="1" baseline="30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</a:t>
            </a:r>
            <a:endParaRPr lang="hr-HR" b="1" i="1" baseline="30000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 obzirom da je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h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obično &lt;1, jasno je da metoda temeljena na </a:t>
            </a:r>
            <a:r>
              <a:rPr lang="hr-H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središnoj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konačnoj razlici ima najmanju pogrešku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postoji i niz drugih formula za numeričko diferenciranje, mnoge se izvode na sličan način kao ove predstavljene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hr-HR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hr-HR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066800"/>
            <a:ext cx="3867150" cy="80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524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3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608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PRIMJER 2: Odredite vrijednost derivacije funkcije u točki </a:t>
            </a:r>
            <a:r>
              <a:rPr lang="hr-HR" i="1" dirty="0" smtClean="0"/>
              <a:t>x=</a:t>
            </a:r>
            <a:r>
              <a:rPr lang="hr-HR" dirty="0" smtClean="0"/>
              <a:t>3,5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9812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vrijednosti u tablici dobivene su funkcijom </a:t>
            </a:r>
            <a:r>
              <a:rPr lang="hr-HR" i="1" dirty="0" smtClean="0"/>
              <a:t>f(x)=1/x</a:t>
            </a:r>
            <a:endParaRPr lang="en-US" dirty="0"/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828800"/>
            <a:ext cx="3657600" cy="5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804948"/>
            <a:ext cx="5562600" cy="67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81000" y="2362200"/>
            <a:ext cx="4316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konačna razlika prvog reda unaprijed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81000" y="3886200"/>
            <a:ext cx="400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konačna razlika prvog reda unatrag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33400" y="5334000"/>
            <a:ext cx="414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središnja konačna razlika prvog reda</a:t>
            </a: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67200"/>
            <a:ext cx="5562600" cy="623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638800"/>
            <a:ext cx="6248400" cy="73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490748"/>
            <a:ext cx="3711499" cy="36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4876800"/>
            <a:ext cx="3643312" cy="32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1000" y="6400800"/>
            <a:ext cx="3962400" cy="331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175" y="974725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5240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funkcija nam nije poznata, imamo samo skupu točaka, ili imamo funkciju čiji se integrali ne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mogu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eksplicitno izraziti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175" y="2344737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prilikom rješavanja praktičnih problema, npr. potrebno je integrirati funkciju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zadan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tabličnim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vrijednostima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npr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. određivanje entalpije kod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mikrokalorimetrijskih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mjerenja; utrošenu energiju za savladavanje neke sile na putu,…)</a:t>
            </a: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175" y="3425825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hr-HR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hr-HR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integral                         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/>
            </a:r>
            <a:b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/>
            </a:r>
            <a:b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/>
            </a:r>
            <a:b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predstavlja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površinu ispod </a:t>
            </a:r>
            <a:b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</a:b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krivulje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3175" y="2236127"/>
            <a:ext cx="184731" cy="4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endParaRPr lang="en-US"/>
          </a:p>
        </p:txBody>
      </p:sp>
      <p:pic>
        <p:nvPicPr>
          <p:cNvPr id="10" name="Picture 24" descr="Povrsina_ispod_krivulj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0325" y="3827462"/>
            <a:ext cx="377507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3175" y="74613"/>
            <a:ext cx="91408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1076325" indent="-358775">
              <a:lnSpc>
                <a:spcPct val="150000"/>
              </a:lnSpc>
              <a:defRPr/>
            </a:pP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§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	</a:t>
            </a:r>
            <a:r>
              <a:rPr lang="hr-H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Numeričko </a:t>
            </a:r>
            <a:r>
              <a:rPr lang="hr-H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integriranje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724400"/>
            <a:ext cx="1747837" cy="74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 descr="Aproksimativno_integriranje_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0325" y="3827462"/>
            <a:ext cx="377507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3048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152400" y="12192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kao i kod numeričkog diferenciranja, jedno moguće rješenje jest napraviti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interpolaciju funkcije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nekom od spomenutih metoda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Newtonova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metoda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,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Lagrangeova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metoda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- prethodno predavanje)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te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dobiveni polinom n-tog reda integrirati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. </a:t>
            </a:r>
            <a:endParaRPr lang="hr-HR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200400"/>
            <a:ext cx="4681537" cy="50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572000"/>
            <a:ext cx="6191250" cy="9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3048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1430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interpolacija može biti zahtjevna (računski i vremenski)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ukoliko imamo podatke koji se sastoje od niza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ekvidistantnih točaka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mogu se koristiti puno efikasnije metode, poput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Newton-</a:t>
            </a:r>
            <a:r>
              <a:rPr lang="hr-H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Cotesove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formule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tražena funkcija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f(x)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se aproksimira polinomom: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276600"/>
            <a:ext cx="5029200" cy="76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48006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te se dobije: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267200"/>
            <a:ext cx="1295400" cy="54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343400"/>
            <a:ext cx="1371600" cy="324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4343400"/>
            <a:ext cx="1447800" cy="34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5334000"/>
            <a:ext cx="6453187" cy="9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3048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11430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 slučaju kad je u prethodnoj formuli polinom najnižeg reda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(n=0),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imamo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metodu pravokutnika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 toj metodi površinu segmenta zamijenimo sa </a:t>
            </a:r>
            <a:r>
              <a:rPr lang="hr-HR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pravokutnika čije površine lako izračunamo 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5" name="Picture 24" descr="Povrsina_ispod_krivulj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778250"/>
            <a:ext cx="377507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90600" y="4343400"/>
            <a:ext cx="773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IZVOD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" name="Picture 17" descr="Aproksimativno_integriranje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0" y="3778250"/>
            <a:ext cx="3775075" cy="287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Aproksimativno_integriranje_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7564" y="3782292"/>
            <a:ext cx="3775075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8" descr="Aproksimativno_integriranje_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7564" y="3773056"/>
            <a:ext cx="3775075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52400" y="12192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r>
              <a:rPr lang="hr-H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trapezna formula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za aproksimativni izračun određenog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integrala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 najjednostavnijem slučaju aproksimirali smo čitavu površinu jednim velikim trapezom određenog točkama 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0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,</a:t>
            </a:r>
            <a:r>
              <a:rPr lang="hr-HR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f(</a:t>
            </a:r>
            <a:r>
              <a:rPr lang="hr-HR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i="1" baseline="-25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0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)) i 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, f(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))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 tom slučaju, integral se može računati: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303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" name="Picture 19" descr="Aproksimativno_integriranje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3313113"/>
            <a:ext cx="3806825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572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4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1" y="3200401"/>
            <a:ext cx="2209800" cy="654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33400" y="3886200"/>
            <a:ext cx="3390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latin typeface="+mj-lt"/>
              </a:rPr>
              <a:t>gdje je </a:t>
            </a:r>
            <a:r>
              <a:rPr lang="hr-HR" i="1" dirty="0" err="1" smtClean="0">
                <a:latin typeface="+mj-lt"/>
              </a:rPr>
              <a:t>f</a:t>
            </a:r>
            <a:r>
              <a:rPr lang="hr-HR" i="1" baseline="-25000" dirty="0" err="1" smtClean="0">
                <a:latin typeface="+mj-lt"/>
              </a:rPr>
              <a:t>0</a:t>
            </a:r>
            <a:r>
              <a:rPr lang="hr-HR" dirty="0" smtClean="0">
                <a:latin typeface="+mj-lt"/>
              </a:rPr>
              <a:t> -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), </a:t>
            </a:r>
            <a:r>
              <a:rPr lang="hr-HR" i="1" dirty="0" err="1" smtClean="0"/>
              <a:t>f</a:t>
            </a:r>
            <a:r>
              <a:rPr lang="hr-HR" i="1" baseline="-25000" dirty="0" err="1"/>
              <a:t>1</a:t>
            </a:r>
            <a:r>
              <a:rPr lang="hr-HR" i="1" dirty="0" smtClean="0"/>
              <a:t>-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), h=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-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0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endParaRPr lang="en-US" dirty="0"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-1066800" y="4648200"/>
            <a:ext cx="9601200" cy="1981200"/>
            <a:chOff x="-1066800" y="4800600"/>
            <a:chExt cx="9601200" cy="1981200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-1066800" y="4800600"/>
              <a:ext cx="86375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41438" indent="-358775">
                <a:lnSpc>
                  <a:spcPct val="150000"/>
                </a:lnSpc>
                <a:buFont typeface="Wingdings 3" pitchFamily="18" charset="2"/>
                <a:buBlip>
                  <a:blip r:embed="rId2"/>
                </a:buBlip>
                <a:defRPr/>
              </a:pPr>
              <a:r>
                <a:rPr lang="hr-HR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za niz malih trapeza dobije se formula:</a:t>
              </a:r>
              <a:endPara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endParaRPr>
            </a:p>
          </p:txBody>
        </p:sp>
        <p:pic>
          <p:nvPicPr>
            <p:cNvPr id="13316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" y="5334000"/>
              <a:ext cx="3695700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425001" y="6412468"/>
              <a:ext cx="8109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dirty="0" smtClean="0">
                  <a:latin typeface="+mj-lt"/>
                </a:rPr>
                <a:t>gdje je </a:t>
              </a:r>
              <a:r>
                <a:rPr lang="hr-HR" i="1" dirty="0" err="1" smtClean="0">
                  <a:latin typeface="+mj-lt"/>
                </a:rPr>
                <a:t>f</a:t>
              </a:r>
              <a:r>
                <a:rPr lang="hr-HR" i="1" baseline="-25000" dirty="0" err="1" smtClean="0">
                  <a:latin typeface="+mj-lt"/>
                </a:rPr>
                <a:t>0</a:t>
              </a:r>
              <a:r>
                <a:rPr lang="hr-HR" dirty="0" smtClean="0">
                  <a:latin typeface="+mj-lt"/>
                </a:rPr>
                <a:t> - </a:t>
              </a:r>
              <a:r>
                <a:rPr lang="hr-HR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f(</a:t>
              </a:r>
              <a:r>
                <a:rPr lang="hr-HR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x</a:t>
              </a:r>
              <a:r>
                <a:rPr lang="hr-HR" i="1" baseline="-25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  <a:r>
                <a:rPr lang="hr-HR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), </a:t>
              </a:r>
              <a:r>
                <a:rPr lang="hr-HR" i="1" dirty="0" err="1" smtClean="0"/>
                <a:t>f</a:t>
              </a:r>
              <a:r>
                <a:rPr lang="hr-HR" i="1" baseline="-25000" dirty="0" err="1" smtClean="0"/>
                <a:t>n</a:t>
              </a:r>
              <a:r>
                <a:rPr lang="hr-HR" i="1" dirty="0" smtClean="0"/>
                <a:t>-</a:t>
              </a:r>
              <a:r>
                <a:rPr lang="hr-HR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 </a:t>
              </a:r>
              <a:r>
                <a:rPr lang="hr-HR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f</a:t>
              </a:r>
              <a:r>
                <a:rPr lang="hr-HR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(</a:t>
              </a:r>
              <a:r>
                <a:rPr lang="hr-HR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x</a:t>
              </a:r>
              <a:r>
                <a:rPr lang="hr-HR" i="1" baseline="-25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  <a:r>
                <a:rPr lang="hr-HR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), b=</a:t>
              </a:r>
              <a:r>
                <a:rPr lang="hr-HR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x</a:t>
              </a:r>
              <a:r>
                <a:rPr lang="hr-HR" i="1" baseline="-25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1</a:t>
              </a:r>
              <a:r>
                <a:rPr lang="hr-HR" i="1" baseline="-25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, </a:t>
              </a:r>
              <a:r>
                <a:rPr lang="hr-HR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a=</a:t>
              </a:r>
              <a:r>
                <a:rPr lang="hr-HR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x</a:t>
              </a:r>
              <a:r>
                <a:rPr lang="hr-HR" i="1" baseline="-25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0</a:t>
              </a:r>
              <a:r>
                <a:rPr lang="hr-HR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rebuchet MS" pitchFamily="34" charset="0"/>
                </a:rPr>
                <a:t>, n-broj trapeza na koji smo razbili površinu 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90600" y="4343400"/>
            <a:ext cx="773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IZVOD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7" name="Picture 14" descr="Aproksimativno_integriranje_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35056" y="3315856"/>
            <a:ext cx="3775075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1" y="533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 3: Odredite vrijednost integrala funkcije u granicama od 3,1 do 3,9 koristeći trapeznu formulu uz: a) jedan b) dva c) četiri intervala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7467600" cy="82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24968" y="2209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a) </a:t>
            </a:r>
            <a:endParaRPr 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032" y="2133600"/>
            <a:ext cx="3801312" cy="7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9088" y="2133600"/>
            <a:ext cx="4176712" cy="72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033" y="2895600"/>
            <a:ext cx="2234767" cy="41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232" y="3505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b)</a:t>
            </a:r>
            <a:endParaRPr lang="en-US" dirty="0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032" y="3429000"/>
            <a:ext cx="3963792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032" y="4114801"/>
            <a:ext cx="5410200" cy="61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1232" y="52578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c)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032" y="5334000"/>
            <a:ext cx="450283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6507" y="5957886"/>
            <a:ext cx="1838325" cy="38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033" y="4648200"/>
            <a:ext cx="1981200" cy="42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62400" y="5410200"/>
            <a:ext cx="5015021" cy="76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4572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52400" y="12192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Simpsonova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formula 1/3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za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aproksimativni izračun određenog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integrala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danu funkciju zamijenimo s parabolom koja prolazi kroz 3 ekvidistantne točke, odnosno s polinomom drugog reda (n=2)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 tom slučaju dobijemo formulu:</a:t>
            </a:r>
          </a:p>
        </p:txBody>
      </p:sp>
      <p:pic>
        <p:nvPicPr>
          <p:cNvPr id="4" name="Picture 14" descr="Aproksimativno_integriranje_1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501008"/>
            <a:ext cx="37147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581400"/>
            <a:ext cx="3048000" cy="66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" y="4572000"/>
            <a:ext cx="35052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>
                <a:latin typeface="+mj-lt"/>
              </a:rPr>
              <a:t>gdje je </a:t>
            </a:r>
            <a:r>
              <a:rPr lang="hr-HR" i="1" dirty="0" err="1" smtClean="0">
                <a:latin typeface="+mj-lt"/>
              </a:rPr>
              <a:t>f</a:t>
            </a:r>
            <a:r>
              <a:rPr lang="hr-HR" i="1" baseline="-25000" dirty="0" err="1" smtClean="0">
                <a:latin typeface="+mj-lt"/>
              </a:rPr>
              <a:t>0</a:t>
            </a:r>
            <a:r>
              <a:rPr lang="hr-HR" dirty="0" smtClean="0">
                <a:latin typeface="+mj-lt"/>
              </a:rPr>
              <a:t> -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f(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 ili </a:t>
            </a:r>
            <a:r>
              <a:rPr lang="hr-HR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, </a:t>
            </a:r>
            <a:r>
              <a:rPr lang="hr-HR" i="1" dirty="0" err="1" smtClean="0">
                <a:latin typeface="+mj-lt"/>
              </a:rPr>
              <a:t>f</a:t>
            </a:r>
            <a:r>
              <a:rPr lang="hr-HR" i="1" baseline="-25000" dirty="0" err="1">
                <a:latin typeface="+mj-lt"/>
              </a:rPr>
              <a:t>1</a:t>
            </a:r>
            <a:r>
              <a:rPr lang="hr-HR" i="1" dirty="0" smtClean="0">
                <a:latin typeface="+mj-lt"/>
              </a:rPr>
              <a:t>-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f(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 ili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</a:t>
            </a:r>
            <a:r>
              <a:rPr lang="hr-HR" i="1" dirty="0" err="1" smtClean="0">
                <a:latin typeface="+mj-lt"/>
              </a:rPr>
              <a:t>f</a:t>
            </a:r>
            <a:r>
              <a:rPr lang="hr-HR" i="1" baseline="-25000" dirty="0" err="1" smtClean="0">
                <a:latin typeface="+mj-lt"/>
              </a:rPr>
              <a:t>2</a:t>
            </a:r>
            <a:r>
              <a:rPr lang="hr-HR" i="1" dirty="0" smtClean="0">
                <a:latin typeface="+mj-lt"/>
              </a:rPr>
              <a:t>-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f(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 </a:t>
            </a:r>
            <a:r>
              <a:rPr lang="hr-HR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ili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, h=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-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  <a:r>
              <a:rPr lang="hr-HR" i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ili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hr-HR" i="1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hr-HR" i="1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hr-HR" i="1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4572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67000"/>
            <a:ext cx="845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152400" y="9906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4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čim je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interval integracije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veći, to je pogreška veća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4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stoga interval nastojimo razbiti na čim više manjih intervala kako bi maksimalno smanjili pogrešku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669925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1279525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općenito,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poznate funkcije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se (u pravilu) mogu diferencirati, ali za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tablične podatke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ili u slučajevima kada nam analitički izraz funkcije nije poznat, potrebno je koristiti numeričko diferenciranje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hr-HR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endParaRPr lang="hr-HR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prilikom rješavanja praktičnih problema često je potrebno odrediti derivacije nekog određenog reda za funkciju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zadan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tabličnim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vrijednostima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npr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. Imamo podatke o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pređenom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putu u vremenskim intervalima, a nas zanima trenutna brzina; ili imamo podatke o brzini, a zanima nas ubrzanje, ili brzina kemijske reakcije – promjena koncentracije </a:t>
            </a:r>
            <a:r>
              <a:rPr lang="hr-HR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reaktanta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, …</a:t>
            </a:r>
          </a:p>
          <a:p>
            <a:pPr marL="1341438" indent="-358775">
              <a:lnSpc>
                <a:spcPct val="150000"/>
              </a:lnSpc>
              <a:buBlip>
                <a:blip r:embed="rId3"/>
              </a:buBlip>
              <a:defRPr/>
            </a:pPr>
            <a:endParaRPr lang="hr-HR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2803525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ukoliko je analitički izraz funkcije </a:t>
            </a:r>
            <a:r>
              <a:rPr lang="hr-H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prekompleksan</a:t>
            </a:r>
            <a:endParaRPr lang="hr-HR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4572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76400"/>
            <a:ext cx="862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u općenitom slučaju kada funkciju zamijenimo s polinomom n-tog reda dobije se formula: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0"/>
            <a:ext cx="7086600" cy="178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47244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hr-H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Simpsonova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formula 1/3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ima najmanju pogrešku od svih iznesenih metoda te se najčešće i koristi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pogreška </a:t>
            </a:r>
            <a:r>
              <a:rPr lang="hr-H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Simpsonova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formula 1/3 metode je četvrtog reda (opada s </a:t>
            </a:r>
            <a:r>
              <a:rPr lang="hr-H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h</a:t>
            </a:r>
            <a:r>
              <a:rPr lang="hr-HR" b="1" baseline="30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4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), pogreška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trapezne formule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je drugog reda, a pogreška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pravokutne formule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prvog reda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1143000"/>
            <a:ext cx="2852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Simpsonova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formula 1/3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 4: Odredite vrijednost integrala funkcije u granicama od 3,1 do 3,9 pomoću </a:t>
            </a:r>
            <a:r>
              <a:rPr lang="hr-HR" dirty="0" err="1" smtClean="0"/>
              <a:t>Simpsonove</a:t>
            </a:r>
            <a:r>
              <a:rPr lang="hr-HR" dirty="0" smtClean="0"/>
              <a:t> </a:t>
            </a:r>
            <a:r>
              <a:rPr lang="hr-HR" dirty="0" err="1" smtClean="0"/>
              <a:t>formile</a:t>
            </a:r>
            <a:r>
              <a:rPr lang="hr-HR" dirty="0" smtClean="0"/>
              <a:t> 1/3 uz: a) jedan b) dva intervala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638800"/>
            <a:ext cx="5015021" cy="76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447800"/>
            <a:ext cx="5291137" cy="145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82880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a)</a:t>
            </a:r>
            <a:endParaRPr lang="en-US" dirty="0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429000"/>
            <a:ext cx="5700712" cy="1625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4800" y="3733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b)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397" y="1066800"/>
            <a:ext cx="480060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integriranje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1" y="533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PRIMJER 3: Odredite vrijednost integrala funkcije u granicama od 3,1 do 3,9 koristeći trapeznu formulu uz: a) jedan b) dva c) četiri intervala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7467600" cy="82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24968" y="22098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a) </a:t>
            </a:r>
            <a:endParaRPr 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032" y="2133600"/>
            <a:ext cx="3801312" cy="73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9088" y="2133600"/>
            <a:ext cx="4176712" cy="72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033" y="2895600"/>
            <a:ext cx="2438400" cy="4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232" y="3505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b)</a:t>
            </a:r>
            <a:endParaRPr lang="en-US" dirty="0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032" y="3429000"/>
            <a:ext cx="3963792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032" y="4114801"/>
            <a:ext cx="5410200" cy="610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1232" y="52578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c)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032" y="5334000"/>
            <a:ext cx="4502832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6507" y="5957886"/>
            <a:ext cx="1838325" cy="38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033" y="4648200"/>
            <a:ext cx="1981200" cy="42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62400" y="5410200"/>
            <a:ext cx="5015021" cy="762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19812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niz tabličnih podataka može se diferencirati: 1)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diferenciranjem interpolacijskih formula,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2)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numeričkim metodama za diferenciranje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(različite formule za diferenciranje izvedene iz </a:t>
            </a:r>
            <a:r>
              <a:rPr lang="hr-H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Newtonovog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interpolacijskog polinoma, </a:t>
            </a:r>
            <a:r>
              <a:rPr lang="hr-H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Taylorovog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reda, …)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69925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3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1919288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zadanu funkciju na segmentu           aproksimiramo </a:t>
            </a:r>
            <a:r>
              <a:rPr lang="hr-H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interpolirajućom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funkcijom, </a:t>
            </a:r>
            <a:r>
              <a:rPr lang="hr-HR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npr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. polinomom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3552825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tada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za                   vrijedi 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276475" y="3563938"/>
          <a:ext cx="11445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571320" imgH="190440" progId="">
                  <p:embed/>
                </p:oleObj>
              </mc:Choice>
              <mc:Fallback>
                <p:oleObj name="Equation" r:id="rId4" imgW="571320" imgH="19044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3563938"/>
                        <a:ext cx="11445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4513263" y="1946275"/>
          <a:ext cx="6365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6" imgW="317160" imgH="190440" progId="">
                  <p:embed/>
                </p:oleObj>
              </mc:Choice>
              <mc:Fallback>
                <p:oleObj name="Equation" r:id="rId6" imgW="317160" imgH="19044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3" y="1946275"/>
                        <a:ext cx="6365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4322763" y="2208213"/>
          <a:ext cx="736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8" imgW="368280" imgH="152280" progId="">
                  <p:embed/>
                </p:oleObj>
              </mc:Choice>
              <mc:Fallback>
                <p:oleObj name="Equation" r:id="rId8" imgW="368280" imgH="1522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2208213"/>
                        <a:ext cx="7366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4632325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buFont typeface="Wingdings 3" pitchFamily="18" charset="2"/>
              <a:buBlip>
                <a:blip r:embed="rId3"/>
              </a:buBlip>
              <a:defRPr/>
            </a:pPr>
            <a:r>
              <a:rPr lang="hr-HR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postupak je isti u određivanju derivacija višeg reda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286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10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09800" y="2895600"/>
            <a:ext cx="3629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0" y="5257800"/>
            <a:ext cx="7810500" cy="116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71800" y="4038600"/>
            <a:ext cx="1752600" cy="49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990600" y="12192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1)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diferenciranjem interpolacijskih formula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3867150" cy="808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524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4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608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PRIMJER 1: Odredite vrijednost derivacije funkcije u točki </a:t>
            </a:r>
            <a:r>
              <a:rPr lang="hr-HR" i="1" dirty="0" smtClean="0"/>
              <a:t>x=</a:t>
            </a:r>
            <a:r>
              <a:rPr lang="hr-HR" dirty="0" smtClean="0"/>
              <a:t>3,5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905000"/>
            <a:ext cx="6656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nekom od interpolacijskih metoda odredimo interpolacijski polinom</a:t>
            </a:r>
            <a:endParaRPr lang="en-US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209800"/>
            <a:ext cx="4572000" cy="43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" y="2743200"/>
            <a:ext cx="3512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deriviramo interpolacijski polinom</a:t>
            </a:r>
            <a:endParaRPr lang="en-US" dirty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124200"/>
            <a:ext cx="3271837" cy="49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3733800"/>
            <a:ext cx="5276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 izračunamo vrijednost prve derivacije u zadanoj točki</a:t>
            </a:r>
            <a:endParaRPr lang="en-US" dirty="0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4191000"/>
            <a:ext cx="5638800" cy="42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vrijednosti u tablici dobivene su funkcijom </a:t>
            </a:r>
            <a:r>
              <a:rPr lang="hr-HR" i="1" dirty="0" smtClean="0"/>
              <a:t>f(x)=1/x</a:t>
            </a:r>
            <a:r>
              <a:rPr lang="hr-HR" dirty="0" smtClean="0"/>
              <a:t> te možemo odrediti točnu vrijednost derivacije u zadanoj točki i usporediti  </a:t>
            </a:r>
            <a:endParaRPr lang="en-US" dirty="0"/>
          </a:p>
        </p:txBody>
      </p:sp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5715000"/>
            <a:ext cx="3657600" cy="5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5791200"/>
            <a:ext cx="3048000" cy="41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57200" y="6324600"/>
            <a:ext cx="4341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-</a:t>
            </a:r>
            <a:r>
              <a:rPr lang="hr-HR" b="1" dirty="0" smtClean="0"/>
              <a:t>često nećemo dobiti ovako dobro slaganje!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6858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2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228600" y="11430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buFont typeface="Wingdings 3" pitchFamily="18" charset="2"/>
              <a:buBlip>
                <a:blip r:embed="rId3"/>
              </a:buBlip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aproksimativno diferenciranje je </a:t>
            </a:r>
            <a:r>
              <a:rPr lang="hr-H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manje egzaktna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operacija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od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interpolacije (nema garancije za odstupanja derivacije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)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3"/>
              </a:buBlip>
              <a:defRPr/>
            </a:pP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mala odstupanja interpolacijskog polinoma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od stvarne funkcije,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ne znače nužno i mala odstupanja derivacije polinoma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od derivacije stvarne funkcije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4" name="Picture 6" descr="Numericko_diferenciranje_1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352800"/>
            <a:ext cx="3775075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3048000"/>
            <a:ext cx="575255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3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69215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4"/>
              </a:buBlip>
              <a:defRPr/>
            </a:pPr>
            <a:r>
              <a:rPr lang="hr-HR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ukoliko je poznata pogreška interpolacijske funkcije            tada je poznata i pogreška derivacije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30480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4"/>
              </a:buBlip>
              <a:defRPr/>
            </a:pPr>
            <a:r>
              <a:rPr lang="hr-H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pogreška derivacije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interpolacijske funkcije jednaka je </a:t>
            </a:r>
            <a:r>
              <a:rPr lang="hr-H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derivaciji pogreške </a:t>
            </a: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te interpolacijske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funkcije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4"/>
              </a:buBlip>
              <a:defRPr/>
            </a:pPr>
            <a:endParaRPr lang="hr-HR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4"/>
              </a:buBlip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3248025" y="1828800"/>
          <a:ext cx="27257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5" imgW="1358640" imgH="190440" progId="">
                  <p:embed/>
                </p:oleObj>
              </mc:Choice>
              <mc:Fallback>
                <p:oleObj name="Equation" r:id="rId5" imgW="1358640" imgH="19044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1828800"/>
                        <a:ext cx="27257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2400" y="41148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4"/>
              </a:buBlip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isto vrijedi i za derivacije višeg reda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2571750" y="2354262"/>
          <a:ext cx="394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7" imgW="1968480" imgH="215640" progId="">
                  <p:embed/>
                </p:oleObj>
              </mc:Choice>
              <mc:Fallback>
                <p:oleObj name="Equation" r:id="rId7" imgW="1968480" imgH="21564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2354262"/>
                        <a:ext cx="3949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4648200" y="1295400"/>
          <a:ext cx="66198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9" imgW="330120" imgH="126720" progId="">
                  <p:embed/>
                </p:oleObj>
              </mc:Choice>
              <mc:Fallback>
                <p:oleObj name="Equation" r:id="rId9" imgW="330120" imgH="12672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95400"/>
                        <a:ext cx="661987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7010400" y="838200"/>
          <a:ext cx="7381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1" imgW="368280" imgH="164880" progId="">
                  <p:embed/>
                </p:oleObj>
              </mc:Choice>
              <mc:Fallback>
                <p:oleObj name="Equation" r:id="rId11" imgW="368280" imgH="16488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838200"/>
                        <a:ext cx="7381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4731136"/>
            <a:ext cx="8763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u="sng" dirty="0" smtClean="0"/>
              <a:t>NEDOSTACI NUMERIČKOG DIFERENCIRANJA INTEGRACIJSKOG POLINOMA: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smtClean="0"/>
              <a:t> NUMERIČKO </a:t>
            </a:r>
            <a:r>
              <a:rPr lang="hr-HR" dirty="0" smtClean="0"/>
              <a:t>DIFERENCIRANJE INTERPOLACIJSKOG POLINOMA MOŽE IMATI </a:t>
            </a:r>
            <a:r>
              <a:rPr lang="hr-HR" smtClean="0"/>
              <a:t>ZNAČAJNO </a:t>
            </a:r>
            <a:br>
              <a:rPr lang="hr-HR" smtClean="0"/>
            </a:br>
            <a:r>
              <a:rPr lang="hr-HR" smtClean="0"/>
              <a:t>  VEĆU </a:t>
            </a:r>
            <a:r>
              <a:rPr lang="hr-HR" dirty="0" smtClean="0"/>
              <a:t>POGREŠKU OD SAME INTERPOLACIJE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 MOŽE BITI RAČUNSKI ZAHTJEVNO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228600" y="11430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formule za numeričko diferenciranje mogu se izvesti iz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konačnih razlika </a:t>
            </a:r>
            <a:r>
              <a:rPr lang="hr-HR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(prethodno predavanje)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133600"/>
            <a:ext cx="3081337" cy="67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152400" y="2955925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r>
              <a:rPr lang="hr-HR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ako se uzme približna vrijednost gornjeg izraza dobije se formula za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konačnu razliku prvog reda unaprijed </a:t>
            </a: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kojom možemo aproksimirati prvu derivaciju</a:t>
            </a: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48006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na isti način može koristiti i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konačnu razliku prvog reda unatrag</a:t>
            </a:r>
            <a:endParaRPr lang="hr-HR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5791200"/>
            <a:ext cx="863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te </a:t>
            </a:r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središnju konačnu razliku</a:t>
            </a:r>
            <a:endParaRPr lang="hr-HR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1341438" indent="-358775">
              <a:lnSpc>
                <a:spcPct val="150000"/>
              </a:lnSpc>
              <a:buFont typeface="Wingdings 3" pitchFamily="18" charset="2"/>
              <a:buBlip>
                <a:blip r:embed="rId2"/>
              </a:buBlip>
              <a:defRPr/>
            </a:pPr>
            <a:endParaRPr lang="en-US" i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962400"/>
            <a:ext cx="2590800" cy="72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257800"/>
            <a:ext cx="2657475" cy="65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6019800"/>
            <a:ext cx="314764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85800" y="6858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2) </a:t>
            </a:r>
            <a:r>
              <a:rPr lang="hr-HR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numeričke metode za diferenciranje </a:t>
            </a:r>
            <a:endParaRPr lang="en-US" u="sng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981200" y="-92075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lnSpc>
                <a:spcPct val="150000"/>
              </a:lnSpc>
              <a:buSzPct val="120000"/>
              <a:buFont typeface="Wingdings 3" pitchFamily="18" charset="2"/>
              <a:buBlip>
                <a:blip r:embed="rId7"/>
              </a:buBlip>
              <a:defRPr/>
            </a:pPr>
            <a:r>
              <a:rPr lang="hr-HR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45554"/>
            <a:ext cx="7543800" cy="435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88354"/>
            <a:ext cx="827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62050" indent="-358775">
              <a:buSzPct val="120000"/>
              <a:buFont typeface="Wingdings 3" pitchFamily="18" charset="2"/>
              <a:buBlip>
                <a:blip r:embed="rId3"/>
              </a:buBlip>
              <a:defRPr/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numeričko diferenciranje – grafička interpretacija</a:t>
            </a:r>
            <a:endParaRPr lang="en-US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105400"/>
            <a:ext cx="70244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i="1" dirty="0" smtClean="0"/>
              <a:t>t</a:t>
            </a:r>
            <a:r>
              <a:rPr lang="hr-HR" i="1" dirty="0" smtClean="0"/>
              <a:t> </a:t>
            </a:r>
            <a:r>
              <a:rPr lang="hr-HR" dirty="0" smtClean="0"/>
              <a:t>– prva derivacija funkcije</a:t>
            </a:r>
          </a:p>
          <a:p>
            <a:r>
              <a:rPr lang="hr-HR" b="1" i="1" dirty="0" smtClean="0"/>
              <a:t>t</a:t>
            </a:r>
            <a:r>
              <a:rPr lang="hr-HR" b="1" i="1" baseline="-25000" dirty="0" smtClean="0"/>
              <a:t>+</a:t>
            </a:r>
            <a:r>
              <a:rPr lang="hr-HR" dirty="0" smtClean="0"/>
              <a:t> - prva derivacija aproksimirana prvom konačnom razlikom </a:t>
            </a:r>
            <a:r>
              <a:rPr lang="hr-HR" b="1" dirty="0" smtClean="0"/>
              <a:t>unaprijed</a:t>
            </a:r>
          </a:p>
          <a:p>
            <a:r>
              <a:rPr lang="hr-HR" b="1" i="1" dirty="0" smtClean="0"/>
              <a:t>t</a:t>
            </a:r>
            <a:r>
              <a:rPr lang="hr-HR" b="1" i="1" baseline="-25000" dirty="0" smtClean="0"/>
              <a:t>-</a:t>
            </a:r>
            <a:r>
              <a:rPr lang="hr-HR" dirty="0" smtClean="0"/>
              <a:t> - prva derivacija aproksimirana prvom konačnom razlikom </a:t>
            </a:r>
            <a:r>
              <a:rPr lang="hr-HR" b="1" dirty="0" smtClean="0"/>
              <a:t>unatrag</a:t>
            </a:r>
          </a:p>
          <a:p>
            <a:r>
              <a:rPr lang="hr-HR" b="1" i="1" dirty="0" smtClean="0"/>
              <a:t>t</a:t>
            </a:r>
            <a:r>
              <a:rPr lang="hr-HR" dirty="0" smtClean="0"/>
              <a:t> - prva derivacija aproksimirana prvom </a:t>
            </a:r>
            <a:r>
              <a:rPr lang="hr-HR" b="1" dirty="0" smtClean="0"/>
              <a:t>središnjom</a:t>
            </a:r>
            <a:r>
              <a:rPr lang="hr-HR" dirty="0" smtClean="0"/>
              <a:t> konačnom razlikom</a:t>
            </a:r>
            <a:endParaRPr lang="hr-HR" b="1" dirty="0" smtClean="0"/>
          </a:p>
          <a:p>
            <a:endParaRPr lang="hr-H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4800" y="6400800"/>
            <a:ext cx="355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KOJA JE APROKSIMACIJA NAJBOLJA?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362200" y="1600200"/>
            <a:ext cx="5105400" cy="457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057400" y="1313872"/>
            <a:ext cx="4191000" cy="12192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475180" y="1295400"/>
            <a:ext cx="3733800" cy="1676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286000" y="2371436"/>
            <a:ext cx="4876800" cy="381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1062</Words>
  <Application>Microsoft Office PowerPoint</Application>
  <PresentationFormat>On-screen Show (4:3)</PresentationFormat>
  <Paragraphs>115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Futura Md BT</vt:lpstr>
      <vt:lpstr>Trebuchet MS</vt:lpstr>
      <vt:lpstr>Wingdings 3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Branimir</dc:creator>
  <cp:lastModifiedBy>Branimir</cp:lastModifiedBy>
  <cp:revision>47</cp:revision>
  <dcterms:created xsi:type="dcterms:W3CDTF">2012-02-08T08:15:30Z</dcterms:created>
  <dcterms:modified xsi:type="dcterms:W3CDTF">2020-03-27T11:11:34Z</dcterms:modified>
</cp:coreProperties>
</file>