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68" r:id="rId2"/>
    <p:sldId id="261" r:id="rId3"/>
    <p:sldId id="299" r:id="rId4"/>
    <p:sldId id="262" r:id="rId5"/>
    <p:sldId id="286" r:id="rId6"/>
    <p:sldId id="270" r:id="rId7"/>
    <p:sldId id="263" r:id="rId8"/>
    <p:sldId id="264" r:id="rId9"/>
    <p:sldId id="265" r:id="rId10"/>
    <p:sldId id="266" r:id="rId11"/>
    <p:sldId id="288" r:id="rId12"/>
    <p:sldId id="271" r:id="rId13"/>
    <p:sldId id="272" r:id="rId14"/>
    <p:sldId id="273" r:id="rId15"/>
    <p:sldId id="274" r:id="rId16"/>
    <p:sldId id="277" r:id="rId17"/>
    <p:sldId id="295" r:id="rId18"/>
    <p:sldId id="278" r:id="rId19"/>
    <p:sldId id="284" r:id="rId20"/>
    <p:sldId id="279" r:id="rId21"/>
    <p:sldId id="296" r:id="rId22"/>
    <p:sldId id="297" r:id="rId23"/>
    <p:sldId id="29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209" autoAdjust="0"/>
  </p:normalViewPr>
  <p:slideViewPr>
    <p:cSldViewPr>
      <p:cViewPr varScale="1">
        <p:scale>
          <a:sx n="83" d="100"/>
          <a:sy n="83" d="100"/>
        </p:scale>
        <p:origin x="1450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4" Type="http://schemas.openxmlformats.org/officeDocument/2006/relationships/image" Target="../media/image2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91067B-0619-4298-9EF7-E680187C185D}" type="datetimeFigureOut">
              <a:rPr lang="hr-HR" smtClean="0"/>
              <a:t>27.3.2020.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AA3E76-70AE-434E-9D37-244CC63FE7F7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088935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r-HR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AA3E76-70AE-434E-9D37-244CC63FE7F7}" type="slidenum">
              <a:rPr lang="hr-HR" smtClean="0"/>
              <a:t>5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6316487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A15393-5565-43AC-8697-071C2D7838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3/27/2020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CF5CE-5A4D-46D7-AB85-05F4F6D83F5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1.png"/><Relationship Id="rId7" Type="http://schemas.openxmlformats.org/officeDocument/2006/relationships/image" Target="../media/image28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13.png"/><Relationship Id="rId9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32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6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1.png"/><Relationship Id="rId3" Type="http://schemas.openxmlformats.org/officeDocument/2006/relationships/image" Target="../media/image2.png"/><Relationship Id="rId7" Type="http://schemas.openxmlformats.org/officeDocument/2006/relationships/image" Target="../media/image4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4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5" Type="http://schemas.openxmlformats.org/officeDocument/2006/relationships/image" Target="../media/image34.png"/><Relationship Id="rId4" Type="http://schemas.openxmlformats.org/officeDocument/2006/relationships/image" Target="../media/image3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7" Type="http://schemas.openxmlformats.org/officeDocument/2006/relationships/image" Target="../media/image4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6.png"/><Relationship Id="rId5" Type="http://schemas.openxmlformats.org/officeDocument/2006/relationships/image" Target="../media/image45.png"/><Relationship Id="rId4" Type="http://schemas.openxmlformats.org/officeDocument/2006/relationships/image" Target="../media/image1.png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8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8.png"/><Relationship Id="rId3" Type="http://schemas.openxmlformats.org/officeDocument/2006/relationships/image" Target="../media/image2.png"/><Relationship Id="rId7" Type="http://schemas.openxmlformats.org/officeDocument/2006/relationships/image" Target="../media/image4.wmf"/><Relationship Id="rId12" Type="http://schemas.openxmlformats.org/officeDocument/2006/relationships/image" Target="../media/image7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png"/><Relationship Id="rId5" Type="http://schemas.openxmlformats.org/officeDocument/2006/relationships/image" Target="../media/image3.wmf"/><Relationship Id="rId10" Type="http://schemas.openxmlformats.org/officeDocument/2006/relationships/image" Target="../media/image1.png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1.png"/><Relationship Id="rId9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image" Target="../media/image1.png"/><Relationship Id="rId7" Type="http://schemas.openxmlformats.org/officeDocument/2006/relationships/oleObject" Target="../embeddings/oleObject5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19.wmf"/><Relationship Id="rId4" Type="http://schemas.openxmlformats.org/officeDocument/2006/relationships/image" Target="../media/image2.png"/><Relationship Id="rId9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8" name="Text Box 26"/>
          <p:cNvSpPr txBox="1">
            <a:spLocks noChangeArrowheads="1"/>
          </p:cNvSpPr>
          <p:nvPr/>
        </p:nvSpPr>
        <p:spPr bwMode="auto">
          <a:xfrm>
            <a:off x="0" y="3417888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integriranje</a:t>
            </a:r>
            <a:endParaRPr lang="en-US" sz="20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100" name="Text Box 28"/>
          <p:cNvSpPr txBox="1">
            <a:spLocks noChangeArrowheads="1"/>
          </p:cNvSpPr>
          <p:nvPr/>
        </p:nvSpPr>
        <p:spPr bwMode="auto">
          <a:xfrm>
            <a:off x="0" y="3957638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trapezna formula</a:t>
            </a:r>
            <a:endParaRPr lang="en-US" sz="20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101" name="Text Box 29"/>
          <p:cNvSpPr txBox="1">
            <a:spLocks noChangeArrowheads="1"/>
          </p:cNvSpPr>
          <p:nvPr/>
        </p:nvSpPr>
        <p:spPr bwMode="auto">
          <a:xfrm>
            <a:off x="0" y="4497388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Simpsonova formula</a:t>
            </a:r>
            <a:endParaRPr lang="en-US" sz="2000" b="1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107" name="Text Box 35"/>
          <p:cNvSpPr txBox="1">
            <a:spLocks noChangeArrowheads="1"/>
          </p:cNvSpPr>
          <p:nvPr/>
        </p:nvSpPr>
        <p:spPr bwMode="auto">
          <a:xfrm>
            <a:off x="0" y="2057400"/>
            <a:ext cx="9140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1076325" indent="-358775">
              <a:defRPr/>
            </a:pPr>
            <a:r>
              <a:rPr lang="hr-H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d BT" pitchFamily="34" charset="0"/>
              </a:rPr>
              <a:t>§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d BT" pitchFamily="34" charset="0"/>
              </a:rPr>
              <a:t>	</a:t>
            </a:r>
            <a:r>
              <a:rPr lang="hr-H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d BT" pitchFamily="34" charset="0"/>
              </a:rPr>
              <a:t>Numeričko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Md BT" pitchFamily="34" charset="0"/>
              </a:rPr>
              <a:t>diferenciranje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d BT" pitchFamily="34" charset="0"/>
              </a:rPr>
              <a:t> </a:t>
            </a:r>
            <a:r>
              <a:rPr lang="en-US" sz="24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Futura Md BT" pitchFamily="34" charset="0"/>
              </a:rPr>
              <a:t>i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d BT" pitchFamily="34" charset="0"/>
              </a:rPr>
              <a:t> </a:t>
            </a:r>
            <a:r>
              <a:rPr lang="hr-H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d BT" pitchFamily="34" charset="0"/>
              </a:rPr>
              <a:t>integriranje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sp>
        <p:nvSpPr>
          <p:cNvPr id="3111" name="Text Box 39"/>
          <p:cNvSpPr txBox="1">
            <a:spLocks noChangeArrowheads="1"/>
          </p:cNvSpPr>
          <p:nvPr/>
        </p:nvSpPr>
        <p:spPr bwMode="auto">
          <a:xfrm>
            <a:off x="0" y="289560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diferenciranje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112" name="Text Box 40"/>
          <p:cNvSpPr txBox="1">
            <a:spLocks noChangeArrowheads="1"/>
          </p:cNvSpPr>
          <p:nvPr/>
        </p:nvSpPr>
        <p:spPr bwMode="auto">
          <a:xfrm>
            <a:off x="0" y="269875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buSzPct val="120000"/>
              <a:defRPr/>
            </a:pP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288354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formule </a:t>
            </a:r>
            <a:r>
              <a:rPr lang="hr-HR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diferenciranje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228600" y="11430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do istih izraza možemo doći iz razvoja funkcije u </a:t>
            </a:r>
            <a:r>
              <a:rPr lang="hr-H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Taylorov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red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oko točke </a:t>
            </a:r>
            <a:r>
              <a:rPr lang="hr-HR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x</a:t>
            </a:r>
            <a:r>
              <a:rPr lang="hr-HR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, uzimajući 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h=x+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ili </a:t>
            </a:r>
            <a:r>
              <a:rPr lang="hr-HR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h=x-</a:t>
            </a:r>
            <a:r>
              <a:rPr lang="hr-HR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x</a:t>
            </a:r>
            <a:r>
              <a:rPr lang="hr-HR" i="1" baseline="-25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</a:t>
            </a:r>
            <a:r>
              <a:rPr lang="hr-HR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endParaRPr lang="hr-HR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endParaRPr lang="hr-HR" i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endParaRPr lang="hr-HR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endParaRPr lang="en-US" i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71600" y="2286000"/>
            <a:ext cx="8308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IZVODI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304800" y="33528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uzimanjem u obzir i viših članova </a:t>
            </a:r>
            <a:r>
              <a:rPr lang="hr-HR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Taylereovog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reda može se pokazati da je greška kod metoda temeljenih na konačnim razlikama unaprijed i unatrag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greška proporcionalna s </a:t>
            </a:r>
            <a:r>
              <a:rPr lang="hr-HR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h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, dok je kod metode temeljene na </a:t>
            </a:r>
            <a:r>
              <a:rPr lang="hr-HR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središnoj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konačnoj razlici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proporcionalna s </a:t>
            </a:r>
            <a:r>
              <a:rPr lang="hr-HR" b="1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h</a:t>
            </a:r>
            <a:r>
              <a:rPr lang="hr-HR" b="1" i="1" baseline="30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2</a:t>
            </a:r>
            <a:endParaRPr lang="hr-HR" b="1" i="1" baseline="30000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 obzirom da je 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h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obično &lt;1, jasno je da metoda temeljena na </a:t>
            </a:r>
            <a:r>
              <a:rPr lang="hr-HR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središnoj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konačnoj razlici ima najmanju pogrešku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postoji i niz drugih formula za numeričko diferenciranje, mnoge se izvode na sličan način kao ove predstavljene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endParaRPr lang="hr-HR" i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endParaRPr lang="hr-HR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endParaRPr lang="en-US" i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066800"/>
            <a:ext cx="3867150" cy="808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5240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buSzPct val="120000"/>
              <a:buFont typeface="Wingdings 3" pitchFamily="18" charset="2"/>
              <a:buBlip>
                <a:blip r:embed="rId3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diferenciranje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685800"/>
            <a:ext cx="6080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PRIMJER 2: Odredite vrijednost derivacije funkcije u točki </a:t>
            </a:r>
            <a:r>
              <a:rPr lang="hr-HR" i="1" dirty="0" smtClean="0"/>
              <a:t>x=</a:t>
            </a:r>
            <a:r>
              <a:rPr lang="hr-HR" dirty="0" smtClean="0"/>
              <a:t>3,5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28600" y="1981200"/>
            <a:ext cx="845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- vrijednosti u tablici dobivene su funkcijom </a:t>
            </a:r>
            <a:r>
              <a:rPr lang="hr-HR" i="1" dirty="0" smtClean="0"/>
              <a:t>f(x)=1/x</a:t>
            </a:r>
            <a:endParaRPr lang="en-US" dirty="0"/>
          </a:p>
        </p:txBody>
      </p:sp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57800" y="1828800"/>
            <a:ext cx="3657600" cy="5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2804948"/>
            <a:ext cx="5562600" cy="671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381000" y="2362200"/>
            <a:ext cx="431637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konačna razlika prvog reda unaprijed 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381000" y="3886200"/>
            <a:ext cx="400135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konačna razlika prvog reda unatrag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33400" y="5334000"/>
            <a:ext cx="41424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središnja konačna razlika prvog reda</a:t>
            </a:r>
            <a:endParaRPr lang="en-US" dirty="0"/>
          </a:p>
        </p:txBody>
      </p:sp>
      <p:pic>
        <p:nvPicPr>
          <p:cNvPr id="37891" name="Picture 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0" y="4267200"/>
            <a:ext cx="5562600" cy="623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2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0" y="5638800"/>
            <a:ext cx="6248400" cy="736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8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609600" y="3490748"/>
            <a:ext cx="3711499" cy="361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3" name="Picture 5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9600" y="4876800"/>
            <a:ext cx="3643312" cy="3202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894" name="Picture 6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81000" y="6400800"/>
            <a:ext cx="3962400" cy="331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78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78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78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78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6" grpId="0"/>
      <p:bldP spid="17" grpId="0"/>
      <p:bldP spid="1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175" y="974725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lnSpc>
                <a:spcPct val="150000"/>
              </a:lnSpc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integriranje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15240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funkcija nam nije poznata, imamo samo skupu točaka, ili imamo funkciju čiji se integrali ne 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mogu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eksplicitno izraziti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3175" y="2344737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prilikom rješavanja praktičnih problema, npr. potrebno je integrirati funkciju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zadan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u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tabličnim</a:t>
            </a:r>
            <a:r>
              <a: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vrijednostima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(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npr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. određivanje entalpije kod 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mikrokalorimetrijskih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mjerenja; utrošenu energiju za savladavanje neke sile na putu,…)</a:t>
            </a:r>
            <a:endParaRPr lang="en-US" i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5" name="Text Box 8"/>
          <p:cNvSpPr txBox="1">
            <a:spLocks noChangeArrowheads="1"/>
          </p:cNvSpPr>
          <p:nvPr/>
        </p:nvSpPr>
        <p:spPr bwMode="auto">
          <a:xfrm>
            <a:off x="3175" y="3425825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endParaRPr lang="hr-HR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endParaRPr lang="hr-HR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integral                          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/>
            </a:r>
            <a:b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</a:b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/>
            </a:r>
            <a:b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</a:b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/>
            </a:r>
            <a:b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</a:b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predstavlja 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površinu ispod </a:t>
            </a:r>
            <a:b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</a:b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krivulje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8" name="Rectangle 23"/>
          <p:cNvSpPr>
            <a:spLocks noChangeArrowheads="1"/>
          </p:cNvSpPr>
          <p:nvPr/>
        </p:nvSpPr>
        <p:spPr bwMode="auto">
          <a:xfrm>
            <a:off x="3175" y="2236127"/>
            <a:ext cx="184731" cy="464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>
              <a:lnSpc>
                <a:spcPct val="150000"/>
              </a:lnSpc>
            </a:pPr>
            <a:endParaRPr lang="en-US"/>
          </a:p>
        </p:txBody>
      </p:sp>
      <p:pic>
        <p:nvPicPr>
          <p:cNvPr id="10" name="Picture 24" descr="Povrsina_ispod_krivulj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140325" y="3827462"/>
            <a:ext cx="3775075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 Box 27"/>
          <p:cNvSpPr txBox="1">
            <a:spLocks noChangeArrowheads="1"/>
          </p:cNvSpPr>
          <p:nvPr/>
        </p:nvSpPr>
        <p:spPr bwMode="auto">
          <a:xfrm>
            <a:off x="3175" y="74613"/>
            <a:ext cx="9140825" cy="577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marL="1076325" indent="-358775">
              <a:lnSpc>
                <a:spcPct val="150000"/>
              </a:lnSpc>
              <a:defRPr/>
            </a:pPr>
            <a:r>
              <a:rPr lang="hr-H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d BT" pitchFamily="34" charset="0"/>
              </a:rPr>
              <a:t>§</a:t>
            </a:r>
            <a:r>
              <a:rPr lang="en-US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d BT" pitchFamily="34" charset="0"/>
              </a:rPr>
              <a:t>	</a:t>
            </a:r>
            <a:r>
              <a:rPr lang="hr-HR" sz="2400" dirty="0">
                <a:effectLst>
                  <a:outerShdw blurRad="38100" dist="38100" dir="2700000" algn="tl">
                    <a:srgbClr val="C0C0C0"/>
                  </a:outerShdw>
                </a:effectLst>
                <a:latin typeface="Futura Md BT" pitchFamily="34" charset="0"/>
              </a:rPr>
              <a:t>Numeričko </a:t>
            </a:r>
            <a:r>
              <a:rPr lang="hr-HR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Futura Md BT" pitchFamily="34" charset="0"/>
              </a:rPr>
              <a:t>integriranje</a:t>
            </a:r>
            <a:endParaRPr lang="en-US" sz="2400" dirty="0">
              <a:effectLst>
                <a:outerShdw blurRad="38100" dist="38100" dir="2700000" algn="tl">
                  <a:srgbClr val="C0C0C0"/>
                </a:outerShdw>
              </a:effectLst>
              <a:latin typeface="Futura Md BT" pitchFamily="34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4724400"/>
            <a:ext cx="1747837" cy="7429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7" descr="Aproksimativno_integriranje_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140325" y="3827462"/>
            <a:ext cx="3775075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0" y="30480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lnSpc>
                <a:spcPct val="150000"/>
              </a:lnSpc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integriranje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-152400" y="12192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kao i kod numeričkog diferenciranja, jedno moguće rješenje jest napraviti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interpolaciju funkcije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nekom od spomenutih metoda 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(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Newtonova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metoda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, 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Lagrangeova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metoda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- prethodno predavanje)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te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dobiveni polinom n-tog reda integrirati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. </a:t>
            </a:r>
            <a:endParaRPr lang="hr-HR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66800" y="3200400"/>
            <a:ext cx="4681537" cy="5065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4572000"/>
            <a:ext cx="6191250" cy="9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0" y="30480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lnSpc>
                <a:spcPct val="150000"/>
              </a:lnSpc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integriranje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0" y="11430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interpolacija može biti zahtjevna (računski i vremenski)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ukoliko imamo podatke koji se sastoje od niza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ekvidistantnih točaka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mogu se koristiti puno efikasnije metode, poput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Newton-</a:t>
            </a:r>
            <a:r>
              <a:rPr lang="hr-H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Cotesove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formule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tražena funkcija 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f(x)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se aproksimira polinomom: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24000" y="3276600"/>
            <a:ext cx="5029200" cy="764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152400" y="48006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te se dobije: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143000" y="4267200"/>
            <a:ext cx="1295400" cy="548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2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71800" y="4343400"/>
            <a:ext cx="1371600" cy="3243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76800" y="4343400"/>
            <a:ext cx="1447800" cy="341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838200" y="5334000"/>
            <a:ext cx="6453187" cy="954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30480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lnSpc>
                <a:spcPct val="150000"/>
              </a:lnSpc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integriranje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11430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u slučaju kad je u prethodnoj formuli polinom najnižeg reda 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(n=0),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imamo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metodu pravokutnika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u toj metodi površinu segmenta zamijenimo sa </a:t>
            </a:r>
            <a:r>
              <a:rPr lang="hr-HR" b="1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pravokutnika čije površine lako izračunamo  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5" name="Picture 24" descr="Povrsina_ispod_krivulje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59338" y="3778250"/>
            <a:ext cx="3775075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990600" y="4343400"/>
            <a:ext cx="773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IZVOD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2" name="Picture 17" descr="Aproksimativno_integriranje_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857750" y="3778250"/>
            <a:ext cx="3775075" cy="287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7" descr="Aproksimativno_integriranje_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67564" y="3782292"/>
            <a:ext cx="3775075" cy="287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8" descr="Aproksimativno_integriranje_3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867564" y="3773056"/>
            <a:ext cx="3775075" cy="287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-152400" y="12192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2"/>
              </a:buBlip>
              <a:defRPr/>
            </a:pPr>
            <a:r>
              <a:rPr lang="hr-H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trapezna formula 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za aproksimativni izračun određenog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integrala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2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u najjednostavnijem slučaju aproksimirali smo čitavu površinu jednim velikim trapezom određenog točkama (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0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,</a:t>
            </a:r>
            <a:r>
              <a:rPr lang="hr-HR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f(</a:t>
            </a:r>
            <a:r>
              <a:rPr lang="hr-HR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x</a:t>
            </a:r>
            <a:r>
              <a:rPr lang="hr-HR" i="1" baseline="-25000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0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)) i (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1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, f(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1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))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2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u tom slučaju, integral se može računati: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Rectangle 12"/>
          <p:cNvSpPr>
            <a:spLocks noChangeArrowheads="1"/>
          </p:cNvSpPr>
          <p:nvPr/>
        </p:nvSpPr>
        <p:spPr bwMode="auto">
          <a:xfrm>
            <a:off x="0" y="30289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5" name="Rectangle 16"/>
          <p:cNvSpPr>
            <a:spLocks noChangeArrowheads="1"/>
          </p:cNvSpPr>
          <p:nvPr/>
        </p:nvSpPr>
        <p:spPr bwMode="auto">
          <a:xfrm>
            <a:off x="0" y="3036888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pic>
        <p:nvPicPr>
          <p:cNvPr id="7" name="Picture 19" descr="Aproksimativno_integriranje_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33900" y="3313113"/>
            <a:ext cx="3806825" cy="287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0" y="45720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lnSpc>
                <a:spcPct val="150000"/>
              </a:lnSpc>
              <a:buSzPct val="120000"/>
              <a:buFont typeface="Wingdings 3" pitchFamily="18" charset="2"/>
              <a:buBlip>
                <a:blip r:embed="rId4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integriranje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2001" y="3200401"/>
            <a:ext cx="2209800" cy="654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33400" y="3886200"/>
            <a:ext cx="33901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latin typeface="+mj-lt"/>
              </a:rPr>
              <a:t>gdje je </a:t>
            </a:r>
            <a:r>
              <a:rPr lang="hr-HR" i="1" dirty="0" err="1" smtClean="0">
                <a:latin typeface="+mj-lt"/>
              </a:rPr>
              <a:t>f</a:t>
            </a:r>
            <a:r>
              <a:rPr lang="hr-HR" i="1" baseline="-25000" dirty="0" err="1" smtClean="0">
                <a:latin typeface="+mj-lt"/>
              </a:rPr>
              <a:t>0</a:t>
            </a:r>
            <a:r>
              <a:rPr lang="hr-HR" dirty="0" smtClean="0">
                <a:latin typeface="+mj-lt"/>
              </a:rPr>
              <a:t> - 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f(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), </a:t>
            </a:r>
            <a:r>
              <a:rPr lang="hr-HR" i="1" dirty="0" err="1" smtClean="0"/>
              <a:t>f</a:t>
            </a:r>
            <a:r>
              <a:rPr lang="hr-HR" i="1" baseline="-25000" dirty="0" err="1"/>
              <a:t>1</a:t>
            </a:r>
            <a:r>
              <a:rPr lang="hr-HR" i="1" dirty="0" smtClean="0"/>
              <a:t>-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f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(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), h=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1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-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0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endParaRPr lang="en-US" dirty="0">
              <a:latin typeface="+mj-lt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-1066800" y="4648200"/>
            <a:ext cx="9601200" cy="1981200"/>
            <a:chOff x="-1066800" y="4800600"/>
            <a:chExt cx="9601200" cy="1981200"/>
          </a:xfrm>
        </p:grpSpPr>
        <p:sp>
          <p:nvSpPr>
            <p:cNvPr id="12" name="Text Box 4"/>
            <p:cNvSpPr txBox="1">
              <a:spLocks noChangeArrowheads="1"/>
            </p:cNvSpPr>
            <p:nvPr/>
          </p:nvSpPr>
          <p:spPr bwMode="auto">
            <a:xfrm>
              <a:off x="-1066800" y="4800600"/>
              <a:ext cx="8637588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pPr marL="1341438" indent="-358775">
                <a:lnSpc>
                  <a:spcPct val="150000"/>
                </a:lnSpc>
                <a:buFont typeface="Wingdings 3" pitchFamily="18" charset="2"/>
                <a:buBlip>
                  <a:blip r:embed="rId2"/>
                </a:buBlip>
                <a:defRPr/>
              </a:pPr>
              <a:r>
                <a:rPr lang="hr-HR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rebuchet MS" pitchFamily="34" charset="0"/>
                </a:rPr>
                <a:t>za niz malih trapeza dobije se formula:</a:t>
              </a:r>
              <a:endParaRPr lang="en-US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endParaRPr>
            </a:p>
          </p:txBody>
        </p:sp>
        <p:pic>
          <p:nvPicPr>
            <p:cNvPr id="13316" name="Picture 4"/>
            <p:cNvPicPr>
              <a:picLocks noChangeAspect="1" noChangeArrowheads="1"/>
            </p:cNvPicPr>
            <p:nvPr/>
          </p:nvPicPr>
          <p:blipFill>
            <a:blip r:embed="rId6" cstate="print"/>
            <a:srcRect/>
            <a:stretch>
              <a:fillRect/>
            </a:stretch>
          </p:blipFill>
          <p:spPr bwMode="auto">
            <a:xfrm>
              <a:off x="457200" y="5334000"/>
              <a:ext cx="3695700" cy="9239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4" name="TextBox 13"/>
            <p:cNvSpPr txBox="1"/>
            <p:nvPr/>
          </p:nvSpPr>
          <p:spPr>
            <a:xfrm>
              <a:off x="425001" y="6412468"/>
              <a:ext cx="810939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hr-HR" dirty="0" smtClean="0">
                  <a:latin typeface="+mj-lt"/>
                </a:rPr>
                <a:t>gdje je </a:t>
              </a:r>
              <a:r>
                <a:rPr lang="hr-HR" i="1" dirty="0" err="1" smtClean="0">
                  <a:latin typeface="+mj-lt"/>
                </a:rPr>
                <a:t>f</a:t>
              </a:r>
              <a:r>
                <a:rPr lang="hr-HR" i="1" baseline="-25000" dirty="0" err="1" smtClean="0">
                  <a:latin typeface="+mj-lt"/>
                </a:rPr>
                <a:t>0</a:t>
              </a:r>
              <a:r>
                <a:rPr lang="hr-HR" dirty="0" smtClean="0">
                  <a:latin typeface="+mj-lt"/>
                </a:rPr>
                <a:t> - </a:t>
              </a:r>
              <a:r>
                <a:rPr lang="hr-HR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f(</a:t>
              </a:r>
              <a:r>
                <a:rPr lang="hr-HR" i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x</a:t>
              </a:r>
              <a:r>
                <a:rPr lang="hr-HR" i="1" baseline="-250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0</a:t>
              </a:r>
              <a:r>
                <a:rPr lang="hr-HR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), </a:t>
              </a:r>
              <a:r>
                <a:rPr lang="hr-HR" i="1" dirty="0" err="1" smtClean="0"/>
                <a:t>f</a:t>
              </a:r>
              <a:r>
                <a:rPr lang="hr-HR" i="1" baseline="-25000" dirty="0" err="1" smtClean="0"/>
                <a:t>n</a:t>
              </a:r>
              <a:r>
                <a:rPr lang="hr-HR" i="1" dirty="0" smtClean="0"/>
                <a:t>-</a:t>
              </a:r>
              <a:r>
                <a:rPr lang="hr-HR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 </a:t>
              </a:r>
              <a:r>
                <a:rPr lang="hr-HR" i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f</a:t>
              </a:r>
              <a:r>
                <a:rPr lang="hr-HR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(</a:t>
              </a:r>
              <a:r>
                <a:rPr lang="hr-HR" i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x</a:t>
              </a:r>
              <a:r>
                <a:rPr lang="hr-HR" i="1" baseline="-250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1</a:t>
              </a:r>
              <a:r>
                <a:rPr lang="hr-HR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+mj-lt"/>
                </a:rPr>
                <a:t>), b=</a:t>
              </a:r>
              <a:r>
                <a:rPr lang="hr-HR" i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rebuchet MS" pitchFamily="34" charset="0"/>
                </a:rPr>
                <a:t>x</a:t>
              </a:r>
              <a:r>
                <a:rPr lang="hr-HR" i="1" baseline="-250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rebuchet MS" pitchFamily="34" charset="0"/>
                </a:rPr>
                <a:t>1</a:t>
              </a:r>
              <a:r>
                <a:rPr lang="hr-HR" i="1" baseline="-25000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rebuchet MS" pitchFamily="34" charset="0"/>
                </a:rPr>
                <a:t>, </a:t>
              </a:r>
              <a:r>
                <a:rPr lang="hr-HR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rebuchet MS" pitchFamily="34" charset="0"/>
                </a:rPr>
                <a:t>a=</a:t>
              </a:r>
              <a:r>
                <a:rPr lang="hr-HR" i="1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rebuchet MS" pitchFamily="34" charset="0"/>
                </a:rPr>
                <a:t>x</a:t>
              </a:r>
              <a:r>
                <a:rPr lang="hr-HR" i="1" baseline="-25000" dirty="0" err="1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rebuchet MS" pitchFamily="34" charset="0"/>
                </a:rPr>
                <a:t>0</a:t>
              </a:r>
              <a:r>
                <a:rPr lang="hr-HR" i="1" dirty="0" smtClean="0">
                  <a:effectLst>
                    <a:outerShdw blurRad="38100" dist="38100" dir="2700000" algn="tl">
                      <a:srgbClr val="C0C0C0"/>
                    </a:outerShdw>
                  </a:effectLst>
                  <a:latin typeface="Trebuchet MS" pitchFamily="34" charset="0"/>
                </a:rPr>
                <a:t>, n-broj trapeza na koji smo razbili površinu </a:t>
              </a:r>
              <a:endParaRPr lang="en-US" dirty="0">
                <a:latin typeface="+mj-lt"/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990600" y="4343400"/>
            <a:ext cx="773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IZVOD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17" name="Picture 14" descr="Aproksimativno_integriranje_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35056" y="3315856"/>
            <a:ext cx="3775075" cy="287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0" y="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lnSpc>
                <a:spcPct val="150000"/>
              </a:lnSpc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integriranje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1" y="5334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PRIMJER 3: Odredite vrijednost integrala funkcije u granicama od 3,1 do 3,9 koristeći trapeznu formulu uz: a) jedan b) dva c) četiri intervala</a:t>
            </a:r>
            <a:endParaRPr lang="en-U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219200"/>
            <a:ext cx="7467600" cy="82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-24968" y="2209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a) </a:t>
            </a:r>
            <a:endParaRPr lang="en-US" dirty="0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032" y="2133600"/>
            <a:ext cx="3801312" cy="7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29088" y="2133600"/>
            <a:ext cx="4176712" cy="72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033" y="2895600"/>
            <a:ext cx="2234767" cy="414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1232" y="3505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b)</a:t>
            </a:r>
            <a:endParaRPr lang="en-US" dirty="0"/>
          </a:p>
        </p:txBody>
      </p:sp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032" y="3429000"/>
            <a:ext cx="3963792" cy="6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032" y="4114801"/>
            <a:ext cx="5410200" cy="610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51232" y="52578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c)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6032" y="5334000"/>
            <a:ext cx="4502832" cy="62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6507" y="5957886"/>
            <a:ext cx="1838325" cy="382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5" name="Picture 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6033" y="4648200"/>
            <a:ext cx="1981200" cy="425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62400" y="5410200"/>
            <a:ext cx="5015021" cy="762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99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99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99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99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99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99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0" y="45720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lnSpc>
                <a:spcPct val="150000"/>
              </a:lnSpc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integriranje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Text Box 4"/>
          <p:cNvSpPr txBox="1">
            <a:spLocks noChangeArrowheads="1"/>
          </p:cNvSpPr>
          <p:nvPr/>
        </p:nvSpPr>
        <p:spPr bwMode="auto">
          <a:xfrm>
            <a:off x="-152400" y="12192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Simpsonova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formula 1/3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za 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aproksimativni izračun određenog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integrala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danu funkciju zamijenimo s parabolom koja prolazi kroz 3 ekvidistantne točke, odnosno s polinomom drugog reda (n=2)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u tom slučaju dobijemo formulu:</a:t>
            </a:r>
          </a:p>
        </p:txBody>
      </p:sp>
      <p:pic>
        <p:nvPicPr>
          <p:cNvPr id="4" name="Picture 14" descr="Aproksimativno_integriranje_1_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99992" y="3501008"/>
            <a:ext cx="3714750" cy="287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3581400"/>
            <a:ext cx="3048000" cy="663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609600" y="4572000"/>
            <a:ext cx="3505200" cy="880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dirty="0" smtClean="0">
                <a:latin typeface="+mj-lt"/>
              </a:rPr>
              <a:t>gdje je </a:t>
            </a:r>
            <a:r>
              <a:rPr lang="hr-HR" i="1" dirty="0" err="1" smtClean="0">
                <a:latin typeface="+mj-lt"/>
              </a:rPr>
              <a:t>f</a:t>
            </a:r>
            <a:r>
              <a:rPr lang="hr-HR" i="1" baseline="-25000" dirty="0" err="1" smtClean="0">
                <a:latin typeface="+mj-lt"/>
              </a:rPr>
              <a:t>0</a:t>
            </a:r>
            <a:r>
              <a:rPr lang="hr-HR" dirty="0" smtClean="0">
                <a:latin typeface="+mj-lt"/>
              </a:rPr>
              <a:t> - 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f(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) ili </a:t>
            </a:r>
            <a:r>
              <a:rPr lang="hr-HR" i="1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y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, </a:t>
            </a:r>
            <a:r>
              <a:rPr lang="hr-HR" i="1" dirty="0" err="1" smtClean="0">
                <a:latin typeface="+mj-lt"/>
              </a:rPr>
              <a:t>f</a:t>
            </a:r>
            <a:r>
              <a:rPr lang="hr-HR" i="1" baseline="-25000" dirty="0" err="1">
                <a:latin typeface="+mj-lt"/>
              </a:rPr>
              <a:t>1</a:t>
            </a:r>
            <a:r>
              <a:rPr lang="hr-HR" i="1" dirty="0" smtClean="0">
                <a:latin typeface="+mj-lt"/>
              </a:rPr>
              <a:t>-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f(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) ili 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y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, </a:t>
            </a:r>
            <a:r>
              <a:rPr lang="hr-HR" i="1" dirty="0" err="1" smtClean="0">
                <a:latin typeface="+mj-lt"/>
              </a:rPr>
              <a:t>f</a:t>
            </a:r>
            <a:r>
              <a:rPr lang="hr-HR" i="1" baseline="-25000" dirty="0" err="1" smtClean="0">
                <a:latin typeface="+mj-lt"/>
              </a:rPr>
              <a:t>2</a:t>
            </a:r>
            <a:r>
              <a:rPr lang="hr-HR" i="1" dirty="0" smtClean="0">
                <a:latin typeface="+mj-lt"/>
              </a:rPr>
              <a:t>-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f(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2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) </a:t>
            </a:r>
            <a:r>
              <a:rPr lang="hr-HR" i="1" dirty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ili 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y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2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, h= 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1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-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0</a:t>
            </a:r>
            <a:r>
              <a:rPr lang="hr-HR" i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 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+mj-lt"/>
              </a:rPr>
              <a:t>ili 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hr-HR" i="1" baseline="-25000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-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x</a:t>
            </a:r>
            <a:r>
              <a:rPr lang="hr-HR" i="1" baseline="-25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1</a:t>
            </a:r>
            <a:r>
              <a:rPr lang="hr-HR" i="1" baseline="-25000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 </a:t>
            </a:r>
            <a:endParaRPr lang="en-US" dirty="0"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0" y="45720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lnSpc>
                <a:spcPct val="150000"/>
              </a:lnSpc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integriranje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667000"/>
            <a:ext cx="84582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-152400" y="9906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4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čim je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interval integracije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veći, to je pogreška veća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4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stoga interval nastojimo razbiti na čim više manjih intervala kako bi maksimalno smanjili pogrešku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669925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diferenciranje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0" y="1279525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općenito,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poznate funkcije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se (u pravilu) mogu diferencirati, ali za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tablične podatke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ili u slučajevima kada nam analitički izraz funkcije nije poznat, potrebno je koristiti numeričko diferenciranje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endParaRPr lang="hr-HR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endParaRPr lang="hr-HR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prilikom rješavanja praktičnih problema često je potrebno odrediti derivacije nekog određenog reda za funkciju </a:t>
            </a:r>
            <a:r>
              <a:rPr lang="en-US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zadan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u</a:t>
            </a:r>
            <a:r>
              <a:rPr lang="en-US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tabličnim</a:t>
            </a:r>
            <a:r>
              <a:rPr lang="en-US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en-US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vrijednostima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(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npr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. Imamo podatke o 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pređenom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putu u vremenskim intervalima, a nas zanima trenutna brzina; ili imamo podatke o brzini, a zanima nas ubrzanje, ili brzina kemijske reakcije – promjena koncentracije </a:t>
            </a:r>
            <a:r>
              <a:rPr lang="hr-HR" i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reaktanta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, …</a:t>
            </a:r>
          </a:p>
          <a:p>
            <a:pPr marL="1341438" indent="-358775">
              <a:lnSpc>
                <a:spcPct val="150000"/>
              </a:lnSpc>
              <a:buBlip>
                <a:blip r:embed="rId3"/>
              </a:buBlip>
              <a:defRPr/>
            </a:pPr>
            <a:endParaRPr lang="hr-HR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0" y="2803525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ukoliko je analitički izraz funkcije </a:t>
            </a:r>
            <a:r>
              <a:rPr lang="hr-H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prekompleksan</a:t>
            </a:r>
            <a:endParaRPr lang="hr-HR" b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0" y="45720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lnSpc>
                <a:spcPct val="150000"/>
              </a:lnSpc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integriranje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1676400"/>
            <a:ext cx="86210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u općenitom slučaju kada funkciju zamijenimo s polinomom n-tog reda dobije se formula:</a:t>
            </a:r>
            <a:endParaRPr lang="en-US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2286000"/>
            <a:ext cx="7086600" cy="178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304800" y="4724400"/>
            <a:ext cx="8839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FontTx/>
              <a:buChar char="-"/>
            </a:pP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hr-H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Simpsonova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formula 1/3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ima najmanju pogrešku od svih iznesenih metoda te se najčešće i koristi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pogreška </a:t>
            </a:r>
            <a:r>
              <a:rPr lang="hr-HR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Simpsonova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formula 1/3 metode je četvrtog reda (opada s </a:t>
            </a:r>
            <a:r>
              <a:rPr lang="hr-H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h</a:t>
            </a:r>
            <a:r>
              <a:rPr lang="hr-HR" b="1" baseline="30000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4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), pogreška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trapezne formule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je drugog reda, a pogreška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pravokutne formule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prvog reda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990600" y="1143000"/>
            <a:ext cx="28520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b="1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Simpsonova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formula 1/3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4572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PRIMJER 4: Odredite vrijednost integrala funkcije u granicama od 3,1 do 3,9 pomoću </a:t>
            </a:r>
            <a:r>
              <a:rPr lang="hr-HR" dirty="0" err="1" smtClean="0"/>
              <a:t>Simpsonove</a:t>
            </a:r>
            <a:r>
              <a:rPr lang="hr-HR" dirty="0" smtClean="0"/>
              <a:t> </a:t>
            </a:r>
            <a:r>
              <a:rPr lang="hr-HR" dirty="0" err="1" smtClean="0"/>
              <a:t>formile</a:t>
            </a:r>
            <a:r>
              <a:rPr lang="hr-HR" dirty="0" smtClean="0"/>
              <a:t> 1/3 uz: a) jedan b) dva intervala</a:t>
            </a:r>
            <a:endParaRPr lang="en-US" dirty="0"/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0" y="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lnSpc>
                <a:spcPct val="150000"/>
              </a:lnSpc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integriranje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5638800"/>
            <a:ext cx="5015021" cy="762000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50000" algn="tl" rotWithShape="0">
              <a:srgbClr val="000000">
                <a:alpha val="41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85800" y="1447800"/>
            <a:ext cx="5291137" cy="1455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304800" y="18288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a)</a:t>
            </a:r>
            <a:endParaRPr lang="en-US" dirty="0"/>
          </a:p>
        </p:txBody>
      </p:sp>
      <p:pic>
        <p:nvPicPr>
          <p:cNvPr id="4198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9600" y="3429000"/>
            <a:ext cx="5700712" cy="1625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304800" y="37338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b)</a:t>
            </a:r>
            <a:endParaRPr lang="en-US" dirty="0"/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343397" y="1066800"/>
            <a:ext cx="4800603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19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19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0" y="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lnSpc>
                <a:spcPct val="150000"/>
              </a:lnSpc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integriranje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2401" y="533400"/>
            <a:ext cx="876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PRIMJER 3: Odredite vrijednost integrala funkcije u granicama od 3,1 do 3,9 koristeći trapeznu formulu uz: a) jedan b) dva c) četiri intervala</a:t>
            </a:r>
            <a:endParaRPr lang="en-US" dirty="0"/>
          </a:p>
        </p:txBody>
      </p:sp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1219200"/>
            <a:ext cx="7467600" cy="8297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-24968" y="2209800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a) </a:t>
            </a:r>
            <a:endParaRPr lang="en-US" dirty="0"/>
          </a:p>
        </p:txBody>
      </p:sp>
      <p:pic>
        <p:nvPicPr>
          <p:cNvPr id="3993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56032" y="2133600"/>
            <a:ext cx="3801312" cy="738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129088" y="2133600"/>
            <a:ext cx="4176712" cy="727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56033" y="2895600"/>
            <a:ext cx="2438400" cy="452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/>
        </p:nvSpPr>
        <p:spPr>
          <a:xfrm>
            <a:off x="51232" y="3505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b)</a:t>
            </a:r>
            <a:endParaRPr lang="en-US" dirty="0"/>
          </a:p>
        </p:txBody>
      </p:sp>
      <p:pic>
        <p:nvPicPr>
          <p:cNvPr id="39942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56032" y="3429000"/>
            <a:ext cx="3963792" cy="6857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3" name="Picture 7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56032" y="4114801"/>
            <a:ext cx="5410200" cy="6104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51232" y="5257800"/>
            <a:ext cx="352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c)</a:t>
            </a:r>
            <a:endParaRPr lang="en-US" dirty="0"/>
          </a:p>
        </p:txBody>
      </p:sp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56032" y="5334000"/>
            <a:ext cx="4502832" cy="62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346507" y="5957886"/>
            <a:ext cx="1838325" cy="3820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945" name="Picture 9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356033" y="4648200"/>
            <a:ext cx="1981200" cy="4250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4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3962400" y="5410200"/>
            <a:ext cx="5015021" cy="76200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-152400" y="1981200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2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niz tabličnih podataka može se diferencirati: 1)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diferenciranjem interpolacijskih formula,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2)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numeričkim metodama za diferenciranje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(različite formule za diferenciranje izvedene iz </a:t>
            </a:r>
            <a:r>
              <a:rPr lang="hr-HR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Newtonovog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interpolacijskog polinoma, </a:t>
            </a:r>
            <a:r>
              <a:rPr lang="hr-HR" dirty="0" err="1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Taylorovog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reda, …)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669925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buSzPct val="120000"/>
              <a:buFont typeface="Wingdings 3" pitchFamily="18" charset="2"/>
              <a:buBlip>
                <a:blip r:embed="rId3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diferenciranje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5"/>
          <p:cNvSpPr txBox="1">
            <a:spLocks noChangeArrowheads="1"/>
          </p:cNvSpPr>
          <p:nvPr/>
        </p:nvSpPr>
        <p:spPr bwMode="auto">
          <a:xfrm>
            <a:off x="0" y="1919288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zadanu funkciju na segmentu           aproksimiramo </a:t>
            </a:r>
            <a:r>
              <a:rPr lang="hr-H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interpolirajućom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funkcijom, </a:t>
            </a:r>
            <a:r>
              <a:rPr lang="hr-HR" dirty="0" err="1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npr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. polinomom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0" y="3552825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tada 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za                   vrijedi 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2276475" y="3563938"/>
          <a:ext cx="114458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8" name="Equation" r:id="rId4" imgW="571320" imgH="190440" progId="">
                  <p:embed/>
                </p:oleObj>
              </mc:Choice>
              <mc:Fallback>
                <p:oleObj name="Equation" r:id="rId4" imgW="571320" imgH="19044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6475" y="3563938"/>
                        <a:ext cx="114458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11"/>
          <p:cNvGraphicFramePr>
            <a:graphicFrameLocks noChangeAspect="1"/>
          </p:cNvGraphicFramePr>
          <p:nvPr/>
        </p:nvGraphicFramePr>
        <p:xfrm>
          <a:off x="4513263" y="1946275"/>
          <a:ext cx="636587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9" name="Equation" r:id="rId6" imgW="317160" imgH="190440" progId="">
                  <p:embed/>
                </p:oleObj>
              </mc:Choice>
              <mc:Fallback>
                <p:oleObj name="Equation" r:id="rId6" imgW="317160" imgH="190440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3263" y="1946275"/>
                        <a:ext cx="636587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12"/>
          <p:cNvGraphicFramePr>
            <a:graphicFrameLocks noChangeAspect="1"/>
          </p:cNvGraphicFramePr>
          <p:nvPr/>
        </p:nvGraphicFramePr>
        <p:xfrm>
          <a:off x="4322763" y="2208213"/>
          <a:ext cx="7366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0" name="Equation" r:id="rId8" imgW="368280" imgH="152280" progId="">
                  <p:embed/>
                </p:oleObj>
              </mc:Choice>
              <mc:Fallback>
                <p:oleObj name="Equation" r:id="rId8" imgW="368280" imgH="152280" progId="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22763" y="2208213"/>
                        <a:ext cx="73660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xt Box 14"/>
          <p:cNvSpPr txBox="1">
            <a:spLocks noChangeArrowheads="1"/>
          </p:cNvSpPr>
          <p:nvPr/>
        </p:nvSpPr>
        <p:spPr bwMode="auto">
          <a:xfrm>
            <a:off x="0" y="4632325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buFont typeface="Wingdings 3" pitchFamily="18" charset="2"/>
              <a:buBlip>
                <a:blip r:embed="rId3"/>
              </a:buBlip>
              <a:defRPr/>
            </a:pPr>
            <a:r>
              <a:rPr lang="hr-HR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postupak je isti u određivanju derivacija višeg reda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10" name="Text Box 2"/>
          <p:cNvSpPr txBox="1">
            <a:spLocks noChangeArrowheads="1"/>
          </p:cNvSpPr>
          <p:nvPr/>
        </p:nvSpPr>
        <p:spPr bwMode="auto">
          <a:xfrm>
            <a:off x="0" y="22860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buSzPct val="120000"/>
              <a:buFont typeface="Wingdings 3" pitchFamily="18" charset="2"/>
              <a:buBlip>
                <a:blip r:embed="rId10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diferenciranje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11" name="Picture 6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209800" y="2895600"/>
            <a:ext cx="3629025" cy="552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62000" y="5257800"/>
            <a:ext cx="7810500" cy="1161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2971800" y="4038600"/>
            <a:ext cx="1752600" cy="4907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ectangle 12"/>
          <p:cNvSpPr/>
          <p:nvPr/>
        </p:nvSpPr>
        <p:spPr>
          <a:xfrm>
            <a:off x="990600" y="1219200"/>
            <a:ext cx="7239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1)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diferenciranjem interpolacijskih formula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1066800"/>
            <a:ext cx="3867150" cy="808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15240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buSzPct val="120000"/>
              <a:buFont typeface="Wingdings 3" pitchFamily="18" charset="2"/>
              <a:buBlip>
                <a:blip r:embed="rId4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diferenciranje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52400" y="685800"/>
            <a:ext cx="6080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PRIMJER 1: Odredite vrijednost derivacije funkcije u točki </a:t>
            </a:r>
            <a:r>
              <a:rPr lang="hr-HR" i="1" dirty="0" smtClean="0"/>
              <a:t>x=</a:t>
            </a:r>
            <a:r>
              <a:rPr lang="hr-HR" dirty="0" smtClean="0"/>
              <a:t>3,5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1905000"/>
            <a:ext cx="6656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nekom od interpolacijskih metoda odredimo interpolacijski polinom</a:t>
            </a:r>
            <a:endParaRPr lang="en-US" dirty="0"/>
          </a:p>
        </p:txBody>
      </p:sp>
      <p:pic>
        <p:nvPicPr>
          <p:cNvPr id="36867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90600" y="2209800"/>
            <a:ext cx="4572000" cy="43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81000" y="2743200"/>
            <a:ext cx="35127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deriviramo interpolacijski polinom</a:t>
            </a:r>
            <a:endParaRPr lang="en-US" dirty="0"/>
          </a:p>
        </p:txBody>
      </p:sp>
      <p:pic>
        <p:nvPicPr>
          <p:cNvPr id="36868" name="Picture 4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990600" y="3124200"/>
            <a:ext cx="3271837" cy="494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57200" y="3733800"/>
            <a:ext cx="52765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 izračunamo vrijednost prve derivacije u zadanoj točki</a:t>
            </a:r>
            <a:endParaRPr lang="en-US" dirty="0"/>
          </a:p>
        </p:txBody>
      </p:sp>
      <p:pic>
        <p:nvPicPr>
          <p:cNvPr id="36869" name="Picture 5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09600" y="4191000"/>
            <a:ext cx="5638800" cy="427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/>
        </p:nvSpPr>
        <p:spPr>
          <a:xfrm>
            <a:off x="228600" y="4800600"/>
            <a:ext cx="8458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 smtClean="0"/>
              <a:t>- vrijednosti u tablici dobivene su funkcijom </a:t>
            </a:r>
            <a:r>
              <a:rPr lang="hr-HR" i="1" dirty="0" smtClean="0"/>
              <a:t>f(x)=1/x</a:t>
            </a:r>
            <a:r>
              <a:rPr lang="hr-HR" dirty="0" smtClean="0"/>
              <a:t> te možemo odrediti točnu vrijednost derivacije u zadanoj točki i usporediti  </a:t>
            </a:r>
            <a:endParaRPr lang="en-US" dirty="0"/>
          </a:p>
        </p:txBody>
      </p:sp>
      <p:pic>
        <p:nvPicPr>
          <p:cNvPr id="36870" name="Picture 6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57200" y="5715000"/>
            <a:ext cx="3657600" cy="5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871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4648200" y="5791200"/>
            <a:ext cx="3048000" cy="417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extBox 13"/>
          <p:cNvSpPr txBox="1"/>
          <p:nvPr/>
        </p:nvSpPr>
        <p:spPr>
          <a:xfrm>
            <a:off x="457200" y="6324600"/>
            <a:ext cx="4341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/>
              <a:t>-</a:t>
            </a:r>
            <a:r>
              <a:rPr lang="hr-HR" b="1" dirty="0" smtClean="0"/>
              <a:t>često nećemo dobiti ovako dobro slaganje!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6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68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68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11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0" y="68580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buSzPct val="120000"/>
              <a:buFont typeface="Wingdings 3" pitchFamily="18" charset="2"/>
              <a:buBlip>
                <a:blip r:embed="rId2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diferenciranje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228600" y="11430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buFont typeface="Wingdings 3" pitchFamily="18" charset="2"/>
              <a:buBlip>
                <a:blip r:embed="rId3"/>
              </a:buBlip>
              <a:defRPr/>
            </a:pP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aproksimativno diferenciranje je </a:t>
            </a:r>
            <a:r>
              <a:rPr lang="hr-H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manje egzaktna 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operacija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od 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interpolacije (nema garancije za odstupanja derivacije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)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3"/>
              </a:buBlip>
              <a:defRPr/>
            </a:pP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mala odstupanja interpolacijskog polinoma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od stvarne funkcije,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ne znače nužno i mala odstupanja derivacije polinoma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od derivacije stvarne funkcije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4" name="Picture 6" descr="Numericko_diferenciranje_1_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0" y="3352800"/>
            <a:ext cx="3775075" cy="287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371600" y="3048000"/>
            <a:ext cx="5752554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2"/>
          <p:cNvSpPr txBox="1">
            <a:spLocks noChangeArrowheads="1"/>
          </p:cNvSpPr>
          <p:nvPr/>
        </p:nvSpPr>
        <p:spPr bwMode="auto">
          <a:xfrm>
            <a:off x="152400" y="152400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lnSpc>
                <a:spcPct val="150000"/>
              </a:lnSpc>
              <a:buSzPct val="120000"/>
              <a:buFont typeface="Wingdings 3" pitchFamily="18" charset="2"/>
              <a:buBlip>
                <a:blip r:embed="rId3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diferenciranje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152400" y="69215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4"/>
              </a:buBlip>
              <a:defRPr/>
            </a:pPr>
            <a:r>
              <a:rPr lang="hr-HR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ukoliko je poznata pogreška interpolacijske funkcije            tada je poznata i pogreška derivacije</a:t>
            </a:r>
            <a:endParaRPr lang="en-US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52400" y="30480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4"/>
              </a:buBlip>
              <a:defRPr/>
            </a:pPr>
            <a:r>
              <a:rPr lang="hr-H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pogreška derivacije 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interpolacijske funkcije jednaka je </a:t>
            </a:r>
            <a:r>
              <a:rPr lang="hr-HR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derivaciji pogreške </a:t>
            </a: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te interpolacijske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funkcije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4"/>
              </a:buBlip>
              <a:defRPr/>
            </a:pPr>
            <a:endParaRPr lang="hr-HR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4"/>
              </a:buBlip>
              <a:defRPr/>
            </a:pP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3248025" y="1828800"/>
          <a:ext cx="2725738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4" name="Equation" r:id="rId5" imgW="1358640" imgH="190440" progId="">
                  <p:embed/>
                </p:oleObj>
              </mc:Choice>
              <mc:Fallback>
                <p:oleObj name="Equation" r:id="rId5" imgW="1358640" imgH="190440" progId="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48025" y="1828800"/>
                        <a:ext cx="2725738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 Box 8"/>
          <p:cNvSpPr txBox="1">
            <a:spLocks noChangeArrowheads="1"/>
          </p:cNvSpPr>
          <p:nvPr/>
        </p:nvSpPr>
        <p:spPr bwMode="auto">
          <a:xfrm>
            <a:off x="152400" y="41148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4"/>
              </a:buBlip>
              <a:defRPr/>
            </a:pP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isto vrijedi i za derivacije višeg reda</a:t>
            </a:r>
            <a:endParaRPr lang="en-US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2571750" y="2354262"/>
          <a:ext cx="3949700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quation" r:id="rId7" imgW="1968480" imgH="215640" progId="">
                  <p:embed/>
                </p:oleObj>
              </mc:Choice>
              <mc:Fallback>
                <p:oleObj name="Equation" r:id="rId7" imgW="1968480" imgH="215640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0" y="2354262"/>
                        <a:ext cx="3949700" cy="431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/>
        </p:nvGraphicFramePr>
        <p:xfrm>
          <a:off x="4648200" y="1295400"/>
          <a:ext cx="661987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6" name="Equation" r:id="rId9" imgW="330120" imgH="126720" progId="">
                  <p:embed/>
                </p:oleObj>
              </mc:Choice>
              <mc:Fallback>
                <p:oleObj name="Equation" r:id="rId9" imgW="330120" imgH="126720" progId="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1295400"/>
                        <a:ext cx="661987" cy="25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1"/>
          <p:cNvGraphicFramePr>
            <a:graphicFrameLocks noChangeAspect="1"/>
          </p:cNvGraphicFramePr>
          <p:nvPr/>
        </p:nvGraphicFramePr>
        <p:xfrm>
          <a:off x="7010400" y="838200"/>
          <a:ext cx="738187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7" name="Equation" r:id="rId11" imgW="368280" imgH="164880" progId="">
                  <p:embed/>
                </p:oleObj>
              </mc:Choice>
              <mc:Fallback>
                <p:oleObj name="Equation" r:id="rId11" imgW="368280" imgH="164880" progId="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0400" y="838200"/>
                        <a:ext cx="738187" cy="330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8600" y="4731136"/>
            <a:ext cx="87630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hr-HR" u="sng" dirty="0" smtClean="0"/>
              <a:t>NEDOSTACI NUMERIČKOG DIFERENCIRANJA INTEGRACIJSKOG POLINOMA: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smtClean="0"/>
              <a:t> NUMERIČKO </a:t>
            </a:r>
            <a:r>
              <a:rPr lang="hr-HR" dirty="0" smtClean="0"/>
              <a:t>DIFERENCIRANJE INTERPOLACIJSKOG POLINOMA MOŽE IMATI </a:t>
            </a:r>
            <a:r>
              <a:rPr lang="hr-HR" smtClean="0"/>
              <a:t>ZNAČAJNO </a:t>
            </a:r>
            <a:br>
              <a:rPr lang="hr-HR" smtClean="0"/>
            </a:br>
            <a:r>
              <a:rPr lang="hr-HR" smtClean="0"/>
              <a:t>  VEĆU </a:t>
            </a:r>
            <a:r>
              <a:rPr lang="hr-HR" dirty="0" smtClean="0"/>
              <a:t>POGREŠKU OD SAME INTERPOLACIJE</a:t>
            </a:r>
          </a:p>
          <a:p>
            <a:pPr>
              <a:lnSpc>
                <a:spcPct val="150000"/>
              </a:lnSpc>
              <a:buFontTx/>
              <a:buChar char="-"/>
            </a:pPr>
            <a:r>
              <a:rPr lang="hr-HR" dirty="0" smtClean="0"/>
              <a:t> MOŽE BITI RAČUNSKI ZAHTJEVNO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"/>
          <p:cNvSpPr txBox="1">
            <a:spLocks noChangeArrowheads="1"/>
          </p:cNvSpPr>
          <p:nvPr/>
        </p:nvSpPr>
        <p:spPr bwMode="auto">
          <a:xfrm>
            <a:off x="-228600" y="11430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2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formule za numeričko diferenciranje mogu se izvesti iz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konačnih razlika </a:t>
            </a:r>
            <a:r>
              <a:rPr lang="hr-HR" i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(prethodno predavanje)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2"/>
              </a:buBlip>
              <a:defRPr/>
            </a:pPr>
            <a:endParaRPr lang="en-US" i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2133600"/>
            <a:ext cx="3081337" cy="673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-152400" y="2955925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2"/>
              </a:buBlip>
              <a:defRPr/>
            </a:pPr>
            <a:r>
              <a:rPr lang="hr-HR" dirty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ako se uzme približna vrijednost gornjeg izraza dobije se formula za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konačnu razliku prvog reda unaprijed </a:t>
            </a: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kojom možemo aproksimirati prvu derivaciju</a:t>
            </a: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2"/>
              </a:buBlip>
              <a:defRPr/>
            </a:pPr>
            <a:endParaRPr lang="en-US" i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0" y="48006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2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na isti način može koristiti i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konačnu razliku prvog reda unatrag</a:t>
            </a:r>
            <a:endParaRPr lang="hr-HR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2"/>
              </a:buBlip>
              <a:defRPr/>
            </a:pPr>
            <a:endParaRPr lang="en-US" i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0" y="5791200"/>
            <a:ext cx="86375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2"/>
              </a:buBlip>
              <a:defRPr/>
            </a:pPr>
            <a:r>
              <a:rPr lang="hr-HR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te </a:t>
            </a:r>
            <a:r>
              <a:rPr lang="hr-HR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središnju konačnu razliku</a:t>
            </a:r>
            <a:endParaRPr lang="hr-HR" b="1" i="1" dirty="0" smtClean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  <a:p>
            <a:pPr marL="1341438" indent="-358775">
              <a:lnSpc>
                <a:spcPct val="150000"/>
              </a:lnSpc>
              <a:buFont typeface="Wingdings 3" pitchFamily="18" charset="2"/>
              <a:buBlip>
                <a:blip r:embed="rId2"/>
              </a:buBlip>
              <a:defRPr/>
            </a:pPr>
            <a:endParaRPr lang="en-US" i="1" dirty="0"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3962400"/>
            <a:ext cx="2590800" cy="7256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5257800"/>
            <a:ext cx="2657475" cy="650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876800" y="6019800"/>
            <a:ext cx="3147646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685800" y="685800"/>
            <a:ext cx="8305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2) </a:t>
            </a:r>
            <a:r>
              <a:rPr lang="hr-HR" b="1" u="sng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numeričke metode za diferenciranje </a:t>
            </a:r>
            <a:endParaRPr lang="en-US" u="sng" dirty="0"/>
          </a:p>
        </p:txBody>
      </p:sp>
      <p:sp>
        <p:nvSpPr>
          <p:cNvPr id="13" name="Text Box 2"/>
          <p:cNvSpPr txBox="1">
            <a:spLocks noChangeArrowheads="1"/>
          </p:cNvSpPr>
          <p:nvPr/>
        </p:nvSpPr>
        <p:spPr bwMode="auto">
          <a:xfrm>
            <a:off x="1981200" y="-92075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lnSpc>
                <a:spcPct val="150000"/>
              </a:lnSpc>
              <a:buSzPct val="120000"/>
              <a:buFont typeface="Wingdings 3" pitchFamily="18" charset="2"/>
              <a:buBlip>
                <a:blip r:embed="rId7"/>
              </a:buBlip>
              <a:defRPr/>
            </a:pPr>
            <a:r>
              <a:rPr lang="hr-HR" sz="2000" b="1" dirty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diferenciranje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745554"/>
            <a:ext cx="7543800" cy="43598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 Box 2"/>
          <p:cNvSpPr txBox="1">
            <a:spLocks noChangeArrowheads="1"/>
          </p:cNvSpPr>
          <p:nvPr/>
        </p:nvSpPr>
        <p:spPr bwMode="auto">
          <a:xfrm>
            <a:off x="0" y="288354"/>
            <a:ext cx="82772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162050" indent="-358775">
              <a:buSzPct val="120000"/>
              <a:buFont typeface="Wingdings 3" pitchFamily="18" charset="2"/>
              <a:buBlip>
                <a:blip r:embed="rId3"/>
              </a:buBlip>
              <a:defRPr/>
            </a:pPr>
            <a:r>
              <a:rPr lang="hr-HR" sz="2000" b="1" dirty="0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</a:rPr>
              <a:t>numeričko diferenciranje – grafička interpretacija</a:t>
            </a:r>
            <a:endParaRPr lang="en-US" sz="2000" b="1" dirty="0">
              <a:solidFill>
                <a:srgbClr val="000066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rebuchet MS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33400" y="5105400"/>
            <a:ext cx="702442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b="1" i="1" dirty="0" smtClean="0"/>
              <a:t>t</a:t>
            </a:r>
            <a:r>
              <a:rPr lang="hr-HR" i="1" dirty="0" smtClean="0"/>
              <a:t> </a:t>
            </a:r>
            <a:r>
              <a:rPr lang="hr-HR" dirty="0" smtClean="0"/>
              <a:t>– prva derivacija funkcije</a:t>
            </a:r>
          </a:p>
          <a:p>
            <a:r>
              <a:rPr lang="hr-HR" b="1" i="1" dirty="0" smtClean="0"/>
              <a:t>t</a:t>
            </a:r>
            <a:r>
              <a:rPr lang="hr-HR" b="1" i="1" baseline="-25000" dirty="0" smtClean="0"/>
              <a:t>+</a:t>
            </a:r>
            <a:r>
              <a:rPr lang="hr-HR" dirty="0" smtClean="0"/>
              <a:t> - prva derivacija aproksimirana prvom konačnom razlikom </a:t>
            </a:r>
            <a:r>
              <a:rPr lang="hr-HR" b="1" dirty="0" smtClean="0"/>
              <a:t>unaprijed</a:t>
            </a:r>
          </a:p>
          <a:p>
            <a:r>
              <a:rPr lang="hr-HR" b="1" i="1" dirty="0" smtClean="0"/>
              <a:t>t</a:t>
            </a:r>
            <a:r>
              <a:rPr lang="hr-HR" b="1" i="1" baseline="-25000" dirty="0" smtClean="0"/>
              <a:t>-</a:t>
            </a:r>
            <a:r>
              <a:rPr lang="hr-HR" dirty="0" smtClean="0"/>
              <a:t> - prva derivacija aproksimirana prvom konačnom razlikom </a:t>
            </a:r>
            <a:r>
              <a:rPr lang="hr-HR" b="1" dirty="0" smtClean="0"/>
              <a:t>unatrag</a:t>
            </a:r>
          </a:p>
          <a:p>
            <a:r>
              <a:rPr lang="hr-HR" b="1" i="1" dirty="0" smtClean="0"/>
              <a:t>t</a:t>
            </a:r>
            <a:r>
              <a:rPr lang="hr-HR" dirty="0" smtClean="0"/>
              <a:t> - prva derivacija aproksimirana prvom </a:t>
            </a:r>
            <a:r>
              <a:rPr lang="hr-HR" b="1" dirty="0" smtClean="0"/>
              <a:t>središnjom</a:t>
            </a:r>
            <a:r>
              <a:rPr lang="hr-HR" dirty="0" smtClean="0"/>
              <a:t> konačnom razlikom</a:t>
            </a:r>
            <a:endParaRPr lang="hr-HR" b="1" dirty="0" smtClean="0"/>
          </a:p>
          <a:p>
            <a:endParaRPr lang="hr-HR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304800" y="6400800"/>
            <a:ext cx="35504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dirty="0" smtClean="0">
                <a:solidFill>
                  <a:srgbClr val="FF0000"/>
                </a:solidFill>
              </a:rPr>
              <a:t>KOJA JE APROKSIMACIJA NAJBOLJA?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7" name="Straight Connector 6"/>
          <p:cNvCxnSpPr/>
          <p:nvPr/>
        </p:nvCxnSpPr>
        <p:spPr>
          <a:xfrm flipH="1" flipV="1">
            <a:off x="2362200" y="1600200"/>
            <a:ext cx="5105400" cy="457200"/>
          </a:xfrm>
          <a:prstGeom prst="line">
            <a:avLst/>
          </a:prstGeom>
          <a:ln w="254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>
            <a:off x="2057400" y="1313872"/>
            <a:ext cx="4191000" cy="12192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H="1" flipV="1">
            <a:off x="3475180" y="1295400"/>
            <a:ext cx="3733800" cy="16764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 flipV="1">
            <a:off x="2286000" y="2371436"/>
            <a:ext cx="4876800" cy="381000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16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26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8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36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8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1912</TotalTime>
  <Words>1062</Words>
  <Application>Microsoft Office PowerPoint</Application>
  <PresentationFormat>On-screen Show (4:3)</PresentationFormat>
  <Paragraphs>115</Paragraphs>
  <Slides>23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0" baseType="lpstr">
      <vt:lpstr>Arial</vt:lpstr>
      <vt:lpstr>Calibri</vt:lpstr>
      <vt:lpstr>Futura Md BT</vt:lpstr>
      <vt:lpstr>Trebuchet MS</vt:lpstr>
      <vt:lpstr>Wingdings 3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Branimir</dc:creator>
  <cp:lastModifiedBy>Branimir</cp:lastModifiedBy>
  <cp:revision>47</cp:revision>
  <dcterms:created xsi:type="dcterms:W3CDTF">2012-02-08T08:15:30Z</dcterms:created>
  <dcterms:modified xsi:type="dcterms:W3CDTF">2020-03-27T11:11:34Z</dcterms:modified>
</cp:coreProperties>
</file>