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17" r:id="rId2"/>
    <p:sldId id="307" r:id="rId3"/>
    <p:sldId id="259" r:id="rId4"/>
    <p:sldId id="299" r:id="rId5"/>
    <p:sldId id="260" r:id="rId6"/>
    <p:sldId id="267" r:id="rId7"/>
    <p:sldId id="305" r:id="rId8"/>
    <p:sldId id="306" r:id="rId9"/>
    <p:sldId id="277" r:id="rId10"/>
    <p:sldId id="279" r:id="rId11"/>
    <p:sldId id="278" r:id="rId12"/>
    <p:sldId id="273" r:id="rId13"/>
    <p:sldId id="274" r:id="rId14"/>
    <p:sldId id="275" r:id="rId15"/>
    <p:sldId id="300" r:id="rId16"/>
    <p:sldId id="276" r:id="rId17"/>
    <p:sldId id="309" r:id="rId18"/>
    <p:sldId id="282" r:id="rId19"/>
    <p:sldId id="301" r:id="rId20"/>
    <p:sldId id="304" r:id="rId21"/>
    <p:sldId id="302" r:id="rId22"/>
    <p:sldId id="308" r:id="rId23"/>
    <p:sldId id="283" r:id="rId24"/>
    <p:sldId id="284" r:id="rId25"/>
    <p:sldId id="287" r:id="rId26"/>
    <p:sldId id="294" r:id="rId27"/>
    <p:sldId id="315" r:id="rId28"/>
    <p:sldId id="295" r:id="rId29"/>
    <p:sldId id="289" r:id="rId30"/>
    <p:sldId id="296" r:id="rId31"/>
    <p:sldId id="297" r:id="rId32"/>
    <p:sldId id="285" r:id="rId33"/>
    <p:sldId id="291" r:id="rId34"/>
    <p:sldId id="292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98" autoAdjust="0"/>
  </p:normalViewPr>
  <p:slideViewPr>
    <p:cSldViewPr>
      <p:cViewPr varScale="1">
        <p:scale>
          <a:sx n="71" d="100"/>
          <a:sy n="71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6D90-2CF1-4625-8668-DF481C8E5EA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18247-4D94-4392-902B-11B5E5CAC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0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Vjerojatnost se najčešće</a:t>
            </a:r>
            <a:r>
              <a:rPr lang="hr-HR" baseline="0" dirty="0" smtClean="0"/>
              <a:t> pokušavala </a:t>
            </a:r>
            <a:r>
              <a:rPr lang="hr-HR" dirty="0" smtClean="0"/>
              <a:t>objasniti preko relativne frekvencije,</a:t>
            </a:r>
            <a:r>
              <a:rPr lang="hr-HR" baseline="0" dirty="0" smtClean="0"/>
              <a:t> ali taj opis nije matematički precizan.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6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Ovo je klasična definicija koja je prvotno uvedena i koja sasvim zadovoljava ako želimo promatrati igre na sreću (jer tu je svaki elementarni događaj</a:t>
            </a:r>
            <a:r>
              <a:rPr lang="hr-HR" baseline="0" dirty="0" smtClean="0"/>
              <a:t> jednako vjerojatan i skup elementarnih događaja je konačan</a:t>
            </a:r>
            <a:r>
              <a:rPr lang="hr-HR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7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8247-4D94-4392-902B-11B5E5CAC2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3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80D3-4EA6-41EF-A9AB-B53B6E7C9F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E5D-8455-401D-8A64-E43170987E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304-44F5-4BD1-913D-DB9879790F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90-A054-4814-9145-121C15BF5C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032F-A202-49FB-BCA4-8C8CD1D58A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5E6-4222-4E4E-87B6-89F3DC4758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BAA8-8910-4BB9-88D0-D81BAF92E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73E-25EC-485B-BA0C-C2AEBEF52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92ED-E9BD-4B90-B8B0-EEE716DC07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B201-2C7D-4151-BFA0-E2434911A3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A3E3-63D0-480C-A382-232817DF24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F1084-FBEC-4643-AE45-55A318B7CC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66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MATEMATIČKE METODE U KEMIJI 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1429" y="914400"/>
            <a:ext cx="693068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Približni i točni brojevi (pogreške, zaokruživanje, …)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Nelinearne jednadžbe (numeričke metode njihova rješavanja)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Metode interpolacije funkcija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Numeričko diferenciranje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Numeričko integriranje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Optimizacijske metode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Teorija vjerojatnosti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Osnove statistike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Slučajne varijable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Statistički testovi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Regresijske metode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00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OSNOVNI POJMOVI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848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i="1" u="sng" dirty="0" smtClean="0"/>
              <a:t>PRIMJER</a:t>
            </a:r>
            <a:endParaRPr lang="hr-HR" b="1" dirty="0" smtClean="0"/>
          </a:p>
          <a:p>
            <a:pPr>
              <a:lnSpc>
                <a:spcPct val="150000"/>
              </a:lnSpc>
            </a:pPr>
            <a:r>
              <a:rPr lang="hr-HR" b="1" dirty="0" smtClean="0"/>
              <a:t>Bacamo dvije kocke. Kolika je vjerojatnost da zbroj vrijednosti dobivenih na obje kocke bude 5?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49745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RJEŠENJE: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ukupan broj mogućih događaja je </a:t>
            </a:r>
            <a:r>
              <a:rPr lang="hr-HR" dirty="0" err="1" smtClean="0"/>
              <a:t>36</a:t>
            </a: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4 događaja rezultira zbrojem 5 (2,3; </a:t>
            </a:r>
            <a:r>
              <a:rPr lang="hr-HR" dirty="0" err="1" smtClean="0"/>
              <a:t>3</a:t>
            </a:r>
            <a:r>
              <a:rPr lang="hr-HR" dirty="0" smtClean="0"/>
              <a:t>,2; 4,1; </a:t>
            </a:r>
            <a:r>
              <a:rPr lang="hr-HR" dirty="0" err="1" smtClean="0"/>
              <a:t>1</a:t>
            </a:r>
            <a:r>
              <a:rPr lang="hr-HR" dirty="0" smtClean="0"/>
              <a:t>,4; 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P=4/</a:t>
            </a:r>
            <a:r>
              <a:rPr lang="hr-HR" dirty="0" err="1" smtClean="0"/>
              <a:t>36</a:t>
            </a:r>
            <a:r>
              <a:rPr lang="hr-HR" dirty="0" smtClean="0"/>
              <a:t> = 1/9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2512226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1,</a:t>
            </a:r>
            <a:r>
              <a:rPr lang="hr-HR" dirty="0" err="1" smtClean="0"/>
              <a:t>1</a:t>
            </a:r>
            <a:r>
              <a:rPr lang="hr-HR" dirty="0" smtClean="0"/>
              <a:t>; 2,1; 3,1; 4,1; 5,1; 6,1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1,2; </a:t>
            </a:r>
            <a:r>
              <a:rPr lang="hr-HR" dirty="0" err="1" smtClean="0"/>
              <a:t>2</a:t>
            </a:r>
            <a:r>
              <a:rPr lang="hr-HR" dirty="0" smtClean="0"/>
              <a:t>,2; 3,2; 4,2; 5,2; 6,2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1,3; 2,3; </a:t>
            </a:r>
            <a:r>
              <a:rPr lang="hr-HR" dirty="0" err="1" smtClean="0"/>
              <a:t>3</a:t>
            </a:r>
            <a:r>
              <a:rPr lang="hr-HR" dirty="0" smtClean="0"/>
              <a:t>,3; 4,3; 5,3; 6,3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1,4; 2,4; 3,4; </a:t>
            </a:r>
            <a:r>
              <a:rPr lang="hr-HR" dirty="0" err="1" smtClean="0"/>
              <a:t>4</a:t>
            </a:r>
            <a:r>
              <a:rPr lang="hr-HR" dirty="0" smtClean="0"/>
              <a:t>,4; 5,4; 6,4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1,5; 2,5; 3,5; 4,5; </a:t>
            </a:r>
            <a:r>
              <a:rPr lang="hr-HR" dirty="0" err="1" smtClean="0"/>
              <a:t>5</a:t>
            </a:r>
            <a:r>
              <a:rPr lang="hr-HR" dirty="0" smtClean="0"/>
              <a:t>,5; 6,5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1,6; 2,6; 3,6; 4,6; 5,6; </a:t>
            </a:r>
            <a:r>
              <a:rPr lang="hr-HR" dirty="0" err="1" smtClean="0"/>
              <a:t>6</a:t>
            </a:r>
            <a:r>
              <a:rPr lang="hr-HR" dirty="0" smtClean="0"/>
              <a:t>,6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133600"/>
            <a:ext cx="25138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1,</a:t>
            </a:r>
            <a:r>
              <a:rPr lang="hr-HR" dirty="0" err="1" smtClean="0"/>
              <a:t>1</a:t>
            </a:r>
            <a:r>
              <a:rPr lang="hr-HR" dirty="0" smtClean="0"/>
              <a:t>; 2,1; 3,1; </a:t>
            </a:r>
            <a:r>
              <a:rPr lang="hr-HR" b="1" dirty="0" smtClean="0"/>
              <a:t>4,1</a:t>
            </a:r>
            <a:r>
              <a:rPr lang="hr-HR" dirty="0" smtClean="0"/>
              <a:t>; 5,1; 6,1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1,2; </a:t>
            </a:r>
            <a:r>
              <a:rPr lang="hr-HR" dirty="0" err="1" smtClean="0"/>
              <a:t>2</a:t>
            </a:r>
            <a:r>
              <a:rPr lang="hr-HR" dirty="0" smtClean="0"/>
              <a:t>,2; </a:t>
            </a:r>
            <a:r>
              <a:rPr lang="hr-HR" b="1" dirty="0" smtClean="0"/>
              <a:t>3,2</a:t>
            </a:r>
            <a:r>
              <a:rPr lang="hr-HR" dirty="0" smtClean="0"/>
              <a:t>; 4,2; 5,2; 6,2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1,3; </a:t>
            </a:r>
            <a:r>
              <a:rPr lang="hr-HR" b="1" dirty="0" smtClean="0"/>
              <a:t>2,3</a:t>
            </a:r>
            <a:r>
              <a:rPr lang="hr-HR" dirty="0" smtClean="0"/>
              <a:t>; </a:t>
            </a:r>
            <a:r>
              <a:rPr lang="hr-HR" dirty="0" err="1" smtClean="0"/>
              <a:t>3</a:t>
            </a:r>
            <a:r>
              <a:rPr lang="hr-HR" dirty="0" smtClean="0"/>
              <a:t>,3; 4,3; 5,3; 6,3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1,4</a:t>
            </a:r>
            <a:r>
              <a:rPr lang="hr-HR" dirty="0" smtClean="0"/>
              <a:t>; 2,4; 3,4; </a:t>
            </a:r>
            <a:r>
              <a:rPr lang="hr-HR" dirty="0" err="1" smtClean="0"/>
              <a:t>4</a:t>
            </a:r>
            <a:r>
              <a:rPr lang="hr-HR" dirty="0" smtClean="0"/>
              <a:t>,4; 5,4; 6,4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1,5; 2,5; 3,5; 4,5; </a:t>
            </a:r>
            <a:r>
              <a:rPr lang="hr-HR" dirty="0" err="1" smtClean="0"/>
              <a:t>5</a:t>
            </a:r>
            <a:r>
              <a:rPr lang="hr-HR" dirty="0" smtClean="0"/>
              <a:t>,5; 6,5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1,6; 2,6; 3,6; 4,6; 5,6; </a:t>
            </a:r>
            <a:r>
              <a:rPr lang="hr-HR" dirty="0" err="1" smtClean="0"/>
              <a:t>6</a:t>
            </a:r>
            <a:r>
              <a:rPr lang="hr-HR" dirty="0" smtClean="0"/>
              <a:t>,6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267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PROTIVNA VJEROJATNOST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- vjerojatnost nekog događaja je </a:t>
            </a:r>
            <a:r>
              <a:rPr lang="hr-HR" b="1" i="1" dirty="0" smtClean="0"/>
              <a:t>P(A). </a:t>
            </a:r>
            <a:r>
              <a:rPr lang="hr-HR" b="1" dirty="0" smtClean="0"/>
              <a:t>Kolika je vjerojatnost da se taj događaj ne dogodi?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ne događanje događaja A je novi događaj A’ i, ukoliko imamo potpuni skup elementarnih događaja, </a:t>
            </a:r>
            <a:r>
              <a:rPr lang="hr-HR" b="1" dirty="0" smtClean="0"/>
              <a:t>njegova vjerojatnost je </a:t>
            </a:r>
            <a:r>
              <a:rPr lang="hr-HR" b="1" i="1" dirty="0" smtClean="0"/>
              <a:t>P(A’)</a:t>
            </a:r>
            <a:r>
              <a:rPr lang="hr-HR" b="1" dirty="0" smtClean="0"/>
              <a:t> = 1- </a:t>
            </a:r>
            <a:r>
              <a:rPr lang="hr-HR" b="1" i="1" dirty="0" smtClean="0"/>
              <a:t>P(A) </a:t>
            </a:r>
            <a:r>
              <a:rPr lang="hr-HR" i="1" dirty="0" smtClean="0"/>
              <a:t>(</a:t>
            </a:r>
            <a:r>
              <a:rPr lang="hr-HR" i="1" dirty="0" err="1" smtClean="0"/>
              <a:t>npr</a:t>
            </a:r>
            <a:r>
              <a:rPr lang="hr-HR" i="1" dirty="0" smtClean="0"/>
              <a:t>. kolika je vjerojatnost da ne padne pismo kod bacanja novčića, kolika je vjerojatnost da ne dobijemo 6 prilikom bacanja kocke)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i="1" u="sng" dirty="0" smtClean="0"/>
              <a:t>OPĆENITA DEFINICIJA: </a:t>
            </a:r>
            <a:r>
              <a:rPr lang="hr-HR" dirty="0" smtClean="0"/>
              <a:t>Ako se potpuni skup sastoji od </a:t>
            </a:r>
            <a:r>
              <a:rPr lang="hr-HR" i="1" dirty="0" smtClean="0"/>
              <a:t>n</a:t>
            </a:r>
            <a:r>
              <a:rPr lang="hr-HR" dirty="0" smtClean="0"/>
              <a:t> elementarnih događaja, a od kojih </a:t>
            </a:r>
            <a:r>
              <a:rPr lang="hr-HR" i="1" dirty="0" smtClean="0"/>
              <a:t>m(A) </a:t>
            </a:r>
            <a:r>
              <a:rPr lang="hr-HR" dirty="0" smtClean="0"/>
              <a:t>realiziraju događaj A, tada ostali elementarni događaji, kojih je po broju </a:t>
            </a:r>
            <a:r>
              <a:rPr lang="hr-HR" i="1" dirty="0" smtClean="0"/>
              <a:t>n-m(A)</a:t>
            </a:r>
            <a:r>
              <a:rPr lang="hr-HR" dirty="0" smtClean="0"/>
              <a:t>, realiziraju događaj </a:t>
            </a:r>
            <a:r>
              <a:rPr lang="hr-HR" i="1" dirty="0" smtClean="0"/>
              <a:t>A’</a:t>
            </a:r>
            <a:r>
              <a:rPr lang="hr-HR" dirty="0" smtClean="0"/>
              <a:t> (a to je </a:t>
            </a:r>
            <a:r>
              <a:rPr lang="hr-HR" b="1" dirty="0" err="1" smtClean="0"/>
              <a:t>nezbivanje</a:t>
            </a:r>
            <a:r>
              <a:rPr lang="hr-HR" dirty="0" smtClean="0"/>
              <a:t> događaja A). Iz ove definicije proizlazi: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P(A’) = m(A’)/n = (n-m(A))/n = 1 – m(A)/n= 1 – P(A)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79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ZBRAJANJE VJEROJATNOSTI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postoje događaji koji su komponirani od više elementarnih (ili složenih) događaja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kako bi opisali vjerojatnost takvih događaja, najprije je potrebno definirati pojam </a:t>
            </a:r>
            <a:r>
              <a:rPr lang="hr-HR" b="1" dirty="0" smtClean="0"/>
              <a:t>isključenja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dva događaja se isključuju ako istovremeno ne mogu nastupiti oba </a:t>
            </a:r>
            <a:r>
              <a:rPr lang="hr-HR" b="1" i="1" dirty="0" smtClean="0"/>
              <a:t>(</a:t>
            </a:r>
            <a:r>
              <a:rPr lang="hr-HR" b="1" i="1" dirty="0" err="1" smtClean="0"/>
              <a:t>npr</a:t>
            </a:r>
            <a:r>
              <a:rPr lang="hr-HR" b="1" i="1" dirty="0" smtClean="0"/>
              <a:t>. pismo i glava kod bacanja novčića; crno i crveno u ruletu, …).</a:t>
            </a:r>
            <a:r>
              <a:rPr lang="hr-HR" b="1" dirty="0" smtClean="0"/>
              <a:t> Više događaja se isključuju ako se uvijek može pojaviti samo jedan od njih </a:t>
            </a:r>
            <a:r>
              <a:rPr lang="hr-HR" b="1" i="1" dirty="0" smtClean="0"/>
              <a:t>(</a:t>
            </a:r>
            <a:r>
              <a:rPr lang="hr-HR" b="1" i="1" dirty="0" err="1" smtClean="0"/>
              <a:t>npr</a:t>
            </a:r>
            <a:r>
              <a:rPr lang="hr-HR" b="1" i="1" dirty="0" smtClean="0"/>
              <a:t>. brojevi na kocki)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4272677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i="1" dirty="0" smtClean="0"/>
              <a:t>U TOM SLUČAJU, VJEROJATNOST DA SE DOGODI ILI JEDAN ILI DRUGI DOGAĐAJ, JEDNAKA JE ZBROJU NJIHOVIH VJEROJATNOSTI DOGAĐANJA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i="1" dirty="0" smtClean="0"/>
              <a:t>P(A+B) = P(A) + P(B)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i="1" dirty="0" err="1" smtClean="0"/>
              <a:t>npr</a:t>
            </a:r>
            <a:r>
              <a:rPr lang="hr-HR" i="1" dirty="0" smtClean="0"/>
              <a:t>. vjerojatnost da dobijemo na kocki 6 ili 1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OPĆENITO, </a:t>
            </a:r>
            <a:r>
              <a:rPr lang="hr-HR" b="1" i="1" dirty="0" smtClean="0"/>
              <a:t>P(A+B+ … + X) = P(A) + P(B) +…+ P(X)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i="1" dirty="0" smtClean="0"/>
              <a:t>*  u ovom slučaju se “+” čita, odnosno koristi, kao “ili” </a:t>
            </a:r>
            <a:endParaRPr lang="hr-HR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79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ZBRAJANJE VJEROJATNOSTI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772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u="sng" dirty="0" smtClean="0"/>
              <a:t>pojašnjenje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zamislimo da su elementarni događaji </a:t>
            </a:r>
            <a:r>
              <a:rPr lang="hr-HR" i="1" dirty="0" smtClean="0"/>
              <a:t>A, B, … X</a:t>
            </a:r>
            <a:r>
              <a:rPr lang="hr-HR" dirty="0" smtClean="0"/>
              <a:t> skupovi točaka u ravnini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i="1" dirty="0" smtClean="0"/>
              <a:t> </a:t>
            </a:r>
            <a:r>
              <a:rPr lang="hr-HR" dirty="0" smtClean="0"/>
              <a:t> u tom slučaju se </a:t>
            </a:r>
            <a:r>
              <a:rPr lang="hr-HR" b="1" dirty="0" smtClean="0"/>
              <a:t>događaji </a:t>
            </a:r>
            <a:r>
              <a:rPr lang="hr-HR" b="1" i="1" dirty="0" smtClean="0"/>
              <a:t>A</a:t>
            </a:r>
            <a:r>
              <a:rPr lang="hr-HR" b="1" dirty="0" smtClean="0"/>
              <a:t> i </a:t>
            </a:r>
            <a:r>
              <a:rPr lang="hr-HR" b="1" i="1" dirty="0" smtClean="0"/>
              <a:t>B</a:t>
            </a:r>
            <a:r>
              <a:rPr lang="hr-HR" b="1" dirty="0" smtClean="0"/>
              <a:t> isključuju ukoliko je ukoliko je presjek skupa A i skupa B prazan skup</a:t>
            </a:r>
            <a:r>
              <a:rPr lang="hr-HR" dirty="0" smtClean="0"/>
              <a:t>, odnosno ta dva skupa nemaju zajedničkih točaka. Odnosno ta dva skupa su </a:t>
            </a:r>
            <a:r>
              <a:rPr lang="hr-HR" b="1" dirty="0" err="1" smtClean="0"/>
              <a:t>disjunktni</a:t>
            </a:r>
            <a:r>
              <a:rPr lang="hr-HR" dirty="0" smtClean="0"/>
              <a:t> (ne presijecaju se).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r-HR" b="1" i="1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581400"/>
            <a:ext cx="4071937" cy="30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MNOŽENJE VJEROJATNOSTI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1132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ukoliko se događaji A, B, …, X </a:t>
            </a:r>
            <a:r>
              <a:rPr lang="hr-HR" b="1" dirty="0" smtClean="0"/>
              <a:t>ne isključuju </a:t>
            </a:r>
            <a:r>
              <a:rPr lang="hr-HR" dirty="0" smtClean="0"/>
              <a:t>već je moguće da se dogode dva ili više događaja istovremeno,  tada je ukupna vjerojatnost zbivanja više događaja istovremeno jednaka </a:t>
            </a:r>
            <a:r>
              <a:rPr lang="hr-HR" b="1" dirty="0" smtClean="0"/>
              <a:t>umnošku </a:t>
            </a:r>
            <a:r>
              <a:rPr lang="hr-HR" dirty="0" smtClean="0"/>
              <a:t>njihovih vjerojatnosti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</a:t>
            </a:r>
            <a:r>
              <a:rPr lang="hr-HR" b="1" i="1" dirty="0" smtClean="0"/>
              <a:t>U TOM SLUČAJU, VJEROJATNOST DA SE DOGODE I JEDAN I DRUGI DOGAĐAJ, JEDNAKA JE UMNOŠKU NJIHOVIH VJEROJATNOSTI DOGAĐANJA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i="1" dirty="0" smtClean="0"/>
              <a:t>P(A·B) = P(A)·P(B)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i="1" dirty="0" err="1" smtClean="0"/>
              <a:t>npr</a:t>
            </a:r>
            <a:r>
              <a:rPr lang="hr-HR" i="1" dirty="0" smtClean="0"/>
              <a:t>.  Bacamo kocku i bacamo novčić, kolika je vjerojatnost da istovremeno dobijemo na kocki 6 i na novčiću padne pismo?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029200"/>
            <a:ext cx="2819400" cy="15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240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dirty="0" smtClean="0"/>
              <a:t>OPĆENITO: </a:t>
            </a:r>
          </a:p>
          <a:p>
            <a:pPr>
              <a:lnSpc>
                <a:spcPct val="200000"/>
              </a:lnSpc>
            </a:pPr>
            <a:r>
              <a:rPr lang="hr-HR" b="1" i="1" dirty="0" smtClean="0"/>
              <a:t>P(A·B· … ·X) = P(A) · P(B) · … · P(X)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b="1" i="1" dirty="0" smtClean="0"/>
              <a:t> u ovom slučaju se “·” čita, odnosno koristi, kao “i” </a:t>
            </a:r>
          </a:p>
          <a:p>
            <a:pPr>
              <a:lnSpc>
                <a:spcPct val="200000"/>
              </a:lnSpc>
              <a:buFontTx/>
              <a:buChar char="-"/>
            </a:pPr>
            <a:endParaRPr lang="hr-HR" b="1" i="1" dirty="0" smtClean="0"/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b="1" i="1" dirty="0" smtClean="0"/>
              <a:t>napomena:</a:t>
            </a:r>
            <a:r>
              <a:rPr lang="hr-HR" i="1" dirty="0" smtClean="0"/>
              <a:t> ako događaji A i B imaju pozitivne vrijednosti i ako se međusobno isključuju, tada oni nikako ne mogu biti nezavisni!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38100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MNOŽENJE VJEROJATNOSTI</a:t>
            </a:r>
            <a:endParaRPr lang="en-US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MNOŽENJE VJEROJATNOSTI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772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u="sng" dirty="0" smtClean="0"/>
              <a:t>pojašnjenje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zamislimo da su elementarni događaji </a:t>
            </a:r>
            <a:r>
              <a:rPr lang="hr-HR" i="1" dirty="0" smtClean="0"/>
              <a:t>A, B, … X</a:t>
            </a:r>
            <a:r>
              <a:rPr lang="hr-HR" dirty="0" smtClean="0"/>
              <a:t> skupovi točaka u ravnini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i="1" dirty="0" smtClean="0"/>
              <a:t> </a:t>
            </a:r>
            <a:r>
              <a:rPr lang="hr-HR" dirty="0" smtClean="0"/>
              <a:t> ukoliko se događaji ne isključuju, događaji koji istovremeno realiziraju više elementarnih događaja odgovaraju presjeku skupova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hr-HR" b="1" i="1" dirty="0" smtClean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667000"/>
            <a:ext cx="3771900" cy="207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3467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i="1" dirty="0" smtClean="0">
                <a:solidFill>
                  <a:srgbClr val="FF0000"/>
                </a:solidFill>
              </a:rPr>
              <a:t>izvod</a:t>
            </a:r>
            <a:r>
              <a:rPr lang="hr-HR" b="1" i="1" dirty="0" smtClean="0"/>
              <a:t> 1 - koji pokazuje da ako su </a:t>
            </a:r>
            <a:r>
              <a:rPr lang="hr-HR" i="1" dirty="0" smtClean="0"/>
              <a:t>A</a:t>
            </a:r>
            <a:r>
              <a:rPr lang="hr-HR" i="1" baseline="-25000" dirty="0" smtClean="0"/>
              <a:t>1</a:t>
            </a:r>
            <a:r>
              <a:rPr lang="hr-HR" b="1" i="1" dirty="0" smtClean="0"/>
              <a:t> i </a:t>
            </a:r>
            <a:r>
              <a:rPr lang="hr-HR" i="1" dirty="0" smtClean="0"/>
              <a:t>A</a:t>
            </a:r>
            <a:r>
              <a:rPr lang="hr-HR" i="1" baseline="-25000" dirty="0" smtClean="0"/>
              <a:t>2</a:t>
            </a:r>
            <a:r>
              <a:rPr lang="hr-HR" b="1" i="1" dirty="0" smtClean="0"/>
              <a:t> nezavisni događaji, onda je su i </a:t>
            </a:r>
            <a:r>
              <a:rPr lang="hr-HR" i="1" dirty="0" smtClean="0"/>
              <a:t>A</a:t>
            </a:r>
            <a:r>
              <a:rPr lang="hr-HR" i="1" baseline="-25000" dirty="0" smtClean="0"/>
              <a:t>1</a:t>
            </a:r>
            <a:r>
              <a:rPr lang="hr-HR" b="1" i="1" dirty="0" smtClean="0"/>
              <a:t> i </a:t>
            </a:r>
            <a:r>
              <a:rPr lang="hr-HR" i="1" dirty="0" smtClean="0"/>
              <a:t>A</a:t>
            </a:r>
            <a:r>
              <a:rPr lang="hr-HR" i="1" baseline="-25000" dirty="0" smtClean="0"/>
              <a:t>2</a:t>
            </a:r>
            <a:r>
              <a:rPr lang="hr-HR" i="1" dirty="0" smtClean="0"/>
              <a:t>’</a:t>
            </a:r>
            <a:r>
              <a:rPr lang="hr-HR" i="1" baseline="-25000" dirty="0" smtClean="0"/>
              <a:t> </a:t>
            </a:r>
            <a:r>
              <a:rPr lang="hr-HR" b="1" i="1" dirty="0" smtClean="0"/>
              <a:t>(ne-</a:t>
            </a:r>
            <a:r>
              <a:rPr lang="hr-HR" i="1" dirty="0" smtClean="0"/>
              <a:t> A</a:t>
            </a:r>
            <a:r>
              <a:rPr lang="hr-HR" i="1" baseline="-25000" dirty="0" smtClean="0"/>
              <a:t>2</a:t>
            </a:r>
            <a:r>
              <a:rPr lang="hr-HR" b="1" i="1" dirty="0" smtClean="0"/>
              <a:t>) nezavisni događaji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90085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definicija 1. </a:t>
            </a:r>
            <a:r>
              <a:rPr lang="hr-HR" dirty="0" smtClean="0"/>
              <a:t> za dva događaja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1</a:t>
            </a:r>
            <a:r>
              <a:rPr lang="hr-HR" i="1" dirty="0" smtClean="0"/>
              <a:t> </a:t>
            </a:r>
            <a:r>
              <a:rPr lang="hr-HR" dirty="0" smtClean="0"/>
              <a:t>i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2</a:t>
            </a:r>
            <a:r>
              <a:rPr lang="hr-HR" dirty="0" smtClean="0"/>
              <a:t> reći ćemo da su </a:t>
            </a:r>
            <a:r>
              <a:rPr lang="hr-HR" b="1" dirty="0" smtClean="0">
                <a:solidFill>
                  <a:srgbClr val="FF0000"/>
                </a:solidFill>
              </a:rPr>
              <a:t>nezavisni događaji </a:t>
            </a:r>
            <a:r>
              <a:rPr lang="hr-HR" dirty="0" smtClean="0"/>
              <a:t>ako vrijedi relacija  </a:t>
            </a:r>
            <a:r>
              <a:rPr lang="hr-HR" b="1" i="1" dirty="0" smtClean="0"/>
              <a:t>P(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1</a:t>
            </a:r>
            <a:r>
              <a:rPr lang="en-US" dirty="0" smtClean="0"/>
              <a:t>∩</a:t>
            </a:r>
            <a:r>
              <a:rPr lang="hr-HR" i="1" dirty="0" smtClean="0"/>
              <a:t>A</a:t>
            </a:r>
            <a:r>
              <a:rPr lang="hr-HR" i="1" baseline="-25000" dirty="0" smtClean="0"/>
              <a:t>2</a:t>
            </a:r>
            <a:r>
              <a:rPr lang="hr-HR" b="1" i="1" dirty="0" smtClean="0"/>
              <a:t>) = P(</a:t>
            </a:r>
            <a:r>
              <a:rPr lang="hr-HR" i="1" dirty="0" smtClean="0"/>
              <a:t>A</a:t>
            </a:r>
            <a:r>
              <a:rPr lang="hr-HR" i="1" baseline="-25000" dirty="0" smtClean="0"/>
              <a:t>1</a:t>
            </a:r>
            <a:r>
              <a:rPr lang="hr-HR" b="1" i="1" dirty="0" smtClean="0"/>
              <a:t>)·P(</a:t>
            </a:r>
            <a:r>
              <a:rPr lang="hr-HR" i="1" dirty="0" smtClean="0"/>
              <a:t>A</a:t>
            </a:r>
            <a:r>
              <a:rPr lang="hr-HR" i="1" baseline="-25000" dirty="0" smtClean="0"/>
              <a:t>2</a:t>
            </a:r>
            <a:r>
              <a:rPr lang="hr-HR" b="1" i="1" dirty="0" smtClean="0"/>
              <a:t>) </a:t>
            </a:r>
            <a:r>
              <a:rPr lang="hr-HR" dirty="0" smtClean="0"/>
              <a:t>(</a:t>
            </a:r>
            <a:r>
              <a:rPr lang="hr-HR" i="1" dirty="0" smtClean="0"/>
              <a:t>odnosno, zbivanje jednog događaja </a:t>
            </a:r>
            <a:r>
              <a:rPr lang="hr-HR" b="1" i="1" dirty="0" smtClean="0">
                <a:solidFill>
                  <a:srgbClr val="FF0000"/>
                </a:solidFill>
              </a:rPr>
              <a:t>ne mijenja vjerojatnost </a:t>
            </a:r>
            <a:r>
              <a:rPr lang="hr-HR" i="1" dirty="0" smtClean="0"/>
              <a:t>zbivanja drugog</a:t>
            </a:r>
            <a:r>
              <a:rPr lang="hr-HR" dirty="0" smtClean="0"/>
              <a:t>)</a:t>
            </a:r>
          </a:p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MNOŽENJE VJEROJATNOSTI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i="1" dirty="0" smtClean="0"/>
              <a:t>PRIMJER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Kolika je vjerojatnost da u </a:t>
            </a:r>
            <a:r>
              <a:rPr lang="hr-HR" dirty="0" err="1" smtClean="0"/>
              <a:t>10</a:t>
            </a:r>
            <a:r>
              <a:rPr lang="hr-HR" dirty="0" smtClean="0"/>
              <a:t> bacanja novčića svih </a:t>
            </a:r>
            <a:r>
              <a:rPr lang="hr-HR" dirty="0" err="1" smtClean="0"/>
              <a:t>10</a:t>
            </a:r>
            <a:r>
              <a:rPr lang="hr-HR" dirty="0" smtClean="0"/>
              <a:t> puta padne pismo?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7924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i="1" dirty="0" smtClean="0"/>
              <a:t>PRIMJER 2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Automat za proizvodnju srećki na svakih </a:t>
            </a:r>
            <a:r>
              <a:rPr lang="hr-HR" dirty="0" err="1" smtClean="0"/>
              <a:t>100</a:t>
            </a:r>
            <a:r>
              <a:rPr lang="hr-HR" dirty="0" smtClean="0"/>
              <a:t> srećki izbacuje </a:t>
            </a:r>
            <a:r>
              <a:rPr lang="hr-HR" dirty="0" err="1" smtClean="0"/>
              <a:t>10</a:t>
            </a:r>
            <a:r>
              <a:rPr lang="hr-HR" dirty="0" smtClean="0"/>
              <a:t> dobitnih srećki. Kupili smo 4 srećke. Kolika je vjerojatnost da nismo izvukli dobitnu srećku?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7458324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RJEŠENJE: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- vjerojatnost da je neka srećka dobitna je </a:t>
            </a:r>
            <a:r>
              <a:rPr lang="hr-HR" dirty="0" err="1" smtClean="0"/>
              <a:t>10</a:t>
            </a:r>
            <a:r>
              <a:rPr lang="hr-HR" dirty="0" smtClean="0"/>
              <a:t>/</a:t>
            </a:r>
            <a:r>
              <a:rPr lang="hr-HR" dirty="0" err="1" smtClean="0"/>
              <a:t>100</a:t>
            </a:r>
            <a:r>
              <a:rPr lang="hr-HR" dirty="0" smtClean="0"/>
              <a:t>, dakle </a:t>
            </a:r>
            <a:r>
              <a:rPr lang="hr-HR" dirty="0" err="1" smtClean="0"/>
              <a:t>10</a:t>
            </a:r>
            <a:r>
              <a:rPr lang="hr-HR" dirty="0" smtClean="0"/>
              <a:t>%, odnosno 0,1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vjerojatnost da srećka nije dobitna je 1-0,1=0,9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vjerojatnost da sve 4 koje smo kupili nisu dobitne je 0,9*0,9*0,9*0,9=0,</a:t>
            </a:r>
            <a:r>
              <a:rPr lang="hr-HR" dirty="0" err="1" smtClean="0"/>
              <a:t>6561</a:t>
            </a:r>
            <a:endParaRPr lang="hr-HR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59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VJEROJATNOST OSTALIH SLOŽENIH DOGAĐAJA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077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ako se događaji </a:t>
            </a:r>
            <a:r>
              <a:rPr lang="hr-HR" i="1" dirty="0" smtClean="0"/>
              <a:t>B</a:t>
            </a:r>
            <a:r>
              <a:rPr lang="hr-HR" dirty="0" smtClean="0"/>
              <a:t> i </a:t>
            </a:r>
            <a:r>
              <a:rPr lang="hr-HR" i="1" dirty="0" smtClean="0"/>
              <a:t>A</a:t>
            </a:r>
            <a:r>
              <a:rPr lang="hr-HR" dirty="0" smtClean="0"/>
              <a:t> međusobno isključuju, onda je vjerojatnost da se dogodi</a:t>
            </a:r>
            <a:r>
              <a:rPr lang="hr-HR" b="1" dirty="0" smtClean="0"/>
              <a:t> ili jedan ili drugi događaj </a:t>
            </a:r>
            <a:r>
              <a:rPr lang="hr-HR" dirty="0" smtClean="0"/>
              <a:t>jednaka zbroju njihovih vjerojatnosti  </a:t>
            </a:r>
            <a:r>
              <a:rPr lang="hr-HR" i="1" dirty="0" smtClean="0"/>
              <a:t>P(A)</a:t>
            </a:r>
            <a:r>
              <a:rPr lang="hr-HR" dirty="0" smtClean="0"/>
              <a:t>+</a:t>
            </a:r>
            <a:r>
              <a:rPr lang="hr-HR" i="1" dirty="0" smtClean="0"/>
              <a:t>P(B)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što ako se događaji </a:t>
            </a:r>
            <a:r>
              <a:rPr lang="hr-HR" i="1" dirty="0" smtClean="0"/>
              <a:t>A</a:t>
            </a:r>
            <a:r>
              <a:rPr lang="hr-HR" dirty="0" smtClean="0"/>
              <a:t> i </a:t>
            </a:r>
            <a:r>
              <a:rPr lang="hr-HR" i="1" dirty="0" smtClean="0"/>
              <a:t>B</a:t>
            </a:r>
            <a:r>
              <a:rPr lang="hr-HR" dirty="0" smtClean="0"/>
              <a:t> </a:t>
            </a:r>
            <a:r>
              <a:rPr lang="hr-HR" b="1" dirty="0" smtClean="0"/>
              <a:t>ne isključuju </a:t>
            </a:r>
            <a:r>
              <a:rPr lang="hr-HR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45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u="sng" dirty="0" smtClean="0"/>
              <a:t>u tom slučaju postoje 3 mogućnosti</a:t>
            </a:r>
            <a:r>
              <a:rPr lang="hr-HR" dirty="0" smtClean="0"/>
              <a:t>: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hr-HR" dirty="0" smtClean="0"/>
              <a:t>da se dogodi </a:t>
            </a:r>
            <a:r>
              <a:rPr lang="hr-HR" i="1" dirty="0" smtClean="0"/>
              <a:t>A</a:t>
            </a:r>
            <a:r>
              <a:rPr lang="hr-HR" dirty="0" smtClean="0"/>
              <a:t>,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hr-HR" dirty="0" smtClean="0"/>
              <a:t>da se dogodi </a:t>
            </a:r>
            <a:r>
              <a:rPr lang="hr-HR" i="1" dirty="0" smtClean="0"/>
              <a:t>B</a:t>
            </a:r>
            <a:r>
              <a:rPr lang="hr-HR" dirty="0" smtClean="0"/>
              <a:t>,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hr-HR" dirty="0" smtClean="0"/>
              <a:t>da se dogode i </a:t>
            </a:r>
            <a:r>
              <a:rPr lang="hr-HR" i="1" dirty="0" smtClean="0"/>
              <a:t>A</a:t>
            </a:r>
            <a:r>
              <a:rPr lang="hr-HR" dirty="0" smtClean="0"/>
              <a:t> i </a:t>
            </a:r>
            <a:r>
              <a:rPr lang="hr-HR" i="1" dirty="0" smtClean="0"/>
              <a:t>B</a:t>
            </a:r>
          </a:p>
          <a:p>
            <a:pPr marL="342900" indent="-342900">
              <a:lnSpc>
                <a:spcPct val="150000"/>
              </a:lnSpc>
            </a:pPr>
            <a:r>
              <a:rPr lang="hr-HR" dirty="0" smtClean="0"/>
              <a:t>- tada naše pitanje postaje kolika je vjerojatnost da se dogodi </a:t>
            </a:r>
            <a:r>
              <a:rPr lang="hr-HR" b="1" dirty="0" smtClean="0"/>
              <a:t>barem jedan </a:t>
            </a:r>
            <a:r>
              <a:rPr lang="hr-HR" dirty="0" smtClean="0"/>
              <a:t>od događaja?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495800"/>
            <a:ext cx="360498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</a:t>
            </a:r>
            <a:r>
              <a:rPr lang="hr-HR" b="1" dirty="0" smtClean="0"/>
              <a:t>definiramo A</a:t>
            </a:r>
            <a:r>
              <a:rPr lang="en-US" dirty="0" smtClean="0"/>
              <a:t>∪</a:t>
            </a:r>
            <a:r>
              <a:rPr lang="hr-HR" b="1" dirty="0" smtClean="0"/>
              <a:t>B kao novi događaj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taj događaj nastupa onda i samo onda ako nastupi i </a:t>
            </a:r>
            <a:r>
              <a:rPr lang="hr-HR" b="1" i="1" dirty="0" smtClean="0"/>
              <a:t>barem jedan</a:t>
            </a:r>
            <a:r>
              <a:rPr lang="hr-HR" dirty="0" smtClean="0"/>
              <a:t> od događaja A i B (u ovom slučaju se “</a:t>
            </a:r>
            <a:r>
              <a:rPr lang="en-US" dirty="0" smtClean="0"/>
              <a:t>∪</a:t>
            </a:r>
            <a:r>
              <a:rPr lang="hr-HR" dirty="0" smtClean="0"/>
              <a:t>” čita kao “ili”, ali ima drugačije značenje – ovdje predstavlja pojavljivanje jednog ili drugog događaja ili oba događaja)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609600"/>
            <a:ext cx="459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VJEROJATNOST OSTALIH SLOŽENIH DOGAĐAJA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819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Izvod 2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P(</a:t>
            </a:r>
            <a:r>
              <a:rPr lang="hr-HR" b="1" i="1" dirty="0" err="1" smtClean="0"/>
              <a:t>A</a:t>
            </a:r>
            <a:r>
              <a:rPr lang="hr-HR" dirty="0" err="1" smtClean="0"/>
              <a:t>U</a:t>
            </a:r>
            <a:r>
              <a:rPr lang="hr-HR" b="1" i="1" dirty="0" err="1" smtClean="0"/>
              <a:t>B</a:t>
            </a:r>
            <a:r>
              <a:rPr lang="hr-HR" b="1" i="1" dirty="0" smtClean="0"/>
              <a:t>) </a:t>
            </a:r>
            <a:r>
              <a:rPr lang="hr-HR" b="1" dirty="0" smtClean="0"/>
              <a:t>=P</a:t>
            </a:r>
            <a:r>
              <a:rPr lang="hr-HR" b="1" i="1" dirty="0" smtClean="0"/>
              <a:t>(A) + P(B) – P(A</a:t>
            </a:r>
            <a:r>
              <a:rPr lang="en-US" dirty="0" smtClean="0"/>
              <a:t>∩</a:t>
            </a:r>
            <a:r>
              <a:rPr lang="hr-HR" b="1" i="1" dirty="0" smtClean="0"/>
              <a:t>B) </a:t>
            </a:r>
            <a:r>
              <a:rPr lang="hr-HR" b="1" dirty="0" smtClean="0"/>
              <a:t>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3886200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 smtClean="0"/>
              <a:t>P(</a:t>
            </a:r>
            <a:r>
              <a:rPr lang="hr-HR" b="1" i="1" dirty="0" err="1" smtClean="0"/>
              <a:t>A</a:t>
            </a:r>
            <a:r>
              <a:rPr lang="hr-HR" dirty="0" err="1" smtClean="0"/>
              <a:t>U</a:t>
            </a:r>
            <a:r>
              <a:rPr lang="hr-HR" b="1" i="1" dirty="0" err="1" smtClean="0"/>
              <a:t>B</a:t>
            </a:r>
            <a:r>
              <a:rPr lang="hr-HR" b="1" i="1" dirty="0" smtClean="0"/>
              <a:t>) </a:t>
            </a:r>
            <a:r>
              <a:rPr lang="hr-HR" b="1" dirty="0" smtClean="0"/>
              <a:t>=P</a:t>
            </a:r>
            <a:r>
              <a:rPr lang="hr-HR" b="1" i="1" dirty="0" smtClean="0"/>
              <a:t>(A) + P(B) – P(A)·P(B)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572000"/>
            <a:ext cx="710476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često se umjesto </a:t>
            </a:r>
            <a:r>
              <a:rPr lang="hr-HR" b="1" i="1" dirty="0" smtClean="0"/>
              <a:t>P(A</a:t>
            </a:r>
            <a:r>
              <a:rPr lang="hr-HR" dirty="0" smtClean="0"/>
              <a:t>U</a:t>
            </a:r>
            <a:r>
              <a:rPr lang="hr-HR" b="1" i="1" dirty="0" smtClean="0"/>
              <a:t>B) </a:t>
            </a:r>
            <a:r>
              <a:rPr lang="hr-HR" b="1" dirty="0" smtClean="0"/>
              <a:t>=P</a:t>
            </a:r>
            <a:r>
              <a:rPr lang="hr-HR" b="1" i="1" dirty="0" smtClean="0"/>
              <a:t>(A) + P(B) – P(A</a:t>
            </a:r>
            <a:r>
              <a:rPr lang="en-US" dirty="0" smtClean="0"/>
              <a:t>∩</a:t>
            </a:r>
            <a:r>
              <a:rPr lang="hr-HR" b="1" i="1" dirty="0" smtClean="0"/>
              <a:t>B)</a:t>
            </a:r>
            <a:r>
              <a:rPr lang="hr-HR" dirty="0" smtClean="0"/>
              <a:t>  koristi izraz: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P(</a:t>
            </a:r>
            <a:r>
              <a:rPr lang="hr-HR" b="1" i="1" dirty="0" err="1" smtClean="0"/>
              <a:t>A</a:t>
            </a:r>
            <a:r>
              <a:rPr lang="hr-HR" dirty="0" err="1" smtClean="0"/>
              <a:t>U</a:t>
            </a:r>
            <a:r>
              <a:rPr lang="hr-HR" b="1" i="1" dirty="0" err="1" smtClean="0"/>
              <a:t>B</a:t>
            </a:r>
            <a:r>
              <a:rPr lang="hr-HR" b="1" i="1" dirty="0" smtClean="0"/>
              <a:t>) </a:t>
            </a:r>
            <a:r>
              <a:rPr lang="hr-HR" b="1" dirty="0" smtClean="0"/>
              <a:t>= 1 - </a:t>
            </a:r>
            <a:r>
              <a:rPr lang="hr-HR" b="1" i="1" dirty="0" smtClean="0"/>
              <a:t>P(A’</a:t>
            </a:r>
            <a:r>
              <a:rPr lang="en-US" dirty="0" smtClean="0"/>
              <a:t>∩</a:t>
            </a:r>
            <a:r>
              <a:rPr lang="hr-HR" b="1" i="1" dirty="0" smtClean="0"/>
              <a:t>B’) 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IZVOD 3 - P(A</a:t>
            </a:r>
            <a:r>
              <a:rPr lang="hr-HR" dirty="0" smtClean="0"/>
              <a:t>U</a:t>
            </a:r>
            <a:r>
              <a:rPr lang="hr-HR" b="1" i="1" dirty="0" smtClean="0"/>
              <a:t>B) =  1 - P(A’</a:t>
            </a:r>
            <a:r>
              <a:rPr lang="hr-HR" dirty="0" smtClean="0"/>
              <a:t>)·</a:t>
            </a:r>
            <a:r>
              <a:rPr lang="hr-HR" b="1" i="1" dirty="0" smtClean="0"/>
              <a:t>P(B’) 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- prednost ovog izraza je da se vrlo lako može poopćiti na više događaja: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P(</a:t>
            </a:r>
            <a:r>
              <a:rPr lang="hr-HR" b="1" i="1" dirty="0" err="1" smtClean="0"/>
              <a:t>A</a:t>
            </a:r>
            <a:r>
              <a:rPr lang="hr-HR" dirty="0" err="1" smtClean="0"/>
              <a:t>U</a:t>
            </a:r>
            <a:r>
              <a:rPr lang="hr-HR" b="1" i="1" dirty="0" err="1" smtClean="0"/>
              <a:t>B</a:t>
            </a:r>
            <a:r>
              <a:rPr lang="hr-HR" dirty="0" err="1" smtClean="0"/>
              <a:t>U</a:t>
            </a:r>
            <a:r>
              <a:rPr lang="hr-HR" b="1" i="1" dirty="0" err="1" smtClean="0"/>
              <a:t>C</a:t>
            </a:r>
            <a:r>
              <a:rPr lang="hr-HR" b="1" i="1" dirty="0" smtClean="0"/>
              <a:t>) =  1 - P(A’</a:t>
            </a:r>
            <a:r>
              <a:rPr lang="hr-HR" dirty="0" smtClean="0"/>
              <a:t>)·</a:t>
            </a:r>
            <a:r>
              <a:rPr lang="hr-HR" b="1" i="1" dirty="0" smtClean="0"/>
              <a:t>P(B’)</a:t>
            </a:r>
            <a:r>
              <a:rPr lang="hr-HR" dirty="0" smtClean="0"/>
              <a:t>·</a:t>
            </a:r>
            <a:r>
              <a:rPr lang="hr-HR" b="1" i="1" dirty="0" smtClean="0"/>
              <a:t>P(C’)</a:t>
            </a:r>
            <a:endParaRPr lang="hr-HR" i="1" dirty="0" smtClean="0"/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57400"/>
            <a:ext cx="571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OSNOVE TEORIJE VJEROJATNOSTI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59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VJEROJATNOST OSTALIH SLOŽENIH DOGAĐAJA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i="1" dirty="0" smtClean="0"/>
              <a:t>PRIMJER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Kolika je vjerojatnost da bacanjem jedne kocke dobijemo 2 ili 3?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581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i="1" dirty="0" smtClean="0"/>
              <a:t>PRIMJER 2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Kolika je vjerojatnost da bacanjem dvije kocke dobijemo 2 ili 3?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2090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RJEŠENJE: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1/6 +1/6 = 2/6 = 1/3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2512226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1,</a:t>
            </a:r>
            <a:r>
              <a:rPr lang="hr-HR" dirty="0" err="1" smtClean="0"/>
              <a:t>1</a:t>
            </a:r>
            <a:r>
              <a:rPr lang="hr-HR" dirty="0" smtClean="0"/>
              <a:t>; 2,1; 3,1; 4,1; 5,1; 6,1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1,2; </a:t>
            </a:r>
            <a:r>
              <a:rPr lang="hr-HR" dirty="0" err="1" smtClean="0"/>
              <a:t>2</a:t>
            </a:r>
            <a:r>
              <a:rPr lang="hr-HR" dirty="0" smtClean="0"/>
              <a:t>,2; 3,2; 4,2; 5,2; 6,2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1,3; 2,3; </a:t>
            </a:r>
            <a:r>
              <a:rPr lang="hr-HR" dirty="0" err="1" smtClean="0"/>
              <a:t>3</a:t>
            </a:r>
            <a:r>
              <a:rPr lang="hr-HR" dirty="0" smtClean="0"/>
              <a:t>,3; 4,3; 5,3; 6,3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1,4; 2,4; 3,4; </a:t>
            </a:r>
            <a:r>
              <a:rPr lang="hr-HR" dirty="0" err="1" smtClean="0"/>
              <a:t>4</a:t>
            </a:r>
            <a:r>
              <a:rPr lang="hr-HR" dirty="0" smtClean="0"/>
              <a:t>,4; 5,4; 6,4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1,5; 2,5; 3,5; 4,5; </a:t>
            </a:r>
            <a:r>
              <a:rPr lang="hr-HR" dirty="0" err="1" smtClean="0"/>
              <a:t>5</a:t>
            </a:r>
            <a:r>
              <a:rPr lang="hr-HR" dirty="0" smtClean="0"/>
              <a:t>,5; 6,5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1,6; 2,6; 3,6; 4,6; 5,6; </a:t>
            </a:r>
            <a:r>
              <a:rPr lang="hr-HR" dirty="0" err="1" smtClean="0"/>
              <a:t>6</a:t>
            </a:r>
            <a:r>
              <a:rPr lang="hr-HR" dirty="0" smtClean="0"/>
              <a:t>,6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r>
              <a:rPr lang="hr-HR" dirty="0" err="1" smtClean="0"/>
              <a:t>36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5138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1,</a:t>
            </a:r>
            <a:r>
              <a:rPr lang="hr-HR" dirty="0" err="1" smtClean="0"/>
              <a:t>1</a:t>
            </a:r>
            <a:r>
              <a:rPr lang="hr-HR" dirty="0" smtClean="0"/>
              <a:t>; </a:t>
            </a:r>
            <a:r>
              <a:rPr lang="hr-HR" b="1" dirty="0" smtClean="0"/>
              <a:t>2,1</a:t>
            </a:r>
            <a:r>
              <a:rPr lang="hr-HR" dirty="0" smtClean="0"/>
              <a:t>; </a:t>
            </a:r>
            <a:r>
              <a:rPr lang="hr-HR" b="1" dirty="0" smtClean="0"/>
              <a:t>3,1</a:t>
            </a:r>
            <a:r>
              <a:rPr lang="hr-HR" dirty="0" smtClean="0"/>
              <a:t>; 4,1; 5,1; 6,1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1,2; </a:t>
            </a:r>
            <a:r>
              <a:rPr lang="hr-HR" b="1" dirty="0" err="1" smtClean="0"/>
              <a:t>2</a:t>
            </a:r>
            <a:r>
              <a:rPr lang="hr-HR" b="1" dirty="0" smtClean="0"/>
              <a:t>,2; 3,2; 4,2; 5,2; 6,2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1,3; 2,3; </a:t>
            </a:r>
            <a:r>
              <a:rPr lang="hr-HR" b="1" dirty="0" err="1" smtClean="0"/>
              <a:t>3</a:t>
            </a:r>
            <a:r>
              <a:rPr lang="hr-HR" b="1" dirty="0" smtClean="0"/>
              <a:t>,3; 4,3; 5,3; 6,3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1,4; </a:t>
            </a:r>
            <a:r>
              <a:rPr lang="hr-HR" b="1" dirty="0" smtClean="0"/>
              <a:t>2,4</a:t>
            </a:r>
            <a:r>
              <a:rPr lang="hr-HR" dirty="0" smtClean="0"/>
              <a:t>; </a:t>
            </a:r>
            <a:r>
              <a:rPr lang="hr-HR" b="1" dirty="0" smtClean="0"/>
              <a:t>3,4</a:t>
            </a:r>
            <a:r>
              <a:rPr lang="hr-HR" dirty="0" smtClean="0"/>
              <a:t>; </a:t>
            </a:r>
            <a:r>
              <a:rPr lang="hr-HR" dirty="0" err="1" smtClean="0"/>
              <a:t>4</a:t>
            </a:r>
            <a:r>
              <a:rPr lang="hr-HR" dirty="0" smtClean="0"/>
              <a:t>,4; 5,4; 6,4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1,5; </a:t>
            </a:r>
            <a:r>
              <a:rPr lang="hr-HR" b="1" dirty="0" smtClean="0"/>
              <a:t>2,5; 3,5</a:t>
            </a:r>
            <a:r>
              <a:rPr lang="hr-HR" dirty="0" smtClean="0"/>
              <a:t>; 4,5; </a:t>
            </a:r>
            <a:r>
              <a:rPr lang="hr-HR" dirty="0" err="1" smtClean="0"/>
              <a:t>5</a:t>
            </a:r>
            <a:r>
              <a:rPr lang="hr-HR" dirty="0" smtClean="0"/>
              <a:t>,5; 6,5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1,6; </a:t>
            </a:r>
            <a:r>
              <a:rPr lang="hr-HR" b="1" dirty="0" smtClean="0"/>
              <a:t>2,6; 3,6</a:t>
            </a:r>
            <a:r>
              <a:rPr lang="hr-HR" dirty="0" smtClean="0"/>
              <a:t>; 4,6; 5,6; </a:t>
            </a:r>
            <a:r>
              <a:rPr lang="hr-HR" dirty="0" err="1" smtClean="0"/>
              <a:t>6</a:t>
            </a:r>
            <a:r>
              <a:rPr lang="hr-HR" dirty="0" smtClean="0"/>
              <a:t>,6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20</a:t>
            </a:r>
            <a:r>
              <a:rPr lang="hr-HR" dirty="0" smtClean="0"/>
              <a:t>/</a:t>
            </a:r>
            <a:r>
              <a:rPr lang="hr-HR" dirty="0" err="1" smtClean="0"/>
              <a:t>36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6576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= 5/9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ILI:</a:t>
            </a:r>
          </a:p>
          <a:p>
            <a:r>
              <a:rPr lang="hr-HR" b="1" i="1" dirty="0" smtClean="0"/>
              <a:t>P(A</a:t>
            </a:r>
            <a:r>
              <a:rPr lang="hr-HR" dirty="0" smtClean="0"/>
              <a:t>U</a:t>
            </a:r>
            <a:r>
              <a:rPr lang="hr-HR" b="1" i="1" dirty="0" smtClean="0"/>
              <a:t>B) </a:t>
            </a:r>
            <a:r>
              <a:rPr lang="hr-HR" b="1" dirty="0" smtClean="0"/>
              <a:t>=P</a:t>
            </a:r>
            <a:r>
              <a:rPr lang="hr-HR" b="1" i="1" dirty="0" smtClean="0"/>
              <a:t>(A) + P(B) – P(A</a:t>
            </a:r>
            <a:r>
              <a:rPr lang="en-US" dirty="0" smtClean="0"/>
              <a:t>∩</a:t>
            </a:r>
            <a:r>
              <a:rPr lang="hr-HR" b="1" i="1" dirty="0" smtClean="0"/>
              <a:t>B) </a:t>
            </a:r>
          </a:p>
          <a:p>
            <a:r>
              <a:rPr lang="hr-HR" b="1" dirty="0" smtClean="0"/>
              <a:t>=  P</a:t>
            </a:r>
            <a:r>
              <a:rPr lang="hr-HR" b="1" i="1" dirty="0" smtClean="0"/>
              <a:t>(A) + P(B) – P(A)·P(B)</a:t>
            </a:r>
            <a:r>
              <a:rPr lang="hr-HR" dirty="0" smtClean="0"/>
              <a:t> </a:t>
            </a:r>
          </a:p>
          <a:p>
            <a:r>
              <a:rPr lang="hr-HR" dirty="0" smtClean="0"/>
              <a:t>= 1/3 +1/3 – </a:t>
            </a:r>
            <a:r>
              <a:rPr lang="hr-HR" b="1" dirty="0" smtClean="0"/>
              <a:t>1/3*1/3</a:t>
            </a:r>
            <a:r>
              <a:rPr lang="hr-HR" dirty="0" smtClean="0"/>
              <a:t> = 2/3 – </a:t>
            </a:r>
            <a:r>
              <a:rPr lang="hr-HR" b="1" dirty="0" smtClean="0"/>
              <a:t>1/9</a:t>
            </a:r>
            <a:r>
              <a:rPr lang="hr-HR" dirty="0" smtClean="0"/>
              <a:t> = </a:t>
            </a:r>
            <a:r>
              <a:rPr lang="hr-HR" b="1" dirty="0" smtClean="0"/>
              <a:t>5/9 </a:t>
            </a:r>
          </a:p>
          <a:p>
            <a:r>
              <a:rPr lang="hr-HR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257800"/>
            <a:ext cx="914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ILI 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P(A</a:t>
            </a:r>
            <a:r>
              <a:rPr lang="hr-HR" dirty="0" smtClean="0"/>
              <a:t>U</a:t>
            </a:r>
            <a:r>
              <a:rPr lang="hr-HR" b="1" i="1" dirty="0" smtClean="0"/>
              <a:t>B) </a:t>
            </a:r>
            <a:r>
              <a:rPr lang="hr-HR" b="1" dirty="0" smtClean="0"/>
              <a:t>= 1 - </a:t>
            </a:r>
            <a:r>
              <a:rPr lang="hr-HR" b="1" i="1" dirty="0" smtClean="0"/>
              <a:t>P(A’</a:t>
            </a:r>
            <a:r>
              <a:rPr lang="en-US" dirty="0" smtClean="0"/>
              <a:t>∩</a:t>
            </a:r>
            <a:r>
              <a:rPr lang="hr-HR" b="1" i="1" dirty="0" smtClean="0"/>
              <a:t>B’) 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= 1 - P(A’</a:t>
            </a:r>
            <a:r>
              <a:rPr lang="hr-HR" dirty="0" smtClean="0"/>
              <a:t>)·</a:t>
            </a:r>
            <a:r>
              <a:rPr lang="hr-HR" b="1" i="1" dirty="0" smtClean="0"/>
              <a:t>P(B’) 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= </a:t>
            </a:r>
            <a:r>
              <a:rPr lang="hr-HR" dirty="0" smtClean="0"/>
              <a:t>1 –(4/6)*(4/6) = 1 – 16/36 = 20/36 = 5/9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allAtOnce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PRIMJER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305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Tri nezavisna događaja A, B, C koji se međusobno ne isključuju javljaju se u nekom pokusu. Vjerojatnosti nastupanja tih događaja su: </a:t>
            </a:r>
            <a:r>
              <a:rPr lang="hr-HR" i="1" dirty="0" smtClean="0"/>
              <a:t>P(A)=0,5; P(B)=0,3; P(C)=0,1</a:t>
            </a:r>
            <a:r>
              <a:rPr lang="hr-HR" dirty="0" smtClean="0"/>
              <a:t>. Kolika je vjerojatnost da nastupi barem jedan od tih događaja u jednom pokusu?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697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Riješenje</a:t>
            </a:r>
            <a:r>
              <a:rPr lang="hr-HR" dirty="0" smtClean="0"/>
              <a:t>:</a:t>
            </a:r>
          </a:p>
          <a:p>
            <a:pPr>
              <a:buFontTx/>
              <a:buChar char="-"/>
            </a:pPr>
            <a:r>
              <a:rPr lang="hr-HR" dirty="0" smtClean="0"/>
              <a:t> vjerojatnost da nije nastupio niti jedan od ta 3 događaja je: 0,5*0,7*0,9</a:t>
            </a:r>
          </a:p>
          <a:p>
            <a:pPr>
              <a:buFontTx/>
              <a:buChar char="-"/>
            </a:pPr>
            <a:r>
              <a:rPr lang="hr-HR" dirty="0" smtClean="0"/>
              <a:t> shodno tome, vjerojatnost da je nastupio barem jedan od njih je:</a:t>
            </a:r>
          </a:p>
          <a:p>
            <a:r>
              <a:rPr lang="hr-HR" dirty="0" smtClean="0"/>
              <a:t>P=1 – 0,5*0,7*0,9= 0,</a:t>
            </a:r>
            <a:r>
              <a:rPr lang="hr-HR" dirty="0" err="1" smtClean="0"/>
              <a:t>685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UVJETOVANA VJEROJATNOST. </a:t>
            </a:r>
            <a:r>
              <a:rPr lang="hr-HR" b="1" u="sng" dirty="0" err="1" smtClean="0"/>
              <a:t>BAYESOV</a:t>
            </a:r>
            <a:r>
              <a:rPr lang="hr-HR" b="1" u="sng" dirty="0" smtClean="0"/>
              <a:t> TEOREM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38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bacamo dvije kocke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</a:t>
            </a:r>
            <a:r>
              <a:rPr lang="hr-HR" b="1" i="1" dirty="0" smtClean="0"/>
              <a:t>A</a:t>
            </a:r>
            <a:r>
              <a:rPr lang="hr-HR" b="1" dirty="0" smtClean="0"/>
              <a:t> je događaj koji nastupi kada je zbroj vrijednosti na te dvije kocke paran broj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kolika je vjerojatnost da se dogodi </a:t>
            </a:r>
            <a:r>
              <a:rPr lang="hr-HR" i="1" dirty="0" smtClean="0"/>
              <a:t>A</a:t>
            </a:r>
            <a:r>
              <a:rPr lang="hr-HR" dirty="0" smtClean="0"/>
              <a:t>?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na dvije kocke imamo ukupno </a:t>
            </a:r>
            <a:r>
              <a:rPr lang="hr-HR" dirty="0" err="1" smtClean="0"/>
              <a:t>36</a:t>
            </a:r>
            <a:r>
              <a:rPr lang="hr-HR" dirty="0" smtClean="0"/>
              <a:t> mogućih kombinacija</a:t>
            </a:r>
          </a:p>
          <a:p>
            <a:pPr>
              <a:buFontTx/>
              <a:buChar char="-"/>
            </a:pPr>
            <a:r>
              <a:rPr lang="hr-HR" dirty="0" smtClean="0"/>
              <a:t> 9 je kombinacija kod kojih je na obje kocke paran broj</a:t>
            </a:r>
          </a:p>
          <a:p>
            <a:pPr>
              <a:buFontTx/>
              <a:buChar char="-"/>
            </a:pPr>
            <a:r>
              <a:rPr lang="hr-HR" dirty="0" smtClean="0"/>
              <a:t> 9 je kombinacija kod kojih je na obje kocke neparan broj</a:t>
            </a:r>
          </a:p>
          <a:p>
            <a:r>
              <a:rPr lang="hr-HR" i="1" dirty="0" smtClean="0"/>
              <a:t>P(A)= </a:t>
            </a:r>
            <a:r>
              <a:rPr lang="hr-HR" dirty="0" smtClean="0"/>
              <a:t>9/</a:t>
            </a:r>
            <a:r>
              <a:rPr lang="hr-HR" dirty="0" err="1" smtClean="0"/>
              <a:t>36</a:t>
            </a:r>
            <a:r>
              <a:rPr lang="hr-HR" dirty="0" smtClean="0"/>
              <a:t> + </a:t>
            </a:r>
            <a:r>
              <a:rPr lang="hr-HR" dirty="0" err="1" smtClean="0"/>
              <a:t>9</a:t>
            </a:r>
            <a:r>
              <a:rPr lang="hr-HR" dirty="0" smtClean="0"/>
              <a:t>/</a:t>
            </a:r>
            <a:r>
              <a:rPr lang="hr-HR" dirty="0" err="1" smtClean="0"/>
              <a:t>36</a:t>
            </a:r>
            <a:r>
              <a:rPr lang="hr-HR" dirty="0" smtClean="0"/>
              <a:t> = </a:t>
            </a:r>
            <a:r>
              <a:rPr lang="hr-HR" dirty="0" err="1" smtClean="0"/>
              <a:t>18</a:t>
            </a:r>
            <a:r>
              <a:rPr lang="hr-HR" dirty="0" smtClean="0"/>
              <a:t>/</a:t>
            </a:r>
            <a:r>
              <a:rPr lang="hr-HR" dirty="0" err="1" smtClean="0"/>
              <a:t>36</a:t>
            </a:r>
            <a:r>
              <a:rPr lang="hr-HR" dirty="0" smtClean="0"/>
              <a:t> = 0,5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i="1" dirty="0" smtClean="0"/>
              <a:t>B</a:t>
            </a:r>
            <a:r>
              <a:rPr lang="hr-HR" b="1" dirty="0" smtClean="0"/>
              <a:t> je događaj koji nastupi kada je zbroj vrijednosti na te dvije kocke djeljiv sa 5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kolika je vjerojatnost da se dogodi </a:t>
            </a:r>
            <a:r>
              <a:rPr lang="hr-HR" i="1" dirty="0" smtClean="0"/>
              <a:t>B</a:t>
            </a:r>
            <a:r>
              <a:rPr lang="hr-HR" dirty="0" smtClean="0"/>
              <a:t>?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na dvije kocke imamo ukupno </a:t>
            </a:r>
            <a:r>
              <a:rPr lang="hr-HR" dirty="0" err="1" smtClean="0"/>
              <a:t>36</a:t>
            </a:r>
            <a:r>
              <a:rPr lang="hr-HR" dirty="0" smtClean="0"/>
              <a:t> mogućih kombinacija</a:t>
            </a:r>
          </a:p>
          <a:p>
            <a:pPr>
              <a:buFontTx/>
              <a:buChar char="-"/>
            </a:pPr>
            <a:r>
              <a:rPr lang="hr-HR" dirty="0" smtClean="0"/>
              <a:t> ukupan zbroj na dvije kocke je </a:t>
            </a:r>
            <a:r>
              <a:rPr lang="hr-HR" dirty="0" err="1" smtClean="0"/>
              <a:t>12</a:t>
            </a:r>
            <a:r>
              <a:rPr lang="hr-HR" dirty="0" smtClean="0"/>
              <a:t> te će samo one kombinacije kod kojih je zbroj vrijednosti na dvije kocke </a:t>
            </a:r>
            <a:r>
              <a:rPr lang="hr-HR" dirty="0" err="1" smtClean="0"/>
              <a:t>10</a:t>
            </a:r>
            <a:r>
              <a:rPr lang="hr-HR" dirty="0" smtClean="0"/>
              <a:t> ili 5 biti djeljive s 5</a:t>
            </a:r>
          </a:p>
          <a:p>
            <a:pPr>
              <a:buFontTx/>
              <a:buChar char="-"/>
            </a:pPr>
            <a:r>
              <a:rPr lang="hr-HR" dirty="0" smtClean="0"/>
              <a:t> takvih je kombinacija 7 (1,4; </a:t>
            </a:r>
            <a:r>
              <a:rPr lang="hr-HR" dirty="0" err="1" smtClean="0"/>
              <a:t>4</a:t>
            </a:r>
            <a:r>
              <a:rPr lang="hr-HR" dirty="0" smtClean="0"/>
              <a:t>,1; 2,3; </a:t>
            </a:r>
            <a:r>
              <a:rPr lang="hr-HR" dirty="0" err="1" smtClean="0"/>
              <a:t>3</a:t>
            </a:r>
            <a:r>
              <a:rPr lang="hr-HR" dirty="0" smtClean="0"/>
              <a:t>,2; 5,</a:t>
            </a:r>
            <a:r>
              <a:rPr lang="hr-HR" dirty="0" err="1" smtClean="0"/>
              <a:t>5</a:t>
            </a:r>
            <a:r>
              <a:rPr lang="hr-HR" dirty="0" smtClean="0"/>
              <a:t>; 6,4; </a:t>
            </a:r>
            <a:r>
              <a:rPr lang="hr-HR" dirty="0" err="1" smtClean="0"/>
              <a:t>4</a:t>
            </a:r>
            <a:r>
              <a:rPr lang="hr-HR" dirty="0" smtClean="0"/>
              <a:t>,6)</a:t>
            </a:r>
          </a:p>
          <a:p>
            <a:pPr>
              <a:buFontTx/>
              <a:buChar char="-"/>
            </a:pPr>
            <a:r>
              <a:rPr lang="hr-HR" i="1" dirty="0" smtClean="0"/>
              <a:t>P(B)= </a:t>
            </a:r>
            <a:r>
              <a:rPr lang="hr-HR" dirty="0" smtClean="0"/>
              <a:t>7/</a:t>
            </a:r>
            <a:r>
              <a:rPr lang="hr-HR" dirty="0" err="1" smtClean="0"/>
              <a:t>36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UVJETOVANA VJEROJATNOST. </a:t>
            </a:r>
            <a:r>
              <a:rPr lang="hr-HR" b="1" u="sng" dirty="0" err="1" smtClean="0"/>
              <a:t>BAYESOV</a:t>
            </a:r>
            <a:r>
              <a:rPr lang="hr-HR" b="1" u="sng" dirty="0" smtClean="0"/>
              <a:t> TEOREM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7924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KOLIKA JE VJEROJATNOST DA SE DOGODI </a:t>
            </a:r>
            <a:r>
              <a:rPr lang="hr-HR" b="1" i="1" dirty="0" smtClean="0"/>
              <a:t>A</a:t>
            </a:r>
            <a:r>
              <a:rPr lang="hr-HR" b="1" dirty="0" smtClean="0"/>
              <a:t> UZ UVJET DA JE NASTUPIO </a:t>
            </a:r>
            <a:r>
              <a:rPr lang="hr-HR" b="1" i="1" dirty="0" smtClean="0"/>
              <a:t>B</a:t>
            </a:r>
            <a:r>
              <a:rPr lang="hr-HR" b="1" dirty="0" smtClean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</a:t>
            </a:r>
            <a:r>
              <a:rPr lang="hr-HR" dirty="0" smtClean="0"/>
              <a:t>ovo ćemo označavati kao </a:t>
            </a:r>
            <a:r>
              <a:rPr lang="hr-HR" i="1" dirty="0" smtClean="0"/>
              <a:t>P(A/B)</a:t>
            </a:r>
            <a:r>
              <a:rPr lang="hr-HR" dirty="0" smtClean="0"/>
              <a:t> i čitati kao </a:t>
            </a:r>
            <a:r>
              <a:rPr lang="hr-HR" b="1" i="1" dirty="0" smtClean="0"/>
              <a:t>P od A, ako je B, </a:t>
            </a:r>
            <a:r>
              <a:rPr lang="hr-HR" dirty="0" smtClean="0"/>
              <a:t>odnosno “vjerojatnost događaja A, ako je nastupio događaj B”</a:t>
            </a:r>
            <a:endParaRPr lang="hr-HR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343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znamo da zbroj vrijednosti na dvije kocke djeljiv s 5 (znači 5 ili </a:t>
            </a:r>
            <a:r>
              <a:rPr lang="hr-HR" dirty="0" err="1" smtClean="0"/>
              <a:t>10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/>
              <a:t> postoji 7 takvih mogućnosti</a:t>
            </a:r>
          </a:p>
          <a:p>
            <a:pPr>
              <a:buFontTx/>
              <a:buChar char="-"/>
            </a:pPr>
            <a:r>
              <a:rPr lang="hr-HR" dirty="0" smtClean="0"/>
              <a:t> samo 3 mogućnosti rezultiraju s parnim brojem</a:t>
            </a:r>
          </a:p>
          <a:p>
            <a:r>
              <a:rPr lang="hr-HR" i="1" dirty="0" smtClean="0"/>
              <a:t>- P(A/B)= </a:t>
            </a:r>
            <a:r>
              <a:rPr lang="hr-HR" dirty="0" smtClean="0"/>
              <a:t>3/7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69342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S OBZIROM NA PRETHODNI PRIMJER TO ZNAČI: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Znamo da je zbroj vrijednosti na dvije kocke </a:t>
            </a:r>
            <a:r>
              <a:rPr lang="hr-HR" dirty="0" err="1" smtClean="0"/>
              <a:t>dijeljiv</a:t>
            </a:r>
            <a:r>
              <a:rPr lang="hr-HR" dirty="0" smtClean="0"/>
              <a:t> s 5, kolika je vjerojatnost da je taj zbroj paran broj?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UVJETOVANA VJEROJATNOST. </a:t>
            </a:r>
            <a:r>
              <a:rPr lang="hr-HR" b="1" u="sng" dirty="0" err="1" smtClean="0"/>
              <a:t>BAYESOV</a:t>
            </a:r>
            <a:r>
              <a:rPr lang="hr-HR" b="1" u="sng" dirty="0" smtClean="0"/>
              <a:t> TEOREM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382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OPĆENITO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neka je </a:t>
            </a:r>
            <a:r>
              <a:rPr lang="hr-HR" i="1" dirty="0" smtClean="0"/>
              <a:t>X</a:t>
            </a:r>
            <a:r>
              <a:rPr lang="hr-HR" dirty="0" smtClean="0"/>
              <a:t> prostor od </a:t>
            </a:r>
            <a:r>
              <a:rPr lang="hr-HR" i="1" dirty="0" smtClean="0"/>
              <a:t>n </a:t>
            </a:r>
            <a:r>
              <a:rPr lang="hr-HR" dirty="0" smtClean="0"/>
              <a:t>jednako mogućih elementarnih događaja, a </a:t>
            </a:r>
            <a:r>
              <a:rPr lang="hr-HR" dirty="0" err="1" smtClean="0"/>
              <a:t>A</a:t>
            </a:r>
            <a:r>
              <a:rPr lang="hr-HR" dirty="0" smtClean="0"/>
              <a:t> i B su definirani na njemu (uz uvjet da je </a:t>
            </a:r>
            <a:r>
              <a:rPr lang="hr-HR" i="1" dirty="0" smtClean="0"/>
              <a:t>P(B)&gt;0</a:t>
            </a:r>
            <a:r>
              <a:rPr lang="hr-HR" dirty="0" smtClean="0"/>
              <a:t> 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apsolutna vjerojatnosti</a:t>
            </a:r>
            <a:r>
              <a:rPr lang="hr-HR" dirty="0" smtClean="0"/>
              <a:t> događaja A, B i A</a:t>
            </a:r>
            <a:r>
              <a:rPr lang="en-US" dirty="0" smtClean="0"/>
              <a:t>∩</a:t>
            </a:r>
            <a:r>
              <a:rPr lang="hr-HR" dirty="0" smtClean="0"/>
              <a:t>B su: </a:t>
            </a:r>
            <a:r>
              <a:rPr lang="hr-HR" i="1" dirty="0" smtClean="0"/>
              <a:t>P(A), P(B), P</a:t>
            </a:r>
            <a:r>
              <a:rPr lang="hr-HR" dirty="0" smtClean="0"/>
              <a:t>(A</a:t>
            </a:r>
            <a:r>
              <a:rPr lang="en-US" dirty="0" smtClean="0"/>
              <a:t> ∩</a:t>
            </a:r>
            <a:r>
              <a:rPr lang="hr-HR" dirty="0" smtClean="0"/>
              <a:t>B)</a:t>
            </a:r>
          </a:p>
          <a:p>
            <a:pPr>
              <a:lnSpc>
                <a:spcPct val="150000"/>
              </a:lnSpc>
            </a:pPr>
            <a:r>
              <a:rPr lang="hr-HR" i="1" dirty="0" smtClean="0"/>
              <a:t>P(A)= m(A)/n;  P(B)=m(B)/n; P(</a:t>
            </a:r>
            <a:r>
              <a:rPr lang="hr-HR" dirty="0" smtClean="0"/>
              <a:t>A</a:t>
            </a:r>
            <a:r>
              <a:rPr lang="en-US" dirty="0" smtClean="0"/>
              <a:t>∩</a:t>
            </a:r>
            <a:r>
              <a:rPr lang="hr-HR" dirty="0" smtClean="0"/>
              <a:t>B)=m(A</a:t>
            </a:r>
            <a:r>
              <a:rPr lang="en-US" dirty="0" smtClean="0"/>
              <a:t> ∩</a:t>
            </a:r>
            <a:r>
              <a:rPr lang="hr-HR" dirty="0" smtClean="0"/>
              <a:t>B )/n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uvjetovana vjerojatnost </a:t>
            </a:r>
            <a:r>
              <a:rPr lang="hr-HR" dirty="0" smtClean="0"/>
              <a:t> događaja A je: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 </a:t>
            </a:r>
            <a:r>
              <a:rPr lang="hr-HR" b="1" i="1" dirty="0" smtClean="0"/>
              <a:t>P</a:t>
            </a:r>
            <a:r>
              <a:rPr lang="hr-HR" b="1" dirty="0" smtClean="0"/>
              <a:t>(A/B)=</a:t>
            </a:r>
            <a:r>
              <a:rPr lang="hr-HR" b="1" i="1" dirty="0" smtClean="0"/>
              <a:t> P(</a:t>
            </a:r>
            <a:r>
              <a:rPr lang="hr-HR" b="1" dirty="0" smtClean="0"/>
              <a:t>A</a:t>
            </a:r>
            <a:r>
              <a:rPr lang="en-US" b="1" dirty="0" smtClean="0"/>
              <a:t>∩</a:t>
            </a:r>
            <a:r>
              <a:rPr lang="hr-HR" b="1" dirty="0" smtClean="0"/>
              <a:t>B)/</a:t>
            </a:r>
            <a:r>
              <a:rPr lang="hr-HR" b="1" i="1" dirty="0" smtClean="0"/>
              <a:t> P(B) </a:t>
            </a:r>
            <a:endParaRPr lang="hr-HR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679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VJEROJATNOST </a:t>
            </a:r>
            <a:r>
              <a:rPr lang="hr-HR" i="1" dirty="0" smtClean="0"/>
              <a:t>P(</a:t>
            </a:r>
            <a:r>
              <a:rPr lang="hr-HR" dirty="0" smtClean="0"/>
              <a:t>A/B</a:t>
            </a:r>
            <a:r>
              <a:rPr lang="hr-HR" i="1" dirty="0" smtClean="0"/>
              <a:t>) </a:t>
            </a:r>
            <a:r>
              <a:rPr lang="hr-HR" dirty="0" smtClean="0"/>
              <a:t>JE </a:t>
            </a:r>
            <a:r>
              <a:rPr lang="hr-HR" b="1" dirty="0" smtClean="0"/>
              <a:t>UVJETOVANA VJEROJATNOST </a:t>
            </a:r>
            <a:r>
              <a:rPr lang="hr-HR" dirty="0" smtClean="0"/>
              <a:t>DOGAĐAJA </a:t>
            </a:r>
            <a:r>
              <a:rPr lang="hr-HR" i="1" dirty="0" smtClean="0"/>
              <a:t>A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581400"/>
            <a:ext cx="106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IZVOD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419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također vrijedi da je:</a:t>
            </a:r>
          </a:p>
          <a:p>
            <a:pPr>
              <a:lnSpc>
                <a:spcPct val="150000"/>
              </a:lnSpc>
            </a:pPr>
            <a:r>
              <a:rPr lang="hr-HR" i="1" dirty="0" smtClean="0"/>
              <a:t>P(A</a:t>
            </a:r>
            <a:r>
              <a:rPr lang="en-US" dirty="0" smtClean="0"/>
              <a:t> ∩</a:t>
            </a:r>
            <a:r>
              <a:rPr lang="hr-HR" i="1" dirty="0" smtClean="0"/>
              <a:t>B)= P</a:t>
            </a:r>
            <a:r>
              <a:rPr lang="hr-HR" dirty="0" smtClean="0"/>
              <a:t>(A/B)·P(B)</a:t>
            </a:r>
          </a:p>
          <a:p>
            <a:pPr>
              <a:lnSpc>
                <a:spcPct val="150000"/>
              </a:lnSpc>
            </a:pPr>
            <a:r>
              <a:rPr lang="hr-HR" i="1" dirty="0" smtClean="0"/>
              <a:t>- </a:t>
            </a:r>
            <a:r>
              <a:rPr lang="hr-HR" dirty="0" smtClean="0"/>
              <a:t>što znači da je vjerojatnost zbivanja dva događaja jednaka umnošku </a:t>
            </a:r>
            <a:r>
              <a:rPr lang="hr-HR" b="1" dirty="0" smtClean="0"/>
              <a:t>vjerojatnosti jednog događaja</a:t>
            </a:r>
            <a:r>
              <a:rPr lang="hr-HR" dirty="0" smtClean="0"/>
              <a:t> i </a:t>
            </a:r>
            <a:r>
              <a:rPr lang="hr-HR" b="1" dirty="0" smtClean="0"/>
              <a:t>uvjetovane vjerojatnosti drugog </a:t>
            </a:r>
            <a:r>
              <a:rPr lang="hr-HR" dirty="0" smtClean="0"/>
              <a:t>(ako se dogodio prvi).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prstClr val="black"/>
                </a:solidFill>
              </a:rPr>
              <a:t>UVJETOVANA VJEROJATNOST. </a:t>
            </a:r>
            <a:r>
              <a:rPr lang="hr-HR" b="1" u="sng" dirty="0" err="1" smtClean="0">
                <a:solidFill>
                  <a:prstClr val="black"/>
                </a:solidFill>
              </a:rPr>
              <a:t>BAYESOV</a:t>
            </a:r>
            <a:r>
              <a:rPr lang="hr-HR" b="1" u="sng" dirty="0" smtClean="0">
                <a:solidFill>
                  <a:prstClr val="black"/>
                </a:solidFill>
              </a:rPr>
              <a:t> TEOREM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prstClr val="black"/>
                </a:solidFill>
              </a:rPr>
              <a:t>PRIMJER:</a:t>
            </a:r>
          </a:p>
          <a:p>
            <a:r>
              <a:rPr lang="hr-HR" dirty="0" smtClean="0">
                <a:solidFill>
                  <a:prstClr val="black"/>
                </a:solidFill>
              </a:rPr>
              <a:t>U jednoj posudi nalazi se </a:t>
            </a:r>
            <a:r>
              <a:rPr lang="hr-HR" dirty="0" err="1" smtClean="0">
                <a:solidFill>
                  <a:prstClr val="black"/>
                </a:solidFill>
              </a:rPr>
              <a:t>10</a:t>
            </a:r>
            <a:r>
              <a:rPr lang="hr-HR" dirty="0" smtClean="0">
                <a:solidFill>
                  <a:prstClr val="black"/>
                </a:solidFill>
              </a:rPr>
              <a:t> kuglica, 4 bijele i 6 crnih. Kolika je vjerojatnost da prve dvije kuglice koje nasumično izvučemo budu bijele, uz uvjet da ne vraćamo kuglice nakon izvlačenja?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49126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solidFill>
                  <a:prstClr val="black"/>
                </a:solidFill>
              </a:rPr>
              <a:t>RJEŠENJE: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prstClr val="black"/>
                </a:solidFill>
              </a:rPr>
              <a:t>A – prva kuglica je bijela, B – druga kuglica je bijela</a:t>
            </a:r>
          </a:p>
          <a:p>
            <a:pPr>
              <a:lnSpc>
                <a:spcPct val="150000"/>
              </a:lnSpc>
            </a:pPr>
            <a:r>
              <a:rPr lang="hr-HR" i="1" dirty="0" smtClean="0">
                <a:solidFill>
                  <a:prstClr val="black"/>
                </a:solidFill>
              </a:rPr>
              <a:t>P(A</a:t>
            </a:r>
            <a:r>
              <a:rPr lang="en-US" dirty="0" smtClean="0">
                <a:solidFill>
                  <a:prstClr val="black"/>
                </a:solidFill>
              </a:rPr>
              <a:t> ∩</a:t>
            </a:r>
            <a:r>
              <a:rPr lang="hr-HR" i="1" dirty="0" smtClean="0">
                <a:solidFill>
                  <a:prstClr val="black"/>
                </a:solidFill>
              </a:rPr>
              <a:t>B)=</a:t>
            </a:r>
            <a:r>
              <a:rPr lang="hr-HR" dirty="0" smtClean="0">
                <a:solidFill>
                  <a:prstClr val="black"/>
                </a:solidFill>
              </a:rPr>
              <a:t>P(A) ·</a:t>
            </a:r>
            <a:r>
              <a:rPr lang="hr-HR" i="1" dirty="0" smtClean="0">
                <a:solidFill>
                  <a:prstClr val="black"/>
                </a:solidFill>
              </a:rPr>
              <a:t> P</a:t>
            </a:r>
            <a:r>
              <a:rPr lang="hr-HR" dirty="0" smtClean="0">
                <a:solidFill>
                  <a:prstClr val="black"/>
                </a:solidFill>
              </a:rPr>
              <a:t>(A/B) = 4/</a:t>
            </a:r>
            <a:r>
              <a:rPr lang="hr-HR" dirty="0" err="1" smtClean="0">
                <a:solidFill>
                  <a:prstClr val="black"/>
                </a:solidFill>
              </a:rPr>
              <a:t>10</a:t>
            </a:r>
            <a:r>
              <a:rPr lang="hr-HR" dirty="0" smtClean="0">
                <a:solidFill>
                  <a:prstClr val="black"/>
                </a:solidFill>
              </a:rPr>
              <a:t> · 3/9 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prstClr val="black"/>
                </a:solidFill>
              </a:rPr>
              <a:t>                                        = 2/</a:t>
            </a:r>
            <a:r>
              <a:rPr lang="hr-HR" dirty="0" err="1" smtClean="0">
                <a:solidFill>
                  <a:prstClr val="black"/>
                </a:solidFill>
              </a:rPr>
              <a:t>15</a:t>
            </a:r>
            <a:endParaRPr lang="hr-HR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UVJETOVANA VJEROJATNOST. </a:t>
            </a:r>
            <a:r>
              <a:rPr lang="hr-HR" b="1" u="sng" dirty="0" err="1" smtClean="0"/>
              <a:t>BAYESOV</a:t>
            </a:r>
            <a:r>
              <a:rPr lang="hr-HR" b="1" u="sng" dirty="0" smtClean="0"/>
              <a:t> TEOREM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5937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PRIMJER:</a:t>
            </a:r>
          </a:p>
          <a:p>
            <a:r>
              <a:rPr lang="hr-HR" dirty="0" smtClean="0"/>
              <a:t>Za pošiljku od </a:t>
            </a:r>
            <a:r>
              <a:rPr lang="hr-HR" dirty="0" err="1" smtClean="0"/>
              <a:t>500</a:t>
            </a:r>
            <a:r>
              <a:rPr lang="hr-HR" dirty="0" smtClean="0"/>
              <a:t> proizvoda, proizvođač tvrdi da ne sadrži više od 5% defektnih komada. Kolika je vjerojatnost da u uzorku od 3 proizvoda ne bude niti jedan defektan komad?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688175"/>
            <a:ext cx="8610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RJEŠENJE: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5%  od </a:t>
            </a:r>
            <a:r>
              <a:rPr lang="hr-HR" dirty="0" err="1" smtClean="0"/>
              <a:t>500</a:t>
            </a:r>
            <a:r>
              <a:rPr lang="hr-HR" dirty="0" smtClean="0"/>
              <a:t> je </a:t>
            </a:r>
            <a:r>
              <a:rPr lang="hr-HR" dirty="0" err="1" smtClean="0"/>
              <a:t>25</a:t>
            </a:r>
            <a:r>
              <a:rPr lang="hr-HR" dirty="0" smtClean="0"/>
              <a:t>, što znači da je od </a:t>
            </a:r>
            <a:r>
              <a:rPr lang="hr-HR" dirty="0" err="1" smtClean="0"/>
              <a:t>500</a:t>
            </a:r>
            <a:r>
              <a:rPr lang="hr-HR" dirty="0" smtClean="0"/>
              <a:t> proizvoda njih </a:t>
            </a:r>
            <a:r>
              <a:rPr lang="hr-HR" dirty="0" err="1" smtClean="0"/>
              <a:t>475</a:t>
            </a:r>
            <a:r>
              <a:rPr lang="hr-HR" dirty="0" smtClean="0"/>
              <a:t> ispravno.</a:t>
            </a:r>
          </a:p>
          <a:p>
            <a:pPr>
              <a:lnSpc>
                <a:spcPct val="150000"/>
              </a:lnSpc>
            </a:pPr>
            <a:r>
              <a:rPr lang="hr-HR" dirty="0" err="1" smtClean="0"/>
              <a:t>475</a:t>
            </a:r>
            <a:r>
              <a:rPr lang="hr-HR" dirty="0" smtClean="0"/>
              <a:t>/</a:t>
            </a:r>
            <a:r>
              <a:rPr lang="hr-HR" dirty="0" err="1" smtClean="0"/>
              <a:t>500</a:t>
            </a:r>
            <a:r>
              <a:rPr lang="hr-HR" dirty="0" smtClean="0"/>
              <a:t> · </a:t>
            </a:r>
            <a:r>
              <a:rPr lang="hr-HR" dirty="0" err="1" smtClean="0"/>
              <a:t>474</a:t>
            </a:r>
            <a:r>
              <a:rPr lang="hr-HR" dirty="0" smtClean="0"/>
              <a:t>/</a:t>
            </a:r>
            <a:r>
              <a:rPr lang="hr-HR" dirty="0" err="1" smtClean="0"/>
              <a:t>499</a:t>
            </a:r>
            <a:r>
              <a:rPr lang="hr-HR" dirty="0" smtClean="0"/>
              <a:t> · </a:t>
            </a:r>
            <a:r>
              <a:rPr lang="hr-HR" dirty="0" err="1" smtClean="0"/>
              <a:t>473</a:t>
            </a:r>
            <a:r>
              <a:rPr lang="hr-HR" dirty="0" smtClean="0"/>
              <a:t>/</a:t>
            </a:r>
            <a:r>
              <a:rPr lang="hr-HR" dirty="0" err="1" smtClean="0"/>
              <a:t>498</a:t>
            </a:r>
            <a:r>
              <a:rPr lang="hr-HR" dirty="0" smtClean="0"/>
              <a:t> = 0,</a:t>
            </a:r>
            <a:r>
              <a:rPr lang="hr-HR" dirty="0" err="1" smtClean="0"/>
              <a:t>857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35007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ukoliko imamo tri događaja vrijedi:</a:t>
            </a:r>
          </a:p>
          <a:p>
            <a:endParaRPr lang="hr-HR" i="1" dirty="0" smtClean="0"/>
          </a:p>
          <a:p>
            <a:r>
              <a:rPr lang="hr-HR" i="1" dirty="0" smtClean="0"/>
              <a:t>P(A</a:t>
            </a:r>
            <a:r>
              <a:rPr lang="en-US" dirty="0" smtClean="0"/>
              <a:t> ∩</a:t>
            </a:r>
            <a:r>
              <a:rPr lang="hr-HR" i="1" dirty="0" smtClean="0"/>
              <a:t>B</a:t>
            </a:r>
            <a:r>
              <a:rPr lang="en-US" dirty="0" smtClean="0"/>
              <a:t> ∩</a:t>
            </a:r>
            <a:r>
              <a:rPr lang="hr-HR" dirty="0" smtClean="0"/>
              <a:t>C</a:t>
            </a:r>
            <a:r>
              <a:rPr lang="hr-HR" i="1" dirty="0" smtClean="0"/>
              <a:t>)= P(</a:t>
            </a:r>
            <a:r>
              <a:rPr lang="hr-HR" dirty="0" smtClean="0"/>
              <a:t>C</a:t>
            </a:r>
            <a:r>
              <a:rPr lang="hr-HR" i="1" dirty="0" smtClean="0"/>
              <a:t>/</a:t>
            </a:r>
            <a:r>
              <a:rPr lang="hr-HR" dirty="0" smtClean="0"/>
              <a:t>A</a:t>
            </a:r>
            <a:r>
              <a:rPr lang="en-US" dirty="0" smtClean="0"/>
              <a:t>∩</a:t>
            </a:r>
            <a:r>
              <a:rPr lang="hr-HR" dirty="0" smtClean="0"/>
              <a:t>B</a:t>
            </a:r>
            <a:r>
              <a:rPr lang="hr-HR" i="1" dirty="0" smtClean="0"/>
              <a:t>)</a:t>
            </a:r>
            <a:r>
              <a:rPr lang="hr-HR" dirty="0" smtClean="0"/>
              <a:t> ·</a:t>
            </a:r>
            <a:r>
              <a:rPr lang="hr-HR" i="1" dirty="0" smtClean="0"/>
              <a:t>P</a:t>
            </a:r>
            <a:r>
              <a:rPr lang="hr-HR" dirty="0" smtClean="0"/>
              <a:t>(A/B)·P(A)</a:t>
            </a:r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UVJETOVANA VJEROJATNOST. </a:t>
            </a:r>
            <a:r>
              <a:rPr lang="hr-HR" b="1" dirty="0" err="1" smtClean="0"/>
              <a:t>BAYESOV</a:t>
            </a:r>
            <a:r>
              <a:rPr lang="hr-HR" b="1" dirty="0" smtClean="0"/>
              <a:t> TEOREM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49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Što ako su A i B nezavisni događaji? Kako onda vrijedi uvjetovana vjerojatnost?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3833101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u="sng" dirty="0" smtClean="0"/>
              <a:t>U tom slučaju vrijedi: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</a:t>
            </a:r>
            <a:r>
              <a:rPr lang="hr-HR" b="1" dirty="0" smtClean="0"/>
              <a:t>(A/B)=</a:t>
            </a:r>
            <a:r>
              <a:rPr lang="hr-HR" b="1" i="1" dirty="0" smtClean="0"/>
              <a:t>P</a:t>
            </a:r>
            <a:r>
              <a:rPr lang="hr-HR" b="1" dirty="0" smtClean="0"/>
              <a:t>(A);   </a:t>
            </a:r>
            <a:r>
              <a:rPr lang="hr-HR" b="1" i="1" dirty="0" smtClean="0"/>
              <a:t>P</a:t>
            </a:r>
            <a:r>
              <a:rPr lang="hr-HR" b="1" dirty="0" smtClean="0"/>
              <a:t>(B/A)=</a:t>
            </a:r>
            <a:r>
              <a:rPr lang="hr-HR" b="1" i="1" dirty="0" smtClean="0"/>
              <a:t>P(</a:t>
            </a:r>
            <a:r>
              <a:rPr lang="hr-HR" b="1" dirty="0" smtClean="0"/>
              <a:t>B)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 te proizlazi da je: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</a:t>
            </a:r>
            <a:r>
              <a:rPr lang="hr-HR" b="1" dirty="0" smtClean="0"/>
              <a:t>(A/B)= P(A); </a:t>
            </a:r>
            <a:r>
              <a:rPr lang="hr-HR" b="1" i="1" dirty="0" smtClean="0"/>
              <a:t>P</a:t>
            </a:r>
            <a:r>
              <a:rPr lang="hr-HR" b="1" dirty="0" smtClean="0"/>
              <a:t>(B/A)= </a:t>
            </a:r>
            <a:r>
              <a:rPr lang="hr-HR" b="1" i="1" dirty="0" smtClean="0"/>
              <a:t>P</a:t>
            </a:r>
            <a:r>
              <a:rPr lang="hr-HR" b="1" dirty="0" smtClean="0"/>
              <a:t>(B)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odnosno:</a:t>
            </a:r>
          </a:p>
          <a:p>
            <a:pPr>
              <a:lnSpc>
                <a:spcPct val="150000"/>
              </a:lnSpc>
            </a:pPr>
            <a:r>
              <a:rPr lang="hr-HR" b="1" i="1" dirty="0" smtClean="0"/>
              <a:t>P(A</a:t>
            </a:r>
            <a:r>
              <a:rPr lang="en-US" b="1" dirty="0" smtClean="0"/>
              <a:t> ∩</a:t>
            </a:r>
            <a:r>
              <a:rPr lang="hr-HR" b="1" i="1" dirty="0" smtClean="0"/>
              <a:t>B)= P</a:t>
            </a:r>
            <a:r>
              <a:rPr lang="hr-HR" b="1" dirty="0" smtClean="0"/>
              <a:t>(B)·P(A); </a:t>
            </a:r>
            <a:r>
              <a:rPr lang="hr-HR" b="1" i="1" dirty="0" smtClean="0"/>
              <a:t>P(B</a:t>
            </a:r>
            <a:r>
              <a:rPr lang="en-US" b="1" dirty="0" smtClean="0"/>
              <a:t>∩</a:t>
            </a:r>
            <a:r>
              <a:rPr lang="hr-HR" b="1" i="1" dirty="0" smtClean="0"/>
              <a:t>A)= P</a:t>
            </a:r>
            <a:r>
              <a:rPr lang="hr-HR" b="1" dirty="0" smtClean="0"/>
              <a:t>(B)·P(A)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05342"/>
            <a:ext cx="800100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Vjerojatnost</a:t>
            </a:r>
            <a:r>
              <a:rPr lang="hr-HR" dirty="0" smtClean="0"/>
              <a:t> je šansa (mogućnost) da će se neki događaj dogoditi.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Teorija vjerojatnosti </a:t>
            </a:r>
            <a:r>
              <a:rPr lang="hr-HR" dirty="0" smtClean="0"/>
              <a:t>je matematička disciplina čiji je zadatak formiranje i proučavanje </a:t>
            </a:r>
            <a:r>
              <a:rPr lang="hr-HR" u="sng" dirty="0" smtClean="0"/>
              <a:t>matematičkog modela </a:t>
            </a:r>
            <a:r>
              <a:rPr lang="hr-HR" dirty="0" smtClean="0"/>
              <a:t>slučajnog pokusa.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Većina neuspješnih pokušaja stroge definicije vjerojatnosti sastojala se u tome da se pojam vjerojatnosti definira pomoću </a:t>
            </a:r>
            <a:r>
              <a:rPr lang="hr-HR" b="1" dirty="0" smtClean="0"/>
              <a:t>relativne frekvencije.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Diskretna teorija vjerojatnosti.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Počeci teorije vjerojatnosti nalaze se u radovima </a:t>
            </a:r>
            <a:r>
              <a:rPr lang="hr-HR" b="1" dirty="0" err="1" smtClean="0"/>
              <a:t>Geralma</a:t>
            </a:r>
            <a:r>
              <a:rPr lang="hr-HR" b="1" dirty="0" smtClean="0"/>
              <a:t> </a:t>
            </a:r>
            <a:r>
              <a:rPr lang="hr-HR" b="1" dirty="0" err="1" smtClean="0"/>
              <a:t>Cardana</a:t>
            </a:r>
            <a:r>
              <a:rPr lang="hr-HR" b="1" dirty="0" smtClean="0"/>
              <a:t> </a:t>
            </a:r>
            <a:r>
              <a:rPr lang="hr-HR" dirty="0" smtClean="0"/>
              <a:t>koji je u </a:t>
            </a:r>
            <a:r>
              <a:rPr lang="hr-HR" dirty="0" err="1" smtClean="0"/>
              <a:t>16</a:t>
            </a:r>
            <a:r>
              <a:rPr lang="hr-HR" dirty="0" smtClean="0"/>
              <a:t>. stoljeću analizirao igre na sreću, a kao </a:t>
            </a:r>
            <a:r>
              <a:rPr lang="hr-HR" b="1" dirty="0" smtClean="0"/>
              <a:t>novu matematičku disciplinu </a:t>
            </a:r>
            <a:r>
              <a:rPr lang="hr-HR" dirty="0" smtClean="0"/>
              <a:t>utemeljuju ju </a:t>
            </a:r>
            <a:r>
              <a:rPr lang="hr-HR" b="1" dirty="0" smtClean="0"/>
              <a:t>Pascal i Fermat </a:t>
            </a:r>
            <a:r>
              <a:rPr lang="hr-HR" dirty="0" err="1" smtClean="0"/>
              <a:t>1654</a:t>
            </a:r>
            <a:r>
              <a:rPr lang="hr-HR" dirty="0" smtClean="0"/>
              <a:t>. godine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mtClean="0"/>
              <a:t> Opće </a:t>
            </a:r>
            <a:r>
              <a:rPr lang="hr-HR" dirty="0" smtClean="0"/>
              <a:t>prihvaćenu </a:t>
            </a:r>
            <a:r>
              <a:rPr lang="hr-HR" b="1" dirty="0" smtClean="0"/>
              <a:t>aksiomatiku</a:t>
            </a:r>
            <a:r>
              <a:rPr lang="hr-HR" dirty="0" smtClean="0"/>
              <a:t> u teoriju vjerojatnosti je uveo </a:t>
            </a:r>
            <a:r>
              <a:rPr lang="hr-HR" b="1" dirty="0" smtClean="0"/>
              <a:t>A. N. </a:t>
            </a:r>
            <a:r>
              <a:rPr lang="hr-HR" b="1" dirty="0" err="1" smtClean="0"/>
              <a:t>Kolmogorov</a:t>
            </a:r>
            <a:r>
              <a:rPr lang="hr-HR" b="1" dirty="0" smtClean="0"/>
              <a:t> </a:t>
            </a:r>
            <a:r>
              <a:rPr lang="hr-HR" b="1" dirty="0" err="1" smtClean="0"/>
              <a:t>1933</a:t>
            </a:r>
            <a:r>
              <a:rPr lang="hr-HR" b="1" dirty="0" smtClean="0"/>
              <a:t>. godine</a:t>
            </a:r>
            <a:r>
              <a:rPr lang="hr-HR" dirty="0" smtClean="0"/>
              <a:t>.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609600"/>
            <a:ext cx="76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UVOD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UVJETOVANA VJEROJATNOST. </a:t>
            </a:r>
            <a:r>
              <a:rPr lang="hr-HR" b="1" dirty="0" err="1" smtClean="0"/>
              <a:t>BAYESOV</a:t>
            </a:r>
            <a:r>
              <a:rPr lang="hr-HR" b="1" dirty="0" smtClean="0"/>
              <a:t> TEOREM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429000"/>
            <a:ext cx="17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- </a:t>
            </a:r>
            <a:r>
              <a:rPr lang="hr-HR" b="1" dirty="0" smtClean="0">
                <a:solidFill>
                  <a:srgbClr val="FF0000"/>
                </a:solidFill>
              </a:rPr>
              <a:t>SLIKA 5 STR </a:t>
            </a:r>
            <a:r>
              <a:rPr lang="hr-HR" b="1" dirty="0" err="1" smtClean="0">
                <a:solidFill>
                  <a:srgbClr val="FF0000"/>
                </a:solidFill>
              </a:rPr>
              <a:t>37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80772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Neka je X prostor elementarnih događaja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1</a:t>
            </a:r>
            <a:r>
              <a:rPr lang="hr-HR" dirty="0" smtClean="0"/>
              <a:t>,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2</a:t>
            </a:r>
            <a:r>
              <a:rPr lang="hr-HR" dirty="0" smtClean="0"/>
              <a:t>, …,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n</a:t>
            </a:r>
            <a:r>
              <a:rPr lang="hr-HR" dirty="0" smtClean="0"/>
              <a:t> koji se međusobno isključuju.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Neka je B događaj definiran na istom prostoru i vrijedi P(B)&gt;0.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Za svaki događaj </a:t>
            </a:r>
            <a:r>
              <a:rPr lang="hr-HR" dirty="0" err="1" smtClean="0"/>
              <a:t>A</a:t>
            </a:r>
            <a:r>
              <a:rPr lang="hr-HR" baseline="-25000" dirty="0" err="1" smtClean="0"/>
              <a:t>i</a:t>
            </a:r>
            <a:r>
              <a:rPr lang="hr-HR" dirty="0" smtClean="0"/>
              <a:t> vrijedi: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19450" y="2362200"/>
          <a:ext cx="21701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1384200" imgH="444240" progId="Equation.3">
                  <p:embed/>
                </p:oleObj>
              </mc:Choice>
              <mc:Fallback>
                <p:oleObj name="Equation" r:id="rId4" imgW="13842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362200"/>
                        <a:ext cx="2170113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5526375"/>
            <a:ext cx="8030275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Događaj B može se dogoditi istovremeno ili s događajem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1</a:t>
            </a:r>
            <a:r>
              <a:rPr lang="hr-HR" dirty="0" smtClean="0"/>
              <a:t>, ili s događajem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2</a:t>
            </a:r>
            <a:r>
              <a:rPr lang="hr-HR" dirty="0" smtClean="0"/>
              <a:t>, ili …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To možemo pisati: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B =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1</a:t>
            </a:r>
            <a:r>
              <a:rPr lang="en-US" dirty="0" smtClean="0"/>
              <a:t>∩</a:t>
            </a:r>
            <a:r>
              <a:rPr lang="hr-HR" i="1" dirty="0" smtClean="0"/>
              <a:t>B +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2</a:t>
            </a:r>
            <a:r>
              <a:rPr lang="en-US" dirty="0" smtClean="0"/>
              <a:t>∩</a:t>
            </a:r>
            <a:r>
              <a:rPr lang="hr-HR" i="1" dirty="0" smtClean="0"/>
              <a:t>B +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3</a:t>
            </a:r>
            <a:r>
              <a:rPr lang="en-US" dirty="0" smtClean="0"/>
              <a:t>∩</a:t>
            </a:r>
            <a:r>
              <a:rPr lang="hr-HR" i="1" dirty="0" smtClean="0"/>
              <a:t>B + … +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n</a:t>
            </a:r>
            <a:r>
              <a:rPr lang="en-US" dirty="0" smtClean="0"/>
              <a:t>∩</a:t>
            </a:r>
            <a:r>
              <a:rPr lang="hr-HR" i="1" dirty="0" smtClean="0"/>
              <a:t>B </a:t>
            </a:r>
            <a:endParaRPr lang="hr-HR" dirty="0" smtClean="0"/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124200"/>
            <a:ext cx="3819525" cy="23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9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UVJETOVANA VJEROJATNOST. </a:t>
            </a:r>
            <a:r>
              <a:rPr lang="hr-HR" b="1" dirty="0" err="1" smtClean="0"/>
              <a:t>BAYESOV</a:t>
            </a:r>
            <a:r>
              <a:rPr lang="hr-HR" b="1" dirty="0" smtClean="0"/>
              <a:t> TEOREM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obzirom da se događaji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1</a:t>
            </a:r>
            <a:r>
              <a:rPr lang="en-US" dirty="0" smtClean="0"/>
              <a:t>∩</a:t>
            </a:r>
            <a:r>
              <a:rPr lang="hr-HR" i="1" dirty="0" smtClean="0"/>
              <a:t>B,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2</a:t>
            </a:r>
            <a:r>
              <a:rPr lang="en-US" dirty="0" smtClean="0"/>
              <a:t>∩</a:t>
            </a:r>
            <a:r>
              <a:rPr lang="hr-HR" i="1" dirty="0" smtClean="0"/>
              <a:t>B,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3</a:t>
            </a:r>
            <a:r>
              <a:rPr lang="en-US" dirty="0" smtClean="0"/>
              <a:t>∩</a:t>
            </a:r>
            <a:r>
              <a:rPr lang="hr-HR" i="1" dirty="0" smtClean="0"/>
              <a:t>B, …, 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n</a:t>
            </a:r>
            <a:r>
              <a:rPr lang="en-US" dirty="0" smtClean="0"/>
              <a:t>∩</a:t>
            </a:r>
            <a:r>
              <a:rPr lang="hr-HR" i="1" dirty="0" smtClean="0"/>
              <a:t>B </a:t>
            </a:r>
            <a:r>
              <a:rPr lang="hr-HR" dirty="0" smtClean="0"/>
              <a:t>međusobno </a:t>
            </a:r>
            <a:r>
              <a:rPr lang="hr-HR" b="1" dirty="0" smtClean="0"/>
              <a:t>isključuju</a:t>
            </a:r>
            <a:r>
              <a:rPr lang="hr-HR" dirty="0" smtClean="0"/>
              <a:t>, vrijedi:</a:t>
            </a:r>
          </a:p>
          <a:p>
            <a:endParaRPr lang="hr-HR" dirty="0" smtClean="0"/>
          </a:p>
          <a:p>
            <a:r>
              <a:rPr lang="hr-HR" dirty="0" smtClean="0"/>
              <a:t> 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00200" y="2362200"/>
          <a:ext cx="39608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" imgW="2527200" imgH="431640" progId="Equation.3">
                  <p:embed/>
                </p:oleObj>
              </mc:Choice>
              <mc:Fallback>
                <p:oleObj name="Equation" r:id="rId3" imgW="2527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3960813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048000"/>
            <a:ext cx="224612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Sjetimo se da je: </a:t>
            </a:r>
          </a:p>
          <a:p>
            <a:pPr>
              <a:lnSpc>
                <a:spcPct val="150000"/>
              </a:lnSpc>
            </a:pPr>
            <a:r>
              <a:rPr lang="hr-HR" i="1" dirty="0" smtClean="0"/>
              <a:t>P(</a:t>
            </a:r>
            <a:r>
              <a:rPr lang="hr-HR" i="1" dirty="0" err="1" smtClean="0"/>
              <a:t>A</a:t>
            </a:r>
            <a:r>
              <a:rPr lang="hr-HR" i="1" baseline="-25000" dirty="0" err="1" smtClean="0"/>
              <a:t>i</a:t>
            </a:r>
            <a:r>
              <a:rPr lang="en-US" dirty="0" smtClean="0"/>
              <a:t>∩</a:t>
            </a:r>
            <a:r>
              <a:rPr lang="hr-HR" i="1" dirty="0" smtClean="0"/>
              <a:t>B)= </a:t>
            </a:r>
            <a:r>
              <a:rPr lang="hr-HR" dirty="0" smtClean="0"/>
              <a:t>P(</a:t>
            </a:r>
            <a:r>
              <a:rPr lang="hr-HR" dirty="0" err="1" smtClean="0"/>
              <a:t>A</a:t>
            </a:r>
            <a:r>
              <a:rPr lang="hr-HR" baseline="-25000" dirty="0" err="1" smtClean="0"/>
              <a:t>i</a:t>
            </a:r>
            <a:r>
              <a:rPr lang="hr-HR" dirty="0" smtClean="0"/>
              <a:t>) ·</a:t>
            </a:r>
            <a:r>
              <a:rPr lang="hr-HR" i="1" dirty="0" smtClean="0"/>
              <a:t>P</a:t>
            </a:r>
            <a:r>
              <a:rPr lang="hr-HR" dirty="0" smtClean="0"/>
              <a:t>(B/</a:t>
            </a:r>
            <a:r>
              <a:rPr lang="hr-HR" dirty="0" err="1" smtClean="0"/>
              <a:t>A</a:t>
            </a:r>
            <a:r>
              <a:rPr lang="hr-HR" baseline="-25000" dirty="0" err="1" smtClean="0"/>
              <a:t>i</a:t>
            </a:r>
            <a:r>
              <a:rPr lang="hr-HR" dirty="0" smtClean="0"/>
              <a:t>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288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Uvrstimo gornja dva izraza u:</a:t>
            </a:r>
          </a:p>
          <a:p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33800" y="5334000"/>
          <a:ext cx="29051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5" imgW="1854000" imgH="622080" progId="Equation.3">
                  <p:embed/>
                </p:oleObj>
              </mc:Choice>
              <mc:Fallback>
                <p:oleObj name="Equation" r:id="rId5" imgW="1854000" imgH="622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34000"/>
                        <a:ext cx="29051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419600" y="4114800"/>
          <a:ext cx="21701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7" imgW="1384200" imgH="444240" progId="Equation.3">
                  <p:embed/>
                </p:oleObj>
              </mc:Choice>
              <mc:Fallback>
                <p:oleObj name="Equation" r:id="rId7" imgW="13842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2170113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5334000"/>
            <a:ext cx="287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dobit ćemo </a:t>
            </a:r>
            <a:r>
              <a:rPr lang="hr-HR" dirty="0" err="1" smtClean="0"/>
              <a:t>Bayesov</a:t>
            </a:r>
            <a:r>
              <a:rPr lang="hr-HR" dirty="0" smtClean="0"/>
              <a:t> teorem: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AKSIOMATSKA IZGRADNJA TEORIJE VJEROJATNOSTI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klasična teorija vjerojatnosti pretpostavlja </a:t>
            </a:r>
            <a:r>
              <a:rPr lang="hr-HR" b="1" dirty="0" smtClean="0"/>
              <a:t>da su svi elementarni događaji jednako mogući </a:t>
            </a:r>
            <a:r>
              <a:rPr lang="hr-HR" dirty="0" smtClean="0"/>
              <a:t>te </a:t>
            </a:r>
            <a:r>
              <a:rPr lang="hr-HR" b="1" dirty="0" smtClean="0"/>
              <a:t>da je njihov potpuni skup konačan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kako bi teoriju vjerojatnosti mogli primijeniti i na slučajeve gdje ta dva uvjeta nisu zadovoljena, potrebno je provesti </a:t>
            </a:r>
            <a:r>
              <a:rPr lang="hr-HR" b="1" dirty="0" smtClean="0"/>
              <a:t>aksiomatsku izgradnju teorije vjerojatnosti</a:t>
            </a:r>
            <a:r>
              <a:rPr lang="hr-HR" dirty="0" smtClean="0"/>
              <a:t>, odnosno zamijeniti klasičnu definiciju vjerojatnosti </a:t>
            </a:r>
            <a:r>
              <a:rPr lang="hr-HR" b="1" dirty="0" smtClean="0"/>
              <a:t>novom definicijom koja neće zahtijevati ta dva uvjeta, ali će ipak obuhvaćati i klasičnu definiciju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takva definicija temelji se na nizu aksioma koje prihvaćamo </a:t>
            </a:r>
            <a:r>
              <a:rPr lang="hr-HR" b="1" i="1" dirty="0" smtClean="0"/>
              <a:t>a priori</a:t>
            </a:r>
            <a:r>
              <a:rPr lang="hr-HR" dirty="0" smtClean="0"/>
              <a:t>, a zatim njihovu točnost dokazujemo logičkim dedukcijama te izvodimo ostale zakonitosti.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tu aksiomatiku uveo </a:t>
            </a:r>
            <a:r>
              <a:rPr lang="en-US" dirty="0" err="1" smtClean="0"/>
              <a:t>Kolmogorov</a:t>
            </a:r>
            <a:r>
              <a:rPr lang="en-US" dirty="0" smtClean="0"/>
              <a:t> 1933. </a:t>
            </a:r>
            <a:r>
              <a:rPr lang="en-US" dirty="0" err="1" smtClean="0"/>
              <a:t>godine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AKSIOMATSKA IZGRADNJA TEORIJE VJEROJATNOSTI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neka je </a:t>
            </a:r>
            <a:r>
              <a:rPr lang="hr-HR" i="1" dirty="0" smtClean="0"/>
              <a:t>X</a:t>
            </a:r>
            <a:r>
              <a:rPr lang="hr-HR" dirty="0" smtClean="0"/>
              <a:t> konačan ili beskonačan skup čiji su objekti </a:t>
            </a:r>
            <a:r>
              <a:rPr lang="hr-HR" b="1" i="1" dirty="0" smtClean="0"/>
              <a:t>elementarni događaji</a:t>
            </a:r>
            <a:r>
              <a:rPr lang="hr-HR" i="1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i="1" dirty="0" smtClean="0"/>
              <a:t> </a:t>
            </a:r>
            <a:r>
              <a:rPr lang="hr-HR" dirty="0" smtClean="0"/>
              <a:t>neka je </a:t>
            </a:r>
            <a:r>
              <a:rPr lang="en-US" i="1" dirty="0" smtClean="0"/>
              <a:t>F</a:t>
            </a:r>
            <a:r>
              <a:rPr lang="hr-HR" i="1" dirty="0" smtClean="0"/>
              <a:t> </a:t>
            </a:r>
            <a:r>
              <a:rPr lang="hr-HR" b="1" dirty="0" err="1" smtClean="0"/>
              <a:t>neprazna</a:t>
            </a:r>
            <a:r>
              <a:rPr lang="hr-HR" b="1" dirty="0" smtClean="0"/>
              <a:t> familija </a:t>
            </a:r>
            <a:r>
              <a:rPr lang="hr-HR" b="1" dirty="0" err="1" smtClean="0"/>
              <a:t>podskupova</a:t>
            </a:r>
            <a:r>
              <a:rPr lang="hr-HR" dirty="0" smtClean="0"/>
              <a:t> skupa </a:t>
            </a:r>
            <a:r>
              <a:rPr lang="hr-HR" i="1" dirty="0" smtClean="0"/>
              <a:t>X </a:t>
            </a:r>
            <a:r>
              <a:rPr lang="hr-HR" dirty="0" smtClean="0"/>
              <a:t> koja ima svojstva: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 smtClean="0"/>
              <a:t>Ako je </a:t>
            </a:r>
            <a:r>
              <a:rPr lang="hr-HR" dirty="0" err="1" smtClean="0"/>
              <a:t>A</a:t>
            </a:r>
            <a:r>
              <a:rPr lang="hr-HR" baseline="-25000" dirty="0" err="1" smtClean="0"/>
              <a:t>1</a:t>
            </a:r>
            <a:r>
              <a:rPr lang="hr-HR" dirty="0" smtClean="0"/>
              <a:t>, </a:t>
            </a:r>
            <a:r>
              <a:rPr lang="hr-HR" dirty="0" err="1" smtClean="0"/>
              <a:t>A</a:t>
            </a:r>
            <a:r>
              <a:rPr lang="hr-HR" baseline="-25000" dirty="0" err="1" smtClean="0"/>
              <a:t>2</a:t>
            </a:r>
            <a:r>
              <a:rPr lang="hr-HR" dirty="0" smtClean="0"/>
              <a:t>, … niz (konačan ili beskonačan) elemenata iz </a:t>
            </a:r>
            <a:r>
              <a:rPr lang="hr-HR" i="1" dirty="0" smtClean="0"/>
              <a:t>F</a:t>
            </a:r>
            <a:r>
              <a:rPr lang="hr-HR" dirty="0" smtClean="0"/>
              <a:t>, onda je i </a:t>
            </a:r>
            <a:r>
              <a:rPr lang="en-US" dirty="0" smtClean="0"/>
              <a:t>∪</a:t>
            </a:r>
            <a:r>
              <a:rPr lang="hr-HR" dirty="0" err="1" smtClean="0"/>
              <a:t>A</a:t>
            </a:r>
            <a:r>
              <a:rPr lang="hr-HR" baseline="-25000" dirty="0" err="1" smtClean="0"/>
              <a:t>i</a:t>
            </a:r>
            <a:r>
              <a:rPr lang="hr-HR" dirty="0" smtClean="0"/>
              <a:t> (unija elemenata iz tog niza) također element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i="1" dirty="0" smtClean="0"/>
              <a:t>F</a:t>
            </a:r>
            <a:endParaRPr lang="hr-H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 smtClean="0"/>
              <a:t>Ako je A element od </a:t>
            </a:r>
            <a:r>
              <a:rPr lang="hr-HR" i="1" dirty="0" smtClean="0"/>
              <a:t>F</a:t>
            </a:r>
            <a:r>
              <a:rPr lang="hr-HR" dirty="0" smtClean="0"/>
              <a:t>, onda je i </a:t>
            </a:r>
            <a:r>
              <a:rPr lang="hr-HR" dirty="0" err="1" smtClean="0"/>
              <a:t>non</a:t>
            </a:r>
            <a:r>
              <a:rPr lang="hr-HR" dirty="0" smtClean="0"/>
              <a:t>-A element od </a:t>
            </a:r>
            <a:r>
              <a:rPr lang="hr-HR" i="1" dirty="0" smtClean="0"/>
              <a:t>F</a:t>
            </a:r>
            <a:r>
              <a:rPr lang="hr-HR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581400"/>
            <a:ext cx="858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- na temelju ovih aksioma temelji se AKSIOMATSKA IZGRADNJA TEORIJE VJEROJATNOSTI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197736"/>
            <a:ext cx="815340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- elemente familije </a:t>
            </a:r>
            <a:r>
              <a:rPr lang="hr-HR" i="1" dirty="0" smtClean="0"/>
              <a:t>F</a:t>
            </a:r>
            <a:r>
              <a:rPr lang="hr-HR" dirty="0" smtClean="0"/>
              <a:t> nazivamo </a:t>
            </a:r>
            <a:r>
              <a:rPr lang="hr-HR" b="1" dirty="0" smtClean="0"/>
              <a:t>slučajnim događajima</a:t>
            </a:r>
            <a:r>
              <a:rPr lang="hr-HR" dirty="0" smtClean="0"/>
              <a:t>, a samu familiju </a:t>
            </a:r>
            <a:r>
              <a:rPr lang="hr-HR" i="1" dirty="0" smtClean="0"/>
              <a:t>F</a:t>
            </a:r>
            <a:r>
              <a:rPr lang="hr-HR" dirty="0" smtClean="0"/>
              <a:t> algebrom ili poljem događaja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- prema gornjim aksiomima familija </a:t>
            </a:r>
            <a:r>
              <a:rPr lang="hr-HR" i="1" dirty="0" smtClean="0"/>
              <a:t>F</a:t>
            </a:r>
            <a:r>
              <a:rPr lang="hr-HR" dirty="0" smtClean="0"/>
              <a:t> je </a:t>
            </a:r>
            <a:r>
              <a:rPr lang="hr-HR" b="1" dirty="0" smtClean="0"/>
              <a:t>zatvorena </a:t>
            </a:r>
            <a:r>
              <a:rPr lang="hr-HR" dirty="0" smtClean="0"/>
              <a:t>s obzirom na operacije unije i uzimanja komplemenata (</a:t>
            </a:r>
            <a:r>
              <a:rPr lang="hr-HR" dirty="0" err="1" smtClean="0"/>
              <a:t>non</a:t>
            </a:r>
            <a:r>
              <a:rPr lang="hr-HR" dirty="0" smtClean="0"/>
              <a:t>-A) odnosno s obzirom na vezivanje događaja veznikom “ili” i “negaciju” u klasičnoj teoriji vjerojatnosti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Siguran događaj </a:t>
            </a:r>
            <a:r>
              <a:rPr lang="hr-HR" dirty="0" smtClean="0"/>
              <a:t>je cijeli skup elementarnih događaja  i on se nužno mora dogoditi u svakom provođenju pokusa.</a:t>
            </a:r>
          </a:p>
          <a:p>
            <a:r>
              <a:rPr lang="hr-HR" b="1" dirty="0" smtClean="0"/>
              <a:t>Nemoguć događaj </a:t>
            </a:r>
            <a:r>
              <a:rPr lang="hr-HR" dirty="0" smtClean="0"/>
              <a:t>je prazan skup i on se nikada neće dogoditi.</a:t>
            </a:r>
          </a:p>
          <a:p>
            <a:r>
              <a:rPr lang="hr-HR" dirty="0" smtClean="0"/>
              <a:t>Za događaj A kažemo da povlači događaj B ako je A podskup od  B.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04800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AKSIOMATSKA IZGRADNJA TEORIJE VJEROJATNOSTI</a:t>
            </a:r>
            <a:endParaRPr lang="en-US" b="1" u="sng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DF3"/>
              </a:clrFrom>
              <a:clrTo>
                <a:srgbClr val="EBED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934574"/>
            <a:ext cx="7315200" cy="462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6200"/>
            <a:ext cx="226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Monty</a:t>
            </a:r>
            <a:r>
              <a:rPr lang="hr-HR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Hall problem </a:t>
            </a:r>
            <a:endParaRPr lang="hr-HR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382000" cy="4848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987018"/>
            <a:ext cx="1892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smtClean="0">
                <a:latin typeface="Times New Roman" panose="02020603050405020304" pitchFamily="18" charset="0"/>
              </a:rPr>
              <a:t>Trgovački putnik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23097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3841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Pokus ili eksperiment </a:t>
            </a:r>
            <a:r>
              <a:rPr lang="hr-HR" dirty="0" smtClean="0"/>
              <a:t>je jedan od osnovnih pojmova koji nam pomaže u proučavanju i razumijevanju realnog svijeta.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Osnovna stvar pri analizi provedenog pokusa je </a:t>
            </a:r>
            <a:r>
              <a:rPr lang="hr-HR" b="1" dirty="0" smtClean="0"/>
              <a:t>razumijevanje odnosa između uzroka i posljedice</a:t>
            </a:r>
            <a:r>
              <a:rPr lang="hr-H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Poznavanje te veze omogućava predviđanje ishoda ili rezultata pokusa na osnovu definiranog skupa uvjeta u kojima se pokus provodi.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609600"/>
            <a:ext cx="76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UVOD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51344"/>
            <a:ext cx="8686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u="sng" dirty="0" smtClean="0"/>
              <a:t>Pokusi u teoriji vjerojatnosti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U teoriji vjerojatnosti razlikuju se </a:t>
            </a:r>
            <a:r>
              <a:rPr lang="hr-HR" b="1" dirty="0" smtClean="0"/>
              <a:t>slučajni i deterministički pokusi</a:t>
            </a:r>
            <a:r>
              <a:rPr lang="hr-HR" dirty="0" smtClean="0"/>
              <a:t>.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 Deterministički pokus </a:t>
            </a:r>
            <a:r>
              <a:rPr lang="hr-HR" dirty="0" smtClean="0"/>
              <a:t>je takav pokus čiji su </a:t>
            </a:r>
            <a:r>
              <a:rPr lang="hr-HR" u="sng" dirty="0" smtClean="0"/>
              <a:t>rezultati jednoznačno određeni uvjetima pod kojima se pokus provodi.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Poznavanje odnosa između uzroka i posljedice kod svakog pokusa omogućuje definiranje uvjeta pokusa te </a:t>
            </a:r>
            <a:r>
              <a:rPr lang="hr-HR" b="1" dirty="0" smtClean="0"/>
              <a:t>predviđanje ishoda pokusa </a:t>
            </a:r>
            <a:r>
              <a:rPr lang="hr-HR" dirty="0" smtClean="0"/>
              <a:t>pri svakoj realizaciji tih istih uvjeta </a:t>
            </a:r>
            <a:r>
              <a:rPr lang="hr-HR" i="1" dirty="0" smtClean="0"/>
              <a:t>(</a:t>
            </a:r>
            <a:r>
              <a:rPr lang="hr-HR" i="1" dirty="0" err="1" smtClean="0"/>
              <a:t>npr</a:t>
            </a:r>
            <a:r>
              <a:rPr lang="hr-HR" i="1" dirty="0" smtClean="0"/>
              <a:t>. zagrijavanje vode pri atmosferskom tlaku).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Slučajni pokus </a:t>
            </a:r>
            <a:r>
              <a:rPr lang="hr-HR" dirty="0" smtClean="0"/>
              <a:t>je takav pokus čiji </a:t>
            </a:r>
            <a:r>
              <a:rPr lang="hr-HR" u="sng" dirty="0" smtClean="0"/>
              <a:t>rezultati </a:t>
            </a:r>
            <a:r>
              <a:rPr lang="hr-HR" b="1" u="sng" dirty="0" smtClean="0"/>
              <a:t>nisu jednoznačno određeni </a:t>
            </a:r>
            <a:r>
              <a:rPr lang="hr-HR" u="sng" dirty="0" smtClean="0"/>
              <a:t>uvjetima pod kojima se pokus provodi</a:t>
            </a:r>
            <a:r>
              <a:rPr lang="hr-H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Kod slučajnih pokusa nužno je pretpostaviti da svaka realizacija istih uvjeta omogućuje da se pokus može ponoviti.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077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slučajni događaj</a:t>
            </a:r>
            <a:r>
              <a:rPr lang="hr-HR" dirty="0" smtClean="0"/>
              <a:t> je događaj koji se pod određenim okolnostima </a:t>
            </a:r>
            <a:r>
              <a:rPr lang="hr-HR" b="1" dirty="0" smtClean="0"/>
              <a:t>može, </a:t>
            </a:r>
            <a:r>
              <a:rPr lang="hr-HR" dirty="0" smtClean="0"/>
              <a:t>ali i </a:t>
            </a:r>
            <a:r>
              <a:rPr lang="hr-HR" b="1" dirty="0" smtClean="0"/>
              <a:t>ne mora dogoditi </a:t>
            </a:r>
            <a:r>
              <a:rPr lang="hr-HR" i="1" dirty="0" smtClean="0"/>
              <a:t>(</a:t>
            </a:r>
            <a:r>
              <a:rPr lang="hr-HR" i="1" dirty="0" err="1" smtClean="0"/>
              <a:t>npr</a:t>
            </a:r>
            <a:r>
              <a:rPr lang="hr-HR" i="1" dirty="0" smtClean="0"/>
              <a:t>. bacanje kocke, bacanje novčića, lutrija, …) </a:t>
            </a:r>
            <a:r>
              <a:rPr lang="hr-HR" dirty="0" smtClean="0"/>
              <a:t> - </a:t>
            </a:r>
            <a:r>
              <a:rPr lang="hr-HR" u="sng" dirty="0" smtClean="0"/>
              <a:t>rezultat slučajnog pokusa</a:t>
            </a:r>
          </a:p>
          <a:p>
            <a:pPr>
              <a:lnSpc>
                <a:spcPct val="150000"/>
              </a:lnSpc>
            </a:pPr>
            <a:endParaRPr lang="hr-HR" i="1" u="sng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</a:t>
            </a:r>
            <a:r>
              <a:rPr lang="hr-HR" b="1" dirty="0" smtClean="0"/>
              <a:t>elementarni događaj </a:t>
            </a:r>
            <a:r>
              <a:rPr lang="hr-HR" dirty="0" smtClean="0"/>
              <a:t>– ako neki eksperiment može završiti s </a:t>
            </a:r>
            <a:r>
              <a:rPr lang="hr-HR" i="1" dirty="0" smtClean="0"/>
              <a:t>n </a:t>
            </a:r>
            <a:r>
              <a:rPr lang="hr-HR" dirty="0" smtClean="0"/>
              <a:t>mogućih ishoda (6 mogućih ishoda kod bacanja kocke), svaki od tih ishoda naziva se </a:t>
            </a:r>
            <a:r>
              <a:rPr lang="hr-HR" b="1" dirty="0" smtClean="0"/>
              <a:t>elementarnim događajem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skup svih elementarnih događaja je </a:t>
            </a:r>
            <a:r>
              <a:rPr lang="hr-HR" b="1" dirty="0" smtClean="0"/>
              <a:t>potpuni skup</a:t>
            </a:r>
            <a:r>
              <a:rPr lang="hr-HR" dirty="0" smtClean="0"/>
              <a:t> ili </a:t>
            </a:r>
            <a:r>
              <a:rPr lang="hr-HR" b="1" dirty="0" smtClean="0"/>
              <a:t>prostor elementarnih događaja</a:t>
            </a:r>
            <a:endParaRPr lang="hr-HR" i="1" dirty="0" smtClean="0"/>
          </a:p>
          <a:p>
            <a:pPr>
              <a:lnSpc>
                <a:spcPct val="150000"/>
              </a:lnSpc>
            </a:pPr>
            <a:endParaRPr lang="hr-HR" i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 Vjerojatnost</a:t>
            </a:r>
            <a:r>
              <a:rPr lang="hr-HR" dirty="0" smtClean="0"/>
              <a:t> događanja nekog slučajnog događaja?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r-HR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71800" y="381000"/>
            <a:ext cx="20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OSNOVNI POJMOVI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u="sng" dirty="0" smtClean="0"/>
              <a:t>Relativna frekvencija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Neka je </a:t>
            </a:r>
            <a:r>
              <a:rPr lang="hr-HR" i="1" dirty="0" smtClean="0"/>
              <a:t>A</a:t>
            </a:r>
            <a:r>
              <a:rPr lang="hr-HR" dirty="0" smtClean="0"/>
              <a:t> događaj koji predstavlja mogući rezultat nekog slučajnog pokusa.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Pokus se ponavlja točno </a:t>
            </a:r>
            <a:r>
              <a:rPr lang="hr-HR" i="1" dirty="0" smtClean="0"/>
              <a:t>n</a:t>
            </a:r>
            <a:r>
              <a:rPr lang="hr-HR" dirty="0" smtClean="0"/>
              <a:t> puta pri čemu se u tih </a:t>
            </a:r>
            <a:r>
              <a:rPr lang="hr-HR" i="1" dirty="0" smtClean="0"/>
              <a:t>n</a:t>
            </a:r>
            <a:r>
              <a:rPr lang="hr-HR" dirty="0" smtClean="0"/>
              <a:t> ponavljanja pokusa događaj </a:t>
            </a:r>
            <a:r>
              <a:rPr lang="hr-HR" i="1" dirty="0" smtClean="0"/>
              <a:t>A</a:t>
            </a:r>
            <a:r>
              <a:rPr lang="hr-HR" dirty="0" smtClean="0"/>
              <a:t> dogodio točno </a:t>
            </a:r>
            <a:r>
              <a:rPr lang="hr-HR" i="1" dirty="0" smtClean="0"/>
              <a:t>n</a:t>
            </a:r>
            <a:r>
              <a:rPr lang="hr-HR" i="1" baseline="-25000" dirty="0" smtClean="0"/>
              <a:t>A</a:t>
            </a:r>
            <a:r>
              <a:rPr lang="hr-HR" dirty="0" smtClean="0"/>
              <a:t> puta.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Broj </a:t>
            </a:r>
            <a:r>
              <a:rPr lang="hr-HR" i="1" dirty="0" smtClean="0"/>
              <a:t>n</a:t>
            </a:r>
            <a:r>
              <a:rPr lang="hr-HR" i="1" baseline="-25000" dirty="0" smtClean="0"/>
              <a:t>A</a:t>
            </a:r>
            <a:r>
              <a:rPr lang="hr-HR" dirty="0" smtClean="0"/>
              <a:t> je </a:t>
            </a:r>
            <a:r>
              <a:rPr lang="hr-HR" b="1" dirty="0" smtClean="0"/>
              <a:t>frekvencija događaja </a:t>
            </a:r>
            <a:r>
              <a:rPr lang="hr-HR" i="1" dirty="0" smtClean="0"/>
              <a:t>A</a:t>
            </a:r>
            <a:r>
              <a:rPr lang="hr-H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Relativna frekvencija </a:t>
            </a:r>
            <a:r>
              <a:rPr lang="hr-HR" dirty="0" smtClean="0"/>
              <a:t>događaja </a:t>
            </a:r>
            <a:r>
              <a:rPr lang="hr-HR" i="1" dirty="0" smtClean="0"/>
              <a:t>A</a:t>
            </a:r>
            <a:r>
              <a:rPr lang="hr-HR" dirty="0" smtClean="0"/>
              <a:t> u zadanih </a:t>
            </a:r>
            <a:r>
              <a:rPr lang="hr-HR" i="1" dirty="0" smtClean="0"/>
              <a:t>n</a:t>
            </a:r>
            <a:r>
              <a:rPr lang="hr-HR" dirty="0" smtClean="0"/>
              <a:t> ponavljanja pokusa je omjer </a:t>
            </a:r>
            <a:r>
              <a:rPr lang="hr-HR" i="1" dirty="0" smtClean="0"/>
              <a:t>n</a:t>
            </a:r>
            <a:r>
              <a:rPr lang="hr-HR" i="1" baseline="-25000" dirty="0" smtClean="0"/>
              <a:t>A</a:t>
            </a:r>
            <a:r>
              <a:rPr lang="hr-HR" i="1" dirty="0" smtClean="0"/>
              <a:t>/n.</a:t>
            </a:r>
            <a:endParaRPr lang="hr-HR" i="1" baseline="-25000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Za relativnu frekvenciju vrijedi: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0 ≤</a:t>
            </a:r>
            <a:r>
              <a:rPr lang="hr-HR" i="1" dirty="0" smtClean="0"/>
              <a:t> n</a:t>
            </a:r>
            <a:r>
              <a:rPr lang="hr-HR" i="1" baseline="-25000" dirty="0" smtClean="0"/>
              <a:t>A</a:t>
            </a:r>
            <a:r>
              <a:rPr lang="hr-HR" i="1" dirty="0" smtClean="0"/>
              <a:t>/n </a:t>
            </a:r>
            <a:r>
              <a:rPr lang="hr-HR" dirty="0" smtClean="0"/>
              <a:t>≤</a:t>
            </a:r>
            <a:r>
              <a:rPr lang="hr-HR" i="1" dirty="0" smtClean="0"/>
              <a:t> </a:t>
            </a:r>
            <a:r>
              <a:rPr lang="hr-HR" dirty="0" smtClean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038600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/>
              <a:t>Ako slučajni pokus zadovoljava uvjet statističke stabilnosti relativnih frekvencija, tada se </a:t>
            </a:r>
            <a:r>
              <a:rPr lang="hr-HR" sz="2000" b="1" i="1" dirty="0" smtClean="0"/>
              <a:t>vjerojatnost a </a:t>
            </a:r>
            <a:r>
              <a:rPr lang="hr-HR" sz="2000" b="1" i="1" dirty="0" err="1" smtClean="0"/>
              <a:t>posteriori</a:t>
            </a:r>
            <a:r>
              <a:rPr lang="hr-HR" sz="2000" b="1" i="1" dirty="0" smtClean="0"/>
              <a:t> </a:t>
            </a:r>
            <a:r>
              <a:rPr lang="hr-HR" sz="2000" dirty="0" smtClean="0"/>
              <a:t>proizvoljnog događaja A vezanog uz taj pokus definira kao realan broj </a:t>
            </a:r>
            <a:r>
              <a:rPr lang="hr-HR" sz="2000" b="1" i="1" dirty="0" smtClean="0"/>
              <a:t>P(A)</a:t>
            </a:r>
            <a:r>
              <a:rPr lang="hr-HR" sz="2000" dirty="0" smtClean="0"/>
              <a:t> </a:t>
            </a:r>
            <a:r>
              <a:rPr lang="pl-PL" sz="2000" dirty="0" smtClean="0"/>
              <a:t>oko kojeg se grupiraju odnosno prema kojem teže relativne </a:t>
            </a:r>
            <a:r>
              <a:rPr lang="en-US" sz="2000" dirty="0" err="1" smtClean="0"/>
              <a:t>frekvencije</a:t>
            </a:r>
            <a:r>
              <a:rPr lang="en-US" sz="2000" dirty="0" smtClean="0"/>
              <a:t> tog </a:t>
            </a:r>
            <a:r>
              <a:rPr lang="en-US" sz="2000" dirty="0" err="1" smtClean="0"/>
              <a:t>doga</a:t>
            </a:r>
            <a:r>
              <a:rPr lang="hr-HR" sz="2000" dirty="0" smtClean="0"/>
              <a:t>đ</a:t>
            </a:r>
            <a:r>
              <a:rPr lang="en-US" sz="2000" dirty="0" err="1" smtClean="0"/>
              <a:t>aja</a:t>
            </a:r>
            <a:r>
              <a:rPr lang="en-US" sz="2000" dirty="0" smtClean="0"/>
              <a:t> (</a:t>
            </a:r>
            <a:r>
              <a:rPr lang="en-US" sz="2000" i="1" dirty="0" smtClean="0"/>
              <a:t>ova de</a:t>
            </a:r>
            <a:r>
              <a:rPr lang="hr-HR" sz="2000" i="1" dirty="0" smtClean="0"/>
              <a:t>fi</a:t>
            </a:r>
            <a:r>
              <a:rPr lang="en-US" sz="2000" i="1" dirty="0" err="1" smtClean="0"/>
              <a:t>nicija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matemati</a:t>
            </a:r>
            <a:r>
              <a:rPr lang="hr-HR" sz="2000" i="1" dirty="0" smtClean="0"/>
              <a:t>č</a:t>
            </a:r>
            <a:r>
              <a:rPr lang="en-US" sz="2000" i="1" dirty="0" err="1" smtClean="0"/>
              <a:t>ki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precizna</a:t>
            </a:r>
            <a:r>
              <a:rPr lang="en-US" sz="2000" dirty="0" smtClean="0"/>
              <a:t>)</a:t>
            </a:r>
            <a:r>
              <a:rPr lang="hr-HR" sz="2000" dirty="0" smtClean="0"/>
              <a:t> i vrijedi: 0 ≤</a:t>
            </a:r>
            <a:r>
              <a:rPr lang="hr-HR" sz="2000" i="1" dirty="0" smtClean="0"/>
              <a:t> P(A) </a:t>
            </a:r>
            <a:r>
              <a:rPr lang="hr-HR" sz="2000" dirty="0" smtClean="0"/>
              <a:t>≤</a:t>
            </a:r>
            <a:r>
              <a:rPr lang="hr-HR" sz="2000" i="1" dirty="0" smtClean="0"/>
              <a:t> </a:t>
            </a:r>
            <a:r>
              <a:rPr lang="hr-HR" sz="2000" dirty="0" smtClean="0"/>
              <a:t>1.</a:t>
            </a:r>
          </a:p>
          <a:p>
            <a:pPr algn="just">
              <a:lnSpc>
                <a:spcPct val="150000"/>
              </a:lnSpc>
            </a:pPr>
            <a:endParaRPr lang="hr-HR" sz="2000" dirty="0" smtClean="0"/>
          </a:p>
          <a:p>
            <a:pPr algn="just">
              <a:lnSpc>
                <a:spcPct val="150000"/>
              </a:lnSpc>
            </a:pPr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52400"/>
            <a:ext cx="20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OSNOVNI POJMOVI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28343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smtClean="0"/>
              <a:t>Svojstvo statističke stabilnosti </a:t>
            </a:r>
            <a:r>
              <a:rPr lang="hr-HR" sz="2000" dirty="0" smtClean="0"/>
              <a:t>se sastoji u tome da se prilikom ponavljanja pokusa veliki broj puta relativne frekvencije događaja grupiraju oko nekog fiksnoga broja.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Pretpostavimo da vršimo </a:t>
            </a:r>
            <a:r>
              <a:rPr lang="hr-HR" b="1" dirty="0" smtClean="0"/>
              <a:t>nekoliko serija pokusa </a:t>
            </a:r>
            <a:r>
              <a:rPr lang="hr-HR" dirty="0" smtClean="0"/>
              <a:t>i neka je </a:t>
            </a:r>
            <a:r>
              <a:rPr lang="hr-HR" b="1" i="1" dirty="0" smtClean="0"/>
              <a:t>n</a:t>
            </a:r>
            <a:r>
              <a:rPr lang="hr-HR" b="1" i="1" baseline="-25000" dirty="0" smtClean="0"/>
              <a:t>i</a:t>
            </a:r>
            <a:r>
              <a:rPr lang="hr-HR" b="1" dirty="0" smtClean="0"/>
              <a:t> ukupan broj pokusa u </a:t>
            </a:r>
            <a:r>
              <a:rPr lang="hr-HR" b="1" i="1" dirty="0" smtClean="0"/>
              <a:t>i</a:t>
            </a:r>
            <a:r>
              <a:rPr lang="hr-HR" b="1" dirty="0" smtClean="0"/>
              <a:t>-toj seriji</a:t>
            </a:r>
            <a:r>
              <a:rPr lang="hr-HR" dirty="0" smtClean="0"/>
              <a:t>, a </a:t>
            </a:r>
            <a:r>
              <a:rPr lang="hr-HR" b="1" i="1" dirty="0" err="1" smtClean="0"/>
              <a:t>n</a:t>
            </a:r>
            <a:r>
              <a:rPr lang="hr-HR" b="1" i="1" baseline="-25000" dirty="0" err="1" smtClean="0"/>
              <a:t>Ai</a:t>
            </a:r>
            <a:r>
              <a:rPr lang="hr-HR" b="1" dirty="0" smtClean="0"/>
              <a:t> broj pojavljivanja događaja </a:t>
            </a:r>
            <a:r>
              <a:rPr lang="hr-HR" b="1" i="1" dirty="0" smtClean="0"/>
              <a:t>A</a:t>
            </a:r>
            <a:r>
              <a:rPr lang="hr-HR" b="1" dirty="0" smtClean="0"/>
              <a:t> u </a:t>
            </a:r>
            <a:r>
              <a:rPr lang="hr-HR" b="1" i="1" dirty="0" smtClean="0"/>
              <a:t>i</a:t>
            </a:r>
            <a:r>
              <a:rPr lang="hr-HR" b="1" dirty="0" smtClean="0"/>
              <a:t>-toj seriji</a:t>
            </a:r>
            <a:r>
              <a:rPr lang="hr-HR" dirty="0" smtClean="0"/>
              <a:t>. Svojstvo statističke stabilnosti relativnih frekvencija također zahtijeva da su </a:t>
            </a:r>
            <a:r>
              <a:rPr lang="hr-HR" b="1" dirty="0" smtClean="0"/>
              <a:t>relativne frekvencije </a:t>
            </a:r>
            <a:r>
              <a:rPr lang="hr-HR" i="1" dirty="0" err="1" smtClean="0"/>
              <a:t>n</a:t>
            </a:r>
            <a:r>
              <a:rPr lang="hr-HR" i="1" baseline="-25000" dirty="0" err="1" smtClean="0"/>
              <a:t>Ai</a:t>
            </a:r>
            <a:r>
              <a:rPr lang="hr-HR" i="1" dirty="0" smtClean="0"/>
              <a:t>/n</a:t>
            </a:r>
            <a:r>
              <a:rPr lang="hr-HR" dirty="0" smtClean="0"/>
              <a:t> događaja </a:t>
            </a:r>
            <a:r>
              <a:rPr lang="hr-HR" i="1" dirty="0" smtClean="0"/>
              <a:t>A</a:t>
            </a:r>
            <a:r>
              <a:rPr lang="hr-HR" dirty="0" smtClean="0"/>
              <a:t> u </a:t>
            </a:r>
            <a:r>
              <a:rPr lang="hr-HR" i="1" dirty="0" smtClean="0"/>
              <a:t>i</a:t>
            </a:r>
            <a:r>
              <a:rPr lang="hr-HR" dirty="0" smtClean="0"/>
              <a:t>-toj seriji pokusa </a:t>
            </a:r>
            <a:r>
              <a:rPr lang="hr-HR" b="1" dirty="0" smtClean="0"/>
              <a:t>među sobom dovoljno blizu za razne vrijednosti </a:t>
            </a:r>
            <a:r>
              <a:rPr lang="hr-HR" b="1" i="1" dirty="0" smtClean="0"/>
              <a:t>i</a:t>
            </a:r>
            <a:r>
              <a:rPr lang="hr-HR" dirty="0" smtClean="0"/>
              <a:t>, </a:t>
            </a:r>
            <a:r>
              <a:rPr lang="hr-HR" dirty="0" err="1" smtClean="0"/>
              <a:t>tj</a:t>
            </a:r>
            <a:r>
              <a:rPr lang="hr-HR" dirty="0" smtClean="0"/>
              <a:t>. za razne serije ako su svi brojevi </a:t>
            </a:r>
            <a:r>
              <a:rPr lang="hr-HR" i="1" dirty="0" smtClean="0"/>
              <a:t>n</a:t>
            </a:r>
            <a:r>
              <a:rPr lang="hr-HR" i="1" baseline="-25000" dirty="0" smtClean="0"/>
              <a:t>i </a:t>
            </a:r>
            <a:r>
              <a:rPr lang="hr-HR" dirty="0" smtClean="0"/>
              <a:t>dovoljno veliki.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867400"/>
            <a:ext cx="284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bacanje novčića: 0,</a:t>
            </a:r>
            <a:r>
              <a:rPr lang="hr-HR" dirty="0" err="1" smtClean="0"/>
              <a:t>46</a:t>
            </a:r>
            <a:r>
              <a:rPr lang="hr-HR" dirty="0" smtClean="0"/>
              <a:t>≈0,</a:t>
            </a:r>
            <a:r>
              <a:rPr lang="hr-HR" dirty="0" err="1" smtClean="0"/>
              <a:t>50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0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OSNOVNI POJMOVI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78486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u="sng" dirty="0" smtClean="0"/>
              <a:t>DEFINICIJA VJEROJATNOSTI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neka je </a:t>
            </a:r>
            <a:r>
              <a:rPr lang="hr-HR" b="1" i="1" dirty="0" smtClean="0"/>
              <a:t>m(A)</a:t>
            </a:r>
            <a:r>
              <a:rPr lang="hr-HR" b="1" dirty="0" smtClean="0"/>
              <a:t> broj elementarnih događaja </a:t>
            </a:r>
            <a:r>
              <a:rPr lang="hr-HR" dirty="0" smtClean="0"/>
              <a:t>koji realiziraju događaj A, </a:t>
            </a:r>
            <a:r>
              <a:rPr lang="hr-HR" b="1" dirty="0" err="1" smtClean="0"/>
              <a:t>a</a:t>
            </a:r>
            <a:r>
              <a:rPr lang="hr-HR" b="1" dirty="0" smtClean="0"/>
              <a:t> </a:t>
            </a:r>
            <a:r>
              <a:rPr lang="hr-HR" b="1" i="1" dirty="0" smtClean="0"/>
              <a:t>n</a:t>
            </a:r>
            <a:r>
              <a:rPr lang="hr-HR" b="1" dirty="0" smtClean="0"/>
              <a:t> ukupan broj jednako mogućih elementarnih događaja </a:t>
            </a:r>
            <a:r>
              <a:rPr lang="hr-HR" dirty="0" smtClean="0"/>
              <a:t>koji tvore </a:t>
            </a:r>
            <a:r>
              <a:rPr lang="hr-HR" b="1" dirty="0" smtClean="0"/>
              <a:t>potpuni skup </a:t>
            </a:r>
            <a:r>
              <a:rPr lang="hr-HR" dirty="0" smtClean="0"/>
              <a:t>ili prostor elementarnih događaja. Onda je vjerojatnost događaja A dana kao: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i="1" dirty="0" smtClean="0"/>
              <a:t>P(A) = m(A)/n</a:t>
            </a:r>
          </a:p>
          <a:p>
            <a:pPr>
              <a:lnSpc>
                <a:spcPct val="150000"/>
              </a:lnSpc>
            </a:pPr>
            <a:endParaRPr lang="hr-HR" i="1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 - ovo je </a:t>
            </a:r>
            <a:r>
              <a:rPr lang="hr-HR" b="1" dirty="0" smtClean="0"/>
              <a:t>klasična definicija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definicija koja se daje u </a:t>
            </a:r>
            <a:r>
              <a:rPr lang="hr-HR" b="1" dirty="0" smtClean="0"/>
              <a:t>aksiomatskoj</a:t>
            </a:r>
            <a:r>
              <a:rPr lang="hr-HR" dirty="0" smtClean="0"/>
              <a:t> izgradnji teorije vjerojatnosti je općenitija. Njome se </a:t>
            </a:r>
            <a:r>
              <a:rPr lang="hr-HR" b="1" dirty="0" smtClean="0"/>
              <a:t>ne</a:t>
            </a:r>
            <a:r>
              <a:rPr lang="hr-HR" dirty="0" smtClean="0"/>
              <a:t> pretpostavlja da su svi događaji jednako mogući i </a:t>
            </a:r>
            <a:r>
              <a:rPr lang="hr-HR" b="1" dirty="0" smtClean="0"/>
              <a:t>ne</a:t>
            </a:r>
            <a:r>
              <a:rPr lang="hr-HR" dirty="0" smtClean="0"/>
              <a:t> pretpostavlja se da je broj elementarnih događaja u potpunom skupu konačan.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iz same  definicije vjerojatnosti slijedi da je </a:t>
            </a:r>
            <a:r>
              <a:rPr lang="hr-HR" i="1" dirty="0" smtClean="0"/>
              <a:t>m(n) ≤ n</a:t>
            </a:r>
            <a:r>
              <a:rPr lang="hr-HR" dirty="0" smtClean="0"/>
              <a:t>, a iz toga slijedi nejednakost: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 0 </a:t>
            </a:r>
            <a:r>
              <a:rPr lang="hr-HR" i="1" dirty="0" smtClean="0"/>
              <a:t>≤ P(A) ≤ 1</a:t>
            </a: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3374</Words>
  <Application>Microsoft Office PowerPoint</Application>
  <PresentationFormat>On-screen Show (4:3)</PresentationFormat>
  <Paragraphs>338</Paragraphs>
  <Slides>35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Branimir</dc:creator>
  <cp:lastModifiedBy>Branimir</cp:lastModifiedBy>
  <cp:revision>129</cp:revision>
  <dcterms:created xsi:type="dcterms:W3CDTF">2012-02-20T16:05:56Z</dcterms:created>
  <dcterms:modified xsi:type="dcterms:W3CDTF">2020-04-20T10:26:52Z</dcterms:modified>
</cp:coreProperties>
</file>