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7" r:id="rId2"/>
    <p:sldId id="259" r:id="rId3"/>
    <p:sldId id="278" r:id="rId4"/>
    <p:sldId id="260" r:id="rId5"/>
    <p:sldId id="261" r:id="rId6"/>
    <p:sldId id="279" r:id="rId7"/>
    <p:sldId id="290" r:id="rId8"/>
    <p:sldId id="289" r:id="rId9"/>
    <p:sldId id="291" r:id="rId10"/>
    <p:sldId id="292" r:id="rId11"/>
    <p:sldId id="275" r:id="rId12"/>
    <p:sldId id="262" r:id="rId13"/>
    <p:sldId id="263" r:id="rId14"/>
    <p:sldId id="264" r:id="rId15"/>
    <p:sldId id="265" r:id="rId16"/>
    <p:sldId id="266" r:id="rId17"/>
    <p:sldId id="267" r:id="rId18"/>
    <p:sldId id="276" r:id="rId19"/>
    <p:sldId id="277" r:id="rId20"/>
    <p:sldId id="268" r:id="rId21"/>
    <p:sldId id="269" r:id="rId22"/>
    <p:sldId id="270" r:id="rId23"/>
    <p:sldId id="271" r:id="rId24"/>
    <p:sldId id="272" r:id="rId25"/>
    <p:sldId id="280" r:id="rId26"/>
    <p:sldId id="281" r:id="rId27"/>
    <p:sldId id="284" r:id="rId28"/>
    <p:sldId id="296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641" autoAdjust="0"/>
  </p:normalViewPr>
  <p:slideViewPr>
    <p:cSldViewPr>
      <p:cViewPr varScale="1">
        <p:scale>
          <a:sx n="68" d="100"/>
          <a:sy n="68" d="100"/>
        </p:scale>
        <p:origin x="188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30E58-5A70-4EF9-8D91-7CAC5FC65E71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DA175A-A4E8-463A-89BF-63C8F7714B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65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dirty="0" smtClean="0"/>
              <a:t>Pojam statistika je prvobitno izveden iz latinskog izraza </a:t>
            </a:r>
            <a:r>
              <a:rPr lang="hr-HR" i="1" dirty="0" err="1" smtClean="0"/>
              <a:t>statisticum</a:t>
            </a:r>
            <a:r>
              <a:rPr lang="hr-HR" i="1" dirty="0" smtClean="0"/>
              <a:t> </a:t>
            </a:r>
            <a:r>
              <a:rPr lang="hr-HR" i="1" dirty="0" err="1" smtClean="0"/>
              <a:t>collegium</a:t>
            </a:r>
            <a:r>
              <a:rPr lang="hr-HR" dirty="0" smtClean="0"/>
              <a:t> (vijeće država) te talijanske riječi </a:t>
            </a:r>
            <a:r>
              <a:rPr lang="hr-HR" b="1" i="1" dirty="0" smtClean="0"/>
              <a:t>statista</a:t>
            </a:r>
            <a:r>
              <a:rPr lang="hr-HR" dirty="0" smtClean="0"/>
              <a:t> (državnik ili političar). Pojam</a:t>
            </a:r>
            <a:r>
              <a:rPr lang="hr-HR" baseline="0" dirty="0" smtClean="0"/>
              <a:t> STATISTIK je uveden u Njemačkoj u 18 </a:t>
            </a:r>
            <a:r>
              <a:rPr lang="hr-HR" baseline="0" dirty="0" err="1" smtClean="0"/>
              <a:t>stoljecu</a:t>
            </a:r>
            <a:r>
              <a:rPr lang="hr-HR" baseline="0" dirty="0" smtClean="0"/>
              <a:t> i označavao je </a:t>
            </a:r>
            <a:r>
              <a:rPr lang="hr-HR" b="1" baseline="0" dirty="0" smtClean="0"/>
              <a:t>analizu podataka o državi.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Profesor</a:t>
            </a:r>
            <a:r>
              <a:rPr lang="hr-HR" baseline="0" dirty="0" smtClean="0"/>
              <a:t> na poslovnoj školi</a:t>
            </a:r>
            <a:r>
              <a:rPr lang="hr-HR" dirty="0" smtClean="0"/>
              <a:t>: Statistika je kao bikini …, </a:t>
            </a:r>
          </a:p>
          <a:p>
            <a:r>
              <a:rPr lang="hr-HR" dirty="0" smtClean="0"/>
              <a:t>Britanski premijer ili </a:t>
            </a:r>
            <a:r>
              <a:rPr lang="hr-HR" dirty="0" err="1" smtClean="0"/>
              <a:t>Mark</a:t>
            </a:r>
            <a:r>
              <a:rPr lang="hr-HR" dirty="0" smtClean="0"/>
              <a:t> Twain: Postoje tri vrste laži: …</a:t>
            </a:r>
          </a:p>
          <a:p>
            <a:r>
              <a:rPr lang="hr-HR" dirty="0" err="1" smtClean="0"/>
              <a:t>Mourinho</a:t>
            </a:r>
            <a:r>
              <a:rPr lang="hr-HR" dirty="0" smtClean="0"/>
              <a:t>:</a:t>
            </a:r>
            <a:r>
              <a:rPr lang="hr-HR" baseline="0" dirty="0" smtClean="0"/>
              <a:t> Statistika postoji kako bismo izašli na travnjak i </a:t>
            </a:r>
            <a:r>
              <a:rPr lang="hr-HR" baseline="0" dirty="0" err="1" smtClean="0"/>
              <a:t>proturiječili</a:t>
            </a:r>
            <a:r>
              <a:rPr lang="hr-HR" baseline="0" dirty="0" smtClean="0"/>
              <a:t> joj.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A175A-A4E8-463A-89BF-63C8F7714BE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6750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A175A-A4E8-463A-89BF-63C8F7714BE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3792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A175A-A4E8-463A-89BF-63C8F7714BE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1325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A175A-A4E8-463A-89BF-63C8F7714BE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2373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A175A-A4E8-463A-89BF-63C8F7714BE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2792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b="1" i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A175A-A4E8-463A-89BF-63C8F7714BE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1892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A175A-A4E8-463A-89BF-63C8F7714BE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909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A175A-A4E8-463A-89BF-63C8F7714BE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6026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Kvantili</a:t>
            </a:r>
            <a:r>
              <a:rPr lang="hr-HR" dirty="0" smtClean="0"/>
              <a:t> su točke na raspodijeli varijable</a:t>
            </a:r>
            <a:r>
              <a:rPr lang="hr-HR" baseline="0" dirty="0" smtClean="0"/>
              <a:t> koji dijele podatke na niz jednakih intervala, odnosno intervala koji sadrže jednaku količinu podataka. </a:t>
            </a:r>
            <a:r>
              <a:rPr lang="hr-HR" baseline="0" dirty="0" err="1" smtClean="0"/>
              <a:t>Kvantili</a:t>
            </a:r>
            <a:r>
              <a:rPr lang="hr-HR" baseline="0" dirty="0" smtClean="0"/>
              <a:t> označavaju granice tih intervala. </a:t>
            </a:r>
          </a:p>
          <a:p>
            <a:r>
              <a:rPr lang="hr-HR" baseline="0" dirty="0" smtClean="0"/>
              <a:t>Sa statističke točke gledišta, </a:t>
            </a:r>
            <a:r>
              <a:rPr lang="hr-HR" b="1" baseline="0" dirty="0" smtClean="0"/>
              <a:t>k-</a:t>
            </a:r>
            <a:r>
              <a:rPr lang="hr-HR" b="0" baseline="0" dirty="0" smtClean="0"/>
              <a:t>ti </a:t>
            </a:r>
            <a:r>
              <a:rPr lang="hr-HR" b="0" baseline="0" dirty="0" err="1" smtClean="0"/>
              <a:t>kvantil</a:t>
            </a:r>
            <a:r>
              <a:rPr lang="hr-HR" b="0" baseline="0" dirty="0" smtClean="0"/>
              <a:t> </a:t>
            </a:r>
            <a:r>
              <a:rPr lang="hr-HR" b="1" baseline="0" dirty="0" smtClean="0"/>
              <a:t>q</a:t>
            </a:r>
            <a:r>
              <a:rPr lang="hr-HR" b="0" baseline="0" dirty="0" smtClean="0"/>
              <a:t> predstavlja onu vrijednost </a:t>
            </a:r>
            <a:r>
              <a:rPr lang="hr-HR" b="1" baseline="0" dirty="0" smtClean="0"/>
              <a:t>x</a:t>
            </a:r>
            <a:r>
              <a:rPr lang="hr-HR" b="0" baseline="0" dirty="0" smtClean="0"/>
              <a:t> za koju možemo reći da je vjerojatnost da nasumična varijabla bude manja od </a:t>
            </a:r>
            <a:r>
              <a:rPr lang="hr-HR" b="1" baseline="0" dirty="0" smtClean="0"/>
              <a:t>x</a:t>
            </a:r>
            <a:r>
              <a:rPr lang="hr-HR" b="0" baseline="0" dirty="0" smtClean="0"/>
              <a:t> iznosi najviše </a:t>
            </a:r>
            <a:r>
              <a:rPr lang="hr-HR" b="1" baseline="0" dirty="0" smtClean="0"/>
              <a:t>k/q</a:t>
            </a:r>
            <a:r>
              <a:rPr lang="hr-HR" b="0" baseline="0" dirty="0" smtClean="0"/>
              <a:t>. Također, vjerojatnost da nasumična varijabla bude veća od </a:t>
            </a:r>
            <a:r>
              <a:rPr lang="hr-HR" b="1" baseline="0" dirty="0" smtClean="0"/>
              <a:t>x</a:t>
            </a:r>
            <a:r>
              <a:rPr lang="hr-HR" b="0" baseline="0" dirty="0" smtClean="0"/>
              <a:t> iznosi najviše </a:t>
            </a:r>
            <a:r>
              <a:rPr lang="hr-HR" b="1" baseline="0" dirty="0" smtClean="0"/>
              <a:t>(q-k/q) </a:t>
            </a:r>
            <a:r>
              <a:rPr lang="hr-HR" b="0" baseline="0" dirty="0" smtClean="0"/>
              <a:t>ili </a:t>
            </a:r>
            <a:r>
              <a:rPr lang="hr-HR" b="1" baseline="0" dirty="0" smtClean="0"/>
              <a:t>1-(k/q). </a:t>
            </a:r>
            <a:r>
              <a:rPr lang="hr-HR" b="0" baseline="0" dirty="0" smtClean="0"/>
              <a:t>Postoji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dirty="0" smtClean="0"/>
              <a:t>Broj </a:t>
            </a:r>
            <a:r>
              <a:rPr lang="hr-HR" dirty="0" err="1" smtClean="0"/>
              <a:t>kvantia</a:t>
            </a:r>
            <a:r>
              <a:rPr lang="hr-HR" dirty="0" smtClean="0"/>
              <a:t> je uvijek </a:t>
            </a:r>
            <a:r>
              <a:rPr lang="hr-HR" b="1" dirty="0" smtClean="0"/>
              <a:t>q-1</a:t>
            </a:r>
            <a:r>
              <a:rPr lang="hr-HR" b="0" dirty="0" smtClean="0"/>
              <a:t>, odnosno za </a:t>
            </a:r>
            <a:r>
              <a:rPr lang="hr-HR" b="0" dirty="0" err="1" smtClean="0"/>
              <a:t>kvantil</a:t>
            </a:r>
            <a:r>
              <a:rPr lang="hr-HR" b="0" dirty="0" smtClean="0"/>
              <a:t> drugog reda imamo jedan </a:t>
            </a:r>
            <a:r>
              <a:rPr lang="hr-HR" b="0" dirty="0" err="1" smtClean="0"/>
              <a:t>kvantil</a:t>
            </a:r>
            <a:r>
              <a:rPr lang="hr-HR" b="0" dirty="0" smtClean="0"/>
              <a:t> (</a:t>
            </a:r>
            <a:r>
              <a:rPr lang="hr-HR" b="1" dirty="0" smtClean="0"/>
              <a:t>to je medijan!</a:t>
            </a:r>
            <a:r>
              <a:rPr lang="hr-HR" b="0" dirty="0" smtClean="0"/>
              <a:t>), za </a:t>
            </a:r>
            <a:r>
              <a:rPr lang="hr-HR" b="0" dirty="0" err="1" smtClean="0"/>
              <a:t>kvantil</a:t>
            </a:r>
            <a:r>
              <a:rPr lang="hr-HR" b="0" dirty="0" smtClean="0"/>
              <a:t> trećeg reda (koji zovemo </a:t>
            </a:r>
            <a:r>
              <a:rPr lang="hr-HR" b="1" dirty="0" err="1" smtClean="0"/>
              <a:t>tercil</a:t>
            </a:r>
            <a:r>
              <a:rPr lang="hr-HR" b="0" dirty="0" smtClean="0"/>
              <a:t>) imamo </a:t>
            </a:r>
            <a:r>
              <a:rPr lang="hr-HR" b="1" dirty="0" smtClean="0"/>
              <a:t>2</a:t>
            </a:r>
            <a:r>
              <a:rPr lang="hr-HR" b="0" dirty="0" smtClean="0"/>
              <a:t> </a:t>
            </a:r>
            <a:r>
              <a:rPr lang="hr-HR" b="0" dirty="0" err="1" smtClean="0"/>
              <a:t>kvantila</a:t>
            </a:r>
            <a:r>
              <a:rPr lang="hr-HR" b="0" dirty="0" smtClean="0"/>
              <a:t>, za </a:t>
            </a:r>
            <a:r>
              <a:rPr lang="hr-HR" b="0" dirty="0" err="1" smtClean="0"/>
              <a:t>kvantil</a:t>
            </a:r>
            <a:r>
              <a:rPr lang="hr-HR" b="0" dirty="0" smtClean="0"/>
              <a:t> četvrtog reda </a:t>
            </a:r>
            <a:r>
              <a:rPr lang="hr-HR" b="1" dirty="0" smtClean="0"/>
              <a:t>(</a:t>
            </a:r>
            <a:r>
              <a:rPr lang="hr-HR" b="1" dirty="0" err="1" smtClean="0"/>
              <a:t>kvartil</a:t>
            </a:r>
            <a:r>
              <a:rPr lang="hr-HR" b="1" dirty="0" smtClean="0"/>
              <a:t>)</a:t>
            </a:r>
            <a:r>
              <a:rPr lang="hr-HR" b="0" dirty="0" smtClean="0"/>
              <a:t> imamo </a:t>
            </a:r>
            <a:r>
              <a:rPr lang="hr-HR" b="1" dirty="0" smtClean="0"/>
              <a:t>3</a:t>
            </a:r>
            <a:r>
              <a:rPr lang="hr-HR" b="0" baseline="0" dirty="0" smtClean="0"/>
              <a:t> </a:t>
            </a:r>
            <a:r>
              <a:rPr lang="hr-HR" b="0" baseline="0" dirty="0" err="1" smtClean="0"/>
              <a:t>kvantila</a:t>
            </a:r>
            <a:r>
              <a:rPr lang="hr-HR" b="0" baseline="0" dirty="0" smtClean="0"/>
              <a:t>, …</a:t>
            </a:r>
            <a:r>
              <a:rPr lang="hr-HR" b="0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B2782-8F58-4ABF-B680-DD097E2A894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502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Kvantili</a:t>
            </a:r>
            <a:r>
              <a:rPr lang="hr-HR" dirty="0" smtClean="0"/>
              <a:t> su točke na raspodijeli varijable</a:t>
            </a:r>
            <a:r>
              <a:rPr lang="hr-HR" baseline="0" dirty="0" smtClean="0"/>
              <a:t> koji dijele podatke na niz jednakih intervala, odnosno intervala koji sadrže jednaku količinu podataka. </a:t>
            </a:r>
            <a:r>
              <a:rPr lang="hr-HR" baseline="0" dirty="0" err="1" smtClean="0"/>
              <a:t>Kvantili</a:t>
            </a:r>
            <a:r>
              <a:rPr lang="hr-HR" baseline="0" dirty="0" smtClean="0"/>
              <a:t> označavaju granice tih intervala. </a:t>
            </a:r>
          </a:p>
          <a:p>
            <a:r>
              <a:rPr lang="hr-HR" baseline="0" dirty="0" smtClean="0"/>
              <a:t>Sa statističke točke gledišta, </a:t>
            </a:r>
            <a:r>
              <a:rPr lang="hr-HR" b="1" baseline="0" dirty="0" smtClean="0"/>
              <a:t>k-</a:t>
            </a:r>
            <a:r>
              <a:rPr lang="hr-HR" b="0" baseline="0" dirty="0" smtClean="0"/>
              <a:t>ti </a:t>
            </a:r>
            <a:r>
              <a:rPr lang="hr-HR" b="0" baseline="0" dirty="0" err="1" smtClean="0"/>
              <a:t>kvantil</a:t>
            </a:r>
            <a:r>
              <a:rPr lang="hr-HR" b="0" baseline="0" dirty="0" smtClean="0"/>
              <a:t> </a:t>
            </a:r>
            <a:r>
              <a:rPr lang="hr-HR" b="1" baseline="0" dirty="0" smtClean="0"/>
              <a:t>q</a:t>
            </a:r>
            <a:r>
              <a:rPr lang="hr-HR" b="0" baseline="0" dirty="0" smtClean="0"/>
              <a:t> predstavlja onu vrijednost </a:t>
            </a:r>
            <a:r>
              <a:rPr lang="hr-HR" b="1" baseline="0" dirty="0" smtClean="0"/>
              <a:t>x</a:t>
            </a:r>
            <a:r>
              <a:rPr lang="hr-HR" b="0" baseline="0" dirty="0" smtClean="0"/>
              <a:t> za koju možemo reći da je vjerojatnost da nasumična varijabla bude manja od </a:t>
            </a:r>
            <a:r>
              <a:rPr lang="hr-HR" b="1" baseline="0" dirty="0" smtClean="0"/>
              <a:t>x</a:t>
            </a:r>
            <a:r>
              <a:rPr lang="hr-HR" b="0" baseline="0" dirty="0" smtClean="0"/>
              <a:t> iznosi najviše </a:t>
            </a:r>
            <a:r>
              <a:rPr lang="hr-HR" b="1" baseline="0" dirty="0" smtClean="0"/>
              <a:t>k/q</a:t>
            </a:r>
            <a:r>
              <a:rPr lang="hr-HR" b="0" baseline="0" dirty="0" smtClean="0"/>
              <a:t>. Također, vjerojatnost da nasumična varijabla bude veća od </a:t>
            </a:r>
            <a:r>
              <a:rPr lang="hr-HR" b="1" baseline="0" dirty="0" smtClean="0"/>
              <a:t>x</a:t>
            </a:r>
            <a:r>
              <a:rPr lang="hr-HR" b="0" baseline="0" dirty="0" smtClean="0"/>
              <a:t> iznosi najviše </a:t>
            </a:r>
            <a:r>
              <a:rPr lang="hr-HR" b="1" baseline="0" dirty="0" smtClean="0"/>
              <a:t>(q-k/q) </a:t>
            </a:r>
            <a:r>
              <a:rPr lang="hr-HR" b="0" baseline="0" dirty="0" smtClean="0"/>
              <a:t>ili </a:t>
            </a:r>
            <a:r>
              <a:rPr lang="hr-HR" b="1" baseline="0" dirty="0" smtClean="0"/>
              <a:t>1-(k/q). </a:t>
            </a:r>
            <a:r>
              <a:rPr lang="hr-HR" b="0" baseline="0" dirty="0" smtClean="0"/>
              <a:t>Postoji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B2782-8F58-4ABF-B680-DD097E2A894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486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b="1" i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A175A-A4E8-463A-89BF-63C8F7714BE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785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Cilj deskriptivne statistike: opisati i izučiti varijabilnost podataka</a:t>
            </a:r>
            <a:r>
              <a:rPr lang="hr-HR" baseline="0" dirty="0" smtClean="0"/>
              <a:t> te izvući zaključke na temelju varijabilnosti. Cilj induktivne statistike: na temelju zaključaka o uzorku opisati populaciju.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A175A-A4E8-463A-89BF-63C8F7714BE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36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A175A-A4E8-463A-89BF-63C8F7714BE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96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A175A-A4E8-463A-89BF-63C8F7714BE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2729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A175A-A4E8-463A-89BF-63C8F7714BE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9084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Zato morate biti oprezni s takvim vrijednostima i biti u njih</a:t>
            </a:r>
            <a:r>
              <a:rPr lang="hr-HR" baseline="0" dirty="0" smtClean="0"/>
              <a:t> sigurni.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A175A-A4E8-463A-89BF-63C8F7714BE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2548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b="0" baseline="0" dirty="0" smtClean="0"/>
              <a:t>U slučaju kad imamo vrijednosti koje su blizu (1,2,3,4,5,6) onda su i medijan i srednja vrijednost podjednaki, ako bi imali (1,2,3,4,5, </a:t>
            </a:r>
            <a:r>
              <a:rPr lang="hr-HR" b="0" baseline="0" dirty="0" err="1" smtClean="0"/>
              <a:t>1276</a:t>
            </a:r>
            <a:r>
              <a:rPr lang="hr-HR" b="0" baseline="0" dirty="0" smtClean="0"/>
              <a:t>) onda je medijan svakako prikladniji!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A175A-A4E8-463A-89BF-63C8F7714BE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20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b="0" baseline="0" dirty="0" smtClean="0"/>
              <a:t>U slučaju kad imamo vrijednosti koje su blizu (1,2,3,4,5,6) onda su i medijan i srednja vrijednost podjednaki, ako bi imali (1,2,3,4,5, </a:t>
            </a:r>
            <a:r>
              <a:rPr lang="hr-HR" b="0" baseline="0" dirty="0" err="1" smtClean="0"/>
              <a:t>1276</a:t>
            </a:r>
            <a:r>
              <a:rPr lang="hr-HR" b="0" baseline="0" dirty="0" smtClean="0"/>
              <a:t>) onda je medijan svakako prikladniji!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A175A-A4E8-463A-89BF-63C8F7714BE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113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1295400"/>
            <a:ext cx="34730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OSNOVE STATISTIKE</a:t>
            </a:r>
            <a:endParaRPr lang="en-US" sz="3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upload.wikimedia.org/wikipedia/commons/thumb/8/8a/Pareto.PNG/384px-Pare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990600"/>
            <a:ext cx="6502398" cy="48768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3505200" y="0"/>
            <a:ext cx="15374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u="sng" dirty="0" smtClean="0"/>
              <a:t>“</a:t>
            </a:r>
            <a:r>
              <a:rPr lang="hr-HR" u="sng" dirty="0" err="1" smtClean="0"/>
              <a:t>Pareto</a:t>
            </a:r>
            <a:r>
              <a:rPr lang="hr-HR" u="sng" dirty="0" smtClean="0"/>
              <a:t> </a:t>
            </a:r>
            <a:r>
              <a:rPr lang="hr-HR" u="sng" dirty="0" err="1" smtClean="0"/>
              <a:t>chart</a:t>
            </a:r>
            <a:r>
              <a:rPr lang="hr-HR" u="sng" dirty="0" smtClean="0"/>
              <a:t>”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066800"/>
            <a:ext cx="5836854" cy="29435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hr-HR" sz="2400" b="1" u="sng" dirty="0" smtClean="0"/>
              <a:t>MJERE SREDIŠNJE (CENTRALNE) TENDENCIJE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hr-HR" sz="2400" dirty="0" smtClean="0"/>
              <a:t>Srednja vrijednost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hr-HR" sz="2400" dirty="0" smtClean="0"/>
              <a:t>Medijan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hr-HR" sz="2400" dirty="0" err="1" smtClean="0"/>
              <a:t>Mod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143000"/>
            <a:ext cx="7848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b="1" dirty="0" smtClean="0"/>
              <a:t>Srednja vrijednost </a:t>
            </a:r>
            <a:r>
              <a:rPr lang="hr-HR" dirty="0" smtClean="0"/>
              <a:t>ili </a:t>
            </a:r>
            <a:r>
              <a:rPr lang="hr-HR" b="1" dirty="0" smtClean="0"/>
              <a:t>aritmeti</a:t>
            </a:r>
            <a:r>
              <a:rPr lang="hr-HR" b="1" dirty="0"/>
              <a:t>č</a:t>
            </a:r>
            <a:r>
              <a:rPr lang="hr-HR" b="1" dirty="0" smtClean="0"/>
              <a:t>ka</a:t>
            </a:r>
            <a:r>
              <a:rPr lang="hr-HR" dirty="0" smtClean="0"/>
              <a:t> </a:t>
            </a:r>
            <a:r>
              <a:rPr lang="hr-HR" b="1" dirty="0" smtClean="0"/>
              <a:t>sredina</a:t>
            </a:r>
            <a:r>
              <a:rPr lang="hr-HR" dirty="0" smtClean="0"/>
              <a:t> (</a:t>
            </a:r>
            <a:r>
              <a:rPr lang="hr-HR" dirty="0" err="1" smtClean="0"/>
              <a:t>engl</a:t>
            </a:r>
            <a:r>
              <a:rPr lang="hr-HR" dirty="0" smtClean="0"/>
              <a:t>. </a:t>
            </a:r>
            <a:r>
              <a:rPr lang="hr-HR" i="1" dirty="0" err="1" smtClean="0"/>
              <a:t>mean</a:t>
            </a:r>
            <a:r>
              <a:rPr lang="hr-HR" dirty="0" smtClean="0"/>
              <a:t> ili </a:t>
            </a:r>
            <a:r>
              <a:rPr lang="hr-HR" i="1" dirty="0" err="1" smtClean="0"/>
              <a:t>arithmetic</a:t>
            </a:r>
            <a:r>
              <a:rPr lang="hr-HR" i="1" dirty="0" smtClean="0"/>
              <a:t> </a:t>
            </a:r>
            <a:r>
              <a:rPr lang="hr-HR" i="1" dirty="0" err="1" smtClean="0"/>
              <a:t>mean</a:t>
            </a:r>
            <a:r>
              <a:rPr lang="hr-HR" dirty="0" smtClean="0"/>
              <a:t>) predstavlja sumu svih podataka podijeljenu s ukupnim brojem podataka.</a:t>
            </a:r>
            <a:endParaRPr lang="hr-HR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533400"/>
            <a:ext cx="2288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u="sng" dirty="0" smtClean="0"/>
              <a:t>SREDNJA VRIJEDNOST</a:t>
            </a:r>
            <a:endParaRPr lang="en-US" b="1" u="sng" dirty="0"/>
          </a:p>
        </p:txBody>
      </p:sp>
      <p:sp>
        <p:nvSpPr>
          <p:cNvPr id="4" name="Rectangle 3"/>
          <p:cNvSpPr/>
          <p:nvPr/>
        </p:nvSpPr>
        <p:spPr>
          <a:xfrm>
            <a:off x="533400" y="2286000"/>
            <a:ext cx="4076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/>
              <a:t>Srednja vrijednost </a:t>
            </a:r>
            <a:r>
              <a:rPr lang="pl-PL" b="1" dirty="0">
                <a:solidFill>
                  <a:srgbClr val="FF0000"/>
                </a:solidFill>
              </a:rPr>
              <a:t>uzorka</a:t>
            </a:r>
            <a:r>
              <a:rPr lang="pl-PL" dirty="0"/>
              <a:t> </a:t>
            </a:r>
            <a:r>
              <a:rPr lang="pl-PL" dirty="0" smtClean="0"/>
              <a:t>je </a:t>
            </a:r>
            <a:r>
              <a:rPr lang="pl-PL" dirty="0"/>
              <a:t>definirana sa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2667000"/>
            <a:ext cx="3886200" cy="913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609600" y="3581400"/>
            <a:ext cx="6324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gdje </a:t>
            </a:r>
            <a:r>
              <a:rPr lang="pl-PL" b="1" i="1" dirty="0"/>
              <a:t>n</a:t>
            </a:r>
            <a:r>
              <a:rPr lang="pl-PL" dirty="0"/>
              <a:t> predstavlja ukupan broj podataka u uzorku.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09600" y="4572000"/>
            <a:ext cx="46290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/>
              <a:t>Srednja vrijednost </a:t>
            </a:r>
            <a:r>
              <a:rPr lang="pl-PL" b="1" dirty="0">
                <a:solidFill>
                  <a:srgbClr val="FF0000"/>
                </a:solidFill>
              </a:rPr>
              <a:t>populacije</a:t>
            </a:r>
            <a:r>
              <a:rPr lang="pl-PL" b="1" dirty="0"/>
              <a:t> </a:t>
            </a:r>
            <a:r>
              <a:rPr lang="pl-PL" b="1" i="1" dirty="0"/>
              <a:t>μ </a:t>
            </a:r>
            <a:r>
              <a:rPr lang="pl-PL" dirty="0"/>
              <a:t>je definirana sa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3400" y="5802868"/>
            <a:ext cx="624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gdje </a:t>
            </a:r>
            <a:r>
              <a:rPr lang="pl-PL" b="1" i="1" dirty="0"/>
              <a:t>N</a:t>
            </a:r>
            <a:r>
              <a:rPr lang="pl-PL" dirty="0"/>
              <a:t> predstavlja ukupan broj podataka u populaciji.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4953000"/>
            <a:ext cx="4101501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81000" y="6553200"/>
            <a:ext cx="6511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- izvod – srednja vrijednost je ona oko koje je suma odstupanja nula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029200"/>
            <a:ext cx="8305800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b="1" dirty="0" smtClean="0"/>
              <a:t>Na srednju vrijednost znatno utječu veliki ili mali granični podaci!</a:t>
            </a:r>
            <a:endParaRPr lang="hr-HR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95400" y="152400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u="sng" dirty="0" smtClean="0"/>
              <a:t>PRIMJER</a:t>
            </a:r>
            <a:endParaRPr lang="en-US" b="1" u="sng" dirty="0"/>
          </a:p>
        </p:txBody>
      </p:sp>
      <p:sp>
        <p:nvSpPr>
          <p:cNvPr id="4" name="Rectangle 3"/>
          <p:cNvSpPr/>
          <p:nvPr/>
        </p:nvSpPr>
        <p:spPr>
          <a:xfrm>
            <a:off x="228600" y="762000"/>
            <a:ext cx="9906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Neka sljedeći podaci predstavljaju rezultate nekog mjerenja</a:t>
            </a:r>
          </a:p>
          <a:p>
            <a:pPr>
              <a:lnSpc>
                <a:spcPct val="150000"/>
              </a:lnSpc>
            </a:pPr>
            <a:r>
              <a:rPr lang="hr-HR" dirty="0" err="1" smtClean="0"/>
              <a:t>41</a:t>
            </a:r>
            <a:r>
              <a:rPr lang="hr-HR" dirty="0" smtClean="0"/>
              <a:t> </a:t>
            </a:r>
            <a:r>
              <a:rPr lang="hr-HR" dirty="0" err="1" smtClean="0"/>
              <a:t>11</a:t>
            </a:r>
            <a:r>
              <a:rPr lang="hr-HR" dirty="0" smtClean="0"/>
              <a:t> </a:t>
            </a:r>
            <a:r>
              <a:rPr lang="hr-HR" dirty="0" err="1" smtClean="0"/>
              <a:t>29</a:t>
            </a:r>
            <a:r>
              <a:rPr lang="hr-HR" dirty="0" smtClean="0"/>
              <a:t> 7 </a:t>
            </a:r>
            <a:r>
              <a:rPr lang="hr-HR" dirty="0" err="1" smtClean="0"/>
              <a:t>37</a:t>
            </a:r>
            <a:r>
              <a:rPr lang="hr-HR" dirty="0" smtClean="0"/>
              <a:t> </a:t>
            </a:r>
            <a:r>
              <a:rPr lang="hr-HR" dirty="0" err="1" smtClean="0"/>
              <a:t>1013</a:t>
            </a:r>
            <a:r>
              <a:rPr lang="hr-HR" dirty="0" smtClean="0"/>
              <a:t> </a:t>
            </a:r>
            <a:r>
              <a:rPr lang="hr-HR" dirty="0" err="1" smtClean="0"/>
              <a:t>17</a:t>
            </a:r>
            <a:r>
              <a:rPr lang="hr-HR" dirty="0" smtClean="0"/>
              <a:t> </a:t>
            </a:r>
            <a:r>
              <a:rPr lang="hr-HR" dirty="0" err="1" smtClean="0"/>
              <a:t>1009</a:t>
            </a:r>
            <a:r>
              <a:rPr lang="hr-HR" dirty="0" smtClean="0"/>
              <a:t> 5 </a:t>
            </a:r>
            <a:r>
              <a:rPr lang="hr-HR" dirty="0" err="1" smtClean="0"/>
              <a:t>23</a:t>
            </a:r>
            <a:r>
              <a:rPr lang="hr-HR" dirty="0" smtClean="0"/>
              <a:t> </a:t>
            </a:r>
            <a:r>
              <a:rPr lang="hr-HR" dirty="0" err="1" smtClean="0"/>
              <a:t>31</a:t>
            </a:r>
            <a:r>
              <a:rPr lang="hr-HR" dirty="0" smtClean="0"/>
              <a:t> </a:t>
            </a:r>
            <a:r>
              <a:rPr lang="hr-HR" dirty="0" err="1" smtClean="0"/>
              <a:t>13</a:t>
            </a:r>
            <a:r>
              <a:rPr lang="hr-HR" dirty="0" smtClean="0"/>
              <a:t> 2 </a:t>
            </a:r>
            <a:r>
              <a:rPr lang="hr-HR" dirty="0" err="1" smtClean="0"/>
              <a:t>19</a:t>
            </a:r>
            <a:r>
              <a:rPr lang="hr-HR" dirty="0" smtClean="0"/>
              <a:t> 3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Izračunajte srednju vrijednost.</a:t>
            </a:r>
          </a:p>
          <a:p>
            <a:pPr>
              <a:lnSpc>
                <a:spcPct val="150000"/>
              </a:lnSpc>
            </a:pPr>
            <a:endParaRPr lang="hr-HR" dirty="0" smtClean="0"/>
          </a:p>
        </p:txBody>
      </p:sp>
      <p:sp>
        <p:nvSpPr>
          <p:cNvPr id="5" name="Rectangle 4"/>
          <p:cNvSpPr/>
          <p:nvPr/>
        </p:nvSpPr>
        <p:spPr>
          <a:xfrm>
            <a:off x="152400" y="2209800"/>
            <a:ext cx="8686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/>
              <a:t>Rješenje:</a:t>
            </a:r>
          </a:p>
          <a:p>
            <a:r>
              <a:rPr lang="hr-HR" dirty="0" smtClean="0"/>
              <a:t>Srednja vrijednost tih podataka iznosi </a:t>
            </a:r>
            <a:r>
              <a:rPr lang="hr-HR" dirty="0" err="1" smtClean="0"/>
              <a:t>150</a:t>
            </a:r>
            <a:r>
              <a:rPr lang="hr-HR" dirty="0" smtClean="0"/>
              <a:t>, 7.  </a:t>
            </a:r>
          </a:p>
          <a:p>
            <a:r>
              <a:rPr lang="hr-HR" dirty="0" smtClean="0"/>
              <a:t>(Empirijsko je pravilo da se srednja vrijednost izrazi s jednim decimalnim mjestom više u odnosu na originalne podatke.)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581400"/>
            <a:ext cx="9166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Ponovite prethodni račun bez vrijednosti </a:t>
            </a:r>
            <a:r>
              <a:rPr lang="hr-HR" dirty="0" err="1" smtClean="0"/>
              <a:t>1013</a:t>
            </a:r>
            <a:r>
              <a:rPr lang="hr-HR" dirty="0" smtClean="0"/>
              <a:t> za koju smo naknadno ustvrdili da je nepouzdana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4038600"/>
            <a:ext cx="1500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Rješenje: </a:t>
            </a:r>
            <a:r>
              <a:rPr lang="hr-HR" dirty="0" err="1" smtClean="0"/>
              <a:t>89</a:t>
            </a:r>
            <a:r>
              <a:rPr lang="hr-HR" dirty="0" smtClean="0"/>
              <a:t>,1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443841"/>
            <a:ext cx="784860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b="1" dirty="0" smtClean="0"/>
              <a:t> Medijan</a:t>
            </a:r>
            <a:r>
              <a:rPr lang="hr-HR" dirty="0" smtClean="0"/>
              <a:t> (</a:t>
            </a:r>
            <a:r>
              <a:rPr lang="hr-HR" dirty="0" err="1" smtClean="0"/>
              <a:t>engl</a:t>
            </a:r>
            <a:r>
              <a:rPr lang="hr-HR" dirty="0" smtClean="0"/>
              <a:t>. </a:t>
            </a:r>
            <a:r>
              <a:rPr lang="hr-HR" i="1" dirty="0" err="1" smtClean="0"/>
              <a:t>median</a:t>
            </a:r>
            <a:r>
              <a:rPr lang="hr-HR" dirty="0" smtClean="0"/>
              <a:t>) je vrijednost središnjeg podatka koja podatke poredane po veličini dijeli u dva jednako brojna dijela. Ako je broj podataka neparan medijan je </a:t>
            </a:r>
            <a:r>
              <a:rPr lang="hr-HR" b="1" dirty="0" smtClean="0"/>
              <a:t>vrijednost središnjeg podatka</a:t>
            </a:r>
            <a:r>
              <a:rPr lang="hr-HR" dirty="0" smtClean="0"/>
              <a:t>, a ako je broj podataka paran medijan predstavlja </a:t>
            </a:r>
            <a:r>
              <a:rPr lang="hr-HR" b="1" dirty="0" smtClean="0"/>
              <a:t>srednju vrijednost dva središnja podatka</a:t>
            </a:r>
            <a:r>
              <a:rPr lang="hr-HR" dirty="0" smtClean="0"/>
              <a:t>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 također razlikujemo medijan uzorka i medijan populacije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To znači da u sortiranom nizu podataka </a:t>
            </a:r>
            <a:r>
              <a:rPr lang="hr-HR" dirty="0" err="1" smtClean="0"/>
              <a:t>50</a:t>
            </a:r>
            <a:r>
              <a:rPr lang="hr-HR" dirty="0" smtClean="0"/>
              <a:t> % elemenata ima vrijednost manju ili jednaku medijanu te da </a:t>
            </a:r>
            <a:r>
              <a:rPr lang="hr-HR" dirty="0" err="1" smtClean="0"/>
              <a:t>50</a:t>
            </a:r>
            <a:r>
              <a:rPr lang="hr-HR" dirty="0" smtClean="0"/>
              <a:t> % elemenata ima vrijednost veću ili jednaku medijanu.</a:t>
            </a:r>
            <a:endParaRPr lang="hr-HR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533400"/>
            <a:ext cx="1069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u="sng" dirty="0" smtClean="0"/>
              <a:t>MEDIJAN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685800"/>
            <a:ext cx="78486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Neka sljedeći podaci predstavljaju rezultate nekog mjerenja:</a:t>
            </a:r>
          </a:p>
          <a:p>
            <a:pPr>
              <a:lnSpc>
                <a:spcPct val="150000"/>
              </a:lnSpc>
            </a:pPr>
            <a:r>
              <a:rPr lang="hr-HR" dirty="0" err="1" smtClean="0"/>
              <a:t>41</a:t>
            </a:r>
            <a:r>
              <a:rPr lang="hr-HR" dirty="0" smtClean="0"/>
              <a:t> </a:t>
            </a:r>
            <a:r>
              <a:rPr lang="hr-HR" dirty="0" err="1" smtClean="0"/>
              <a:t>11</a:t>
            </a:r>
            <a:r>
              <a:rPr lang="hr-HR" dirty="0" smtClean="0"/>
              <a:t> </a:t>
            </a:r>
            <a:r>
              <a:rPr lang="hr-HR" dirty="0" err="1" smtClean="0"/>
              <a:t>29</a:t>
            </a:r>
            <a:r>
              <a:rPr lang="hr-HR" dirty="0" smtClean="0"/>
              <a:t> 7 </a:t>
            </a:r>
            <a:r>
              <a:rPr lang="hr-HR" dirty="0" err="1" smtClean="0"/>
              <a:t>37</a:t>
            </a:r>
            <a:r>
              <a:rPr lang="hr-HR" dirty="0" smtClean="0"/>
              <a:t> </a:t>
            </a:r>
            <a:r>
              <a:rPr lang="hr-HR" dirty="0" err="1" smtClean="0"/>
              <a:t>1013</a:t>
            </a:r>
            <a:r>
              <a:rPr lang="hr-HR" dirty="0" smtClean="0"/>
              <a:t> </a:t>
            </a:r>
            <a:r>
              <a:rPr lang="hr-HR" dirty="0" err="1" smtClean="0"/>
              <a:t>17</a:t>
            </a:r>
            <a:r>
              <a:rPr lang="hr-HR" dirty="0" smtClean="0"/>
              <a:t> </a:t>
            </a:r>
            <a:r>
              <a:rPr lang="hr-HR" dirty="0" err="1" smtClean="0"/>
              <a:t>1009</a:t>
            </a:r>
            <a:r>
              <a:rPr lang="hr-HR" dirty="0" smtClean="0"/>
              <a:t> 5 </a:t>
            </a:r>
            <a:r>
              <a:rPr lang="hr-HR" dirty="0" err="1" smtClean="0"/>
              <a:t>23</a:t>
            </a:r>
            <a:r>
              <a:rPr lang="hr-HR" dirty="0" smtClean="0"/>
              <a:t> </a:t>
            </a:r>
            <a:r>
              <a:rPr lang="hr-HR" dirty="0" err="1" smtClean="0"/>
              <a:t>31</a:t>
            </a:r>
            <a:r>
              <a:rPr lang="hr-HR" dirty="0" smtClean="0"/>
              <a:t> </a:t>
            </a:r>
            <a:r>
              <a:rPr lang="hr-HR" dirty="0" err="1" smtClean="0"/>
              <a:t>13</a:t>
            </a:r>
            <a:r>
              <a:rPr lang="hr-HR" dirty="0" smtClean="0"/>
              <a:t> 2 </a:t>
            </a:r>
            <a:r>
              <a:rPr lang="hr-HR" dirty="0" err="1" smtClean="0"/>
              <a:t>19</a:t>
            </a:r>
            <a:r>
              <a:rPr lang="hr-HR" dirty="0" smtClean="0"/>
              <a:t> 3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Pronađite medijan.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00200" y="228600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 smtClean="0"/>
              <a:t>PRIMJER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2057400"/>
            <a:ext cx="8534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Rješenje:</a:t>
            </a:r>
          </a:p>
          <a:p>
            <a:r>
              <a:rPr lang="hr-HR" dirty="0" smtClean="0"/>
              <a:t>Podatke je prvo potrebno sortirati po veličini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2 3 5 7 </a:t>
            </a:r>
            <a:r>
              <a:rPr lang="hr-HR" dirty="0" err="1" smtClean="0"/>
              <a:t>11</a:t>
            </a:r>
            <a:r>
              <a:rPr lang="hr-HR" dirty="0" smtClean="0"/>
              <a:t> </a:t>
            </a:r>
            <a:r>
              <a:rPr lang="hr-HR" dirty="0" err="1" smtClean="0"/>
              <a:t>13</a:t>
            </a:r>
            <a:r>
              <a:rPr lang="hr-HR" dirty="0" smtClean="0"/>
              <a:t> </a:t>
            </a:r>
            <a:r>
              <a:rPr lang="hr-HR" dirty="0" err="1" smtClean="0"/>
              <a:t>17</a:t>
            </a:r>
            <a:r>
              <a:rPr lang="hr-HR" dirty="0" smtClean="0"/>
              <a:t> </a:t>
            </a:r>
            <a:r>
              <a:rPr lang="hr-HR" dirty="0" err="1" smtClean="0"/>
              <a:t>19</a:t>
            </a:r>
            <a:r>
              <a:rPr lang="hr-HR" dirty="0" smtClean="0"/>
              <a:t> </a:t>
            </a:r>
            <a:r>
              <a:rPr lang="hr-HR" dirty="0" err="1" smtClean="0"/>
              <a:t>23</a:t>
            </a:r>
            <a:r>
              <a:rPr lang="hr-HR" dirty="0" smtClean="0"/>
              <a:t> </a:t>
            </a:r>
            <a:r>
              <a:rPr lang="hr-HR" dirty="0" err="1" smtClean="0"/>
              <a:t>29</a:t>
            </a:r>
            <a:r>
              <a:rPr lang="hr-HR" dirty="0" smtClean="0"/>
              <a:t> </a:t>
            </a:r>
            <a:r>
              <a:rPr lang="hr-HR" dirty="0" err="1" smtClean="0"/>
              <a:t>31</a:t>
            </a:r>
            <a:r>
              <a:rPr lang="hr-HR" dirty="0" smtClean="0"/>
              <a:t> </a:t>
            </a:r>
            <a:r>
              <a:rPr lang="hr-HR" dirty="0" err="1" smtClean="0"/>
              <a:t>37</a:t>
            </a:r>
            <a:r>
              <a:rPr lang="hr-HR" dirty="0" smtClean="0"/>
              <a:t> </a:t>
            </a:r>
            <a:r>
              <a:rPr lang="hr-HR" dirty="0" err="1" smtClean="0"/>
              <a:t>41</a:t>
            </a:r>
            <a:r>
              <a:rPr lang="hr-HR" dirty="0" smtClean="0"/>
              <a:t> </a:t>
            </a:r>
            <a:r>
              <a:rPr lang="hr-HR" dirty="0" err="1" smtClean="0"/>
              <a:t>1009</a:t>
            </a:r>
            <a:r>
              <a:rPr lang="hr-HR" dirty="0" smtClean="0"/>
              <a:t> </a:t>
            </a:r>
            <a:r>
              <a:rPr lang="hr-HR" dirty="0" err="1" smtClean="0"/>
              <a:t>1013</a:t>
            </a:r>
            <a:endParaRPr lang="hr-HR" dirty="0" smtClean="0"/>
          </a:p>
          <a:p>
            <a:pPr>
              <a:lnSpc>
                <a:spcPct val="150000"/>
              </a:lnSpc>
            </a:pPr>
            <a:r>
              <a:rPr lang="hr-HR" dirty="0" smtClean="0"/>
              <a:t>Kako je broj podataka neparan, medijan je vrijednost središnjeg podatka - </a:t>
            </a:r>
            <a:r>
              <a:rPr lang="hr-HR" dirty="0" err="1" smtClean="0"/>
              <a:t>19</a:t>
            </a:r>
            <a:r>
              <a:rPr lang="hr-HR" dirty="0" smtClean="0"/>
              <a:t>.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4191000"/>
            <a:ext cx="7239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Ako je broj podataka paran, medijan će biti srednja vrijednost dva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središnja podatka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2 3 5 7 </a:t>
            </a:r>
            <a:r>
              <a:rPr lang="hr-HR" dirty="0" err="1" smtClean="0"/>
              <a:t>11</a:t>
            </a:r>
            <a:r>
              <a:rPr lang="hr-HR" dirty="0" smtClean="0"/>
              <a:t> </a:t>
            </a:r>
            <a:r>
              <a:rPr lang="hr-HR" dirty="0" err="1" smtClean="0"/>
              <a:t>13</a:t>
            </a:r>
            <a:r>
              <a:rPr lang="hr-HR" dirty="0" smtClean="0"/>
              <a:t> </a:t>
            </a:r>
            <a:r>
              <a:rPr lang="hr-HR" dirty="0" err="1" smtClean="0"/>
              <a:t>17</a:t>
            </a:r>
            <a:r>
              <a:rPr lang="hr-HR" dirty="0" smtClean="0"/>
              <a:t> </a:t>
            </a:r>
            <a:r>
              <a:rPr lang="hr-HR" dirty="0" err="1" smtClean="0"/>
              <a:t>19</a:t>
            </a:r>
            <a:r>
              <a:rPr lang="hr-HR" dirty="0" smtClean="0"/>
              <a:t> </a:t>
            </a:r>
            <a:r>
              <a:rPr lang="hr-HR" dirty="0" err="1" smtClean="0"/>
              <a:t>23</a:t>
            </a:r>
            <a:r>
              <a:rPr lang="hr-HR" dirty="0" smtClean="0"/>
              <a:t> </a:t>
            </a:r>
            <a:r>
              <a:rPr lang="hr-HR" dirty="0" err="1" smtClean="0"/>
              <a:t>29</a:t>
            </a:r>
            <a:r>
              <a:rPr lang="hr-HR" dirty="0" smtClean="0"/>
              <a:t> </a:t>
            </a:r>
            <a:r>
              <a:rPr lang="hr-HR" dirty="0" err="1" smtClean="0"/>
              <a:t>31</a:t>
            </a:r>
            <a:r>
              <a:rPr lang="hr-HR" dirty="0" smtClean="0"/>
              <a:t> </a:t>
            </a:r>
            <a:r>
              <a:rPr lang="hr-HR" dirty="0" err="1" smtClean="0"/>
              <a:t>37</a:t>
            </a:r>
            <a:r>
              <a:rPr lang="hr-HR" dirty="0" smtClean="0"/>
              <a:t> </a:t>
            </a:r>
            <a:r>
              <a:rPr lang="hr-HR" dirty="0" err="1" smtClean="0"/>
              <a:t>41</a:t>
            </a:r>
            <a:r>
              <a:rPr lang="hr-HR" dirty="0" smtClean="0"/>
              <a:t> </a:t>
            </a:r>
            <a:r>
              <a:rPr lang="hr-HR" dirty="0" err="1" smtClean="0"/>
              <a:t>1009</a:t>
            </a:r>
            <a:endParaRPr lang="hr-HR" dirty="0" smtClean="0"/>
          </a:p>
          <a:p>
            <a:pPr>
              <a:lnSpc>
                <a:spcPct val="150000"/>
              </a:lnSpc>
            </a:pPr>
            <a:r>
              <a:rPr lang="hr-HR" dirty="0" smtClean="0"/>
              <a:t>U ovom slučaju medijan iznosi 18,0.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733800"/>
            <a:ext cx="9166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Ponovite prethodni račun bez vrijednosti </a:t>
            </a:r>
            <a:r>
              <a:rPr lang="hr-HR" dirty="0" err="1" smtClean="0"/>
              <a:t>1013</a:t>
            </a:r>
            <a:r>
              <a:rPr lang="hr-HR" dirty="0" smtClean="0"/>
              <a:t> za koju smo naknadno ustvrdili da je nepouzdana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5934670"/>
            <a:ext cx="8305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b="1" dirty="0" smtClean="0"/>
              <a:t>Na medijan znatno manje utječu veliki granični podaci nego što je to slučaj kod srednje vrijednosti!</a:t>
            </a:r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5" grpId="0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447800"/>
            <a:ext cx="800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 err="1" smtClean="0"/>
              <a:t>Mod</a:t>
            </a:r>
            <a:r>
              <a:rPr lang="hr-HR" dirty="0" smtClean="0"/>
              <a:t> (</a:t>
            </a:r>
            <a:r>
              <a:rPr lang="hr-HR" dirty="0" err="1" smtClean="0"/>
              <a:t>engl</a:t>
            </a:r>
            <a:r>
              <a:rPr lang="hr-HR" dirty="0" smtClean="0"/>
              <a:t>. </a:t>
            </a:r>
            <a:r>
              <a:rPr lang="hr-HR" i="1" dirty="0" smtClean="0"/>
              <a:t>mode</a:t>
            </a:r>
            <a:r>
              <a:rPr lang="hr-HR" dirty="0" smtClean="0"/>
              <a:t>) je vrijednost podatka koji se najčešće ponavlja.</a:t>
            </a:r>
            <a:endParaRPr lang="hr-HR" dirty="0"/>
          </a:p>
        </p:txBody>
      </p:sp>
      <p:sp>
        <p:nvSpPr>
          <p:cNvPr id="3" name="Rectangle 2"/>
          <p:cNvSpPr/>
          <p:nvPr/>
        </p:nvSpPr>
        <p:spPr>
          <a:xfrm>
            <a:off x="457200" y="2819400"/>
            <a:ext cx="83820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 smtClean="0"/>
              <a:t>sljede</a:t>
            </a:r>
            <a:r>
              <a:rPr lang="hr-HR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podaci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rezultate</a:t>
            </a:r>
            <a:r>
              <a:rPr lang="en-US" dirty="0"/>
              <a:t> </a:t>
            </a:r>
            <a:r>
              <a:rPr lang="en-US" dirty="0" err="1"/>
              <a:t>nekog</a:t>
            </a:r>
            <a:r>
              <a:rPr lang="en-US" dirty="0"/>
              <a:t> </a:t>
            </a:r>
            <a:r>
              <a:rPr lang="en-US" dirty="0" err="1"/>
              <a:t>mjerenja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11 11 3 7 13 11 17 11 5 23 13 13 2 19 </a:t>
            </a:r>
            <a:r>
              <a:rPr lang="en-US" dirty="0" smtClean="0"/>
              <a:t>11</a:t>
            </a:r>
            <a:endParaRPr lang="hr-HR" dirty="0" smtClean="0"/>
          </a:p>
          <a:p>
            <a:pPr>
              <a:lnSpc>
                <a:spcPct val="150000"/>
              </a:lnSpc>
            </a:pPr>
            <a:r>
              <a:rPr lang="hr-HR" dirty="0" smtClean="0"/>
              <a:t>Pronađite </a:t>
            </a:r>
            <a:r>
              <a:rPr lang="hr-HR" dirty="0" err="1" smtClean="0"/>
              <a:t>mod</a:t>
            </a:r>
            <a:r>
              <a:rPr lang="hr-HR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2286000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u="sng" dirty="0" smtClean="0"/>
              <a:t>PRIMJER</a:t>
            </a:r>
            <a:endParaRPr lang="en-US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533400"/>
            <a:ext cx="68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u="sng" dirty="0" err="1" smtClean="0"/>
              <a:t>MOD</a:t>
            </a:r>
            <a:endParaRPr lang="en-US" b="1" u="sng" dirty="0"/>
          </a:p>
        </p:txBody>
      </p:sp>
      <p:sp>
        <p:nvSpPr>
          <p:cNvPr id="6" name="Rectangle 5"/>
          <p:cNvSpPr/>
          <p:nvPr/>
        </p:nvSpPr>
        <p:spPr>
          <a:xfrm>
            <a:off x="457200" y="4343400"/>
            <a:ext cx="7620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Rješenje: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Podatke</a:t>
            </a:r>
            <a:r>
              <a:rPr lang="en-US" dirty="0" smtClean="0"/>
              <a:t> je </a:t>
            </a:r>
            <a:r>
              <a:rPr lang="en-US" dirty="0" err="1" smtClean="0"/>
              <a:t>korisno</a:t>
            </a:r>
            <a:r>
              <a:rPr lang="en-US" dirty="0" smtClean="0"/>
              <a:t> </a:t>
            </a:r>
            <a:r>
              <a:rPr lang="en-US" dirty="0" err="1" smtClean="0"/>
              <a:t>poredati</a:t>
            </a:r>
            <a:r>
              <a:rPr lang="en-US" dirty="0" smtClean="0"/>
              <a:t> </a:t>
            </a:r>
            <a:r>
              <a:rPr lang="en-US" dirty="0" err="1" smtClean="0"/>
              <a:t>sortirati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veli</a:t>
            </a:r>
            <a:r>
              <a:rPr lang="hr-HR" dirty="0" smtClean="0"/>
              <a:t>č</a:t>
            </a:r>
            <a:r>
              <a:rPr lang="en-US" dirty="0" err="1" smtClean="0"/>
              <a:t>ini</a:t>
            </a:r>
            <a:r>
              <a:rPr lang="en-US" dirty="0" smtClean="0"/>
              <a:t> (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nu</a:t>
            </a:r>
            <a:r>
              <a:rPr lang="hr-HR" dirty="0" smtClean="0"/>
              <a:t>ž</a:t>
            </a:r>
            <a:r>
              <a:rPr lang="en-US" dirty="0" smtClean="0"/>
              <a:t>no)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2 3 5 7 </a:t>
            </a:r>
            <a:r>
              <a:rPr lang="en-US" b="1" dirty="0" smtClean="0"/>
              <a:t>11 11 11 11 11 </a:t>
            </a:r>
            <a:r>
              <a:rPr lang="en-US" dirty="0" smtClean="0"/>
              <a:t>13 13 13 17 19 23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Mod je 11.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09600"/>
            <a:ext cx="68580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Neka sljedeći podaci predstavljaju rezultate nekog mjerenja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2 3 5 7 </a:t>
            </a:r>
            <a:r>
              <a:rPr lang="hr-HR" dirty="0" err="1" smtClean="0"/>
              <a:t>11</a:t>
            </a:r>
            <a:r>
              <a:rPr lang="hr-HR" dirty="0" smtClean="0"/>
              <a:t> </a:t>
            </a:r>
            <a:r>
              <a:rPr lang="hr-HR" dirty="0" err="1" smtClean="0"/>
              <a:t>13</a:t>
            </a:r>
            <a:r>
              <a:rPr lang="hr-HR" dirty="0" smtClean="0"/>
              <a:t> </a:t>
            </a:r>
            <a:r>
              <a:rPr lang="hr-HR" dirty="0" err="1" smtClean="0"/>
              <a:t>17</a:t>
            </a:r>
            <a:r>
              <a:rPr lang="hr-HR" dirty="0" smtClean="0"/>
              <a:t> </a:t>
            </a:r>
            <a:r>
              <a:rPr lang="hr-HR" dirty="0" err="1" smtClean="0"/>
              <a:t>19</a:t>
            </a:r>
            <a:r>
              <a:rPr lang="hr-HR" dirty="0" smtClean="0"/>
              <a:t> </a:t>
            </a:r>
            <a:r>
              <a:rPr lang="hr-HR" dirty="0" err="1" smtClean="0"/>
              <a:t>23</a:t>
            </a:r>
            <a:r>
              <a:rPr lang="hr-HR" dirty="0" smtClean="0"/>
              <a:t> </a:t>
            </a:r>
            <a:r>
              <a:rPr lang="hr-HR" dirty="0" err="1" smtClean="0"/>
              <a:t>29</a:t>
            </a:r>
            <a:r>
              <a:rPr lang="hr-HR" dirty="0" smtClean="0"/>
              <a:t> </a:t>
            </a:r>
            <a:r>
              <a:rPr lang="hr-HR" dirty="0" err="1" smtClean="0"/>
              <a:t>31</a:t>
            </a:r>
            <a:r>
              <a:rPr lang="hr-HR" dirty="0" smtClean="0"/>
              <a:t> </a:t>
            </a:r>
            <a:r>
              <a:rPr lang="hr-HR" dirty="0" err="1" smtClean="0"/>
              <a:t>37</a:t>
            </a:r>
            <a:r>
              <a:rPr lang="hr-HR" dirty="0" smtClean="0"/>
              <a:t> </a:t>
            </a:r>
            <a:r>
              <a:rPr lang="hr-HR" dirty="0" err="1" smtClean="0"/>
              <a:t>41</a:t>
            </a:r>
            <a:r>
              <a:rPr lang="hr-HR" dirty="0" smtClean="0"/>
              <a:t> </a:t>
            </a:r>
            <a:r>
              <a:rPr lang="hr-HR" dirty="0" err="1" smtClean="0"/>
              <a:t>1009</a:t>
            </a:r>
            <a:r>
              <a:rPr lang="hr-HR" dirty="0" smtClean="0"/>
              <a:t> </a:t>
            </a:r>
            <a:r>
              <a:rPr lang="hr-HR" dirty="0" err="1" smtClean="0"/>
              <a:t>1013</a:t>
            </a:r>
            <a:endParaRPr lang="hr-HR" dirty="0" smtClean="0"/>
          </a:p>
          <a:p>
            <a:pPr>
              <a:lnSpc>
                <a:spcPct val="150000"/>
              </a:lnSpc>
            </a:pPr>
            <a:r>
              <a:rPr lang="hr-HR" dirty="0" smtClean="0"/>
              <a:t>Pronađite </a:t>
            </a:r>
            <a:r>
              <a:rPr lang="hr-HR" dirty="0" err="1" smtClean="0"/>
              <a:t>mod</a:t>
            </a:r>
            <a:r>
              <a:rPr lang="hr-HR" dirty="0" smtClean="0"/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152400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u="sng" dirty="0" smtClean="0"/>
              <a:t>PRIMJER</a:t>
            </a:r>
            <a:endParaRPr lang="en-US" b="1" u="sng" dirty="0"/>
          </a:p>
        </p:txBody>
      </p:sp>
      <p:sp>
        <p:nvSpPr>
          <p:cNvPr id="5" name="Rectangle 4"/>
          <p:cNvSpPr/>
          <p:nvPr/>
        </p:nvSpPr>
        <p:spPr>
          <a:xfrm>
            <a:off x="609600" y="19812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Rješenje: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Moda nema (nije pravilno reći da je </a:t>
            </a:r>
            <a:r>
              <a:rPr lang="hr-HR" dirty="0" err="1" smtClean="0"/>
              <a:t>mod</a:t>
            </a:r>
            <a:r>
              <a:rPr lang="hr-HR" dirty="0" smtClean="0"/>
              <a:t> 0 !).</a:t>
            </a:r>
          </a:p>
        </p:txBody>
      </p:sp>
      <p:sp>
        <p:nvSpPr>
          <p:cNvPr id="6" name="Rectangle 5"/>
          <p:cNvSpPr/>
          <p:nvPr/>
        </p:nvSpPr>
        <p:spPr>
          <a:xfrm>
            <a:off x="1066800" y="3429000"/>
            <a:ext cx="80772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Neka sljedeći podaci predstavljaju rezultate nekog mjerenja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2 3 5 7 </a:t>
            </a:r>
            <a:r>
              <a:rPr lang="hr-HR" dirty="0" err="1" smtClean="0"/>
              <a:t>11</a:t>
            </a:r>
            <a:r>
              <a:rPr lang="hr-HR" dirty="0" smtClean="0"/>
              <a:t> </a:t>
            </a:r>
            <a:r>
              <a:rPr lang="hr-HR" dirty="0" err="1" smtClean="0"/>
              <a:t>11</a:t>
            </a:r>
            <a:r>
              <a:rPr lang="hr-HR" dirty="0" smtClean="0"/>
              <a:t> </a:t>
            </a:r>
            <a:r>
              <a:rPr lang="hr-HR" dirty="0" err="1" smtClean="0"/>
              <a:t>11</a:t>
            </a:r>
            <a:r>
              <a:rPr lang="hr-HR" dirty="0" smtClean="0"/>
              <a:t> </a:t>
            </a:r>
            <a:r>
              <a:rPr lang="hr-HR" dirty="0" err="1" smtClean="0"/>
              <a:t>13</a:t>
            </a:r>
            <a:r>
              <a:rPr lang="hr-HR" dirty="0" smtClean="0"/>
              <a:t> </a:t>
            </a:r>
            <a:r>
              <a:rPr lang="hr-HR" dirty="0" err="1" smtClean="0"/>
              <a:t>17</a:t>
            </a:r>
            <a:r>
              <a:rPr lang="hr-HR" dirty="0" smtClean="0"/>
              <a:t> </a:t>
            </a:r>
            <a:r>
              <a:rPr lang="hr-HR" dirty="0" err="1" smtClean="0"/>
              <a:t>17</a:t>
            </a:r>
            <a:r>
              <a:rPr lang="hr-HR" dirty="0" smtClean="0"/>
              <a:t> </a:t>
            </a:r>
            <a:r>
              <a:rPr lang="hr-HR" dirty="0" err="1" smtClean="0"/>
              <a:t>17</a:t>
            </a:r>
            <a:r>
              <a:rPr lang="hr-HR" dirty="0" smtClean="0"/>
              <a:t> </a:t>
            </a:r>
            <a:r>
              <a:rPr lang="hr-HR" dirty="0" err="1" smtClean="0"/>
              <a:t>19</a:t>
            </a:r>
            <a:r>
              <a:rPr lang="hr-HR" dirty="0" smtClean="0"/>
              <a:t> </a:t>
            </a:r>
            <a:r>
              <a:rPr lang="hr-HR" dirty="0" err="1" smtClean="0"/>
              <a:t>23</a:t>
            </a:r>
            <a:r>
              <a:rPr lang="hr-HR" dirty="0" smtClean="0"/>
              <a:t> </a:t>
            </a:r>
            <a:r>
              <a:rPr lang="hr-HR" dirty="0" err="1" smtClean="0"/>
              <a:t>29</a:t>
            </a:r>
            <a:r>
              <a:rPr lang="hr-HR" dirty="0" smtClean="0"/>
              <a:t> </a:t>
            </a:r>
            <a:r>
              <a:rPr lang="hr-HR" dirty="0" err="1" smtClean="0"/>
              <a:t>31</a:t>
            </a:r>
            <a:endParaRPr lang="hr-HR" dirty="0" smtClean="0"/>
          </a:p>
          <a:p>
            <a:pPr>
              <a:lnSpc>
                <a:spcPct val="150000"/>
              </a:lnSpc>
            </a:pPr>
            <a:r>
              <a:rPr lang="hr-HR" dirty="0" smtClean="0"/>
              <a:t>Pronađite </a:t>
            </a:r>
            <a:r>
              <a:rPr lang="hr-HR" dirty="0" err="1" smtClean="0"/>
              <a:t>mod</a:t>
            </a:r>
            <a:r>
              <a:rPr lang="hr-HR" dirty="0" smtClean="0"/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1066800" y="4953000"/>
            <a:ext cx="7239000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Rješenje:</a:t>
            </a:r>
          </a:p>
          <a:p>
            <a:pPr>
              <a:lnSpc>
                <a:spcPct val="150000"/>
              </a:lnSpc>
            </a:pPr>
            <a:r>
              <a:rPr lang="hr-HR" dirty="0" err="1" smtClean="0"/>
              <a:t>Modovi</a:t>
            </a:r>
            <a:r>
              <a:rPr lang="hr-HR" dirty="0" smtClean="0"/>
              <a:t> su </a:t>
            </a:r>
            <a:r>
              <a:rPr lang="hr-HR" dirty="0" err="1" smtClean="0"/>
              <a:t>11</a:t>
            </a:r>
            <a:r>
              <a:rPr lang="hr-HR" dirty="0" smtClean="0"/>
              <a:t> i </a:t>
            </a:r>
            <a:r>
              <a:rPr lang="hr-HR" dirty="0" err="1" smtClean="0"/>
              <a:t>17</a:t>
            </a:r>
            <a:r>
              <a:rPr lang="hr-HR" dirty="0" smtClean="0"/>
              <a:t>. Ovakav skup podataka je bimodalan.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-152400"/>
            <a:ext cx="7524432" cy="7275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hr-HR" sz="2400" b="1" u="sng" dirty="0" smtClean="0"/>
              <a:t>MJERE SREDIŠNJE (CENTRALNE) TENDENCIJE - ZAKLJUČAK</a:t>
            </a:r>
          </a:p>
        </p:txBody>
      </p:sp>
      <p:pic>
        <p:nvPicPr>
          <p:cNvPr id="5" name="Picture 6" descr="http://emj.bmj.com/content/17/4/274/F1.lar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679835"/>
            <a:ext cx="4267200" cy="61781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0071" y="1066800"/>
            <a:ext cx="630794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hr-HR" sz="2400" b="1" u="sng" dirty="0" smtClean="0"/>
              <a:t>MJERE VARIJABILNOSTI </a:t>
            </a:r>
          </a:p>
          <a:p>
            <a:pPr algn="ctr">
              <a:lnSpc>
                <a:spcPct val="200000"/>
              </a:lnSpc>
            </a:pPr>
            <a:r>
              <a:rPr lang="hr-HR" sz="2400" b="1" u="sng" dirty="0" smtClean="0"/>
              <a:t>(rasipanja vrijednosti oko središnje tendencije)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456992"/>
            <a:ext cx="84582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b="1" u="sng" dirty="0" smtClean="0"/>
              <a:t> DEFINICIJA: Statistika</a:t>
            </a:r>
            <a:r>
              <a:rPr lang="hr-HR" u="sng" dirty="0" smtClean="0"/>
              <a:t> je grana matematike koja obuhvaća sakupljanje, analizu, interpretaciju i prezentaciju podataka te izradu predviđanja koja se temelje na tim podacima.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Smatra se granom matematike, veliku važnost u korištenju statistike imaju i </a:t>
            </a:r>
            <a:r>
              <a:rPr lang="hr-HR" b="1" dirty="0" smtClean="0"/>
              <a:t>planiranje i provođenje pokusa</a:t>
            </a:r>
            <a:r>
              <a:rPr lang="hr-HR" dirty="0" smtClean="0"/>
              <a:t>,  odnosno </a:t>
            </a:r>
            <a:r>
              <a:rPr lang="hr-HR" b="1" dirty="0" smtClean="0"/>
              <a:t>skupljanje podataka </a:t>
            </a:r>
            <a:r>
              <a:rPr lang="hr-HR" dirty="0" smtClean="0"/>
              <a:t>koji će se analizirati (negativni primjer: </a:t>
            </a:r>
            <a:r>
              <a:rPr lang="en-US" i="1" u="sng" dirty="0" smtClean="0"/>
              <a:t>Hawthorne</a:t>
            </a:r>
            <a:r>
              <a:rPr lang="hr-HR" i="1" u="sng" dirty="0" smtClean="0"/>
              <a:t> </a:t>
            </a:r>
            <a:r>
              <a:rPr lang="hr-HR" i="1" u="sng" dirty="0" err="1" smtClean="0"/>
              <a:t>study</a:t>
            </a:r>
            <a:r>
              <a:rPr lang="hr-HR" dirty="0" smtClean="0"/>
              <a:t>), ali i </a:t>
            </a:r>
            <a:r>
              <a:rPr lang="hr-HR" b="1" dirty="0" smtClean="0"/>
              <a:t>interpretacija</a:t>
            </a:r>
            <a:r>
              <a:rPr lang="hr-HR" dirty="0" smtClean="0"/>
              <a:t> dobivenih rezultata (</a:t>
            </a:r>
            <a:r>
              <a:rPr lang="hr-HR" u="sng" dirty="0" smtClean="0"/>
              <a:t>lažna korelacija</a:t>
            </a:r>
            <a:r>
              <a:rPr lang="hr-HR" dirty="0" smtClean="0"/>
              <a:t>)!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Navodno su prve statističke metode korištene čak u 5 stoljeću p.n.e.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Najstariji zapisi o korištenju statistike potječu iz 9. stoljeća (arapski znanstvenik Al-</a:t>
            </a:r>
            <a:r>
              <a:rPr lang="hr-HR" dirty="0" err="1" smtClean="0"/>
              <a:t>Kindi</a:t>
            </a:r>
            <a:r>
              <a:rPr lang="hr-HR" dirty="0" smtClean="0"/>
              <a:t> u svrhu izučavanja kodiranih poruka).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U 14 stoljeću nastaju zapisi </a:t>
            </a:r>
            <a:r>
              <a:rPr lang="hr-HR" i="1" dirty="0" err="1" smtClean="0"/>
              <a:t>Nuova</a:t>
            </a:r>
            <a:r>
              <a:rPr lang="hr-HR" i="1" dirty="0" smtClean="0"/>
              <a:t> </a:t>
            </a:r>
            <a:r>
              <a:rPr lang="hr-HR" i="1" dirty="0" err="1" smtClean="0"/>
              <a:t>Cronica</a:t>
            </a:r>
            <a:r>
              <a:rPr lang="hr-HR" i="1" dirty="0" smtClean="0"/>
              <a:t> </a:t>
            </a:r>
            <a:r>
              <a:rPr lang="hr-HR" dirty="0" smtClean="0"/>
              <a:t>(povijest </a:t>
            </a:r>
            <a:r>
              <a:rPr lang="hr-HR" dirty="0" err="1" smtClean="0"/>
              <a:t>Firenze</a:t>
            </a:r>
            <a:r>
              <a:rPr lang="hr-HR" dirty="0" smtClean="0"/>
              <a:t>) sadrže niz statističkih podataka o populaciji, edukaciji i </a:t>
            </a:r>
            <a:r>
              <a:rPr lang="hr-HR" dirty="0" err="1" smtClean="0"/>
              <a:t>sl</a:t>
            </a:r>
            <a:r>
              <a:rPr lang="hr-HR" dirty="0" smtClean="0"/>
              <a:t>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Matematički razvoj ide usporedno s razvojem teorije vjerojatnosti 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dirty="0"/>
          </a:p>
        </p:txBody>
      </p:sp>
      <p:sp>
        <p:nvSpPr>
          <p:cNvPr id="3" name="TextBox 2"/>
          <p:cNvSpPr txBox="1"/>
          <p:nvPr/>
        </p:nvSpPr>
        <p:spPr>
          <a:xfrm>
            <a:off x="3270120" y="0"/>
            <a:ext cx="76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u="sng" dirty="0" smtClean="0"/>
              <a:t>UVOD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990600"/>
            <a:ext cx="77724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b="1" dirty="0" smtClean="0"/>
              <a:t>Raspon podatka </a:t>
            </a:r>
            <a:r>
              <a:rPr lang="hr-HR" dirty="0" smtClean="0"/>
              <a:t>(</a:t>
            </a:r>
            <a:r>
              <a:rPr lang="hr-HR" dirty="0" err="1" smtClean="0"/>
              <a:t>engl</a:t>
            </a:r>
            <a:r>
              <a:rPr lang="hr-HR" dirty="0" smtClean="0"/>
              <a:t>. </a:t>
            </a:r>
            <a:r>
              <a:rPr lang="hr-HR" i="1" dirty="0" smtClean="0"/>
              <a:t>data </a:t>
            </a:r>
            <a:r>
              <a:rPr lang="hr-HR" i="1" dirty="0" err="1" smtClean="0"/>
              <a:t>range</a:t>
            </a:r>
            <a:r>
              <a:rPr lang="hr-HR" dirty="0" smtClean="0"/>
              <a:t>) je razlika između maksimalne i minimalne vrijednosti podataka</a:t>
            </a:r>
          </a:p>
          <a:p>
            <a:pPr>
              <a:lnSpc>
                <a:spcPct val="150000"/>
              </a:lnSpc>
            </a:pPr>
            <a:r>
              <a:rPr lang="hr-HR" i="1" dirty="0" smtClean="0"/>
              <a:t>R = 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max</a:t>
            </a:r>
            <a:r>
              <a:rPr lang="hr-HR" i="1" dirty="0" smtClean="0"/>
              <a:t> − 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min</a:t>
            </a:r>
            <a:endParaRPr lang="hr-HR" i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948690"/>
            <a:ext cx="8077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b="1" dirty="0" err="1" smtClean="0"/>
              <a:t>Varijancija</a:t>
            </a:r>
            <a:r>
              <a:rPr lang="hr-HR" b="1" dirty="0" smtClean="0"/>
              <a:t> </a:t>
            </a:r>
            <a:r>
              <a:rPr lang="hr-HR" b="1" dirty="0" smtClean="0">
                <a:solidFill>
                  <a:srgbClr val="FF0000"/>
                </a:solidFill>
              </a:rPr>
              <a:t>uzorka</a:t>
            </a:r>
            <a:r>
              <a:rPr lang="hr-HR" b="1" dirty="0" smtClean="0"/>
              <a:t> </a:t>
            </a:r>
            <a:r>
              <a:rPr lang="hr-HR" dirty="0" smtClean="0"/>
              <a:t>(</a:t>
            </a:r>
            <a:r>
              <a:rPr lang="hr-HR" dirty="0" err="1" smtClean="0"/>
              <a:t>engl</a:t>
            </a:r>
            <a:r>
              <a:rPr lang="hr-HR" dirty="0" smtClean="0"/>
              <a:t>. </a:t>
            </a:r>
            <a:r>
              <a:rPr lang="hr-HR" i="1" dirty="0" err="1" smtClean="0"/>
              <a:t>sample</a:t>
            </a:r>
            <a:r>
              <a:rPr lang="hr-HR" i="1" dirty="0" smtClean="0"/>
              <a:t> </a:t>
            </a:r>
            <a:r>
              <a:rPr lang="hr-HR" i="1" dirty="0" err="1" smtClean="0"/>
              <a:t>variance</a:t>
            </a:r>
            <a:r>
              <a:rPr lang="hr-HR" dirty="0" smtClean="0"/>
              <a:t>) je suma kvadrata odstupanja svih podataka od njihove srednje vrijednosti podijeljene s </a:t>
            </a:r>
            <a:r>
              <a:rPr lang="hr-HR" i="1" dirty="0" smtClean="0"/>
              <a:t>n − 1</a:t>
            </a:r>
          </a:p>
        </p:txBody>
      </p:sp>
      <p:sp>
        <p:nvSpPr>
          <p:cNvPr id="3" name="Rectangle 2"/>
          <p:cNvSpPr/>
          <p:nvPr/>
        </p:nvSpPr>
        <p:spPr>
          <a:xfrm>
            <a:off x="2819400" y="381000"/>
            <a:ext cx="13965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 err="1" smtClean="0"/>
              <a:t>VARIJANCIJA</a:t>
            </a:r>
            <a:endParaRPr lang="en-US" u="sng" dirty="0"/>
          </a:p>
        </p:txBody>
      </p:sp>
      <p:sp>
        <p:nvSpPr>
          <p:cNvPr id="4" name="Rectangle 3"/>
          <p:cNvSpPr/>
          <p:nvPr/>
        </p:nvSpPr>
        <p:spPr>
          <a:xfrm>
            <a:off x="381000" y="3505200"/>
            <a:ext cx="8001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b="1" dirty="0" err="1" smtClean="0"/>
              <a:t>Varijancija</a:t>
            </a:r>
            <a:r>
              <a:rPr lang="hr-HR" b="1" dirty="0" smtClean="0"/>
              <a:t> </a:t>
            </a:r>
            <a:r>
              <a:rPr lang="hr-HR" b="1" dirty="0" smtClean="0">
                <a:solidFill>
                  <a:srgbClr val="FF0000"/>
                </a:solidFill>
              </a:rPr>
              <a:t>populacije</a:t>
            </a:r>
            <a:r>
              <a:rPr lang="hr-HR" b="1" dirty="0" smtClean="0"/>
              <a:t> </a:t>
            </a:r>
            <a:r>
              <a:rPr lang="hr-HR" dirty="0" smtClean="0"/>
              <a:t>(</a:t>
            </a:r>
            <a:r>
              <a:rPr lang="hr-HR" dirty="0" err="1" smtClean="0"/>
              <a:t>engl</a:t>
            </a:r>
            <a:r>
              <a:rPr lang="hr-HR" dirty="0" smtClean="0"/>
              <a:t>. </a:t>
            </a:r>
            <a:r>
              <a:rPr lang="hr-HR" dirty="0" err="1" smtClean="0"/>
              <a:t>population</a:t>
            </a:r>
            <a:r>
              <a:rPr lang="hr-HR" dirty="0" smtClean="0"/>
              <a:t> </a:t>
            </a:r>
            <a:r>
              <a:rPr lang="hr-HR" dirty="0" err="1" smtClean="0"/>
              <a:t>variance</a:t>
            </a:r>
            <a:r>
              <a:rPr lang="hr-HR" dirty="0" smtClean="0"/>
              <a:t>) je vrijednost sume kvadrata odstupanja svih podataka od njihove srednje vrijednosti podijeljene s </a:t>
            </a:r>
            <a:r>
              <a:rPr lang="hr-HR" i="1" dirty="0" smtClean="0"/>
              <a:t>N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2819400"/>
            <a:ext cx="800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/>
              <a:t>gdje </a:t>
            </a:r>
            <a:r>
              <a:rPr lang="hr-HR" i="1" dirty="0" smtClean="0"/>
              <a:t>n</a:t>
            </a:r>
            <a:r>
              <a:rPr lang="hr-HR" dirty="0" smtClean="0"/>
              <a:t> predstavlja ukupan broj podataka u uzorku.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1905000"/>
            <a:ext cx="2895600" cy="87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33400" y="5638800"/>
            <a:ext cx="7620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/>
              <a:t>gdje </a:t>
            </a:r>
            <a:r>
              <a:rPr lang="hr-HR" i="1" dirty="0" smtClean="0"/>
              <a:t>N</a:t>
            </a:r>
            <a:r>
              <a:rPr lang="hr-HR" dirty="0" smtClean="0"/>
              <a:t> predstavlja ukupan broj podataka u populaciji.</a:t>
            </a:r>
            <a:endParaRPr lang="hr-H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4495800"/>
            <a:ext cx="2819399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62000" y="6248400"/>
            <a:ext cx="848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- izvod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219200"/>
            <a:ext cx="7772400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b="1" dirty="0" smtClean="0"/>
              <a:t>Standardna devijacija </a:t>
            </a:r>
            <a:r>
              <a:rPr lang="hr-HR" b="1" dirty="0" smtClean="0">
                <a:solidFill>
                  <a:srgbClr val="FF0000"/>
                </a:solidFill>
              </a:rPr>
              <a:t>uzorka</a:t>
            </a:r>
            <a:r>
              <a:rPr lang="hr-HR" b="1" dirty="0" smtClean="0"/>
              <a:t> </a:t>
            </a:r>
            <a:r>
              <a:rPr lang="hr-HR" dirty="0" smtClean="0"/>
              <a:t>(</a:t>
            </a:r>
            <a:r>
              <a:rPr lang="hr-HR" dirty="0" err="1" smtClean="0"/>
              <a:t>engl</a:t>
            </a:r>
            <a:r>
              <a:rPr lang="hr-HR" dirty="0" smtClean="0"/>
              <a:t>. </a:t>
            </a:r>
            <a:r>
              <a:rPr lang="hr-HR" i="1" dirty="0" err="1" smtClean="0"/>
              <a:t>sample</a:t>
            </a:r>
            <a:r>
              <a:rPr lang="hr-HR" i="1" dirty="0" smtClean="0"/>
              <a:t> standard </a:t>
            </a:r>
            <a:r>
              <a:rPr lang="hr-HR" i="1" dirty="0" err="1" smtClean="0"/>
              <a:t>deviation</a:t>
            </a:r>
            <a:r>
              <a:rPr lang="hr-HR" dirty="0" smtClean="0"/>
              <a:t>) je pozitivna vrijednost drugog korijena </a:t>
            </a:r>
            <a:r>
              <a:rPr lang="hr-HR" dirty="0" err="1" smtClean="0"/>
              <a:t>varijancije</a:t>
            </a:r>
            <a:r>
              <a:rPr lang="hr-HR" dirty="0" smtClean="0"/>
              <a:t> uzorka</a:t>
            </a:r>
            <a:endParaRPr lang="hr-H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286000"/>
            <a:ext cx="3248025" cy="88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914400" y="3276600"/>
            <a:ext cx="5715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gdje </a:t>
            </a:r>
            <a:r>
              <a:rPr lang="pl-PL" i="1" dirty="0"/>
              <a:t>n</a:t>
            </a:r>
            <a:r>
              <a:rPr lang="pl-PL" dirty="0"/>
              <a:t> predstavlja ukupan broj podataka u uzorku.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4038600"/>
            <a:ext cx="8001000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b="1" dirty="0" smtClean="0"/>
              <a:t>Standardna devijacija </a:t>
            </a:r>
            <a:r>
              <a:rPr lang="hr-HR" b="1" dirty="0" smtClean="0">
                <a:solidFill>
                  <a:srgbClr val="FF0000"/>
                </a:solidFill>
              </a:rPr>
              <a:t>populacije</a:t>
            </a:r>
            <a:r>
              <a:rPr lang="hr-HR" b="1" dirty="0" smtClean="0"/>
              <a:t> </a:t>
            </a:r>
            <a:r>
              <a:rPr lang="hr-HR" dirty="0" smtClean="0"/>
              <a:t>(</a:t>
            </a:r>
            <a:r>
              <a:rPr lang="hr-HR" dirty="0" err="1" smtClean="0"/>
              <a:t>engl</a:t>
            </a:r>
            <a:r>
              <a:rPr lang="hr-HR" dirty="0" smtClean="0"/>
              <a:t>. </a:t>
            </a:r>
            <a:r>
              <a:rPr lang="hr-HR" i="1" dirty="0" err="1" smtClean="0"/>
              <a:t>population</a:t>
            </a:r>
            <a:r>
              <a:rPr lang="hr-HR" i="1" dirty="0" smtClean="0"/>
              <a:t> standard </a:t>
            </a:r>
            <a:r>
              <a:rPr lang="hr-HR" i="1" dirty="0" err="1" smtClean="0"/>
              <a:t>deviation</a:t>
            </a:r>
            <a:r>
              <a:rPr lang="hr-HR" dirty="0" smtClean="0"/>
              <a:t>) je pozitivna vrijednost drugog korijena </a:t>
            </a:r>
            <a:r>
              <a:rPr lang="hr-HR" dirty="0" err="1" smtClean="0"/>
              <a:t>varijancije</a:t>
            </a:r>
            <a:r>
              <a:rPr lang="hr-HR" dirty="0" smtClean="0"/>
              <a:t> populacije</a:t>
            </a:r>
            <a:endParaRPr lang="hr-HR" dirty="0"/>
          </a:p>
        </p:txBody>
      </p:sp>
      <p:sp>
        <p:nvSpPr>
          <p:cNvPr id="6" name="Rectangle 5"/>
          <p:cNvSpPr/>
          <p:nvPr/>
        </p:nvSpPr>
        <p:spPr>
          <a:xfrm>
            <a:off x="838200" y="6172200"/>
            <a:ext cx="7086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gdje </a:t>
            </a:r>
            <a:r>
              <a:rPr lang="pl-PL" i="1" dirty="0"/>
              <a:t>N</a:t>
            </a:r>
            <a:r>
              <a:rPr lang="pl-PL" dirty="0"/>
              <a:t> predstavlja ukupan broj podataka u populaciji.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5105400"/>
            <a:ext cx="351212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1524000" y="533400"/>
            <a:ext cx="26900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u="sng" dirty="0" smtClean="0"/>
              <a:t>STANDARDNA DEVIJACIJA 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2362200"/>
            <a:ext cx="23336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4724400"/>
            <a:ext cx="18669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533400" y="1219200"/>
            <a:ext cx="7696200" cy="1295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b="1" dirty="0" smtClean="0"/>
              <a:t>Koeficijent varijacije </a:t>
            </a:r>
            <a:r>
              <a:rPr lang="hr-HR" b="1" dirty="0" smtClean="0">
                <a:solidFill>
                  <a:srgbClr val="FF0000"/>
                </a:solidFill>
              </a:rPr>
              <a:t>uzorka</a:t>
            </a:r>
            <a:r>
              <a:rPr lang="hr-HR" b="1" dirty="0" smtClean="0"/>
              <a:t> </a:t>
            </a:r>
            <a:r>
              <a:rPr lang="hr-HR" dirty="0" smtClean="0"/>
              <a:t>(</a:t>
            </a:r>
            <a:r>
              <a:rPr lang="hr-HR" dirty="0" err="1" smtClean="0"/>
              <a:t>engl</a:t>
            </a:r>
            <a:r>
              <a:rPr lang="hr-HR" dirty="0" smtClean="0"/>
              <a:t>. </a:t>
            </a:r>
            <a:r>
              <a:rPr lang="hr-HR" i="1" dirty="0" err="1" smtClean="0"/>
              <a:t>sample</a:t>
            </a:r>
            <a:r>
              <a:rPr lang="hr-HR" dirty="0" smtClean="0"/>
              <a:t> </a:t>
            </a:r>
            <a:r>
              <a:rPr lang="hr-HR" dirty="0" err="1" smtClean="0"/>
              <a:t>coefficient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variation</a:t>
            </a:r>
            <a:r>
              <a:rPr lang="hr-HR" dirty="0" smtClean="0"/>
              <a:t>) je omjer vrijednosti standardne devijacije uzorka sa srednjom vrijednosti podataka u uzorku</a:t>
            </a:r>
            <a:endParaRPr lang="hr-HR" dirty="0"/>
          </a:p>
        </p:txBody>
      </p:sp>
      <p:sp>
        <p:nvSpPr>
          <p:cNvPr id="5" name="Rectangle 4"/>
          <p:cNvSpPr/>
          <p:nvPr/>
        </p:nvSpPr>
        <p:spPr>
          <a:xfrm>
            <a:off x="533400" y="3429000"/>
            <a:ext cx="7772400" cy="1295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b="1" dirty="0" smtClean="0"/>
              <a:t>Koeficijent varijacije </a:t>
            </a:r>
            <a:r>
              <a:rPr lang="hr-HR" b="1" dirty="0" smtClean="0">
                <a:solidFill>
                  <a:srgbClr val="FF0000"/>
                </a:solidFill>
              </a:rPr>
              <a:t>populacije</a:t>
            </a:r>
            <a:r>
              <a:rPr lang="hr-HR" b="1" dirty="0" smtClean="0"/>
              <a:t> </a:t>
            </a:r>
            <a:r>
              <a:rPr lang="hr-HR" dirty="0" smtClean="0"/>
              <a:t>(</a:t>
            </a:r>
            <a:r>
              <a:rPr lang="hr-HR" dirty="0" err="1" smtClean="0"/>
              <a:t>engl</a:t>
            </a:r>
            <a:r>
              <a:rPr lang="hr-HR" dirty="0" smtClean="0"/>
              <a:t>. </a:t>
            </a:r>
            <a:r>
              <a:rPr lang="hr-HR" i="1" dirty="0" err="1" smtClean="0"/>
              <a:t>population</a:t>
            </a:r>
            <a:r>
              <a:rPr lang="hr-HR" i="1" dirty="0" smtClean="0"/>
              <a:t> </a:t>
            </a:r>
            <a:r>
              <a:rPr lang="hr-HR" i="1" dirty="0" err="1" smtClean="0"/>
              <a:t>coefficient</a:t>
            </a:r>
            <a:r>
              <a:rPr lang="hr-HR" i="1" dirty="0" smtClean="0"/>
              <a:t> </a:t>
            </a:r>
            <a:r>
              <a:rPr lang="hr-HR" i="1" dirty="0" err="1" smtClean="0"/>
              <a:t>of</a:t>
            </a:r>
            <a:r>
              <a:rPr lang="hr-HR" i="1" dirty="0" smtClean="0"/>
              <a:t> </a:t>
            </a:r>
            <a:r>
              <a:rPr lang="hr-HR" i="1" dirty="0" err="1" smtClean="0"/>
              <a:t>variation</a:t>
            </a:r>
            <a:r>
              <a:rPr lang="hr-HR" dirty="0" smtClean="0"/>
              <a:t>) je omjer vrijednosti standardne devijacije populacije sa srednjom vrijednosti podataka u populaciji</a:t>
            </a:r>
            <a:endParaRPr lang="hr-HR" dirty="0"/>
          </a:p>
        </p:txBody>
      </p:sp>
      <p:sp>
        <p:nvSpPr>
          <p:cNvPr id="6" name="Rectangle 5"/>
          <p:cNvSpPr/>
          <p:nvPr/>
        </p:nvSpPr>
        <p:spPr>
          <a:xfrm>
            <a:off x="1752600" y="457200"/>
            <a:ext cx="2514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u="sng" dirty="0" smtClean="0"/>
              <a:t>KOEFICIJENT VARIJACIJE </a:t>
            </a:r>
            <a:endParaRPr lang="en-US" u="sng" dirty="0"/>
          </a:p>
        </p:txBody>
      </p:sp>
      <p:sp>
        <p:nvSpPr>
          <p:cNvPr id="7" name="Rectangle 6"/>
          <p:cNvSpPr/>
          <p:nvPr/>
        </p:nvSpPr>
        <p:spPr>
          <a:xfrm>
            <a:off x="228600" y="5638800"/>
            <a:ext cx="8763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/>
              <a:t>- normalizirana mjera disperzije – pogodnija je za uspoređivanje od standardne devijacije, jer je standardna devijacija ovisna o srednjoj vrijednosti, </a:t>
            </a:r>
            <a:r>
              <a:rPr lang="hr-HR" dirty="0" err="1" smtClean="0"/>
              <a:t>CVar</a:t>
            </a:r>
            <a:r>
              <a:rPr lang="hr-HR" dirty="0" smtClean="0"/>
              <a:t> je </a:t>
            </a:r>
            <a:r>
              <a:rPr lang="hr-HR" dirty="0" err="1" smtClean="0"/>
              <a:t>bezdimenzijska</a:t>
            </a:r>
            <a:r>
              <a:rPr lang="hr-HR" dirty="0" smtClean="0"/>
              <a:t> veličina, može biti izražena u postocima, često se koristi u </a:t>
            </a:r>
            <a:r>
              <a:rPr lang="hr-HR" dirty="0" err="1" smtClean="0"/>
              <a:t>kromatografiji</a:t>
            </a:r>
            <a:r>
              <a:rPr lang="hr-HR" dirty="0" smtClean="0"/>
              <a:t>, problem nastupa kada je srednja vrijednost oko nule.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371600"/>
            <a:ext cx="8001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Primjer:</a:t>
            </a:r>
          </a:p>
          <a:p>
            <a:r>
              <a:rPr lang="hr-HR" dirty="0" smtClean="0"/>
              <a:t>Mjerili smo visinu učenica u nekom razredu i dobili smo srednju vrijednost od </a:t>
            </a:r>
            <a:r>
              <a:rPr lang="pl-PL" dirty="0" smtClean="0"/>
              <a:t>140,91cm i standardnu devijaciju 10,34 cm.</a:t>
            </a:r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Zatim smo mjerili visinu učenika u istom razredu i dobili smo srednju vrijednost </a:t>
            </a:r>
            <a:r>
              <a:rPr lang="sv-SE" dirty="0" smtClean="0"/>
              <a:t>152,36</a:t>
            </a:r>
            <a:r>
              <a:rPr lang="hr-HR" dirty="0" smtClean="0"/>
              <a:t> </a:t>
            </a:r>
            <a:r>
              <a:rPr lang="sv-SE" dirty="0" smtClean="0"/>
              <a:t>cm, sa standardnom devijacijom s=7,25</a:t>
            </a:r>
            <a:r>
              <a:rPr lang="hr-HR" dirty="0" smtClean="0"/>
              <a:t> cm</a:t>
            </a:r>
            <a:r>
              <a:rPr lang="sv-SE" dirty="0" smtClean="0"/>
              <a:t>.</a:t>
            </a:r>
            <a:endParaRPr lang="hr-HR" dirty="0" smtClean="0"/>
          </a:p>
          <a:p>
            <a:endParaRPr lang="hr-HR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3657600"/>
            <a:ext cx="841531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Usporedbom koeficijenata varijance:</a:t>
            </a:r>
          </a:p>
          <a:p>
            <a:endParaRPr lang="hr-HR" dirty="0" smtClean="0"/>
          </a:p>
          <a:p>
            <a:r>
              <a:rPr lang="en-US" dirty="0" smtClean="0"/>
              <a:t>CV</a:t>
            </a:r>
            <a:r>
              <a:rPr lang="en-US" baseline="-25000" dirty="0" smtClean="0"/>
              <a:t>A</a:t>
            </a:r>
            <a:r>
              <a:rPr lang="en-US" dirty="0" smtClean="0"/>
              <a:t>= 10,34/140.91=0,07</a:t>
            </a:r>
            <a:endParaRPr lang="hr-HR" dirty="0" smtClean="0"/>
          </a:p>
          <a:p>
            <a:endParaRPr lang="hr-HR" dirty="0" smtClean="0"/>
          </a:p>
          <a:p>
            <a:r>
              <a:rPr lang="en-US" dirty="0" smtClean="0"/>
              <a:t>CV</a:t>
            </a:r>
            <a:r>
              <a:rPr lang="en-US" baseline="-25000" dirty="0" smtClean="0"/>
              <a:t>B</a:t>
            </a:r>
            <a:r>
              <a:rPr lang="en-US" dirty="0" smtClean="0"/>
              <a:t>=7,25/152,36=0,05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Vidimo da je varijabilnost u visini učenica 1,4 puta veća od varijabilnosti u visini učenika:</a:t>
            </a:r>
          </a:p>
          <a:p>
            <a:r>
              <a:rPr lang="en-US" dirty="0" smtClean="0"/>
              <a:t>CV</a:t>
            </a:r>
            <a:r>
              <a:rPr lang="en-US" baseline="-25000" dirty="0" smtClean="0"/>
              <a:t>A</a:t>
            </a:r>
            <a:r>
              <a:rPr lang="en-US" dirty="0" smtClean="0"/>
              <a:t>/ CV</a:t>
            </a:r>
            <a:r>
              <a:rPr lang="en-US" baseline="-25000" dirty="0" smtClean="0"/>
              <a:t>B</a:t>
            </a:r>
            <a:r>
              <a:rPr lang="en-US" dirty="0" smtClean="0"/>
              <a:t>=0,07/0,05=1,4</a:t>
            </a:r>
            <a:endParaRPr lang="hr-HR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52600" y="457200"/>
            <a:ext cx="2514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u="sng" dirty="0" smtClean="0"/>
              <a:t>KOEFICIJENT VARIJACIJE 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533400"/>
            <a:ext cx="8001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b="1" i="1" dirty="0" err="1" smtClean="0"/>
              <a:t>kvantili</a:t>
            </a:r>
            <a:r>
              <a:rPr lang="hr-HR" i="1" dirty="0" smtClean="0"/>
              <a:t> </a:t>
            </a:r>
            <a:r>
              <a:rPr lang="hr-HR" dirty="0" smtClean="0"/>
              <a:t>su vrijednosti statističkog obilježja koje statistički niz dijele na q jednakih dijelova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i="1" dirty="0" smtClean="0"/>
              <a:t> </a:t>
            </a:r>
            <a:r>
              <a:rPr lang="hr-HR" dirty="0" err="1" smtClean="0"/>
              <a:t>kvantili</a:t>
            </a:r>
            <a:r>
              <a:rPr lang="hr-HR" dirty="0" smtClean="0"/>
              <a:t> se dijele s obzirom na broj intervala na koji dijele niz podataka:</a:t>
            </a:r>
          </a:p>
          <a:p>
            <a:pPr>
              <a:lnSpc>
                <a:spcPct val="150000"/>
              </a:lnSpc>
            </a:pPr>
            <a:r>
              <a:rPr lang="hr-HR" dirty="0"/>
              <a:t> </a:t>
            </a:r>
            <a:r>
              <a:rPr lang="hr-HR" dirty="0" smtClean="0"/>
              <a:t>- </a:t>
            </a:r>
            <a:r>
              <a:rPr lang="hr-HR" dirty="0" err="1" smtClean="0"/>
              <a:t>kvantil</a:t>
            </a:r>
            <a:r>
              <a:rPr lang="hr-HR" dirty="0" smtClean="0"/>
              <a:t> drugog reda dijeli niz podataka na dva jednaka dijela (</a:t>
            </a:r>
            <a:r>
              <a:rPr lang="hr-HR" i="1" dirty="0" smtClean="0"/>
              <a:t>medijan?</a:t>
            </a:r>
            <a:r>
              <a:rPr lang="hr-HR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- </a:t>
            </a:r>
            <a:r>
              <a:rPr lang="hr-HR" dirty="0" err="1" smtClean="0"/>
              <a:t>kvantili</a:t>
            </a:r>
            <a:r>
              <a:rPr lang="hr-HR" dirty="0" smtClean="0"/>
              <a:t> trećeg reda su </a:t>
            </a:r>
            <a:r>
              <a:rPr lang="hr-HR" b="1" dirty="0" err="1" smtClean="0"/>
              <a:t>tercili</a:t>
            </a:r>
            <a:r>
              <a:rPr lang="hr-HR" b="1" dirty="0" smtClean="0"/>
              <a:t> </a:t>
            </a:r>
            <a:r>
              <a:rPr lang="hr-HR" dirty="0" smtClean="0"/>
              <a:t>i dijele niz podataka na tri dijela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</a:t>
            </a:r>
            <a:r>
              <a:rPr lang="hr-HR" dirty="0" err="1" smtClean="0"/>
              <a:t>kvantili</a:t>
            </a:r>
            <a:r>
              <a:rPr lang="hr-HR" dirty="0" smtClean="0"/>
              <a:t> četvrtog reda su </a:t>
            </a:r>
            <a:r>
              <a:rPr lang="hr-HR" b="1" dirty="0" err="1" smtClean="0"/>
              <a:t>kvartili</a:t>
            </a:r>
            <a:r>
              <a:rPr lang="hr-HR" dirty="0" smtClean="0"/>
              <a:t> i dijele niz podataka na četiri dijela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</a:t>
            </a:r>
            <a:r>
              <a:rPr lang="hr-HR" b="1" dirty="0" err="1" smtClean="0"/>
              <a:t>kvintili</a:t>
            </a:r>
            <a:r>
              <a:rPr lang="hr-HR" b="1" dirty="0" smtClean="0"/>
              <a:t> …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- najčešće se koriste </a:t>
            </a:r>
            <a:r>
              <a:rPr lang="hr-HR" dirty="0" err="1" smtClean="0"/>
              <a:t>kvartili</a:t>
            </a:r>
            <a:r>
              <a:rPr lang="hr-HR" dirty="0" smtClean="0"/>
              <a:t>, a zatim </a:t>
            </a:r>
            <a:r>
              <a:rPr lang="hr-HR" dirty="0" err="1" smtClean="0"/>
              <a:t>decili</a:t>
            </a:r>
            <a:r>
              <a:rPr lang="hr-HR" dirty="0" smtClean="0"/>
              <a:t> i percentili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5410200"/>
            <a:ext cx="86868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sa statističke točke gledišta, </a:t>
            </a:r>
            <a:r>
              <a:rPr lang="hr-HR" b="1" dirty="0" smtClean="0"/>
              <a:t>k-</a:t>
            </a:r>
            <a:r>
              <a:rPr lang="hr-HR" dirty="0" smtClean="0"/>
              <a:t>ti </a:t>
            </a:r>
            <a:r>
              <a:rPr lang="hr-HR" dirty="0" err="1" smtClean="0"/>
              <a:t>kvantil</a:t>
            </a:r>
            <a:r>
              <a:rPr lang="hr-HR" dirty="0" smtClean="0"/>
              <a:t> </a:t>
            </a:r>
            <a:r>
              <a:rPr lang="hr-HR" b="1" dirty="0" smtClean="0"/>
              <a:t>q</a:t>
            </a:r>
            <a:r>
              <a:rPr lang="hr-HR" dirty="0" smtClean="0"/>
              <a:t> predstavlja onu vrijednost </a:t>
            </a:r>
            <a:r>
              <a:rPr lang="hr-HR" b="1" dirty="0" smtClean="0"/>
              <a:t>x</a:t>
            </a:r>
            <a:r>
              <a:rPr lang="hr-HR" dirty="0" smtClean="0"/>
              <a:t> za koju možemo reći da je </a:t>
            </a:r>
            <a:r>
              <a:rPr lang="hr-HR" b="1" dirty="0" smtClean="0"/>
              <a:t>vjerojatnost</a:t>
            </a:r>
            <a:r>
              <a:rPr lang="hr-HR" dirty="0" smtClean="0"/>
              <a:t> da nasumična varijabla bude </a:t>
            </a:r>
            <a:r>
              <a:rPr lang="hr-HR" b="1" dirty="0" smtClean="0"/>
              <a:t>manja</a:t>
            </a:r>
            <a:r>
              <a:rPr lang="hr-HR" dirty="0" smtClean="0"/>
              <a:t> od </a:t>
            </a:r>
            <a:r>
              <a:rPr lang="hr-HR" b="1" dirty="0" smtClean="0"/>
              <a:t>x</a:t>
            </a:r>
            <a:r>
              <a:rPr lang="hr-HR" dirty="0" smtClean="0"/>
              <a:t> iznosi najviše </a:t>
            </a:r>
            <a:r>
              <a:rPr lang="hr-HR" b="1" dirty="0" smtClean="0"/>
              <a:t>k/q</a:t>
            </a:r>
            <a:r>
              <a:rPr lang="hr-HR" dirty="0" smtClean="0"/>
              <a:t>. Također, vjerojatnost da nasumična varijabla bude veća od </a:t>
            </a:r>
            <a:r>
              <a:rPr lang="hr-HR" b="1" dirty="0" smtClean="0"/>
              <a:t>x</a:t>
            </a:r>
            <a:r>
              <a:rPr lang="hr-HR" dirty="0" smtClean="0"/>
              <a:t> iznosi najviše </a:t>
            </a:r>
            <a:r>
              <a:rPr lang="hr-HR" b="1" dirty="0" smtClean="0"/>
              <a:t>(q-k/q) </a:t>
            </a:r>
            <a:r>
              <a:rPr lang="hr-HR" dirty="0" smtClean="0"/>
              <a:t>ili </a:t>
            </a:r>
            <a:r>
              <a:rPr lang="hr-HR" b="1" dirty="0" smtClean="0"/>
              <a:t>1-(k/q).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3962400"/>
            <a:ext cx="86106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hr-HR" dirty="0" smtClean="0"/>
              <a:t> broj </a:t>
            </a:r>
            <a:r>
              <a:rPr lang="hr-HR" dirty="0" err="1" smtClean="0"/>
              <a:t>kvantila</a:t>
            </a:r>
            <a:r>
              <a:rPr lang="hr-HR" dirty="0" smtClean="0"/>
              <a:t> je uvijek </a:t>
            </a:r>
            <a:r>
              <a:rPr lang="hr-HR" b="1" dirty="0" smtClean="0"/>
              <a:t>q-1</a:t>
            </a:r>
            <a:r>
              <a:rPr lang="hr-HR" dirty="0" smtClean="0"/>
              <a:t>, odnosno za </a:t>
            </a:r>
            <a:r>
              <a:rPr lang="hr-HR" dirty="0" err="1" smtClean="0"/>
              <a:t>kvantil</a:t>
            </a:r>
            <a:r>
              <a:rPr lang="hr-HR" dirty="0" smtClean="0"/>
              <a:t> drugog reda imamo jedan </a:t>
            </a:r>
            <a:r>
              <a:rPr lang="hr-HR" dirty="0" err="1" smtClean="0"/>
              <a:t>kvantil</a:t>
            </a:r>
            <a:r>
              <a:rPr lang="hr-HR" dirty="0" smtClean="0"/>
              <a:t> , za </a:t>
            </a:r>
            <a:r>
              <a:rPr lang="hr-HR" dirty="0" err="1" smtClean="0"/>
              <a:t>kvantil</a:t>
            </a:r>
            <a:r>
              <a:rPr lang="hr-HR" dirty="0" smtClean="0"/>
              <a:t> trećeg reda (</a:t>
            </a:r>
            <a:r>
              <a:rPr lang="hr-HR" b="1" dirty="0" err="1" smtClean="0"/>
              <a:t>tercil</a:t>
            </a:r>
            <a:r>
              <a:rPr lang="hr-HR" dirty="0" smtClean="0"/>
              <a:t>) imamo </a:t>
            </a:r>
            <a:r>
              <a:rPr lang="hr-HR" b="1" dirty="0" smtClean="0"/>
              <a:t>2</a:t>
            </a:r>
            <a:r>
              <a:rPr lang="hr-HR" dirty="0" smtClean="0"/>
              <a:t> </a:t>
            </a:r>
            <a:r>
              <a:rPr lang="hr-HR" dirty="0" err="1" smtClean="0"/>
              <a:t>kvantila</a:t>
            </a:r>
            <a:r>
              <a:rPr lang="hr-HR" dirty="0" smtClean="0"/>
              <a:t>, za </a:t>
            </a:r>
            <a:r>
              <a:rPr lang="hr-HR" dirty="0" err="1" smtClean="0"/>
              <a:t>kvantil</a:t>
            </a:r>
            <a:r>
              <a:rPr lang="hr-HR" dirty="0" smtClean="0"/>
              <a:t> četvrtog reda </a:t>
            </a:r>
            <a:r>
              <a:rPr lang="hr-HR" b="1" dirty="0" smtClean="0"/>
              <a:t>(</a:t>
            </a:r>
            <a:r>
              <a:rPr lang="hr-HR" b="1" dirty="0" err="1" smtClean="0"/>
              <a:t>kvartil</a:t>
            </a:r>
            <a:r>
              <a:rPr lang="hr-HR" b="1" dirty="0" smtClean="0"/>
              <a:t>)</a:t>
            </a:r>
            <a:r>
              <a:rPr lang="hr-HR" dirty="0" smtClean="0"/>
              <a:t> imamo </a:t>
            </a:r>
            <a:r>
              <a:rPr lang="hr-HR" b="1" dirty="0" smtClean="0"/>
              <a:t>3</a:t>
            </a:r>
            <a:r>
              <a:rPr lang="hr-HR" dirty="0" smtClean="0"/>
              <a:t> </a:t>
            </a:r>
            <a:r>
              <a:rPr lang="hr-HR" dirty="0" err="1" smtClean="0"/>
              <a:t>kvantila</a:t>
            </a:r>
            <a:r>
              <a:rPr lang="hr-HR" dirty="0" smtClean="0"/>
              <a:t>, … </a:t>
            </a: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895600" y="0"/>
            <a:ext cx="890500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hr-HR" b="1" u="sng" dirty="0" err="1" smtClean="0"/>
              <a:t>Kvantili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533400"/>
            <a:ext cx="8229600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b="1" i="1" dirty="0" smtClean="0"/>
              <a:t> </a:t>
            </a:r>
            <a:r>
              <a:rPr lang="hr-HR" b="1" i="1" dirty="0" err="1" smtClean="0"/>
              <a:t>kvartili</a:t>
            </a:r>
            <a:r>
              <a:rPr lang="hr-HR" i="1" dirty="0" smtClean="0"/>
              <a:t> </a:t>
            </a:r>
            <a:r>
              <a:rPr lang="hr-HR" dirty="0" smtClean="0"/>
              <a:t>su vrijednosti statističkog obilježja koje statistički niz dijele na 4 jednaka dijela, mogu se podijeliti na donji i gornji </a:t>
            </a:r>
            <a:r>
              <a:rPr lang="hr-HR" dirty="0" err="1" smtClean="0"/>
              <a:t>kvartil</a:t>
            </a:r>
            <a:endParaRPr lang="hr-HR" dirty="0" smtClean="0"/>
          </a:p>
          <a:p>
            <a:pPr>
              <a:lnSpc>
                <a:spcPct val="150000"/>
              </a:lnSpc>
            </a:pPr>
            <a:endParaRPr lang="hr-H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b="1" i="1" dirty="0" smtClean="0"/>
              <a:t> donji </a:t>
            </a:r>
            <a:r>
              <a:rPr lang="hr-HR" b="1" i="1" dirty="0" err="1" smtClean="0"/>
              <a:t>kvartil</a:t>
            </a:r>
            <a:r>
              <a:rPr lang="hr-HR" b="1" i="1" dirty="0" smtClean="0"/>
              <a:t> </a:t>
            </a:r>
            <a:r>
              <a:rPr lang="hr-HR" dirty="0" smtClean="0"/>
              <a:t>dijeli statistički niz na dva dijela u omjeru 1:3, odnosno preciznije 25 % elemenata statističkog skupa ima vrijednost manju ili jednaku donjem </a:t>
            </a:r>
            <a:r>
              <a:rPr lang="hr-HR" dirty="0" err="1" smtClean="0"/>
              <a:t>kvartilu</a:t>
            </a:r>
            <a:r>
              <a:rPr lang="hr-HR" dirty="0" smtClean="0"/>
              <a:t>,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b="1" i="1" dirty="0" smtClean="0"/>
              <a:t> gornji </a:t>
            </a:r>
            <a:r>
              <a:rPr lang="hr-HR" b="1" i="1" dirty="0" err="1" smtClean="0"/>
              <a:t>kvartil</a:t>
            </a:r>
            <a:r>
              <a:rPr lang="hr-HR" b="1" i="1" dirty="0" smtClean="0"/>
              <a:t> </a:t>
            </a:r>
            <a:r>
              <a:rPr lang="hr-HR" dirty="0" smtClean="0"/>
              <a:t>dijeli statistički niz na dva dijela u omjeru 3:1, odnosno preciznije </a:t>
            </a:r>
            <a:r>
              <a:rPr lang="hr-HR" dirty="0" err="1" smtClean="0"/>
              <a:t>75</a:t>
            </a:r>
            <a:r>
              <a:rPr lang="hr-HR" dirty="0" smtClean="0"/>
              <a:t> % elemenata statističkog skupa ima vrijednost manju  ili jednaku gornjem </a:t>
            </a:r>
            <a:r>
              <a:rPr lang="hr-HR" dirty="0" err="1" smtClean="0"/>
              <a:t>kvartilu</a:t>
            </a:r>
            <a:endParaRPr lang="hr-H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b="1" i="1" dirty="0" smtClean="0"/>
              <a:t>srednji </a:t>
            </a:r>
            <a:r>
              <a:rPr lang="hr-HR" b="1" i="1" dirty="0" err="1" smtClean="0"/>
              <a:t>kvartil</a:t>
            </a:r>
            <a:r>
              <a:rPr lang="hr-HR" i="1" dirty="0" smtClean="0"/>
              <a:t> je </a:t>
            </a:r>
            <a:r>
              <a:rPr lang="hr-HR" dirty="0" smtClean="0"/>
              <a:t>često</a:t>
            </a:r>
            <a:r>
              <a:rPr lang="hr-HR" i="1" dirty="0" smtClean="0"/>
              <a:t> </a:t>
            </a:r>
            <a:r>
              <a:rPr lang="hr-HR" dirty="0" smtClean="0"/>
              <a:t>medijan i dijeli statistički niz u dva jednaka dijela 1:</a:t>
            </a:r>
            <a:r>
              <a:rPr lang="hr-HR" dirty="0" err="1" smtClean="0"/>
              <a:t>1</a:t>
            </a:r>
            <a:r>
              <a:rPr lang="hr-HR" b="1" dirty="0" smtClean="0"/>
              <a:t>, </a:t>
            </a:r>
            <a:r>
              <a:rPr lang="hr-HR" dirty="0" smtClean="0"/>
              <a:t>odnosno 50 % elemenata statističkog skupa ima vrijednost manju ili jednaku srednjem </a:t>
            </a:r>
            <a:r>
              <a:rPr lang="hr-HR" dirty="0" err="1" smtClean="0"/>
              <a:t>kvartilu</a:t>
            </a:r>
            <a:r>
              <a:rPr lang="hr-HR" dirty="0" smtClean="0"/>
              <a:t>, a 50 % elemenata statističkog skupa ima vrijednost veću od srednjeg </a:t>
            </a:r>
            <a:r>
              <a:rPr lang="hr-HR" dirty="0" err="1" smtClean="0"/>
              <a:t>kvartila</a:t>
            </a:r>
            <a:endParaRPr lang="hr-H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b="1" dirty="0" smtClean="0"/>
              <a:t> </a:t>
            </a:r>
            <a:r>
              <a:rPr lang="en-US" b="1" dirty="0" err="1" smtClean="0"/>
              <a:t>interkvartilna</a:t>
            </a:r>
            <a:r>
              <a:rPr lang="hr-HR" b="1" dirty="0" smtClean="0"/>
              <a:t> </a:t>
            </a:r>
            <a:r>
              <a:rPr lang="en-US" b="1" dirty="0" err="1" smtClean="0"/>
              <a:t>razlika</a:t>
            </a:r>
            <a:r>
              <a:rPr lang="hr-HR" b="1" dirty="0" smtClean="0"/>
              <a:t> </a:t>
            </a:r>
            <a:r>
              <a:rPr lang="hr-HR" dirty="0" smtClean="0"/>
              <a:t> - razlika između donjeg i gornjeg </a:t>
            </a:r>
            <a:r>
              <a:rPr lang="hr-HR" dirty="0" err="1" smtClean="0"/>
              <a:t>kvartila</a:t>
            </a:r>
            <a:r>
              <a:rPr lang="hr-HR" dirty="0" smtClean="0"/>
              <a:t> - predstavlja raspon unutar kojeg se nalazi središnjih </a:t>
            </a:r>
            <a:r>
              <a:rPr lang="hr-HR" dirty="0" err="1" smtClean="0"/>
              <a:t>50</a:t>
            </a:r>
            <a:r>
              <a:rPr lang="hr-HR" dirty="0" smtClean="0"/>
              <a:t> % statističkog niza – vrlo često se koristi.</a:t>
            </a:r>
            <a:endParaRPr lang="hr-HR" b="1" dirty="0"/>
          </a:p>
        </p:txBody>
      </p:sp>
      <p:sp>
        <p:nvSpPr>
          <p:cNvPr id="3" name="Rectangle 2"/>
          <p:cNvSpPr/>
          <p:nvPr/>
        </p:nvSpPr>
        <p:spPr>
          <a:xfrm>
            <a:off x="2590800" y="152400"/>
            <a:ext cx="890500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hr-HR" b="1" u="sng" dirty="0" err="1" smtClean="0"/>
              <a:t>Kvantili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619071"/>
            <a:ext cx="50015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PRIMJER</a:t>
            </a:r>
          </a:p>
          <a:p>
            <a:endParaRPr lang="hr-HR" dirty="0" smtClean="0"/>
          </a:p>
          <a:p>
            <a:r>
              <a:rPr lang="hr-HR" dirty="0" smtClean="0"/>
              <a:t>Odredite prvi i treći </a:t>
            </a:r>
            <a:r>
              <a:rPr lang="hr-HR" dirty="0" err="1" smtClean="0"/>
              <a:t>kvartil</a:t>
            </a:r>
            <a:r>
              <a:rPr lang="hr-HR" dirty="0" smtClean="0"/>
              <a:t> za slijedeći niz podataka:</a:t>
            </a:r>
          </a:p>
          <a:p>
            <a:r>
              <a:rPr lang="en-US" dirty="0" smtClean="0"/>
              <a:t>3, 6, 7, 8, 8, 10, 13, 15, 16, 20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3295471"/>
            <a:ext cx="807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Rješenje</a:t>
            </a:r>
          </a:p>
          <a:p>
            <a:pPr>
              <a:buFontTx/>
              <a:buChar char="-"/>
            </a:pPr>
            <a:r>
              <a:rPr lang="hr-HR" dirty="0" smtClean="0"/>
              <a:t> prvi </a:t>
            </a:r>
            <a:r>
              <a:rPr lang="hr-HR" dirty="0" err="1" smtClean="0"/>
              <a:t>kvartil</a:t>
            </a:r>
            <a:r>
              <a:rPr lang="hr-HR" dirty="0" smtClean="0"/>
              <a:t> – </a:t>
            </a:r>
            <a:r>
              <a:rPr lang="hr-HR" dirty="0" err="1" smtClean="0"/>
              <a:t>10</a:t>
            </a:r>
            <a:r>
              <a:rPr lang="hr-HR" dirty="0" smtClean="0"/>
              <a:t>*(1/4) = 2,</a:t>
            </a:r>
            <a:r>
              <a:rPr lang="hr-HR" dirty="0" err="1" smtClean="0"/>
              <a:t>75</a:t>
            </a:r>
            <a:r>
              <a:rPr lang="hr-HR" dirty="0" smtClean="0"/>
              <a:t> – zaokružimo na 3, dakle treći element u slijedu predstavlja prvi </a:t>
            </a:r>
            <a:r>
              <a:rPr lang="hr-HR" dirty="0" err="1" smtClean="0"/>
              <a:t>kvartil</a:t>
            </a:r>
            <a:r>
              <a:rPr lang="hr-HR" dirty="0" smtClean="0"/>
              <a:t> – </a:t>
            </a:r>
            <a:r>
              <a:rPr lang="hr-HR" b="1" dirty="0" smtClean="0"/>
              <a:t>7</a:t>
            </a:r>
          </a:p>
          <a:p>
            <a:r>
              <a:rPr lang="en-US" dirty="0" smtClean="0"/>
              <a:t>3, 6, </a:t>
            </a:r>
            <a:r>
              <a:rPr lang="en-US" b="1" dirty="0" smtClean="0"/>
              <a:t>7</a:t>
            </a:r>
            <a:r>
              <a:rPr lang="en-US" dirty="0" smtClean="0"/>
              <a:t>, 8, 8, 10, 13, 15, 16, 20</a:t>
            </a:r>
          </a:p>
          <a:p>
            <a:pPr>
              <a:buFontTx/>
              <a:buChar char="-"/>
            </a:pPr>
            <a:endParaRPr lang="hr-HR" b="1" dirty="0" smtClean="0"/>
          </a:p>
          <a:p>
            <a:pPr>
              <a:buFontTx/>
              <a:buChar char="-"/>
            </a:pP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5352871"/>
            <a:ext cx="54579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hr-HR" dirty="0" smtClean="0"/>
              <a:t>treći </a:t>
            </a:r>
            <a:r>
              <a:rPr lang="hr-HR" dirty="0" err="1" smtClean="0"/>
              <a:t>kvartil</a:t>
            </a:r>
            <a:r>
              <a:rPr lang="hr-HR" dirty="0" smtClean="0"/>
              <a:t> – </a:t>
            </a:r>
            <a:r>
              <a:rPr lang="hr-HR" dirty="0" err="1" smtClean="0"/>
              <a:t>10</a:t>
            </a:r>
            <a:r>
              <a:rPr lang="hr-HR" dirty="0" smtClean="0"/>
              <a:t>*(3/4)=7,5 – zaokružimo na 8, dakle </a:t>
            </a:r>
            <a:r>
              <a:rPr lang="hr-HR" b="1" dirty="0" err="1" smtClean="0"/>
              <a:t>15</a:t>
            </a:r>
            <a:endParaRPr lang="hr-HR" b="1" dirty="0" smtClean="0"/>
          </a:p>
          <a:p>
            <a:r>
              <a:rPr lang="en-US" dirty="0" smtClean="0"/>
              <a:t>3, 6, 7, 8, 8, 10, 13, </a:t>
            </a:r>
            <a:r>
              <a:rPr lang="en-US" b="1" dirty="0" smtClean="0"/>
              <a:t>15</a:t>
            </a:r>
            <a:r>
              <a:rPr lang="en-US" dirty="0" smtClean="0"/>
              <a:t>, 16, 20</a:t>
            </a:r>
          </a:p>
          <a:p>
            <a:pPr>
              <a:buFontTx/>
              <a:buChar char="-"/>
            </a:pPr>
            <a:endParaRPr lang="hr-HR" b="1" dirty="0" smtClean="0"/>
          </a:p>
          <a:p>
            <a:pPr>
              <a:buFontTx/>
              <a:buChar char="-"/>
            </a:pP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762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733800" y="0"/>
            <a:ext cx="89050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hr-HR" b="1" u="sng" dirty="0" err="1" smtClean="0"/>
              <a:t>Kvantili</a:t>
            </a:r>
            <a:endParaRPr lang="en-US" b="1" u="sng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990600"/>
            <a:ext cx="8382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Pojam statistika je prvobitno izveden iz latinskog izraza </a:t>
            </a:r>
            <a:r>
              <a:rPr lang="hr-HR" i="1" dirty="0" err="1" smtClean="0"/>
              <a:t>statisticum</a:t>
            </a:r>
            <a:r>
              <a:rPr lang="hr-HR" i="1" dirty="0" smtClean="0"/>
              <a:t> </a:t>
            </a:r>
            <a:r>
              <a:rPr lang="hr-HR" i="1" dirty="0" err="1" smtClean="0"/>
              <a:t>collegium</a:t>
            </a:r>
            <a:r>
              <a:rPr lang="hr-HR" dirty="0" smtClean="0"/>
              <a:t> (vijeće država) te talijanske riječi </a:t>
            </a:r>
            <a:r>
              <a:rPr lang="hr-HR" b="1" i="1" dirty="0" smtClean="0"/>
              <a:t>statista</a:t>
            </a:r>
            <a:r>
              <a:rPr lang="hr-HR" dirty="0" smtClean="0"/>
              <a:t> (državnik ili političar).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Njemačka riječ </a:t>
            </a:r>
            <a:r>
              <a:rPr lang="hr-HR" i="1" dirty="0" err="1" smtClean="0"/>
              <a:t>Statistik</a:t>
            </a:r>
            <a:r>
              <a:rPr lang="hr-HR" dirty="0" smtClean="0"/>
              <a:t> uvedena od </a:t>
            </a:r>
            <a:r>
              <a:rPr lang="hr-HR" dirty="0" err="1" smtClean="0"/>
              <a:t>Gottfrieda</a:t>
            </a:r>
            <a:r>
              <a:rPr lang="hr-HR" dirty="0" smtClean="0"/>
              <a:t> </a:t>
            </a:r>
            <a:r>
              <a:rPr lang="hr-HR" dirty="0" err="1" smtClean="0"/>
              <a:t>Achenwalla</a:t>
            </a:r>
            <a:r>
              <a:rPr lang="hr-HR" dirty="0" smtClean="0"/>
              <a:t> (1749 god.) je originalno značila analizu podataka o državi.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Značenje sakupljanja i analize podataka statistika je dobila početkom 19. stoljeća, a riječ je u engleski jezik uveo Sir </a:t>
            </a:r>
            <a:r>
              <a:rPr lang="hr-HR" dirty="0" err="1" smtClean="0"/>
              <a:t>John</a:t>
            </a:r>
            <a:r>
              <a:rPr lang="hr-HR" dirty="0" smtClean="0"/>
              <a:t> Sinclair.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Statistiku dijelimo na </a:t>
            </a:r>
            <a:r>
              <a:rPr lang="hr-HR" b="1" dirty="0" smtClean="0"/>
              <a:t>deskriptivnu</a:t>
            </a:r>
            <a:r>
              <a:rPr lang="hr-HR" dirty="0" smtClean="0"/>
              <a:t> i </a:t>
            </a:r>
            <a:r>
              <a:rPr lang="hr-HR" b="1" dirty="0" smtClean="0"/>
              <a:t>induktivnu</a:t>
            </a:r>
            <a:r>
              <a:rPr lang="hr-HR" dirty="0" smtClean="0"/>
              <a:t> te </a:t>
            </a:r>
            <a:r>
              <a:rPr lang="hr-HR" b="1" dirty="0" smtClean="0"/>
              <a:t>matematičku</a:t>
            </a:r>
            <a:r>
              <a:rPr lang="hr-HR" dirty="0" smtClean="0"/>
              <a:t> i </a:t>
            </a:r>
            <a:r>
              <a:rPr lang="hr-HR" b="1" dirty="0" smtClean="0"/>
              <a:t>egzaktnu</a:t>
            </a:r>
            <a:r>
              <a:rPr lang="hr-HR" dirty="0" smtClean="0"/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76600" y="228600"/>
            <a:ext cx="76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u="sng" dirty="0" smtClean="0"/>
              <a:t>UVOD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762000"/>
            <a:ext cx="8305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b="1" dirty="0" smtClean="0"/>
              <a:t>Deskriptivna statistika </a:t>
            </a:r>
            <a:r>
              <a:rPr lang="hr-HR" dirty="0" smtClean="0"/>
              <a:t>(</a:t>
            </a:r>
            <a:r>
              <a:rPr lang="hr-HR" dirty="0" err="1" smtClean="0"/>
              <a:t>engl</a:t>
            </a:r>
            <a:r>
              <a:rPr lang="hr-HR" dirty="0" smtClean="0"/>
              <a:t>. </a:t>
            </a:r>
            <a:r>
              <a:rPr lang="hr-HR" i="1" dirty="0" err="1" smtClean="0"/>
              <a:t>descriptive</a:t>
            </a:r>
            <a:r>
              <a:rPr lang="hr-HR" i="1" dirty="0" smtClean="0"/>
              <a:t> </a:t>
            </a:r>
            <a:r>
              <a:rPr lang="hr-HR" i="1" dirty="0" err="1" smtClean="0"/>
              <a:t>statistics</a:t>
            </a:r>
            <a:r>
              <a:rPr lang="hr-HR" i="1" dirty="0" smtClean="0"/>
              <a:t>) </a:t>
            </a:r>
            <a:r>
              <a:rPr lang="hr-HR" dirty="0" smtClean="0"/>
              <a:t>bavi se organizacijom sakupljenih podataka te njihovim </a:t>
            </a:r>
            <a:r>
              <a:rPr lang="hr-HR" b="1" dirty="0" smtClean="0"/>
              <a:t>sažetim opisom </a:t>
            </a:r>
            <a:r>
              <a:rPr lang="hr-HR" dirty="0" smtClean="0"/>
              <a:t>s pomoću numeričkih i grafi</a:t>
            </a:r>
            <a:r>
              <a:rPr lang="hr-HR" dirty="0"/>
              <a:t>č</a:t>
            </a:r>
            <a:r>
              <a:rPr lang="hr-HR" dirty="0" smtClean="0"/>
              <a:t>kih prikaza.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b="1" dirty="0" smtClean="0"/>
              <a:t>Induktivna statistika </a:t>
            </a:r>
            <a:r>
              <a:rPr lang="hr-HR" dirty="0" smtClean="0"/>
              <a:t>(</a:t>
            </a:r>
            <a:r>
              <a:rPr lang="hr-HR" dirty="0" err="1" smtClean="0"/>
              <a:t>engl</a:t>
            </a:r>
            <a:r>
              <a:rPr lang="hr-HR" dirty="0" smtClean="0"/>
              <a:t>. </a:t>
            </a:r>
            <a:r>
              <a:rPr lang="hr-HR" i="1" dirty="0" err="1" smtClean="0"/>
              <a:t>inferential</a:t>
            </a:r>
            <a:r>
              <a:rPr lang="hr-HR" i="1" dirty="0" smtClean="0"/>
              <a:t> </a:t>
            </a:r>
            <a:r>
              <a:rPr lang="hr-HR" i="1" dirty="0" err="1" smtClean="0"/>
              <a:t>statistics</a:t>
            </a:r>
            <a:r>
              <a:rPr lang="hr-HR" dirty="0" smtClean="0"/>
              <a:t>) bavi se izvođenjem</a:t>
            </a:r>
            <a:r>
              <a:rPr lang="hr-HR" dirty="0"/>
              <a:t> </a:t>
            </a:r>
            <a:r>
              <a:rPr lang="hr-HR" dirty="0" smtClean="0"/>
              <a:t>zaklju</a:t>
            </a:r>
            <a:r>
              <a:rPr lang="hr-HR" dirty="0"/>
              <a:t>č</a:t>
            </a:r>
            <a:r>
              <a:rPr lang="hr-HR" dirty="0" smtClean="0"/>
              <a:t>aka o populaciji na temelju svojstava uzorka.</a:t>
            </a:r>
          </a:p>
          <a:p>
            <a:pPr>
              <a:lnSpc>
                <a:spcPct val="150000"/>
              </a:lnSpc>
            </a:pPr>
            <a:endParaRPr lang="hr-H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b="1" dirty="0" smtClean="0"/>
              <a:t>Matemati</a:t>
            </a:r>
            <a:r>
              <a:rPr lang="hr-HR" b="1" dirty="0"/>
              <a:t>č</a:t>
            </a:r>
            <a:r>
              <a:rPr lang="hr-HR" b="1" dirty="0" smtClean="0"/>
              <a:t>ka statistika </a:t>
            </a:r>
            <a:r>
              <a:rPr lang="hr-HR" dirty="0" smtClean="0"/>
              <a:t>je prou</a:t>
            </a:r>
            <a:r>
              <a:rPr lang="hr-HR" dirty="0"/>
              <a:t>č</a:t>
            </a:r>
            <a:r>
              <a:rPr lang="hr-HR" dirty="0" smtClean="0"/>
              <a:t>avanje statistike s matemati</a:t>
            </a:r>
            <a:r>
              <a:rPr lang="hr-HR" dirty="0"/>
              <a:t>č</a:t>
            </a:r>
            <a:r>
              <a:rPr lang="hr-HR" dirty="0" smtClean="0"/>
              <a:t>ke točke gledi</a:t>
            </a:r>
            <a:r>
              <a:rPr lang="hr-HR" dirty="0"/>
              <a:t>š</a:t>
            </a:r>
            <a:r>
              <a:rPr lang="hr-HR" dirty="0" smtClean="0"/>
              <a:t>ta korištenje teorije vjerojatnosti, matemati</a:t>
            </a:r>
            <a:r>
              <a:rPr lang="hr-HR" dirty="0"/>
              <a:t>č</a:t>
            </a:r>
            <a:r>
              <a:rPr lang="hr-HR" dirty="0" smtClean="0"/>
              <a:t>ke analize i linearne algebre.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b="1" dirty="0" smtClean="0"/>
              <a:t> Egzaktna statistika </a:t>
            </a:r>
            <a:r>
              <a:rPr lang="hr-HR" dirty="0" smtClean="0"/>
              <a:t>je grana statistike koja daje točne rezultate za pripadne statističke testove.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dirty="0" err="1" smtClean="0"/>
              <a:t>poddiscipline</a:t>
            </a:r>
            <a:r>
              <a:rPr lang="hr-HR" dirty="0" smtClean="0"/>
              <a:t> statistike korištene u </a:t>
            </a:r>
            <a:r>
              <a:rPr lang="hr-HR" b="1" dirty="0" smtClean="0"/>
              <a:t>prirodnim znanostima</a:t>
            </a:r>
            <a:r>
              <a:rPr lang="hr-HR" dirty="0" smtClean="0"/>
              <a:t>: </a:t>
            </a:r>
            <a:r>
              <a:rPr lang="hr-HR" dirty="0" err="1" smtClean="0"/>
              <a:t>biostatistika</a:t>
            </a:r>
            <a:r>
              <a:rPr lang="hr-HR" dirty="0" smtClean="0"/>
              <a:t>, </a:t>
            </a:r>
            <a:r>
              <a:rPr lang="hr-HR" dirty="0" err="1" smtClean="0"/>
              <a:t>kemometrika</a:t>
            </a:r>
            <a:r>
              <a:rPr lang="hr-HR" dirty="0" smtClean="0"/>
              <a:t>, </a:t>
            </a:r>
            <a:r>
              <a:rPr lang="hr-HR" i="1" dirty="0" smtClean="0"/>
              <a:t>data </a:t>
            </a:r>
            <a:r>
              <a:rPr lang="hr-HR" i="1" dirty="0" err="1" smtClean="0"/>
              <a:t>mining</a:t>
            </a:r>
            <a:r>
              <a:rPr lang="hr-HR" dirty="0" smtClean="0"/>
              <a:t>, …</a:t>
            </a:r>
            <a:endParaRPr lang="hr-HR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152400"/>
            <a:ext cx="2157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u="sng" dirty="0" smtClean="0"/>
              <a:t>PODJELA  STATISTIKE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533400"/>
            <a:ext cx="7620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b="1" dirty="0" smtClean="0"/>
              <a:t>Populacija</a:t>
            </a:r>
            <a:r>
              <a:rPr lang="hr-HR" dirty="0" smtClean="0"/>
              <a:t> (</a:t>
            </a:r>
            <a:r>
              <a:rPr lang="hr-HR" dirty="0" err="1" smtClean="0"/>
              <a:t>engl</a:t>
            </a:r>
            <a:r>
              <a:rPr lang="hr-HR" dirty="0" smtClean="0"/>
              <a:t>. </a:t>
            </a:r>
            <a:r>
              <a:rPr lang="hr-HR" i="1" dirty="0" err="1" smtClean="0"/>
              <a:t>population</a:t>
            </a:r>
            <a:r>
              <a:rPr lang="hr-HR" dirty="0" smtClean="0"/>
              <a:t>) je skup realnih ili hipotetskih objekata koji nas zanima.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Populacija može imati </a:t>
            </a:r>
            <a:r>
              <a:rPr lang="hr-HR" b="1" dirty="0" smtClean="0"/>
              <a:t>kona</a:t>
            </a:r>
            <a:r>
              <a:rPr lang="hr-HR" b="1" dirty="0"/>
              <a:t>č</a:t>
            </a:r>
            <a:r>
              <a:rPr lang="hr-HR" b="1" dirty="0" smtClean="0"/>
              <a:t>no</a:t>
            </a:r>
            <a:r>
              <a:rPr lang="hr-HR" dirty="0" smtClean="0"/>
              <a:t> ili </a:t>
            </a:r>
            <a:r>
              <a:rPr lang="hr-HR" b="1" dirty="0" smtClean="0"/>
              <a:t>beskona</a:t>
            </a:r>
            <a:r>
              <a:rPr lang="hr-HR" b="1" dirty="0"/>
              <a:t>č</a:t>
            </a:r>
            <a:r>
              <a:rPr lang="hr-HR" b="1" dirty="0" smtClean="0"/>
              <a:t>no</a:t>
            </a:r>
            <a:r>
              <a:rPr lang="hr-HR" dirty="0" smtClean="0"/>
              <a:t> mnogo objekata. </a:t>
            </a:r>
            <a:r>
              <a:rPr lang="hr-HR" dirty="0" err="1" smtClean="0"/>
              <a:t>Npr</a:t>
            </a:r>
            <a:r>
              <a:rPr lang="hr-HR" dirty="0" smtClean="0"/>
              <a:t>. populacija svih studenata kemije druge godine Preddiplomskog studija kemije ili populacija eksperimentalnih mjerenja koja bi sadr</a:t>
            </a:r>
            <a:r>
              <a:rPr lang="hr-HR" dirty="0"/>
              <a:t>ž</a:t>
            </a:r>
            <a:r>
              <a:rPr lang="hr-HR" dirty="0" smtClean="0"/>
              <a:t>avala sve rezultate koji bi mogli biti opaženi ako se mjerenja provedu beskonačno mnogo puta pod istim uvjetima.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b="1" dirty="0" smtClean="0"/>
              <a:t>Varijabla</a:t>
            </a:r>
            <a:r>
              <a:rPr lang="hr-HR" dirty="0" smtClean="0"/>
              <a:t> (</a:t>
            </a:r>
            <a:r>
              <a:rPr lang="hr-HR" dirty="0" err="1" smtClean="0"/>
              <a:t>engl</a:t>
            </a:r>
            <a:r>
              <a:rPr lang="hr-HR" dirty="0" smtClean="0"/>
              <a:t>. </a:t>
            </a:r>
            <a:r>
              <a:rPr lang="hr-HR" i="1" dirty="0" err="1" smtClean="0"/>
              <a:t>variable</a:t>
            </a:r>
            <a:r>
              <a:rPr lang="hr-HR" dirty="0" smtClean="0"/>
              <a:t>) je neko svojstvo svakog  člana populacije (kontinuirane i diskretne varijable; </a:t>
            </a:r>
            <a:r>
              <a:rPr lang="hr-HR" dirty="0" err="1" smtClean="0"/>
              <a:t>dimenzionalnost</a:t>
            </a:r>
            <a:r>
              <a:rPr lang="hr-HR" dirty="0" smtClean="0"/>
              <a:t>).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b="1" dirty="0" smtClean="0"/>
              <a:t>Uzorak</a:t>
            </a:r>
            <a:r>
              <a:rPr lang="hr-HR" dirty="0" smtClean="0"/>
              <a:t> (</a:t>
            </a:r>
            <a:r>
              <a:rPr lang="hr-HR" dirty="0" err="1" smtClean="0"/>
              <a:t>engl</a:t>
            </a:r>
            <a:r>
              <a:rPr lang="hr-HR" dirty="0" smtClean="0"/>
              <a:t>. </a:t>
            </a:r>
            <a:r>
              <a:rPr lang="hr-HR" i="1" dirty="0" err="1" smtClean="0"/>
              <a:t>sample</a:t>
            </a:r>
            <a:r>
              <a:rPr lang="hr-HR" dirty="0" smtClean="0"/>
              <a:t>) je skup opaženih rezultata.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b="1" dirty="0" smtClean="0"/>
              <a:t>Cenzus</a:t>
            </a:r>
            <a:r>
              <a:rPr lang="hr-HR" dirty="0" smtClean="0"/>
              <a:t> (</a:t>
            </a:r>
            <a:r>
              <a:rPr lang="hr-HR" dirty="0" err="1" smtClean="0"/>
              <a:t>lat</a:t>
            </a:r>
            <a:r>
              <a:rPr lang="hr-HR" dirty="0" smtClean="0"/>
              <a:t>. </a:t>
            </a:r>
            <a:r>
              <a:rPr lang="hr-HR" i="1" dirty="0" err="1" smtClean="0"/>
              <a:t>census</a:t>
            </a:r>
            <a:r>
              <a:rPr lang="hr-HR" dirty="0" smtClean="0"/>
              <a:t>, u doba antičke Rimske republike popis svih odraslih muškaraca sposobnih za vojnu slu</a:t>
            </a:r>
            <a:r>
              <a:rPr lang="hr-HR" dirty="0"/>
              <a:t>ž</a:t>
            </a:r>
            <a:r>
              <a:rPr lang="hr-HR" dirty="0" smtClean="0"/>
              <a:t>bu) je poznavanje podataka o svim objektima populacije. Cenzus rijetko postoji jer je prikupljanje svih podataka najčešće ili nemoguće ili preskupo.</a:t>
            </a:r>
            <a:endParaRPr lang="hr-HR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76200"/>
            <a:ext cx="2059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u="sng" dirty="0" smtClean="0"/>
              <a:t>OSNOVNI POJMOVI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066800" y="76200"/>
            <a:ext cx="2059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u="sng" dirty="0" smtClean="0"/>
              <a:t>OSNOVNI POJMOVI</a:t>
            </a:r>
            <a:endParaRPr lang="en-US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685800"/>
            <a:ext cx="838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- Promatramo li empirijske podatke, često će se među njima javiti mjerenja jednakih vrijednosti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</a:t>
            </a:r>
            <a:r>
              <a:rPr lang="hr-HR" b="1" dirty="0" smtClean="0"/>
              <a:t>Frekvencija </a:t>
            </a:r>
            <a:r>
              <a:rPr lang="hr-HR" b="1" i="1" dirty="0" smtClean="0"/>
              <a:t>(</a:t>
            </a:r>
            <a:r>
              <a:rPr lang="hr-HR" b="1" i="1" dirty="0" err="1" smtClean="0"/>
              <a:t>f</a:t>
            </a:r>
            <a:r>
              <a:rPr lang="hr-HR" b="1" i="1" baseline="-25000" dirty="0" err="1" smtClean="0"/>
              <a:t>i</a:t>
            </a:r>
            <a:r>
              <a:rPr lang="hr-HR" b="1" i="1" dirty="0" smtClean="0"/>
              <a:t>)</a:t>
            </a:r>
            <a:r>
              <a:rPr lang="hr-HR" b="1" dirty="0" smtClean="0"/>
              <a:t> </a:t>
            </a:r>
            <a:r>
              <a:rPr lang="hr-HR" dirty="0" smtClean="0"/>
              <a:t>nam kaže koliko se puta vrijednost neke varijable javila u uzorku ili populaciji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</a:t>
            </a:r>
            <a:r>
              <a:rPr lang="hr-HR" b="1" dirty="0" smtClean="0"/>
              <a:t>relativna frekvencija -  </a:t>
            </a:r>
            <a:r>
              <a:rPr lang="hr-HR" b="1" i="1" dirty="0" smtClean="0"/>
              <a:t>f</a:t>
            </a:r>
            <a:r>
              <a:rPr lang="hr-HR" b="1" i="1" baseline="-25000" dirty="0" smtClean="0"/>
              <a:t>i </a:t>
            </a:r>
            <a:r>
              <a:rPr lang="hr-HR" b="1" dirty="0" smtClean="0"/>
              <a:t>/N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/>
              <a:t> </a:t>
            </a:r>
            <a:r>
              <a:rPr lang="hr-HR" b="1" dirty="0"/>
              <a:t>kumulativne </a:t>
            </a:r>
            <a:r>
              <a:rPr lang="hr-HR" b="1" dirty="0" smtClean="0"/>
              <a:t>frekvencije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b="1" dirty="0"/>
              <a:t> kumulativne relativne frekvencije</a:t>
            </a:r>
            <a:endParaRPr lang="hr-HR" b="1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distribucija frekvencija: poligon frekvencija i </a:t>
            </a:r>
            <a:r>
              <a:rPr lang="hr-HR" dirty="0" err="1" smtClean="0"/>
              <a:t>histogram</a:t>
            </a:r>
            <a:r>
              <a:rPr lang="hr-HR" dirty="0" smtClean="0"/>
              <a:t>, “</a:t>
            </a:r>
            <a:r>
              <a:rPr lang="hr-HR" dirty="0" err="1" smtClean="0"/>
              <a:t>Pareto</a:t>
            </a:r>
            <a:r>
              <a:rPr lang="hr-HR" dirty="0" smtClean="0"/>
              <a:t> </a:t>
            </a:r>
            <a:r>
              <a:rPr lang="hr-HR" dirty="0" err="1" smtClean="0"/>
              <a:t>chart</a:t>
            </a:r>
            <a:r>
              <a:rPr lang="hr-HR" dirty="0" smtClean="0"/>
              <a:t>”, …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http://www.vertex42.com/ExcelArticles/mc/Images/ScreenCaptures/SalesForecast-Histogra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514600"/>
            <a:ext cx="4724400" cy="2800351"/>
          </a:xfrm>
          <a:prstGeom prst="rect">
            <a:avLst/>
          </a:prstGeom>
          <a:noFill/>
        </p:spPr>
      </p:pic>
      <p:pic>
        <p:nvPicPr>
          <p:cNvPr id="3" name="Picture 10" descr="http://www.chlt.org/StatisticalMethods/images/Tragedy-Length-Histogra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752600"/>
            <a:ext cx="3810000" cy="3810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438400" y="838200"/>
            <a:ext cx="1122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u="sng" dirty="0" err="1" smtClean="0"/>
              <a:t>histogram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http://www.grad.hr/vera/webnastava/vjerojatnostistatistika/html/VIS1066x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219200"/>
            <a:ext cx="6845424" cy="4049609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514600" y="838200"/>
            <a:ext cx="33046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u="sng" dirty="0" smtClean="0"/>
              <a:t>kumulativne relativne frekvencije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pareto ch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1532523"/>
            <a:ext cx="4419599" cy="3005327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505200" y="0"/>
            <a:ext cx="15374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u="sng" dirty="0" smtClean="0"/>
              <a:t>“</a:t>
            </a:r>
            <a:r>
              <a:rPr lang="hr-HR" u="sng" dirty="0" err="1" smtClean="0"/>
              <a:t>Pareto</a:t>
            </a:r>
            <a:r>
              <a:rPr lang="hr-HR" u="sng" dirty="0" smtClean="0"/>
              <a:t> </a:t>
            </a:r>
            <a:r>
              <a:rPr lang="hr-HR" u="sng" dirty="0" err="1" smtClean="0"/>
              <a:t>chart</a:t>
            </a:r>
            <a:r>
              <a:rPr lang="hr-HR" u="sng" dirty="0" smtClean="0"/>
              <a:t>”</a:t>
            </a:r>
            <a:endParaRPr lang="en-US" u="sng" dirty="0"/>
          </a:p>
        </p:txBody>
      </p:sp>
      <p:pic>
        <p:nvPicPr>
          <p:cNvPr id="4" name="Picture 6" descr="http://www.vertex42.com/ExcelTemplates/Images/pareto-chart_larg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13650"/>
            <a:ext cx="4724400" cy="3158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2342</TotalTime>
  <Words>2237</Words>
  <Application>Microsoft Office PowerPoint</Application>
  <PresentationFormat>On-screen Show (4:3)</PresentationFormat>
  <Paragraphs>198</Paragraphs>
  <Slides>28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Branimir</dc:creator>
  <cp:lastModifiedBy>Branimir</cp:lastModifiedBy>
  <cp:revision>115</cp:revision>
  <dcterms:created xsi:type="dcterms:W3CDTF">2012-05-01T19:18:57Z</dcterms:created>
  <dcterms:modified xsi:type="dcterms:W3CDTF">2020-05-01T09:38:41Z</dcterms:modified>
</cp:coreProperties>
</file>