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95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9" r:id="rId12"/>
    <p:sldId id="270" r:id="rId13"/>
    <p:sldId id="271" r:id="rId14"/>
    <p:sldId id="288" r:id="rId15"/>
    <p:sldId id="266" r:id="rId16"/>
    <p:sldId id="284" r:id="rId17"/>
    <p:sldId id="283" r:id="rId18"/>
    <p:sldId id="286" r:id="rId19"/>
    <p:sldId id="287" r:id="rId20"/>
    <p:sldId id="275" r:id="rId21"/>
    <p:sldId id="293" r:id="rId22"/>
    <p:sldId id="294" r:id="rId23"/>
    <p:sldId id="301" r:id="rId24"/>
    <p:sldId id="276" r:id="rId25"/>
    <p:sldId id="299" r:id="rId26"/>
    <p:sldId id="306" r:id="rId27"/>
    <p:sldId id="277" r:id="rId28"/>
    <p:sldId id="300" r:id="rId29"/>
    <p:sldId id="302" r:id="rId30"/>
    <p:sldId id="303" r:id="rId31"/>
    <p:sldId id="304" r:id="rId32"/>
    <p:sldId id="30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147" autoAdjust="0"/>
  </p:normalViewPr>
  <p:slideViewPr>
    <p:cSldViewPr>
      <p:cViewPr varScale="1">
        <p:scale>
          <a:sx n="61" d="100"/>
          <a:sy n="61" d="100"/>
        </p:scale>
        <p:origin x="20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1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62411-980B-4E0E-B753-DF26437B7E4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B2782-8F58-4ABF-B680-DD097E2A8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18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2782-8F58-4ABF-B680-DD097E2A89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28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2782-8F58-4ABF-B680-DD097E2A89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49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2782-8F58-4ABF-B680-DD097E2A89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1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2782-8F58-4ABF-B680-DD097E2A89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1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baseline="0" dirty="0" smtClean="0"/>
              <a:t>Izvrstan primjer je da osnovno skup predstavljaju </a:t>
            </a:r>
            <a:r>
              <a:rPr lang="hr-HR" baseline="0" dirty="0" err="1" smtClean="0"/>
              <a:t>bsvi</a:t>
            </a:r>
            <a:r>
              <a:rPr lang="hr-HR" baseline="0" dirty="0" smtClean="0"/>
              <a:t> studenti druge godine (N=</a:t>
            </a:r>
            <a:r>
              <a:rPr lang="hr-HR" baseline="0" dirty="0" err="1" smtClean="0"/>
              <a:t>50</a:t>
            </a:r>
            <a:r>
              <a:rPr lang="hr-HR" baseline="0" dirty="0" smtClean="0"/>
              <a:t>), njih M=</a:t>
            </a:r>
            <a:r>
              <a:rPr lang="hr-HR" baseline="0" dirty="0" err="1" smtClean="0"/>
              <a:t>30</a:t>
            </a:r>
            <a:r>
              <a:rPr lang="hr-HR" baseline="0" dirty="0" smtClean="0"/>
              <a:t> su cure, a preostalo N-M su muški studenti. Ja sastavljam košarkašku ekipu od </a:t>
            </a:r>
            <a:r>
              <a:rPr lang="hr-HR" baseline="0" dirty="0" err="1" smtClean="0"/>
              <a:t>10</a:t>
            </a:r>
            <a:r>
              <a:rPr lang="hr-HR" baseline="0" dirty="0" smtClean="0"/>
              <a:t> studenata (n=</a:t>
            </a:r>
            <a:r>
              <a:rPr lang="hr-HR" baseline="0" dirty="0" err="1" smtClean="0"/>
              <a:t>10</a:t>
            </a:r>
            <a:r>
              <a:rPr lang="hr-HR" baseline="0" dirty="0" smtClean="0"/>
              <a:t>) i zanima me vjerojatnost da u ekipi koju nasumično odabirem imam 6 </a:t>
            </a:r>
            <a:r>
              <a:rPr lang="hr-HR" baseline="0" dirty="0" err="1" smtClean="0"/>
              <a:t>studetica</a:t>
            </a:r>
            <a:r>
              <a:rPr lang="hr-HR" baseline="0" dirty="0" smtClean="0"/>
              <a:t> (x=6). To je </a:t>
            </a:r>
            <a:r>
              <a:rPr lang="hr-HR" baseline="0" dirty="0" err="1" smtClean="0"/>
              <a:t>hipergeometrijska</a:t>
            </a:r>
            <a:r>
              <a:rPr lang="hr-HR" baseline="0" dirty="0" smtClean="0"/>
              <a:t> raspodjela.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2782-8F58-4ABF-B680-DD097E2A894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2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2782-8F58-4ABF-B680-DD097E2A894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2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6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3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1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2209800"/>
            <a:ext cx="6477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/>
              <a:t>DISKRETNE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SLUČAJNE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VARIJABLE</a:t>
            </a:r>
            <a:endParaRPr 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371600"/>
            <a:ext cx="4574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/>
              <a:t>standardna devijacija </a:t>
            </a:r>
            <a:r>
              <a:rPr lang="hr-HR" dirty="0" smtClean="0"/>
              <a:t>je drugi korijen varijance</a:t>
            </a:r>
            <a:endParaRPr lang="hr-HR" dirty="0"/>
          </a:p>
        </p:txBody>
      </p:sp>
      <p:sp>
        <p:nvSpPr>
          <p:cNvPr id="3" name="Rectangle 2"/>
          <p:cNvSpPr/>
          <p:nvPr/>
        </p:nvSpPr>
        <p:spPr>
          <a:xfrm>
            <a:off x="685800" y="3886200"/>
            <a:ext cx="8077200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standardna devijacija je dimenzijski jednaka diskretnoj slučajnoj varijabli </a:t>
            </a:r>
            <a:r>
              <a:rPr lang="hr-HR" i="1" dirty="0" smtClean="0"/>
              <a:t>x</a:t>
            </a:r>
            <a:endParaRPr lang="hr-H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286000"/>
            <a:ext cx="5181600" cy="114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90800" y="152400"/>
            <a:ext cx="3316292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DISKRETNE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SLUČAJNE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VARIJABLE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895600" y="304800"/>
            <a:ext cx="2433936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BERNOULLIJEVI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POKUSI</a:t>
            </a:r>
            <a:endParaRPr lang="en-US" b="1" u="sng" dirty="0"/>
          </a:p>
        </p:txBody>
      </p:sp>
      <p:sp>
        <p:nvSpPr>
          <p:cNvPr id="18" name="Rectangle 17"/>
          <p:cNvSpPr/>
          <p:nvPr/>
        </p:nvSpPr>
        <p:spPr>
          <a:xfrm>
            <a:off x="609600" y="1305342"/>
            <a:ext cx="838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i="1" dirty="0" smtClean="0"/>
              <a:t> </a:t>
            </a:r>
            <a:r>
              <a:rPr lang="hr-HR" b="1" i="1" dirty="0" err="1" smtClean="0"/>
              <a:t>Bernoullijevi</a:t>
            </a:r>
            <a:r>
              <a:rPr lang="hr-HR" b="1" i="1" dirty="0" smtClean="0"/>
              <a:t> pokusi </a:t>
            </a:r>
            <a:r>
              <a:rPr lang="hr-HR" i="1" dirty="0" smtClean="0"/>
              <a:t>-  </a:t>
            </a:r>
            <a:r>
              <a:rPr lang="hr-HR" dirty="0" smtClean="0"/>
              <a:t> </a:t>
            </a:r>
            <a:r>
              <a:rPr lang="hr-HR" b="1" dirty="0" smtClean="0"/>
              <a:t>neovisni pokusi </a:t>
            </a:r>
            <a:r>
              <a:rPr lang="hr-HR" dirty="0" smtClean="0"/>
              <a:t>koji se ponavljaju</a:t>
            </a:r>
            <a:r>
              <a:rPr lang="hr-HR" i="1" dirty="0" smtClean="0"/>
              <a:t> </a:t>
            </a:r>
            <a:r>
              <a:rPr lang="hr-HR" dirty="0" smtClean="0"/>
              <a:t>i </a:t>
            </a:r>
            <a:r>
              <a:rPr lang="hr-HR" i="1" dirty="0" smtClean="0"/>
              <a:t> </a:t>
            </a:r>
            <a:r>
              <a:rPr lang="hr-HR" dirty="0" smtClean="0"/>
              <a:t>kod kojih postoje </a:t>
            </a:r>
            <a:r>
              <a:rPr lang="hr-HR" b="1" dirty="0" smtClean="0"/>
              <a:t>samo dva moguća ishoda </a:t>
            </a:r>
            <a:r>
              <a:rPr lang="hr-HR" dirty="0" smtClean="0"/>
              <a:t>za svaki pokus te se vjerojatnosti tih ishoda </a:t>
            </a:r>
            <a:r>
              <a:rPr lang="hr-HR" b="1" dirty="0" smtClean="0"/>
              <a:t>ne mijenjaju </a:t>
            </a:r>
            <a:r>
              <a:rPr lang="hr-HR" dirty="0" smtClean="0"/>
              <a:t>tijekom pokusa (npr. niz neovisnih bacanja novčića, </a:t>
            </a:r>
            <a:r>
              <a:rPr lang="hr-HR" dirty="0" err="1" smtClean="0"/>
              <a:t>npr</a:t>
            </a:r>
            <a:r>
              <a:rPr lang="hr-HR" dirty="0" smtClean="0"/>
              <a:t>. bacanje kocke uz pitanje “dobivam 6”, …)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vjerojatnost koja odgovara povoljnom ishodu pokusa se označava s</a:t>
            </a:r>
            <a:r>
              <a:rPr lang="hr-HR" b="1" dirty="0" smtClean="0"/>
              <a:t> </a:t>
            </a:r>
            <a:r>
              <a:rPr lang="hr-HR" b="1" i="1" dirty="0" smtClean="0"/>
              <a:t>p</a:t>
            </a:r>
            <a:r>
              <a:rPr lang="hr-HR" i="1" dirty="0" smtClean="0"/>
              <a:t>,</a:t>
            </a:r>
            <a:r>
              <a:rPr lang="hr-HR" b="1" i="1" dirty="0" smtClean="0"/>
              <a:t> </a:t>
            </a:r>
            <a:r>
              <a:rPr lang="hr-HR" dirty="0" smtClean="0"/>
              <a:t>vjerojatnost koja odgovara nepovoljnom ishodu pokusa se označava s </a:t>
            </a:r>
            <a:r>
              <a:rPr lang="hr-HR" b="1" i="1" dirty="0" smtClean="0"/>
              <a:t>q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i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i="1" dirty="0" smtClean="0"/>
              <a:t>p </a:t>
            </a:r>
            <a:r>
              <a:rPr lang="hr-HR" dirty="0" smtClean="0"/>
              <a:t>i</a:t>
            </a:r>
            <a:r>
              <a:rPr lang="hr-HR" i="1" dirty="0" smtClean="0"/>
              <a:t> q </a:t>
            </a:r>
            <a:r>
              <a:rPr lang="hr-HR" dirty="0" smtClean="0"/>
              <a:t>moraju biti neke </a:t>
            </a:r>
            <a:r>
              <a:rPr lang="hr-HR" b="1" dirty="0" err="1" smtClean="0"/>
              <a:t>nenegativne</a:t>
            </a:r>
            <a:r>
              <a:rPr lang="hr-HR" b="1" dirty="0" smtClean="0"/>
              <a:t> vrijednosti </a:t>
            </a:r>
            <a:r>
              <a:rPr lang="hr-HR" dirty="0" smtClean="0"/>
              <a:t>te mora vrijediti: </a:t>
            </a:r>
            <a:r>
              <a:rPr lang="hr-HR" i="1" dirty="0" smtClean="0"/>
              <a:t>p +q = 1, q = 1- p</a:t>
            </a:r>
            <a:endParaRPr lang="hr-H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24000"/>
            <a:ext cx="75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prostor elementarnih događaja </a:t>
            </a:r>
            <a:r>
              <a:rPr lang="hr-HR" dirty="0" smtClean="0"/>
              <a:t>za svaki pojedini pokus se sastoji od ukupno </a:t>
            </a:r>
            <a:r>
              <a:rPr lang="hr-HR" b="1" dirty="0" smtClean="0"/>
              <a:t>dvije točke </a:t>
            </a:r>
            <a:r>
              <a:rPr lang="hr-HR" dirty="0" smtClean="0"/>
              <a:t>(povoljni ishod, 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success</a:t>
            </a:r>
            <a:r>
              <a:rPr lang="hr-HR" i="1" dirty="0" smtClean="0"/>
              <a:t> (S) i nepovoljni </a:t>
            </a:r>
            <a:r>
              <a:rPr lang="hr-HR" dirty="0" smtClean="0"/>
              <a:t>ishod, 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i="1" dirty="0" err="1" smtClean="0"/>
              <a:t>Failure</a:t>
            </a:r>
            <a:r>
              <a:rPr lang="hr-HR" i="1" dirty="0" smtClean="0"/>
              <a:t> (F)</a:t>
            </a:r>
            <a:endParaRPr lang="hr-HR" dirty="0"/>
          </a:p>
        </p:txBody>
      </p:sp>
      <p:sp>
        <p:nvSpPr>
          <p:cNvPr id="3" name="Rectangle 2"/>
          <p:cNvSpPr/>
          <p:nvPr/>
        </p:nvSpPr>
        <p:spPr>
          <a:xfrm>
            <a:off x="381000" y="2819400"/>
            <a:ext cx="80772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prostor elementarnih događaja za </a:t>
            </a:r>
            <a:r>
              <a:rPr lang="hr-HR" b="1" dirty="0" smtClean="0"/>
              <a:t>ukupno </a:t>
            </a:r>
            <a:r>
              <a:rPr lang="hr-HR" b="1" i="1" dirty="0" smtClean="0"/>
              <a:t>n </a:t>
            </a:r>
            <a:r>
              <a:rPr lang="hr-HR" i="1" dirty="0" err="1" smtClean="0"/>
              <a:t>Bernoullijevih</a:t>
            </a:r>
            <a:r>
              <a:rPr lang="hr-HR" i="1" dirty="0" smtClean="0"/>
              <a:t> pokusa </a:t>
            </a:r>
            <a:r>
              <a:rPr lang="hr-HR" dirty="0" smtClean="0"/>
              <a:t>sastoji od ukupno </a:t>
            </a:r>
            <a:r>
              <a:rPr lang="hr-HR" b="1" dirty="0" err="1" smtClean="0"/>
              <a:t>2</a:t>
            </a:r>
            <a:r>
              <a:rPr lang="hr-HR" b="1" baseline="30000" dirty="0" err="1" smtClean="0"/>
              <a:t>n</a:t>
            </a:r>
            <a:r>
              <a:rPr lang="hr-HR" b="1" dirty="0" smtClean="0"/>
              <a:t>  točaka</a:t>
            </a:r>
            <a:r>
              <a:rPr lang="hr-HR" dirty="0" smtClean="0"/>
              <a:t>, a budući da su </a:t>
            </a:r>
            <a:r>
              <a:rPr lang="hr-HR" b="1" dirty="0" smtClean="0"/>
              <a:t>pokusi međusobno neovisni, </a:t>
            </a:r>
            <a:r>
              <a:rPr lang="hr-HR" dirty="0" smtClean="0"/>
              <a:t>ukupna vjerojatnost je u</a:t>
            </a:r>
            <a:r>
              <a:rPr lang="hr-HR" b="1" dirty="0" smtClean="0"/>
              <a:t>množak njihovih pojedinih vjerojatnosti</a:t>
            </a:r>
            <a:endParaRPr lang="hr-HR" b="1" u="sng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648200"/>
            <a:ext cx="7315200" cy="175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304800"/>
            <a:ext cx="2433936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BERNOULLIJEVI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POKUSI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581400"/>
            <a:ext cx="8077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err="1" smtClean="0"/>
              <a:t>Bernoullijeva</a:t>
            </a:r>
            <a:r>
              <a:rPr lang="hr-HR" dirty="0" smtClean="0"/>
              <a:t> shema pokusa je samo teorijski model i jedino iskustvo može pokazati da li je takva shema prikladna za opis određenih opažanja.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763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Općenito, za </a:t>
            </a:r>
            <a:r>
              <a:rPr lang="hr-HR" dirty="0" err="1" smtClean="0"/>
              <a:t>Bernoullijev</a:t>
            </a:r>
            <a:r>
              <a:rPr lang="hr-HR" dirty="0" smtClean="0"/>
              <a:t> pokus vrijedi da je vjerojatnost nastupanja povoljnog ishoda </a:t>
            </a:r>
            <a:r>
              <a:rPr lang="hr-HR" b="1" i="1" dirty="0" smtClean="0"/>
              <a:t>x </a:t>
            </a:r>
            <a:r>
              <a:rPr lang="hr-HR" dirty="0" smtClean="0"/>
              <a:t>puta u  </a:t>
            </a:r>
            <a:r>
              <a:rPr lang="hr-HR" b="1" i="1" dirty="0" smtClean="0"/>
              <a:t>n</a:t>
            </a:r>
            <a:r>
              <a:rPr lang="hr-HR" dirty="0" smtClean="0"/>
              <a:t> </a:t>
            </a:r>
            <a:r>
              <a:rPr lang="hr-HR" dirty="0" err="1" smtClean="0"/>
              <a:t>Berrnoullijevih</a:t>
            </a:r>
            <a:r>
              <a:rPr lang="hr-HR" dirty="0" smtClean="0"/>
              <a:t> pokusa (ALI S TOČNO ZADANIM REDOSLIJEDOM NASTUPANJA  POVOLJNIH I NEPOVOLJNIH ISHODA) dana izrazom:</a:t>
            </a:r>
            <a:endParaRPr lang="en-US" dirty="0"/>
          </a:p>
        </p:txBody>
      </p:sp>
      <p:graphicFrame>
        <p:nvGraphicFramePr>
          <p:cNvPr id="8193" name="Object 12"/>
          <p:cNvGraphicFramePr>
            <a:graphicFrameLocks noChangeAspect="1"/>
          </p:cNvGraphicFramePr>
          <p:nvPr/>
        </p:nvGraphicFramePr>
        <p:xfrm>
          <a:off x="1143000" y="2667000"/>
          <a:ext cx="36099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1803240" imgH="253800" progId="Equation.3">
                  <p:embed/>
                </p:oleObj>
              </mc:Choice>
              <mc:Fallback>
                <p:oleObj name="Equation" r:id="rId3" imgW="1803240" imgH="253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667000"/>
                        <a:ext cx="360997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895600" y="304800"/>
            <a:ext cx="2433936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BERNOULLIJEVI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POKUSI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7289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Primjer.</a:t>
            </a:r>
          </a:p>
          <a:p>
            <a:r>
              <a:rPr lang="hr-HR" dirty="0" smtClean="0"/>
              <a:t>Kolika je vjerojatnost da u tri bacanja novčića padne grb, a zatim dva pisma?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590800"/>
            <a:ext cx="2021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P=0,</a:t>
            </a:r>
            <a:r>
              <a:rPr lang="hr-HR" dirty="0" err="1" smtClean="0"/>
              <a:t>5</a:t>
            </a:r>
            <a:r>
              <a:rPr lang="hr-HR" baseline="30000" dirty="0" err="1" smtClean="0"/>
              <a:t>1</a:t>
            </a:r>
            <a:r>
              <a:rPr lang="hr-HR" dirty="0" smtClean="0"/>
              <a:t> *0,</a:t>
            </a:r>
            <a:r>
              <a:rPr lang="hr-HR" dirty="0" err="1" smtClean="0"/>
              <a:t>5</a:t>
            </a:r>
            <a:r>
              <a:rPr lang="hr-HR" baseline="30000" dirty="0" err="1" smtClean="0"/>
              <a:t>2</a:t>
            </a:r>
            <a:r>
              <a:rPr lang="hr-HR" dirty="0" smtClean="0"/>
              <a:t>= 0,</a:t>
            </a:r>
            <a:r>
              <a:rPr lang="hr-HR" dirty="0" err="1" smtClean="0"/>
              <a:t>125</a:t>
            </a:r>
            <a:endParaRPr lang="en-US" dirty="0"/>
          </a:p>
        </p:txBody>
      </p:sp>
      <p:graphicFrame>
        <p:nvGraphicFramePr>
          <p:cNvPr id="28674" name="Object 12"/>
          <p:cNvGraphicFramePr>
            <a:graphicFrameLocks noChangeAspect="1"/>
          </p:cNvGraphicFramePr>
          <p:nvPr/>
        </p:nvGraphicFramePr>
        <p:xfrm>
          <a:off x="762000" y="1676400"/>
          <a:ext cx="36099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Equation" r:id="rId4" imgW="1803240" imgH="253800" progId="Equation.3">
                  <p:embed/>
                </p:oleObj>
              </mc:Choice>
              <mc:Fallback>
                <p:oleObj name="Equation" r:id="rId4" imgW="1803240" imgH="253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76400"/>
                        <a:ext cx="360997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343400"/>
            <a:ext cx="6610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Primjer.</a:t>
            </a:r>
          </a:p>
          <a:p>
            <a:r>
              <a:rPr lang="hr-HR" dirty="0" smtClean="0"/>
              <a:t>Kolika je vjerojatnost da u tri bacanja novčića padne grb i dva pisma?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213360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 smtClean="0"/>
              <a:t>GPP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18160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 smtClean="0"/>
              <a:t>GPP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71600" y="518160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 smtClean="0"/>
              <a:t>PGP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518160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 smtClean="0"/>
              <a:t>PPG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5715000"/>
            <a:ext cx="5489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svaka od tih kombinacija ima istu vjerojatnost od 0,</a:t>
            </a:r>
            <a:r>
              <a:rPr lang="hr-HR" dirty="0" err="1" smtClean="0"/>
              <a:t>125</a:t>
            </a:r>
            <a:r>
              <a:rPr lang="hr-HR" dirty="0" smtClean="0"/>
              <a:t>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6324600"/>
            <a:ext cx="1818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P=0,</a:t>
            </a:r>
            <a:r>
              <a:rPr lang="hr-HR" dirty="0" err="1" smtClean="0"/>
              <a:t>125</a:t>
            </a:r>
            <a:r>
              <a:rPr lang="hr-HR" dirty="0" smtClean="0"/>
              <a:t>*3=0,</a:t>
            </a:r>
            <a:r>
              <a:rPr lang="hr-HR" dirty="0" err="1" smtClean="0"/>
              <a:t>375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95600" y="304800"/>
            <a:ext cx="2433936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BERNOULLIJEVI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POKUSI</a:t>
            </a:r>
            <a:endParaRPr lang="en-US" b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3581400"/>
            <a:ext cx="7094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ŠTO AKO NAS NE ZANIMA REDOSLIJED DOGAĐAJA, NEGO SAMO ISHOD?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219200"/>
            <a:ext cx="81534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Ukoliko nas </a:t>
            </a:r>
            <a:r>
              <a:rPr lang="hr-HR" b="1" dirty="0" smtClean="0"/>
              <a:t>ne zanima </a:t>
            </a:r>
            <a:r>
              <a:rPr lang="hr-HR" dirty="0" smtClean="0"/>
              <a:t>redoslijed nastupanja povoljnih i nepovoljnih ishoda, onda je vjerojatnost nastupanja povoljnog ishoda </a:t>
            </a:r>
            <a:r>
              <a:rPr lang="hr-HR" b="1" i="1" dirty="0" smtClean="0"/>
              <a:t>x</a:t>
            </a:r>
            <a:r>
              <a:rPr lang="hr-HR" dirty="0" smtClean="0"/>
              <a:t> puta u  </a:t>
            </a:r>
            <a:r>
              <a:rPr lang="hr-HR" b="1" dirty="0" smtClean="0"/>
              <a:t>n </a:t>
            </a:r>
            <a:r>
              <a:rPr lang="hr-HR" b="1" dirty="0" err="1" smtClean="0"/>
              <a:t>Bernoullijevih</a:t>
            </a:r>
            <a:r>
              <a:rPr lang="hr-HR" b="1" dirty="0" smtClean="0"/>
              <a:t> pokusa </a:t>
            </a:r>
            <a:r>
              <a:rPr lang="hr-HR" dirty="0" smtClean="0"/>
              <a:t>dana izrazom:</a:t>
            </a:r>
            <a:endParaRPr lang="en-US" dirty="0"/>
          </a:p>
        </p:txBody>
      </p:sp>
      <p:graphicFrame>
        <p:nvGraphicFramePr>
          <p:cNvPr id="12289" name="Object 12"/>
          <p:cNvGraphicFramePr>
            <a:graphicFrameLocks noChangeAspect="1"/>
          </p:cNvGraphicFramePr>
          <p:nvPr/>
        </p:nvGraphicFramePr>
        <p:xfrm>
          <a:off x="2438400" y="2590800"/>
          <a:ext cx="22891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4" imgW="1143000" imgH="457200" progId="Equation.3">
                  <p:embed/>
                </p:oleObj>
              </mc:Choice>
              <mc:Fallback>
                <p:oleObj name="Equation" r:id="rId4" imgW="114300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590800"/>
                        <a:ext cx="22891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400" y="4114800"/>
            <a:ext cx="8163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predstavlja broj načina na koji se dana kombinacija uspjeha i neuspjeha može ostvariti</a:t>
            </a:r>
            <a:endParaRPr lang="en-US" dirty="0"/>
          </a:p>
        </p:txBody>
      </p:sp>
      <p:graphicFrame>
        <p:nvGraphicFramePr>
          <p:cNvPr id="12290" name="Object 12"/>
          <p:cNvGraphicFramePr>
            <a:graphicFrameLocks noChangeAspect="1"/>
          </p:cNvGraphicFramePr>
          <p:nvPr/>
        </p:nvGraphicFramePr>
        <p:xfrm>
          <a:off x="609600" y="4038600"/>
          <a:ext cx="355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6" imgW="266400" imgH="457200" progId="Equation.3">
                  <p:embed/>
                </p:oleObj>
              </mc:Choice>
              <mc:Fallback>
                <p:oleObj name="Equation" r:id="rId6" imgW="2664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038600"/>
                        <a:ext cx="355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124200" y="457200"/>
            <a:ext cx="2456635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BINOMNA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334000"/>
            <a:ext cx="4052456" cy="1295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i="1" dirty="0" smtClean="0"/>
              <a:t>n</a:t>
            </a:r>
            <a:r>
              <a:rPr lang="hr-HR" dirty="0" smtClean="0"/>
              <a:t> – broj </a:t>
            </a:r>
            <a:r>
              <a:rPr lang="hr-HR" dirty="0" err="1" smtClean="0"/>
              <a:t>Bernoullijevih</a:t>
            </a:r>
            <a:r>
              <a:rPr lang="hr-HR" dirty="0" smtClean="0"/>
              <a:t> pokusa </a:t>
            </a:r>
          </a:p>
          <a:p>
            <a:pPr>
              <a:lnSpc>
                <a:spcPct val="150000"/>
              </a:lnSpc>
            </a:pPr>
            <a:r>
              <a:rPr lang="hr-HR" b="1" i="1" dirty="0" smtClean="0"/>
              <a:t>x</a:t>
            </a:r>
            <a:r>
              <a:rPr lang="hr-HR" dirty="0" smtClean="0"/>
              <a:t> – broj pokusa s uspješnim ishodom</a:t>
            </a:r>
          </a:p>
          <a:p>
            <a:pPr>
              <a:lnSpc>
                <a:spcPct val="150000"/>
              </a:lnSpc>
            </a:pPr>
            <a:r>
              <a:rPr lang="hr-HR" b="1" dirty="0" smtClean="0"/>
              <a:t>n-x</a:t>
            </a:r>
            <a:r>
              <a:rPr lang="hr-HR" i="1" dirty="0" smtClean="0"/>
              <a:t> – </a:t>
            </a:r>
            <a:r>
              <a:rPr lang="hr-HR" dirty="0" smtClean="0"/>
              <a:t>broj pokusa s neuspješnim ishodom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62000"/>
            <a:ext cx="75438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primjer: 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Ako se simetrični novčić baca 4 puta zaredom, koliko puta se u tih 4 bacanja može dogoditi da novčić padne na grb točno 2 puta (poredak nije bitan)?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381000" y="2438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hr-HR" dirty="0" smtClean="0"/>
              <a:t>Rješenje: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(</a:t>
            </a:r>
            <a:r>
              <a:rPr lang="en-US" dirty="0" err="1" smtClean="0"/>
              <a:t>G,G,P,P</a:t>
            </a:r>
            <a:r>
              <a:rPr lang="en-US" dirty="0" smtClean="0"/>
              <a:t>) (</a:t>
            </a:r>
            <a:r>
              <a:rPr lang="en-US" dirty="0" err="1" smtClean="0"/>
              <a:t>G,P,G,P</a:t>
            </a:r>
            <a:r>
              <a:rPr lang="en-US" dirty="0" smtClean="0"/>
              <a:t>) (</a:t>
            </a:r>
            <a:r>
              <a:rPr lang="en-US" dirty="0" err="1" smtClean="0"/>
              <a:t>G,P,P,G</a:t>
            </a:r>
            <a:r>
              <a:rPr lang="en-US" dirty="0" smtClean="0"/>
              <a:t>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(</a:t>
            </a:r>
            <a:r>
              <a:rPr lang="en-US" dirty="0" err="1" smtClean="0"/>
              <a:t>P,G,G,P</a:t>
            </a:r>
            <a:r>
              <a:rPr lang="en-US" dirty="0" smtClean="0"/>
              <a:t>) (</a:t>
            </a:r>
            <a:r>
              <a:rPr lang="en-US" dirty="0" err="1" smtClean="0"/>
              <a:t>P,G,P,G</a:t>
            </a:r>
            <a:r>
              <a:rPr lang="en-US" dirty="0" smtClean="0"/>
              <a:t>) (</a:t>
            </a:r>
            <a:r>
              <a:rPr lang="en-US" dirty="0" err="1" smtClean="0"/>
              <a:t>P,P,G,G</a:t>
            </a:r>
            <a:r>
              <a:rPr lang="en-US" dirty="0" smtClean="0"/>
              <a:t>)</a:t>
            </a:r>
            <a:endParaRPr lang="hr-HR" dirty="0" smtClean="0"/>
          </a:p>
          <a:p>
            <a:pPr>
              <a:lnSpc>
                <a:spcPct val="200000"/>
              </a:lnSpc>
              <a:buFontTx/>
              <a:buChar char="-"/>
            </a:pPr>
            <a:r>
              <a:rPr lang="hr-HR" dirty="0" smtClean="0"/>
              <a:t>imamo 6 kombinacija</a:t>
            </a:r>
            <a:endParaRPr lang="hr-HR" baseline="30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800600" y="2286000"/>
            <a:ext cx="103906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Rješenje: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  <p:graphicFrame>
        <p:nvGraphicFramePr>
          <p:cNvPr id="32770" name="Object 12"/>
          <p:cNvGraphicFramePr>
            <a:graphicFrameLocks noChangeAspect="1"/>
          </p:cNvGraphicFramePr>
          <p:nvPr/>
        </p:nvGraphicFramePr>
        <p:xfrm>
          <a:off x="4711700" y="3048000"/>
          <a:ext cx="24669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Equation" r:id="rId3" imgW="1231560" imgH="457200" progId="Equation.3">
                  <p:embed/>
                </p:oleObj>
              </mc:Choice>
              <mc:Fallback>
                <p:oleObj name="Equation" r:id="rId3" imgW="123156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700" y="3048000"/>
                        <a:ext cx="24669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124200" y="457200"/>
            <a:ext cx="2456635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BINOMNA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62000"/>
            <a:ext cx="75438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primjer: 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Ako se simetrični novčić baca 4 puta zaredom, koliko je vjerojatnost da u tih 4  bacanja padne na grb točno 2 puta (poredak nije bitan)?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381000" y="243840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hr-HR" dirty="0" smtClean="0"/>
              <a:t>Rješenje: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(</a:t>
            </a:r>
            <a:r>
              <a:rPr lang="en-US" dirty="0" err="1" smtClean="0"/>
              <a:t>G,G,P,P</a:t>
            </a:r>
            <a:r>
              <a:rPr lang="en-US" dirty="0" smtClean="0"/>
              <a:t>) (</a:t>
            </a:r>
            <a:r>
              <a:rPr lang="en-US" dirty="0" err="1" smtClean="0"/>
              <a:t>G,P,G,P</a:t>
            </a:r>
            <a:r>
              <a:rPr lang="en-US" dirty="0" smtClean="0"/>
              <a:t>) (</a:t>
            </a:r>
            <a:r>
              <a:rPr lang="en-US" dirty="0" err="1" smtClean="0"/>
              <a:t>G,P,P,G</a:t>
            </a:r>
            <a:r>
              <a:rPr lang="en-US" dirty="0" smtClean="0"/>
              <a:t>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(</a:t>
            </a:r>
            <a:r>
              <a:rPr lang="en-US" dirty="0" err="1" smtClean="0"/>
              <a:t>P,G,G,P</a:t>
            </a:r>
            <a:r>
              <a:rPr lang="en-US" dirty="0" smtClean="0"/>
              <a:t>) (</a:t>
            </a:r>
            <a:r>
              <a:rPr lang="en-US" dirty="0" err="1" smtClean="0"/>
              <a:t>P,G,P,G</a:t>
            </a:r>
            <a:r>
              <a:rPr lang="en-US" dirty="0" smtClean="0"/>
              <a:t>) (</a:t>
            </a:r>
            <a:r>
              <a:rPr lang="en-US" dirty="0" err="1" smtClean="0"/>
              <a:t>P,P,G,G</a:t>
            </a:r>
            <a:r>
              <a:rPr lang="en-US" dirty="0" smtClean="0"/>
              <a:t>)</a:t>
            </a:r>
            <a:endParaRPr lang="hr-HR" dirty="0" smtClean="0"/>
          </a:p>
          <a:p>
            <a:pPr>
              <a:lnSpc>
                <a:spcPct val="200000"/>
              </a:lnSpc>
              <a:buFontTx/>
              <a:buChar char="-"/>
            </a:pPr>
            <a:r>
              <a:rPr lang="hr-HR" dirty="0" smtClean="0"/>
              <a:t>imamo 6 kombinacija, svaka ima vjerojatnost 0,</a:t>
            </a:r>
            <a:r>
              <a:rPr lang="hr-HR" dirty="0" err="1" smtClean="0"/>
              <a:t>5</a:t>
            </a:r>
            <a:r>
              <a:rPr lang="hr-HR" baseline="30000" dirty="0" err="1" smtClean="0"/>
              <a:t>4</a:t>
            </a:r>
            <a:endParaRPr lang="hr-HR" baseline="30000" dirty="0" smtClean="0"/>
          </a:p>
          <a:p>
            <a:pPr>
              <a:lnSpc>
                <a:spcPct val="200000"/>
              </a:lnSpc>
            </a:pPr>
            <a:r>
              <a:rPr lang="hr-HR" dirty="0" smtClean="0"/>
              <a:t>- ukupna vjerojatnost je P=6*0,</a:t>
            </a:r>
            <a:r>
              <a:rPr lang="hr-HR" dirty="0" err="1" smtClean="0"/>
              <a:t>5</a:t>
            </a:r>
            <a:r>
              <a:rPr lang="hr-HR" baseline="30000" dirty="0" err="1" smtClean="0"/>
              <a:t>4</a:t>
            </a:r>
            <a:r>
              <a:rPr lang="hr-HR" dirty="0" smtClean="0"/>
              <a:t> = </a:t>
            </a:r>
            <a:r>
              <a:rPr lang="hr-HR" dirty="0" err="1" smtClean="0"/>
              <a:t>0</a:t>
            </a:r>
            <a:r>
              <a:rPr lang="hr-HR" dirty="0" smtClean="0"/>
              <a:t>,</a:t>
            </a:r>
            <a:r>
              <a:rPr lang="hr-HR" dirty="0" err="1" smtClean="0"/>
              <a:t>375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2590800"/>
            <a:ext cx="10390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Rješenje:</a:t>
            </a:r>
          </a:p>
          <a:p>
            <a:endParaRPr lang="hr-HR" dirty="0" smtClean="0"/>
          </a:p>
          <a:p>
            <a:endParaRPr lang="en-US" dirty="0"/>
          </a:p>
        </p:txBody>
      </p:sp>
      <p:graphicFrame>
        <p:nvGraphicFramePr>
          <p:cNvPr id="31747" name="Object 12"/>
          <p:cNvGraphicFramePr>
            <a:graphicFrameLocks noChangeAspect="1"/>
          </p:cNvGraphicFramePr>
          <p:nvPr/>
        </p:nvGraphicFramePr>
        <p:xfrm>
          <a:off x="5638800" y="3124200"/>
          <a:ext cx="22891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name="Equation" r:id="rId3" imgW="1143000" imgH="457200" progId="Equation.3">
                  <p:embed/>
                </p:oleObj>
              </mc:Choice>
              <mc:Fallback>
                <p:oleObj name="Equation" r:id="rId3" imgW="114300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124200"/>
                        <a:ext cx="22891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12"/>
          <p:cNvGraphicFramePr>
            <a:graphicFrameLocks noChangeAspect="1"/>
          </p:cNvGraphicFramePr>
          <p:nvPr/>
        </p:nvGraphicFramePr>
        <p:xfrm>
          <a:off x="5143500" y="4495800"/>
          <a:ext cx="33829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Equation" r:id="rId5" imgW="1688760" imgH="457200" progId="Equation.3">
                  <p:embed/>
                </p:oleObj>
              </mc:Choice>
              <mc:Fallback>
                <p:oleObj name="Equation" r:id="rId5" imgW="168876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4495800"/>
                        <a:ext cx="33829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124200" y="457200"/>
            <a:ext cx="2456635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BINOMNA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524000"/>
            <a:ext cx="74676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često se za neki događaj traži samo </a:t>
            </a:r>
            <a:r>
              <a:rPr lang="hr-HR" b="1" dirty="0" smtClean="0"/>
              <a:t>vjerojatnost za ukupan broj </a:t>
            </a:r>
            <a:r>
              <a:rPr lang="hr-HR" dirty="0" smtClean="0"/>
              <a:t>povoljnih ishoda u </a:t>
            </a:r>
            <a:r>
              <a:rPr lang="hr-HR" b="1" i="1" dirty="0" smtClean="0"/>
              <a:t>n</a:t>
            </a:r>
            <a:r>
              <a:rPr lang="hr-HR" dirty="0" smtClean="0"/>
              <a:t> uzastopnih </a:t>
            </a:r>
            <a:r>
              <a:rPr lang="hr-HR" dirty="0" err="1" smtClean="0"/>
              <a:t>Bernoullijevih</a:t>
            </a:r>
            <a:r>
              <a:rPr lang="hr-HR" dirty="0" smtClean="0"/>
              <a:t> pokusa, ali njihov poredak nije bitan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broj načina </a:t>
            </a:r>
            <a:r>
              <a:rPr lang="hr-HR" dirty="0" smtClean="0"/>
              <a:t>na koji se takav događaj kod kojeg  će </a:t>
            </a:r>
            <a:r>
              <a:rPr lang="hr-HR" i="1" dirty="0" smtClean="0"/>
              <a:t>n </a:t>
            </a:r>
            <a:r>
              <a:rPr lang="hr-HR" dirty="0" smtClean="0"/>
              <a:t>neovisnih pokusa rezultirati sa</a:t>
            </a:r>
            <a:r>
              <a:rPr lang="hr-HR" i="1" dirty="0" smtClean="0"/>
              <a:t> x </a:t>
            </a:r>
            <a:r>
              <a:rPr lang="hr-HR" dirty="0" smtClean="0"/>
              <a:t>povoljnih </a:t>
            </a:r>
            <a:r>
              <a:rPr lang="hr-HR" i="1" dirty="0" smtClean="0"/>
              <a:t>i n – x </a:t>
            </a:r>
            <a:r>
              <a:rPr lang="hr-HR" dirty="0" smtClean="0"/>
              <a:t>nepovoljnih ishoda može se dogoditi je:</a:t>
            </a:r>
            <a:endParaRPr lang="hr-HR" dirty="0"/>
          </a:p>
        </p:txBody>
      </p:sp>
      <p:graphicFrame>
        <p:nvGraphicFramePr>
          <p:cNvPr id="33794" name="Object 12"/>
          <p:cNvGraphicFramePr>
            <a:graphicFrameLocks noChangeAspect="1"/>
          </p:cNvGraphicFramePr>
          <p:nvPr/>
        </p:nvGraphicFramePr>
        <p:xfrm>
          <a:off x="1066800" y="3733800"/>
          <a:ext cx="533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Equation" r:id="rId3" imgW="266400" imgH="457200" progId="Equation.3">
                  <p:embed/>
                </p:oleObj>
              </mc:Choice>
              <mc:Fallback>
                <p:oleObj name="Equation" r:id="rId3" imgW="26640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33800"/>
                        <a:ext cx="533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3124200" y="457200"/>
            <a:ext cx="2456635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BINOMNA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581400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neka je vjerojatnost da </a:t>
            </a:r>
            <a:r>
              <a:rPr lang="hr-HR" b="1" i="1" dirty="0" smtClean="0"/>
              <a:t>n </a:t>
            </a:r>
            <a:r>
              <a:rPr lang="hr-HR" dirty="0" err="1" smtClean="0"/>
              <a:t>Bernoullijevih</a:t>
            </a:r>
            <a:r>
              <a:rPr lang="hr-HR" dirty="0" smtClean="0"/>
              <a:t> pokusa, svaki s vjerojatnošću </a:t>
            </a:r>
            <a:r>
              <a:rPr lang="hr-HR" b="1" i="1" dirty="0" smtClean="0"/>
              <a:t>p </a:t>
            </a:r>
            <a:r>
              <a:rPr lang="hr-HR" dirty="0" smtClean="0"/>
              <a:t>povoljnog ishoda i s vjerojatnošću </a:t>
            </a:r>
            <a:r>
              <a:rPr lang="hr-HR" b="1" i="1" dirty="0" smtClean="0"/>
              <a:t> q= 1-p </a:t>
            </a:r>
            <a:r>
              <a:rPr lang="hr-HR" dirty="0" smtClean="0"/>
              <a:t>nepovoljnog ishoda, rezultira s </a:t>
            </a:r>
            <a:r>
              <a:rPr lang="hr-HR" b="1" i="1" dirty="0" smtClean="0"/>
              <a:t>x </a:t>
            </a:r>
            <a:r>
              <a:rPr lang="hr-HR" dirty="0" smtClean="0"/>
              <a:t>povoljnih ishoda i </a:t>
            </a:r>
            <a:r>
              <a:rPr lang="hr-HR" b="1" i="1" dirty="0" smtClean="0"/>
              <a:t>n-x </a:t>
            </a:r>
            <a:r>
              <a:rPr lang="hr-HR" dirty="0" smtClean="0"/>
              <a:t>nepovoljnih ishoda, tada je </a:t>
            </a:r>
            <a:r>
              <a:rPr lang="hr-HR" b="1" i="1" dirty="0" err="1" smtClean="0"/>
              <a:t>S</a:t>
            </a:r>
            <a:r>
              <a:rPr lang="hr-HR" b="1" i="1" baseline="-25000" dirty="0" err="1" smtClean="0"/>
              <a:t>n</a:t>
            </a:r>
            <a:r>
              <a:rPr lang="hr-HR" b="1" i="1" dirty="0" smtClean="0"/>
              <a:t> </a:t>
            </a:r>
            <a:r>
              <a:rPr lang="hr-HR" dirty="0" smtClean="0"/>
              <a:t>broj </a:t>
            </a:r>
            <a:r>
              <a:rPr lang="hr-HR" b="1" i="1" dirty="0" smtClean="0"/>
              <a:t> </a:t>
            </a:r>
            <a:r>
              <a:rPr lang="hr-HR" dirty="0" smtClean="0"/>
              <a:t>povoljnih ishoda u ukupno </a:t>
            </a:r>
            <a:r>
              <a:rPr lang="hr-HR" i="1" dirty="0" smtClean="0"/>
              <a:t>n </a:t>
            </a:r>
            <a:r>
              <a:rPr lang="hr-HR" dirty="0" smtClean="0"/>
              <a:t>pokusa i predstavlja</a:t>
            </a:r>
            <a:r>
              <a:rPr lang="hr-HR" i="1" dirty="0" smtClean="0"/>
              <a:t> </a:t>
            </a:r>
            <a:r>
              <a:rPr lang="hr-HR" dirty="0" smtClean="0"/>
              <a:t>slučajnu varijablu, dok je s </a:t>
            </a:r>
            <a:r>
              <a:rPr lang="hr-HR" b="1" i="1" dirty="0" smtClean="0"/>
              <a:t>P(x; n,p)</a:t>
            </a:r>
            <a:r>
              <a:rPr lang="hr-HR" dirty="0" smtClean="0"/>
              <a:t> zadana njena </a:t>
            </a:r>
            <a:r>
              <a:rPr lang="hr-HR" b="1" dirty="0" smtClean="0"/>
              <a:t>BINOMNA RASPODJELA</a:t>
            </a:r>
            <a:endParaRPr lang="hr-HR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304800" y="685800"/>
            <a:ext cx="8382000" cy="2082800"/>
            <a:chOff x="304800" y="685800"/>
            <a:chExt cx="8382000" cy="2082800"/>
          </a:xfrm>
        </p:grpSpPr>
        <p:sp>
          <p:nvSpPr>
            <p:cNvPr id="2" name="Rectangle 1"/>
            <p:cNvSpPr/>
            <p:nvPr/>
          </p:nvSpPr>
          <p:spPr>
            <a:xfrm>
              <a:off x="304800" y="685800"/>
              <a:ext cx="8382000" cy="17113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hr-HR" dirty="0" smtClean="0"/>
                <a:t> budući da su svi pokusi međusobno neovisni, a vjerojatnost povoljnog događaja je </a:t>
              </a:r>
              <a:r>
                <a:rPr lang="hr-HR" b="1" i="1" dirty="0" smtClean="0"/>
                <a:t>p </a:t>
              </a:r>
              <a:r>
                <a:rPr lang="hr-HR" dirty="0" smtClean="0"/>
                <a:t>(ukupno će se dogoditi </a:t>
              </a:r>
              <a:r>
                <a:rPr lang="hr-HR" b="1" i="1" dirty="0" smtClean="0"/>
                <a:t>x</a:t>
              </a:r>
              <a:r>
                <a:rPr lang="hr-HR" dirty="0" smtClean="0"/>
                <a:t> povoljnih događaja) i vjerojatnost nepovoljnog događaja je </a:t>
              </a:r>
              <a:r>
                <a:rPr lang="hr-HR" b="1" i="1" dirty="0" smtClean="0"/>
                <a:t>q = 1 – p </a:t>
              </a:r>
              <a:r>
                <a:rPr lang="hr-HR" dirty="0" smtClean="0"/>
                <a:t>(ukupno će se dogoditi </a:t>
              </a:r>
              <a:r>
                <a:rPr lang="hr-HR" b="1" i="1" dirty="0" smtClean="0"/>
                <a:t>n- x </a:t>
              </a:r>
              <a:r>
                <a:rPr lang="hr-HR" dirty="0" smtClean="0"/>
                <a:t>nepovoljnih događaja), svaki od tih        načina imat će vjerojatnost:</a:t>
              </a:r>
            </a:p>
          </p:txBody>
        </p:sp>
        <p:graphicFrame>
          <p:nvGraphicFramePr>
            <p:cNvPr id="34818" name="Object 12"/>
            <p:cNvGraphicFramePr>
              <a:graphicFrameLocks noChangeAspect="1"/>
            </p:cNvGraphicFramePr>
            <p:nvPr/>
          </p:nvGraphicFramePr>
          <p:xfrm>
            <a:off x="2197100" y="2311400"/>
            <a:ext cx="3176588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0" name="Equation" r:id="rId3" imgW="1587240" imgH="228600" progId="Equation.3">
                    <p:embed/>
                  </p:oleObj>
                </mc:Choice>
                <mc:Fallback>
                  <p:oleObj name="Equation" r:id="rId3" imgW="1587240" imgH="2286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7100" y="2311400"/>
                          <a:ext cx="3176588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19" name="Object 12"/>
            <p:cNvGraphicFramePr>
              <a:graphicFrameLocks noChangeAspect="1"/>
            </p:cNvGraphicFramePr>
            <p:nvPr/>
          </p:nvGraphicFramePr>
          <p:xfrm>
            <a:off x="6781800" y="1524000"/>
            <a:ext cx="31115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1" name="Equation" r:id="rId5" imgW="266400" imgH="457200" progId="Equation.3">
                    <p:embed/>
                  </p:oleObj>
                </mc:Choice>
                <mc:Fallback>
                  <p:oleObj name="Equation" r:id="rId5" imgW="266400" imgH="4572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1800" y="1524000"/>
                          <a:ext cx="311150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4821" name="Object 12"/>
          <p:cNvGraphicFramePr>
            <a:graphicFrameLocks noChangeAspect="1"/>
          </p:cNvGraphicFramePr>
          <p:nvPr/>
        </p:nvGraphicFramePr>
        <p:xfrm>
          <a:off x="1752600" y="5715000"/>
          <a:ext cx="432435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2" name="Equation" r:id="rId7" imgW="2158920" imgH="457200" progId="Equation.3">
                  <p:embed/>
                </p:oleObj>
              </mc:Choice>
              <mc:Fallback>
                <p:oleObj name="Equation" r:id="rId7" imgW="215892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715000"/>
                        <a:ext cx="4324351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200400" y="228600"/>
            <a:ext cx="2456635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u="sng" smtClean="0"/>
              <a:t>BINOMNA RASPODJELA</a:t>
            </a:r>
            <a:endParaRPr lang="hr-HR" b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6096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/>
              <a:t>Diskretne</a:t>
            </a:r>
            <a:r>
              <a:rPr lang="en-US" sz="2400" b="1" u="sng" dirty="0" smtClean="0"/>
              <a:t> </a:t>
            </a:r>
            <a:r>
              <a:rPr lang="en-US" sz="2400" b="1" u="sng" dirty="0" err="1"/>
              <a:t>slučajne</a:t>
            </a:r>
            <a:r>
              <a:rPr lang="en-US" sz="2400" b="1" u="sng" dirty="0"/>
              <a:t> </a:t>
            </a:r>
            <a:r>
              <a:rPr lang="en-US" sz="2400" b="1" u="sng" dirty="0" err="1"/>
              <a:t>varijable</a:t>
            </a:r>
            <a:endParaRPr lang="en-US" sz="2400" b="1" u="sng" dirty="0"/>
          </a:p>
          <a:p>
            <a:pPr>
              <a:lnSpc>
                <a:spcPct val="150000"/>
              </a:lnSpc>
            </a:pPr>
            <a:r>
              <a:rPr lang="en-US" b="1" dirty="0" err="1" smtClean="0"/>
              <a:t>UVOD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err="1" smtClean="0"/>
              <a:t>DISKRETNE</a:t>
            </a:r>
            <a:r>
              <a:rPr lang="en-US" b="1" dirty="0" smtClean="0"/>
              <a:t> </a:t>
            </a:r>
            <a:r>
              <a:rPr lang="en-US" b="1" dirty="0" err="1" smtClean="0"/>
              <a:t>SLUČAJNE</a:t>
            </a:r>
            <a:r>
              <a:rPr lang="en-US" b="1" dirty="0" smtClean="0"/>
              <a:t> </a:t>
            </a:r>
            <a:r>
              <a:rPr lang="en-US" b="1" dirty="0" err="1" smtClean="0"/>
              <a:t>VARIJABLE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err="1" smtClean="0"/>
              <a:t>BERNOULLIJEVI</a:t>
            </a:r>
            <a:r>
              <a:rPr lang="en-US" b="1" dirty="0" smtClean="0"/>
              <a:t> </a:t>
            </a:r>
            <a:r>
              <a:rPr lang="en-US" b="1" dirty="0" err="1" smtClean="0"/>
              <a:t>POKUSI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err="1" smtClean="0"/>
              <a:t>BINOMNA</a:t>
            </a:r>
            <a:r>
              <a:rPr lang="en-US" b="1" dirty="0" smtClean="0"/>
              <a:t> </a:t>
            </a:r>
            <a:r>
              <a:rPr lang="en-US" b="1" dirty="0" err="1" smtClean="0"/>
              <a:t>RASPODJELA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err="1" smtClean="0"/>
              <a:t>POISSONOVA</a:t>
            </a:r>
            <a:r>
              <a:rPr lang="en-US" b="1" dirty="0" smtClean="0"/>
              <a:t> </a:t>
            </a:r>
            <a:r>
              <a:rPr lang="en-US" b="1" dirty="0" err="1" smtClean="0"/>
              <a:t>RASPODJELA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err="1" smtClean="0"/>
              <a:t>HIPERGEOMETRIJSKA</a:t>
            </a:r>
            <a:r>
              <a:rPr lang="en-US" b="1" dirty="0" smtClean="0"/>
              <a:t> </a:t>
            </a:r>
            <a:r>
              <a:rPr lang="en-US" b="1" dirty="0" err="1" smtClean="0"/>
              <a:t>RASPODJELA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83820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• opisuju je dva parametra: broj jedinki u uzorku ili broj ponavljanja pokušaja - </a:t>
            </a:r>
            <a:r>
              <a:rPr lang="hr-HR" b="1" i="1" dirty="0" smtClean="0"/>
              <a:t>n</a:t>
            </a:r>
            <a:r>
              <a:rPr lang="hr-HR" dirty="0" smtClean="0"/>
              <a:t>, i vjerojatnost uspjeha za svaku jedinku ili za svaki pokušaj - </a:t>
            </a:r>
            <a:r>
              <a:rPr lang="hr-HR" b="1" i="1" dirty="0" smtClean="0"/>
              <a:t>p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• </a:t>
            </a:r>
            <a:r>
              <a:rPr lang="hr-HR" b="1" dirty="0" smtClean="0"/>
              <a:t>srednja ili očekivana vrijednost </a:t>
            </a:r>
            <a:r>
              <a:rPr lang="hr-HR" dirty="0" smtClean="0"/>
              <a:t> kod binomne raspodjele je vrijednost slučajne varijable koju očekujemo ako promatrano </a:t>
            </a:r>
            <a:r>
              <a:rPr lang="hr-HR" b="1" i="1" dirty="0" smtClean="0"/>
              <a:t>n</a:t>
            </a:r>
            <a:r>
              <a:rPr lang="hr-HR" dirty="0" smtClean="0"/>
              <a:t> pokušaja i iznosi </a:t>
            </a:r>
            <a:r>
              <a:rPr lang="hr-HR" b="1" i="1" dirty="0" smtClean="0"/>
              <a:t>n∙p</a:t>
            </a:r>
            <a:r>
              <a:rPr lang="hr-HR" dirty="0" smtClean="0"/>
              <a:t>; 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• </a:t>
            </a:r>
            <a:r>
              <a:rPr lang="hr-HR" b="1" dirty="0" smtClean="0"/>
              <a:t>varijanca</a:t>
            </a:r>
            <a:r>
              <a:rPr lang="hr-HR" dirty="0" smtClean="0"/>
              <a:t> kod binomne distribucije iznosi </a:t>
            </a:r>
            <a:r>
              <a:rPr lang="hr-HR" b="1" i="1" dirty="0" smtClean="0"/>
              <a:t>n∙p∙(1-p);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/>
              <a:t> </a:t>
            </a:r>
            <a:r>
              <a:rPr lang="hr-HR" dirty="0" smtClean="0"/>
              <a:t>binomna</a:t>
            </a:r>
            <a:r>
              <a:rPr lang="hr-HR" b="1" dirty="0" smtClean="0"/>
              <a:t> </a:t>
            </a:r>
            <a:r>
              <a:rPr lang="hr-HR" dirty="0" smtClean="0"/>
              <a:t>raspodjela je </a:t>
            </a:r>
            <a:r>
              <a:rPr lang="hr-HR" b="1" dirty="0" smtClean="0"/>
              <a:t>simetrična</a:t>
            </a:r>
            <a:r>
              <a:rPr lang="hr-HR" dirty="0" smtClean="0"/>
              <a:t> za </a:t>
            </a:r>
            <a:r>
              <a:rPr lang="hr-HR" i="1" dirty="0" smtClean="0"/>
              <a:t>p=q=0,5</a:t>
            </a:r>
            <a:r>
              <a:rPr lang="hr-HR" dirty="0" smtClean="0"/>
              <a:t>, pozitivno asimetrična za </a:t>
            </a:r>
            <a:r>
              <a:rPr lang="hr-HR" i="1" dirty="0" smtClean="0"/>
              <a:t>p&lt;q</a:t>
            </a:r>
            <a:r>
              <a:rPr lang="hr-HR" dirty="0" smtClean="0"/>
              <a:t>, negativno asimetrična za </a:t>
            </a:r>
            <a:r>
              <a:rPr lang="hr-HR" i="1" dirty="0" smtClean="0"/>
              <a:t>p&gt;q</a:t>
            </a: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kada </a:t>
            </a:r>
            <a:r>
              <a:rPr lang="hr-HR" b="1" i="1" dirty="0" smtClean="0"/>
              <a:t>n</a:t>
            </a:r>
            <a:r>
              <a:rPr lang="hr-HR" dirty="0" smtClean="0"/>
              <a:t> raste u beskonačnost, asimetričnost se smanjuje bez obzira na odnos </a:t>
            </a:r>
            <a:r>
              <a:rPr lang="hr-HR" i="1" dirty="0" smtClean="0"/>
              <a:t>p </a:t>
            </a:r>
            <a:r>
              <a:rPr lang="hr-HR" dirty="0" smtClean="0"/>
              <a:t>i </a:t>
            </a:r>
            <a:r>
              <a:rPr lang="hr-HR" i="1" dirty="0" smtClean="0"/>
              <a:t>q</a:t>
            </a: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 upotrebljava se pri zaključivanju o proporcijama, značajna je od statističkih testova, postoje tablice binomne raspodijele (računanje </a:t>
            </a:r>
            <a:r>
              <a:rPr lang="hr-HR" dirty="0" err="1" smtClean="0"/>
              <a:t>bionomnih</a:t>
            </a:r>
            <a:r>
              <a:rPr lang="hr-HR" dirty="0" smtClean="0"/>
              <a:t> koeficijenta za velike  </a:t>
            </a:r>
            <a:r>
              <a:rPr lang="hr-HR" b="1" i="1" dirty="0" smtClean="0"/>
              <a:t>n</a:t>
            </a:r>
            <a:r>
              <a:rPr lang="hr-HR" dirty="0" smtClean="0"/>
              <a:t> i </a:t>
            </a:r>
            <a:r>
              <a:rPr lang="hr-HR" b="1" i="1" dirty="0" smtClean="0"/>
              <a:t>x</a:t>
            </a:r>
            <a:r>
              <a:rPr lang="hr-HR" dirty="0" smtClean="0"/>
              <a:t>), </a:t>
            </a:r>
            <a:r>
              <a:rPr lang="hr-HR" dirty="0" smtClean="0">
                <a:solidFill>
                  <a:srgbClr val="FF0000"/>
                </a:solidFill>
              </a:rPr>
              <a:t>izvod za rekurzivnu formulu, </a:t>
            </a:r>
            <a:r>
              <a:rPr lang="hr-HR" dirty="0" smtClean="0"/>
              <a:t>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3200400" y="228600"/>
            <a:ext cx="2456635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BINOMNA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8108876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200400" y="228600"/>
            <a:ext cx="2456635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BINOMNA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143000"/>
            <a:ext cx="770219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200400" y="228600"/>
            <a:ext cx="2456635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BINOMNA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0400" y="228600"/>
            <a:ext cx="2456635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BINOMNA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066800"/>
            <a:ext cx="792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TEOREM:  Pri binomnoj raspodjeli </a:t>
            </a:r>
            <a:r>
              <a:rPr lang="hr-HR" i="1" dirty="0" smtClean="0"/>
              <a:t>P(x; n,p)</a:t>
            </a:r>
            <a:r>
              <a:rPr lang="hr-HR" dirty="0" smtClean="0"/>
              <a:t> najveća vjerojatnost pripada onoj vrijednosti </a:t>
            </a:r>
            <a:r>
              <a:rPr lang="hr-HR" b="1" i="1" dirty="0" err="1" smtClean="0"/>
              <a:t>x</a:t>
            </a:r>
            <a:r>
              <a:rPr lang="hr-HR" b="1" i="1" baseline="-25000" dirty="0" err="1" smtClean="0"/>
              <a:t>0</a:t>
            </a:r>
            <a:r>
              <a:rPr lang="hr-HR" dirty="0" smtClean="0"/>
              <a:t> varijable </a:t>
            </a:r>
            <a:r>
              <a:rPr lang="hr-HR" b="1" i="1" dirty="0" smtClean="0"/>
              <a:t>x</a:t>
            </a:r>
            <a:r>
              <a:rPr lang="hr-HR" dirty="0" smtClean="0"/>
              <a:t> koja zadovoljava nejednakost:</a:t>
            </a:r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b="1" i="1" dirty="0" smtClean="0"/>
              <a:t>np – q ≤ </a:t>
            </a:r>
            <a:r>
              <a:rPr lang="hr-HR" b="1" i="1" dirty="0" err="1" smtClean="0"/>
              <a:t>x</a:t>
            </a:r>
            <a:r>
              <a:rPr lang="hr-HR" b="1" i="1" baseline="-25000" dirty="0" err="1" smtClean="0"/>
              <a:t>0</a:t>
            </a:r>
            <a:r>
              <a:rPr lang="hr-HR" b="1" i="1" baseline="-25000" dirty="0" smtClean="0"/>
              <a:t> </a:t>
            </a:r>
            <a:r>
              <a:rPr lang="hr-HR" b="1" i="1" dirty="0" smtClean="0"/>
              <a:t>≤ np + p</a:t>
            </a:r>
            <a:r>
              <a:rPr lang="hr-HR" b="1" dirty="0" smtClean="0"/>
              <a:t>  </a:t>
            </a:r>
          </a:p>
          <a:p>
            <a:pPr algn="just"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i="1" dirty="0" smtClean="0">
                <a:solidFill>
                  <a:srgbClr val="FF0000"/>
                </a:solidFill>
              </a:rPr>
              <a:t>DOKAZ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43434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Primjer:</a:t>
            </a:r>
          </a:p>
          <a:p>
            <a:r>
              <a:rPr lang="hr-HR" dirty="0" smtClean="0"/>
              <a:t>Bacamo istovremeno 7 novčića. Broj grbova koji će pasti na novčićima označimo s x.  Koji broj grbova ima najveća vjerojatnost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36399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Rješenje:</a:t>
            </a:r>
          </a:p>
          <a:p>
            <a:r>
              <a:rPr lang="hr-HR" dirty="0" smtClean="0"/>
              <a:t>P(3) = P(4) = 0,</a:t>
            </a:r>
            <a:r>
              <a:rPr lang="hr-HR" dirty="0" err="1" smtClean="0"/>
              <a:t>273</a:t>
            </a:r>
            <a:endParaRPr lang="hr-HR" dirty="0" smtClean="0"/>
          </a:p>
          <a:p>
            <a:endParaRPr lang="hr-HR" dirty="0" smtClean="0"/>
          </a:p>
          <a:p>
            <a:r>
              <a:rPr lang="hr-HR" i="1" dirty="0" err="1" smtClean="0"/>
              <a:t>n.b</a:t>
            </a:r>
            <a:r>
              <a:rPr lang="hr-HR" i="1" dirty="0" smtClean="0"/>
              <a:t>. Očekivana vrijednost je n*p=3,5!</a:t>
            </a:r>
            <a:endParaRPr lang="en-US" i="1" dirty="0"/>
          </a:p>
        </p:txBody>
      </p:sp>
      <p:sp>
        <p:nvSpPr>
          <p:cNvPr id="6" name="Rectangle 5"/>
          <p:cNvSpPr/>
          <p:nvPr/>
        </p:nvSpPr>
        <p:spPr>
          <a:xfrm>
            <a:off x="609600" y="3810000"/>
            <a:ext cx="1437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i="1" dirty="0" smtClean="0">
                <a:solidFill>
                  <a:srgbClr val="FF0000"/>
                </a:solidFill>
              </a:rPr>
              <a:t>OBJAŠNJENJE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304800"/>
            <a:ext cx="274491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POISSONOVA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990600"/>
            <a:ext cx="81534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- do </a:t>
            </a:r>
            <a:r>
              <a:rPr lang="hr-HR" dirty="0" err="1" smtClean="0"/>
              <a:t>Poissonove</a:t>
            </a:r>
            <a:r>
              <a:rPr lang="hr-HR" dirty="0" smtClean="0"/>
              <a:t> raspodjele možemo doći graničnim prijelazom na binomnoj raspodjeli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pustimo neka </a:t>
            </a:r>
            <a:r>
              <a:rPr lang="hr-HR" b="1" i="1" dirty="0" smtClean="0"/>
              <a:t>n</a:t>
            </a:r>
            <a:r>
              <a:rPr lang="hr-HR" i="1" dirty="0" smtClean="0"/>
              <a:t> </a:t>
            </a:r>
            <a:r>
              <a:rPr lang="hr-HR" dirty="0" smtClean="0"/>
              <a:t>teži u beskonačnosti, uz uvjet da je produkt </a:t>
            </a:r>
            <a:r>
              <a:rPr lang="hr-HR" b="1" i="1" dirty="0" smtClean="0"/>
              <a:t>np</a:t>
            </a:r>
            <a:r>
              <a:rPr lang="hr-HR" dirty="0" smtClean="0"/>
              <a:t> konstantan!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zbog navedenog uvjeta, </a:t>
            </a:r>
            <a:r>
              <a:rPr lang="hr-HR" b="1" i="1" dirty="0" smtClean="0"/>
              <a:t>p</a:t>
            </a:r>
            <a:r>
              <a:rPr lang="hr-HR" dirty="0" smtClean="0"/>
              <a:t> će težiti nuli (jedino u tom slučaju će produkt </a:t>
            </a:r>
            <a:r>
              <a:rPr lang="hr-HR" b="1" i="1" dirty="0" smtClean="0"/>
              <a:t>np</a:t>
            </a:r>
            <a:r>
              <a:rPr lang="hr-HR" dirty="0" smtClean="0"/>
              <a:t> ostati konstantan)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u tom  slučaju, navedena raspodjela bit će određena izrazom:</a:t>
            </a:r>
            <a:endParaRPr lang="en-US" dirty="0"/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2895600" y="3581400"/>
          <a:ext cx="21621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Equation" r:id="rId3" imgW="1079280" imgH="419040" progId="Equation.3">
                  <p:embed/>
                </p:oleObj>
              </mc:Choice>
              <mc:Fallback>
                <p:oleObj name="Equation" r:id="rId3" imgW="107928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581400"/>
                        <a:ext cx="21621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4419600"/>
            <a:ext cx="8077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Poissonova</a:t>
            </a:r>
            <a:r>
              <a:rPr lang="hr-HR" dirty="0" smtClean="0"/>
              <a:t> raspodjela određena je parametrom </a:t>
            </a:r>
            <a:r>
              <a:rPr lang="hr-HR" b="1" i="1" dirty="0" smtClean="0"/>
              <a:t>m (m=np)</a:t>
            </a:r>
            <a:r>
              <a:rPr lang="hr-HR" dirty="0" smtClean="0"/>
              <a:t> i njen će oblik i karakteristike ovisiti o njemu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sa slike se vidi da </a:t>
            </a:r>
            <a:r>
              <a:rPr lang="hr-HR" dirty="0" err="1" smtClean="0"/>
              <a:t>Poissonova</a:t>
            </a:r>
            <a:r>
              <a:rPr lang="hr-HR" dirty="0" smtClean="0"/>
              <a:t> raspodjela za svaki </a:t>
            </a:r>
            <a:r>
              <a:rPr lang="hr-HR" b="1" i="1" dirty="0" smtClean="0"/>
              <a:t>m</a:t>
            </a:r>
            <a:r>
              <a:rPr lang="hr-HR" dirty="0" smtClean="0"/>
              <a:t> pozitivno asimetrična, ali porastom </a:t>
            </a:r>
            <a:r>
              <a:rPr lang="hr-HR" b="1" i="1" dirty="0" smtClean="0"/>
              <a:t>m</a:t>
            </a:r>
            <a:r>
              <a:rPr lang="hr-HR" dirty="0" smtClean="0"/>
              <a:t> se smanjuje njena asimetričnost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</a:t>
            </a:r>
            <a:r>
              <a:rPr lang="hr-HR" i="1" dirty="0" err="1" smtClean="0"/>
              <a:t>n.b</a:t>
            </a:r>
            <a:r>
              <a:rPr lang="hr-HR" i="1" dirty="0" smtClean="0"/>
              <a:t>.</a:t>
            </a:r>
            <a:r>
              <a:rPr lang="hr-HR" dirty="0" smtClean="0"/>
              <a:t> </a:t>
            </a:r>
            <a:r>
              <a:rPr lang="hr-HR" i="1" dirty="0" smtClean="0"/>
              <a:t>m&gt;0 (jer je m=np)!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71800" y="304800"/>
            <a:ext cx="274491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POISSONOVA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b="1" u="sng" dirty="0"/>
          </a:p>
        </p:txBody>
      </p:sp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95399"/>
            <a:ext cx="6629400" cy="482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47800"/>
            <a:ext cx="4727256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 </a:t>
            </a:r>
            <a:r>
              <a:rPr lang="hr-HR" dirty="0" smtClean="0">
                <a:solidFill>
                  <a:srgbClr val="FF0000"/>
                </a:solidFill>
              </a:rPr>
              <a:t>IZVOD </a:t>
            </a:r>
            <a:r>
              <a:rPr lang="hr-HR" dirty="0" err="1" smtClean="0">
                <a:solidFill>
                  <a:srgbClr val="FF0000"/>
                </a:solidFill>
              </a:rPr>
              <a:t>POISSONOVE</a:t>
            </a:r>
            <a:r>
              <a:rPr lang="hr-HR" dirty="0" smtClean="0">
                <a:solidFill>
                  <a:srgbClr val="FF0000"/>
                </a:solidFill>
              </a:rPr>
              <a:t> RASPODJELE IZ BINOMNE 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hr-HR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>
                <a:solidFill>
                  <a:srgbClr val="FF0000"/>
                </a:solidFill>
              </a:rPr>
              <a:t> IZVOD ZA OČEKIVANU VRIJEDNOST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3429000"/>
            <a:ext cx="8382000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r-HR" sz="2000" dirty="0" smtClean="0"/>
              <a:t>- računanje vjerojatnosti po </a:t>
            </a:r>
            <a:r>
              <a:rPr lang="hr-HR" sz="2000" dirty="0" err="1" smtClean="0"/>
              <a:t>Poissonovoj</a:t>
            </a:r>
            <a:r>
              <a:rPr lang="hr-HR" sz="2000" dirty="0" smtClean="0"/>
              <a:t> raspodjeli je </a:t>
            </a:r>
            <a:r>
              <a:rPr lang="hr-HR" sz="2000" b="1" dirty="0" smtClean="0"/>
              <a:t>jednostavnije</a:t>
            </a:r>
            <a:r>
              <a:rPr lang="hr-HR" sz="2000" dirty="0" smtClean="0"/>
              <a:t> nego po </a:t>
            </a:r>
            <a:r>
              <a:rPr lang="hr-HR" sz="2000" dirty="0" err="1" smtClean="0"/>
              <a:t>binimonoj</a:t>
            </a:r>
            <a:r>
              <a:rPr lang="hr-HR" sz="2000" dirty="0" smtClean="0"/>
              <a:t> raspodjeli te se u situacijama u kojima je kod </a:t>
            </a:r>
            <a:r>
              <a:rPr lang="hr-HR" sz="2000" dirty="0" err="1" smtClean="0"/>
              <a:t>bionomne</a:t>
            </a:r>
            <a:r>
              <a:rPr lang="hr-HR" sz="2000" dirty="0" smtClean="0"/>
              <a:t> raspodjele </a:t>
            </a:r>
            <a:r>
              <a:rPr lang="hr-HR" sz="2000" b="1" i="1" dirty="0" smtClean="0"/>
              <a:t>p</a:t>
            </a:r>
            <a:r>
              <a:rPr lang="hr-HR" sz="2000" dirty="0" smtClean="0"/>
              <a:t> malen, a </a:t>
            </a:r>
            <a:r>
              <a:rPr lang="hr-HR" sz="2000" b="1" i="1" dirty="0" smtClean="0"/>
              <a:t>n</a:t>
            </a:r>
            <a:r>
              <a:rPr lang="hr-HR" sz="2000" dirty="0" smtClean="0"/>
              <a:t> velik, može načiniti </a:t>
            </a:r>
            <a:r>
              <a:rPr lang="hr-HR" sz="2000" b="1" dirty="0" smtClean="0"/>
              <a:t>aproksimacija</a:t>
            </a:r>
            <a:r>
              <a:rPr lang="hr-HR" sz="2000" dirty="0" smtClean="0"/>
              <a:t> i računati po </a:t>
            </a:r>
            <a:r>
              <a:rPr lang="hr-HR" sz="2000" dirty="0" err="1" smtClean="0"/>
              <a:t>Poissonovoj</a:t>
            </a:r>
            <a:r>
              <a:rPr lang="hr-HR" sz="2000" dirty="0" smtClean="0"/>
              <a:t> raspodjeli (aproksimacija je to bolja što je </a:t>
            </a:r>
            <a:r>
              <a:rPr lang="hr-HR" sz="2000" b="1" i="1" dirty="0" smtClean="0"/>
              <a:t>p</a:t>
            </a:r>
            <a:r>
              <a:rPr lang="hr-HR" sz="2000" dirty="0" smtClean="0"/>
              <a:t> manji i što je </a:t>
            </a:r>
            <a:r>
              <a:rPr lang="hr-HR" sz="2000" b="1" i="1" dirty="0" smtClean="0"/>
              <a:t>n </a:t>
            </a:r>
            <a:r>
              <a:rPr lang="hr-HR" sz="2000" dirty="0" smtClean="0"/>
              <a:t> veći!)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971800" y="304800"/>
            <a:ext cx="274491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POISSONOVA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b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1440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- računanje vjerojatnosti po </a:t>
            </a:r>
            <a:r>
              <a:rPr lang="hr-HR" dirty="0" err="1" smtClean="0"/>
              <a:t>Poissonovoj</a:t>
            </a:r>
            <a:r>
              <a:rPr lang="hr-HR" dirty="0" smtClean="0"/>
              <a:t> raspodjeli je jednostavnije nego po </a:t>
            </a:r>
            <a:r>
              <a:rPr lang="hr-HR" dirty="0" err="1" smtClean="0"/>
              <a:t>binimonoj</a:t>
            </a:r>
            <a:r>
              <a:rPr lang="hr-HR" dirty="0" smtClean="0"/>
              <a:t> raspodjeli te se u situacijama u kojima je kod </a:t>
            </a:r>
            <a:r>
              <a:rPr lang="hr-HR" dirty="0" err="1" smtClean="0"/>
              <a:t>bionomne</a:t>
            </a:r>
            <a:r>
              <a:rPr lang="hr-HR" dirty="0" smtClean="0"/>
              <a:t> raspodjele </a:t>
            </a:r>
            <a:r>
              <a:rPr lang="hr-HR" b="1" i="1" dirty="0" smtClean="0">
                <a:solidFill>
                  <a:srgbClr val="FF0000"/>
                </a:solidFill>
              </a:rPr>
              <a:t>p</a:t>
            </a:r>
            <a:r>
              <a:rPr lang="hr-HR" dirty="0" smtClean="0">
                <a:solidFill>
                  <a:srgbClr val="FF0000"/>
                </a:solidFill>
              </a:rPr>
              <a:t> malen</a:t>
            </a:r>
            <a:r>
              <a:rPr lang="hr-HR" dirty="0" smtClean="0"/>
              <a:t>, a </a:t>
            </a:r>
            <a:r>
              <a:rPr lang="hr-HR" b="1" i="1" dirty="0" smtClean="0">
                <a:solidFill>
                  <a:srgbClr val="FF0000"/>
                </a:solidFill>
              </a:rPr>
              <a:t>n</a:t>
            </a:r>
            <a:r>
              <a:rPr lang="hr-HR" dirty="0" smtClean="0">
                <a:solidFill>
                  <a:srgbClr val="FF0000"/>
                </a:solidFill>
              </a:rPr>
              <a:t> velik</a:t>
            </a:r>
            <a:r>
              <a:rPr lang="hr-HR" dirty="0" smtClean="0"/>
              <a:t>, </a:t>
            </a:r>
            <a:r>
              <a:rPr lang="hr-HR" dirty="0" smtClean="0">
                <a:solidFill>
                  <a:srgbClr val="FF0000"/>
                </a:solidFill>
              </a:rPr>
              <a:t>može načiniti aproksimacija </a:t>
            </a:r>
            <a:r>
              <a:rPr lang="hr-HR" dirty="0" smtClean="0"/>
              <a:t>i računati po </a:t>
            </a:r>
            <a:r>
              <a:rPr lang="hr-HR" dirty="0" err="1" smtClean="0"/>
              <a:t>Poissonovoj</a:t>
            </a:r>
            <a:r>
              <a:rPr lang="hr-HR" dirty="0" smtClean="0"/>
              <a:t> raspodjeli (aproksimacija je to bolja što je </a:t>
            </a:r>
            <a:r>
              <a:rPr lang="hr-HR" b="1" i="1" dirty="0" smtClean="0"/>
              <a:t>p</a:t>
            </a:r>
            <a:r>
              <a:rPr lang="hr-HR" dirty="0" smtClean="0"/>
              <a:t> manji i što je </a:t>
            </a:r>
            <a:r>
              <a:rPr lang="hr-HR" b="1" i="1" dirty="0" smtClean="0"/>
              <a:t>n </a:t>
            </a:r>
            <a:r>
              <a:rPr lang="hr-HR" dirty="0" smtClean="0"/>
              <a:t> veći!)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1" y="31242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Primjer:</a:t>
            </a:r>
          </a:p>
          <a:p>
            <a:r>
              <a:rPr lang="hr-HR" dirty="0" smtClean="0"/>
              <a:t>Pri proizvodnji  pipeta nastaje 4% neispravnih pipeta. Kolika je vjerojatnost da u uzorku od </a:t>
            </a:r>
            <a:r>
              <a:rPr lang="hr-HR" dirty="0" err="1" smtClean="0"/>
              <a:t>10</a:t>
            </a:r>
            <a:r>
              <a:rPr lang="hr-HR" dirty="0" smtClean="0"/>
              <a:t> pipeta ne nađemo niti jednu ili samo jednu neispravnu pipetu?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4419600"/>
            <a:ext cx="4246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 smtClean="0"/>
              <a:t>BIONOMNA</a:t>
            </a:r>
            <a:r>
              <a:rPr lang="hr-HR" dirty="0" smtClean="0"/>
              <a:t> RASPODJELA:</a:t>
            </a:r>
          </a:p>
          <a:p>
            <a:r>
              <a:rPr lang="hr-HR" dirty="0" smtClean="0"/>
              <a:t>P(x≤1)=P(0)+P(1)=0,</a:t>
            </a:r>
            <a:r>
              <a:rPr lang="hr-HR" dirty="0" err="1" smtClean="0"/>
              <a:t>6648</a:t>
            </a:r>
            <a:r>
              <a:rPr lang="hr-HR" dirty="0" smtClean="0"/>
              <a:t> + 0,</a:t>
            </a:r>
            <a:r>
              <a:rPr lang="hr-HR" dirty="0" err="1" smtClean="0"/>
              <a:t>2270</a:t>
            </a:r>
            <a:r>
              <a:rPr lang="hr-HR" dirty="0" smtClean="0"/>
              <a:t> = </a:t>
            </a:r>
            <a:r>
              <a:rPr lang="hr-HR" dirty="0" err="1" smtClean="0"/>
              <a:t>0</a:t>
            </a:r>
            <a:r>
              <a:rPr lang="hr-HR" dirty="0" smtClean="0"/>
              <a:t>,</a:t>
            </a:r>
            <a:r>
              <a:rPr lang="hr-HR" dirty="0" err="1" smtClean="0"/>
              <a:t>9418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334000"/>
            <a:ext cx="40735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 smtClean="0"/>
              <a:t>POISSONOVA</a:t>
            </a:r>
            <a:r>
              <a:rPr lang="hr-HR" dirty="0" smtClean="0"/>
              <a:t> RASPODJELA:</a:t>
            </a:r>
          </a:p>
          <a:p>
            <a:r>
              <a:rPr lang="hr-HR" dirty="0" smtClean="0"/>
              <a:t>P(x≤1)=P(0)+P(1)=</a:t>
            </a:r>
            <a:r>
              <a:rPr lang="hr-HR" i="1" dirty="0" smtClean="0"/>
              <a:t>e</a:t>
            </a:r>
            <a:r>
              <a:rPr lang="hr-HR" i="1" baseline="30000" dirty="0" smtClean="0"/>
              <a:t>-0,4</a:t>
            </a:r>
            <a:r>
              <a:rPr lang="hr-HR" i="1" dirty="0" smtClean="0"/>
              <a:t> </a:t>
            </a:r>
            <a:r>
              <a:rPr lang="hr-HR" dirty="0" smtClean="0"/>
              <a:t>+ 0,4*</a:t>
            </a:r>
            <a:r>
              <a:rPr lang="hr-HR" i="1" dirty="0" smtClean="0"/>
              <a:t>e</a:t>
            </a:r>
            <a:r>
              <a:rPr lang="hr-HR" i="1" baseline="30000" dirty="0" smtClean="0"/>
              <a:t>-0,4</a:t>
            </a:r>
            <a:r>
              <a:rPr lang="hr-HR" i="1" dirty="0" smtClean="0"/>
              <a:t> </a:t>
            </a:r>
            <a:r>
              <a:rPr lang="hr-HR" dirty="0" smtClean="0"/>
              <a:t>= 0,</a:t>
            </a:r>
            <a:r>
              <a:rPr lang="hr-HR" dirty="0" err="1" smtClean="0"/>
              <a:t>9384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6019800"/>
            <a:ext cx="609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 - rezultati se ne razlikuju JAKO puno, iako je n relativno malen!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971800" y="304800"/>
            <a:ext cx="274491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POISSONOVA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381000"/>
            <a:ext cx="3516860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HIPERGEOMETRIJSKA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219200"/>
            <a:ext cx="7924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- u </a:t>
            </a:r>
            <a:r>
              <a:rPr lang="hr-HR" dirty="0" smtClean="0">
                <a:solidFill>
                  <a:srgbClr val="FF0000"/>
                </a:solidFill>
              </a:rPr>
              <a:t>osnovnom skupu </a:t>
            </a:r>
            <a:r>
              <a:rPr lang="hr-HR" dirty="0" smtClean="0"/>
              <a:t>imamo </a:t>
            </a:r>
            <a:r>
              <a:rPr lang="hr-HR" b="1" i="1" dirty="0" smtClean="0"/>
              <a:t>N</a:t>
            </a:r>
            <a:r>
              <a:rPr lang="hr-HR" dirty="0" smtClean="0"/>
              <a:t> elemenata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njih </a:t>
            </a:r>
            <a:r>
              <a:rPr lang="hr-HR" b="1" i="1" dirty="0" smtClean="0"/>
              <a:t>M</a:t>
            </a:r>
            <a:r>
              <a:rPr lang="hr-HR" dirty="0" smtClean="0"/>
              <a:t> ima neko obilježje </a:t>
            </a:r>
            <a:r>
              <a:rPr lang="hr-HR" b="1" i="1" dirty="0" smtClean="0"/>
              <a:t>A</a:t>
            </a:r>
            <a:r>
              <a:rPr lang="hr-HR" dirty="0" smtClean="0"/>
              <a:t>, što implicira da preostalih </a:t>
            </a:r>
            <a:r>
              <a:rPr lang="hr-HR" b="1" i="1" dirty="0" smtClean="0"/>
              <a:t>N-M</a:t>
            </a:r>
            <a:r>
              <a:rPr lang="hr-HR" dirty="0" smtClean="0"/>
              <a:t> elementa to obilježje nema</a:t>
            </a:r>
            <a:endParaRPr lang="hr-HR" b="1" i="1" dirty="0" smtClean="0"/>
          </a:p>
          <a:p>
            <a:pPr>
              <a:lnSpc>
                <a:spcPct val="150000"/>
              </a:lnSpc>
              <a:buFontTx/>
              <a:buChar char="-"/>
            </a:pPr>
            <a:endParaRPr lang="hr-HR" i="1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i="1" dirty="0" smtClean="0"/>
              <a:t> </a:t>
            </a:r>
            <a:r>
              <a:rPr lang="hr-HR" dirty="0" smtClean="0"/>
              <a:t>uzmemo iz osnovnog skupa </a:t>
            </a:r>
            <a:r>
              <a:rPr lang="hr-HR" b="1" i="1" dirty="0" smtClean="0"/>
              <a:t>n</a:t>
            </a:r>
            <a:r>
              <a:rPr lang="hr-HR" dirty="0" smtClean="0"/>
              <a:t> elemenata slučajnim odabirom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među tim elementima naći će se i onih koji imaju i onih koji nemaju obilježje </a:t>
            </a:r>
            <a:r>
              <a:rPr lang="hr-HR" b="1" i="1" dirty="0" smtClean="0"/>
              <a:t>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broj elemenata koji imaju obilježje </a:t>
            </a:r>
            <a:r>
              <a:rPr lang="hr-HR" b="1" i="1" dirty="0" smtClean="0"/>
              <a:t>A </a:t>
            </a:r>
            <a:r>
              <a:rPr lang="hr-HR" dirty="0" smtClean="0"/>
              <a:t> u novom skupu elemenata označit ćemo s </a:t>
            </a:r>
            <a:r>
              <a:rPr lang="hr-HR" b="1" i="1" dirty="0" smtClean="0"/>
              <a:t>x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b="1" i="1" dirty="0" smtClean="0"/>
              <a:t> </a:t>
            </a:r>
            <a:r>
              <a:rPr lang="hr-HR" dirty="0" smtClean="0"/>
              <a:t>očito, </a:t>
            </a:r>
            <a:r>
              <a:rPr lang="hr-HR" b="1" i="1" dirty="0" smtClean="0"/>
              <a:t>x</a:t>
            </a:r>
            <a:r>
              <a:rPr lang="hr-HR" dirty="0" smtClean="0"/>
              <a:t> može poprimiti bilo koju vrijednost između 0 i </a:t>
            </a:r>
            <a:r>
              <a:rPr lang="hr-HR" b="1" i="1" dirty="0" smtClean="0"/>
              <a:t>n</a:t>
            </a:r>
            <a:r>
              <a:rPr lang="hr-HR" dirty="0" smtClean="0"/>
              <a:t> (ako je </a:t>
            </a:r>
            <a:r>
              <a:rPr lang="hr-HR" b="1" i="1" dirty="0" smtClean="0"/>
              <a:t>n ≤ M</a:t>
            </a:r>
            <a:r>
              <a:rPr lang="hr-HR" dirty="0" smtClean="0"/>
              <a:t>)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hr-HR" b="1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b="1" dirty="0" smtClean="0"/>
              <a:t> Kolika je vjerojatnost da </a:t>
            </a:r>
            <a:r>
              <a:rPr lang="hr-HR" b="1" i="1" dirty="0" smtClean="0"/>
              <a:t>x</a:t>
            </a:r>
            <a:r>
              <a:rPr lang="hr-HR" b="1" dirty="0" smtClean="0"/>
              <a:t> poprimi neku vrijednost (odnosno, koja je vjerojatnost da u nasumično izabranom uzorku elemenata imamo </a:t>
            </a:r>
            <a:r>
              <a:rPr lang="hr-HR" b="1" i="1" dirty="0" smtClean="0"/>
              <a:t>x</a:t>
            </a:r>
            <a:r>
              <a:rPr lang="hr-HR" b="1" dirty="0" smtClean="0"/>
              <a:t> elemenata s obilježjem </a:t>
            </a:r>
            <a:r>
              <a:rPr lang="hr-HR" b="1" i="1" dirty="0" smtClean="0"/>
              <a:t>A</a:t>
            </a:r>
            <a:r>
              <a:rPr lang="hr-HR" b="1" dirty="0" smtClean="0"/>
              <a:t>)</a:t>
            </a:r>
            <a:r>
              <a:rPr lang="hr-HR" b="1" i="1" dirty="0" smtClean="0"/>
              <a:t>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381000"/>
            <a:ext cx="3516860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HIPERGEOMETRIJSKA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2954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- općenito, uzorak od </a:t>
            </a:r>
            <a:r>
              <a:rPr lang="hr-HR" b="1" i="1" dirty="0" smtClean="0"/>
              <a:t>n</a:t>
            </a:r>
            <a:r>
              <a:rPr lang="hr-HR" dirty="0" smtClean="0"/>
              <a:t> elemenata od ukupno </a:t>
            </a:r>
            <a:r>
              <a:rPr lang="hr-HR" b="1" i="1" dirty="0" smtClean="0"/>
              <a:t>N</a:t>
            </a:r>
            <a:r>
              <a:rPr lang="hr-HR" dirty="0" smtClean="0"/>
              <a:t> elemenata moguće je složiti na slijedeći broj načina:</a:t>
            </a:r>
            <a:endParaRPr lang="en-US" dirty="0"/>
          </a:p>
        </p:txBody>
      </p:sp>
      <p:graphicFrame>
        <p:nvGraphicFramePr>
          <p:cNvPr id="47107" name="Object 12"/>
          <p:cNvGraphicFramePr>
            <a:graphicFrameLocks noChangeAspect="1"/>
          </p:cNvGraphicFramePr>
          <p:nvPr/>
        </p:nvGraphicFramePr>
        <p:xfrm>
          <a:off x="2362200" y="1752600"/>
          <a:ext cx="1371600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8" name="Equation" r:id="rId4" imgW="761760" imgH="457200" progId="Equation.3">
                  <p:embed/>
                </p:oleObj>
              </mc:Choice>
              <mc:Fallback>
                <p:oleObj name="Equation" r:id="rId4" imgW="76176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752600"/>
                        <a:ext cx="1371600" cy="822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1" y="28194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- nadalje, </a:t>
            </a:r>
            <a:r>
              <a:rPr lang="hr-HR" b="1" i="1" dirty="0" smtClean="0"/>
              <a:t>x</a:t>
            </a:r>
            <a:r>
              <a:rPr lang="hr-HR" dirty="0" smtClean="0"/>
              <a:t> elemenata s obilježjem </a:t>
            </a:r>
            <a:r>
              <a:rPr lang="hr-HR" b="1" i="1" dirty="0" smtClean="0"/>
              <a:t>A</a:t>
            </a:r>
            <a:r>
              <a:rPr lang="hr-HR" dirty="0" smtClean="0"/>
              <a:t> (od ukupno njih </a:t>
            </a:r>
            <a:r>
              <a:rPr lang="hr-HR" b="1" i="1" dirty="0" smtClean="0"/>
              <a:t>M</a:t>
            </a:r>
            <a:r>
              <a:rPr lang="hr-HR" dirty="0" smtClean="0"/>
              <a:t>) moguće je složiti na slijedeći broj načina:</a:t>
            </a:r>
            <a:endParaRPr lang="en-US" dirty="0"/>
          </a:p>
        </p:txBody>
      </p:sp>
      <p:graphicFrame>
        <p:nvGraphicFramePr>
          <p:cNvPr id="47108" name="Object 12"/>
          <p:cNvGraphicFramePr>
            <a:graphicFrameLocks noChangeAspect="1"/>
          </p:cNvGraphicFramePr>
          <p:nvPr/>
        </p:nvGraphicFramePr>
        <p:xfrm>
          <a:off x="2176463" y="3505200"/>
          <a:ext cx="143986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9" name="Equation" r:id="rId6" imgW="799920" imgH="457200" progId="Equation.3">
                  <p:embed/>
                </p:oleObj>
              </mc:Choice>
              <mc:Fallback>
                <p:oleObj name="Equation" r:id="rId6" imgW="79992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3505200"/>
                        <a:ext cx="1439862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6482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- ostalih </a:t>
            </a:r>
            <a:r>
              <a:rPr lang="hr-HR" b="1" i="1" dirty="0" smtClean="0"/>
              <a:t>n-x</a:t>
            </a:r>
            <a:r>
              <a:rPr lang="hr-HR" dirty="0" smtClean="0"/>
              <a:t> elemenata u ukupnom uzorku nemaju obilježje </a:t>
            </a:r>
            <a:r>
              <a:rPr lang="hr-HR" b="1" i="1" dirty="0" smtClean="0"/>
              <a:t>A</a:t>
            </a:r>
            <a:r>
              <a:rPr lang="hr-HR" dirty="0" smtClean="0"/>
              <a:t>, te je njih moguće složiti na slijedeći broj načina:</a:t>
            </a:r>
            <a:endParaRPr lang="en-US" b="1" i="1" dirty="0"/>
          </a:p>
        </p:txBody>
      </p:sp>
      <p:graphicFrame>
        <p:nvGraphicFramePr>
          <p:cNvPr id="47109" name="Object 12"/>
          <p:cNvGraphicFramePr>
            <a:graphicFrameLocks noChangeAspect="1"/>
          </p:cNvGraphicFramePr>
          <p:nvPr/>
        </p:nvGraphicFramePr>
        <p:xfrm>
          <a:off x="2389188" y="5410200"/>
          <a:ext cx="214947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0" name="Equation" r:id="rId8" imgW="1193760" imgH="457200" progId="Equation.3">
                  <p:embed/>
                </p:oleObj>
              </mc:Choice>
              <mc:Fallback>
                <p:oleObj name="Equation" r:id="rId8" imgW="119376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5410200"/>
                        <a:ext cx="2149475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14400"/>
            <a:ext cx="83820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i="1" dirty="0" smtClean="0"/>
              <a:t>slučajna varijabla </a:t>
            </a:r>
            <a:r>
              <a:rPr lang="hr-HR" dirty="0" smtClean="0"/>
              <a:t>je veličina čije vrijednosti ovise o ishodu slučajnog pokusa, </a:t>
            </a:r>
            <a:r>
              <a:rPr lang="hr-HR" dirty="0" err="1" smtClean="0"/>
              <a:t>tj</a:t>
            </a:r>
            <a:r>
              <a:rPr lang="hr-HR" dirty="0" smtClean="0"/>
              <a:t>. ovisno o pojedinom slučaju dobiva različite vrijednosti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slučajnoj varijabli je pridružena neka </a:t>
            </a:r>
            <a:r>
              <a:rPr lang="hr-HR" b="1" i="1" dirty="0" smtClean="0"/>
              <a:t>raspodjela vjerojatnosti</a:t>
            </a: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/>
          </a:p>
          <a:p>
            <a:pPr>
              <a:lnSpc>
                <a:spcPct val="150000"/>
              </a:lnSpc>
            </a:pPr>
            <a:r>
              <a:rPr lang="hr-HR" b="1" dirty="0" smtClean="0"/>
              <a:t>primjer: bacanje novčića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prostor elementarnih događaja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slučajna varijabla 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962400"/>
            <a:ext cx="1600200" cy="45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876800"/>
            <a:ext cx="2286000" cy="789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381000"/>
            <a:ext cx="768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err="1" smtClean="0"/>
              <a:t>UVOD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381000"/>
            <a:ext cx="3516860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HIPERGEOMETRIJSKA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295400"/>
            <a:ext cx="85344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svaka grupa od </a:t>
            </a:r>
            <a:r>
              <a:rPr lang="hr-HR" b="1" i="1" dirty="0" smtClean="0"/>
              <a:t>x</a:t>
            </a:r>
            <a:r>
              <a:rPr lang="hr-HR" dirty="0" smtClean="0"/>
              <a:t> elemenata s obilježjem </a:t>
            </a:r>
            <a:r>
              <a:rPr lang="hr-HR" b="1" i="1" dirty="0" smtClean="0"/>
              <a:t>A</a:t>
            </a:r>
            <a:r>
              <a:rPr lang="hr-HR" dirty="0" smtClean="0"/>
              <a:t>, ujedinjena s bilo kojom grupom od </a:t>
            </a:r>
            <a:r>
              <a:rPr lang="hr-HR" b="1" i="1" dirty="0" smtClean="0"/>
              <a:t>n-x</a:t>
            </a:r>
            <a:r>
              <a:rPr lang="hr-HR" dirty="0" smtClean="0"/>
              <a:t> elemenata koji nemaju obilježje </a:t>
            </a:r>
            <a:r>
              <a:rPr lang="hr-HR" b="1" i="1" dirty="0" smtClean="0"/>
              <a:t>A</a:t>
            </a:r>
            <a:r>
              <a:rPr lang="hr-HR" dirty="0" smtClean="0"/>
              <a:t>, također čini traženi uzorak (uzorak koji sadrži </a:t>
            </a:r>
            <a:r>
              <a:rPr lang="hr-HR" b="1" i="1" dirty="0" smtClean="0"/>
              <a:t>x</a:t>
            </a:r>
            <a:r>
              <a:rPr lang="hr-HR" dirty="0" smtClean="0"/>
              <a:t> elemenata s  obilježjem </a:t>
            </a:r>
            <a:r>
              <a:rPr lang="hr-HR" b="1" i="1" dirty="0" smtClean="0"/>
              <a:t>A</a:t>
            </a:r>
            <a:r>
              <a:rPr lang="hr-HR" dirty="0" smtClean="0"/>
              <a:t>, čiju vjerojatnost tražimo)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i="1" dirty="0" smtClean="0"/>
              <a:t> </a:t>
            </a:r>
            <a:r>
              <a:rPr lang="hr-HR" dirty="0" smtClean="0"/>
              <a:t>vjerojatnost takvog uzorka je dana slijedećim izrazom:</a:t>
            </a:r>
          </a:p>
          <a:p>
            <a:pPr>
              <a:lnSpc>
                <a:spcPct val="150000"/>
              </a:lnSpc>
            </a:pPr>
            <a:endParaRPr lang="en-US" i="1" dirty="0"/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1828800" y="3810000"/>
          <a:ext cx="4391025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7" name="Equation" r:id="rId4" imgW="2438280" imgH="914400" progId="Equation.3">
                  <p:embed/>
                </p:oleObj>
              </mc:Choice>
              <mc:Fallback>
                <p:oleObj name="Equation" r:id="rId4" imgW="243828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10000"/>
                        <a:ext cx="4391025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381000"/>
            <a:ext cx="3516860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HIPERGEOMETRIJSKA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RASPODJELA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48006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- problem kojim se bavi </a:t>
            </a:r>
            <a:r>
              <a:rPr lang="hr-HR" b="1" dirty="0" err="1" smtClean="0"/>
              <a:t>hipergeometrijska</a:t>
            </a:r>
            <a:r>
              <a:rPr lang="hr-HR" b="1" dirty="0" smtClean="0"/>
              <a:t> raspodjela sličan je </a:t>
            </a:r>
            <a:r>
              <a:rPr lang="hr-HR" b="1" dirty="0" err="1" smtClean="0"/>
              <a:t>Bernoullijevom</a:t>
            </a:r>
            <a:r>
              <a:rPr lang="hr-HR" b="1" dirty="0" smtClean="0"/>
              <a:t> pokusu, razlika je u tome da svako pojedino izvlačenje mijenja sastav skupa iz kojeg se vrši sljedeće izvlačenje (shodno tome mijenja se i vjerojatnost “uspješnog” izvlačenja)</a:t>
            </a:r>
            <a:endParaRPr lang="hr-HR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2296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skup uređenih parova {</a:t>
            </a:r>
            <a:r>
              <a:rPr lang="hr-HR" i="1" dirty="0" smtClean="0"/>
              <a:t>x, P(x)</a:t>
            </a:r>
            <a:r>
              <a:rPr lang="hr-HR" dirty="0" smtClean="0"/>
              <a:t>} tvori </a:t>
            </a:r>
            <a:r>
              <a:rPr lang="hr-HR" b="1" dirty="0" err="1" smtClean="0"/>
              <a:t>hipergeometrijsku</a:t>
            </a:r>
            <a:r>
              <a:rPr lang="hr-HR" b="1" dirty="0" smtClean="0"/>
              <a:t> raspodjelu</a:t>
            </a:r>
            <a:r>
              <a:rPr lang="hr-HR" dirty="0" smtClean="0"/>
              <a:t> koja je jednoznačno određena parametrima: </a:t>
            </a:r>
            <a:r>
              <a:rPr lang="hr-HR" b="1" i="1" dirty="0" smtClean="0"/>
              <a:t>N, M, 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b="1" i="1" dirty="0" smtClean="0"/>
              <a:t> </a:t>
            </a:r>
            <a:r>
              <a:rPr lang="hr-HR" dirty="0" smtClean="0"/>
              <a:t>očekivana vrijednost: </a:t>
            </a:r>
            <a:r>
              <a:rPr lang="hr-HR" b="1" i="1" dirty="0" smtClean="0"/>
              <a:t>n∙(M/N); </a:t>
            </a:r>
            <a:r>
              <a:rPr lang="hr-HR" dirty="0" smtClean="0"/>
              <a:t>varijanca: </a:t>
            </a:r>
            <a:r>
              <a:rPr lang="hr-HR" b="1" i="1" dirty="0" smtClean="0"/>
              <a:t>n∙(M/N)∙((N-M)/N)∙((N-n)/(N-1))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rekurzivna formula može se izvesti na sličan način kao i kod binomne raspodijele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ukoliko </a:t>
            </a:r>
            <a:r>
              <a:rPr lang="hr-HR" b="1" i="1" dirty="0" smtClean="0"/>
              <a:t>N</a:t>
            </a:r>
            <a:r>
              <a:rPr lang="hr-HR" dirty="0" smtClean="0"/>
              <a:t> teži beskonačnosti, ali na način da pri tome </a:t>
            </a:r>
            <a:r>
              <a:rPr lang="hr-HR" b="1" i="1" dirty="0" smtClean="0"/>
              <a:t>M/N</a:t>
            </a:r>
            <a:r>
              <a:rPr lang="hr-HR" dirty="0" smtClean="0"/>
              <a:t> teži realnom, </a:t>
            </a:r>
            <a:r>
              <a:rPr lang="hr-HR" dirty="0" err="1" smtClean="0"/>
              <a:t>nenegativnom</a:t>
            </a:r>
            <a:r>
              <a:rPr lang="hr-HR" dirty="0" smtClean="0"/>
              <a:t> broju manjem od 1 (</a:t>
            </a:r>
            <a:r>
              <a:rPr lang="hr-HR" dirty="0" smtClean="0">
                <a:solidFill>
                  <a:srgbClr val="FF0000"/>
                </a:solidFill>
              </a:rPr>
              <a:t>vjerojatnosti </a:t>
            </a:r>
            <a:r>
              <a:rPr lang="hr-HR" b="1" i="1" dirty="0" smtClean="0">
                <a:solidFill>
                  <a:srgbClr val="FF0000"/>
                </a:solidFill>
              </a:rPr>
              <a:t>p</a:t>
            </a:r>
            <a:r>
              <a:rPr lang="hr-HR" dirty="0" smtClean="0"/>
              <a:t>), i uz uvjet da </a:t>
            </a:r>
            <a:r>
              <a:rPr lang="hr-HR" b="1" i="1" dirty="0" smtClean="0"/>
              <a:t>n</a:t>
            </a:r>
            <a:r>
              <a:rPr lang="hr-HR" dirty="0" smtClean="0"/>
              <a:t> ostane </a:t>
            </a:r>
            <a:r>
              <a:rPr lang="hr-HR" b="1" dirty="0" smtClean="0"/>
              <a:t>konstantan</a:t>
            </a:r>
            <a:r>
              <a:rPr lang="hr-HR" dirty="0" smtClean="0"/>
              <a:t>, </a:t>
            </a:r>
            <a:r>
              <a:rPr lang="hr-HR" dirty="0" err="1" smtClean="0"/>
              <a:t>hipergeometrijska</a:t>
            </a:r>
            <a:r>
              <a:rPr lang="hr-HR" dirty="0" smtClean="0"/>
              <a:t> raspodjela </a:t>
            </a:r>
            <a:r>
              <a:rPr lang="hr-HR" b="1" dirty="0" smtClean="0"/>
              <a:t>teži </a:t>
            </a:r>
            <a:r>
              <a:rPr lang="hr-HR" b="1" dirty="0" err="1" smtClean="0"/>
              <a:t>bionomnoj</a:t>
            </a:r>
            <a:r>
              <a:rPr lang="hr-HR" b="1" dirty="0" smtClean="0"/>
              <a:t> raspodjeli </a:t>
            </a:r>
            <a:r>
              <a:rPr lang="hr-HR" dirty="0" smtClean="0"/>
              <a:t>(</a:t>
            </a:r>
            <a:r>
              <a:rPr lang="hr-HR" dirty="0" smtClean="0">
                <a:solidFill>
                  <a:srgbClr val="FF0000"/>
                </a:solidFill>
              </a:rPr>
              <a:t>IZVOD</a:t>
            </a:r>
            <a:r>
              <a:rPr lang="hr-HR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028343"/>
            <a:ext cx="8305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slučajne varijable mogu biti </a:t>
            </a:r>
            <a:r>
              <a:rPr lang="hr-HR" b="1" i="1" dirty="0" smtClean="0"/>
              <a:t>diskretne</a:t>
            </a:r>
            <a:r>
              <a:rPr lang="hr-HR" i="1" dirty="0" smtClean="0"/>
              <a:t> ili </a:t>
            </a:r>
            <a:r>
              <a:rPr lang="hr-HR" b="1" i="1" dirty="0" smtClean="0"/>
              <a:t>kontinuirane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b="1" i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i="1" dirty="0" smtClean="0"/>
              <a:t> diskretna slučajna varijabla </a:t>
            </a:r>
            <a:r>
              <a:rPr lang="hr-HR" dirty="0" smtClean="0"/>
              <a:t>može poprimati konačno ili prebrojivo mnogo vrijednosti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diskretna slučajna varijabla </a:t>
            </a:r>
            <a:r>
              <a:rPr lang="hr-HR" b="1" dirty="0" smtClean="0"/>
              <a:t>karakterizirana</a:t>
            </a:r>
            <a:r>
              <a:rPr lang="hr-HR" dirty="0" smtClean="0"/>
              <a:t> je svojom </a:t>
            </a:r>
            <a:r>
              <a:rPr lang="hr-HR" b="1" dirty="0" smtClean="0"/>
              <a:t>raspodjelom</a:t>
            </a:r>
            <a:r>
              <a:rPr lang="hr-HR" dirty="0" smtClean="0"/>
              <a:t>, odnosno </a:t>
            </a:r>
            <a:r>
              <a:rPr lang="hr-HR" b="1" dirty="0" smtClean="0"/>
              <a:t>vrijednostima</a:t>
            </a:r>
            <a:r>
              <a:rPr lang="hr-HR" dirty="0" smtClean="0"/>
              <a:t> </a:t>
            </a:r>
            <a:r>
              <a:rPr lang="hr-HR" i="1" dirty="0" smtClean="0"/>
              <a:t>x</a:t>
            </a:r>
            <a:r>
              <a:rPr lang="hr-HR" i="1" baseline="-25000" dirty="0" smtClean="0"/>
              <a:t>1</a:t>
            </a:r>
            <a:r>
              <a:rPr lang="hr-HR" i="1" dirty="0" smtClean="0"/>
              <a:t> , x</a:t>
            </a:r>
            <a:r>
              <a:rPr lang="hr-HR" i="1" baseline="-25000" dirty="0" smtClean="0"/>
              <a:t>2</a:t>
            </a:r>
            <a:r>
              <a:rPr lang="hr-HR" i="1" dirty="0" smtClean="0"/>
              <a:t> , … </a:t>
            </a:r>
            <a:r>
              <a:rPr lang="hr-HR" dirty="0" smtClean="0"/>
              <a:t>koje može poprimiti i </a:t>
            </a:r>
            <a:r>
              <a:rPr lang="hr-HR" b="1" dirty="0" smtClean="0"/>
              <a:t>odgovarajućim vjerojatnostima </a:t>
            </a:r>
            <a:r>
              <a:rPr lang="hr-HR" i="1" dirty="0" smtClean="0"/>
              <a:t>p(x</a:t>
            </a:r>
            <a:r>
              <a:rPr lang="hr-HR" i="1" baseline="-25000" dirty="0" smtClean="0"/>
              <a:t>1</a:t>
            </a:r>
            <a:r>
              <a:rPr lang="hr-HR" i="1" dirty="0" smtClean="0"/>
              <a:t>), p(x</a:t>
            </a:r>
            <a:r>
              <a:rPr lang="hr-HR" i="1" baseline="-25000" dirty="0" smtClean="0"/>
              <a:t>2</a:t>
            </a:r>
            <a:r>
              <a:rPr lang="hr-HR" i="1" dirty="0" smtClean="0"/>
              <a:t> ), </a:t>
            </a:r>
            <a:r>
              <a:rPr lang="hr-HR" dirty="0" smtClean="0"/>
              <a:t>općenito </a:t>
            </a:r>
            <a:r>
              <a:rPr lang="hr-HR" i="1" dirty="0" err="1" smtClean="0"/>
              <a:t>p</a:t>
            </a:r>
            <a:r>
              <a:rPr lang="hr-HR" i="1" baseline="-25000" dirty="0" err="1" smtClean="0"/>
              <a:t>i</a:t>
            </a:r>
            <a:r>
              <a:rPr lang="hr-HR" i="1" dirty="0" smtClean="0"/>
              <a:t> = P (X = </a:t>
            </a:r>
            <a:r>
              <a:rPr lang="hr-HR" i="1" dirty="0" err="1" smtClean="0"/>
              <a:t>xi</a:t>
            </a:r>
            <a:r>
              <a:rPr lang="hr-HR" i="1" dirty="0" smtClean="0"/>
              <a:t> )</a:t>
            </a:r>
            <a:r>
              <a:rPr lang="hr-HR" dirty="0" smtClean="0"/>
              <a:t>, koje te vrijednosti imaju</a:t>
            </a:r>
            <a:endParaRPr lang="hr-HR" i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i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i="1" dirty="0"/>
              <a:t> </a:t>
            </a:r>
            <a:r>
              <a:rPr lang="hr-HR" dirty="0" smtClean="0"/>
              <a:t>skup svih parova {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i</a:t>
            </a:r>
            <a:r>
              <a:rPr lang="hr-HR" i="1" dirty="0" smtClean="0"/>
              <a:t>, p(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i</a:t>
            </a:r>
            <a:r>
              <a:rPr lang="hr-HR" i="1" dirty="0" smtClean="0"/>
              <a:t>)</a:t>
            </a:r>
            <a:r>
              <a:rPr lang="hr-HR" dirty="0" smtClean="0"/>
              <a:t>} tvori </a:t>
            </a:r>
            <a:r>
              <a:rPr lang="hr-HR" b="1" dirty="0" smtClean="0"/>
              <a:t>razdiobu (distribuciju) slučajne varijable </a:t>
            </a:r>
            <a:r>
              <a:rPr lang="hr-HR" b="1" i="1" dirty="0" smtClean="0"/>
              <a:t>x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i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i="1" dirty="0" smtClean="0"/>
              <a:t> </a:t>
            </a:r>
            <a:r>
              <a:rPr lang="hr-HR" b="1" i="1" dirty="0" smtClean="0"/>
              <a:t>funkcija vjerojatnosti diskretne slučajne varijable </a:t>
            </a:r>
            <a:r>
              <a:rPr lang="hr-HR" dirty="0" smtClean="0"/>
              <a:t>je jednoznačno preslikavanje skupa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i</a:t>
            </a:r>
            <a:r>
              <a:rPr lang="hr-HR" dirty="0" smtClean="0"/>
              <a:t> u skup </a:t>
            </a:r>
            <a:r>
              <a:rPr lang="hr-HR" i="1" dirty="0" err="1" smtClean="0"/>
              <a:t>p</a:t>
            </a:r>
            <a:r>
              <a:rPr lang="hr-HR" i="1" baseline="-25000" dirty="0" err="1" smtClean="0"/>
              <a:t>i</a:t>
            </a:r>
            <a:r>
              <a:rPr lang="hr-HR" dirty="0" smtClean="0"/>
              <a:t>, a opisuje kako se vjerojatnost ishoda mijenja s njegovom brojčanom vrijednošću </a:t>
            </a:r>
          </a:p>
          <a:p>
            <a:pPr>
              <a:lnSpc>
                <a:spcPct val="150000"/>
              </a:lnSpc>
            </a:pPr>
            <a:r>
              <a:rPr lang="hr-HR" dirty="0"/>
              <a:t> </a:t>
            </a: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i="1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2590800" y="152400"/>
            <a:ext cx="3316292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DISKRETNE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SLUČAJNE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VARIJABLE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838200"/>
            <a:ext cx="800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za diskretnu slučajnu varijablu koja može poprimiti vrijednosti</a:t>
            </a:r>
            <a:r>
              <a:rPr lang="hr-HR" i="1" dirty="0" smtClean="0"/>
              <a:t>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 ,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2</a:t>
            </a:r>
            <a:r>
              <a:rPr lang="hr-HR" i="1" dirty="0" smtClean="0"/>
              <a:t> , … </a:t>
            </a:r>
            <a:r>
              <a:rPr lang="hr-HR" b="1" dirty="0" smtClean="0"/>
              <a:t>funkcija vjerojatnosti </a:t>
            </a:r>
            <a:r>
              <a:rPr lang="hr-HR" dirty="0" smtClean="0"/>
              <a:t>je funkcija za koju vrijedi:</a:t>
            </a: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752600"/>
            <a:ext cx="2209800" cy="159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81000" y="3733800"/>
            <a:ext cx="75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/>
              <a:t> kumulativna funkcija raspodjele </a:t>
            </a:r>
            <a:r>
              <a:rPr lang="hr-HR" dirty="0" smtClean="0"/>
              <a:t>diskretne slučajne varijable </a:t>
            </a:r>
            <a:r>
              <a:rPr lang="hr-HR" i="1" dirty="0" smtClean="0"/>
              <a:t>X</a:t>
            </a:r>
            <a:r>
              <a:rPr lang="hr-HR" dirty="0" smtClean="0"/>
              <a:t> je funkcija sa sljedećim svojstvima</a:t>
            </a:r>
            <a:endParaRPr lang="hr-H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4343400"/>
            <a:ext cx="373463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81000" y="60960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ta funkcija pokazuje kolika je vjerojatnost da slučajna varijabla </a:t>
            </a:r>
            <a:r>
              <a:rPr lang="hr-HR" i="1" dirty="0" smtClean="0"/>
              <a:t>x</a:t>
            </a:r>
            <a:r>
              <a:rPr lang="hr-HR" dirty="0" smtClean="0"/>
              <a:t> poprimi bilo koju vrijednost manju od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0</a:t>
            </a:r>
            <a:r>
              <a:rPr lang="hr-HR" dirty="0" smtClean="0"/>
              <a:t> ili jednako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0</a:t>
            </a:r>
            <a:endParaRPr lang="en-US" dirty="0"/>
          </a:p>
        </p:txBody>
      </p:sp>
      <p:graphicFrame>
        <p:nvGraphicFramePr>
          <p:cNvPr id="307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132034"/>
              </p:ext>
            </p:extLst>
          </p:nvPr>
        </p:nvGraphicFramePr>
        <p:xfrm>
          <a:off x="533400" y="4724400"/>
          <a:ext cx="218757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5" imgW="1091880" imgH="368280" progId="Equation.DSMT4">
                  <p:embed/>
                </p:oleObj>
              </mc:Choice>
              <mc:Fallback>
                <p:oleObj name="Equation" r:id="rId5" imgW="1091880" imgH="3682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24400"/>
                        <a:ext cx="2187575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590800" y="152400"/>
            <a:ext cx="3316292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DISKRETNE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SLUČAJNE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VARIJABLE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219200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srednja ili očekivana vrijednost </a:t>
            </a:r>
            <a:r>
              <a:rPr lang="hr-HR" dirty="0" smtClean="0"/>
              <a:t>diskretne slučajne varijable je</a:t>
            </a:r>
            <a:endParaRPr lang="hr-HR" dirty="0"/>
          </a:p>
        </p:txBody>
      </p:sp>
      <p:sp>
        <p:nvSpPr>
          <p:cNvPr id="3" name="Rectangle 2"/>
          <p:cNvSpPr/>
          <p:nvPr/>
        </p:nvSpPr>
        <p:spPr>
          <a:xfrm>
            <a:off x="533400" y="3200400"/>
            <a:ext cx="80772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zbroj udaljenosti svih slučajnih varijabli od njihove srednje ili očekivane vrijednosti jednak je nuli </a:t>
            </a:r>
            <a:r>
              <a:rPr lang="hr-HR" i="1" dirty="0" smtClean="0"/>
              <a:t>(analogija sa osnovama statistike i srednjom vrijednosti gdje smo rekli da je srednja vrijednost ona za koju vrijedi da je oko nje suma odstupanja nula)</a:t>
            </a:r>
            <a:endParaRPr lang="hr-HR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1" y="5029201"/>
            <a:ext cx="2667000" cy="903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1828800"/>
            <a:ext cx="395200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9600" y="6172200"/>
            <a:ext cx="943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Teorem </a:t>
            </a:r>
            <a:endParaRPr lang="en-US" dirty="0"/>
          </a:p>
        </p:txBody>
      </p:sp>
      <p:graphicFrame>
        <p:nvGraphicFramePr>
          <p:cNvPr id="4100" name="Object 12"/>
          <p:cNvGraphicFramePr>
            <a:graphicFrameLocks noChangeAspect="1"/>
          </p:cNvGraphicFramePr>
          <p:nvPr/>
        </p:nvGraphicFramePr>
        <p:xfrm>
          <a:off x="1600200" y="6096000"/>
          <a:ext cx="14747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5" imgW="736560" imgH="241200" progId="Equation.3">
                  <p:embed/>
                </p:oleObj>
              </mc:Choice>
              <mc:Fallback>
                <p:oleObj name="Equation" r:id="rId5" imgW="73656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6096000"/>
                        <a:ext cx="147478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590800" y="152400"/>
            <a:ext cx="3316292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DISKRETNE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SLUČAJNE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VARIJABLE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0010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PRIMJER.</a:t>
            </a:r>
          </a:p>
          <a:p>
            <a:pPr>
              <a:lnSpc>
                <a:spcPct val="150000"/>
              </a:lnSpc>
            </a:pPr>
            <a:endParaRPr lang="hr-HR" dirty="0"/>
          </a:p>
          <a:p>
            <a:pPr>
              <a:lnSpc>
                <a:spcPct val="150000"/>
              </a:lnSpc>
            </a:pPr>
            <a:r>
              <a:rPr lang="hr-HR" dirty="0" smtClean="0"/>
              <a:t>Označimo s </a:t>
            </a:r>
            <a:r>
              <a:rPr lang="hr-HR" i="1" dirty="0" smtClean="0"/>
              <a:t>x</a:t>
            </a:r>
            <a:r>
              <a:rPr lang="hr-HR" dirty="0" smtClean="0"/>
              <a:t> ishod bacanja kocke. Tada slučajna varijabla </a:t>
            </a:r>
            <a:r>
              <a:rPr lang="hr-HR" i="1" dirty="0" smtClean="0"/>
              <a:t>x</a:t>
            </a:r>
            <a:r>
              <a:rPr lang="hr-HR" dirty="0" smtClean="0"/>
              <a:t> može poprimiti vrijednosti 1, 2, 3, 4, 5, 6, svaka ima vjerojatnost 1/6.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Kolika je očekivana vrijednost?</a:t>
            </a:r>
          </a:p>
        </p:txBody>
      </p:sp>
      <p:graphicFrame>
        <p:nvGraphicFramePr>
          <p:cNvPr id="5123" name="Object 12"/>
          <p:cNvGraphicFramePr>
            <a:graphicFrameLocks noChangeAspect="1"/>
          </p:cNvGraphicFramePr>
          <p:nvPr/>
        </p:nvGraphicFramePr>
        <p:xfrm>
          <a:off x="1714500" y="5943600"/>
          <a:ext cx="13985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3" imgW="698400" imgH="241200" progId="Equation.3">
                  <p:embed/>
                </p:oleObj>
              </mc:Choice>
              <mc:Fallback>
                <p:oleObj name="Equation" r:id="rId3" imgW="69840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5943600"/>
                        <a:ext cx="139858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2"/>
          <p:cNvGraphicFramePr>
            <a:graphicFrameLocks noChangeAspect="1"/>
          </p:cNvGraphicFramePr>
          <p:nvPr/>
        </p:nvGraphicFramePr>
        <p:xfrm>
          <a:off x="381000" y="2590800"/>
          <a:ext cx="7353300" cy="593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5" imgW="4254480" imgH="355320" progId="Equation.3">
                  <p:embed/>
                </p:oleObj>
              </mc:Choice>
              <mc:Fallback>
                <p:oleObj name="Equation" r:id="rId5" imgW="4254480" imgH="3553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90800"/>
                        <a:ext cx="7353300" cy="5937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3810000"/>
            <a:ext cx="5460597" cy="8803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Uvedemo novi varijablu </a:t>
            </a:r>
            <a:r>
              <a:rPr lang="hr-HR" i="1" dirty="0" smtClean="0"/>
              <a:t>y</a:t>
            </a:r>
            <a:r>
              <a:rPr lang="hr-HR" dirty="0" smtClean="0"/>
              <a:t> koju definiramo kao </a:t>
            </a:r>
            <a:r>
              <a:rPr lang="hr-HR" i="1" dirty="0" smtClean="0"/>
              <a:t>y = </a:t>
            </a:r>
            <a:r>
              <a:rPr lang="hr-HR" dirty="0" err="1" smtClean="0"/>
              <a:t>2</a:t>
            </a:r>
            <a:r>
              <a:rPr lang="hr-HR" i="1" dirty="0" err="1" smtClean="0"/>
              <a:t>x</a:t>
            </a:r>
            <a:r>
              <a:rPr lang="hr-HR" i="1" dirty="0" smtClean="0"/>
              <a:t> </a:t>
            </a:r>
            <a:r>
              <a:rPr lang="hr-HR" dirty="0" smtClean="0"/>
              <a:t>+ 1.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Kolika je njena očekivana vrijednost?</a:t>
            </a:r>
            <a:endParaRPr lang="en-US" dirty="0"/>
          </a:p>
        </p:txBody>
      </p:sp>
      <p:graphicFrame>
        <p:nvGraphicFramePr>
          <p:cNvPr id="5125" name="Object 12"/>
          <p:cNvGraphicFramePr>
            <a:graphicFrameLocks noChangeAspect="1"/>
          </p:cNvGraphicFramePr>
          <p:nvPr/>
        </p:nvGraphicFramePr>
        <p:xfrm>
          <a:off x="457200" y="5003800"/>
          <a:ext cx="42719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7" imgW="2133360" imgH="241200" progId="Equation.3">
                  <p:embed/>
                </p:oleObj>
              </mc:Choice>
              <mc:Fallback>
                <p:oleObj name="Equation" r:id="rId7" imgW="213336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003800"/>
                        <a:ext cx="42719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5562600"/>
            <a:ext cx="3795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Isti rezultat dobijemo koristeći relaciju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" y="3200400"/>
            <a:ext cx="281884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Očekivana vrijednost  je 3,5.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24000"/>
            <a:ext cx="75438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i="1" dirty="0" smtClean="0"/>
              <a:t> </a:t>
            </a:r>
            <a:r>
              <a:rPr lang="hr-HR" b="1" i="1" dirty="0" smtClean="0"/>
              <a:t>medijan</a:t>
            </a:r>
            <a:r>
              <a:rPr lang="hr-HR" i="1" dirty="0" smtClean="0"/>
              <a:t> diskretne slučajne varijable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ukoliko je broj podataka neparan, za medijan se uzima vrijednost srednjeg podatka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ukoliko je broj podataka paran, za medijan se uzima srednja vrijednost dva srednja podatka</a:t>
            </a:r>
            <a:endParaRPr lang="hr-HR" dirty="0"/>
          </a:p>
        </p:txBody>
      </p:sp>
      <p:sp>
        <p:nvSpPr>
          <p:cNvPr id="3" name="Rectangle 2"/>
          <p:cNvSpPr/>
          <p:nvPr/>
        </p:nvSpPr>
        <p:spPr>
          <a:xfrm>
            <a:off x="2057400" y="4038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20 19 17 15 3 2 1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4038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20 19 17 </a:t>
            </a:r>
            <a:r>
              <a:rPr lang="en-US" b="1" dirty="0" smtClean="0"/>
              <a:t>15</a:t>
            </a:r>
            <a:r>
              <a:rPr lang="en-US" dirty="0" smtClean="0"/>
              <a:t> 3 2 1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         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38800" y="5334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6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5105400" y="4800600"/>
            <a:ext cx="126829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10 9 </a:t>
            </a:r>
            <a:r>
              <a:rPr lang="en-US" b="1" dirty="0" smtClean="0"/>
              <a:t>8 4 </a:t>
            </a:r>
            <a:r>
              <a:rPr lang="en-US" dirty="0" smtClean="0"/>
              <a:t>3 2</a:t>
            </a:r>
          </a:p>
        </p:txBody>
      </p:sp>
      <p:sp>
        <p:nvSpPr>
          <p:cNvPr id="7" name="Rectangle 6"/>
          <p:cNvSpPr/>
          <p:nvPr/>
        </p:nvSpPr>
        <p:spPr>
          <a:xfrm>
            <a:off x="5105400" y="4800600"/>
            <a:ext cx="126829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10 9 8 4 3 2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90800" y="152400"/>
            <a:ext cx="3316292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DISKRETNE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SLUČAJNE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VARIJABLE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447800"/>
            <a:ext cx="3626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/>
              <a:t>varijanca</a:t>
            </a:r>
            <a:r>
              <a:rPr lang="hr-HR" dirty="0" smtClean="0"/>
              <a:t> diskretne slučajne varijable</a:t>
            </a:r>
            <a:endParaRPr lang="hr-H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209800"/>
            <a:ext cx="261576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81000" y="4419600"/>
            <a:ext cx="853440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varijanca</a:t>
            </a:r>
            <a:r>
              <a:rPr lang="hr-HR" dirty="0" smtClean="0"/>
              <a:t> govori o raspršenju slučajnih varijabli oko njihove srednje vrijednosti, a naziva se još i srednji kvadrat odstupanja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2590800" y="152400"/>
            <a:ext cx="3316292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 smtClean="0"/>
              <a:t>DISKRETNE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SLUČAJNE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VARIJABLE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2064</Words>
  <Application>Microsoft Office PowerPoint</Application>
  <PresentationFormat>On-screen Show (4:3)</PresentationFormat>
  <Paragraphs>193</Paragraphs>
  <Slides>32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Branimir</dc:creator>
  <cp:lastModifiedBy>Branimir</cp:lastModifiedBy>
  <cp:revision>93</cp:revision>
  <dcterms:created xsi:type="dcterms:W3CDTF">2012-05-02T14:04:58Z</dcterms:created>
  <dcterms:modified xsi:type="dcterms:W3CDTF">2020-05-08T16:19:36Z</dcterms:modified>
</cp:coreProperties>
</file>