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59" r:id="rId3"/>
    <p:sldId id="279" r:id="rId4"/>
    <p:sldId id="273" r:id="rId5"/>
    <p:sldId id="314" r:id="rId6"/>
    <p:sldId id="271" r:id="rId7"/>
    <p:sldId id="276" r:id="rId8"/>
    <p:sldId id="274" r:id="rId9"/>
    <p:sldId id="260" r:id="rId10"/>
    <p:sldId id="261" r:id="rId11"/>
    <p:sldId id="278" r:id="rId12"/>
    <p:sldId id="262" r:id="rId13"/>
    <p:sldId id="263" r:id="rId14"/>
    <p:sldId id="267" r:id="rId15"/>
    <p:sldId id="281" r:id="rId16"/>
    <p:sldId id="282" r:id="rId17"/>
    <p:sldId id="283" r:id="rId18"/>
    <p:sldId id="268" r:id="rId19"/>
    <p:sldId id="269" r:id="rId20"/>
    <p:sldId id="284" r:id="rId21"/>
    <p:sldId id="288" r:id="rId22"/>
    <p:sldId id="286" r:id="rId23"/>
    <p:sldId id="287" r:id="rId24"/>
    <p:sldId id="289" r:id="rId25"/>
    <p:sldId id="290" r:id="rId26"/>
    <p:sldId id="291" r:id="rId27"/>
    <p:sldId id="294" r:id="rId28"/>
    <p:sldId id="293" r:id="rId29"/>
    <p:sldId id="295" r:id="rId30"/>
    <p:sldId id="297" r:id="rId31"/>
    <p:sldId id="299" r:id="rId32"/>
    <p:sldId id="300" r:id="rId33"/>
    <p:sldId id="301" r:id="rId34"/>
    <p:sldId id="306" r:id="rId35"/>
    <p:sldId id="307" r:id="rId36"/>
    <p:sldId id="310" r:id="rId37"/>
    <p:sldId id="302" r:id="rId38"/>
    <p:sldId id="308" r:id="rId39"/>
    <p:sldId id="309" r:id="rId40"/>
    <p:sldId id="312" r:id="rId41"/>
    <p:sldId id="31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19" autoAdjust="0"/>
  </p:normalViewPr>
  <p:slideViewPr>
    <p:cSldViewPr>
      <p:cViewPr varScale="1">
        <p:scale>
          <a:sx n="64" d="100"/>
          <a:sy n="64" d="100"/>
        </p:scale>
        <p:origin x="200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36.wmf"/><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FF88A5-CC9A-44CF-A74A-370D291CC3F9}"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E1BE7-5DD4-417A-BC74-5DB48C903F43}" type="slidenum">
              <a:rPr lang="en-US" smtClean="0"/>
              <a:pPr/>
              <a:t>‹#›</a:t>
            </a:fld>
            <a:endParaRPr lang="en-US"/>
          </a:p>
        </p:txBody>
      </p:sp>
    </p:spTree>
    <p:extLst>
      <p:ext uri="{BB962C8B-B14F-4D97-AF65-F5344CB8AC3E}">
        <p14:creationId xmlns:p14="http://schemas.microsoft.com/office/powerpoint/2010/main" val="227420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9E1BE7-5DD4-417A-BC74-5DB48C903F43}" type="slidenum">
              <a:rPr lang="en-US" smtClean="0"/>
              <a:pPr/>
              <a:t>2</a:t>
            </a:fld>
            <a:endParaRPr lang="en-US"/>
          </a:p>
        </p:txBody>
      </p:sp>
    </p:spTree>
    <p:extLst>
      <p:ext uri="{BB962C8B-B14F-4D97-AF65-F5344CB8AC3E}">
        <p14:creationId xmlns:p14="http://schemas.microsoft.com/office/powerpoint/2010/main" val="178863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9E1BE7-5DD4-417A-BC74-5DB48C903F43}" type="slidenum">
              <a:rPr lang="en-US" smtClean="0"/>
              <a:pPr/>
              <a:t>4</a:t>
            </a:fld>
            <a:endParaRPr lang="en-US"/>
          </a:p>
        </p:txBody>
      </p:sp>
    </p:spTree>
    <p:extLst>
      <p:ext uri="{BB962C8B-B14F-4D97-AF65-F5344CB8AC3E}">
        <p14:creationId xmlns:p14="http://schemas.microsoft.com/office/powerpoint/2010/main" val="361588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9E1BE7-5DD4-417A-BC74-5DB48C903F43}" type="slidenum">
              <a:rPr lang="en-US" smtClean="0"/>
              <a:pPr/>
              <a:t>7</a:t>
            </a:fld>
            <a:endParaRPr lang="en-US"/>
          </a:p>
        </p:txBody>
      </p:sp>
    </p:spTree>
    <p:extLst>
      <p:ext uri="{BB962C8B-B14F-4D97-AF65-F5344CB8AC3E}">
        <p14:creationId xmlns:p14="http://schemas.microsoft.com/office/powerpoint/2010/main" val="67404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9E1BE7-5DD4-417A-BC74-5DB48C903F43}" type="slidenum">
              <a:rPr lang="en-US" smtClean="0"/>
              <a:pPr/>
              <a:t>9</a:t>
            </a:fld>
            <a:endParaRPr lang="en-US"/>
          </a:p>
        </p:txBody>
      </p:sp>
    </p:spTree>
    <p:extLst>
      <p:ext uri="{BB962C8B-B14F-4D97-AF65-F5344CB8AC3E}">
        <p14:creationId xmlns:p14="http://schemas.microsoft.com/office/powerpoint/2010/main" val="62503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9E1BE7-5DD4-417A-BC74-5DB48C903F43}" type="slidenum">
              <a:rPr lang="en-US" smtClean="0"/>
              <a:pPr/>
              <a:t>24</a:t>
            </a:fld>
            <a:endParaRPr lang="en-US"/>
          </a:p>
        </p:txBody>
      </p:sp>
    </p:spTree>
    <p:extLst>
      <p:ext uri="{BB962C8B-B14F-4D97-AF65-F5344CB8AC3E}">
        <p14:creationId xmlns:p14="http://schemas.microsoft.com/office/powerpoint/2010/main" val="203319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9E1BE7-5DD4-417A-BC74-5DB48C903F43}" type="slidenum">
              <a:rPr lang="en-US" smtClean="0"/>
              <a:pPr/>
              <a:t>33</a:t>
            </a:fld>
            <a:endParaRPr lang="en-US"/>
          </a:p>
        </p:txBody>
      </p:sp>
    </p:spTree>
    <p:extLst>
      <p:ext uri="{BB962C8B-B14F-4D97-AF65-F5344CB8AC3E}">
        <p14:creationId xmlns:p14="http://schemas.microsoft.com/office/powerpoint/2010/main" val="343014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9E1BE7-5DD4-417A-BC74-5DB48C903F43}" type="slidenum">
              <a:rPr lang="en-US" smtClean="0"/>
              <a:pPr/>
              <a:t>37</a:t>
            </a:fld>
            <a:endParaRPr lang="en-US"/>
          </a:p>
        </p:txBody>
      </p:sp>
    </p:spTree>
    <p:extLst>
      <p:ext uri="{BB962C8B-B14F-4D97-AF65-F5344CB8AC3E}">
        <p14:creationId xmlns:p14="http://schemas.microsoft.com/office/powerpoint/2010/main" val="30317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OVO JE CENTRALNI GRANIČNI TEOREM!</a:t>
            </a:r>
            <a:endParaRPr lang="en-US" dirty="0"/>
          </a:p>
        </p:txBody>
      </p:sp>
      <p:sp>
        <p:nvSpPr>
          <p:cNvPr id="4" name="Slide Number Placeholder 3"/>
          <p:cNvSpPr>
            <a:spLocks noGrp="1"/>
          </p:cNvSpPr>
          <p:nvPr>
            <p:ph type="sldNum" sz="quarter" idx="10"/>
          </p:nvPr>
        </p:nvSpPr>
        <p:spPr/>
        <p:txBody>
          <a:bodyPr/>
          <a:lstStyle/>
          <a:p>
            <a:fld id="{5D9E1BE7-5DD4-417A-BC74-5DB48C903F43}" type="slidenum">
              <a:rPr lang="en-US" smtClean="0"/>
              <a:pPr/>
              <a:t>38</a:t>
            </a:fld>
            <a:endParaRPr lang="en-US"/>
          </a:p>
        </p:txBody>
      </p:sp>
    </p:spTree>
    <p:extLst>
      <p:ext uri="{BB962C8B-B14F-4D97-AF65-F5344CB8AC3E}">
        <p14:creationId xmlns:p14="http://schemas.microsoft.com/office/powerpoint/2010/main" val="428676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15393-5565-43AC-8697-071C2D783890}" type="datetimeFigureOut">
              <a:rPr lang="en-US" smtClean="0">
                <a:solidFill>
                  <a:prstClr val="black">
                    <a:tint val="75000"/>
                  </a:prstClr>
                </a:solidFill>
              </a:rPr>
              <a:pPr/>
              <a:t>5/12/2020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CF5CE-5A4D-46D7-AB85-05F4F6D83F59}"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1.png"/><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7.wmf"/><Relationship Id="rId5" Type="http://schemas.openxmlformats.org/officeDocument/2006/relationships/oleObject" Target="../embeddings/oleObject22.bin"/><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9.wmf"/><Relationship Id="rId5" Type="http://schemas.openxmlformats.org/officeDocument/2006/relationships/oleObject" Target="../embeddings/oleObject25.bin"/><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5.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7.bin"/><Relationship Id="rId5" Type="http://schemas.openxmlformats.org/officeDocument/2006/relationships/image" Target="../media/image31.wmf"/><Relationship Id="rId4" Type="http://schemas.openxmlformats.org/officeDocument/2006/relationships/oleObject" Target="../embeddings/oleObject26.bin"/><Relationship Id="rId9" Type="http://schemas.openxmlformats.org/officeDocument/2006/relationships/image" Target="../media/image33.wmf"/></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7.wmf"/><Relationship Id="rId5" Type="http://schemas.openxmlformats.org/officeDocument/2006/relationships/oleObject" Target="../embeddings/oleObject30.bin"/><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9.wmf"/><Relationship Id="rId5" Type="http://schemas.openxmlformats.org/officeDocument/2006/relationships/oleObject" Target="../embeddings/oleObject32.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4.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6.wmf"/><Relationship Id="rId5" Type="http://schemas.openxmlformats.org/officeDocument/2006/relationships/oleObject" Target="../embeddings/oleObject36.bin"/><Relationship Id="rId4" Type="http://schemas.openxmlformats.org/officeDocument/2006/relationships/image" Target="../media/image32.wmf"/></Relationships>
</file>

<file path=ppt/slides/_rels/slide3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4.wmf"/><Relationship Id="rId11" Type="http://schemas.openxmlformats.org/officeDocument/2006/relationships/image" Target="../media/image47.png"/><Relationship Id="rId5" Type="http://schemas.openxmlformats.org/officeDocument/2006/relationships/oleObject" Target="../embeddings/oleObject39.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41.bin"/></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53.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55.gif"/><Relationship Id="rId4" Type="http://schemas.openxmlformats.org/officeDocument/2006/relationships/image" Target="../media/image54.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7.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9.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4.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2.wmf"/><Relationship Id="rId4" Type="http://schemas.openxmlformats.org/officeDocument/2006/relationships/oleObject" Target="../embeddings/oleObject11.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209800"/>
            <a:ext cx="6477000" cy="671851"/>
          </a:xfrm>
          <a:prstGeom prst="rect">
            <a:avLst/>
          </a:prstGeom>
        </p:spPr>
        <p:txBody>
          <a:bodyPr wrap="square">
            <a:spAutoFit/>
          </a:bodyPr>
          <a:lstStyle/>
          <a:p>
            <a:pPr>
              <a:lnSpc>
                <a:spcPct val="150000"/>
              </a:lnSpc>
            </a:pPr>
            <a:r>
              <a:rPr lang="hr-HR" sz="2800" b="1" smtClean="0">
                <a:solidFill>
                  <a:prstClr val="black"/>
                </a:solidFill>
              </a:rPr>
              <a:t>KONTINUIRANE SLUČAJNE VARIJABLE</a:t>
            </a:r>
            <a:endParaRPr lang="hr-HR" sz="2800" b="1">
              <a:solidFill>
                <a:prstClr val="black"/>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305342"/>
            <a:ext cx="7772400" cy="5493812"/>
          </a:xfrm>
          <a:prstGeom prst="rect">
            <a:avLst/>
          </a:prstGeom>
        </p:spPr>
        <p:txBody>
          <a:bodyPr wrap="square">
            <a:spAutoFit/>
          </a:bodyPr>
          <a:lstStyle/>
          <a:p>
            <a:pPr>
              <a:lnSpc>
                <a:spcPct val="150000"/>
              </a:lnSpc>
              <a:buFont typeface="Arial" pitchFamily="34" charset="0"/>
              <a:buChar char="•"/>
            </a:pPr>
            <a:r>
              <a:rPr lang="hr-HR" dirty="0" smtClean="0"/>
              <a:t> vrijednost funkcije </a:t>
            </a:r>
            <a:r>
              <a:rPr lang="hr-HR" b="1" i="1" dirty="0" smtClean="0"/>
              <a:t>F</a:t>
            </a:r>
            <a:r>
              <a:rPr lang="hr-HR" dirty="0" smtClean="0"/>
              <a:t> u točki </a:t>
            </a:r>
            <a:r>
              <a:rPr lang="hr-HR" i="1" dirty="0" smtClean="0"/>
              <a:t>x</a:t>
            </a:r>
            <a:r>
              <a:rPr lang="hr-HR" dirty="0" smtClean="0"/>
              <a:t> predstavlja vjerojatnost da slučajna varijabla </a:t>
            </a:r>
            <a:r>
              <a:rPr lang="hr-HR" i="1" dirty="0" smtClean="0"/>
              <a:t>X</a:t>
            </a:r>
            <a:r>
              <a:rPr lang="hr-HR" dirty="0" smtClean="0"/>
              <a:t> poprimi vrijednost manju ili jednaku </a:t>
            </a:r>
            <a:r>
              <a:rPr lang="hr-HR" i="1" dirty="0" smtClean="0"/>
              <a:t>x</a:t>
            </a:r>
          </a:p>
          <a:p>
            <a:pPr>
              <a:lnSpc>
                <a:spcPct val="150000"/>
              </a:lnSpc>
              <a:buFont typeface="Arial" pitchFamily="34" charset="0"/>
              <a:buChar char="•"/>
            </a:pPr>
            <a:endParaRPr lang="hr-HR" dirty="0" smtClean="0"/>
          </a:p>
          <a:p>
            <a:pPr>
              <a:lnSpc>
                <a:spcPct val="150000"/>
              </a:lnSpc>
              <a:buFont typeface="Arial" pitchFamily="34" charset="0"/>
              <a:buChar char="•"/>
            </a:pPr>
            <a:endParaRPr lang="hr-HR" dirty="0" smtClean="0"/>
          </a:p>
          <a:p>
            <a:pPr>
              <a:lnSpc>
                <a:spcPct val="150000"/>
              </a:lnSpc>
              <a:buFont typeface="Arial" pitchFamily="34" charset="0"/>
              <a:buChar char="•"/>
            </a:pPr>
            <a:r>
              <a:rPr lang="hr-HR" dirty="0" smtClean="0"/>
              <a:t> vjerojatnost da slučajna varijabla </a:t>
            </a:r>
            <a:r>
              <a:rPr lang="hr-HR" i="1" dirty="0" smtClean="0"/>
              <a:t>X</a:t>
            </a:r>
            <a:r>
              <a:rPr lang="hr-HR" dirty="0" smtClean="0"/>
              <a:t> poprimi vrijednost </a:t>
            </a:r>
            <a:r>
              <a:rPr lang="hr-HR" i="1" dirty="0" smtClean="0"/>
              <a:t>a ≤ X ≤ b </a:t>
            </a:r>
            <a:r>
              <a:rPr lang="hr-HR" dirty="0" smtClean="0"/>
              <a:t>je:</a:t>
            </a:r>
          </a:p>
          <a:p>
            <a:pPr>
              <a:lnSpc>
                <a:spcPct val="150000"/>
              </a:lnSpc>
            </a:pPr>
            <a:endParaRPr lang="hr-HR" b="1" i="1" dirty="0" smtClean="0"/>
          </a:p>
          <a:p>
            <a:pPr>
              <a:lnSpc>
                <a:spcPct val="150000"/>
              </a:lnSpc>
            </a:pPr>
            <a:r>
              <a:rPr lang="hr-HR" b="1" i="1" dirty="0" smtClean="0"/>
              <a:t> P (a ≤ X ≤ b) = P(X ≤ b) − P(X ≤ a) = F(b) − F(a)</a:t>
            </a:r>
          </a:p>
          <a:p>
            <a:pPr>
              <a:lnSpc>
                <a:spcPct val="150000"/>
              </a:lnSpc>
            </a:pPr>
            <a:endParaRPr lang="hr-HR" dirty="0" smtClean="0"/>
          </a:p>
          <a:p>
            <a:pPr>
              <a:lnSpc>
                <a:spcPct val="150000"/>
              </a:lnSpc>
            </a:pPr>
            <a:r>
              <a:rPr lang="hr-HR" dirty="0" smtClean="0"/>
              <a:t>gdje se koristi činjenica da je {</a:t>
            </a:r>
            <a:r>
              <a:rPr lang="hr-HR" i="1" dirty="0" smtClean="0"/>
              <a:t>X ≤ a</a:t>
            </a:r>
            <a:r>
              <a:rPr lang="hr-HR" dirty="0" smtClean="0"/>
              <a:t>} U {</a:t>
            </a:r>
            <a:r>
              <a:rPr lang="hr-HR" i="1" dirty="0" smtClean="0"/>
              <a:t>a ≤ X ≤ b</a:t>
            </a:r>
            <a:r>
              <a:rPr lang="hr-HR" dirty="0" smtClean="0"/>
              <a:t>} = {</a:t>
            </a:r>
            <a:r>
              <a:rPr lang="hr-HR" i="1" dirty="0" smtClean="0"/>
              <a:t>X ≤ b</a:t>
            </a:r>
            <a:r>
              <a:rPr lang="hr-HR" dirty="0" smtClean="0"/>
              <a:t>}</a:t>
            </a:r>
          </a:p>
          <a:p>
            <a:pPr>
              <a:lnSpc>
                <a:spcPct val="150000"/>
              </a:lnSpc>
              <a:buFont typeface="Arial" pitchFamily="34" charset="0"/>
              <a:buChar char="•"/>
            </a:pPr>
            <a:endParaRPr lang="hr-HR" dirty="0" smtClean="0"/>
          </a:p>
          <a:p>
            <a:pPr>
              <a:lnSpc>
                <a:spcPct val="150000"/>
              </a:lnSpc>
              <a:buFont typeface="Arial" pitchFamily="34" charset="0"/>
              <a:buChar char="•"/>
            </a:pPr>
            <a:r>
              <a:rPr lang="hr-HR" dirty="0" smtClean="0"/>
              <a:t> podsjetnik - vjerojatnost da slučajna varijabla </a:t>
            </a:r>
            <a:r>
              <a:rPr lang="hr-HR" i="1" dirty="0" smtClean="0"/>
              <a:t>X</a:t>
            </a:r>
            <a:r>
              <a:rPr lang="hr-HR" dirty="0" smtClean="0"/>
              <a:t> poprimi točno određenu vrijednost </a:t>
            </a:r>
            <a:r>
              <a:rPr lang="hr-HR" i="1" dirty="0" smtClean="0"/>
              <a:t>x</a:t>
            </a:r>
            <a:r>
              <a:rPr lang="hr-HR" dirty="0" smtClean="0"/>
              <a:t> je:</a:t>
            </a:r>
          </a:p>
          <a:p>
            <a:pPr>
              <a:lnSpc>
                <a:spcPct val="150000"/>
              </a:lnSpc>
            </a:pPr>
            <a:r>
              <a:rPr lang="hr-HR" dirty="0" smtClean="0"/>
              <a:t> </a:t>
            </a:r>
            <a:r>
              <a:rPr lang="hr-HR" i="1" dirty="0" smtClean="0"/>
              <a:t>P (X = x)</a:t>
            </a:r>
            <a:r>
              <a:rPr lang="hr-HR" dirty="0" smtClean="0"/>
              <a:t> = 0</a:t>
            </a:r>
            <a:endParaRPr lang="hr-HR" dirty="0"/>
          </a:p>
        </p:txBody>
      </p:sp>
      <p:sp>
        <p:nvSpPr>
          <p:cNvPr id="3" name="TextBox 2"/>
          <p:cNvSpPr txBox="1"/>
          <p:nvPr/>
        </p:nvSpPr>
        <p:spPr>
          <a:xfrm>
            <a:off x="2667000" y="381000"/>
            <a:ext cx="3736600" cy="369332"/>
          </a:xfrm>
          <a:prstGeom prst="rect">
            <a:avLst/>
          </a:prstGeom>
          <a:noFill/>
        </p:spPr>
        <p:txBody>
          <a:bodyPr wrap="none" rtlCol="0">
            <a:spAutoFit/>
          </a:bodyPr>
          <a:lstStyle/>
          <a:p>
            <a:r>
              <a:rPr lang="hr-HR" b="1" u="sng" dirty="0" smtClean="0"/>
              <a:t>KUMULATIVNA FUNKCIJA </a:t>
            </a:r>
            <a:r>
              <a:rPr lang="hr-HR" b="1" u="sng" dirty="0" err="1" smtClean="0"/>
              <a:t>RASODJELE</a:t>
            </a:r>
            <a:endParaRPr lang="en-US" b="1" u="sng" dirty="0"/>
          </a:p>
        </p:txBody>
      </p:sp>
      <p:pic>
        <p:nvPicPr>
          <p:cNvPr id="3074" name="Picture 2"/>
          <p:cNvPicPr>
            <a:picLocks noChangeAspect="1" noChangeArrowheads="1"/>
          </p:cNvPicPr>
          <p:nvPr/>
        </p:nvPicPr>
        <p:blipFill>
          <a:blip r:embed="rId2" cstate="print">
            <a:clrChange>
              <a:clrFrom>
                <a:srgbClr val="EFEFF7"/>
              </a:clrFrom>
              <a:clrTo>
                <a:srgbClr val="EFEFF7">
                  <a:alpha val="0"/>
                </a:srgbClr>
              </a:clrTo>
            </a:clrChange>
          </a:blip>
          <a:srcRect/>
          <a:stretch>
            <a:fillRect/>
          </a:stretch>
        </p:blipFill>
        <p:spPr bwMode="auto">
          <a:xfrm>
            <a:off x="2590800" y="2286000"/>
            <a:ext cx="2819400" cy="4754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305342"/>
            <a:ext cx="7924800" cy="2585323"/>
          </a:xfrm>
          <a:prstGeom prst="rect">
            <a:avLst/>
          </a:prstGeom>
        </p:spPr>
        <p:txBody>
          <a:bodyPr wrap="square">
            <a:spAutoFit/>
          </a:bodyPr>
          <a:lstStyle/>
          <a:p>
            <a:pPr>
              <a:lnSpc>
                <a:spcPct val="150000"/>
              </a:lnSpc>
              <a:buFont typeface="Arial" pitchFamily="34" charset="0"/>
              <a:buChar char="•"/>
            </a:pPr>
            <a:r>
              <a:rPr lang="hr-HR" dirty="0" smtClean="0"/>
              <a:t>Vrijednost </a:t>
            </a:r>
            <a:r>
              <a:rPr lang="hr-HR" b="1" dirty="0" smtClean="0"/>
              <a:t>kumulativne funkcije raspodjele </a:t>
            </a:r>
            <a:r>
              <a:rPr lang="hr-HR" b="1" i="1" dirty="0" smtClean="0"/>
              <a:t>F</a:t>
            </a:r>
            <a:r>
              <a:rPr lang="hr-HR" dirty="0" smtClean="0"/>
              <a:t> u točki </a:t>
            </a:r>
            <a:r>
              <a:rPr lang="hr-HR" i="1" dirty="0" smtClean="0"/>
              <a:t>x</a:t>
            </a:r>
            <a:r>
              <a:rPr lang="hr-HR" dirty="0" smtClean="0"/>
              <a:t> predstavlja vjerojatnost da slučajna varijabla </a:t>
            </a:r>
            <a:r>
              <a:rPr lang="hr-HR" i="1" dirty="0" smtClean="0"/>
              <a:t>X</a:t>
            </a:r>
            <a:r>
              <a:rPr lang="hr-HR" dirty="0" smtClean="0"/>
              <a:t> poprimi vrijednost manju ili jednaku </a:t>
            </a:r>
            <a:r>
              <a:rPr lang="hr-HR" i="1" dirty="0" smtClean="0"/>
              <a:t>x</a:t>
            </a:r>
          </a:p>
          <a:p>
            <a:pPr>
              <a:lnSpc>
                <a:spcPct val="150000"/>
              </a:lnSpc>
              <a:buFont typeface="Arial" pitchFamily="34" charset="0"/>
              <a:buChar char="•"/>
            </a:pPr>
            <a:endParaRPr lang="hr-HR" dirty="0" smtClean="0"/>
          </a:p>
          <a:p>
            <a:pPr>
              <a:lnSpc>
                <a:spcPct val="150000"/>
              </a:lnSpc>
              <a:buFont typeface="Arial" pitchFamily="34" charset="0"/>
              <a:buChar char="•"/>
            </a:pPr>
            <a:endParaRPr lang="hr-HR" dirty="0" smtClean="0"/>
          </a:p>
          <a:p>
            <a:pPr>
              <a:lnSpc>
                <a:spcPct val="150000"/>
              </a:lnSpc>
              <a:buFont typeface="Arial" pitchFamily="34" charset="0"/>
              <a:buChar char="•"/>
            </a:pPr>
            <a:endParaRPr lang="hr-HR" dirty="0" smtClean="0"/>
          </a:p>
          <a:p>
            <a:pPr>
              <a:lnSpc>
                <a:spcPct val="150000"/>
              </a:lnSpc>
              <a:buFont typeface="Arial" pitchFamily="34" charset="0"/>
              <a:buChar char="•"/>
            </a:pPr>
            <a:endParaRPr lang="hr-HR" dirty="0" smtClean="0"/>
          </a:p>
        </p:txBody>
      </p:sp>
      <p:graphicFrame>
        <p:nvGraphicFramePr>
          <p:cNvPr id="5122" name="Object 2"/>
          <p:cNvGraphicFramePr>
            <a:graphicFrameLocks noChangeAspect="1"/>
          </p:cNvGraphicFramePr>
          <p:nvPr/>
        </p:nvGraphicFramePr>
        <p:xfrm>
          <a:off x="2465388" y="2603500"/>
          <a:ext cx="3563937" cy="979488"/>
        </p:xfrm>
        <a:graphic>
          <a:graphicData uri="http://schemas.openxmlformats.org/presentationml/2006/ole">
            <mc:AlternateContent xmlns:mc="http://schemas.openxmlformats.org/markup-compatibility/2006">
              <mc:Choice xmlns:v="urn:schemas-microsoft-com:vml" Requires="v">
                <p:oleObj spid="_x0000_s28699" name="Equation" r:id="rId3" imgW="1777680" imgH="469800" progId="Equation.3">
                  <p:embed/>
                </p:oleObj>
              </mc:Choice>
              <mc:Fallback>
                <p:oleObj name="Equation" r:id="rId3" imgW="1777680" imgH="469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388" y="2603500"/>
                        <a:ext cx="3563937"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514600" y="304800"/>
            <a:ext cx="3736600" cy="369332"/>
          </a:xfrm>
          <a:prstGeom prst="rect">
            <a:avLst/>
          </a:prstGeom>
          <a:noFill/>
        </p:spPr>
        <p:txBody>
          <a:bodyPr wrap="none" rtlCol="0">
            <a:spAutoFit/>
          </a:bodyPr>
          <a:lstStyle/>
          <a:p>
            <a:r>
              <a:rPr lang="hr-HR" b="1" u="sng" dirty="0" smtClean="0"/>
              <a:t>KUMULATIVNA FUNKCIJA </a:t>
            </a:r>
            <a:r>
              <a:rPr lang="hr-HR" b="1" u="sng" dirty="0" err="1" smtClean="0"/>
              <a:t>RASODJELE</a:t>
            </a:r>
            <a:endParaRPr lang="en-US" b="1" u="sng" dirty="0"/>
          </a:p>
        </p:txBody>
      </p:sp>
      <p:pic>
        <p:nvPicPr>
          <p:cNvPr id="5"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4114800"/>
            <a:ext cx="5075304" cy="228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381000"/>
            <a:ext cx="5843523" cy="369332"/>
          </a:xfrm>
          <a:prstGeom prst="rect">
            <a:avLst/>
          </a:prstGeom>
          <a:noFill/>
        </p:spPr>
        <p:txBody>
          <a:bodyPr wrap="none" rtlCol="0">
            <a:spAutoFit/>
          </a:bodyPr>
          <a:lstStyle/>
          <a:p>
            <a:r>
              <a:rPr lang="en-US" b="1" u="sng" dirty="0" err="1" smtClean="0"/>
              <a:t>KOMPLEMENTARNA</a:t>
            </a:r>
            <a:r>
              <a:rPr lang="en-US" b="1" u="sng" dirty="0" smtClean="0"/>
              <a:t> </a:t>
            </a:r>
            <a:r>
              <a:rPr lang="en-US" b="1" u="sng" dirty="0" err="1" smtClean="0"/>
              <a:t>KUMULATIVNA</a:t>
            </a:r>
            <a:r>
              <a:rPr lang="en-US" b="1" u="sng" dirty="0" smtClean="0"/>
              <a:t> </a:t>
            </a:r>
            <a:r>
              <a:rPr lang="en-US" b="1" u="sng" dirty="0" err="1" smtClean="0"/>
              <a:t>FUNKCIJA</a:t>
            </a:r>
            <a:r>
              <a:rPr lang="en-US" b="1" u="sng" dirty="0" smtClean="0"/>
              <a:t> </a:t>
            </a:r>
            <a:r>
              <a:rPr lang="en-US" b="1" u="sng" dirty="0" err="1" smtClean="0"/>
              <a:t>RASPODJELE</a:t>
            </a:r>
            <a:endParaRPr lang="en-US" u="sng" dirty="0"/>
          </a:p>
        </p:txBody>
      </p:sp>
      <p:sp>
        <p:nvSpPr>
          <p:cNvPr id="4" name="Rectangle 3"/>
          <p:cNvSpPr/>
          <p:nvPr/>
        </p:nvSpPr>
        <p:spPr>
          <a:xfrm>
            <a:off x="685800" y="1143000"/>
            <a:ext cx="8153400" cy="1338828"/>
          </a:xfrm>
          <a:prstGeom prst="rect">
            <a:avLst/>
          </a:prstGeom>
        </p:spPr>
        <p:txBody>
          <a:bodyPr wrap="square">
            <a:spAutoFit/>
          </a:bodyPr>
          <a:lstStyle/>
          <a:p>
            <a:pPr>
              <a:lnSpc>
                <a:spcPct val="150000"/>
              </a:lnSpc>
              <a:buFont typeface="Arial" pitchFamily="34" charset="0"/>
              <a:buChar char="•"/>
            </a:pPr>
            <a:r>
              <a:rPr lang="hr-HR" dirty="0" smtClean="0"/>
              <a:t> Vrijednost </a:t>
            </a:r>
            <a:r>
              <a:rPr lang="hr-HR" b="1" dirty="0" smtClean="0"/>
              <a:t>komplementarne kumulativne funkcije </a:t>
            </a:r>
            <a:r>
              <a:rPr lang="hr-HR" b="1" i="1" dirty="0" smtClean="0"/>
              <a:t>F</a:t>
            </a:r>
            <a:r>
              <a:rPr lang="hr-HR" b="1" i="1" baseline="-25000" dirty="0" smtClean="0"/>
              <a:t>C</a:t>
            </a:r>
            <a:r>
              <a:rPr lang="hr-HR" dirty="0" smtClean="0"/>
              <a:t> raspodjele predstavlja vjerojatnost da slučajna varijabla </a:t>
            </a:r>
            <a:r>
              <a:rPr lang="hr-HR" i="1" dirty="0" smtClean="0"/>
              <a:t>X</a:t>
            </a:r>
            <a:r>
              <a:rPr lang="hr-HR" dirty="0" smtClean="0"/>
              <a:t> poprimi vrijednost </a:t>
            </a:r>
            <a:r>
              <a:rPr lang="hr-HR" b="1" dirty="0" smtClean="0"/>
              <a:t>veću</a:t>
            </a:r>
            <a:r>
              <a:rPr lang="hr-HR" dirty="0" smtClean="0"/>
              <a:t> od neke određene vrijednosti </a:t>
            </a:r>
            <a:r>
              <a:rPr lang="hr-HR" i="1" dirty="0" smtClean="0"/>
              <a:t>x</a:t>
            </a:r>
            <a:r>
              <a:rPr lang="hr-HR" dirty="0" smtClean="0"/>
              <a:t>:</a:t>
            </a:r>
            <a:endParaRPr lang="hr-HR" dirty="0"/>
          </a:p>
        </p:txBody>
      </p:sp>
      <p:graphicFrame>
        <p:nvGraphicFramePr>
          <p:cNvPr id="19457" name="Object 1"/>
          <p:cNvGraphicFramePr>
            <a:graphicFrameLocks noChangeAspect="1"/>
          </p:cNvGraphicFramePr>
          <p:nvPr/>
        </p:nvGraphicFramePr>
        <p:xfrm>
          <a:off x="2057400" y="2590800"/>
          <a:ext cx="4938713" cy="1004888"/>
        </p:xfrm>
        <a:graphic>
          <a:graphicData uri="http://schemas.openxmlformats.org/presentationml/2006/ole">
            <mc:AlternateContent xmlns:mc="http://schemas.openxmlformats.org/markup-compatibility/2006">
              <mc:Choice xmlns:v="urn:schemas-microsoft-com:vml" Requires="v">
                <p:oleObj spid="_x0000_s19482" name="Equation" r:id="rId3" imgW="2463480" imgH="482400" progId="Equation.3">
                  <p:embed/>
                </p:oleObj>
              </mc:Choice>
              <mc:Fallback>
                <p:oleObj name="Equation" r:id="rId3" imgW="2463480" imgH="4824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90800"/>
                        <a:ext cx="493871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59388"/>
            <a:ext cx="7620000" cy="5493812"/>
          </a:xfrm>
          <a:prstGeom prst="rect">
            <a:avLst/>
          </a:prstGeom>
        </p:spPr>
        <p:txBody>
          <a:bodyPr wrap="square">
            <a:spAutoFit/>
          </a:bodyPr>
          <a:lstStyle/>
          <a:p>
            <a:pPr>
              <a:lnSpc>
                <a:spcPct val="150000"/>
              </a:lnSpc>
              <a:buFont typeface="Arial" pitchFamily="34" charset="0"/>
              <a:buChar char="•"/>
            </a:pPr>
            <a:r>
              <a:rPr lang="hr-HR" dirty="0" smtClean="0"/>
              <a:t> Slučajna varijabla je </a:t>
            </a:r>
            <a:r>
              <a:rPr lang="hr-HR" b="1" dirty="0" smtClean="0"/>
              <a:t>kontinuirana</a:t>
            </a:r>
            <a:r>
              <a:rPr lang="hr-HR" dirty="0" smtClean="0"/>
              <a:t> ili ima </a:t>
            </a:r>
            <a:r>
              <a:rPr lang="hr-HR" b="1" dirty="0" smtClean="0"/>
              <a:t>kontinuiranu raspodjelu </a:t>
            </a:r>
            <a:r>
              <a:rPr lang="hr-HR" dirty="0" smtClean="0"/>
              <a:t>ako je njena (</a:t>
            </a:r>
            <a:r>
              <a:rPr lang="hr-HR" b="1" dirty="0" smtClean="0"/>
              <a:t>kumulativna) funkcija raspodjele kontinuirana</a:t>
            </a:r>
            <a:r>
              <a:rPr lang="hr-HR" dirty="0" smtClean="0"/>
              <a:t>.</a:t>
            </a:r>
          </a:p>
          <a:p>
            <a:pPr>
              <a:lnSpc>
                <a:spcPct val="150000"/>
              </a:lnSpc>
              <a:buFont typeface="Arial" pitchFamily="34" charset="0"/>
              <a:buChar char="•"/>
            </a:pPr>
            <a:endParaRPr lang="hr-HR" dirty="0" smtClean="0"/>
          </a:p>
          <a:p>
            <a:pPr>
              <a:lnSpc>
                <a:spcPct val="150000"/>
              </a:lnSpc>
              <a:buFont typeface="Arial" pitchFamily="34" charset="0"/>
              <a:buChar char="•"/>
            </a:pPr>
            <a:r>
              <a:rPr lang="hr-HR" dirty="0" smtClean="0"/>
              <a:t> Raspodjela vjerojatnosti kontinuirane slučajne varijable se </a:t>
            </a:r>
            <a:r>
              <a:rPr lang="hr-HR" b="1" dirty="0" smtClean="0"/>
              <a:t>ne može </a:t>
            </a:r>
            <a:r>
              <a:rPr lang="hr-HR" dirty="0" smtClean="0"/>
              <a:t>prikazati funkcijom koja bi </a:t>
            </a:r>
            <a:r>
              <a:rPr lang="hr-HR" b="1" dirty="0" smtClean="0"/>
              <a:t>različitim vrijednostima varijable </a:t>
            </a:r>
            <a:r>
              <a:rPr lang="hr-HR" dirty="0" smtClean="0"/>
              <a:t>pridružila neku </a:t>
            </a:r>
            <a:r>
              <a:rPr lang="hr-HR" b="1" dirty="0" smtClean="0"/>
              <a:t>određenu vjerojatnost</a:t>
            </a:r>
            <a:r>
              <a:rPr lang="hr-HR" dirty="0" smtClean="0"/>
              <a:t>.</a:t>
            </a:r>
          </a:p>
          <a:p>
            <a:pPr>
              <a:lnSpc>
                <a:spcPct val="150000"/>
              </a:lnSpc>
              <a:buFont typeface="Arial" pitchFamily="34" charset="0"/>
              <a:buChar char="•"/>
            </a:pPr>
            <a:endParaRPr lang="hr-HR" dirty="0" smtClean="0"/>
          </a:p>
          <a:p>
            <a:pPr>
              <a:lnSpc>
                <a:spcPct val="150000"/>
              </a:lnSpc>
              <a:buFont typeface="Arial" pitchFamily="34" charset="0"/>
              <a:buChar char="•"/>
            </a:pPr>
            <a:r>
              <a:rPr lang="hr-HR" dirty="0" smtClean="0"/>
              <a:t> Budući da </a:t>
            </a:r>
            <a:r>
              <a:rPr lang="hr-HR" b="1" dirty="0" smtClean="0"/>
              <a:t>oko svake vrijednosti kontinuirane slučajne varijable </a:t>
            </a:r>
            <a:r>
              <a:rPr lang="hr-HR" dirty="0" smtClean="0"/>
              <a:t>postoji neka okolina koja sadrži </a:t>
            </a:r>
            <a:r>
              <a:rPr lang="hr-HR" b="1" dirty="0" smtClean="0"/>
              <a:t>neprebrojivo beskonačno mnogo vrijednosti</a:t>
            </a:r>
            <a:r>
              <a:rPr lang="hr-HR" dirty="0" smtClean="0"/>
              <a:t>, zbroj tih svih vjerojatnosti ne bi bio konačan.</a:t>
            </a:r>
          </a:p>
          <a:p>
            <a:pPr>
              <a:lnSpc>
                <a:spcPct val="150000"/>
              </a:lnSpc>
              <a:buFont typeface="Arial" pitchFamily="34" charset="0"/>
              <a:buChar char="•"/>
            </a:pPr>
            <a:endParaRPr lang="hr-HR" dirty="0" smtClean="0"/>
          </a:p>
          <a:p>
            <a:pPr>
              <a:lnSpc>
                <a:spcPct val="150000"/>
              </a:lnSpc>
              <a:buFont typeface="Arial" pitchFamily="34" charset="0"/>
              <a:buChar char="•"/>
            </a:pPr>
            <a:r>
              <a:rPr lang="hr-HR" dirty="0" smtClean="0"/>
              <a:t> Stvarno značenje imat će samo vjerojatnost da kontinuirana slučajna varijabla poprimi </a:t>
            </a:r>
            <a:r>
              <a:rPr lang="hr-HR" b="1" dirty="0" smtClean="0"/>
              <a:t>vrijednost iz određenog intervala</a:t>
            </a:r>
            <a:r>
              <a:rPr lang="hr-HR" dirty="0" smtClean="0"/>
              <a:t>.</a:t>
            </a:r>
            <a:endParaRPr lang="hr-HR" dirty="0"/>
          </a:p>
        </p:txBody>
      </p:sp>
      <p:sp>
        <p:nvSpPr>
          <p:cNvPr id="3" name="Rectangle 2"/>
          <p:cNvSpPr/>
          <p:nvPr/>
        </p:nvSpPr>
        <p:spPr>
          <a:xfrm>
            <a:off x="1066800" y="76200"/>
            <a:ext cx="6477000" cy="923330"/>
          </a:xfrm>
          <a:prstGeom prst="rect">
            <a:avLst/>
          </a:prstGeom>
        </p:spPr>
        <p:txBody>
          <a:bodyPr wrap="square">
            <a:spAutoFit/>
          </a:bodyPr>
          <a:lstStyle/>
          <a:p>
            <a:pPr algn="ctr">
              <a:lnSpc>
                <a:spcPct val="150000"/>
              </a:lnSpc>
            </a:pPr>
            <a:r>
              <a:rPr lang="hr-HR" b="1" u="sng" dirty="0" smtClean="0">
                <a:solidFill>
                  <a:prstClr val="black"/>
                </a:solidFill>
              </a:rPr>
              <a:t>KONTINUIRANA SLUČAJNA VARIJABLA</a:t>
            </a:r>
          </a:p>
          <a:p>
            <a:pPr algn="ctr">
              <a:lnSpc>
                <a:spcPct val="150000"/>
              </a:lnSpc>
            </a:pPr>
            <a:r>
              <a:rPr lang="hr-HR" b="1" dirty="0" smtClean="0">
                <a:solidFill>
                  <a:prstClr val="black"/>
                </a:solidFill>
              </a:rPr>
              <a:t>sažetak</a:t>
            </a:r>
            <a:endParaRPr lang="hr-HR" b="1"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33400"/>
            <a:ext cx="184731" cy="369332"/>
          </a:xfrm>
          <a:prstGeom prst="rect">
            <a:avLst/>
          </a:prstGeom>
          <a:noFill/>
        </p:spPr>
        <p:txBody>
          <a:bodyPr wrap="none" rtlCol="0">
            <a:spAutoFit/>
          </a:bodyPr>
          <a:lstStyle/>
          <a:p>
            <a:endParaRPr lang="en-US" dirty="0"/>
          </a:p>
        </p:txBody>
      </p:sp>
      <p:sp>
        <p:nvSpPr>
          <p:cNvPr id="3" name="TextBox 2"/>
          <p:cNvSpPr txBox="1"/>
          <p:nvPr/>
        </p:nvSpPr>
        <p:spPr>
          <a:xfrm>
            <a:off x="2285293" y="381000"/>
            <a:ext cx="3780458" cy="646331"/>
          </a:xfrm>
          <a:prstGeom prst="rect">
            <a:avLst/>
          </a:prstGeom>
          <a:noFill/>
        </p:spPr>
        <p:txBody>
          <a:bodyPr wrap="none" rtlCol="0">
            <a:spAutoFit/>
          </a:bodyPr>
          <a:lstStyle/>
          <a:p>
            <a:pPr algn="ctr"/>
            <a:r>
              <a:rPr lang="hr-HR" b="1" u="sng" dirty="0" smtClean="0"/>
              <a:t>MOMENTI</a:t>
            </a:r>
          </a:p>
          <a:p>
            <a:r>
              <a:rPr lang="hr-HR" b="1" dirty="0" smtClean="0"/>
              <a:t>(očekivana vrijednost, </a:t>
            </a:r>
            <a:r>
              <a:rPr lang="hr-HR" b="1" dirty="0" err="1" smtClean="0"/>
              <a:t>varijancija</a:t>
            </a:r>
            <a:r>
              <a:rPr lang="hr-HR" b="1" dirty="0" smtClean="0"/>
              <a:t>, …) </a:t>
            </a:r>
            <a:endParaRPr lang="en-US" dirty="0"/>
          </a:p>
        </p:txBody>
      </p:sp>
      <p:sp>
        <p:nvSpPr>
          <p:cNvPr id="4" name="TextBox 3"/>
          <p:cNvSpPr txBox="1"/>
          <p:nvPr/>
        </p:nvSpPr>
        <p:spPr>
          <a:xfrm>
            <a:off x="228600" y="1447800"/>
            <a:ext cx="8618797" cy="880369"/>
          </a:xfrm>
          <a:prstGeom prst="rect">
            <a:avLst/>
          </a:prstGeom>
          <a:noFill/>
        </p:spPr>
        <p:txBody>
          <a:bodyPr wrap="square" rtlCol="0">
            <a:spAutoFit/>
          </a:bodyPr>
          <a:lstStyle/>
          <a:p>
            <a:pPr>
              <a:lnSpc>
                <a:spcPct val="150000"/>
              </a:lnSpc>
            </a:pPr>
            <a:r>
              <a:rPr lang="hr-HR" dirty="0" smtClean="0"/>
              <a:t>- definiranje očekivane vrijednosti i </a:t>
            </a:r>
            <a:r>
              <a:rPr lang="hr-HR" dirty="0" err="1" smtClean="0"/>
              <a:t>varijancije</a:t>
            </a:r>
            <a:r>
              <a:rPr lang="hr-HR" dirty="0" smtClean="0"/>
              <a:t> slično je onome koje smo načinili kod diskretne slučajne varijable, s tom razlikom da smo ovdje </a:t>
            </a:r>
            <a:r>
              <a:rPr lang="hr-HR" b="1" dirty="0" smtClean="0"/>
              <a:t>sumu</a:t>
            </a:r>
            <a:r>
              <a:rPr lang="hr-HR" dirty="0" smtClean="0"/>
              <a:t> zamijenili </a:t>
            </a:r>
            <a:r>
              <a:rPr lang="hr-HR" b="1" dirty="0" smtClean="0"/>
              <a:t>integralom</a:t>
            </a:r>
            <a:endParaRPr lang="en-US" b="1" dirty="0"/>
          </a:p>
        </p:txBody>
      </p:sp>
      <p:sp>
        <p:nvSpPr>
          <p:cNvPr id="5" name="TextBox 4"/>
          <p:cNvSpPr txBox="1"/>
          <p:nvPr/>
        </p:nvSpPr>
        <p:spPr>
          <a:xfrm>
            <a:off x="990600" y="3200400"/>
            <a:ext cx="1023998" cy="369332"/>
          </a:xfrm>
          <a:prstGeom prst="rect">
            <a:avLst/>
          </a:prstGeom>
          <a:noFill/>
        </p:spPr>
        <p:txBody>
          <a:bodyPr wrap="none" rtlCol="0">
            <a:spAutoFit/>
          </a:bodyPr>
          <a:lstStyle/>
          <a:p>
            <a:r>
              <a:rPr lang="hr-HR" b="1" u="sng" dirty="0" smtClean="0"/>
              <a:t>općenito</a:t>
            </a:r>
            <a:endParaRPr lang="en-US" b="1" u="sng" dirty="0"/>
          </a:p>
        </p:txBody>
      </p:sp>
      <p:graphicFrame>
        <p:nvGraphicFramePr>
          <p:cNvPr id="31746" name="Object 2"/>
          <p:cNvGraphicFramePr>
            <a:graphicFrameLocks noChangeAspect="1"/>
          </p:cNvGraphicFramePr>
          <p:nvPr/>
        </p:nvGraphicFramePr>
        <p:xfrm>
          <a:off x="685800" y="3733800"/>
          <a:ext cx="2036763" cy="977900"/>
        </p:xfrm>
        <a:graphic>
          <a:graphicData uri="http://schemas.openxmlformats.org/presentationml/2006/ole">
            <mc:AlternateContent xmlns:mc="http://schemas.openxmlformats.org/markup-compatibility/2006">
              <mc:Choice xmlns:v="urn:schemas-microsoft-com:vml" Requires="v">
                <p:oleObj spid="_x0000_s31796" name="Equation" r:id="rId3" imgW="1015920" imgH="469800" progId="Equation.3">
                  <p:embed/>
                </p:oleObj>
              </mc:Choice>
              <mc:Fallback>
                <p:oleObj name="Equation" r:id="rId3" imgW="1015920" imgH="469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33800"/>
                        <a:ext cx="2036763"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895600" y="3886200"/>
            <a:ext cx="5562600" cy="646331"/>
          </a:xfrm>
          <a:prstGeom prst="rect">
            <a:avLst/>
          </a:prstGeom>
          <a:noFill/>
        </p:spPr>
        <p:txBody>
          <a:bodyPr wrap="square" rtlCol="0">
            <a:spAutoFit/>
          </a:bodyPr>
          <a:lstStyle/>
          <a:p>
            <a:r>
              <a:rPr lang="hr-HR" dirty="0" smtClean="0"/>
              <a:t>- naziva se </a:t>
            </a:r>
            <a:r>
              <a:rPr lang="hr-HR" i="1" dirty="0" smtClean="0"/>
              <a:t>i-tim </a:t>
            </a:r>
            <a:r>
              <a:rPr lang="hr-HR" b="1" dirty="0" smtClean="0"/>
              <a:t>ishodišnim momentom </a:t>
            </a:r>
            <a:r>
              <a:rPr lang="hr-HR" dirty="0" smtClean="0"/>
              <a:t>(uz uvjet da navedeni integral apsolutno konvergira)</a:t>
            </a:r>
            <a:endParaRPr lang="en-US" b="1" dirty="0"/>
          </a:p>
        </p:txBody>
      </p:sp>
      <p:graphicFrame>
        <p:nvGraphicFramePr>
          <p:cNvPr id="31747" name="Object 3"/>
          <p:cNvGraphicFramePr>
            <a:graphicFrameLocks noChangeAspect="1"/>
          </p:cNvGraphicFramePr>
          <p:nvPr/>
        </p:nvGraphicFramePr>
        <p:xfrm>
          <a:off x="469900" y="5181600"/>
          <a:ext cx="2774950" cy="977900"/>
        </p:xfrm>
        <a:graphic>
          <a:graphicData uri="http://schemas.openxmlformats.org/presentationml/2006/ole">
            <mc:AlternateContent xmlns:mc="http://schemas.openxmlformats.org/markup-compatibility/2006">
              <mc:Choice xmlns:v="urn:schemas-microsoft-com:vml" Requires="v">
                <p:oleObj spid="_x0000_s31797" name="Equation" r:id="rId5" imgW="1384200" imgH="469800" progId="Equation.3">
                  <p:embed/>
                </p:oleObj>
              </mc:Choice>
              <mc:Fallback>
                <p:oleObj name="Equation" r:id="rId5" imgW="138420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5181600"/>
                        <a:ext cx="277495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3276600" y="5486400"/>
            <a:ext cx="5562600" cy="646331"/>
          </a:xfrm>
          <a:prstGeom prst="rect">
            <a:avLst/>
          </a:prstGeom>
          <a:noFill/>
        </p:spPr>
        <p:txBody>
          <a:bodyPr wrap="square" rtlCol="0">
            <a:spAutoFit/>
          </a:bodyPr>
          <a:lstStyle/>
          <a:p>
            <a:r>
              <a:rPr lang="hr-HR" dirty="0" smtClean="0"/>
              <a:t>- naziva se </a:t>
            </a:r>
            <a:r>
              <a:rPr lang="hr-HR" i="1" dirty="0" smtClean="0"/>
              <a:t>i-tim </a:t>
            </a:r>
            <a:r>
              <a:rPr lang="hr-HR" b="1" dirty="0" smtClean="0"/>
              <a:t>središnjim (centralnim) momentom </a:t>
            </a:r>
            <a:r>
              <a:rPr lang="hr-HR" dirty="0" smtClean="0"/>
              <a:t>(uz uvjet da navedeni integral apsolutno konvergira)</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362200"/>
            <a:ext cx="1159998" cy="369332"/>
          </a:xfrm>
          <a:prstGeom prst="rect">
            <a:avLst/>
          </a:prstGeom>
          <a:noFill/>
        </p:spPr>
        <p:txBody>
          <a:bodyPr wrap="none" rtlCol="0">
            <a:spAutoFit/>
          </a:bodyPr>
          <a:lstStyle/>
          <a:p>
            <a:r>
              <a:rPr lang="hr-HR" b="1" dirty="0" smtClean="0">
                <a:solidFill>
                  <a:srgbClr val="FF0000"/>
                </a:solidFill>
              </a:rPr>
              <a:t>DIGRESIJA</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6324600" cy="369332"/>
          </a:xfrm>
          <a:prstGeom prst="rect">
            <a:avLst/>
          </a:prstGeom>
        </p:spPr>
        <p:txBody>
          <a:bodyPr wrap="square">
            <a:spAutoFit/>
          </a:bodyPr>
          <a:lstStyle/>
          <a:p>
            <a:pPr>
              <a:buFont typeface="Arial" pitchFamily="34" charset="0"/>
              <a:buChar char="•"/>
            </a:pPr>
            <a:r>
              <a:rPr lang="hr-HR" dirty="0" smtClean="0"/>
              <a:t> </a:t>
            </a:r>
            <a:r>
              <a:rPr lang="hr-HR" b="1" dirty="0" smtClean="0"/>
              <a:t>srednja ili očekivana vrijednost </a:t>
            </a:r>
            <a:r>
              <a:rPr lang="hr-HR" dirty="0" smtClean="0"/>
              <a:t>diskretne slučajne varijable je</a:t>
            </a:r>
            <a:endParaRPr lang="hr-HR" dirty="0"/>
          </a:p>
        </p:txBody>
      </p:sp>
      <p:sp>
        <p:nvSpPr>
          <p:cNvPr id="3" name="Rectangle 2"/>
          <p:cNvSpPr/>
          <p:nvPr/>
        </p:nvSpPr>
        <p:spPr>
          <a:xfrm>
            <a:off x="533400" y="3200400"/>
            <a:ext cx="7086600" cy="1754326"/>
          </a:xfrm>
          <a:prstGeom prst="rect">
            <a:avLst/>
          </a:prstGeom>
        </p:spPr>
        <p:txBody>
          <a:bodyPr wrap="square">
            <a:spAutoFit/>
          </a:bodyPr>
          <a:lstStyle/>
          <a:p>
            <a:pPr>
              <a:lnSpc>
                <a:spcPct val="150000"/>
              </a:lnSpc>
              <a:buFont typeface="Arial" pitchFamily="34" charset="0"/>
              <a:buChar char="•"/>
            </a:pPr>
            <a:r>
              <a:rPr lang="hr-HR" dirty="0" smtClean="0"/>
              <a:t> zbroj udaljenosti svih slučajnih varijabli od njihove srednje vrijednosti jednak je nuli </a:t>
            </a:r>
            <a:r>
              <a:rPr lang="hr-HR" i="1" dirty="0" smtClean="0"/>
              <a:t>(analogija sa osnovama statistike i srednjom vrijednosti gdje smo rekli da je srednja vrijednost ona za koju vrijedi da je oko nje suma odstupanja nula)</a:t>
            </a:r>
            <a:endParaRPr lang="hr-HR" i="1" dirty="0"/>
          </a:p>
        </p:txBody>
      </p:sp>
      <p:pic>
        <p:nvPicPr>
          <p:cNvPr id="4098" name="Picture 2"/>
          <p:cNvPicPr>
            <a:picLocks noChangeAspect="1" noChangeArrowheads="1"/>
          </p:cNvPicPr>
          <p:nvPr/>
        </p:nvPicPr>
        <p:blipFill>
          <a:blip r:embed="rId3" cstate="print"/>
          <a:srcRect/>
          <a:stretch>
            <a:fillRect/>
          </a:stretch>
        </p:blipFill>
        <p:spPr bwMode="auto">
          <a:xfrm>
            <a:off x="2590801" y="5029201"/>
            <a:ext cx="2667000" cy="903694"/>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676400" y="1828800"/>
            <a:ext cx="3952009" cy="1066800"/>
          </a:xfrm>
          <a:prstGeom prst="rect">
            <a:avLst/>
          </a:prstGeom>
          <a:noFill/>
          <a:ln w="9525">
            <a:noFill/>
            <a:miter lim="800000"/>
            <a:headEnd/>
            <a:tailEnd/>
          </a:ln>
        </p:spPr>
      </p:pic>
      <p:sp>
        <p:nvSpPr>
          <p:cNvPr id="6" name="TextBox 5"/>
          <p:cNvSpPr txBox="1"/>
          <p:nvPr/>
        </p:nvSpPr>
        <p:spPr>
          <a:xfrm>
            <a:off x="609600" y="6172200"/>
            <a:ext cx="943400" cy="369332"/>
          </a:xfrm>
          <a:prstGeom prst="rect">
            <a:avLst/>
          </a:prstGeom>
          <a:noFill/>
        </p:spPr>
        <p:txBody>
          <a:bodyPr wrap="none" rtlCol="0">
            <a:spAutoFit/>
          </a:bodyPr>
          <a:lstStyle/>
          <a:p>
            <a:r>
              <a:rPr lang="hr-HR" dirty="0" smtClean="0"/>
              <a:t>Teorem </a:t>
            </a:r>
            <a:endParaRPr lang="en-US" dirty="0"/>
          </a:p>
        </p:txBody>
      </p:sp>
      <p:graphicFrame>
        <p:nvGraphicFramePr>
          <p:cNvPr id="4100" name="Object 12"/>
          <p:cNvGraphicFramePr>
            <a:graphicFrameLocks noChangeAspect="1"/>
          </p:cNvGraphicFramePr>
          <p:nvPr/>
        </p:nvGraphicFramePr>
        <p:xfrm>
          <a:off x="1600200" y="6096000"/>
          <a:ext cx="1474788" cy="482600"/>
        </p:xfrm>
        <a:graphic>
          <a:graphicData uri="http://schemas.openxmlformats.org/presentationml/2006/ole">
            <mc:AlternateContent xmlns:mc="http://schemas.openxmlformats.org/markup-compatibility/2006">
              <mc:Choice xmlns:v="urn:schemas-microsoft-com:vml" Requires="v">
                <p:oleObj spid="_x0000_s30747" name="Equation" r:id="rId5" imgW="736560" imgH="241200" progId="Equation.3">
                  <p:embed/>
                </p:oleObj>
              </mc:Choice>
              <mc:Fallback>
                <p:oleObj name="Equation" r:id="rId5" imgW="736560" imgH="2412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6096000"/>
                        <a:ext cx="147478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2590800" y="152400"/>
            <a:ext cx="3316292" cy="464871"/>
          </a:xfrm>
          <a:prstGeom prst="rect">
            <a:avLst/>
          </a:prstGeom>
        </p:spPr>
        <p:txBody>
          <a:bodyPr wrap="none">
            <a:spAutoFit/>
          </a:bodyPr>
          <a:lstStyle/>
          <a:p>
            <a:pPr>
              <a:lnSpc>
                <a:spcPct val="150000"/>
              </a:lnSpc>
            </a:pPr>
            <a:r>
              <a:rPr lang="en-US" b="1" u="sng" dirty="0" err="1" smtClean="0"/>
              <a:t>DISKRETNE</a:t>
            </a:r>
            <a:r>
              <a:rPr lang="en-US" b="1" u="sng" dirty="0" smtClean="0"/>
              <a:t> </a:t>
            </a:r>
            <a:r>
              <a:rPr lang="en-US" b="1" u="sng" dirty="0" err="1" smtClean="0"/>
              <a:t>SLUČAJNE</a:t>
            </a:r>
            <a:r>
              <a:rPr lang="en-US" b="1" u="sng" dirty="0" smtClean="0"/>
              <a:t> </a:t>
            </a:r>
            <a:r>
              <a:rPr lang="en-US" b="1" u="sng" dirty="0" err="1" smtClean="0"/>
              <a:t>VARIJABLE</a:t>
            </a:r>
            <a:endParaRPr lang="en-US" b="1"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800"/>
            <a:ext cx="3626955" cy="369332"/>
          </a:xfrm>
          <a:prstGeom prst="rect">
            <a:avLst/>
          </a:prstGeom>
        </p:spPr>
        <p:txBody>
          <a:bodyPr wrap="none">
            <a:spAutoFit/>
          </a:bodyPr>
          <a:lstStyle/>
          <a:p>
            <a:r>
              <a:rPr lang="hr-HR" b="1" dirty="0" smtClean="0"/>
              <a:t>varijanca</a:t>
            </a:r>
            <a:r>
              <a:rPr lang="hr-HR" dirty="0" smtClean="0"/>
              <a:t> diskretne slučajne varijable</a:t>
            </a:r>
            <a:endParaRPr lang="hr-HR" dirty="0"/>
          </a:p>
        </p:txBody>
      </p:sp>
      <p:pic>
        <p:nvPicPr>
          <p:cNvPr id="6146" name="Picture 2"/>
          <p:cNvPicPr>
            <a:picLocks noChangeAspect="1" noChangeArrowheads="1"/>
          </p:cNvPicPr>
          <p:nvPr/>
        </p:nvPicPr>
        <p:blipFill>
          <a:blip r:embed="rId2" cstate="print"/>
          <a:srcRect/>
          <a:stretch>
            <a:fillRect/>
          </a:stretch>
        </p:blipFill>
        <p:spPr bwMode="auto">
          <a:xfrm>
            <a:off x="1981200" y="2209800"/>
            <a:ext cx="2615762" cy="1676400"/>
          </a:xfrm>
          <a:prstGeom prst="rect">
            <a:avLst/>
          </a:prstGeom>
          <a:noFill/>
          <a:ln w="9525">
            <a:noFill/>
            <a:miter lim="800000"/>
            <a:headEnd/>
            <a:tailEnd/>
          </a:ln>
        </p:spPr>
      </p:pic>
      <p:sp>
        <p:nvSpPr>
          <p:cNvPr id="4" name="Rectangle 3"/>
          <p:cNvSpPr/>
          <p:nvPr/>
        </p:nvSpPr>
        <p:spPr>
          <a:xfrm>
            <a:off x="381000" y="4419600"/>
            <a:ext cx="8534400" cy="880369"/>
          </a:xfrm>
          <a:prstGeom prst="rect">
            <a:avLst/>
          </a:prstGeom>
        </p:spPr>
        <p:txBody>
          <a:bodyPr wrap="square">
            <a:spAutoFit/>
          </a:bodyPr>
          <a:lstStyle/>
          <a:p>
            <a:pPr>
              <a:lnSpc>
                <a:spcPct val="150000"/>
              </a:lnSpc>
            </a:pPr>
            <a:r>
              <a:rPr lang="hr-HR" b="1" dirty="0" smtClean="0"/>
              <a:t>varijanca</a:t>
            </a:r>
            <a:r>
              <a:rPr lang="hr-HR" dirty="0" smtClean="0"/>
              <a:t> govori o raspršenju slučajnih varijabli oko njihove srednje vrijednosti, a naziva se još i srednji kvadrat odstupanja</a:t>
            </a:r>
            <a:endParaRPr lang="hr-HR" dirty="0"/>
          </a:p>
        </p:txBody>
      </p:sp>
      <p:sp>
        <p:nvSpPr>
          <p:cNvPr id="5" name="Rectangle 4"/>
          <p:cNvSpPr/>
          <p:nvPr/>
        </p:nvSpPr>
        <p:spPr>
          <a:xfrm>
            <a:off x="2590800" y="152400"/>
            <a:ext cx="3316292" cy="464871"/>
          </a:xfrm>
          <a:prstGeom prst="rect">
            <a:avLst/>
          </a:prstGeom>
        </p:spPr>
        <p:txBody>
          <a:bodyPr wrap="none">
            <a:spAutoFit/>
          </a:bodyPr>
          <a:lstStyle/>
          <a:p>
            <a:pPr>
              <a:lnSpc>
                <a:spcPct val="150000"/>
              </a:lnSpc>
            </a:pPr>
            <a:r>
              <a:rPr lang="en-US" b="1" u="sng" dirty="0" err="1" smtClean="0"/>
              <a:t>DISKRETNE</a:t>
            </a:r>
            <a:r>
              <a:rPr lang="en-US" b="1" u="sng" dirty="0" smtClean="0"/>
              <a:t> </a:t>
            </a:r>
            <a:r>
              <a:rPr lang="en-US" b="1" u="sng" dirty="0" err="1" smtClean="0"/>
              <a:t>SLUČAJNE</a:t>
            </a:r>
            <a:r>
              <a:rPr lang="en-US" b="1" u="sng" dirty="0" smtClean="0"/>
              <a:t> </a:t>
            </a:r>
            <a:r>
              <a:rPr lang="en-US" b="1" u="sng" dirty="0" err="1" smtClean="0"/>
              <a:t>VARIJABLE</a:t>
            </a:r>
            <a:endParaRPr lang="en-US" b="1"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362200"/>
            <a:ext cx="1666738" cy="369332"/>
          </a:xfrm>
          <a:prstGeom prst="rect">
            <a:avLst/>
          </a:prstGeom>
          <a:noFill/>
        </p:spPr>
        <p:txBody>
          <a:bodyPr wrap="none" rtlCol="0">
            <a:spAutoFit/>
          </a:bodyPr>
          <a:lstStyle/>
          <a:p>
            <a:r>
              <a:rPr lang="hr-HR" b="1" dirty="0" smtClean="0">
                <a:solidFill>
                  <a:srgbClr val="FF0000"/>
                </a:solidFill>
              </a:rPr>
              <a:t>KRAJ DIGRESIJE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533400"/>
            <a:ext cx="2560188" cy="369332"/>
          </a:xfrm>
          <a:prstGeom prst="rect">
            <a:avLst/>
          </a:prstGeom>
          <a:noFill/>
        </p:spPr>
        <p:txBody>
          <a:bodyPr wrap="none" rtlCol="0">
            <a:spAutoFit/>
          </a:bodyPr>
          <a:lstStyle/>
          <a:p>
            <a:r>
              <a:rPr lang="hr-HR" b="1" u="sng" dirty="0" smtClean="0"/>
              <a:t>OČEKIVANA VRIJEDNOST</a:t>
            </a:r>
            <a:endParaRPr lang="en-US" b="1" u="sng" dirty="0"/>
          </a:p>
        </p:txBody>
      </p:sp>
      <p:graphicFrame>
        <p:nvGraphicFramePr>
          <p:cNvPr id="32770" name="Object 2"/>
          <p:cNvGraphicFramePr>
            <a:graphicFrameLocks noChangeAspect="1"/>
          </p:cNvGraphicFramePr>
          <p:nvPr/>
        </p:nvGraphicFramePr>
        <p:xfrm>
          <a:off x="165100" y="1447800"/>
          <a:ext cx="2392363" cy="977900"/>
        </p:xfrm>
        <a:graphic>
          <a:graphicData uri="http://schemas.openxmlformats.org/presentationml/2006/ole">
            <mc:AlternateContent xmlns:mc="http://schemas.openxmlformats.org/markup-compatibility/2006">
              <mc:Choice xmlns:v="urn:schemas-microsoft-com:vml" Requires="v">
                <p:oleObj spid="_x0000_s32820" name="Equation" r:id="rId3" imgW="1193760" imgH="469800" progId="Equation.3">
                  <p:embed/>
                </p:oleObj>
              </mc:Choice>
              <mc:Fallback>
                <p:oleObj name="Equation" r:id="rId3" imgW="1193760" imgH="469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1447800"/>
                        <a:ext cx="2392363"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819400" y="1600200"/>
            <a:ext cx="6096000" cy="923330"/>
          </a:xfrm>
          <a:prstGeom prst="rect">
            <a:avLst/>
          </a:prstGeom>
          <a:noFill/>
        </p:spPr>
        <p:txBody>
          <a:bodyPr wrap="square" rtlCol="0">
            <a:spAutoFit/>
          </a:bodyPr>
          <a:lstStyle/>
          <a:p>
            <a:pPr>
              <a:lnSpc>
                <a:spcPct val="150000"/>
              </a:lnSpc>
            </a:pPr>
            <a:r>
              <a:rPr lang="hr-HR" dirty="0" smtClean="0"/>
              <a:t>- </a:t>
            </a:r>
            <a:r>
              <a:rPr lang="hr-HR" b="1" dirty="0" smtClean="0"/>
              <a:t>srednja ili očekivana vrijednost</a:t>
            </a:r>
            <a:r>
              <a:rPr lang="hr-HR" dirty="0" smtClean="0"/>
              <a:t> kontinuirane slučajne varijable </a:t>
            </a:r>
            <a:r>
              <a:rPr lang="hr-HR" i="1" dirty="0" smtClean="0"/>
              <a:t>x</a:t>
            </a:r>
            <a:r>
              <a:rPr lang="hr-HR" dirty="0" smtClean="0"/>
              <a:t> s pridruženom funkcijom gustoće vjerojatnosti </a:t>
            </a:r>
            <a:r>
              <a:rPr lang="hr-HR" i="1" dirty="0" smtClean="0"/>
              <a:t>f(x)</a:t>
            </a:r>
            <a:endParaRPr lang="en-US" i="1" dirty="0"/>
          </a:p>
        </p:txBody>
      </p:sp>
      <p:graphicFrame>
        <p:nvGraphicFramePr>
          <p:cNvPr id="6" name="Object 2"/>
          <p:cNvGraphicFramePr>
            <a:graphicFrameLocks noChangeAspect="1"/>
          </p:cNvGraphicFramePr>
          <p:nvPr/>
        </p:nvGraphicFramePr>
        <p:xfrm>
          <a:off x="482600" y="4419600"/>
          <a:ext cx="3130550" cy="977900"/>
        </p:xfrm>
        <a:graphic>
          <a:graphicData uri="http://schemas.openxmlformats.org/presentationml/2006/ole">
            <mc:AlternateContent xmlns:mc="http://schemas.openxmlformats.org/markup-compatibility/2006">
              <mc:Choice xmlns:v="urn:schemas-microsoft-com:vml" Requires="v">
                <p:oleObj spid="_x0000_s32821" name="Equation" r:id="rId5" imgW="1562040" imgH="469800" progId="Equation.3">
                  <p:embed/>
                </p:oleObj>
              </mc:Choice>
              <mc:Fallback>
                <p:oleObj name="Equation" r:id="rId5" imgW="156204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4419600"/>
                        <a:ext cx="313055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3733800" y="4648200"/>
            <a:ext cx="5410200" cy="1754326"/>
          </a:xfrm>
          <a:prstGeom prst="rect">
            <a:avLst/>
          </a:prstGeom>
          <a:noFill/>
        </p:spPr>
        <p:txBody>
          <a:bodyPr wrap="square" rtlCol="0">
            <a:spAutoFit/>
          </a:bodyPr>
          <a:lstStyle/>
          <a:p>
            <a:pPr>
              <a:lnSpc>
                <a:spcPct val="150000"/>
              </a:lnSpc>
            </a:pPr>
            <a:r>
              <a:rPr lang="hr-HR" dirty="0" smtClean="0"/>
              <a:t>- odstupanje od srednje odnosno očekivane vrijednosti (kao i kod diskretne varijable gdje smo definirali srednju vrijednost kao vrijednost za koju je suma odstupanja svih varijabli nula)</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48690"/>
            <a:ext cx="8610600" cy="5909310"/>
          </a:xfrm>
          <a:prstGeom prst="rect">
            <a:avLst/>
          </a:prstGeom>
        </p:spPr>
        <p:txBody>
          <a:bodyPr wrap="square">
            <a:spAutoFit/>
          </a:bodyPr>
          <a:lstStyle/>
          <a:p>
            <a:pPr>
              <a:lnSpc>
                <a:spcPct val="150000"/>
              </a:lnSpc>
              <a:buFont typeface="Arial" pitchFamily="34" charset="0"/>
              <a:buChar char="•"/>
            </a:pPr>
            <a:r>
              <a:rPr lang="hr-HR" dirty="0" smtClean="0"/>
              <a:t> Kontinuirana slučajna varijabla može poprimiti neprebrojivo (beskonačno) mnogo vrijednosti.</a:t>
            </a:r>
          </a:p>
          <a:p>
            <a:endParaRPr lang="hr-HR" dirty="0" smtClean="0"/>
          </a:p>
          <a:p>
            <a:pPr>
              <a:lnSpc>
                <a:spcPct val="150000"/>
              </a:lnSpc>
              <a:buFont typeface="Arial" pitchFamily="34" charset="0"/>
              <a:buChar char="•"/>
            </a:pPr>
            <a:r>
              <a:rPr lang="hr-HR" dirty="0" smtClean="0"/>
              <a:t> Razlike diskretnih i kontinuiranih slučajnih varijabli: </a:t>
            </a:r>
          </a:p>
          <a:p>
            <a:pPr>
              <a:lnSpc>
                <a:spcPct val="150000"/>
              </a:lnSpc>
              <a:buFontTx/>
              <a:buChar char="-"/>
            </a:pPr>
            <a:r>
              <a:rPr lang="hr-HR" dirty="0" smtClean="0"/>
              <a:t> područje vrijednosti </a:t>
            </a:r>
            <a:r>
              <a:rPr lang="hr-HR" b="1" dirty="0" smtClean="0"/>
              <a:t>diskontinuirane varijable </a:t>
            </a:r>
            <a:r>
              <a:rPr lang="hr-HR" dirty="0" smtClean="0"/>
              <a:t>predstavlja konačno ili prebrojivo mnogo diskontinuiranih (diskretnih) vrijednosti</a:t>
            </a:r>
          </a:p>
          <a:p>
            <a:pPr>
              <a:lnSpc>
                <a:spcPct val="150000"/>
              </a:lnSpc>
              <a:buFontTx/>
              <a:buChar char="-"/>
            </a:pPr>
            <a:r>
              <a:rPr lang="hr-HR" dirty="0" smtClean="0"/>
              <a:t> područje vrijednosti </a:t>
            </a:r>
            <a:r>
              <a:rPr lang="hr-HR" b="1" dirty="0" smtClean="0"/>
              <a:t>kontinuirane varijable </a:t>
            </a:r>
            <a:r>
              <a:rPr lang="hr-HR" dirty="0" smtClean="0"/>
              <a:t>predstavlja neki interval na brojevnom pravcu ili čak čitav pravac</a:t>
            </a:r>
          </a:p>
          <a:p>
            <a:pPr>
              <a:buFont typeface="Arial" pitchFamily="34" charset="0"/>
              <a:buChar char="•"/>
            </a:pPr>
            <a:endParaRPr lang="hr-HR" dirty="0" smtClean="0"/>
          </a:p>
          <a:p>
            <a:pPr>
              <a:lnSpc>
                <a:spcPct val="150000"/>
              </a:lnSpc>
              <a:buFont typeface="Arial" pitchFamily="34" charset="0"/>
              <a:buChar char="•"/>
            </a:pPr>
            <a:r>
              <a:rPr lang="hr-HR" dirty="0" smtClean="0"/>
              <a:t> Za razliku od diskretnih slučajnih varijabli gdje svaka vrijednost varijable ima neku konačnu vjerojatnost, svaka moguća vrijednost kontinuirane slučajne varijable imat će </a:t>
            </a:r>
            <a:r>
              <a:rPr lang="hr-HR" b="1" dirty="0" smtClean="0"/>
              <a:t>infinitezimalno malenu vjerojatnost</a:t>
            </a:r>
            <a:r>
              <a:rPr lang="hr-HR" dirty="0" smtClean="0"/>
              <a:t> (</a:t>
            </a:r>
            <a:r>
              <a:rPr lang="hr-HR" i="1" dirty="0" err="1" smtClean="0"/>
              <a:t>npr</a:t>
            </a:r>
            <a:r>
              <a:rPr lang="hr-HR" i="1" dirty="0" smtClean="0"/>
              <a:t>: visina studenata ili temperatura otopine</a:t>
            </a:r>
            <a:r>
              <a:rPr lang="hr-HR" dirty="0" smtClean="0"/>
              <a:t>).</a:t>
            </a:r>
          </a:p>
          <a:p>
            <a:pPr>
              <a:buFont typeface="Arial" pitchFamily="34" charset="0"/>
              <a:buChar char="•"/>
            </a:pPr>
            <a:endParaRPr lang="hr-HR" dirty="0" smtClean="0"/>
          </a:p>
          <a:p>
            <a:pPr>
              <a:lnSpc>
                <a:spcPct val="150000"/>
              </a:lnSpc>
              <a:buFont typeface="Arial" pitchFamily="34" charset="0"/>
              <a:buChar char="•"/>
            </a:pPr>
            <a:r>
              <a:rPr lang="hr-HR" dirty="0" smtClean="0"/>
              <a:t> Stoga, kod </a:t>
            </a:r>
            <a:r>
              <a:rPr lang="hr-HR" b="1" dirty="0" smtClean="0"/>
              <a:t>kontinuirane varijable </a:t>
            </a:r>
            <a:r>
              <a:rPr lang="hr-HR" dirty="0" smtClean="0"/>
              <a:t>vjerojatnost možemo pridružiti </a:t>
            </a:r>
            <a:r>
              <a:rPr lang="hr-HR" b="1" dirty="0" smtClean="0">
                <a:solidFill>
                  <a:srgbClr val="FF0000"/>
                </a:solidFill>
              </a:rPr>
              <a:t>NEKOM INTERVALU</a:t>
            </a:r>
            <a:r>
              <a:rPr lang="hr-HR" dirty="0" smtClean="0"/>
              <a:t>, ali pojedinačna vrijednost varijable ima </a:t>
            </a:r>
            <a:r>
              <a:rPr lang="hr-HR" b="1" dirty="0" smtClean="0">
                <a:solidFill>
                  <a:srgbClr val="FF0000"/>
                </a:solidFill>
              </a:rPr>
              <a:t>VJEROJATNOST NULA </a:t>
            </a:r>
            <a:r>
              <a:rPr lang="hr-HR" dirty="0" smtClean="0"/>
              <a:t>!</a:t>
            </a:r>
            <a:endParaRPr lang="hr-HR" dirty="0"/>
          </a:p>
        </p:txBody>
      </p:sp>
      <p:sp>
        <p:nvSpPr>
          <p:cNvPr id="3" name="TextBox 2"/>
          <p:cNvSpPr txBox="1"/>
          <p:nvPr/>
        </p:nvSpPr>
        <p:spPr>
          <a:xfrm>
            <a:off x="3581400" y="609600"/>
            <a:ext cx="768480" cy="369332"/>
          </a:xfrm>
          <a:prstGeom prst="rect">
            <a:avLst/>
          </a:prstGeom>
          <a:noFill/>
        </p:spPr>
        <p:txBody>
          <a:bodyPr wrap="none" rtlCol="0">
            <a:spAutoFit/>
          </a:bodyPr>
          <a:lstStyle/>
          <a:p>
            <a:r>
              <a:rPr lang="hr-HR" b="1" u="sng" dirty="0" smtClean="0"/>
              <a:t>UVOD</a:t>
            </a:r>
            <a:endParaRPr lang="en-US" b="1" u="sng" dirty="0"/>
          </a:p>
        </p:txBody>
      </p:sp>
      <p:sp>
        <p:nvSpPr>
          <p:cNvPr id="4" name="Rectangle 3"/>
          <p:cNvSpPr/>
          <p:nvPr/>
        </p:nvSpPr>
        <p:spPr>
          <a:xfrm>
            <a:off x="1600200" y="152400"/>
            <a:ext cx="6477000" cy="506292"/>
          </a:xfrm>
          <a:prstGeom prst="rect">
            <a:avLst/>
          </a:prstGeom>
        </p:spPr>
        <p:txBody>
          <a:bodyPr wrap="square">
            <a:spAutoFit/>
          </a:bodyPr>
          <a:lstStyle/>
          <a:p>
            <a:pPr>
              <a:lnSpc>
                <a:spcPct val="150000"/>
              </a:lnSpc>
            </a:pPr>
            <a:r>
              <a:rPr lang="hr-HR" sz="2000" b="1" dirty="0" smtClean="0">
                <a:solidFill>
                  <a:prstClr val="black"/>
                </a:solidFill>
              </a:rPr>
              <a:t>KONTINUIRANE SLUČAJNE VARIJABLE</a:t>
            </a:r>
            <a:endParaRPr lang="hr-HR" sz="2000" b="1"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292100" y="1752600"/>
          <a:ext cx="3535363" cy="977900"/>
        </p:xfrm>
        <a:graphic>
          <a:graphicData uri="http://schemas.openxmlformats.org/presentationml/2006/ole">
            <mc:AlternateContent xmlns:mc="http://schemas.openxmlformats.org/markup-compatibility/2006">
              <mc:Choice xmlns:v="urn:schemas-microsoft-com:vml" Requires="v">
                <p:oleObj spid="_x0000_s33844" name="Equation" r:id="rId3" imgW="1765080" imgH="469800" progId="Equation.3">
                  <p:embed/>
                </p:oleObj>
              </mc:Choice>
              <mc:Fallback>
                <p:oleObj name="Equation" r:id="rId3" imgW="1765080" imgH="469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 y="1752600"/>
                        <a:ext cx="3535363"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3886200" y="1752600"/>
            <a:ext cx="5410200" cy="1338828"/>
          </a:xfrm>
          <a:prstGeom prst="rect">
            <a:avLst/>
          </a:prstGeom>
          <a:noFill/>
        </p:spPr>
        <p:txBody>
          <a:bodyPr wrap="square" rtlCol="0">
            <a:spAutoFit/>
          </a:bodyPr>
          <a:lstStyle/>
          <a:p>
            <a:pPr>
              <a:lnSpc>
                <a:spcPct val="150000"/>
              </a:lnSpc>
            </a:pPr>
            <a:r>
              <a:rPr lang="hr-HR" dirty="0" smtClean="0"/>
              <a:t>- </a:t>
            </a:r>
            <a:r>
              <a:rPr lang="hr-HR" b="1" dirty="0" err="1" smtClean="0"/>
              <a:t>varijancija</a:t>
            </a:r>
            <a:r>
              <a:rPr lang="hr-HR" b="1" dirty="0" smtClean="0"/>
              <a:t> (ili drugi središnji moment)</a:t>
            </a:r>
            <a:r>
              <a:rPr lang="hr-HR" dirty="0" smtClean="0"/>
              <a:t> kontinuirane slučajne varijable </a:t>
            </a:r>
            <a:r>
              <a:rPr lang="hr-HR" i="1" dirty="0" smtClean="0"/>
              <a:t>x</a:t>
            </a:r>
            <a:r>
              <a:rPr lang="hr-HR" dirty="0" smtClean="0"/>
              <a:t> s pridruženom funkcijom gustoće vjerojatnosti </a:t>
            </a:r>
            <a:r>
              <a:rPr lang="hr-HR" i="1" dirty="0" smtClean="0"/>
              <a:t>f(x)</a:t>
            </a:r>
            <a:endParaRPr lang="en-US" i="1" dirty="0"/>
          </a:p>
        </p:txBody>
      </p:sp>
      <p:sp>
        <p:nvSpPr>
          <p:cNvPr id="4" name="TextBox 3"/>
          <p:cNvSpPr txBox="1"/>
          <p:nvPr/>
        </p:nvSpPr>
        <p:spPr>
          <a:xfrm>
            <a:off x="2819400" y="533400"/>
            <a:ext cx="1396536" cy="369332"/>
          </a:xfrm>
          <a:prstGeom prst="rect">
            <a:avLst/>
          </a:prstGeom>
          <a:noFill/>
        </p:spPr>
        <p:txBody>
          <a:bodyPr wrap="none" rtlCol="0">
            <a:spAutoFit/>
          </a:bodyPr>
          <a:lstStyle/>
          <a:p>
            <a:r>
              <a:rPr lang="hr-HR" b="1" u="sng" dirty="0" err="1" smtClean="0"/>
              <a:t>VARIJANCIJA</a:t>
            </a:r>
            <a:endParaRPr lang="en-US" b="1" u="sng" dirty="0"/>
          </a:p>
        </p:txBody>
      </p:sp>
      <p:graphicFrame>
        <p:nvGraphicFramePr>
          <p:cNvPr id="33795" name="Object 3"/>
          <p:cNvGraphicFramePr>
            <a:graphicFrameLocks noChangeAspect="1"/>
          </p:cNvGraphicFramePr>
          <p:nvPr/>
        </p:nvGraphicFramePr>
        <p:xfrm>
          <a:off x="1143000" y="4419600"/>
          <a:ext cx="1195387" cy="528637"/>
        </p:xfrm>
        <a:graphic>
          <a:graphicData uri="http://schemas.openxmlformats.org/presentationml/2006/ole">
            <mc:AlternateContent xmlns:mc="http://schemas.openxmlformats.org/markup-compatibility/2006">
              <mc:Choice xmlns:v="urn:schemas-microsoft-com:vml" Requires="v">
                <p:oleObj spid="_x0000_s33845" name="Equation" r:id="rId5" imgW="596880" imgH="253800" progId="Equation.3">
                  <p:embed/>
                </p:oleObj>
              </mc:Choice>
              <mc:Fallback>
                <p:oleObj name="Equation" r:id="rId5" imgW="59688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419600"/>
                        <a:ext cx="1195387"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743200" y="4724400"/>
            <a:ext cx="6019800" cy="646331"/>
          </a:xfrm>
          <a:prstGeom prst="rect">
            <a:avLst/>
          </a:prstGeom>
          <a:noFill/>
        </p:spPr>
        <p:txBody>
          <a:bodyPr wrap="square" rtlCol="0">
            <a:spAutoFit/>
          </a:bodyPr>
          <a:lstStyle/>
          <a:p>
            <a:r>
              <a:rPr lang="hr-HR" dirty="0" smtClean="0"/>
              <a:t>- </a:t>
            </a:r>
            <a:r>
              <a:rPr lang="hr-HR" b="1" dirty="0" smtClean="0"/>
              <a:t>standardna devijacija</a:t>
            </a:r>
            <a:r>
              <a:rPr lang="hr-HR" dirty="0" smtClean="0"/>
              <a:t> – pozitivna vrijednost drugog korijena </a:t>
            </a:r>
            <a:r>
              <a:rPr lang="hr-HR" dirty="0" err="1" smtClean="0"/>
              <a:t>varijancije</a:t>
            </a:r>
            <a:r>
              <a:rPr lang="hr-HR"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133600"/>
            <a:ext cx="4675575" cy="461665"/>
          </a:xfrm>
          <a:prstGeom prst="rect">
            <a:avLst/>
          </a:prstGeom>
          <a:noFill/>
        </p:spPr>
        <p:txBody>
          <a:bodyPr wrap="none" rtlCol="0">
            <a:spAutoFit/>
          </a:bodyPr>
          <a:lstStyle/>
          <a:p>
            <a:r>
              <a:rPr lang="hr-HR" sz="2400" b="1" dirty="0" smtClean="0"/>
              <a:t>NEKE KONTINUIRANE RASPODIJELE</a:t>
            </a:r>
            <a:endParaRPr 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533400"/>
            <a:ext cx="5436488" cy="369332"/>
          </a:xfrm>
          <a:prstGeom prst="rect">
            <a:avLst/>
          </a:prstGeom>
          <a:noFill/>
        </p:spPr>
        <p:txBody>
          <a:bodyPr wrap="none" rtlCol="0">
            <a:spAutoFit/>
          </a:bodyPr>
          <a:lstStyle/>
          <a:p>
            <a:r>
              <a:rPr lang="hr-HR" b="1" u="sng" dirty="0" smtClean="0"/>
              <a:t>KONTINUIRANA JEDNOLIKA (PRAVOKUTNA) RAZDIOBA</a:t>
            </a:r>
            <a:endParaRPr lang="en-US" b="1" u="sng" dirty="0"/>
          </a:p>
        </p:txBody>
      </p:sp>
      <p:sp>
        <p:nvSpPr>
          <p:cNvPr id="4" name="TextBox 3"/>
          <p:cNvSpPr txBox="1"/>
          <p:nvPr/>
        </p:nvSpPr>
        <p:spPr>
          <a:xfrm>
            <a:off x="533400" y="1295400"/>
            <a:ext cx="8610600" cy="1338828"/>
          </a:xfrm>
          <a:prstGeom prst="rect">
            <a:avLst/>
          </a:prstGeom>
          <a:noFill/>
        </p:spPr>
        <p:txBody>
          <a:bodyPr wrap="square" rtlCol="0">
            <a:spAutoFit/>
          </a:bodyPr>
          <a:lstStyle/>
          <a:p>
            <a:pPr>
              <a:lnSpc>
                <a:spcPct val="150000"/>
              </a:lnSpc>
            </a:pPr>
            <a:r>
              <a:rPr lang="hr-HR" dirty="0" smtClean="0"/>
              <a:t>Neka je </a:t>
            </a:r>
            <a:r>
              <a:rPr lang="hr-HR" b="1" i="1" dirty="0" smtClean="0"/>
              <a:t>x</a:t>
            </a:r>
            <a:r>
              <a:rPr lang="hr-HR" b="1" dirty="0" smtClean="0"/>
              <a:t> varijabla </a:t>
            </a:r>
            <a:r>
              <a:rPr lang="hr-HR" dirty="0" smtClean="0"/>
              <a:t>definirana na intervalu </a:t>
            </a:r>
            <a:r>
              <a:rPr lang="pl-PL" dirty="0" smtClean="0"/>
              <a:t>[a, b], a funkcija </a:t>
            </a:r>
            <a:r>
              <a:rPr lang="pl-PL" b="1" i="1" dirty="0" smtClean="0"/>
              <a:t>f(x) </a:t>
            </a:r>
            <a:r>
              <a:rPr lang="pl-PL" dirty="0" smtClean="0"/>
              <a:t>pripadajuća </a:t>
            </a:r>
            <a:r>
              <a:rPr lang="pl-PL" b="1" dirty="0" smtClean="0"/>
              <a:t>funkcija gustoće vjerojatnosti </a:t>
            </a:r>
            <a:r>
              <a:rPr lang="pl-PL" dirty="0" smtClean="0"/>
              <a:t>za koju vrijedi da </a:t>
            </a:r>
            <a:r>
              <a:rPr lang="pl-PL" b="1" dirty="0" smtClean="0"/>
              <a:t>na intervalu [a, b] </a:t>
            </a:r>
            <a:r>
              <a:rPr lang="pl-PL" dirty="0" smtClean="0"/>
              <a:t>ima vrijednost </a:t>
            </a:r>
            <a:r>
              <a:rPr lang="pl-PL" b="1" i="1" dirty="0" smtClean="0"/>
              <a:t>f(x)=C </a:t>
            </a:r>
            <a:r>
              <a:rPr lang="pl-PL" dirty="0" smtClean="0"/>
              <a:t>(C je konstanta)</a:t>
            </a:r>
            <a:r>
              <a:rPr lang="pl-PL" i="1" dirty="0" smtClean="0"/>
              <a:t>,</a:t>
            </a:r>
            <a:r>
              <a:rPr lang="pl-PL" dirty="0" smtClean="0"/>
              <a:t> dok za </a:t>
            </a:r>
            <a:r>
              <a:rPr lang="pl-PL" b="1" dirty="0" smtClean="0"/>
              <a:t>vrijednosti izvan intervala </a:t>
            </a:r>
            <a:r>
              <a:rPr lang="pl-PL" dirty="0" smtClean="0"/>
              <a:t>[a, b] vrijedi </a:t>
            </a:r>
            <a:r>
              <a:rPr lang="pl-PL" b="1" i="1" dirty="0" smtClean="0"/>
              <a:t>f(x)</a:t>
            </a:r>
            <a:r>
              <a:rPr lang="pl-PL" b="1" dirty="0" smtClean="0"/>
              <a:t>=0</a:t>
            </a:r>
            <a:r>
              <a:rPr lang="pl-PL" dirty="0" smtClean="0"/>
              <a:t>.</a:t>
            </a:r>
            <a:endParaRPr lang="en-US" dirty="0"/>
          </a:p>
        </p:txBody>
      </p:sp>
      <p:graphicFrame>
        <p:nvGraphicFramePr>
          <p:cNvPr id="34818" name="Object 2"/>
          <p:cNvGraphicFramePr>
            <a:graphicFrameLocks noChangeAspect="1"/>
          </p:cNvGraphicFramePr>
          <p:nvPr/>
        </p:nvGraphicFramePr>
        <p:xfrm>
          <a:off x="1752601" y="3276600"/>
          <a:ext cx="914400" cy="600293"/>
        </p:xfrm>
        <a:graphic>
          <a:graphicData uri="http://schemas.openxmlformats.org/presentationml/2006/ole">
            <mc:AlternateContent xmlns:mc="http://schemas.openxmlformats.org/markup-compatibility/2006">
              <mc:Choice xmlns:v="urn:schemas-microsoft-com:vml" Requires="v">
                <p:oleObj spid="_x0000_s34843" name="Equation" r:id="rId3" imgW="622080" imgH="393480" progId="Equation.3">
                  <p:embed/>
                </p:oleObj>
              </mc:Choice>
              <mc:Fallback>
                <p:oleObj name="Equation" r:id="rId3" imgW="6220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3276600"/>
                        <a:ext cx="914400" cy="60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533400" y="2819400"/>
            <a:ext cx="8423332" cy="369332"/>
          </a:xfrm>
          <a:prstGeom prst="rect">
            <a:avLst/>
          </a:prstGeom>
          <a:noFill/>
        </p:spPr>
        <p:txBody>
          <a:bodyPr wrap="none" rtlCol="0">
            <a:spAutoFit/>
          </a:bodyPr>
          <a:lstStyle/>
          <a:p>
            <a:r>
              <a:rPr lang="hr-HR" dirty="0" smtClean="0"/>
              <a:t>S obzirom na prethodno navedena svojstva funkcije gustoće vjerojatnosti, mora vrijediti: </a:t>
            </a:r>
            <a:endParaRPr lang="en-US" dirty="0"/>
          </a:p>
        </p:txBody>
      </p:sp>
      <p:sp>
        <p:nvSpPr>
          <p:cNvPr id="7" name="TextBox 6"/>
          <p:cNvSpPr txBox="1"/>
          <p:nvPr/>
        </p:nvSpPr>
        <p:spPr>
          <a:xfrm>
            <a:off x="228600" y="3857179"/>
            <a:ext cx="8915400" cy="3000821"/>
          </a:xfrm>
          <a:prstGeom prst="rect">
            <a:avLst/>
          </a:prstGeom>
          <a:noFill/>
        </p:spPr>
        <p:txBody>
          <a:bodyPr wrap="square" rtlCol="0">
            <a:spAutoFit/>
          </a:bodyPr>
          <a:lstStyle/>
          <a:p>
            <a:pPr>
              <a:lnSpc>
                <a:spcPct val="150000"/>
              </a:lnSpc>
            </a:pPr>
            <a:r>
              <a:rPr lang="hr-HR" dirty="0" smtClean="0"/>
              <a:t>Za navedenu kontinuiranu slučajnu varijablu </a:t>
            </a:r>
            <a:r>
              <a:rPr lang="hr-HR" i="1" dirty="0" smtClean="0"/>
              <a:t>x </a:t>
            </a:r>
            <a:r>
              <a:rPr lang="hr-HR" dirty="0" smtClean="0"/>
              <a:t> s pripadajućom funkcijom gustoće </a:t>
            </a:r>
            <a:r>
              <a:rPr lang="hr-HR" b="1" i="1" dirty="0" smtClean="0"/>
              <a:t>f(x)=1/(b-a)</a:t>
            </a:r>
            <a:r>
              <a:rPr lang="hr-HR" dirty="0" smtClean="0"/>
              <a:t> kažemo da ima</a:t>
            </a:r>
            <a:r>
              <a:rPr lang="hr-HR" b="1" dirty="0" smtClean="0"/>
              <a:t> pravokutnu ili jednoliku raspodjelu. </a:t>
            </a:r>
          </a:p>
          <a:p>
            <a:pPr>
              <a:lnSpc>
                <a:spcPct val="150000"/>
              </a:lnSpc>
            </a:pPr>
            <a:endParaRPr lang="hr-HR" b="1" dirty="0" smtClean="0"/>
          </a:p>
          <a:p>
            <a:pPr>
              <a:lnSpc>
                <a:spcPct val="150000"/>
              </a:lnSpc>
            </a:pPr>
            <a:r>
              <a:rPr lang="hr-HR" dirty="0" smtClean="0"/>
              <a:t>Odnosno,</a:t>
            </a:r>
            <a:r>
              <a:rPr lang="hr-HR" b="1" dirty="0" smtClean="0"/>
              <a:t> </a:t>
            </a:r>
            <a:r>
              <a:rPr lang="hr-HR" dirty="0" smtClean="0"/>
              <a:t>k</a:t>
            </a:r>
            <a:r>
              <a:rPr lang="nn-NO" dirty="0" smtClean="0"/>
              <a:t>ontinuirana slu</a:t>
            </a:r>
            <a:r>
              <a:rPr lang="hr-HR" dirty="0" smtClean="0"/>
              <a:t>č</a:t>
            </a:r>
            <a:r>
              <a:rPr lang="nn-NO" dirty="0" smtClean="0"/>
              <a:t>ajna varijabla ima </a:t>
            </a:r>
            <a:r>
              <a:rPr lang="nn-NO" b="1" dirty="0" smtClean="0"/>
              <a:t>kontinuiranu </a:t>
            </a:r>
            <a:r>
              <a:rPr lang="hr-HR" b="1" dirty="0" smtClean="0"/>
              <a:t>jednoliku (pravokutnu) </a:t>
            </a:r>
            <a:r>
              <a:rPr lang="pl-PL" b="1" dirty="0" smtClean="0"/>
              <a:t>raspodjelu </a:t>
            </a:r>
            <a:r>
              <a:rPr lang="pl-PL" dirty="0" smtClean="0"/>
              <a:t>na intervalu [a, b] ako je njena funkcija gustoće vjerojatnosti na tom segmentu konstantna, a izvan njega jednaka 0.</a:t>
            </a:r>
            <a:endParaRPr lang="en-US" dirty="0" smtClean="0"/>
          </a:p>
          <a:p>
            <a:pPr>
              <a:lnSpc>
                <a:spcPct val="150000"/>
              </a:lnSpc>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533400"/>
            <a:ext cx="5436488" cy="369332"/>
          </a:xfrm>
          <a:prstGeom prst="rect">
            <a:avLst/>
          </a:prstGeom>
          <a:noFill/>
        </p:spPr>
        <p:txBody>
          <a:bodyPr wrap="none" rtlCol="0">
            <a:spAutoFit/>
          </a:bodyPr>
          <a:lstStyle/>
          <a:p>
            <a:r>
              <a:rPr lang="hr-HR" b="1" u="sng" dirty="0" smtClean="0"/>
              <a:t>KONTINUIRANA JEDNOLIKA (PRAVOKUTNA) RAZDIOBA</a:t>
            </a:r>
            <a:endParaRPr lang="en-US" b="1" u="sng" dirty="0"/>
          </a:p>
        </p:txBody>
      </p:sp>
      <p:sp>
        <p:nvSpPr>
          <p:cNvPr id="4" name="TextBox 3"/>
          <p:cNvSpPr txBox="1"/>
          <p:nvPr/>
        </p:nvSpPr>
        <p:spPr>
          <a:xfrm>
            <a:off x="381000" y="1371600"/>
            <a:ext cx="8458200" cy="923330"/>
          </a:xfrm>
          <a:prstGeom prst="rect">
            <a:avLst/>
          </a:prstGeom>
          <a:noFill/>
        </p:spPr>
        <p:txBody>
          <a:bodyPr wrap="square" rtlCol="0">
            <a:spAutoFit/>
          </a:bodyPr>
          <a:lstStyle/>
          <a:p>
            <a:pPr>
              <a:lnSpc>
                <a:spcPct val="150000"/>
              </a:lnSpc>
            </a:pPr>
            <a:r>
              <a:rPr lang="hr-HR" dirty="0" smtClean="0"/>
              <a:t>Kolika vjerojatnost pripada intervalu [</a:t>
            </a:r>
            <a:r>
              <a:rPr lang="hr-HR" dirty="0" err="1" smtClean="0"/>
              <a:t>x</a:t>
            </a:r>
            <a:r>
              <a:rPr lang="hr-HR" baseline="-25000" dirty="0" err="1" smtClean="0"/>
              <a:t>1</a:t>
            </a:r>
            <a:r>
              <a:rPr lang="hr-HR" dirty="0" smtClean="0"/>
              <a:t>, </a:t>
            </a:r>
            <a:r>
              <a:rPr lang="hr-HR" dirty="0" err="1" smtClean="0"/>
              <a:t>x</a:t>
            </a:r>
            <a:r>
              <a:rPr lang="hr-HR" baseline="-25000" dirty="0" err="1" smtClean="0"/>
              <a:t>2</a:t>
            </a:r>
            <a:r>
              <a:rPr lang="hr-HR" dirty="0" smtClean="0"/>
              <a:t>] slučajne kontinuirane varijable x raspodijeljene po jednolikoj (pravokutnoj)  raspodjeli?</a:t>
            </a:r>
            <a:endParaRPr lang="en-US" dirty="0"/>
          </a:p>
        </p:txBody>
      </p:sp>
      <p:graphicFrame>
        <p:nvGraphicFramePr>
          <p:cNvPr id="35842" name="Object 2"/>
          <p:cNvGraphicFramePr>
            <a:graphicFrameLocks noChangeAspect="1"/>
          </p:cNvGraphicFramePr>
          <p:nvPr/>
        </p:nvGraphicFramePr>
        <p:xfrm>
          <a:off x="2895600" y="2438400"/>
          <a:ext cx="3155950" cy="1031875"/>
        </p:xfrm>
        <a:graphic>
          <a:graphicData uri="http://schemas.openxmlformats.org/presentationml/2006/ole">
            <mc:AlternateContent xmlns:mc="http://schemas.openxmlformats.org/markup-compatibility/2006">
              <mc:Choice xmlns:v="urn:schemas-microsoft-com:vml" Requires="v">
                <p:oleObj spid="_x0000_s35892" name="Equation" r:id="rId3" imgW="1574640" imgH="495000" progId="Equation.3">
                  <p:embed/>
                </p:oleObj>
              </mc:Choice>
              <mc:Fallback>
                <p:oleObj name="Equation" r:id="rId3" imgW="1574640" imgH="49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438400"/>
                        <a:ext cx="315595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600200" y="2743200"/>
            <a:ext cx="1128194" cy="369332"/>
          </a:xfrm>
          <a:prstGeom prst="rect">
            <a:avLst/>
          </a:prstGeom>
          <a:noFill/>
        </p:spPr>
        <p:txBody>
          <a:bodyPr wrap="none" rtlCol="0">
            <a:spAutoFit/>
          </a:bodyPr>
          <a:lstStyle/>
          <a:p>
            <a:r>
              <a:rPr lang="hr-HR" dirty="0" smtClean="0"/>
              <a:t>općenito: </a:t>
            </a:r>
            <a:endParaRPr lang="en-US" dirty="0"/>
          </a:p>
        </p:txBody>
      </p:sp>
      <p:graphicFrame>
        <p:nvGraphicFramePr>
          <p:cNvPr id="35843" name="Object 3"/>
          <p:cNvGraphicFramePr>
            <a:graphicFrameLocks noChangeAspect="1"/>
          </p:cNvGraphicFramePr>
          <p:nvPr/>
        </p:nvGraphicFramePr>
        <p:xfrm>
          <a:off x="1828800" y="3505200"/>
          <a:ext cx="5727700" cy="1031875"/>
        </p:xfrm>
        <a:graphic>
          <a:graphicData uri="http://schemas.openxmlformats.org/presentationml/2006/ole">
            <mc:AlternateContent xmlns:mc="http://schemas.openxmlformats.org/markup-compatibility/2006">
              <mc:Choice xmlns:v="urn:schemas-microsoft-com:vml" Requires="v">
                <p:oleObj spid="_x0000_s35893" name="Equation" r:id="rId5" imgW="2857320" imgH="495000" progId="Equation.3">
                  <p:embed/>
                </p:oleObj>
              </mc:Choice>
              <mc:Fallback>
                <p:oleObj name="Equation" r:id="rId5" imgW="2857320" imgH="495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505200"/>
                        <a:ext cx="57277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533400" y="3810000"/>
            <a:ext cx="1203406" cy="369332"/>
          </a:xfrm>
          <a:prstGeom prst="rect">
            <a:avLst/>
          </a:prstGeom>
          <a:noFill/>
        </p:spPr>
        <p:txBody>
          <a:bodyPr wrap="none" rtlCol="0">
            <a:spAutoFit/>
          </a:bodyPr>
          <a:lstStyle/>
          <a:p>
            <a:r>
              <a:rPr lang="hr-HR" dirty="0" smtClean="0"/>
              <a:t>konkretno:</a:t>
            </a:r>
            <a:endParaRPr lang="en-US" dirty="0"/>
          </a:p>
        </p:txBody>
      </p:sp>
      <p:sp>
        <p:nvSpPr>
          <p:cNvPr id="9" name="TextBox 8"/>
          <p:cNvSpPr txBox="1"/>
          <p:nvPr/>
        </p:nvSpPr>
        <p:spPr>
          <a:xfrm>
            <a:off x="533400" y="5029200"/>
            <a:ext cx="2405530" cy="369332"/>
          </a:xfrm>
          <a:prstGeom prst="rect">
            <a:avLst/>
          </a:prstGeom>
          <a:noFill/>
        </p:spPr>
        <p:txBody>
          <a:bodyPr wrap="none" rtlCol="0">
            <a:spAutoFit/>
          </a:bodyPr>
          <a:lstStyle/>
          <a:p>
            <a:r>
              <a:rPr lang="hr-HR" dirty="0" smtClean="0"/>
              <a:t>- grafička interpretacija:</a:t>
            </a:r>
            <a:endParaRPr lang="en-US" dirty="0"/>
          </a:p>
        </p:txBody>
      </p:sp>
      <p:pic>
        <p:nvPicPr>
          <p:cNvPr id="3584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91000" y="4325320"/>
            <a:ext cx="4191000" cy="2685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0"/>
            <a:ext cx="3960315" cy="369332"/>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en-US" b="1" u="sng" dirty="0"/>
          </a:p>
        </p:txBody>
      </p:sp>
      <p:graphicFrame>
        <p:nvGraphicFramePr>
          <p:cNvPr id="36866" name="Object 2"/>
          <p:cNvGraphicFramePr>
            <a:graphicFrameLocks noChangeAspect="1"/>
          </p:cNvGraphicFramePr>
          <p:nvPr/>
        </p:nvGraphicFramePr>
        <p:xfrm>
          <a:off x="1763713" y="2273300"/>
          <a:ext cx="1917700" cy="523875"/>
        </p:xfrm>
        <a:graphic>
          <a:graphicData uri="http://schemas.openxmlformats.org/presentationml/2006/ole">
            <mc:AlternateContent xmlns:mc="http://schemas.openxmlformats.org/markup-compatibility/2006">
              <mc:Choice xmlns:v="urn:schemas-microsoft-com:vml" Requires="v">
                <p:oleObj spid="_x0000_s36941" name="Equation" r:id="rId4" imgW="774360" imgH="203040" progId="Equation.3">
                  <p:embed/>
                </p:oleObj>
              </mc:Choice>
              <mc:Fallback>
                <p:oleObj name="Equation" r:id="rId4" imgW="77436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2273300"/>
                        <a:ext cx="1917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3733800" y="1739900"/>
          <a:ext cx="3584575" cy="1308100"/>
        </p:xfrm>
        <a:graphic>
          <a:graphicData uri="http://schemas.openxmlformats.org/presentationml/2006/ole">
            <mc:AlternateContent xmlns:mc="http://schemas.openxmlformats.org/markup-compatibility/2006">
              <mc:Choice xmlns:v="urn:schemas-microsoft-com:vml" Requires="v">
                <p:oleObj spid="_x0000_s36942" name="Equation" r:id="rId6" imgW="1447560" imgH="507960" progId="Equation.3">
                  <p:embed/>
                </p:oleObj>
              </mc:Choice>
              <mc:Fallback>
                <p:oleObj name="Equation" r:id="rId6" imgW="1447560" imgH="507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739900"/>
                        <a:ext cx="358457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1524000" y="4603750"/>
          <a:ext cx="6194425" cy="1339850"/>
        </p:xfrm>
        <a:graphic>
          <a:graphicData uri="http://schemas.openxmlformats.org/presentationml/2006/ole">
            <mc:AlternateContent xmlns:mc="http://schemas.openxmlformats.org/markup-compatibility/2006">
              <mc:Choice xmlns:v="urn:schemas-microsoft-com:vml" Requires="v">
                <p:oleObj spid="_x0000_s36943" name="Equation" r:id="rId8" imgW="2501640" imgH="520560" progId="Equation.3">
                  <p:embed/>
                </p:oleObj>
              </mc:Choice>
              <mc:Fallback>
                <p:oleObj name="Equation" r:id="rId8" imgW="2501640" imgH="5205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4603750"/>
                        <a:ext cx="6194425"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457200" y="1143000"/>
            <a:ext cx="8001000" cy="880369"/>
          </a:xfrm>
          <a:prstGeom prst="rect">
            <a:avLst/>
          </a:prstGeom>
          <a:noFill/>
        </p:spPr>
        <p:txBody>
          <a:bodyPr wrap="square" rtlCol="0">
            <a:spAutoFit/>
          </a:bodyPr>
          <a:lstStyle/>
          <a:p>
            <a:pPr>
              <a:lnSpc>
                <a:spcPct val="150000"/>
              </a:lnSpc>
            </a:pPr>
            <a:r>
              <a:rPr lang="hr-HR" dirty="0" smtClean="0"/>
              <a:t>Za kontinuiranu slučajnu varijablu </a:t>
            </a:r>
            <a:r>
              <a:rPr lang="hr-HR" i="1" dirty="0" smtClean="0"/>
              <a:t>x</a:t>
            </a:r>
            <a:r>
              <a:rPr lang="hr-HR" dirty="0" smtClean="0"/>
              <a:t> vrijedi da ima </a:t>
            </a:r>
            <a:r>
              <a:rPr lang="hr-HR" b="1" dirty="0" err="1" smtClean="0"/>
              <a:t>Gaussovu</a:t>
            </a:r>
            <a:r>
              <a:rPr lang="hr-HR" dirty="0" smtClean="0"/>
              <a:t> ili </a:t>
            </a:r>
            <a:r>
              <a:rPr lang="hr-HR" b="1" dirty="0" smtClean="0"/>
              <a:t>normalnu raspodjelu</a:t>
            </a:r>
            <a:r>
              <a:rPr lang="hr-HR" dirty="0" smtClean="0"/>
              <a:t> ukoliko je njena funkcija gustoće vjerojatnosti:</a:t>
            </a:r>
            <a:endParaRPr lang="en-US" dirty="0"/>
          </a:p>
        </p:txBody>
      </p:sp>
      <p:sp>
        <p:nvSpPr>
          <p:cNvPr id="8" name="TextBox 7"/>
          <p:cNvSpPr txBox="1"/>
          <p:nvPr/>
        </p:nvSpPr>
        <p:spPr>
          <a:xfrm>
            <a:off x="533400" y="3962400"/>
            <a:ext cx="5955028" cy="369332"/>
          </a:xfrm>
          <a:prstGeom prst="rect">
            <a:avLst/>
          </a:prstGeom>
          <a:noFill/>
        </p:spPr>
        <p:txBody>
          <a:bodyPr wrap="none" rtlCol="0">
            <a:spAutoFit/>
          </a:bodyPr>
          <a:lstStyle/>
          <a:p>
            <a:r>
              <a:rPr lang="hr-HR" dirty="0" smtClean="0"/>
              <a:t>Pripadajuća kumulativna funkcija raspodjele u tom slučaju je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8600"/>
            <a:ext cx="3960315" cy="369332"/>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en-US" b="1" u="sng" dirty="0"/>
          </a:p>
        </p:txBody>
      </p:sp>
      <p:sp>
        <p:nvSpPr>
          <p:cNvPr id="4" name="TextBox 3"/>
          <p:cNvSpPr txBox="1"/>
          <p:nvPr/>
        </p:nvSpPr>
        <p:spPr>
          <a:xfrm>
            <a:off x="762000" y="5138172"/>
            <a:ext cx="8229600" cy="1754326"/>
          </a:xfrm>
          <a:prstGeom prst="rect">
            <a:avLst/>
          </a:prstGeom>
          <a:noFill/>
        </p:spPr>
        <p:txBody>
          <a:bodyPr wrap="square" rtlCol="0">
            <a:spAutoFit/>
          </a:bodyPr>
          <a:lstStyle/>
          <a:p>
            <a:pPr>
              <a:lnSpc>
                <a:spcPct val="150000"/>
              </a:lnSpc>
              <a:buFontTx/>
              <a:buChar char="-"/>
            </a:pPr>
            <a:r>
              <a:rPr lang="hr-HR" dirty="0" smtClean="0"/>
              <a:t> </a:t>
            </a:r>
            <a:r>
              <a:rPr lang="hr-HR" dirty="0" err="1" smtClean="0"/>
              <a:t>Gaussova</a:t>
            </a:r>
            <a:r>
              <a:rPr lang="hr-HR" dirty="0" smtClean="0"/>
              <a:t> raspodjela je </a:t>
            </a:r>
            <a:r>
              <a:rPr lang="hr-HR" b="1" dirty="0" smtClean="0"/>
              <a:t>simetrična</a:t>
            </a:r>
            <a:r>
              <a:rPr lang="hr-HR" dirty="0" smtClean="0"/>
              <a:t> s obzirom na pravac </a:t>
            </a:r>
            <a:r>
              <a:rPr lang="hr-HR" i="1" dirty="0" smtClean="0"/>
              <a:t>x=</a:t>
            </a:r>
            <a:r>
              <a:rPr lang="el-GR" i="1" dirty="0" smtClean="0"/>
              <a:t>μ</a:t>
            </a:r>
            <a:endParaRPr lang="hr-HR" i="1" dirty="0" smtClean="0"/>
          </a:p>
          <a:p>
            <a:pPr>
              <a:lnSpc>
                <a:spcPct val="150000"/>
              </a:lnSpc>
              <a:buFontTx/>
              <a:buChar char="-"/>
            </a:pPr>
            <a:r>
              <a:rPr lang="hr-HR" dirty="0" smtClean="0"/>
              <a:t> krivulja je zvonolika oblika s </a:t>
            </a:r>
            <a:r>
              <a:rPr lang="hr-HR" b="1" dirty="0" smtClean="0"/>
              <a:t>dvije točke </a:t>
            </a:r>
            <a:r>
              <a:rPr lang="hr-HR" b="1" dirty="0" err="1" smtClean="0"/>
              <a:t>infleksije</a:t>
            </a:r>
            <a:r>
              <a:rPr lang="hr-HR" b="1" dirty="0" smtClean="0"/>
              <a:t> </a:t>
            </a:r>
            <a:r>
              <a:rPr lang="hr-HR" dirty="0" err="1" smtClean="0"/>
              <a:t>T</a:t>
            </a:r>
            <a:r>
              <a:rPr lang="hr-HR" baseline="-25000" dirty="0" err="1" smtClean="0"/>
              <a:t>1</a:t>
            </a:r>
            <a:r>
              <a:rPr lang="hr-HR" dirty="0" smtClean="0"/>
              <a:t> (</a:t>
            </a:r>
            <a:r>
              <a:rPr lang="el-GR" dirty="0" smtClean="0"/>
              <a:t>μ</a:t>
            </a:r>
            <a:r>
              <a:rPr lang="hr-HR" dirty="0" smtClean="0"/>
              <a:t>-</a:t>
            </a:r>
            <a:r>
              <a:rPr lang="el-GR" dirty="0" smtClean="0"/>
              <a:t>σ</a:t>
            </a:r>
            <a:r>
              <a:rPr lang="hr-HR" dirty="0" smtClean="0"/>
              <a:t>) i </a:t>
            </a:r>
            <a:r>
              <a:rPr lang="hr-HR" dirty="0" err="1" smtClean="0"/>
              <a:t>T</a:t>
            </a:r>
            <a:r>
              <a:rPr lang="hr-HR" baseline="-25000" dirty="0" err="1" smtClean="0"/>
              <a:t>2</a:t>
            </a:r>
            <a:r>
              <a:rPr lang="hr-HR" dirty="0" smtClean="0"/>
              <a:t> (</a:t>
            </a:r>
            <a:r>
              <a:rPr lang="el-GR" dirty="0" smtClean="0"/>
              <a:t>μ</a:t>
            </a:r>
            <a:r>
              <a:rPr lang="hr-HR" dirty="0" smtClean="0"/>
              <a:t>+</a:t>
            </a:r>
            <a:r>
              <a:rPr lang="el-GR" dirty="0" smtClean="0"/>
              <a:t>σ</a:t>
            </a:r>
            <a:r>
              <a:rPr lang="hr-HR" dirty="0" smtClean="0"/>
              <a:t>), što implicira da će krivulja biti to uža (a time i viša jer je normirana na 1) što je </a:t>
            </a:r>
            <a:r>
              <a:rPr lang="el-GR" dirty="0" smtClean="0"/>
              <a:t>σ</a:t>
            </a:r>
            <a:r>
              <a:rPr lang="hr-HR" dirty="0" smtClean="0"/>
              <a:t> manja (slijedeća slika)</a:t>
            </a:r>
          </a:p>
          <a:p>
            <a:pPr>
              <a:lnSpc>
                <a:spcPct val="150000"/>
              </a:lnSpc>
              <a:buFontTx/>
              <a:buChar char="-"/>
            </a:pPr>
            <a:r>
              <a:rPr lang="hr-HR" dirty="0" smtClean="0"/>
              <a:t> asimptotski se približava osi x </a:t>
            </a:r>
            <a:endParaRPr lang="en-US" dirty="0"/>
          </a:p>
        </p:txBody>
      </p:sp>
      <p:pic>
        <p:nvPicPr>
          <p:cNvPr id="66561" name="Picture 1"/>
          <p:cNvPicPr>
            <a:picLocks noChangeAspect="1" noChangeArrowheads="1"/>
          </p:cNvPicPr>
          <p:nvPr/>
        </p:nvPicPr>
        <p:blipFill>
          <a:blip r:embed="rId2" cstate="print"/>
          <a:srcRect/>
          <a:stretch>
            <a:fillRect/>
          </a:stretch>
        </p:blipFill>
        <p:spPr bwMode="auto">
          <a:xfrm>
            <a:off x="1676400" y="795705"/>
            <a:ext cx="5038725" cy="4157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0"/>
            <a:ext cx="3960315" cy="369332"/>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en-US" b="1" u="sng" dirty="0"/>
          </a:p>
        </p:txBody>
      </p:sp>
      <p:pic>
        <p:nvPicPr>
          <p:cNvPr id="65537" name="Picture 1"/>
          <p:cNvPicPr>
            <a:picLocks noChangeAspect="1" noChangeArrowheads="1"/>
          </p:cNvPicPr>
          <p:nvPr/>
        </p:nvPicPr>
        <p:blipFill>
          <a:blip r:embed="rId2" cstate="print"/>
          <a:srcRect/>
          <a:stretch>
            <a:fillRect/>
          </a:stretch>
        </p:blipFill>
        <p:spPr bwMode="auto">
          <a:xfrm>
            <a:off x="990600" y="1295400"/>
            <a:ext cx="7157397"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0"/>
            <a:ext cx="3960315" cy="369332"/>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en-US" b="1" u="sng" dirty="0"/>
          </a:p>
        </p:txBody>
      </p:sp>
      <p:sp>
        <p:nvSpPr>
          <p:cNvPr id="4" name="TextBox 3"/>
          <p:cNvSpPr txBox="1"/>
          <p:nvPr/>
        </p:nvSpPr>
        <p:spPr>
          <a:xfrm>
            <a:off x="685800" y="1752600"/>
            <a:ext cx="3253070" cy="369332"/>
          </a:xfrm>
          <a:prstGeom prst="rect">
            <a:avLst/>
          </a:prstGeom>
          <a:noFill/>
        </p:spPr>
        <p:txBody>
          <a:bodyPr wrap="none" rtlCol="0">
            <a:spAutoFit/>
          </a:bodyPr>
          <a:lstStyle/>
          <a:p>
            <a:r>
              <a:rPr lang="hr-HR" dirty="0" smtClean="0"/>
              <a:t>Ukoliko uvedemo novu varijablu:</a:t>
            </a:r>
            <a:endParaRPr lang="en-US" dirty="0"/>
          </a:p>
        </p:txBody>
      </p:sp>
      <p:graphicFrame>
        <p:nvGraphicFramePr>
          <p:cNvPr id="37890" name="Object 2"/>
          <p:cNvGraphicFramePr>
            <a:graphicFrameLocks noChangeAspect="1"/>
          </p:cNvGraphicFramePr>
          <p:nvPr/>
        </p:nvGraphicFramePr>
        <p:xfrm>
          <a:off x="4191000" y="1600200"/>
          <a:ext cx="1541462" cy="1014413"/>
        </p:xfrm>
        <a:graphic>
          <a:graphicData uri="http://schemas.openxmlformats.org/presentationml/2006/ole">
            <mc:AlternateContent xmlns:mc="http://schemas.openxmlformats.org/markup-compatibility/2006">
              <mc:Choice xmlns:v="urn:schemas-microsoft-com:vml" Requires="v">
                <p:oleObj spid="_x0000_s37941" name="Equation" r:id="rId3" imgW="622080" imgH="393480" progId="Equation.3">
                  <p:embed/>
                </p:oleObj>
              </mc:Choice>
              <mc:Fallback>
                <p:oleObj name="Equation" r:id="rId3" imgW="6220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00200"/>
                        <a:ext cx="154146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838200" y="3048000"/>
            <a:ext cx="3411960" cy="369332"/>
          </a:xfrm>
          <a:prstGeom prst="rect">
            <a:avLst/>
          </a:prstGeom>
          <a:noFill/>
        </p:spPr>
        <p:txBody>
          <a:bodyPr wrap="none" rtlCol="0">
            <a:spAutoFit/>
          </a:bodyPr>
          <a:lstStyle/>
          <a:p>
            <a:r>
              <a:rPr lang="hr-HR" dirty="0" smtClean="0"/>
              <a:t>Dobit ćemo pojednostavljeni izraz:</a:t>
            </a:r>
            <a:endParaRPr lang="en-US" dirty="0"/>
          </a:p>
        </p:txBody>
      </p:sp>
      <p:graphicFrame>
        <p:nvGraphicFramePr>
          <p:cNvPr id="37892" name="Object 4"/>
          <p:cNvGraphicFramePr>
            <a:graphicFrameLocks noChangeAspect="1"/>
          </p:cNvGraphicFramePr>
          <p:nvPr/>
        </p:nvGraphicFramePr>
        <p:xfrm>
          <a:off x="3886200" y="3429000"/>
          <a:ext cx="3017838" cy="1243013"/>
        </p:xfrm>
        <a:graphic>
          <a:graphicData uri="http://schemas.openxmlformats.org/presentationml/2006/ole">
            <mc:AlternateContent xmlns:mc="http://schemas.openxmlformats.org/markup-compatibility/2006">
              <mc:Choice xmlns:v="urn:schemas-microsoft-com:vml" Requires="v">
                <p:oleObj spid="_x0000_s37942" name="Equation" r:id="rId5" imgW="1218960" imgH="482400" progId="Equation.3">
                  <p:embed/>
                </p:oleObj>
              </mc:Choice>
              <mc:Fallback>
                <p:oleObj name="Equation" r:id="rId5" imgW="1218960" imgH="4824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429000"/>
                        <a:ext cx="3017838"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0"/>
            <a:ext cx="3960315" cy="369332"/>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en-US" b="1" u="sng" dirty="0"/>
          </a:p>
        </p:txBody>
      </p:sp>
      <p:sp>
        <p:nvSpPr>
          <p:cNvPr id="4" name="TextBox 3"/>
          <p:cNvSpPr txBox="1"/>
          <p:nvPr/>
        </p:nvSpPr>
        <p:spPr>
          <a:xfrm>
            <a:off x="533400" y="990600"/>
            <a:ext cx="8229600" cy="923330"/>
          </a:xfrm>
          <a:prstGeom prst="rect">
            <a:avLst/>
          </a:prstGeom>
          <a:noFill/>
        </p:spPr>
        <p:txBody>
          <a:bodyPr wrap="square" rtlCol="0">
            <a:spAutoFit/>
          </a:bodyPr>
          <a:lstStyle/>
          <a:p>
            <a:pPr>
              <a:lnSpc>
                <a:spcPct val="150000"/>
              </a:lnSpc>
            </a:pPr>
            <a:r>
              <a:rPr lang="hr-HR" dirty="0" err="1" smtClean="0"/>
              <a:t>Gaussova</a:t>
            </a:r>
            <a:r>
              <a:rPr lang="hr-HR" dirty="0" smtClean="0"/>
              <a:t> raspodjela je centrirana u nuli i za </a:t>
            </a:r>
            <a:r>
              <a:rPr lang="el-GR" dirty="0" smtClean="0"/>
              <a:t>σ</a:t>
            </a:r>
            <a:r>
              <a:rPr lang="hr-HR" dirty="0" smtClean="0"/>
              <a:t>=1 dobijemo </a:t>
            </a:r>
            <a:r>
              <a:rPr lang="hr-HR" b="1" i="1" dirty="0" smtClean="0"/>
              <a:t>jediničnu</a:t>
            </a:r>
            <a:r>
              <a:rPr lang="hr-HR" i="1" dirty="0" smtClean="0"/>
              <a:t> </a:t>
            </a:r>
            <a:r>
              <a:rPr lang="hr-HR" dirty="0" smtClean="0"/>
              <a:t>ili </a:t>
            </a:r>
            <a:r>
              <a:rPr lang="hr-HR" b="1" i="1" dirty="0" smtClean="0"/>
              <a:t>standardnu normalnu raspodjelu:</a:t>
            </a:r>
            <a:endParaRPr lang="en-US" dirty="0"/>
          </a:p>
        </p:txBody>
      </p:sp>
      <p:graphicFrame>
        <p:nvGraphicFramePr>
          <p:cNvPr id="38914" name="Object 2"/>
          <p:cNvGraphicFramePr>
            <a:graphicFrameLocks noChangeAspect="1"/>
          </p:cNvGraphicFramePr>
          <p:nvPr/>
        </p:nvGraphicFramePr>
        <p:xfrm>
          <a:off x="2286000" y="1828800"/>
          <a:ext cx="2703512" cy="1243013"/>
        </p:xfrm>
        <a:graphic>
          <a:graphicData uri="http://schemas.openxmlformats.org/presentationml/2006/ole">
            <mc:AlternateContent xmlns:mc="http://schemas.openxmlformats.org/markup-compatibility/2006">
              <mc:Choice xmlns:v="urn:schemas-microsoft-com:vml" Requires="v">
                <p:oleObj spid="_x0000_s39014" name="Equation" r:id="rId3" imgW="1091880" imgH="482400" progId="Equation.3">
                  <p:embed/>
                </p:oleObj>
              </mc:Choice>
              <mc:Fallback>
                <p:oleObj name="Equation" r:id="rId3" imgW="109188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28800"/>
                        <a:ext cx="2703512"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762000" y="3124200"/>
            <a:ext cx="4361194" cy="369332"/>
          </a:xfrm>
          <a:prstGeom prst="rect">
            <a:avLst/>
          </a:prstGeom>
          <a:noFill/>
        </p:spPr>
        <p:txBody>
          <a:bodyPr wrap="none" rtlCol="0">
            <a:spAutoFit/>
          </a:bodyPr>
          <a:lstStyle/>
          <a:p>
            <a:r>
              <a:rPr lang="hr-HR" dirty="0" smtClean="0"/>
              <a:t>za koju su pripadajuće vrijednosti tabelirane.</a:t>
            </a:r>
            <a:endParaRPr lang="en-US" dirty="0"/>
          </a:p>
        </p:txBody>
      </p:sp>
      <p:sp>
        <p:nvSpPr>
          <p:cNvPr id="7" name="TextBox 6"/>
          <p:cNvSpPr txBox="1"/>
          <p:nvPr/>
        </p:nvSpPr>
        <p:spPr>
          <a:xfrm>
            <a:off x="533400" y="5791200"/>
            <a:ext cx="8382000" cy="880369"/>
          </a:xfrm>
          <a:prstGeom prst="rect">
            <a:avLst/>
          </a:prstGeom>
          <a:noFill/>
        </p:spPr>
        <p:txBody>
          <a:bodyPr wrap="square" rtlCol="0">
            <a:spAutoFit/>
          </a:bodyPr>
          <a:lstStyle/>
          <a:p>
            <a:pPr>
              <a:lnSpc>
                <a:spcPct val="150000"/>
              </a:lnSpc>
            </a:pPr>
            <a:r>
              <a:rPr lang="hr-HR" dirty="0" smtClean="0"/>
              <a:t>Iz standardne normalne raspodijele jednostavno izračunamo ogovarajuće vrijednosti za inicijalnu funkciju  </a:t>
            </a:r>
            <a:r>
              <a:rPr lang="hr-HR" i="1" dirty="0" smtClean="0"/>
              <a:t>f(x)</a:t>
            </a:r>
            <a:r>
              <a:rPr lang="hr-HR" dirty="0" smtClean="0"/>
              <a:t>:</a:t>
            </a:r>
            <a:endParaRPr lang="en-US" dirty="0"/>
          </a:p>
        </p:txBody>
      </p:sp>
      <p:sp>
        <p:nvSpPr>
          <p:cNvPr id="8" name="TextBox 7"/>
          <p:cNvSpPr txBox="1"/>
          <p:nvPr/>
        </p:nvSpPr>
        <p:spPr>
          <a:xfrm>
            <a:off x="609600" y="3810000"/>
            <a:ext cx="6395469" cy="369332"/>
          </a:xfrm>
          <a:prstGeom prst="rect">
            <a:avLst/>
          </a:prstGeom>
          <a:noFill/>
        </p:spPr>
        <p:txBody>
          <a:bodyPr wrap="none" rtlCol="0">
            <a:spAutoFit/>
          </a:bodyPr>
          <a:lstStyle/>
          <a:p>
            <a:r>
              <a:rPr lang="hr-HR" dirty="0" smtClean="0"/>
              <a:t>Pripadajuća kumulativna raspodjela ili </a:t>
            </a:r>
            <a:r>
              <a:rPr lang="hr-HR" b="1" dirty="0" err="1" smtClean="0"/>
              <a:t>Gaussov</a:t>
            </a:r>
            <a:r>
              <a:rPr lang="hr-HR" b="1" dirty="0" smtClean="0"/>
              <a:t> integral pogreške:</a:t>
            </a:r>
            <a:r>
              <a:rPr lang="hr-HR" dirty="0" smtClean="0"/>
              <a:t> </a:t>
            </a:r>
            <a:endParaRPr lang="en-US" dirty="0"/>
          </a:p>
        </p:txBody>
      </p:sp>
      <p:graphicFrame>
        <p:nvGraphicFramePr>
          <p:cNvPr id="38915" name="Object 3"/>
          <p:cNvGraphicFramePr>
            <a:graphicFrameLocks noChangeAspect="1"/>
          </p:cNvGraphicFramePr>
          <p:nvPr/>
        </p:nvGraphicFramePr>
        <p:xfrm>
          <a:off x="3124200" y="6104660"/>
          <a:ext cx="1681162" cy="753340"/>
        </p:xfrm>
        <a:graphic>
          <a:graphicData uri="http://schemas.openxmlformats.org/presentationml/2006/ole">
            <mc:AlternateContent xmlns:mc="http://schemas.openxmlformats.org/markup-compatibility/2006">
              <mc:Choice xmlns:v="urn:schemas-microsoft-com:vml" Requires="v">
                <p:oleObj spid="_x0000_s39015" name="Equation" r:id="rId5" imgW="914400" imgH="393480" progId="Equation.3">
                  <p:embed/>
                </p:oleObj>
              </mc:Choice>
              <mc:Fallback>
                <p:oleObj name="Equation" r:id="rId5" imgW="91440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104660"/>
                        <a:ext cx="1681162" cy="75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2427289" y="4327525"/>
          <a:ext cx="3168168" cy="1158875"/>
        </p:xfrm>
        <a:graphic>
          <a:graphicData uri="http://schemas.openxmlformats.org/presentationml/2006/ole">
            <mc:AlternateContent xmlns:mc="http://schemas.openxmlformats.org/markup-compatibility/2006">
              <mc:Choice xmlns:v="urn:schemas-microsoft-com:vml" Requires="v">
                <p:oleObj spid="_x0000_s39016" name="Equation" r:id="rId7" imgW="1409400" imgH="495000" progId="Equation.3">
                  <p:embed/>
                </p:oleObj>
              </mc:Choice>
              <mc:Fallback>
                <p:oleObj name="Equation" r:id="rId7" imgW="1409400" imgH="495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7289" y="4327525"/>
                        <a:ext cx="3168168"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6019800" y="2133600"/>
          <a:ext cx="1681163" cy="754062"/>
        </p:xfrm>
        <a:graphic>
          <a:graphicData uri="http://schemas.openxmlformats.org/presentationml/2006/ole">
            <mc:AlternateContent xmlns:mc="http://schemas.openxmlformats.org/markup-compatibility/2006">
              <mc:Choice xmlns:v="urn:schemas-microsoft-com:vml" Requires="v">
                <p:oleObj spid="_x0000_s39017" name="Equation" r:id="rId9" imgW="914400" imgH="393480" progId="Equation.3">
                  <p:embed/>
                </p:oleObj>
              </mc:Choice>
              <mc:Fallback>
                <p:oleObj name="Equation" r:id="rId9" imgW="91440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2133600"/>
                        <a:ext cx="1681163" cy="75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0"/>
            <a:ext cx="3960315" cy="369332"/>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en-US" b="1" u="sng" dirty="0"/>
          </a:p>
        </p:txBody>
      </p:sp>
      <p:sp>
        <p:nvSpPr>
          <p:cNvPr id="3" name="TextBox 2"/>
          <p:cNvSpPr txBox="1"/>
          <p:nvPr/>
        </p:nvSpPr>
        <p:spPr>
          <a:xfrm>
            <a:off x="685800" y="1600200"/>
            <a:ext cx="8229600" cy="3000821"/>
          </a:xfrm>
          <a:prstGeom prst="rect">
            <a:avLst/>
          </a:prstGeom>
          <a:noFill/>
        </p:spPr>
        <p:txBody>
          <a:bodyPr wrap="square" rtlCol="0">
            <a:spAutoFit/>
          </a:bodyPr>
          <a:lstStyle/>
          <a:p>
            <a:pPr>
              <a:lnSpc>
                <a:spcPct val="150000"/>
              </a:lnSpc>
            </a:pPr>
            <a:r>
              <a:rPr lang="hr-HR" b="1" u="sng" dirty="0" smtClean="0"/>
              <a:t>Notacija :</a:t>
            </a:r>
          </a:p>
          <a:p>
            <a:pPr>
              <a:lnSpc>
                <a:spcPct val="150000"/>
              </a:lnSpc>
            </a:pPr>
            <a:r>
              <a:rPr lang="hr-HR" dirty="0" err="1" smtClean="0"/>
              <a:t>Gaussova</a:t>
            </a:r>
            <a:r>
              <a:rPr lang="hr-HR" dirty="0" smtClean="0"/>
              <a:t> ili normalna raspodjela sa srednjom vrijednosti </a:t>
            </a:r>
            <a:r>
              <a:rPr lang="hr-HR" i="1" dirty="0" smtClean="0"/>
              <a:t>μ</a:t>
            </a:r>
            <a:r>
              <a:rPr lang="hr-HR" dirty="0" smtClean="0"/>
              <a:t> i </a:t>
            </a:r>
            <a:r>
              <a:rPr lang="hr-HR" dirty="0" err="1" smtClean="0"/>
              <a:t>varijancijom</a:t>
            </a:r>
            <a:r>
              <a:rPr lang="hr-HR" dirty="0" smtClean="0"/>
              <a:t> </a:t>
            </a:r>
            <a:r>
              <a:rPr lang="hr-HR" i="1" dirty="0" err="1" smtClean="0"/>
              <a:t>σ</a:t>
            </a:r>
            <a:r>
              <a:rPr lang="hr-HR" i="1" baseline="30000" dirty="0" err="1" smtClean="0"/>
              <a:t>2</a:t>
            </a:r>
            <a:r>
              <a:rPr lang="hr-HR" i="1" dirty="0" smtClean="0"/>
              <a:t>:</a:t>
            </a:r>
          </a:p>
          <a:p>
            <a:pPr>
              <a:lnSpc>
                <a:spcPct val="150000"/>
              </a:lnSpc>
            </a:pPr>
            <a:r>
              <a:rPr lang="hr-HR" dirty="0" smtClean="0"/>
              <a:t> </a:t>
            </a:r>
            <a:r>
              <a:rPr lang="hr-HR" b="1" i="1" dirty="0" smtClean="0"/>
              <a:t>N</a:t>
            </a:r>
            <a:r>
              <a:rPr lang="hr-HR" b="1" dirty="0" smtClean="0"/>
              <a:t>(</a:t>
            </a:r>
            <a:r>
              <a:rPr lang="hr-HR" b="1" i="1" dirty="0" smtClean="0"/>
              <a:t>μ, </a:t>
            </a:r>
            <a:r>
              <a:rPr lang="hr-HR" b="1" i="1" dirty="0" err="1" smtClean="0"/>
              <a:t>σ</a:t>
            </a:r>
            <a:r>
              <a:rPr lang="hr-HR" b="1" i="1" baseline="30000" dirty="0" err="1" smtClean="0"/>
              <a:t>2</a:t>
            </a:r>
            <a:r>
              <a:rPr lang="hr-HR" b="1" dirty="0" smtClean="0"/>
              <a:t>)</a:t>
            </a:r>
            <a:endParaRPr lang="hr-HR" dirty="0" smtClean="0"/>
          </a:p>
          <a:p>
            <a:pPr>
              <a:lnSpc>
                <a:spcPct val="150000"/>
              </a:lnSpc>
            </a:pPr>
            <a:r>
              <a:rPr lang="hr-HR" dirty="0" smtClean="0"/>
              <a:t>Slučajna varijabla </a:t>
            </a:r>
            <a:r>
              <a:rPr lang="hr-HR" i="1" dirty="0" smtClean="0"/>
              <a:t>X</a:t>
            </a:r>
            <a:r>
              <a:rPr lang="hr-HR" dirty="0" smtClean="0"/>
              <a:t> ima </a:t>
            </a:r>
            <a:r>
              <a:rPr lang="hr-HR" dirty="0" err="1" smtClean="0"/>
              <a:t>Gaussovu</a:t>
            </a:r>
            <a:r>
              <a:rPr lang="hr-HR" dirty="0" smtClean="0"/>
              <a:t> ili normalnu raspodjelu:</a:t>
            </a:r>
          </a:p>
          <a:p>
            <a:pPr>
              <a:lnSpc>
                <a:spcPct val="150000"/>
              </a:lnSpc>
            </a:pPr>
            <a:r>
              <a:rPr lang="hr-HR" b="1" i="1" dirty="0" smtClean="0"/>
              <a:t>X ~ N</a:t>
            </a:r>
            <a:r>
              <a:rPr lang="hr-HR" b="1" dirty="0" smtClean="0"/>
              <a:t>(</a:t>
            </a:r>
            <a:r>
              <a:rPr lang="hr-HR" b="1" i="1" dirty="0" smtClean="0"/>
              <a:t>μ, </a:t>
            </a:r>
            <a:r>
              <a:rPr lang="hr-HR" b="1" i="1" dirty="0" err="1" smtClean="0"/>
              <a:t>σ</a:t>
            </a:r>
            <a:r>
              <a:rPr lang="hr-HR" b="1" i="1" baseline="30000" dirty="0" err="1" smtClean="0"/>
              <a:t>2</a:t>
            </a:r>
            <a:r>
              <a:rPr lang="hr-HR" b="1" dirty="0" smtClean="0"/>
              <a:t>)</a:t>
            </a:r>
            <a:endParaRPr lang="hr-HR" i="1" dirty="0" smtClean="0"/>
          </a:p>
          <a:p>
            <a:pPr>
              <a:lnSpc>
                <a:spcPct val="150000"/>
              </a:lnSpc>
            </a:pPr>
            <a:r>
              <a:rPr lang="hr-HR" dirty="0" smtClean="0"/>
              <a:t>(jedinična) standardna </a:t>
            </a:r>
            <a:r>
              <a:rPr lang="hr-HR" dirty="0" err="1" smtClean="0"/>
              <a:t>Gaussova</a:t>
            </a:r>
            <a:r>
              <a:rPr lang="hr-HR" dirty="0" smtClean="0"/>
              <a:t> ili normalna raspodjela</a:t>
            </a:r>
          </a:p>
          <a:p>
            <a:pPr>
              <a:lnSpc>
                <a:spcPct val="150000"/>
              </a:lnSpc>
            </a:pPr>
            <a:r>
              <a:rPr lang="hr-HR" b="1" i="1" dirty="0" smtClean="0"/>
              <a:t>N </a:t>
            </a:r>
            <a:r>
              <a:rPr lang="hr-HR" b="1" dirty="0" smtClean="0"/>
              <a:t>(</a:t>
            </a:r>
            <a:r>
              <a:rPr lang="hr-HR" b="1" i="1" dirty="0" smtClean="0"/>
              <a:t>0, 1</a:t>
            </a:r>
            <a:r>
              <a:rPr lang="hr-HR" b="1" dirty="0" smtClean="0"/>
              <a:t>)</a:t>
            </a:r>
            <a:endParaRPr lang="hr-H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8001000" cy="923330"/>
          </a:xfrm>
          <a:prstGeom prst="rect">
            <a:avLst/>
          </a:prstGeom>
        </p:spPr>
        <p:txBody>
          <a:bodyPr wrap="square">
            <a:spAutoFit/>
          </a:bodyPr>
          <a:lstStyle/>
          <a:p>
            <a:pPr>
              <a:lnSpc>
                <a:spcPct val="150000"/>
              </a:lnSpc>
              <a:buFont typeface="Arial" pitchFamily="34" charset="0"/>
              <a:buChar char="•"/>
            </a:pPr>
            <a:r>
              <a:rPr lang="hr-HR" dirty="0" smtClean="0"/>
              <a:t> za diskretnu slučajnu varijablu koja može poprimiti vrijednosti</a:t>
            </a:r>
            <a:r>
              <a:rPr lang="hr-HR" i="1" dirty="0" smtClean="0"/>
              <a:t> </a:t>
            </a:r>
            <a:r>
              <a:rPr lang="hr-HR" i="1" dirty="0" err="1" smtClean="0"/>
              <a:t>x</a:t>
            </a:r>
            <a:r>
              <a:rPr lang="hr-HR" i="1" baseline="-25000" dirty="0" err="1" smtClean="0"/>
              <a:t>1</a:t>
            </a:r>
            <a:r>
              <a:rPr lang="hr-HR" i="1" dirty="0" smtClean="0"/>
              <a:t> , </a:t>
            </a:r>
            <a:r>
              <a:rPr lang="hr-HR" i="1" dirty="0" err="1" smtClean="0"/>
              <a:t>x</a:t>
            </a:r>
            <a:r>
              <a:rPr lang="hr-HR" i="1" baseline="-25000" dirty="0" err="1" smtClean="0"/>
              <a:t>2</a:t>
            </a:r>
            <a:r>
              <a:rPr lang="hr-HR" i="1" dirty="0" smtClean="0"/>
              <a:t> , … </a:t>
            </a:r>
            <a:r>
              <a:rPr lang="hr-HR" b="1" dirty="0" smtClean="0"/>
              <a:t>funkcija vjerojatnosti </a:t>
            </a:r>
            <a:r>
              <a:rPr lang="hr-HR" dirty="0" smtClean="0"/>
              <a:t>je funkcija za koju vrijedi:</a:t>
            </a:r>
            <a:endParaRPr lang="hr-HR" dirty="0"/>
          </a:p>
        </p:txBody>
      </p:sp>
      <p:pic>
        <p:nvPicPr>
          <p:cNvPr id="3074" name="Picture 2"/>
          <p:cNvPicPr>
            <a:picLocks noChangeAspect="1" noChangeArrowheads="1"/>
          </p:cNvPicPr>
          <p:nvPr/>
        </p:nvPicPr>
        <p:blipFill>
          <a:blip r:embed="rId3" cstate="print"/>
          <a:srcRect/>
          <a:stretch>
            <a:fillRect/>
          </a:stretch>
        </p:blipFill>
        <p:spPr bwMode="auto">
          <a:xfrm>
            <a:off x="3276600" y="1752600"/>
            <a:ext cx="2209800" cy="1594338"/>
          </a:xfrm>
          <a:prstGeom prst="rect">
            <a:avLst/>
          </a:prstGeom>
          <a:noFill/>
          <a:ln w="9525">
            <a:noFill/>
            <a:miter lim="800000"/>
            <a:headEnd/>
            <a:tailEnd/>
          </a:ln>
        </p:spPr>
      </p:pic>
      <p:sp>
        <p:nvSpPr>
          <p:cNvPr id="4" name="Rectangle 3"/>
          <p:cNvSpPr/>
          <p:nvPr/>
        </p:nvSpPr>
        <p:spPr>
          <a:xfrm>
            <a:off x="381000" y="3733800"/>
            <a:ext cx="7543800" cy="923330"/>
          </a:xfrm>
          <a:prstGeom prst="rect">
            <a:avLst/>
          </a:prstGeom>
        </p:spPr>
        <p:txBody>
          <a:bodyPr wrap="square">
            <a:spAutoFit/>
          </a:bodyPr>
          <a:lstStyle/>
          <a:p>
            <a:pPr>
              <a:lnSpc>
                <a:spcPct val="150000"/>
              </a:lnSpc>
              <a:buFont typeface="Arial" pitchFamily="34" charset="0"/>
              <a:buChar char="•"/>
            </a:pPr>
            <a:r>
              <a:rPr lang="hr-HR" b="1" dirty="0" smtClean="0"/>
              <a:t> kumulativna funkcija raspodjele </a:t>
            </a:r>
            <a:r>
              <a:rPr lang="hr-HR" dirty="0" smtClean="0"/>
              <a:t>diskretne slučajne varijable </a:t>
            </a:r>
            <a:r>
              <a:rPr lang="hr-HR" i="1" dirty="0" smtClean="0"/>
              <a:t>X</a:t>
            </a:r>
            <a:r>
              <a:rPr lang="hr-HR" dirty="0" smtClean="0"/>
              <a:t> je funkcija sa sljedećim svojstvima</a:t>
            </a:r>
            <a:endParaRPr lang="hr-HR" dirty="0"/>
          </a:p>
        </p:txBody>
      </p:sp>
      <p:pic>
        <p:nvPicPr>
          <p:cNvPr id="3075" name="Picture 3"/>
          <p:cNvPicPr>
            <a:picLocks noChangeAspect="1" noChangeArrowheads="1"/>
          </p:cNvPicPr>
          <p:nvPr/>
        </p:nvPicPr>
        <p:blipFill>
          <a:blip r:embed="rId4" cstate="print"/>
          <a:srcRect/>
          <a:stretch>
            <a:fillRect/>
          </a:stretch>
        </p:blipFill>
        <p:spPr bwMode="auto">
          <a:xfrm>
            <a:off x="2895600" y="4343400"/>
            <a:ext cx="3734631" cy="1752600"/>
          </a:xfrm>
          <a:prstGeom prst="rect">
            <a:avLst/>
          </a:prstGeom>
          <a:noFill/>
          <a:ln w="9525">
            <a:noFill/>
            <a:miter lim="800000"/>
            <a:headEnd/>
            <a:tailEnd/>
          </a:ln>
        </p:spPr>
      </p:pic>
      <p:sp>
        <p:nvSpPr>
          <p:cNvPr id="6" name="Rectangle 5"/>
          <p:cNvSpPr/>
          <p:nvPr/>
        </p:nvSpPr>
        <p:spPr>
          <a:xfrm>
            <a:off x="381000" y="6096000"/>
            <a:ext cx="8153400" cy="923330"/>
          </a:xfrm>
          <a:prstGeom prst="rect">
            <a:avLst/>
          </a:prstGeom>
        </p:spPr>
        <p:txBody>
          <a:bodyPr wrap="square">
            <a:spAutoFit/>
          </a:bodyPr>
          <a:lstStyle/>
          <a:p>
            <a:r>
              <a:rPr lang="hr-HR" dirty="0" smtClean="0"/>
              <a:t>ta funkcija pokazuje kolika je vjerojatnost da slučajna varijabla </a:t>
            </a:r>
            <a:r>
              <a:rPr lang="hr-HR" i="1" dirty="0" smtClean="0"/>
              <a:t>x</a:t>
            </a:r>
            <a:r>
              <a:rPr lang="hr-HR" dirty="0" smtClean="0"/>
              <a:t> poprimi bilo koju vrijednost manju od </a:t>
            </a:r>
            <a:r>
              <a:rPr lang="hr-HR" i="1" dirty="0" err="1" smtClean="0"/>
              <a:t>x</a:t>
            </a:r>
            <a:r>
              <a:rPr lang="hr-HR" i="1" baseline="-25000" dirty="0" err="1" smtClean="0"/>
              <a:t>0</a:t>
            </a:r>
            <a:r>
              <a:rPr lang="hr-HR" dirty="0" smtClean="0"/>
              <a:t> ili jednako </a:t>
            </a:r>
            <a:r>
              <a:rPr lang="hr-HR" i="1" dirty="0" err="1" smtClean="0"/>
              <a:t>x</a:t>
            </a:r>
            <a:r>
              <a:rPr lang="hr-HR" i="1" baseline="-25000" dirty="0" err="1" smtClean="0"/>
              <a:t>0</a:t>
            </a:r>
            <a:r>
              <a:rPr lang="hr-HR" i="1" baseline="-25000" dirty="0" smtClean="0"/>
              <a:t>          </a:t>
            </a:r>
            <a:r>
              <a:rPr lang="hr-HR" b="1" dirty="0" smtClean="0">
                <a:solidFill>
                  <a:srgbClr val="FF0000"/>
                </a:solidFill>
              </a:rPr>
              <a:t>(kraj digresije!)</a:t>
            </a:r>
            <a:endParaRPr lang="en-US" b="1" dirty="0" smtClean="0">
              <a:solidFill>
                <a:srgbClr val="FF0000"/>
              </a:solidFill>
            </a:endParaRPr>
          </a:p>
          <a:p>
            <a:endParaRPr lang="en-US" dirty="0"/>
          </a:p>
        </p:txBody>
      </p:sp>
      <p:graphicFrame>
        <p:nvGraphicFramePr>
          <p:cNvPr id="3076" name="Object 12"/>
          <p:cNvGraphicFramePr>
            <a:graphicFrameLocks noChangeAspect="1"/>
          </p:cNvGraphicFramePr>
          <p:nvPr/>
        </p:nvGraphicFramePr>
        <p:xfrm>
          <a:off x="533400" y="4724400"/>
          <a:ext cx="2187575" cy="738188"/>
        </p:xfrm>
        <a:graphic>
          <a:graphicData uri="http://schemas.openxmlformats.org/presentationml/2006/ole">
            <mc:AlternateContent xmlns:mc="http://schemas.openxmlformats.org/markup-compatibility/2006">
              <mc:Choice xmlns:v="urn:schemas-microsoft-com:vml" Requires="v">
                <p:oleObj spid="_x0000_s29723" name="Equation" r:id="rId5" imgW="1091880" imgH="368280" progId="Equation.3">
                  <p:embed/>
                </p:oleObj>
              </mc:Choice>
              <mc:Fallback>
                <p:oleObj name="Equation" r:id="rId5" imgW="1091880" imgH="36828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724400"/>
                        <a:ext cx="21875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2590800" y="0"/>
            <a:ext cx="3316292" cy="880369"/>
          </a:xfrm>
          <a:prstGeom prst="rect">
            <a:avLst/>
          </a:prstGeom>
        </p:spPr>
        <p:txBody>
          <a:bodyPr wrap="none">
            <a:spAutoFit/>
          </a:bodyPr>
          <a:lstStyle/>
          <a:p>
            <a:pPr algn="ctr">
              <a:lnSpc>
                <a:spcPct val="150000"/>
              </a:lnSpc>
            </a:pPr>
            <a:r>
              <a:rPr lang="en-US" b="1" u="sng" dirty="0" err="1" smtClean="0"/>
              <a:t>DISKRETNE</a:t>
            </a:r>
            <a:r>
              <a:rPr lang="en-US" b="1" u="sng" dirty="0" smtClean="0"/>
              <a:t> </a:t>
            </a:r>
            <a:r>
              <a:rPr lang="en-US" b="1" u="sng" dirty="0" err="1" smtClean="0"/>
              <a:t>SLUČAJNE</a:t>
            </a:r>
            <a:r>
              <a:rPr lang="en-US" b="1" u="sng" dirty="0" smtClean="0"/>
              <a:t> </a:t>
            </a:r>
            <a:r>
              <a:rPr lang="en-US" b="1" u="sng" dirty="0" err="1" smtClean="0"/>
              <a:t>VARIJABLE</a:t>
            </a:r>
            <a:endParaRPr lang="hr-HR" b="1" u="sng" dirty="0" smtClean="0"/>
          </a:p>
          <a:p>
            <a:pPr algn="ctr">
              <a:lnSpc>
                <a:spcPct val="150000"/>
              </a:lnSpc>
            </a:pPr>
            <a:r>
              <a:rPr lang="hr-HR" b="1" dirty="0" smtClean="0">
                <a:solidFill>
                  <a:srgbClr val="FF0000"/>
                </a:solidFill>
              </a:rPr>
              <a:t>(kratka digresija!)</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6324600" cy="880369"/>
          </a:xfrm>
          <a:prstGeom prst="rect">
            <a:avLst/>
          </a:prstGeom>
        </p:spPr>
        <p:txBody>
          <a:bodyPr wrap="square">
            <a:spAutoFit/>
          </a:bodyPr>
          <a:lstStyle/>
          <a:p>
            <a:pPr>
              <a:lnSpc>
                <a:spcPct val="150000"/>
              </a:lnSpc>
            </a:pPr>
            <a:r>
              <a:rPr lang="pl-PL" dirty="0" smtClean="0"/>
              <a:t>Ako je </a:t>
            </a:r>
            <a:r>
              <a:rPr lang="hr-HR" b="1" i="1" dirty="0" smtClean="0"/>
              <a:t>X ~ N</a:t>
            </a:r>
            <a:r>
              <a:rPr lang="hr-HR" b="1" dirty="0" smtClean="0"/>
              <a:t>(</a:t>
            </a:r>
            <a:r>
              <a:rPr lang="hr-HR" b="1" i="1" dirty="0" smtClean="0"/>
              <a:t>μ, </a:t>
            </a:r>
            <a:r>
              <a:rPr lang="hr-HR" b="1" i="1" dirty="0" err="1" smtClean="0"/>
              <a:t>σ</a:t>
            </a:r>
            <a:r>
              <a:rPr lang="hr-HR" b="1" i="1" baseline="30000" dirty="0" err="1" smtClean="0"/>
              <a:t>2</a:t>
            </a:r>
            <a:r>
              <a:rPr lang="hr-HR" b="1" dirty="0" smtClean="0"/>
              <a:t>)</a:t>
            </a:r>
            <a:r>
              <a:rPr lang="hr-HR" dirty="0" smtClean="0"/>
              <a:t>, </a:t>
            </a:r>
            <a:r>
              <a:rPr lang="pl-PL" dirty="0" smtClean="0"/>
              <a:t> tada je </a:t>
            </a:r>
            <a:r>
              <a:rPr lang="pl-PL" b="1" dirty="0" smtClean="0"/>
              <a:t>(</a:t>
            </a:r>
            <a:r>
              <a:rPr lang="en-US" b="1" i="1" dirty="0" smtClean="0"/>
              <a:t>X − </a:t>
            </a:r>
            <a:r>
              <a:rPr lang="el-GR" b="1" i="1" dirty="0" smtClean="0"/>
              <a:t>μ</a:t>
            </a:r>
            <a:r>
              <a:rPr lang="hr-HR" b="1" dirty="0" smtClean="0"/>
              <a:t>)/</a:t>
            </a:r>
            <a:r>
              <a:rPr lang="hr-HR" b="1" i="1" dirty="0" smtClean="0"/>
              <a:t>σ ~</a:t>
            </a:r>
            <a:r>
              <a:rPr lang="en-US" b="1" dirty="0" smtClean="0"/>
              <a:t>  N (0, 1).</a:t>
            </a:r>
          </a:p>
          <a:p>
            <a:pPr>
              <a:lnSpc>
                <a:spcPct val="150000"/>
              </a:lnSpc>
            </a:pPr>
            <a:r>
              <a:rPr lang="en-US" dirty="0" err="1" smtClean="0"/>
              <a:t>Ako</a:t>
            </a:r>
            <a:r>
              <a:rPr lang="en-US" dirty="0" smtClean="0"/>
              <a:t> je </a:t>
            </a:r>
            <a:r>
              <a:rPr lang="hr-HR" b="1" i="1" dirty="0" smtClean="0"/>
              <a:t>X ~ N</a:t>
            </a:r>
            <a:r>
              <a:rPr lang="hr-HR" b="1" dirty="0" smtClean="0"/>
              <a:t>(</a:t>
            </a:r>
            <a:r>
              <a:rPr lang="hr-HR" b="1" i="1" dirty="0" smtClean="0"/>
              <a:t>μ, </a:t>
            </a:r>
            <a:r>
              <a:rPr lang="hr-HR" b="1" i="1" dirty="0" err="1" smtClean="0"/>
              <a:t>σ</a:t>
            </a:r>
            <a:r>
              <a:rPr lang="hr-HR" b="1" i="1" baseline="30000" dirty="0" err="1" smtClean="0"/>
              <a:t>2</a:t>
            </a:r>
            <a:r>
              <a:rPr lang="hr-HR" b="1" dirty="0" smtClean="0"/>
              <a:t>)</a:t>
            </a:r>
            <a:r>
              <a:rPr lang="hr-HR" dirty="0" smtClean="0"/>
              <a:t>,</a:t>
            </a:r>
            <a:r>
              <a:rPr lang="el-GR" dirty="0" smtClean="0"/>
              <a:t> </a:t>
            </a:r>
            <a:r>
              <a:rPr lang="en-US" dirty="0" err="1" smtClean="0"/>
              <a:t>tada</a:t>
            </a:r>
            <a:r>
              <a:rPr lang="en-US" dirty="0" smtClean="0"/>
              <a:t> je </a:t>
            </a:r>
            <a:r>
              <a:rPr lang="en-US" b="1" i="1" dirty="0" err="1" smtClean="0"/>
              <a:t>aX</a:t>
            </a:r>
            <a:r>
              <a:rPr lang="en-US" b="1" i="1" dirty="0" smtClean="0"/>
              <a:t> + b</a:t>
            </a:r>
            <a:r>
              <a:rPr lang="en-US" b="1" dirty="0" smtClean="0"/>
              <a:t> </a:t>
            </a:r>
            <a:r>
              <a:rPr lang="hr-HR" b="1" i="1" dirty="0" smtClean="0"/>
              <a:t>~ N</a:t>
            </a:r>
            <a:r>
              <a:rPr lang="hr-HR" b="1" dirty="0" smtClean="0"/>
              <a:t>(</a:t>
            </a:r>
            <a:r>
              <a:rPr lang="hr-HR" b="1" i="1" dirty="0" err="1" smtClean="0"/>
              <a:t>aμ</a:t>
            </a:r>
            <a:r>
              <a:rPr lang="hr-HR" b="1" i="1" dirty="0" smtClean="0"/>
              <a:t>+b, </a:t>
            </a:r>
            <a:r>
              <a:rPr lang="hr-HR" b="1" i="1" dirty="0" err="1" smtClean="0"/>
              <a:t>a</a:t>
            </a:r>
            <a:r>
              <a:rPr lang="hr-HR" b="1" i="1" baseline="30000" dirty="0" err="1" smtClean="0"/>
              <a:t>2</a:t>
            </a:r>
            <a:r>
              <a:rPr lang="hr-HR" b="1" i="1" dirty="0" err="1" smtClean="0"/>
              <a:t>σ</a:t>
            </a:r>
            <a:r>
              <a:rPr lang="hr-HR" b="1" i="1" baseline="30000" dirty="0" err="1" smtClean="0"/>
              <a:t>2</a:t>
            </a:r>
            <a:r>
              <a:rPr lang="hr-HR" b="1" dirty="0" smtClean="0"/>
              <a:t>).</a:t>
            </a:r>
            <a:endParaRPr lang="en-US" dirty="0"/>
          </a:p>
        </p:txBody>
      </p:sp>
      <p:sp>
        <p:nvSpPr>
          <p:cNvPr id="3" name="Rectangle 2"/>
          <p:cNvSpPr/>
          <p:nvPr/>
        </p:nvSpPr>
        <p:spPr>
          <a:xfrm>
            <a:off x="304800" y="2590800"/>
            <a:ext cx="8839200" cy="3000821"/>
          </a:xfrm>
          <a:prstGeom prst="rect">
            <a:avLst/>
          </a:prstGeom>
        </p:spPr>
        <p:txBody>
          <a:bodyPr wrap="square">
            <a:spAutoFit/>
          </a:bodyPr>
          <a:lstStyle/>
          <a:p>
            <a:pPr>
              <a:lnSpc>
                <a:spcPct val="150000"/>
              </a:lnSpc>
            </a:pPr>
            <a:r>
              <a:rPr lang="hr-HR" dirty="0" smtClean="0"/>
              <a:t>Ako su </a:t>
            </a:r>
            <a:r>
              <a:rPr lang="hr-HR" i="1" dirty="0" err="1" smtClean="0"/>
              <a:t>X</a:t>
            </a:r>
            <a:r>
              <a:rPr lang="hr-HR" i="1" baseline="-25000" dirty="0" err="1" smtClean="0"/>
              <a:t>1</a:t>
            </a:r>
            <a:r>
              <a:rPr lang="hr-HR" dirty="0" smtClean="0"/>
              <a:t> i </a:t>
            </a:r>
            <a:r>
              <a:rPr lang="hr-HR" i="1" dirty="0" err="1" smtClean="0"/>
              <a:t>X</a:t>
            </a:r>
            <a:r>
              <a:rPr lang="hr-HR" i="1" baseline="-25000" dirty="0" err="1" smtClean="0"/>
              <a:t>2</a:t>
            </a:r>
            <a:r>
              <a:rPr lang="hr-HR" dirty="0" smtClean="0"/>
              <a:t> neovisne slučajne varijable koje imaju normalne raspodjele: </a:t>
            </a:r>
            <a:r>
              <a:rPr lang="hr-HR" b="1" i="1" dirty="0" err="1" smtClean="0"/>
              <a:t>X</a:t>
            </a:r>
            <a:r>
              <a:rPr lang="hr-HR" b="1" i="1" baseline="-25000" dirty="0" err="1" smtClean="0"/>
              <a:t>1</a:t>
            </a:r>
            <a:r>
              <a:rPr lang="hr-HR" b="1" i="1" dirty="0" smtClean="0"/>
              <a:t> ~ N</a:t>
            </a:r>
            <a:r>
              <a:rPr lang="hr-HR" b="1" dirty="0" smtClean="0"/>
              <a:t>(</a:t>
            </a:r>
            <a:r>
              <a:rPr lang="hr-HR" b="1" i="1" dirty="0" err="1" smtClean="0"/>
              <a:t>μ</a:t>
            </a:r>
            <a:r>
              <a:rPr lang="hr-HR" b="1" i="1" baseline="-25000" dirty="0" err="1" smtClean="0"/>
              <a:t>1</a:t>
            </a:r>
            <a:r>
              <a:rPr lang="hr-HR" b="1" i="1" dirty="0" smtClean="0"/>
              <a:t>, </a:t>
            </a:r>
            <a:r>
              <a:rPr lang="hr-HR" b="1" i="1" dirty="0" err="1" smtClean="0"/>
              <a:t>σ</a:t>
            </a:r>
            <a:r>
              <a:rPr lang="hr-HR" b="1" i="1" baseline="-25000" dirty="0" err="1" smtClean="0"/>
              <a:t>1</a:t>
            </a:r>
            <a:r>
              <a:rPr lang="hr-HR" b="1" i="1" baseline="30000" dirty="0" err="1" smtClean="0"/>
              <a:t>2</a:t>
            </a:r>
            <a:r>
              <a:rPr lang="hr-HR" b="1" dirty="0" smtClean="0"/>
              <a:t>)</a:t>
            </a:r>
            <a:r>
              <a:rPr lang="hr-HR" dirty="0" smtClean="0"/>
              <a:t> i </a:t>
            </a:r>
            <a:r>
              <a:rPr lang="hr-HR" b="1" i="1" dirty="0" err="1" smtClean="0"/>
              <a:t>X</a:t>
            </a:r>
            <a:r>
              <a:rPr lang="hr-HR" b="1" i="1" baseline="-25000" dirty="0" err="1" smtClean="0"/>
              <a:t>2</a:t>
            </a:r>
            <a:r>
              <a:rPr lang="hr-HR" b="1" i="1" dirty="0" smtClean="0"/>
              <a:t> ~ N</a:t>
            </a:r>
            <a:r>
              <a:rPr lang="hr-HR" b="1" dirty="0" smtClean="0"/>
              <a:t>(</a:t>
            </a:r>
            <a:r>
              <a:rPr lang="hr-HR" b="1" i="1" dirty="0" err="1" smtClean="0"/>
              <a:t>μ</a:t>
            </a:r>
            <a:r>
              <a:rPr lang="hr-HR" b="1" i="1" baseline="-25000" dirty="0" err="1" smtClean="0"/>
              <a:t>1</a:t>
            </a:r>
            <a:r>
              <a:rPr lang="hr-HR" b="1" i="1" dirty="0" smtClean="0"/>
              <a:t>, </a:t>
            </a:r>
            <a:r>
              <a:rPr lang="hr-HR" b="1" i="1" dirty="0" err="1" smtClean="0"/>
              <a:t>σ</a:t>
            </a:r>
            <a:r>
              <a:rPr lang="hr-HR" b="1" i="1" baseline="-25000" dirty="0" err="1" smtClean="0"/>
              <a:t>2</a:t>
            </a:r>
            <a:r>
              <a:rPr lang="hr-HR" b="1" i="1" baseline="30000" dirty="0" err="1" smtClean="0"/>
              <a:t>2</a:t>
            </a:r>
            <a:r>
              <a:rPr lang="hr-HR" b="1" dirty="0" smtClean="0"/>
              <a:t> )</a:t>
            </a:r>
            <a:endParaRPr lang="hr-HR" dirty="0" smtClean="0"/>
          </a:p>
          <a:p>
            <a:pPr>
              <a:lnSpc>
                <a:spcPct val="150000"/>
              </a:lnSpc>
            </a:pPr>
            <a:r>
              <a:rPr lang="hr-HR" dirty="0" smtClean="0"/>
              <a:t>onda vrijedi da su (</a:t>
            </a:r>
            <a:r>
              <a:rPr lang="hr-HR" i="1" dirty="0" err="1" smtClean="0"/>
              <a:t>X</a:t>
            </a:r>
            <a:r>
              <a:rPr lang="hr-HR" i="1" baseline="-25000" dirty="0" err="1" smtClean="0"/>
              <a:t>1</a:t>
            </a:r>
            <a:r>
              <a:rPr lang="hr-HR" i="1" dirty="0" smtClean="0"/>
              <a:t> + </a:t>
            </a:r>
            <a:r>
              <a:rPr lang="hr-HR" i="1" dirty="0" err="1" smtClean="0"/>
              <a:t>X</a:t>
            </a:r>
            <a:r>
              <a:rPr lang="hr-HR" i="1" baseline="-25000" dirty="0" err="1" smtClean="0"/>
              <a:t>2</a:t>
            </a:r>
            <a:r>
              <a:rPr lang="hr-HR" dirty="0" smtClean="0"/>
              <a:t>) te (</a:t>
            </a:r>
            <a:r>
              <a:rPr lang="hr-HR" i="1" dirty="0" err="1" smtClean="0"/>
              <a:t>X</a:t>
            </a:r>
            <a:r>
              <a:rPr lang="hr-HR" i="1" baseline="-25000" dirty="0" err="1" smtClean="0"/>
              <a:t>1</a:t>
            </a:r>
            <a:r>
              <a:rPr lang="hr-HR" i="1" dirty="0" smtClean="0"/>
              <a:t> - </a:t>
            </a:r>
            <a:r>
              <a:rPr lang="hr-HR" i="1" dirty="0" err="1" smtClean="0"/>
              <a:t>X</a:t>
            </a:r>
            <a:r>
              <a:rPr lang="hr-HR" i="1" baseline="-25000" dirty="0" err="1" smtClean="0"/>
              <a:t>2</a:t>
            </a:r>
            <a:r>
              <a:rPr lang="hr-HR" b="1" i="1" dirty="0" smtClean="0"/>
              <a:t> </a:t>
            </a:r>
            <a:r>
              <a:rPr lang="hr-HR" dirty="0" smtClean="0"/>
              <a:t>) također normalne raspodijele:</a:t>
            </a:r>
          </a:p>
          <a:p>
            <a:pPr>
              <a:lnSpc>
                <a:spcPct val="150000"/>
              </a:lnSpc>
            </a:pPr>
            <a:r>
              <a:rPr lang="hr-HR" i="1" dirty="0" err="1" smtClean="0"/>
              <a:t>X</a:t>
            </a:r>
            <a:r>
              <a:rPr lang="hr-HR" i="1" baseline="-25000" dirty="0" err="1" smtClean="0"/>
              <a:t>1</a:t>
            </a:r>
            <a:r>
              <a:rPr lang="hr-HR" i="1" dirty="0" smtClean="0"/>
              <a:t> + </a:t>
            </a:r>
            <a:r>
              <a:rPr lang="hr-HR" i="1" dirty="0" err="1" smtClean="0"/>
              <a:t>X</a:t>
            </a:r>
            <a:r>
              <a:rPr lang="hr-HR" i="1" baseline="-25000" dirty="0" err="1" smtClean="0"/>
              <a:t>2</a:t>
            </a:r>
            <a:r>
              <a:rPr lang="hr-HR" b="1" i="1" dirty="0" smtClean="0"/>
              <a:t> ~ N</a:t>
            </a:r>
            <a:r>
              <a:rPr lang="hr-HR" b="1" dirty="0" smtClean="0"/>
              <a:t>(</a:t>
            </a:r>
            <a:r>
              <a:rPr lang="hr-HR" b="1" i="1" dirty="0" err="1" smtClean="0"/>
              <a:t>μ</a:t>
            </a:r>
            <a:r>
              <a:rPr lang="hr-HR" b="1" i="1" baseline="-25000" dirty="0" err="1" smtClean="0"/>
              <a:t>1</a:t>
            </a:r>
            <a:r>
              <a:rPr lang="hr-HR" b="1" i="1" dirty="0" smtClean="0"/>
              <a:t>+</a:t>
            </a:r>
            <a:r>
              <a:rPr lang="hr-HR" b="1" i="1" dirty="0" err="1" smtClean="0"/>
              <a:t>μ</a:t>
            </a:r>
            <a:r>
              <a:rPr lang="hr-HR" b="1" i="1" baseline="-25000" dirty="0" err="1" smtClean="0"/>
              <a:t>1</a:t>
            </a:r>
            <a:r>
              <a:rPr lang="hr-HR" b="1" i="1" dirty="0" smtClean="0"/>
              <a:t>, </a:t>
            </a:r>
            <a:r>
              <a:rPr lang="hr-HR" b="1" i="1" dirty="0" err="1" smtClean="0"/>
              <a:t>σ</a:t>
            </a:r>
            <a:r>
              <a:rPr lang="hr-HR" b="1" i="1" baseline="-25000" dirty="0" err="1" smtClean="0"/>
              <a:t>1</a:t>
            </a:r>
            <a:r>
              <a:rPr lang="hr-HR" b="1" i="1" baseline="30000" dirty="0" err="1" smtClean="0"/>
              <a:t>2</a:t>
            </a:r>
            <a:r>
              <a:rPr lang="hr-HR" dirty="0" smtClean="0"/>
              <a:t>+</a:t>
            </a:r>
            <a:r>
              <a:rPr lang="hr-HR" b="1" i="1" dirty="0" err="1" smtClean="0"/>
              <a:t>σ</a:t>
            </a:r>
            <a:r>
              <a:rPr lang="hr-HR" b="1" i="1" baseline="-25000" dirty="0" err="1" smtClean="0"/>
              <a:t>2</a:t>
            </a:r>
            <a:r>
              <a:rPr lang="hr-HR" b="1" i="1" baseline="30000" dirty="0" err="1" smtClean="0"/>
              <a:t>2</a:t>
            </a:r>
            <a:r>
              <a:rPr lang="hr-HR" b="1" dirty="0" smtClean="0"/>
              <a:t>)</a:t>
            </a:r>
          </a:p>
          <a:p>
            <a:pPr>
              <a:lnSpc>
                <a:spcPct val="150000"/>
              </a:lnSpc>
            </a:pPr>
            <a:r>
              <a:rPr lang="hr-HR" i="1" dirty="0" err="1" smtClean="0"/>
              <a:t>X</a:t>
            </a:r>
            <a:r>
              <a:rPr lang="hr-HR" i="1" baseline="-25000" dirty="0" err="1" smtClean="0"/>
              <a:t>1</a:t>
            </a:r>
            <a:r>
              <a:rPr lang="hr-HR" i="1" dirty="0" smtClean="0"/>
              <a:t> - </a:t>
            </a:r>
            <a:r>
              <a:rPr lang="hr-HR" i="1" dirty="0" err="1" smtClean="0"/>
              <a:t>X</a:t>
            </a:r>
            <a:r>
              <a:rPr lang="hr-HR" i="1" baseline="-25000" dirty="0" err="1" smtClean="0"/>
              <a:t>2</a:t>
            </a:r>
            <a:r>
              <a:rPr lang="hr-HR" b="1" i="1" dirty="0" smtClean="0"/>
              <a:t> ~ N</a:t>
            </a:r>
            <a:r>
              <a:rPr lang="hr-HR" b="1" dirty="0" smtClean="0"/>
              <a:t>(</a:t>
            </a:r>
            <a:r>
              <a:rPr lang="hr-HR" b="1" i="1" dirty="0" err="1" smtClean="0"/>
              <a:t>μ</a:t>
            </a:r>
            <a:r>
              <a:rPr lang="hr-HR" b="1" i="1" baseline="-25000" dirty="0" err="1" smtClean="0"/>
              <a:t>1</a:t>
            </a:r>
            <a:r>
              <a:rPr lang="hr-HR" b="1" i="1" dirty="0" smtClean="0"/>
              <a:t>-</a:t>
            </a:r>
            <a:r>
              <a:rPr lang="hr-HR" b="1" i="1" dirty="0" err="1" smtClean="0"/>
              <a:t>μ</a:t>
            </a:r>
            <a:r>
              <a:rPr lang="hr-HR" b="1" i="1" baseline="-25000" dirty="0" err="1" smtClean="0"/>
              <a:t>1</a:t>
            </a:r>
            <a:r>
              <a:rPr lang="hr-HR" b="1" i="1" dirty="0" smtClean="0"/>
              <a:t>, </a:t>
            </a:r>
            <a:r>
              <a:rPr lang="hr-HR" b="1" i="1" dirty="0" err="1" smtClean="0"/>
              <a:t>σ</a:t>
            </a:r>
            <a:r>
              <a:rPr lang="hr-HR" b="1" i="1" baseline="-25000" dirty="0" err="1" smtClean="0"/>
              <a:t>1</a:t>
            </a:r>
            <a:r>
              <a:rPr lang="hr-HR" b="1" i="1" baseline="30000" dirty="0" err="1" smtClean="0"/>
              <a:t>2</a:t>
            </a:r>
            <a:r>
              <a:rPr lang="hr-HR" dirty="0" smtClean="0"/>
              <a:t>-</a:t>
            </a:r>
            <a:r>
              <a:rPr lang="hr-HR" b="1" i="1" dirty="0" err="1" smtClean="0"/>
              <a:t>σ</a:t>
            </a:r>
            <a:r>
              <a:rPr lang="hr-HR" b="1" i="1" baseline="-25000" dirty="0" err="1" smtClean="0"/>
              <a:t>2</a:t>
            </a:r>
            <a:r>
              <a:rPr lang="hr-HR" b="1" i="1" baseline="30000" dirty="0" err="1" smtClean="0"/>
              <a:t>2</a:t>
            </a:r>
            <a:r>
              <a:rPr lang="hr-HR" b="1" dirty="0" smtClean="0"/>
              <a:t>)</a:t>
            </a:r>
          </a:p>
          <a:p>
            <a:pPr>
              <a:lnSpc>
                <a:spcPct val="150000"/>
              </a:lnSpc>
            </a:pPr>
            <a:endParaRPr lang="hr-HR" dirty="0" smtClean="0"/>
          </a:p>
          <a:p>
            <a:pPr>
              <a:lnSpc>
                <a:spcPct val="150000"/>
              </a:lnSpc>
            </a:pPr>
            <a:endParaRPr lang="hr-HR" dirty="0" smtClean="0"/>
          </a:p>
        </p:txBody>
      </p:sp>
      <p:sp>
        <p:nvSpPr>
          <p:cNvPr id="4" name="TextBox 3"/>
          <p:cNvSpPr txBox="1"/>
          <p:nvPr/>
        </p:nvSpPr>
        <p:spPr>
          <a:xfrm>
            <a:off x="2362200" y="533400"/>
            <a:ext cx="3960315" cy="369332"/>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en-US"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0"/>
            <a:ext cx="3960315" cy="646331"/>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hr-HR" b="1" u="sng" dirty="0" smtClean="0"/>
          </a:p>
          <a:p>
            <a:pPr algn="ctr"/>
            <a:r>
              <a:rPr lang="hr-HR" b="1" dirty="0" smtClean="0"/>
              <a:t>vjerojatnost</a:t>
            </a:r>
            <a:endParaRPr lang="en-US" b="1" u="sng" dirty="0"/>
          </a:p>
        </p:txBody>
      </p:sp>
      <p:sp>
        <p:nvSpPr>
          <p:cNvPr id="3" name="TextBox 2"/>
          <p:cNvSpPr txBox="1"/>
          <p:nvPr/>
        </p:nvSpPr>
        <p:spPr>
          <a:xfrm>
            <a:off x="685800" y="1219200"/>
            <a:ext cx="8229600" cy="880369"/>
          </a:xfrm>
          <a:prstGeom prst="rect">
            <a:avLst/>
          </a:prstGeom>
          <a:noFill/>
        </p:spPr>
        <p:txBody>
          <a:bodyPr wrap="square" rtlCol="0">
            <a:spAutoFit/>
          </a:bodyPr>
          <a:lstStyle/>
          <a:p>
            <a:pPr>
              <a:lnSpc>
                <a:spcPct val="150000"/>
              </a:lnSpc>
            </a:pPr>
            <a:r>
              <a:rPr lang="hr-HR" dirty="0" smtClean="0"/>
              <a:t>- neka je x kontinuirana slučajna varijabla čija je funkcija gustoće vjerojatnosti </a:t>
            </a:r>
            <a:r>
              <a:rPr lang="hr-HR" dirty="0" err="1" smtClean="0"/>
              <a:t>Gaussova</a:t>
            </a:r>
            <a:r>
              <a:rPr lang="hr-HR" dirty="0" smtClean="0"/>
              <a:t> raspodjela: </a:t>
            </a:r>
            <a:r>
              <a:rPr lang="hr-HR" b="1" dirty="0" smtClean="0"/>
              <a:t>x ~</a:t>
            </a:r>
            <a:r>
              <a:rPr lang="hr-HR" b="1" i="1" dirty="0" smtClean="0"/>
              <a:t> N</a:t>
            </a:r>
            <a:r>
              <a:rPr lang="hr-HR" b="1" dirty="0" smtClean="0"/>
              <a:t>(</a:t>
            </a:r>
            <a:r>
              <a:rPr lang="hr-HR" b="1" i="1" dirty="0" smtClean="0"/>
              <a:t>μ, </a:t>
            </a:r>
            <a:r>
              <a:rPr lang="hr-HR" b="1" i="1" dirty="0" err="1" smtClean="0"/>
              <a:t>σ</a:t>
            </a:r>
            <a:r>
              <a:rPr lang="hr-HR" b="1" i="1" baseline="30000" dirty="0" err="1" smtClean="0"/>
              <a:t>2</a:t>
            </a:r>
            <a:r>
              <a:rPr lang="hr-HR" b="1" dirty="0" smtClean="0"/>
              <a:t>)</a:t>
            </a:r>
            <a:endParaRPr lang="en-US" dirty="0"/>
          </a:p>
        </p:txBody>
      </p:sp>
      <p:graphicFrame>
        <p:nvGraphicFramePr>
          <p:cNvPr id="70658" name="Object 2"/>
          <p:cNvGraphicFramePr>
            <a:graphicFrameLocks noChangeAspect="1"/>
          </p:cNvGraphicFramePr>
          <p:nvPr/>
        </p:nvGraphicFramePr>
        <p:xfrm>
          <a:off x="4495800" y="1905000"/>
          <a:ext cx="2667000" cy="973254"/>
        </p:xfrm>
        <a:graphic>
          <a:graphicData uri="http://schemas.openxmlformats.org/presentationml/2006/ole">
            <mc:AlternateContent xmlns:mc="http://schemas.openxmlformats.org/markup-compatibility/2006">
              <mc:Choice xmlns:v="urn:schemas-microsoft-com:vml" Requires="v">
                <p:oleObj spid="_x0000_s70733" name="Equation" r:id="rId3" imgW="1447560" imgH="507960" progId="Equation.3">
                  <p:embed/>
                </p:oleObj>
              </mc:Choice>
              <mc:Fallback>
                <p:oleObj name="Equation" r:id="rId3" imgW="144756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05000"/>
                        <a:ext cx="2667000" cy="97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914400" y="4964668"/>
            <a:ext cx="2434128" cy="369332"/>
          </a:xfrm>
          <a:prstGeom prst="rect">
            <a:avLst/>
          </a:prstGeom>
          <a:noFill/>
        </p:spPr>
        <p:txBody>
          <a:bodyPr wrap="none" rtlCol="0">
            <a:spAutoFit/>
          </a:bodyPr>
          <a:lstStyle/>
          <a:p>
            <a:r>
              <a:rPr lang="hr-HR" dirty="0" smtClean="0"/>
              <a:t>- uvedemo supstituciju :</a:t>
            </a:r>
            <a:endParaRPr lang="en-US" dirty="0"/>
          </a:p>
        </p:txBody>
      </p:sp>
      <p:graphicFrame>
        <p:nvGraphicFramePr>
          <p:cNvPr id="70659" name="Object 3"/>
          <p:cNvGraphicFramePr>
            <a:graphicFrameLocks noChangeAspect="1"/>
          </p:cNvGraphicFramePr>
          <p:nvPr/>
        </p:nvGraphicFramePr>
        <p:xfrm>
          <a:off x="3810000" y="4736068"/>
          <a:ext cx="990600" cy="651899"/>
        </p:xfrm>
        <a:graphic>
          <a:graphicData uri="http://schemas.openxmlformats.org/presentationml/2006/ole">
            <mc:AlternateContent xmlns:mc="http://schemas.openxmlformats.org/markup-compatibility/2006">
              <mc:Choice xmlns:v="urn:schemas-microsoft-com:vml" Requires="v">
                <p:oleObj spid="_x0000_s70734" name="Equation" r:id="rId5" imgW="622080" imgH="393480" progId="Equation.3">
                  <p:embed/>
                </p:oleObj>
              </mc:Choice>
              <mc:Fallback>
                <p:oleObj name="Equation" r:id="rId5" imgW="62208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736068"/>
                        <a:ext cx="990600" cy="65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838200" y="3048000"/>
            <a:ext cx="7207679" cy="369332"/>
          </a:xfrm>
          <a:prstGeom prst="rect">
            <a:avLst/>
          </a:prstGeom>
          <a:noFill/>
        </p:spPr>
        <p:txBody>
          <a:bodyPr wrap="none" rtlCol="0">
            <a:spAutoFit/>
          </a:bodyPr>
          <a:lstStyle/>
          <a:p>
            <a:r>
              <a:rPr lang="hr-HR" dirty="0" smtClean="0"/>
              <a:t>- vjerojatnost da ta varijabla poprimi neku vrijednost iz intervala (</a:t>
            </a:r>
            <a:r>
              <a:rPr lang="hr-HR" dirty="0" err="1" smtClean="0"/>
              <a:t>x</a:t>
            </a:r>
            <a:r>
              <a:rPr lang="hr-HR" baseline="-25000" dirty="0" err="1" smtClean="0"/>
              <a:t>1</a:t>
            </a:r>
            <a:r>
              <a:rPr lang="hr-HR" dirty="0" smtClean="0"/>
              <a:t>, </a:t>
            </a:r>
            <a:r>
              <a:rPr lang="hr-HR" dirty="0" err="1" smtClean="0"/>
              <a:t>x</a:t>
            </a:r>
            <a:r>
              <a:rPr lang="hr-HR" baseline="-25000" dirty="0" err="1" smtClean="0"/>
              <a:t>2</a:t>
            </a:r>
            <a:r>
              <a:rPr lang="hr-HR" dirty="0" smtClean="0"/>
              <a:t>) jest:</a:t>
            </a:r>
            <a:endParaRPr lang="en-US" dirty="0"/>
          </a:p>
        </p:txBody>
      </p:sp>
      <p:graphicFrame>
        <p:nvGraphicFramePr>
          <p:cNvPr id="70660" name="Object 4"/>
          <p:cNvGraphicFramePr>
            <a:graphicFrameLocks noChangeAspect="1"/>
          </p:cNvGraphicFramePr>
          <p:nvPr/>
        </p:nvGraphicFramePr>
        <p:xfrm>
          <a:off x="1233488" y="3316288"/>
          <a:ext cx="3871912" cy="972775"/>
        </p:xfrm>
        <a:graphic>
          <a:graphicData uri="http://schemas.openxmlformats.org/presentationml/2006/ole">
            <mc:AlternateContent xmlns:mc="http://schemas.openxmlformats.org/markup-compatibility/2006">
              <mc:Choice xmlns:v="urn:schemas-microsoft-com:vml" Requires="v">
                <p:oleObj spid="_x0000_s70735" name="Equation" r:id="rId7" imgW="2260440" imgH="545760" progId="Equation.3">
                  <p:embed/>
                </p:oleObj>
              </mc:Choice>
              <mc:Fallback>
                <p:oleObj name="Equation" r:id="rId7" imgW="2260440" imgH="5457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488" y="3316288"/>
                        <a:ext cx="3871912" cy="97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additive="base">
                                        <p:cTn id="7" dur="500" fill="hold"/>
                                        <p:tgtEl>
                                          <p:spTgt spid="70659"/>
                                        </p:tgtEl>
                                        <p:attrNameLst>
                                          <p:attrName>ppt_x</p:attrName>
                                        </p:attrNameLst>
                                      </p:cBhvr>
                                      <p:tavLst>
                                        <p:tav tm="0">
                                          <p:val>
                                            <p:strVal val="#ppt_x"/>
                                          </p:val>
                                        </p:tav>
                                        <p:tav tm="100000">
                                          <p:val>
                                            <p:strVal val="#ppt_x"/>
                                          </p:val>
                                        </p:tav>
                                      </p:tavLst>
                                    </p:anim>
                                    <p:anim calcmode="lin" valueType="num">
                                      <p:cBhvr additive="base">
                                        <p:cTn id="8" dur="500" fill="hold"/>
                                        <p:tgtEl>
                                          <p:spTgt spid="70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66800"/>
            <a:ext cx="8305800" cy="646331"/>
          </a:xfrm>
          <a:prstGeom prst="rect">
            <a:avLst/>
          </a:prstGeom>
          <a:noFill/>
        </p:spPr>
        <p:txBody>
          <a:bodyPr wrap="square" rtlCol="0">
            <a:spAutoFit/>
          </a:bodyPr>
          <a:lstStyle/>
          <a:p>
            <a:r>
              <a:rPr lang="hr-HR" dirty="0" smtClean="0"/>
              <a:t>- i dobijemo jediničnu </a:t>
            </a:r>
            <a:r>
              <a:rPr lang="hr-HR" dirty="0" err="1" smtClean="0"/>
              <a:t>Gaussovu</a:t>
            </a:r>
            <a:r>
              <a:rPr lang="hr-HR" dirty="0" smtClean="0"/>
              <a:t> raspodjelu za varijablu </a:t>
            </a:r>
            <a:r>
              <a:rPr lang="hr-HR" i="1" dirty="0" smtClean="0"/>
              <a:t>u </a:t>
            </a:r>
            <a:r>
              <a:rPr lang="hr-HR" dirty="0" smtClean="0"/>
              <a:t>(</a:t>
            </a:r>
            <a:r>
              <a:rPr lang="hr-HR" b="1" i="1" dirty="0" smtClean="0"/>
              <a:t>u~N </a:t>
            </a:r>
            <a:r>
              <a:rPr lang="hr-HR" b="1" dirty="0" smtClean="0"/>
              <a:t>(</a:t>
            </a:r>
            <a:r>
              <a:rPr lang="hr-HR" b="1" i="1" dirty="0" smtClean="0"/>
              <a:t>0, 1</a:t>
            </a:r>
            <a:r>
              <a:rPr lang="hr-HR" b="1" dirty="0" smtClean="0"/>
              <a:t>)</a:t>
            </a:r>
            <a:r>
              <a:rPr lang="hr-HR" dirty="0" smtClean="0"/>
              <a:t>) te je pripadajuća vjerojatnost : </a:t>
            </a:r>
            <a:endParaRPr lang="en-US" dirty="0"/>
          </a:p>
        </p:txBody>
      </p:sp>
      <p:sp>
        <p:nvSpPr>
          <p:cNvPr id="3" name="TextBox 2"/>
          <p:cNvSpPr txBox="1"/>
          <p:nvPr/>
        </p:nvSpPr>
        <p:spPr>
          <a:xfrm>
            <a:off x="2362200" y="228600"/>
            <a:ext cx="3960315" cy="646331"/>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RASPODJELA</a:t>
            </a:r>
          </a:p>
          <a:p>
            <a:pPr algn="ctr"/>
            <a:r>
              <a:rPr lang="hr-HR" b="1" dirty="0" smtClean="0"/>
              <a:t>vjerojatnost </a:t>
            </a:r>
            <a:endParaRPr lang="en-US" b="1" dirty="0"/>
          </a:p>
        </p:txBody>
      </p:sp>
      <p:graphicFrame>
        <p:nvGraphicFramePr>
          <p:cNvPr id="71682" name="Object 2"/>
          <p:cNvGraphicFramePr>
            <a:graphicFrameLocks noChangeAspect="1"/>
          </p:cNvGraphicFramePr>
          <p:nvPr/>
        </p:nvGraphicFramePr>
        <p:xfrm>
          <a:off x="381000" y="1767929"/>
          <a:ext cx="3497263" cy="975271"/>
        </p:xfrm>
        <a:graphic>
          <a:graphicData uri="http://schemas.openxmlformats.org/presentationml/2006/ole">
            <mc:AlternateContent xmlns:mc="http://schemas.openxmlformats.org/markup-compatibility/2006">
              <mc:Choice xmlns:v="urn:schemas-microsoft-com:vml" Requires="v">
                <p:oleObj spid="_x0000_s71783" name="Equation" r:id="rId3" imgW="1942920" imgH="520560" progId="Equation.3">
                  <p:embed/>
                </p:oleObj>
              </mc:Choice>
              <mc:Fallback>
                <p:oleObj name="Equation" r:id="rId3" imgW="1942920" imgH="5205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67929"/>
                        <a:ext cx="3497263" cy="97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4495800" y="1981200"/>
          <a:ext cx="1112838" cy="652463"/>
        </p:xfrm>
        <a:graphic>
          <a:graphicData uri="http://schemas.openxmlformats.org/presentationml/2006/ole">
            <mc:AlternateContent xmlns:mc="http://schemas.openxmlformats.org/markup-compatibility/2006">
              <mc:Choice xmlns:v="urn:schemas-microsoft-com:vml" Requires="v">
                <p:oleObj spid="_x0000_s71784" name="Equation" r:id="rId5" imgW="698400" imgH="393480" progId="Equation.3">
                  <p:embed/>
                </p:oleObj>
              </mc:Choice>
              <mc:Fallback>
                <p:oleObj name="Equation" r:id="rId5" imgW="69840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981200"/>
                        <a:ext cx="1112838"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4"/>
          <p:cNvGraphicFramePr>
            <a:graphicFrameLocks noChangeAspect="1"/>
          </p:cNvGraphicFramePr>
          <p:nvPr/>
        </p:nvGraphicFramePr>
        <p:xfrm>
          <a:off x="5867400" y="1981200"/>
          <a:ext cx="1173162" cy="652463"/>
        </p:xfrm>
        <a:graphic>
          <a:graphicData uri="http://schemas.openxmlformats.org/presentationml/2006/ole">
            <mc:AlternateContent xmlns:mc="http://schemas.openxmlformats.org/markup-compatibility/2006">
              <mc:Choice xmlns:v="urn:schemas-microsoft-com:vml" Requires="v">
                <p:oleObj spid="_x0000_s71785" name="Equation" r:id="rId7" imgW="736560" imgH="393480" progId="Equation.3">
                  <p:embed/>
                </p:oleObj>
              </mc:Choice>
              <mc:Fallback>
                <p:oleObj name="Equation" r:id="rId7" imgW="73656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981200"/>
                        <a:ext cx="1173162"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2819400"/>
            <a:ext cx="7111883" cy="369332"/>
          </a:xfrm>
          <a:prstGeom prst="rect">
            <a:avLst/>
          </a:prstGeom>
          <a:noFill/>
        </p:spPr>
        <p:txBody>
          <a:bodyPr wrap="none" rtlCol="0">
            <a:spAutoFit/>
          </a:bodyPr>
          <a:lstStyle/>
          <a:p>
            <a:r>
              <a:rPr lang="hr-HR" dirty="0" smtClean="0"/>
              <a:t>- pretpostavimo da je </a:t>
            </a:r>
            <a:r>
              <a:rPr lang="hr-HR" i="1" dirty="0" err="1" smtClean="0"/>
              <a:t>x</a:t>
            </a:r>
            <a:r>
              <a:rPr lang="hr-HR" i="1" baseline="-25000" dirty="0" err="1" smtClean="0"/>
              <a:t>1</a:t>
            </a:r>
            <a:r>
              <a:rPr lang="hr-HR" i="1" dirty="0" smtClean="0"/>
              <a:t>=</a:t>
            </a:r>
            <a:r>
              <a:rPr lang="el-GR" i="1" dirty="0" smtClean="0"/>
              <a:t>μ</a:t>
            </a:r>
            <a:r>
              <a:rPr lang="hr-HR" i="1" dirty="0" smtClean="0"/>
              <a:t> </a:t>
            </a:r>
            <a:r>
              <a:rPr lang="hr-HR" dirty="0" smtClean="0"/>
              <a:t>(time je </a:t>
            </a:r>
            <a:r>
              <a:rPr lang="hr-HR" i="1" dirty="0" err="1" smtClean="0"/>
              <a:t>u</a:t>
            </a:r>
            <a:r>
              <a:rPr lang="hr-HR" i="1" baseline="-25000" dirty="0" err="1" smtClean="0"/>
              <a:t>1</a:t>
            </a:r>
            <a:r>
              <a:rPr lang="hr-HR" i="1" dirty="0" smtClean="0"/>
              <a:t>=0</a:t>
            </a:r>
            <a:r>
              <a:rPr lang="hr-HR" dirty="0" smtClean="0"/>
              <a:t>), pripadajuća vjerojatnost je tada:</a:t>
            </a:r>
            <a:r>
              <a:rPr lang="hr-HR" i="1" dirty="0" smtClean="0"/>
              <a:t> </a:t>
            </a:r>
            <a:endParaRPr lang="en-US" i="1" dirty="0"/>
          </a:p>
        </p:txBody>
      </p:sp>
      <p:graphicFrame>
        <p:nvGraphicFramePr>
          <p:cNvPr id="71686" name="Object 6"/>
          <p:cNvGraphicFramePr>
            <a:graphicFrameLocks noChangeAspect="1"/>
          </p:cNvGraphicFramePr>
          <p:nvPr/>
        </p:nvGraphicFramePr>
        <p:xfrm>
          <a:off x="609600" y="3505200"/>
          <a:ext cx="4321175" cy="950912"/>
        </p:xfrm>
        <a:graphic>
          <a:graphicData uri="http://schemas.openxmlformats.org/presentationml/2006/ole">
            <mc:AlternateContent xmlns:mc="http://schemas.openxmlformats.org/markup-compatibility/2006">
              <mc:Choice xmlns:v="urn:schemas-microsoft-com:vml" Requires="v">
                <p:oleObj spid="_x0000_s71786" name="Equation" r:id="rId9" imgW="2400120" imgH="507960" progId="Equation.3">
                  <p:embed/>
                </p:oleObj>
              </mc:Choice>
              <mc:Fallback>
                <p:oleObj name="Equation" r:id="rId9" imgW="2400120" imgH="50796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505200"/>
                        <a:ext cx="432117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304800" y="5105400"/>
            <a:ext cx="4799071" cy="369332"/>
          </a:xfrm>
          <a:prstGeom prst="rect">
            <a:avLst/>
          </a:prstGeom>
          <a:noFill/>
        </p:spPr>
        <p:txBody>
          <a:bodyPr wrap="none" rtlCol="0">
            <a:spAutoFit/>
          </a:bodyPr>
          <a:lstStyle/>
          <a:p>
            <a:r>
              <a:rPr lang="hr-HR" dirty="0" smtClean="0"/>
              <a:t>- sa slike vidimo kolika je pripadajuća vjerojatnost</a:t>
            </a:r>
            <a:endParaRPr lang="en-US" dirty="0"/>
          </a:p>
        </p:txBody>
      </p:sp>
      <p:pic>
        <p:nvPicPr>
          <p:cNvPr id="71687"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852664" y="3322727"/>
            <a:ext cx="4291336" cy="35352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686"/>
                                        </p:tgtEl>
                                        <p:attrNameLst>
                                          <p:attrName>style.visibility</p:attrName>
                                        </p:attrNameLst>
                                      </p:cBhvr>
                                      <p:to>
                                        <p:strVal val="visible"/>
                                      </p:to>
                                    </p:set>
                                    <p:anim calcmode="lin" valueType="num">
                                      <p:cBhvr additive="base">
                                        <p:cTn id="11" dur="500" fill="hold"/>
                                        <p:tgtEl>
                                          <p:spTgt spid="71686"/>
                                        </p:tgtEl>
                                        <p:attrNameLst>
                                          <p:attrName>ppt_x</p:attrName>
                                        </p:attrNameLst>
                                      </p:cBhvr>
                                      <p:tavLst>
                                        <p:tav tm="0">
                                          <p:val>
                                            <p:strVal val="#ppt_x"/>
                                          </p:val>
                                        </p:tav>
                                        <p:tav tm="100000">
                                          <p:val>
                                            <p:strVal val="#ppt_x"/>
                                          </p:val>
                                        </p:tav>
                                      </p:tavLst>
                                    </p:anim>
                                    <p:anim calcmode="lin" valueType="num">
                                      <p:cBhvr additive="base">
                                        <p:cTn id="12" dur="500" fill="hold"/>
                                        <p:tgtEl>
                                          <p:spTgt spid="716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687"/>
                                        </p:tgtEl>
                                        <p:attrNameLst>
                                          <p:attrName>style.visibility</p:attrName>
                                        </p:attrNameLst>
                                      </p:cBhvr>
                                      <p:to>
                                        <p:strVal val="visible"/>
                                      </p:to>
                                    </p:set>
                                    <p:anim calcmode="lin" valueType="num">
                                      <p:cBhvr additive="base">
                                        <p:cTn id="19" dur="500" fill="hold"/>
                                        <p:tgtEl>
                                          <p:spTgt spid="71687"/>
                                        </p:tgtEl>
                                        <p:attrNameLst>
                                          <p:attrName>ppt_x</p:attrName>
                                        </p:attrNameLst>
                                      </p:cBhvr>
                                      <p:tavLst>
                                        <p:tav tm="0">
                                          <p:val>
                                            <p:strVal val="#ppt_x"/>
                                          </p:val>
                                        </p:tav>
                                        <p:tav tm="100000">
                                          <p:val>
                                            <p:strVal val="#ppt_x"/>
                                          </p:val>
                                        </p:tav>
                                      </p:tavLst>
                                    </p:anim>
                                    <p:anim calcmode="lin" valueType="num">
                                      <p:cBhvr additive="base">
                                        <p:cTn id="20" dur="500" fill="hold"/>
                                        <p:tgtEl>
                                          <p:spTgt spid="716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0"/>
            <a:ext cx="3960315" cy="646331"/>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hr-HR" b="1" u="sng" dirty="0" smtClean="0"/>
          </a:p>
          <a:p>
            <a:pPr algn="ctr"/>
            <a:r>
              <a:rPr lang="hr-HR" b="1" dirty="0" smtClean="0"/>
              <a:t>vjerojatnost</a:t>
            </a:r>
            <a:endParaRPr lang="en-US" b="1" u="sng" dirty="0"/>
          </a:p>
        </p:txBody>
      </p:sp>
      <p:sp>
        <p:nvSpPr>
          <p:cNvPr id="3" name="TextBox 2"/>
          <p:cNvSpPr txBox="1"/>
          <p:nvPr/>
        </p:nvSpPr>
        <p:spPr>
          <a:xfrm>
            <a:off x="457200" y="1295400"/>
            <a:ext cx="7888954" cy="369332"/>
          </a:xfrm>
          <a:prstGeom prst="rect">
            <a:avLst/>
          </a:prstGeom>
          <a:noFill/>
        </p:spPr>
        <p:txBody>
          <a:bodyPr wrap="none" rtlCol="0">
            <a:spAutoFit/>
          </a:bodyPr>
          <a:lstStyle/>
          <a:p>
            <a:pPr>
              <a:buFontTx/>
              <a:buChar char="-"/>
            </a:pPr>
            <a:r>
              <a:rPr lang="hr-HR" dirty="0" smtClean="0"/>
              <a:t> postoje tablice s tabeliranim vrijednostima vjerojatnosti za različite vrijednosti </a:t>
            </a:r>
            <a:r>
              <a:rPr lang="hr-HR" i="1" dirty="0" smtClean="0"/>
              <a:t>u</a:t>
            </a:r>
            <a:r>
              <a:rPr lang="hr-HR" i="1" baseline="-25000" dirty="0" smtClean="0"/>
              <a:t>2</a:t>
            </a:r>
            <a:r>
              <a:rPr lang="hr-HR" dirty="0" smtClean="0"/>
              <a:t> </a:t>
            </a:r>
          </a:p>
        </p:txBody>
      </p:sp>
      <p:sp>
        <p:nvSpPr>
          <p:cNvPr id="4" name="Rectangle 3"/>
          <p:cNvSpPr/>
          <p:nvPr/>
        </p:nvSpPr>
        <p:spPr>
          <a:xfrm>
            <a:off x="533400" y="6488668"/>
            <a:ext cx="8483669" cy="369332"/>
          </a:xfrm>
          <a:prstGeom prst="rect">
            <a:avLst/>
          </a:prstGeom>
        </p:spPr>
        <p:txBody>
          <a:bodyPr wrap="none">
            <a:spAutoFit/>
          </a:bodyPr>
          <a:lstStyle/>
          <a:p>
            <a:pPr>
              <a:buFontTx/>
              <a:buChar char="-"/>
            </a:pPr>
            <a:r>
              <a:rPr lang="hr-HR" dirty="0" smtClean="0"/>
              <a:t> zbog simetričnosti </a:t>
            </a:r>
            <a:r>
              <a:rPr lang="hr-HR" dirty="0" err="1" smtClean="0"/>
              <a:t>Gaussove</a:t>
            </a:r>
            <a:r>
              <a:rPr lang="hr-HR" dirty="0" smtClean="0"/>
              <a:t> raspodijele u tablici se nalaze samo pozitivne vrijednosti </a:t>
            </a:r>
            <a:r>
              <a:rPr lang="hr-HR" i="1" dirty="0" smtClean="0"/>
              <a:t>u</a:t>
            </a:r>
            <a:r>
              <a:rPr lang="hr-HR" dirty="0" smtClean="0"/>
              <a:t> </a:t>
            </a:r>
            <a:endParaRPr lang="en-US" dirty="0"/>
          </a:p>
        </p:txBody>
      </p:sp>
      <p:pic>
        <p:nvPicPr>
          <p:cNvPr id="76803" name="Picture 3"/>
          <p:cNvPicPr>
            <a:picLocks noChangeAspect="1" noChangeArrowheads="1"/>
          </p:cNvPicPr>
          <p:nvPr/>
        </p:nvPicPr>
        <p:blipFill>
          <a:blip r:embed="rId3" cstate="print">
            <a:clrChange>
              <a:clrFrom>
                <a:srgbClr val="F8FCF8"/>
              </a:clrFrom>
              <a:clrTo>
                <a:srgbClr val="F8FCF8">
                  <a:alpha val="0"/>
                </a:srgbClr>
              </a:clrTo>
            </a:clrChange>
          </a:blip>
          <a:srcRect/>
          <a:stretch>
            <a:fillRect/>
          </a:stretch>
        </p:blipFill>
        <p:spPr bwMode="auto">
          <a:xfrm>
            <a:off x="2133600" y="1752600"/>
            <a:ext cx="487680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1981200" y="-39136"/>
            <a:ext cx="5152365" cy="6897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2151063" y="423863"/>
            <a:ext cx="4840287" cy="601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1981200" y="-39136"/>
            <a:ext cx="5152365" cy="6897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0"/>
            <a:ext cx="3960315" cy="646331"/>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hr-HR" b="1" u="sng" dirty="0" smtClean="0"/>
          </a:p>
          <a:p>
            <a:pPr algn="ctr"/>
            <a:r>
              <a:rPr lang="hr-HR" b="1" dirty="0" smtClean="0"/>
              <a:t>vjerojatnost</a:t>
            </a:r>
            <a:endParaRPr lang="en-US" b="1" u="sng" dirty="0"/>
          </a:p>
        </p:txBody>
      </p:sp>
      <p:sp>
        <p:nvSpPr>
          <p:cNvPr id="3" name="TextBox 2"/>
          <p:cNvSpPr txBox="1"/>
          <p:nvPr/>
        </p:nvSpPr>
        <p:spPr>
          <a:xfrm>
            <a:off x="228600" y="390942"/>
            <a:ext cx="8610600" cy="1754326"/>
          </a:xfrm>
          <a:prstGeom prst="rect">
            <a:avLst/>
          </a:prstGeom>
          <a:noFill/>
        </p:spPr>
        <p:txBody>
          <a:bodyPr wrap="square" rtlCol="0">
            <a:spAutoFit/>
          </a:bodyPr>
          <a:lstStyle/>
          <a:p>
            <a:r>
              <a:rPr lang="hr-HR" dirty="0" smtClean="0"/>
              <a:t>Primjer:</a:t>
            </a:r>
          </a:p>
          <a:p>
            <a:r>
              <a:rPr lang="hr-HR" i="1" dirty="0" smtClean="0"/>
              <a:t>x ~ N</a:t>
            </a:r>
            <a:r>
              <a:rPr lang="hr-HR" dirty="0" smtClean="0"/>
              <a:t>(</a:t>
            </a:r>
            <a:r>
              <a:rPr lang="hr-HR" i="1" dirty="0" smtClean="0"/>
              <a:t>μ=</a:t>
            </a:r>
            <a:r>
              <a:rPr lang="hr-HR" dirty="0" smtClean="0"/>
              <a:t>20</a:t>
            </a:r>
            <a:r>
              <a:rPr lang="hr-HR" i="1" dirty="0" smtClean="0"/>
              <a:t>, σ</a:t>
            </a:r>
            <a:r>
              <a:rPr lang="hr-HR" i="1" baseline="30000" dirty="0" smtClean="0"/>
              <a:t>2</a:t>
            </a:r>
            <a:r>
              <a:rPr lang="hr-HR" dirty="0" smtClean="0"/>
              <a:t>=4), izračunajte: </a:t>
            </a:r>
          </a:p>
          <a:p>
            <a:r>
              <a:rPr lang="hr-HR" dirty="0" smtClean="0"/>
              <a:t>a0) vjerojatnost </a:t>
            </a:r>
            <a:r>
              <a:rPr lang="hr-HR"/>
              <a:t>da </a:t>
            </a:r>
            <a:r>
              <a:rPr lang="hr-HR" smtClean="0"/>
              <a:t>je slučajna </a:t>
            </a:r>
            <a:r>
              <a:rPr lang="hr-HR" dirty="0"/>
              <a:t>kontinuirana varijabla </a:t>
            </a:r>
            <a:r>
              <a:rPr lang="hr-HR" i="1" dirty="0"/>
              <a:t>x</a:t>
            </a:r>
            <a:r>
              <a:rPr lang="hr-HR" dirty="0"/>
              <a:t> </a:t>
            </a:r>
            <a:r>
              <a:rPr lang="hr-HR" dirty="0" smtClean="0"/>
              <a:t>veća </a:t>
            </a:r>
            <a:r>
              <a:rPr lang="hr-HR" smtClean="0"/>
              <a:t>od 20 i </a:t>
            </a:r>
            <a:r>
              <a:rPr lang="hr-HR" dirty="0" smtClean="0"/>
              <a:t>manja </a:t>
            </a:r>
            <a:r>
              <a:rPr lang="hr-HR"/>
              <a:t>od </a:t>
            </a:r>
            <a:r>
              <a:rPr lang="hr-HR" smtClean="0"/>
              <a:t>22,2. </a:t>
            </a:r>
            <a:endParaRPr lang="hr-HR" dirty="0" smtClean="0"/>
          </a:p>
          <a:p>
            <a:pPr marL="342900" indent="-342900">
              <a:buAutoNum type="alphaLcParenR"/>
            </a:pPr>
            <a:r>
              <a:rPr lang="hr-HR" dirty="0" smtClean="0"/>
              <a:t>vjerojatnost da je slučajna kontinuirana varijabla </a:t>
            </a:r>
            <a:r>
              <a:rPr lang="hr-HR" i="1" dirty="0" smtClean="0"/>
              <a:t>x</a:t>
            </a:r>
            <a:r>
              <a:rPr lang="hr-HR" dirty="0" smtClean="0"/>
              <a:t> veća od </a:t>
            </a:r>
            <a:r>
              <a:rPr lang="hr-HR" dirty="0" err="1" smtClean="0"/>
              <a:t>17</a:t>
            </a:r>
            <a:r>
              <a:rPr lang="hr-HR" dirty="0" smtClean="0"/>
              <a:t> i manja od </a:t>
            </a:r>
            <a:r>
              <a:rPr lang="hr-HR" dirty="0" err="1" smtClean="0"/>
              <a:t>21</a:t>
            </a:r>
            <a:r>
              <a:rPr lang="hr-HR" dirty="0" smtClean="0"/>
              <a:t>,5. </a:t>
            </a:r>
          </a:p>
          <a:p>
            <a:pPr marL="342900" indent="-342900">
              <a:buAutoNum type="alphaLcParenR"/>
            </a:pPr>
            <a:r>
              <a:rPr lang="hr-HR" dirty="0" smtClean="0"/>
              <a:t>vjerojatnost da </a:t>
            </a:r>
            <a:r>
              <a:rPr lang="hr-HR" i="1" dirty="0" smtClean="0"/>
              <a:t>x</a:t>
            </a:r>
            <a:r>
              <a:rPr lang="hr-HR" dirty="0" smtClean="0"/>
              <a:t> poprimi bilo koju vrijednost manju od </a:t>
            </a:r>
            <a:r>
              <a:rPr lang="hr-HR" dirty="0" err="1" smtClean="0"/>
              <a:t>21</a:t>
            </a:r>
            <a:r>
              <a:rPr lang="hr-HR" dirty="0" smtClean="0"/>
              <a:t>,5</a:t>
            </a:r>
          </a:p>
          <a:p>
            <a:pPr marL="342900" indent="-342900">
              <a:buAutoNum type="alphaLcParenR"/>
            </a:pPr>
            <a:r>
              <a:rPr lang="hr-HR" dirty="0" smtClean="0"/>
              <a:t>vjerojatnost da poprimi vrijednost veću od </a:t>
            </a:r>
            <a:r>
              <a:rPr lang="hr-HR" dirty="0" err="1" smtClean="0"/>
              <a:t>21</a:t>
            </a:r>
            <a:r>
              <a:rPr lang="hr-HR" dirty="0" smtClean="0"/>
              <a:t>,5.</a:t>
            </a:r>
            <a:endParaRPr lang="en-US" dirty="0"/>
          </a:p>
        </p:txBody>
      </p:sp>
      <p:sp>
        <p:nvSpPr>
          <p:cNvPr id="4" name="TextBox 3"/>
          <p:cNvSpPr txBox="1"/>
          <p:nvPr/>
        </p:nvSpPr>
        <p:spPr>
          <a:xfrm>
            <a:off x="457200" y="2057400"/>
            <a:ext cx="5477077" cy="1754326"/>
          </a:xfrm>
          <a:prstGeom prst="rect">
            <a:avLst/>
          </a:prstGeom>
          <a:noFill/>
        </p:spPr>
        <p:txBody>
          <a:bodyPr wrap="none" rtlCol="0">
            <a:spAutoFit/>
          </a:bodyPr>
          <a:lstStyle/>
          <a:p>
            <a:pPr>
              <a:lnSpc>
                <a:spcPct val="150000"/>
              </a:lnSpc>
            </a:pPr>
            <a:r>
              <a:rPr lang="hr-HR" dirty="0" smtClean="0"/>
              <a:t>RJEŠENJE:</a:t>
            </a:r>
          </a:p>
          <a:p>
            <a:pPr marL="342900" indent="-342900">
              <a:lnSpc>
                <a:spcPct val="150000"/>
              </a:lnSpc>
              <a:buAutoNum type="alphaLcParenR"/>
            </a:pPr>
            <a:r>
              <a:rPr lang="hr-HR" dirty="0" smtClean="0"/>
              <a:t>tražena vjerojatnost je </a:t>
            </a:r>
            <a:r>
              <a:rPr lang="hr-HR" i="1" dirty="0" smtClean="0"/>
              <a:t>P</a:t>
            </a:r>
            <a:r>
              <a:rPr lang="hr-HR" dirty="0" smtClean="0"/>
              <a:t>(</a:t>
            </a:r>
            <a:r>
              <a:rPr lang="hr-HR" dirty="0" err="1" smtClean="0"/>
              <a:t>17</a:t>
            </a:r>
            <a:r>
              <a:rPr lang="hr-HR" dirty="0" smtClean="0"/>
              <a:t> &lt; </a:t>
            </a:r>
            <a:r>
              <a:rPr lang="hr-HR" i="1" dirty="0" smtClean="0"/>
              <a:t>x</a:t>
            </a:r>
            <a:r>
              <a:rPr lang="hr-HR" dirty="0" smtClean="0"/>
              <a:t> &lt; </a:t>
            </a:r>
            <a:r>
              <a:rPr lang="hr-HR" dirty="0" err="1" smtClean="0"/>
              <a:t>21</a:t>
            </a:r>
            <a:r>
              <a:rPr lang="hr-HR" dirty="0" smtClean="0"/>
              <a:t>,5) = </a:t>
            </a:r>
            <a:r>
              <a:rPr lang="hr-HR" i="1" dirty="0" smtClean="0"/>
              <a:t>P(</a:t>
            </a:r>
            <a:r>
              <a:rPr lang="hr-HR" i="1" dirty="0" err="1" smtClean="0"/>
              <a:t>u</a:t>
            </a:r>
            <a:r>
              <a:rPr lang="hr-HR" i="1" baseline="-25000" dirty="0" err="1" smtClean="0"/>
              <a:t>1</a:t>
            </a:r>
            <a:r>
              <a:rPr lang="hr-HR" i="1" dirty="0" smtClean="0"/>
              <a:t>) + </a:t>
            </a:r>
            <a:r>
              <a:rPr lang="hr-HR" i="1" dirty="0" err="1" smtClean="0"/>
              <a:t>P</a:t>
            </a:r>
            <a:r>
              <a:rPr lang="hr-HR" i="1" dirty="0" smtClean="0"/>
              <a:t>(u</a:t>
            </a:r>
            <a:r>
              <a:rPr lang="hr-HR" i="1" baseline="-25000" dirty="0" smtClean="0"/>
              <a:t>2</a:t>
            </a:r>
            <a:r>
              <a:rPr lang="hr-HR" i="1" dirty="0" smtClean="0"/>
              <a:t>)</a:t>
            </a:r>
          </a:p>
          <a:p>
            <a:pPr marL="342900" indent="-342900">
              <a:lnSpc>
                <a:spcPct val="150000"/>
              </a:lnSpc>
            </a:pPr>
            <a:r>
              <a:rPr lang="hr-HR" dirty="0" smtClean="0"/>
              <a:t>izvršimo supstituciju i izračunamo: </a:t>
            </a:r>
          </a:p>
          <a:p>
            <a:pPr marL="342900" indent="-342900">
              <a:lnSpc>
                <a:spcPct val="150000"/>
              </a:lnSpc>
            </a:pPr>
            <a:r>
              <a:rPr lang="hr-HR" dirty="0" err="1" smtClean="0"/>
              <a:t>u</a:t>
            </a:r>
            <a:r>
              <a:rPr lang="hr-HR" baseline="-25000" dirty="0" err="1" smtClean="0"/>
              <a:t>1</a:t>
            </a:r>
            <a:r>
              <a:rPr lang="hr-HR" dirty="0" smtClean="0"/>
              <a:t>= (|</a:t>
            </a:r>
            <a:r>
              <a:rPr lang="hr-HR" dirty="0" err="1" smtClean="0"/>
              <a:t>17</a:t>
            </a:r>
            <a:r>
              <a:rPr lang="hr-HR" dirty="0" smtClean="0"/>
              <a:t>-</a:t>
            </a:r>
            <a:r>
              <a:rPr lang="hr-HR" dirty="0" err="1" smtClean="0"/>
              <a:t>20</a:t>
            </a:r>
            <a:r>
              <a:rPr lang="hr-HR" dirty="0" smtClean="0"/>
              <a:t>|)/2 = 1,</a:t>
            </a:r>
            <a:r>
              <a:rPr lang="hr-HR" dirty="0" err="1" smtClean="0"/>
              <a:t>50</a:t>
            </a:r>
            <a:r>
              <a:rPr lang="hr-HR" dirty="0" smtClean="0"/>
              <a:t>;	u</a:t>
            </a:r>
            <a:r>
              <a:rPr lang="hr-HR" baseline="-25000" dirty="0" smtClean="0"/>
              <a:t>2</a:t>
            </a:r>
            <a:r>
              <a:rPr lang="hr-HR" dirty="0" smtClean="0"/>
              <a:t>= (|</a:t>
            </a:r>
            <a:r>
              <a:rPr lang="hr-HR" dirty="0" err="1" smtClean="0"/>
              <a:t>21</a:t>
            </a:r>
            <a:r>
              <a:rPr lang="hr-HR" dirty="0" smtClean="0"/>
              <a:t>,5-</a:t>
            </a:r>
            <a:r>
              <a:rPr lang="hr-HR" dirty="0" err="1" smtClean="0"/>
              <a:t>20</a:t>
            </a:r>
            <a:r>
              <a:rPr lang="hr-HR" dirty="0" smtClean="0"/>
              <a:t>|)/2 = 0,</a:t>
            </a:r>
            <a:r>
              <a:rPr lang="hr-HR" dirty="0" err="1" smtClean="0"/>
              <a:t>75</a:t>
            </a:r>
            <a:endParaRPr lang="en-US" dirty="0"/>
          </a:p>
        </p:txBody>
      </p:sp>
      <p:sp>
        <p:nvSpPr>
          <p:cNvPr id="5" name="Rectangle 4"/>
          <p:cNvSpPr/>
          <p:nvPr/>
        </p:nvSpPr>
        <p:spPr>
          <a:xfrm>
            <a:off x="685800" y="3962400"/>
            <a:ext cx="1939121" cy="923330"/>
          </a:xfrm>
          <a:prstGeom prst="rect">
            <a:avLst/>
          </a:prstGeom>
        </p:spPr>
        <p:txBody>
          <a:bodyPr wrap="none">
            <a:spAutoFit/>
          </a:bodyPr>
          <a:lstStyle/>
          <a:p>
            <a:r>
              <a:rPr lang="hr-HR" dirty="0" smtClean="0"/>
              <a:t>iz tablice očitamo: </a:t>
            </a:r>
          </a:p>
          <a:p>
            <a:r>
              <a:rPr lang="hr-HR" i="1" dirty="0" smtClean="0"/>
              <a:t>P</a:t>
            </a:r>
            <a:r>
              <a:rPr lang="hr-HR" dirty="0" smtClean="0"/>
              <a:t>(</a:t>
            </a:r>
            <a:r>
              <a:rPr lang="hr-HR" i="1" dirty="0" err="1" smtClean="0"/>
              <a:t>u</a:t>
            </a:r>
            <a:r>
              <a:rPr lang="hr-HR" i="1" baseline="-25000" dirty="0" err="1" smtClean="0"/>
              <a:t>1</a:t>
            </a:r>
            <a:r>
              <a:rPr lang="hr-HR" dirty="0" smtClean="0"/>
              <a:t>) = </a:t>
            </a:r>
            <a:r>
              <a:rPr lang="hr-HR" i="1" dirty="0" err="1" smtClean="0"/>
              <a:t>P</a:t>
            </a:r>
            <a:r>
              <a:rPr lang="hr-HR" dirty="0" smtClean="0"/>
              <a:t>(1,</a:t>
            </a:r>
            <a:r>
              <a:rPr lang="hr-HR" dirty="0" err="1" smtClean="0"/>
              <a:t>50</a:t>
            </a:r>
            <a:r>
              <a:rPr lang="hr-HR" dirty="0" smtClean="0"/>
              <a:t>) =</a:t>
            </a:r>
          </a:p>
          <a:p>
            <a:r>
              <a:rPr lang="hr-HR" i="1" dirty="0" smtClean="0"/>
              <a:t>P</a:t>
            </a:r>
            <a:r>
              <a:rPr lang="hr-HR" dirty="0" smtClean="0"/>
              <a:t>(</a:t>
            </a:r>
            <a:r>
              <a:rPr lang="hr-HR" i="1" dirty="0" smtClean="0"/>
              <a:t>u</a:t>
            </a:r>
            <a:r>
              <a:rPr lang="hr-HR" i="1" baseline="-25000" dirty="0" smtClean="0"/>
              <a:t>2</a:t>
            </a:r>
            <a:r>
              <a:rPr lang="hr-HR" dirty="0" smtClean="0"/>
              <a:t>) = </a:t>
            </a:r>
            <a:r>
              <a:rPr lang="hr-HR" i="1" dirty="0" smtClean="0"/>
              <a:t>P</a:t>
            </a:r>
            <a:r>
              <a:rPr lang="hr-HR" dirty="0" smtClean="0"/>
              <a:t>(0,</a:t>
            </a:r>
            <a:r>
              <a:rPr lang="hr-HR" dirty="0" err="1" smtClean="0"/>
              <a:t>75</a:t>
            </a:r>
            <a:r>
              <a:rPr lang="hr-HR" dirty="0" smtClean="0"/>
              <a:t>) =</a:t>
            </a:r>
          </a:p>
        </p:txBody>
      </p:sp>
      <p:sp>
        <p:nvSpPr>
          <p:cNvPr id="6" name="Rectangle 5"/>
          <p:cNvSpPr/>
          <p:nvPr/>
        </p:nvSpPr>
        <p:spPr>
          <a:xfrm>
            <a:off x="2438400" y="4191000"/>
            <a:ext cx="944489" cy="369332"/>
          </a:xfrm>
          <a:prstGeom prst="rect">
            <a:avLst/>
          </a:prstGeom>
        </p:spPr>
        <p:txBody>
          <a:bodyPr wrap="none">
            <a:spAutoFit/>
          </a:bodyPr>
          <a:lstStyle/>
          <a:p>
            <a:r>
              <a:rPr lang="hr-HR" b="1" dirty="0" smtClean="0"/>
              <a:t>0,</a:t>
            </a:r>
            <a:r>
              <a:rPr lang="hr-HR" b="1" dirty="0" err="1" smtClean="0"/>
              <a:t>43319</a:t>
            </a:r>
            <a:endParaRPr lang="en-US" b="1" dirty="0"/>
          </a:p>
        </p:txBody>
      </p:sp>
      <p:sp>
        <p:nvSpPr>
          <p:cNvPr id="7" name="Rectangle 6"/>
          <p:cNvSpPr/>
          <p:nvPr/>
        </p:nvSpPr>
        <p:spPr>
          <a:xfrm>
            <a:off x="2438400" y="4495800"/>
            <a:ext cx="998991" cy="369332"/>
          </a:xfrm>
          <a:prstGeom prst="rect">
            <a:avLst/>
          </a:prstGeom>
        </p:spPr>
        <p:txBody>
          <a:bodyPr wrap="none">
            <a:spAutoFit/>
          </a:bodyPr>
          <a:lstStyle/>
          <a:p>
            <a:r>
              <a:rPr lang="hr-HR" b="1" dirty="0" smtClean="0"/>
              <a:t>0,</a:t>
            </a:r>
            <a:r>
              <a:rPr lang="hr-HR" b="1" dirty="0" err="1" smtClean="0"/>
              <a:t>27337</a:t>
            </a:r>
            <a:r>
              <a:rPr lang="hr-HR" b="1" dirty="0" smtClean="0"/>
              <a:t> </a:t>
            </a:r>
            <a:endParaRPr lang="en-US" b="1" dirty="0"/>
          </a:p>
        </p:txBody>
      </p:sp>
      <p:sp>
        <p:nvSpPr>
          <p:cNvPr id="8" name="TextBox 7"/>
          <p:cNvSpPr txBox="1"/>
          <p:nvPr/>
        </p:nvSpPr>
        <p:spPr>
          <a:xfrm>
            <a:off x="990600" y="5029200"/>
            <a:ext cx="5875326" cy="369332"/>
          </a:xfrm>
          <a:prstGeom prst="rect">
            <a:avLst/>
          </a:prstGeom>
          <a:noFill/>
        </p:spPr>
        <p:txBody>
          <a:bodyPr wrap="none" rtlCol="0">
            <a:spAutoFit/>
          </a:bodyPr>
          <a:lstStyle/>
          <a:p>
            <a:r>
              <a:rPr lang="hr-HR" i="1" dirty="0" smtClean="0"/>
              <a:t>P</a:t>
            </a:r>
            <a:r>
              <a:rPr lang="hr-HR" dirty="0" smtClean="0"/>
              <a:t>(</a:t>
            </a:r>
            <a:r>
              <a:rPr lang="hr-HR" dirty="0" err="1" smtClean="0"/>
              <a:t>17</a:t>
            </a:r>
            <a:r>
              <a:rPr lang="hr-HR" dirty="0" smtClean="0"/>
              <a:t> &lt; </a:t>
            </a:r>
            <a:r>
              <a:rPr lang="hr-HR" i="1" dirty="0" smtClean="0"/>
              <a:t>x</a:t>
            </a:r>
            <a:r>
              <a:rPr lang="hr-HR" dirty="0" smtClean="0"/>
              <a:t> &lt; </a:t>
            </a:r>
            <a:r>
              <a:rPr lang="hr-HR" dirty="0" err="1" smtClean="0"/>
              <a:t>21</a:t>
            </a:r>
            <a:r>
              <a:rPr lang="hr-HR" dirty="0" smtClean="0"/>
              <a:t>,5) = </a:t>
            </a:r>
            <a:r>
              <a:rPr lang="hr-HR" i="1" dirty="0" smtClean="0"/>
              <a:t>P(</a:t>
            </a:r>
            <a:r>
              <a:rPr lang="hr-HR" i="1" dirty="0" err="1" smtClean="0"/>
              <a:t>u</a:t>
            </a:r>
            <a:r>
              <a:rPr lang="hr-HR" i="1" baseline="-25000" dirty="0" err="1" smtClean="0"/>
              <a:t>1</a:t>
            </a:r>
            <a:r>
              <a:rPr lang="hr-HR" i="1" dirty="0" smtClean="0"/>
              <a:t>) + </a:t>
            </a:r>
            <a:r>
              <a:rPr lang="hr-HR" i="1" dirty="0" err="1" smtClean="0"/>
              <a:t>P</a:t>
            </a:r>
            <a:r>
              <a:rPr lang="hr-HR" i="1" dirty="0" smtClean="0"/>
              <a:t>(u</a:t>
            </a:r>
            <a:r>
              <a:rPr lang="hr-HR" i="1" baseline="-25000" dirty="0" smtClean="0"/>
              <a:t>2</a:t>
            </a:r>
            <a:r>
              <a:rPr lang="hr-HR" i="1" dirty="0" smtClean="0"/>
              <a:t>)= </a:t>
            </a:r>
            <a:r>
              <a:rPr lang="hr-HR" dirty="0" smtClean="0"/>
              <a:t>0,</a:t>
            </a:r>
            <a:r>
              <a:rPr lang="hr-HR" dirty="0" err="1" smtClean="0"/>
              <a:t>43319</a:t>
            </a:r>
            <a:r>
              <a:rPr lang="hr-HR" dirty="0" smtClean="0"/>
              <a:t> + </a:t>
            </a:r>
            <a:r>
              <a:rPr lang="hr-HR" dirty="0" err="1" smtClean="0"/>
              <a:t>0</a:t>
            </a:r>
            <a:r>
              <a:rPr lang="hr-HR" dirty="0" smtClean="0"/>
              <a:t>,</a:t>
            </a:r>
            <a:r>
              <a:rPr lang="hr-HR" dirty="0" err="1" smtClean="0"/>
              <a:t>27337</a:t>
            </a:r>
            <a:r>
              <a:rPr lang="hr-HR" dirty="0" smtClean="0"/>
              <a:t> = </a:t>
            </a:r>
            <a:r>
              <a:rPr lang="hr-HR" b="1" dirty="0" err="1" smtClean="0"/>
              <a:t>0</a:t>
            </a:r>
            <a:r>
              <a:rPr lang="hr-HR" b="1" dirty="0" smtClean="0"/>
              <a:t>,</a:t>
            </a:r>
            <a:r>
              <a:rPr lang="hr-HR" b="1" dirty="0" err="1" smtClean="0"/>
              <a:t>70656</a:t>
            </a:r>
            <a:endParaRPr lang="en-US" b="1" dirty="0"/>
          </a:p>
        </p:txBody>
      </p:sp>
      <p:sp>
        <p:nvSpPr>
          <p:cNvPr id="9" name="TextBox 8"/>
          <p:cNvSpPr txBox="1"/>
          <p:nvPr/>
        </p:nvSpPr>
        <p:spPr>
          <a:xfrm>
            <a:off x="457200" y="5867400"/>
            <a:ext cx="3539752" cy="369332"/>
          </a:xfrm>
          <a:prstGeom prst="rect">
            <a:avLst/>
          </a:prstGeom>
          <a:noFill/>
        </p:spPr>
        <p:txBody>
          <a:bodyPr wrap="none" rtlCol="0">
            <a:spAutoFit/>
          </a:bodyPr>
          <a:lstStyle/>
          <a:p>
            <a:r>
              <a:rPr lang="hr-HR" dirty="0" smtClean="0"/>
              <a:t>b) </a:t>
            </a:r>
            <a:r>
              <a:rPr lang="hr-HR" i="1" dirty="0" smtClean="0"/>
              <a:t>P</a:t>
            </a:r>
            <a:r>
              <a:rPr lang="hr-HR" dirty="0" smtClean="0"/>
              <a:t>(</a:t>
            </a:r>
            <a:r>
              <a:rPr lang="hr-HR" i="1" dirty="0" smtClean="0"/>
              <a:t>x</a:t>
            </a:r>
            <a:r>
              <a:rPr lang="hr-HR" dirty="0" smtClean="0"/>
              <a:t> &lt; </a:t>
            </a:r>
            <a:r>
              <a:rPr lang="hr-HR" dirty="0" err="1" smtClean="0"/>
              <a:t>21</a:t>
            </a:r>
            <a:r>
              <a:rPr lang="hr-HR" dirty="0" smtClean="0"/>
              <a:t>,5) = </a:t>
            </a:r>
            <a:r>
              <a:rPr lang="hr-HR" b="1" dirty="0" smtClean="0"/>
              <a:t>0,5</a:t>
            </a:r>
            <a:r>
              <a:rPr lang="hr-HR" i="1" dirty="0" smtClean="0"/>
              <a:t>+ P(u</a:t>
            </a:r>
            <a:r>
              <a:rPr lang="hr-HR" i="1" baseline="-25000" dirty="0" smtClean="0"/>
              <a:t>2</a:t>
            </a:r>
            <a:r>
              <a:rPr lang="hr-HR" i="1" dirty="0" smtClean="0"/>
              <a:t>)</a:t>
            </a:r>
            <a:r>
              <a:rPr lang="hr-HR" dirty="0" smtClean="0"/>
              <a:t> = </a:t>
            </a:r>
            <a:r>
              <a:rPr lang="hr-HR" b="1" dirty="0" smtClean="0"/>
              <a:t>0,</a:t>
            </a:r>
            <a:r>
              <a:rPr lang="hr-HR" b="1" dirty="0" err="1" smtClean="0"/>
              <a:t>77337</a:t>
            </a:r>
            <a:endParaRPr lang="en-US" b="1" dirty="0"/>
          </a:p>
        </p:txBody>
      </p:sp>
      <p:sp>
        <p:nvSpPr>
          <p:cNvPr id="10" name="TextBox 9"/>
          <p:cNvSpPr txBox="1"/>
          <p:nvPr/>
        </p:nvSpPr>
        <p:spPr>
          <a:xfrm>
            <a:off x="4648200" y="5486400"/>
            <a:ext cx="4495800" cy="923330"/>
          </a:xfrm>
          <a:prstGeom prst="rect">
            <a:avLst/>
          </a:prstGeom>
          <a:noFill/>
        </p:spPr>
        <p:txBody>
          <a:bodyPr wrap="square" rtlCol="0">
            <a:spAutoFit/>
          </a:bodyPr>
          <a:lstStyle/>
          <a:p>
            <a:r>
              <a:rPr lang="hr-HR" dirty="0" smtClean="0"/>
              <a:t>koristimo činjenicu da je </a:t>
            </a:r>
            <a:r>
              <a:rPr lang="hr-HR" dirty="0" err="1" smtClean="0"/>
              <a:t>Gaussova</a:t>
            </a:r>
            <a:r>
              <a:rPr lang="hr-HR" dirty="0" smtClean="0"/>
              <a:t> raspodjela simetrična te je vjerojatnost da je x varijabla negativna jednaka 0,5.</a:t>
            </a:r>
            <a:endParaRPr lang="en-US" dirty="0"/>
          </a:p>
        </p:txBody>
      </p:sp>
      <p:sp>
        <p:nvSpPr>
          <p:cNvPr id="11" name="Oval 10"/>
          <p:cNvSpPr/>
          <p:nvPr/>
        </p:nvSpPr>
        <p:spPr>
          <a:xfrm>
            <a:off x="1905000" y="5791200"/>
            <a:ext cx="381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0"/>
          </p:cNvCxnSpPr>
          <p:nvPr/>
        </p:nvCxnSpPr>
        <p:spPr>
          <a:xfrm flipV="1">
            <a:off x="2227076" y="5715000"/>
            <a:ext cx="2421124"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6488668"/>
            <a:ext cx="3472425" cy="369332"/>
          </a:xfrm>
          <a:prstGeom prst="rect">
            <a:avLst/>
          </a:prstGeom>
          <a:noFill/>
        </p:spPr>
        <p:txBody>
          <a:bodyPr wrap="none" rtlCol="0">
            <a:spAutoFit/>
          </a:bodyPr>
          <a:lstStyle/>
          <a:p>
            <a:r>
              <a:rPr lang="hr-HR" dirty="0" smtClean="0"/>
              <a:t>c) </a:t>
            </a:r>
            <a:r>
              <a:rPr lang="hr-HR" i="1" dirty="0" smtClean="0"/>
              <a:t>P</a:t>
            </a:r>
            <a:r>
              <a:rPr lang="hr-HR" dirty="0" smtClean="0"/>
              <a:t>(</a:t>
            </a:r>
            <a:r>
              <a:rPr lang="hr-HR" i="1" dirty="0" smtClean="0"/>
              <a:t>x</a:t>
            </a:r>
            <a:r>
              <a:rPr lang="hr-HR" dirty="0" smtClean="0"/>
              <a:t> &gt; </a:t>
            </a:r>
            <a:r>
              <a:rPr lang="hr-HR" dirty="0" err="1" smtClean="0"/>
              <a:t>21</a:t>
            </a:r>
            <a:r>
              <a:rPr lang="hr-HR" dirty="0" smtClean="0"/>
              <a:t>,5) = </a:t>
            </a:r>
            <a:r>
              <a:rPr lang="hr-HR" b="1" dirty="0" smtClean="0"/>
              <a:t>0,5</a:t>
            </a:r>
            <a:r>
              <a:rPr lang="hr-HR" i="1" dirty="0" smtClean="0"/>
              <a:t>- P(u</a:t>
            </a:r>
            <a:r>
              <a:rPr lang="hr-HR" i="1" baseline="-25000" dirty="0" smtClean="0"/>
              <a:t>2</a:t>
            </a:r>
            <a:r>
              <a:rPr lang="hr-HR" i="1" dirty="0" smtClean="0"/>
              <a:t>)</a:t>
            </a:r>
            <a:r>
              <a:rPr lang="hr-HR" dirty="0" smtClean="0"/>
              <a:t> = </a:t>
            </a:r>
            <a:r>
              <a:rPr lang="hr-HR" b="1" dirty="0" smtClean="0"/>
              <a:t>0,</a:t>
            </a:r>
            <a:r>
              <a:rPr lang="hr-HR" b="1" dirty="0" err="1" smtClean="0"/>
              <a:t>22663</a:t>
            </a:r>
            <a:endParaRPr lang="en-US" b="1" dirty="0"/>
          </a:p>
        </p:txBody>
      </p:sp>
      <p:sp>
        <p:nvSpPr>
          <p:cNvPr id="15" name="Oval 14"/>
          <p:cNvSpPr/>
          <p:nvPr/>
        </p:nvSpPr>
        <p:spPr>
          <a:xfrm>
            <a:off x="5029200" y="2514600"/>
            <a:ext cx="381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5410200" y="2514600"/>
            <a:ext cx="114300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29400" y="1828800"/>
            <a:ext cx="2514600" cy="1200329"/>
          </a:xfrm>
          <a:prstGeom prst="rect">
            <a:avLst/>
          </a:prstGeom>
          <a:noFill/>
        </p:spPr>
        <p:txBody>
          <a:bodyPr wrap="square" rtlCol="0">
            <a:spAutoFit/>
          </a:bodyPr>
          <a:lstStyle/>
          <a:p>
            <a:r>
              <a:rPr lang="hr-HR" dirty="0" smtClean="0"/>
              <a:t>jer se tražene vrijednosti varijable nalaze s lijeve i s desne strane očekivane vrijednosti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animBg="1"/>
      <p:bldP spid="14" grpId="0"/>
      <p:bldP spid="15" grpId="0" animBg="1"/>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0"/>
            <a:ext cx="3960315" cy="646331"/>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hr-HR" b="1" u="sng" dirty="0" smtClean="0"/>
          </a:p>
          <a:p>
            <a:pPr algn="ctr"/>
            <a:r>
              <a:rPr lang="hr-HR" b="1" dirty="0" smtClean="0"/>
              <a:t>vjerojatnost</a:t>
            </a:r>
            <a:endParaRPr lang="en-US" b="1" u="sng" dirty="0"/>
          </a:p>
        </p:txBody>
      </p:sp>
      <p:sp>
        <p:nvSpPr>
          <p:cNvPr id="3" name="TextBox 2"/>
          <p:cNvSpPr txBox="1"/>
          <p:nvPr/>
        </p:nvSpPr>
        <p:spPr>
          <a:xfrm>
            <a:off x="381000" y="1447800"/>
            <a:ext cx="8534400" cy="923330"/>
          </a:xfrm>
          <a:prstGeom prst="rect">
            <a:avLst/>
          </a:prstGeom>
          <a:noFill/>
        </p:spPr>
        <p:txBody>
          <a:bodyPr wrap="square" rtlCol="0">
            <a:spAutoFit/>
          </a:bodyPr>
          <a:lstStyle/>
          <a:p>
            <a:pPr>
              <a:lnSpc>
                <a:spcPct val="150000"/>
              </a:lnSpc>
            </a:pPr>
            <a:r>
              <a:rPr lang="hr-HR" dirty="0" smtClean="0"/>
              <a:t>- u primjeni se često nailazi na slučajeve u kojima se traži vjerojatnost za intervale poput: (</a:t>
            </a:r>
            <a:r>
              <a:rPr lang="hr-HR" i="1" dirty="0" smtClean="0"/>
              <a:t>μ – u∙σ</a:t>
            </a:r>
            <a:r>
              <a:rPr lang="hr-HR" dirty="0" smtClean="0"/>
              <a:t> &lt; </a:t>
            </a:r>
            <a:r>
              <a:rPr lang="hr-HR" i="1" dirty="0" smtClean="0"/>
              <a:t>x </a:t>
            </a:r>
            <a:r>
              <a:rPr lang="hr-HR" dirty="0" smtClean="0"/>
              <a:t>&lt;</a:t>
            </a:r>
            <a:r>
              <a:rPr lang="hr-HR" i="1" dirty="0" smtClean="0"/>
              <a:t> μ </a:t>
            </a:r>
            <a:r>
              <a:rPr lang="hr-HR" dirty="0" smtClean="0"/>
              <a:t>+</a:t>
            </a:r>
            <a:r>
              <a:rPr lang="hr-HR" i="1" dirty="0" smtClean="0"/>
              <a:t> u∙σ</a:t>
            </a:r>
            <a:r>
              <a:rPr lang="hr-HR" dirty="0" smtClean="0"/>
              <a:t> )</a:t>
            </a:r>
            <a:endParaRPr lang="en-US" dirty="0"/>
          </a:p>
        </p:txBody>
      </p:sp>
      <p:pic>
        <p:nvPicPr>
          <p:cNvPr id="4"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419600" y="2057400"/>
            <a:ext cx="4249737" cy="3258226"/>
          </a:xfrm>
          <a:prstGeom prst="rect">
            <a:avLst/>
          </a:prstGeom>
          <a:noFill/>
          <a:ln w="9525">
            <a:noFill/>
            <a:miter lim="800000"/>
            <a:headEnd/>
            <a:tailEnd/>
          </a:ln>
        </p:spPr>
      </p:pic>
      <p:pic>
        <p:nvPicPr>
          <p:cNvPr id="7577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 y="2819400"/>
            <a:ext cx="3581400" cy="2107439"/>
          </a:xfrm>
          <a:prstGeom prst="rect">
            <a:avLst/>
          </a:prstGeom>
          <a:noFill/>
          <a:ln w="9525">
            <a:noFill/>
            <a:miter lim="800000"/>
            <a:headEnd/>
            <a:tailEnd/>
          </a:ln>
        </p:spPr>
      </p:pic>
      <p:sp>
        <p:nvSpPr>
          <p:cNvPr id="6" name="TextBox 5"/>
          <p:cNvSpPr txBox="1"/>
          <p:nvPr/>
        </p:nvSpPr>
        <p:spPr>
          <a:xfrm>
            <a:off x="457200" y="5715000"/>
            <a:ext cx="8305800" cy="880369"/>
          </a:xfrm>
          <a:prstGeom prst="rect">
            <a:avLst/>
          </a:prstGeom>
          <a:noFill/>
        </p:spPr>
        <p:txBody>
          <a:bodyPr wrap="square" rtlCol="0">
            <a:spAutoFit/>
          </a:bodyPr>
          <a:lstStyle/>
          <a:p>
            <a:pPr>
              <a:lnSpc>
                <a:spcPct val="150000"/>
              </a:lnSpc>
              <a:buFontTx/>
              <a:buChar char="-"/>
            </a:pPr>
            <a:r>
              <a:rPr lang="hr-HR" dirty="0" smtClean="0"/>
              <a:t>iz tablice vidimo da pri normalnoj raspodijeli  </a:t>
            </a:r>
            <a:r>
              <a:rPr lang="hr-HR" dirty="0" err="1" smtClean="0"/>
              <a:t>95</a:t>
            </a:r>
            <a:r>
              <a:rPr lang="hr-HR" dirty="0" smtClean="0"/>
              <a:t>,</a:t>
            </a:r>
            <a:r>
              <a:rPr lang="hr-HR" dirty="0" err="1" smtClean="0"/>
              <a:t>45</a:t>
            </a:r>
            <a:r>
              <a:rPr lang="hr-HR" dirty="0" smtClean="0"/>
              <a:t> % vrijednosti varijable </a:t>
            </a:r>
            <a:r>
              <a:rPr lang="hr-HR" i="1" dirty="0" smtClean="0"/>
              <a:t>x</a:t>
            </a:r>
            <a:r>
              <a:rPr lang="hr-HR" dirty="0" smtClean="0"/>
              <a:t> zadovoljava nejednakost: </a:t>
            </a:r>
            <a:r>
              <a:rPr lang="hr-HR" i="1" dirty="0" smtClean="0"/>
              <a:t>μ – 2∙σ</a:t>
            </a:r>
            <a:r>
              <a:rPr lang="hr-HR" dirty="0" smtClean="0"/>
              <a:t> &lt; </a:t>
            </a:r>
            <a:r>
              <a:rPr lang="hr-HR" i="1" dirty="0" smtClean="0"/>
              <a:t>x </a:t>
            </a:r>
            <a:r>
              <a:rPr lang="hr-HR" dirty="0" smtClean="0"/>
              <a:t>&lt;</a:t>
            </a:r>
            <a:r>
              <a:rPr lang="hr-HR" i="1" dirty="0" smtClean="0"/>
              <a:t> μ </a:t>
            </a:r>
            <a:r>
              <a:rPr lang="hr-HR" dirty="0" smtClean="0"/>
              <a:t>+</a:t>
            </a:r>
            <a:r>
              <a:rPr lang="hr-HR" i="1" dirty="0" smtClean="0"/>
              <a:t> 2∙σ</a:t>
            </a:r>
            <a:r>
              <a:rPr lang="hr-HR" dirty="0" smtClean="0"/>
              <a:t>  (</a:t>
            </a:r>
            <a:r>
              <a:rPr lang="hr-HR" dirty="0" err="1" smtClean="0"/>
              <a:t>99</a:t>
            </a:r>
            <a:r>
              <a:rPr lang="hr-HR" dirty="0" smtClean="0"/>
              <a:t>,</a:t>
            </a:r>
            <a:r>
              <a:rPr lang="hr-HR" dirty="0" err="1" smtClean="0"/>
              <a:t>73</a:t>
            </a:r>
            <a:r>
              <a:rPr lang="hr-HR" dirty="0" smtClean="0"/>
              <a:t> % za </a:t>
            </a:r>
            <a:r>
              <a:rPr lang="hr-HR" i="1" dirty="0" smtClean="0"/>
              <a:t>μ – </a:t>
            </a:r>
            <a:r>
              <a:rPr lang="hr-HR" dirty="0" smtClean="0"/>
              <a:t>3</a:t>
            </a:r>
            <a:r>
              <a:rPr lang="hr-HR" i="1" dirty="0" smtClean="0"/>
              <a:t>∙σ</a:t>
            </a:r>
            <a:r>
              <a:rPr lang="hr-HR" dirty="0" smtClean="0"/>
              <a:t> &lt; </a:t>
            </a:r>
            <a:r>
              <a:rPr lang="hr-HR" i="1" dirty="0" smtClean="0"/>
              <a:t>x </a:t>
            </a:r>
            <a:r>
              <a:rPr lang="hr-HR" dirty="0" smtClean="0"/>
              <a:t>&lt;</a:t>
            </a:r>
            <a:r>
              <a:rPr lang="hr-HR" i="1" dirty="0" smtClean="0"/>
              <a:t> μ </a:t>
            </a:r>
            <a:r>
              <a:rPr lang="hr-HR" dirty="0" smtClean="0"/>
              <a:t>+</a:t>
            </a:r>
            <a:r>
              <a:rPr lang="hr-HR" i="1" dirty="0" smtClean="0"/>
              <a:t> </a:t>
            </a:r>
            <a:r>
              <a:rPr lang="hr-HR" dirty="0" smtClean="0"/>
              <a:t>3</a:t>
            </a:r>
            <a:r>
              <a:rPr lang="hr-HR" i="1" dirty="0" smtClean="0"/>
              <a:t>∙σ</a:t>
            </a:r>
            <a:r>
              <a:rPr lang="hr-HR" dirty="0" smtClean="0"/>
              <a:t> )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1143000"/>
            <a:ext cx="8610600" cy="2585323"/>
            <a:chOff x="381000" y="1371600"/>
            <a:chExt cx="8610600" cy="2585323"/>
          </a:xfrm>
        </p:grpSpPr>
        <p:sp>
          <p:nvSpPr>
            <p:cNvPr id="3" name="Rectangle 2"/>
            <p:cNvSpPr/>
            <p:nvPr/>
          </p:nvSpPr>
          <p:spPr>
            <a:xfrm>
              <a:off x="381000" y="1371600"/>
              <a:ext cx="8610600" cy="2585323"/>
            </a:xfrm>
            <a:prstGeom prst="rect">
              <a:avLst/>
            </a:prstGeom>
          </p:spPr>
          <p:txBody>
            <a:bodyPr wrap="square">
              <a:spAutoFit/>
            </a:bodyPr>
            <a:lstStyle/>
            <a:p>
              <a:pPr algn="just">
                <a:lnSpc>
                  <a:spcPct val="150000"/>
                </a:lnSpc>
              </a:pPr>
              <a:r>
                <a:rPr lang="hr-HR" dirty="0" smtClean="0"/>
                <a:t>Teorem: Zadano je </a:t>
              </a:r>
              <a:r>
                <a:rPr lang="hr-HR" b="1" dirty="0" smtClean="0"/>
                <a:t>N</a:t>
              </a:r>
              <a:r>
                <a:rPr lang="hr-HR" dirty="0" smtClean="0"/>
                <a:t> međusobno nezavisnih slučajnih varijabli, opisanih proizvoljnim gustoćama vjerojatnosti. Ako od tih varijabli napravimo novu slučajnu varijablu oblika zbroja (     = (X</a:t>
              </a:r>
              <a:r>
                <a:rPr lang="hr-HR" baseline="-25000" dirty="0" smtClean="0"/>
                <a:t>1</a:t>
              </a:r>
              <a:r>
                <a:rPr lang="hr-HR" dirty="0" smtClean="0"/>
                <a:t>+X</a:t>
              </a:r>
              <a:r>
                <a:rPr lang="hr-HR" baseline="-25000" dirty="0" smtClean="0"/>
                <a:t>2</a:t>
              </a:r>
              <a:r>
                <a:rPr lang="hr-HR" dirty="0" smtClean="0"/>
                <a:t>+···+X</a:t>
              </a:r>
              <a:r>
                <a:rPr lang="hr-HR" baseline="-25000" dirty="0" smtClean="0"/>
                <a:t>N</a:t>
              </a:r>
              <a:r>
                <a:rPr lang="hr-HR" dirty="0" smtClean="0"/>
                <a:t>)/</a:t>
              </a:r>
              <a:r>
                <a:rPr lang="hr-HR" dirty="0"/>
                <a:t>N, </a:t>
              </a:r>
              <a:r>
                <a:rPr lang="hr-HR" dirty="0" smtClean="0"/>
                <a:t>tada je raspodjela gustoće vjerojatnosti te nove varijable dana </a:t>
              </a:r>
              <a:r>
                <a:rPr lang="hr-HR" dirty="0" err="1" smtClean="0"/>
                <a:t>Gaussovom</a:t>
              </a:r>
              <a:r>
                <a:rPr lang="hr-HR" dirty="0" smtClean="0"/>
                <a:t> raspodjelom. Ova je tvrdnja utoliko točnija što je </a:t>
              </a:r>
              <a:r>
                <a:rPr lang="hr-HR" b="1" dirty="0" smtClean="0"/>
                <a:t>N</a:t>
              </a:r>
              <a:r>
                <a:rPr lang="hr-HR" dirty="0" smtClean="0"/>
                <a:t> veći broj (ukoliko populacija osnovne varijable nije raspodijeljena po </a:t>
              </a:r>
              <a:r>
                <a:rPr lang="hr-HR" dirty="0" err="1" smtClean="0"/>
                <a:t>Gaussovoj</a:t>
              </a:r>
              <a:r>
                <a:rPr lang="hr-HR" dirty="0" smtClean="0"/>
                <a:t> raspodijeli poželjno je da je N barem veći od </a:t>
              </a:r>
              <a:r>
                <a:rPr lang="hr-HR" dirty="0" err="1" smtClean="0"/>
                <a:t>30</a:t>
              </a:r>
              <a:r>
                <a:rPr lang="hr-HR" dirty="0" smtClean="0"/>
                <a:t>).</a:t>
              </a:r>
              <a:endParaRPr lang="hr-HR" dirty="0"/>
            </a:p>
          </p:txBody>
        </p:sp>
        <p:graphicFrame>
          <p:nvGraphicFramePr>
            <p:cNvPr id="75778" name="Object 2"/>
            <p:cNvGraphicFramePr>
              <a:graphicFrameLocks noChangeAspect="1"/>
            </p:cNvGraphicFramePr>
            <p:nvPr/>
          </p:nvGraphicFramePr>
          <p:xfrm>
            <a:off x="1103672" y="2182760"/>
            <a:ext cx="340526" cy="457200"/>
          </p:xfrm>
          <a:graphic>
            <a:graphicData uri="http://schemas.openxmlformats.org/presentationml/2006/ole">
              <mc:AlternateContent xmlns:mc="http://schemas.openxmlformats.org/markup-compatibility/2006">
                <mc:Choice xmlns:v="urn:schemas-microsoft-com:vml" Requires="v">
                  <p:oleObj spid="_x0000_s75804" name="Equation" r:id="rId3" imgW="215640" imgH="279360" progId="Equation.3">
                    <p:embed/>
                  </p:oleObj>
                </mc:Choice>
                <mc:Fallback>
                  <p:oleObj name="Equation" r:id="rId3" imgW="215640" imgH="2793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672" y="2182760"/>
                          <a:ext cx="3405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 name="TextBox 5"/>
          <p:cNvSpPr txBox="1"/>
          <p:nvPr/>
        </p:nvSpPr>
        <p:spPr>
          <a:xfrm>
            <a:off x="2286000" y="381000"/>
            <a:ext cx="3960315" cy="646331"/>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hr-HR" b="1" u="sng" dirty="0" smtClean="0"/>
          </a:p>
          <a:p>
            <a:pPr algn="ctr"/>
            <a:r>
              <a:rPr lang="hr-HR" b="1" dirty="0" smtClean="0"/>
              <a:t>SREDIŠNJI GRANIČNI TEOREM</a:t>
            </a:r>
            <a:endParaRPr lang="en-US" b="1" u="sng" dirty="0"/>
          </a:p>
        </p:txBody>
      </p:sp>
      <p:sp>
        <p:nvSpPr>
          <p:cNvPr id="10" name="Rectangle 9"/>
          <p:cNvSpPr/>
          <p:nvPr/>
        </p:nvSpPr>
        <p:spPr>
          <a:xfrm>
            <a:off x="381000" y="4419600"/>
            <a:ext cx="8763000" cy="1754326"/>
          </a:xfrm>
          <a:prstGeom prst="rect">
            <a:avLst/>
          </a:prstGeom>
        </p:spPr>
        <p:txBody>
          <a:bodyPr wrap="square">
            <a:spAutoFit/>
          </a:bodyPr>
          <a:lstStyle/>
          <a:p>
            <a:pPr>
              <a:lnSpc>
                <a:spcPct val="150000"/>
              </a:lnSpc>
            </a:pPr>
            <a:r>
              <a:rPr lang="hr-HR" dirty="0" smtClean="0"/>
              <a:t>TEOREM: Neka je dana populacija sa srednjom vrijednošću μ i standardnom devijacijom σ.</a:t>
            </a:r>
          </a:p>
          <a:p>
            <a:pPr>
              <a:lnSpc>
                <a:spcPct val="150000"/>
              </a:lnSpc>
            </a:pPr>
            <a:r>
              <a:rPr lang="hr-HR" dirty="0" smtClean="0"/>
              <a:t>Neka je </a:t>
            </a:r>
            <a:r>
              <a:rPr lang="hr-HR" i="1" dirty="0" smtClean="0"/>
              <a:t>x srednja vrijednost od n slučajno odabranih </a:t>
            </a:r>
            <a:r>
              <a:rPr lang="hr-HR" dirty="0" smtClean="0"/>
              <a:t>nezavisnih opservacija iz te populacije.</a:t>
            </a:r>
          </a:p>
          <a:p>
            <a:pPr>
              <a:lnSpc>
                <a:spcPct val="150000"/>
              </a:lnSpc>
            </a:pPr>
            <a:r>
              <a:rPr lang="hr-HR" dirty="0" smtClean="0"/>
              <a:t>Distribucija uzorkovanja srednje vrijednosti približava se normalnoj sa očekivanjem μ i standardnom devijacijom σ ·(</a:t>
            </a:r>
            <a:r>
              <a:rPr lang="hr-HR" i="1" dirty="0" smtClean="0"/>
              <a:t>n)</a:t>
            </a:r>
            <a:r>
              <a:rPr lang="hr-HR" i="1" baseline="30000" dirty="0" smtClean="0"/>
              <a:t>-1/2</a:t>
            </a:r>
            <a:r>
              <a:rPr lang="hr-HR" dirty="0" smtClean="0"/>
              <a:t> kada n→∞</a:t>
            </a:r>
            <a:endParaRPr lang="hr-H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304800"/>
            <a:ext cx="3607141" cy="369332"/>
          </a:xfrm>
          <a:prstGeom prst="rect">
            <a:avLst/>
          </a:prstGeom>
          <a:noFill/>
        </p:spPr>
        <p:txBody>
          <a:bodyPr wrap="none" rtlCol="0">
            <a:spAutoFit/>
          </a:bodyPr>
          <a:lstStyle/>
          <a:p>
            <a:r>
              <a:rPr lang="hr-HR" b="1" u="sng" dirty="0" smtClean="0"/>
              <a:t>FUNKCIJA GUSTOĆE VJEROJATNOSTI</a:t>
            </a:r>
            <a:endParaRPr lang="en-US" u="sng" dirty="0"/>
          </a:p>
        </p:txBody>
      </p:sp>
      <p:sp>
        <p:nvSpPr>
          <p:cNvPr id="5" name="TextBox 4"/>
          <p:cNvSpPr txBox="1"/>
          <p:nvPr/>
        </p:nvSpPr>
        <p:spPr>
          <a:xfrm>
            <a:off x="381000" y="685800"/>
            <a:ext cx="8229600" cy="1754326"/>
          </a:xfrm>
          <a:prstGeom prst="rect">
            <a:avLst/>
          </a:prstGeom>
          <a:noFill/>
        </p:spPr>
        <p:txBody>
          <a:bodyPr wrap="square" rtlCol="0">
            <a:spAutoFit/>
          </a:bodyPr>
          <a:lstStyle/>
          <a:p>
            <a:pPr>
              <a:lnSpc>
                <a:spcPct val="150000"/>
              </a:lnSpc>
            </a:pPr>
            <a:r>
              <a:rPr lang="hr-HR" dirty="0" smtClean="0"/>
              <a:t>- kod diskretne varijable govorili smo o funkciji raspodjele vjerojatnosti koja je svakoj vrijednosti  varijable pridruživala određenu vjerojatnost</a:t>
            </a:r>
          </a:p>
          <a:p>
            <a:pPr>
              <a:lnSpc>
                <a:spcPct val="150000"/>
              </a:lnSpc>
              <a:buFontTx/>
              <a:buChar char="-"/>
            </a:pPr>
            <a:r>
              <a:rPr lang="hr-HR" dirty="0" smtClean="0"/>
              <a:t> kod </a:t>
            </a:r>
            <a:r>
              <a:rPr lang="hr-HR" b="1" dirty="0" smtClean="0"/>
              <a:t>kontinuirane slučajne varijable </a:t>
            </a:r>
            <a:r>
              <a:rPr lang="hr-HR" dirty="0" smtClean="0"/>
              <a:t>uvodimo </a:t>
            </a:r>
            <a:r>
              <a:rPr lang="hr-HR" b="1" dirty="0" smtClean="0"/>
              <a:t>funkciju gustoće vjerojatnosti </a:t>
            </a:r>
            <a:r>
              <a:rPr lang="hr-HR" b="1" i="1" dirty="0" smtClean="0"/>
              <a:t>f(x), </a:t>
            </a:r>
            <a:r>
              <a:rPr lang="hr-HR" dirty="0" smtClean="0"/>
              <a:t>koja ima slijedeća svojstva</a:t>
            </a:r>
            <a:r>
              <a:rPr lang="hr-HR" b="1" dirty="0" smtClean="0"/>
              <a:t>:</a:t>
            </a:r>
            <a:endParaRPr lang="en-US" b="1" dirty="0"/>
          </a:p>
        </p:txBody>
      </p:sp>
      <p:graphicFrame>
        <p:nvGraphicFramePr>
          <p:cNvPr id="25605" name="Object 5"/>
          <p:cNvGraphicFramePr>
            <a:graphicFrameLocks noChangeAspect="1"/>
          </p:cNvGraphicFramePr>
          <p:nvPr/>
        </p:nvGraphicFramePr>
        <p:xfrm>
          <a:off x="914400" y="3200400"/>
          <a:ext cx="1603375" cy="979488"/>
        </p:xfrm>
        <a:graphic>
          <a:graphicData uri="http://schemas.openxmlformats.org/presentationml/2006/ole">
            <mc:AlternateContent xmlns:mc="http://schemas.openxmlformats.org/markup-compatibility/2006">
              <mc:Choice xmlns:v="urn:schemas-microsoft-com:vml" Requires="v">
                <p:oleObj spid="_x0000_s25705" name="Equation" r:id="rId4" imgW="799920" imgH="469800" progId="Equation.3">
                  <p:embed/>
                </p:oleObj>
              </mc:Choice>
              <mc:Fallback>
                <p:oleObj name="Equation" r:id="rId4" imgW="799920" imgH="4698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1603375"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838200" y="2514600"/>
          <a:ext cx="1120775" cy="423862"/>
        </p:xfrm>
        <a:graphic>
          <a:graphicData uri="http://schemas.openxmlformats.org/presentationml/2006/ole">
            <mc:AlternateContent xmlns:mc="http://schemas.openxmlformats.org/markup-compatibility/2006">
              <mc:Choice xmlns:v="urn:schemas-microsoft-com:vml" Requires="v">
                <p:oleObj spid="_x0000_s25706" name="Equation" r:id="rId6" imgW="558720" imgH="203040" progId="Equation.3">
                  <p:embed/>
                </p:oleObj>
              </mc:Choice>
              <mc:Fallback>
                <p:oleObj name="Equation" r:id="rId6" imgW="558720" imgH="2030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514600"/>
                        <a:ext cx="1120775"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nvGraphicFramePr>
        <p:xfrm>
          <a:off x="838200" y="5181600"/>
          <a:ext cx="3155950" cy="1031875"/>
        </p:xfrm>
        <a:graphic>
          <a:graphicData uri="http://schemas.openxmlformats.org/presentationml/2006/ole">
            <mc:AlternateContent xmlns:mc="http://schemas.openxmlformats.org/markup-compatibility/2006">
              <mc:Choice xmlns:v="urn:schemas-microsoft-com:vml" Requires="v">
                <p:oleObj spid="_x0000_s25707" name="Equation" r:id="rId8" imgW="1574640" imgH="495000" progId="Equation.3">
                  <p:embed/>
                </p:oleObj>
              </mc:Choice>
              <mc:Fallback>
                <p:oleObj name="Equation" r:id="rId8" imgW="1574640" imgH="4950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181600"/>
                        <a:ext cx="315595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4114800" y="5486400"/>
            <a:ext cx="4724400" cy="646331"/>
          </a:xfrm>
          <a:prstGeom prst="rect">
            <a:avLst/>
          </a:prstGeom>
          <a:noFill/>
        </p:spPr>
        <p:txBody>
          <a:bodyPr wrap="square" rtlCol="0">
            <a:spAutoFit/>
          </a:bodyPr>
          <a:lstStyle/>
          <a:p>
            <a:r>
              <a:rPr lang="hr-HR" dirty="0" smtClean="0"/>
              <a:t> -pri tome su </a:t>
            </a:r>
            <a:r>
              <a:rPr lang="hr-HR" dirty="0" err="1" smtClean="0"/>
              <a:t>x</a:t>
            </a:r>
            <a:r>
              <a:rPr lang="hr-HR" baseline="-25000" dirty="0" err="1" smtClean="0"/>
              <a:t>1</a:t>
            </a:r>
            <a:r>
              <a:rPr lang="hr-HR" dirty="0" smtClean="0"/>
              <a:t> i </a:t>
            </a:r>
            <a:r>
              <a:rPr lang="hr-HR" dirty="0" err="1" smtClean="0"/>
              <a:t>x</a:t>
            </a:r>
            <a:r>
              <a:rPr lang="hr-HR" baseline="-25000" dirty="0" err="1" smtClean="0"/>
              <a:t>2</a:t>
            </a:r>
            <a:r>
              <a:rPr lang="hr-HR" dirty="0" smtClean="0"/>
              <a:t> bilo koje dvije vrijednosti varijable x koje zadovoljavaju nejednakost </a:t>
            </a:r>
            <a:r>
              <a:rPr lang="hr-HR" dirty="0" err="1" smtClean="0"/>
              <a:t>x</a:t>
            </a:r>
            <a:r>
              <a:rPr lang="hr-HR" baseline="-25000" dirty="0" err="1" smtClean="0"/>
              <a:t>1</a:t>
            </a:r>
            <a:r>
              <a:rPr lang="hr-HR" dirty="0" smtClean="0"/>
              <a:t>&lt;</a:t>
            </a:r>
            <a:r>
              <a:rPr lang="hr-HR" dirty="0" err="1" smtClean="0"/>
              <a:t>x</a:t>
            </a:r>
            <a:r>
              <a:rPr lang="hr-HR" baseline="-25000" dirty="0" err="1" smtClean="0"/>
              <a:t>2</a:t>
            </a:r>
            <a:endParaRPr lang="en-US" baseline="-25000" dirty="0"/>
          </a:p>
        </p:txBody>
      </p:sp>
      <p:sp>
        <p:nvSpPr>
          <p:cNvPr id="12" name="TextBox 11"/>
          <p:cNvSpPr txBox="1"/>
          <p:nvPr/>
        </p:nvSpPr>
        <p:spPr>
          <a:xfrm>
            <a:off x="2743200" y="3124200"/>
            <a:ext cx="6019800" cy="1200329"/>
          </a:xfrm>
          <a:prstGeom prst="rect">
            <a:avLst/>
          </a:prstGeom>
          <a:noFill/>
        </p:spPr>
        <p:txBody>
          <a:bodyPr wrap="square" rtlCol="0">
            <a:spAutoFit/>
          </a:bodyPr>
          <a:lstStyle/>
          <a:p>
            <a:r>
              <a:rPr lang="hr-HR" dirty="0" smtClean="0"/>
              <a:t>- ukoliko područje vrijednosti kontinuirane slučajne varijable x nije čitav pravac, već samo određeni interval [a,b] te vrijedi da je </a:t>
            </a:r>
            <a:r>
              <a:rPr lang="hr-HR" i="1" dirty="0" smtClean="0"/>
              <a:t>f(x)=0</a:t>
            </a:r>
            <a:r>
              <a:rPr lang="hr-HR" dirty="0" smtClean="0"/>
              <a:t> za svaki vrijednost varijable izvan tog intervala, onda možemo pisati : </a:t>
            </a:r>
            <a:endParaRPr lang="en-US" dirty="0"/>
          </a:p>
        </p:txBody>
      </p:sp>
      <p:graphicFrame>
        <p:nvGraphicFramePr>
          <p:cNvPr id="25608" name="Object 8"/>
          <p:cNvGraphicFramePr>
            <a:graphicFrameLocks noChangeAspect="1"/>
          </p:cNvGraphicFramePr>
          <p:nvPr/>
        </p:nvGraphicFramePr>
        <p:xfrm>
          <a:off x="4673600" y="3949700"/>
          <a:ext cx="1552575" cy="1006475"/>
        </p:xfrm>
        <a:graphic>
          <a:graphicData uri="http://schemas.openxmlformats.org/presentationml/2006/ole">
            <mc:AlternateContent xmlns:mc="http://schemas.openxmlformats.org/markup-compatibility/2006">
              <mc:Choice xmlns:v="urn:schemas-microsoft-com:vml" Requires="v">
                <p:oleObj spid="_x0000_s25708" name="Equation" r:id="rId10" imgW="774360" imgH="482400" progId="Equation.3">
                  <p:embed/>
                </p:oleObj>
              </mc:Choice>
              <mc:Fallback>
                <p:oleObj name="Equation" r:id="rId10" imgW="774360" imgH="48240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3600" y="3949700"/>
                        <a:ext cx="1552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52400" y="2438400"/>
            <a:ext cx="412292" cy="369332"/>
          </a:xfrm>
          <a:prstGeom prst="rect">
            <a:avLst/>
          </a:prstGeom>
          <a:noFill/>
        </p:spPr>
        <p:txBody>
          <a:bodyPr wrap="none" rtlCol="0">
            <a:spAutoFit/>
          </a:bodyPr>
          <a:lstStyle/>
          <a:p>
            <a:r>
              <a:rPr lang="hr-HR" dirty="0" smtClean="0"/>
              <a:t>1. </a:t>
            </a:r>
            <a:endParaRPr lang="en-US" dirty="0"/>
          </a:p>
        </p:txBody>
      </p:sp>
      <p:sp>
        <p:nvSpPr>
          <p:cNvPr id="15" name="TextBox 14"/>
          <p:cNvSpPr txBox="1"/>
          <p:nvPr/>
        </p:nvSpPr>
        <p:spPr>
          <a:xfrm>
            <a:off x="228600" y="3505200"/>
            <a:ext cx="412292" cy="369332"/>
          </a:xfrm>
          <a:prstGeom prst="rect">
            <a:avLst/>
          </a:prstGeom>
          <a:noFill/>
        </p:spPr>
        <p:txBody>
          <a:bodyPr wrap="none" rtlCol="0">
            <a:spAutoFit/>
          </a:bodyPr>
          <a:lstStyle/>
          <a:p>
            <a:r>
              <a:rPr lang="hr-HR" dirty="0" smtClean="0"/>
              <a:t>2. </a:t>
            </a:r>
            <a:endParaRPr lang="en-US" dirty="0"/>
          </a:p>
        </p:txBody>
      </p:sp>
      <p:sp>
        <p:nvSpPr>
          <p:cNvPr id="16" name="TextBox 15"/>
          <p:cNvSpPr txBox="1"/>
          <p:nvPr/>
        </p:nvSpPr>
        <p:spPr>
          <a:xfrm>
            <a:off x="228600" y="5486400"/>
            <a:ext cx="412292" cy="369332"/>
          </a:xfrm>
          <a:prstGeom prst="rect">
            <a:avLst/>
          </a:prstGeom>
          <a:noFill/>
        </p:spPr>
        <p:txBody>
          <a:bodyPr wrap="none" rtlCol="0">
            <a:spAutoFit/>
          </a:bodyPr>
          <a:lstStyle/>
          <a:p>
            <a:r>
              <a:rPr lang="hr-HR" dirty="0" smtClean="0"/>
              <a:t>3.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381000"/>
            <a:ext cx="3960315" cy="646331"/>
          </a:xfrm>
          <a:prstGeom prst="rect">
            <a:avLst/>
          </a:prstGeom>
          <a:noFill/>
        </p:spPr>
        <p:txBody>
          <a:bodyPr wrap="none" rtlCol="0">
            <a:spAutoFit/>
          </a:bodyPr>
          <a:lstStyle/>
          <a:p>
            <a:r>
              <a:rPr lang="hr-HR" b="1" u="sng" dirty="0" smtClean="0"/>
              <a:t>NORMALNA (</a:t>
            </a:r>
            <a:r>
              <a:rPr lang="hr-HR" b="1" u="sng" dirty="0" err="1" smtClean="0"/>
              <a:t>GAUSSOVA</a:t>
            </a:r>
            <a:r>
              <a:rPr lang="hr-HR" b="1" u="sng" dirty="0" smtClean="0"/>
              <a:t>) </a:t>
            </a:r>
            <a:r>
              <a:rPr lang="hr-HR" b="1" u="sng" dirty="0" err="1" smtClean="0"/>
              <a:t>RASPODIJELA</a:t>
            </a:r>
            <a:endParaRPr lang="hr-HR" b="1" u="sng" dirty="0" smtClean="0"/>
          </a:p>
          <a:p>
            <a:pPr algn="ctr"/>
            <a:r>
              <a:rPr lang="hr-HR" b="1" dirty="0" smtClean="0"/>
              <a:t>SREDIŠNJI GRANIČNI TEOREM</a:t>
            </a:r>
            <a:endParaRPr lang="en-US" b="1" u="sng" dirty="0"/>
          </a:p>
        </p:txBody>
      </p:sp>
      <p:sp>
        <p:nvSpPr>
          <p:cNvPr id="4" name="TextBox 3"/>
          <p:cNvSpPr txBox="1"/>
          <p:nvPr/>
        </p:nvSpPr>
        <p:spPr>
          <a:xfrm>
            <a:off x="304800" y="1752600"/>
            <a:ext cx="8382000" cy="1754326"/>
          </a:xfrm>
          <a:prstGeom prst="rect">
            <a:avLst/>
          </a:prstGeom>
          <a:noFill/>
        </p:spPr>
        <p:txBody>
          <a:bodyPr wrap="square" rtlCol="0">
            <a:spAutoFit/>
          </a:bodyPr>
          <a:lstStyle/>
          <a:p>
            <a:pPr>
              <a:lnSpc>
                <a:spcPct val="150000"/>
              </a:lnSpc>
            </a:pPr>
            <a:r>
              <a:rPr lang="hr-HR" dirty="0" smtClean="0"/>
              <a:t>Ovaj se teorem naziva </a:t>
            </a:r>
            <a:r>
              <a:rPr lang="hr-HR" b="1" dirty="0" smtClean="0"/>
              <a:t>središnji (centralni) granični teorem</a:t>
            </a:r>
            <a:r>
              <a:rPr lang="hr-HR" dirty="0" smtClean="0"/>
              <a:t>. Njime </a:t>
            </a:r>
            <a:r>
              <a:rPr lang="hr-HR" dirty="0" err="1" smtClean="0"/>
              <a:t>Gaussova</a:t>
            </a:r>
            <a:r>
              <a:rPr lang="hr-HR" dirty="0" smtClean="0"/>
              <a:t> raspodjela dobiva iznimno važno mjesto u statističkoj teoriji. Prvi ga je postavio </a:t>
            </a:r>
            <a:r>
              <a:rPr lang="hr-HR" dirty="0" err="1" smtClean="0"/>
              <a:t>Laplace</a:t>
            </a:r>
            <a:r>
              <a:rPr lang="hr-HR" dirty="0" smtClean="0"/>
              <a:t> 1812, a strogi dokaz dao je </a:t>
            </a:r>
            <a:r>
              <a:rPr lang="hr-HR" dirty="0" err="1" smtClean="0"/>
              <a:t>Lyapunov</a:t>
            </a:r>
            <a:r>
              <a:rPr lang="hr-HR" dirty="0" smtClean="0"/>
              <a:t> 1901.</a:t>
            </a:r>
          </a:p>
          <a:p>
            <a:pPr>
              <a:lnSpc>
                <a:spcPct val="150000"/>
              </a:lnSpc>
            </a:pPr>
            <a:endParaRPr lang="hr-HR" dirty="0"/>
          </a:p>
        </p:txBody>
      </p:sp>
      <p:sp>
        <p:nvSpPr>
          <p:cNvPr id="5" name="Rectangle 4"/>
          <p:cNvSpPr/>
          <p:nvPr/>
        </p:nvSpPr>
        <p:spPr>
          <a:xfrm>
            <a:off x="381000" y="4038600"/>
            <a:ext cx="8763000" cy="646331"/>
          </a:xfrm>
          <a:prstGeom prst="rect">
            <a:avLst/>
          </a:prstGeom>
        </p:spPr>
        <p:txBody>
          <a:bodyPr wrap="square">
            <a:spAutoFit/>
          </a:bodyPr>
          <a:lstStyle/>
          <a:p>
            <a:r>
              <a:rPr lang="hr-HR" dirty="0" smtClean="0"/>
              <a:t>- pri tome je </a:t>
            </a:r>
            <a:r>
              <a:rPr lang="hr-HR" b="1" dirty="0" smtClean="0"/>
              <a:t>srednja vrijednost srednjih vrijednosti uzoraka </a:t>
            </a:r>
            <a:r>
              <a:rPr lang="hr-HR" dirty="0" smtClean="0"/>
              <a:t>jednaka je </a:t>
            </a:r>
            <a:r>
              <a:rPr lang="hr-HR" b="1" dirty="0" smtClean="0"/>
              <a:t>srednjoj vrijednosti populacije</a:t>
            </a:r>
            <a:r>
              <a:rPr lang="hr-HR" dirty="0" smtClean="0"/>
              <a:t>:  </a:t>
            </a:r>
            <a:r>
              <a:rPr lang="hr-HR" i="1" dirty="0" smtClean="0"/>
              <a:t>μ</a:t>
            </a:r>
            <a:r>
              <a:rPr lang="hr-HR" i="1" baseline="-25000" dirty="0" smtClean="0"/>
              <a:t>¯x</a:t>
            </a:r>
            <a:r>
              <a:rPr lang="hr-HR" i="1" dirty="0" smtClean="0"/>
              <a:t> = μ</a:t>
            </a:r>
            <a:endParaRPr lang="hr-HR" i="1" dirty="0"/>
          </a:p>
        </p:txBody>
      </p:sp>
      <p:grpSp>
        <p:nvGrpSpPr>
          <p:cNvPr id="8" name="Group 7"/>
          <p:cNvGrpSpPr/>
          <p:nvPr/>
        </p:nvGrpSpPr>
        <p:grpSpPr>
          <a:xfrm>
            <a:off x="152400" y="5257800"/>
            <a:ext cx="8839200" cy="1066800"/>
            <a:chOff x="0" y="3733800"/>
            <a:chExt cx="8839200" cy="1066800"/>
          </a:xfrm>
        </p:grpSpPr>
        <p:sp>
          <p:nvSpPr>
            <p:cNvPr id="6" name="Rectangle 5"/>
            <p:cNvSpPr/>
            <p:nvPr/>
          </p:nvSpPr>
          <p:spPr>
            <a:xfrm>
              <a:off x="0" y="3733800"/>
              <a:ext cx="8839200" cy="923330"/>
            </a:xfrm>
            <a:prstGeom prst="rect">
              <a:avLst/>
            </a:prstGeom>
          </p:spPr>
          <p:txBody>
            <a:bodyPr wrap="square">
              <a:spAutoFit/>
            </a:bodyPr>
            <a:lstStyle/>
            <a:p>
              <a:r>
                <a:rPr lang="hr-HR" dirty="0" smtClean="0"/>
                <a:t>- </a:t>
              </a:r>
              <a:r>
                <a:rPr lang="hr-HR" b="1" dirty="0" smtClean="0"/>
                <a:t>standardna devijacija srednjih vrijednosti uzoraka </a:t>
              </a:r>
              <a:r>
                <a:rPr lang="hr-HR" dirty="0" smtClean="0"/>
                <a:t>je </a:t>
              </a:r>
              <a:r>
                <a:rPr lang="hr-HR" b="1" dirty="0" smtClean="0">
                  <a:solidFill>
                    <a:srgbClr val="FF0000"/>
                  </a:solidFill>
                </a:rPr>
                <a:t>manja</a:t>
              </a:r>
              <a:r>
                <a:rPr lang="hr-HR" dirty="0" smtClean="0"/>
                <a:t> od </a:t>
              </a:r>
              <a:r>
                <a:rPr lang="hr-HR" b="1" dirty="0" smtClean="0"/>
                <a:t>standardne devijacije populacije</a:t>
              </a:r>
              <a:r>
                <a:rPr lang="hr-HR" dirty="0" smtClean="0"/>
                <a:t>, a jednaka je </a:t>
              </a:r>
              <a:r>
                <a:rPr lang="hr-HR" b="1" dirty="0" smtClean="0"/>
                <a:t>standardnoj devijaciji populacije podijeljenoj s drugim korijenom ukupnog broja podataka u uzorku</a:t>
              </a:r>
              <a:r>
                <a:rPr lang="hr-HR" dirty="0" smtClean="0"/>
                <a:t>: </a:t>
              </a:r>
            </a:p>
          </p:txBody>
        </p:sp>
        <p:graphicFrame>
          <p:nvGraphicFramePr>
            <p:cNvPr id="7" name="Object 3"/>
            <p:cNvGraphicFramePr>
              <a:graphicFrameLocks noChangeAspect="1"/>
            </p:cNvGraphicFramePr>
            <p:nvPr/>
          </p:nvGraphicFramePr>
          <p:xfrm>
            <a:off x="3429000" y="4232275"/>
            <a:ext cx="971550" cy="568325"/>
          </p:xfrm>
          <a:graphic>
            <a:graphicData uri="http://schemas.openxmlformats.org/presentationml/2006/ole">
              <mc:AlternateContent xmlns:mc="http://schemas.openxmlformats.org/markup-compatibility/2006">
                <mc:Choice xmlns:v="urn:schemas-microsoft-com:vml" Requires="v">
                  <p:oleObj spid="_x0000_s76828" name="Equation" r:id="rId3" imgW="609480" imgH="419040" progId="Equation.3">
                    <p:embed/>
                  </p:oleObj>
                </mc:Choice>
                <mc:Fallback>
                  <p:oleObj name="Equation" r:id="rId3" imgW="60948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232275"/>
                          <a:ext cx="9715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750" y="-34023"/>
            <a:ext cx="2381250" cy="147637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nvGraphicFramePr>
        <p:xfrm>
          <a:off x="1600200" y="1295400"/>
          <a:ext cx="1120775" cy="423862"/>
        </p:xfrm>
        <a:graphic>
          <a:graphicData uri="http://schemas.openxmlformats.org/presentationml/2006/ole">
            <mc:AlternateContent xmlns:mc="http://schemas.openxmlformats.org/markup-compatibility/2006">
              <mc:Choice xmlns:v="urn:schemas-microsoft-com:vml" Requires="v">
                <p:oleObj spid="_x0000_s88116" name="Equation" r:id="rId3" imgW="558720" imgH="203040" progId="Equation.3">
                  <p:embed/>
                </p:oleObj>
              </mc:Choice>
              <mc:Fallback>
                <p:oleObj name="Equation" r:id="rId3" imgW="55872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95400"/>
                        <a:ext cx="1120775"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914400" y="1219200"/>
            <a:ext cx="412292" cy="369332"/>
          </a:xfrm>
          <a:prstGeom prst="rect">
            <a:avLst/>
          </a:prstGeom>
          <a:noFill/>
        </p:spPr>
        <p:txBody>
          <a:bodyPr wrap="none" rtlCol="0">
            <a:spAutoFit/>
          </a:bodyPr>
          <a:lstStyle/>
          <a:p>
            <a:r>
              <a:rPr lang="hr-HR" dirty="0" smtClean="0"/>
              <a:t>1. </a:t>
            </a:r>
            <a:endParaRPr lang="en-US" dirty="0"/>
          </a:p>
        </p:txBody>
      </p:sp>
      <p:graphicFrame>
        <p:nvGraphicFramePr>
          <p:cNvPr id="5" name="Object 5"/>
          <p:cNvGraphicFramePr>
            <a:graphicFrameLocks noChangeAspect="1"/>
          </p:cNvGraphicFramePr>
          <p:nvPr/>
        </p:nvGraphicFramePr>
        <p:xfrm>
          <a:off x="1676400" y="2438400"/>
          <a:ext cx="1603375" cy="979488"/>
        </p:xfrm>
        <a:graphic>
          <a:graphicData uri="http://schemas.openxmlformats.org/presentationml/2006/ole">
            <mc:AlternateContent xmlns:mc="http://schemas.openxmlformats.org/markup-compatibility/2006">
              <mc:Choice xmlns:v="urn:schemas-microsoft-com:vml" Requires="v">
                <p:oleObj spid="_x0000_s88117" name="Equation" r:id="rId5" imgW="799920" imgH="469800" progId="Equation.3">
                  <p:embed/>
                </p:oleObj>
              </mc:Choice>
              <mc:Fallback>
                <p:oleObj name="Equation" r:id="rId5" imgW="79992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438400"/>
                        <a:ext cx="1603375"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990600" y="2743200"/>
            <a:ext cx="412292" cy="369332"/>
          </a:xfrm>
          <a:prstGeom prst="rect">
            <a:avLst/>
          </a:prstGeom>
          <a:noFill/>
        </p:spPr>
        <p:txBody>
          <a:bodyPr wrap="none" rtlCol="0">
            <a:spAutoFit/>
          </a:bodyPr>
          <a:lstStyle/>
          <a:p>
            <a:r>
              <a:rPr lang="hr-HR" dirty="0" smtClean="0"/>
              <a:t>2. </a:t>
            </a:r>
            <a:endParaRPr lang="en-US" dirty="0"/>
          </a:p>
        </p:txBody>
      </p:sp>
      <p:sp>
        <p:nvSpPr>
          <p:cNvPr id="7" name="TextBox 6"/>
          <p:cNvSpPr txBox="1"/>
          <p:nvPr/>
        </p:nvSpPr>
        <p:spPr>
          <a:xfrm>
            <a:off x="685800" y="3886200"/>
            <a:ext cx="8229600" cy="1754326"/>
          </a:xfrm>
          <a:prstGeom prst="rect">
            <a:avLst/>
          </a:prstGeom>
          <a:noFill/>
        </p:spPr>
        <p:txBody>
          <a:bodyPr wrap="square" rtlCol="0">
            <a:spAutoFit/>
          </a:bodyPr>
          <a:lstStyle/>
          <a:p>
            <a:pPr>
              <a:lnSpc>
                <a:spcPct val="150000"/>
              </a:lnSpc>
              <a:buFontTx/>
              <a:buChar char="-"/>
            </a:pPr>
            <a:r>
              <a:rPr lang="hr-HR" dirty="0" smtClean="0"/>
              <a:t>ovo svojstvo je potrebno kako bi vjerojatnost bila normirana, odnosno  ovim svojstvom se zadovoljava uvjet da </a:t>
            </a:r>
            <a:r>
              <a:rPr lang="hr-HR" b="1" dirty="0" smtClean="0"/>
              <a:t>vjerojatnost sigurnog događaja bude 1 </a:t>
            </a:r>
            <a:r>
              <a:rPr lang="hr-HR" dirty="0" smtClean="0"/>
              <a:t>(odnosno to je vjerojatnost da varijabla poprimi bilo koju vrijednost iz područja svoje definicije)</a:t>
            </a:r>
          </a:p>
          <a:p>
            <a:pPr>
              <a:lnSpc>
                <a:spcPct val="150000"/>
              </a:lnSpc>
              <a:buFontTx/>
              <a:buChar char="-"/>
            </a:pPr>
            <a:endParaRPr lang="hr-HR" dirty="0" smtClean="0"/>
          </a:p>
        </p:txBody>
      </p:sp>
      <p:sp>
        <p:nvSpPr>
          <p:cNvPr id="10" name="TextBox 9"/>
          <p:cNvSpPr txBox="1"/>
          <p:nvPr/>
        </p:nvSpPr>
        <p:spPr>
          <a:xfrm>
            <a:off x="2971800" y="304800"/>
            <a:ext cx="3607141" cy="369332"/>
          </a:xfrm>
          <a:prstGeom prst="rect">
            <a:avLst/>
          </a:prstGeom>
          <a:noFill/>
        </p:spPr>
        <p:txBody>
          <a:bodyPr wrap="none" rtlCol="0">
            <a:spAutoFit/>
          </a:bodyPr>
          <a:lstStyle/>
          <a:p>
            <a:r>
              <a:rPr lang="hr-HR" b="1" u="sng" dirty="0" smtClean="0"/>
              <a:t>FUNKCIJA GUSTOĆE VJEROJATNOSTI</a:t>
            </a:r>
            <a:endParaRPr lang="en-US" u="sng"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96869"/>
            <a:ext cx="8001000" cy="880369"/>
          </a:xfrm>
          <a:prstGeom prst="rect">
            <a:avLst/>
          </a:prstGeom>
        </p:spPr>
        <p:txBody>
          <a:bodyPr wrap="square">
            <a:spAutoFit/>
          </a:bodyPr>
          <a:lstStyle/>
          <a:p>
            <a:pPr>
              <a:lnSpc>
                <a:spcPct val="150000"/>
              </a:lnSpc>
            </a:pPr>
            <a:r>
              <a:rPr lang="hr-HR" dirty="0" smtClean="0"/>
              <a:t>Vjerojatnost da kontinuirana slučajna varijabla poprimi vrijednost unutar segmenta </a:t>
            </a:r>
            <a:r>
              <a:rPr lang="hr-HR" i="1" dirty="0" smtClean="0"/>
              <a:t>a ≤ X ≤ b </a:t>
            </a:r>
            <a:r>
              <a:rPr lang="hr-HR" dirty="0" smtClean="0"/>
              <a:t>je dana sa sljedećim integralom:</a:t>
            </a:r>
          </a:p>
        </p:txBody>
      </p:sp>
      <p:graphicFrame>
        <p:nvGraphicFramePr>
          <p:cNvPr id="4098" name="Object 2"/>
          <p:cNvGraphicFramePr>
            <a:graphicFrameLocks noChangeAspect="1"/>
          </p:cNvGraphicFramePr>
          <p:nvPr/>
        </p:nvGraphicFramePr>
        <p:xfrm>
          <a:off x="2895600" y="3352800"/>
          <a:ext cx="4835525" cy="1006475"/>
        </p:xfrm>
        <a:graphic>
          <a:graphicData uri="http://schemas.openxmlformats.org/presentationml/2006/ole">
            <mc:AlternateContent xmlns:mc="http://schemas.openxmlformats.org/markup-compatibility/2006">
              <mc:Choice xmlns:v="urn:schemas-microsoft-com:vml" Requires="v">
                <p:oleObj spid="_x0000_s23604" name="Equation" r:id="rId3" imgW="2412720" imgH="482400" progId="Equation.3">
                  <p:embed/>
                </p:oleObj>
              </mc:Choice>
              <mc:Fallback>
                <p:oleObj name="Equation" r:id="rId3" imgW="241272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352800"/>
                        <a:ext cx="48355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2971800" y="304800"/>
            <a:ext cx="3607141" cy="369332"/>
          </a:xfrm>
          <a:prstGeom prst="rect">
            <a:avLst/>
          </a:prstGeom>
          <a:noFill/>
        </p:spPr>
        <p:txBody>
          <a:bodyPr wrap="none" rtlCol="0">
            <a:spAutoFit/>
          </a:bodyPr>
          <a:lstStyle/>
          <a:p>
            <a:r>
              <a:rPr lang="hr-HR" b="1" u="sng" dirty="0" smtClean="0"/>
              <a:t>FUNKCIJA GUSTOĆE VJEROJATNOSTI</a:t>
            </a:r>
            <a:endParaRPr lang="en-US" u="sng" dirty="0"/>
          </a:p>
        </p:txBody>
      </p:sp>
      <p:graphicFrame>
        <p:nvGraphicFramePr>
          <p:cNvPr id="5" name="Object 4"/>
          <p:cNvGraphicFramePr>
            <a:graphicFrameLocks noChangeAspect="1"/>
          </p:cNvGraphicFramePr>
          <p:nvPr/>
        </p:nvGraphicFramePr>
        <p:xfrm>
          <a:off x="1447800" y="1182469"/>
          <a:ext cx="3155950" cy="1031875"/>
        </p:xfrm>
        <a:graphic>
          <a:graphicData uri="http://schemas.openxmlformats.org/presentationml/2006/ole">
            <mc:AlternateContent xmlns:mc="http://schemas.openxmlformats.org/markup-compatibility/2006">
              <mc:Choice xmlns:v="urn:schemas-microsoft-com:vml" Requires="v">
                <p:oleObj spid="_x0000_s23605" name="Equation" r:id="rId5" imgW="1574640" imgH="495000" progId="Equation.3">
                  <p:embed/>
                </p:oleObj>
              </mc:Choice>
              <mc:Fallback>
                <p:oleObj name="Equation" r:id="rId5" imgW="1574640" imgH="495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182469"/>
                        <a:ext cx="315595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990600" y="1604744"/>
            <a:ext cx="412292" cy="369332"/>
          </a:xfrm>
          <a:prstGeom prst="rect">
            <a:avLst/>
          </a:prstGeom>
          <a:noFill/>
        </p:spPr>
        <p:txBody>
          <a:bodyPr wrap="none" rtlCol="0">
            <a:spAutoFit/>
          </a:bodyPr>
          <a:lstStyle/>
          <a:p>
            <a:r>
              <a:rPr lang="hr-HR" dirty="0" smtClean="0"/>
              <a:t>3. </a:t>
            </a:r>
            <a:endParaRPr lang="en-US" dirty="0"/>
          </a:p>
        </p:txBody>
      </p:sp>
      <p:sp>
        <p:nvSpPr>
          <p:cNvPr id="8" name="TextBox 7"/>
          <p:cNvSpPr txBox="1"/>
          <p:nvPr/>
        </p:nvSpPr>
        <p:spPr>
          <a:xfrm>
            <a:off x="457200" y="4800600"/>
            <a:ext cx="8001000" cy="880369"/>
          </a:xfrm>
          <a:prstGeom prst="rect">
            <a:avLst/>
          </a:prstGeom>
          <a:noFill/>
        </p:spPr>
        <p:txBody>
          <a:bodyPr wrap="square" rtlCol="0">
            <a:spAutoFit/>
          </a:bodyPr>
          <a:lstStyle/>
          <a:p>
            <a:pPr>
              <a:lnSpc>
                <a:spcPct val="150000"/>
              </a:lnSpc>
            </a:pPr>
            <a:r>
              <a:rPr lang="hr-HR" dirty="0" smtClean="0"/>
              <a:t>- nadalje, iz ovog uvjeta proizlazi jasno da je vjerojatnost pridružena točno određenoj vrijednosti </a:t>
            </a:r>
            <a:r>
              <a:rPr lang="hr-HR" i="1" dirty="0" err="1" smtClean="0"/>
              <a:t>x</a:t>
            </a:r>
            <a:r>
              <a:rPr lang="hr-HR" i="1" baseline="-25000" dirty="0" err="1" smtClean="0"/>
              <a:t>i</a:t>
            </a:r>
            <a:r>
              <a:rPr lang="hr-HR" i="1" dirty="0" smtClean="0"/>
              <a:t> </a:t>
            </a:r>
            <a:r>
              <a:rPr lang="hr-HR" dirty="0" smtClean="0"/>
              <a:t>kontinuirane varijable </a:t>
            </a:r>
            <a:r>
              <a:rPr lang="hr-HR" i="1" dirty="0" smtClean="0"/>
              <a:t>x</a:t>
            </a:r>
            <a:r>
              <a:rPr lang="hr-HR" dirty="0" smtClean="0"/>
              <a:t> jednaka nuli (integral je nula)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0"/>
            <a:ext cx="8458200" cy="1754326"/>
          </a:xfrm>
          <a:prstGeom prst="rect">
            <a:avLst/>
          </a:prstGeom>
        </p:spPr>
        <p:txBody>
          <a:bodyPr wrap="square">
            <a:spAutoFit/>
          </a:bodyPr>
          <a:lstStyle/>
          <a:p>
            <a:pPr>
              <a:lnSpc>
                <a:spcPct val="150000"/>
              </a:lnSpc>
            </a:pPr>
            <a:r>
              <a:rPr lang="hr-HR" b="1" dirty="0" smtClean="0"/>
              <a:t>Funkcija gustoće vjerojatnosti  nije vjerojatnost već je to funkcija koja opisuje relativnu vjerojatnost da kontinuirana slučajna varijabla poprimi određenu vrijednost, odnosno to je funkcija koja određuje vjerojatnost da varijabla poprimi određenu vrijednost unutar određenog intervala.</a:t>
            </a:r>
          </a:p>
        </p:txBody>
      </p:sp>
      <p:sp>
        <p:nvSpPr>
          <p:cNvPr id="3" name="TextBox 2"/>
          <p:cNvSpPr txBox="1"/>
          <p:nvPr/>
        </p:nvSpPr>
        <p:spPr>
          <a:xfrm>
            <a:off x="2971800" y="304800"/>
            <a:ext cx="3607141" cy="369332"/>
          </a:xfrm>
          <a:prstGeom prst="rect">
            <a:avLst/>
          </a:prstGeom>
          <a:noFill/>
        </p:spPr>
        <p:txBody>
          <a:bodyPr wrap="none" rtlCol="0">
            <a:spAutoFit/>
          </a:bodyPr>
          <a:lstStyle/>
          <a:p>
            <a:r>
              <a:rPr lang="hr-HR" b="1" u="sng" dirty="0" smtClean="0"/>
              <a:t>FUNKCIJA GUSTOĆE VJEROJATNOSTI</a:t>
            </a:r>
            <a:endParaRPr lang="en-US" u="sng" dirty="0"/>
          </a:p>
        </p:txBody>
      </p:sp>
      <p:sp>
        <p:nvSpPr>
          <p:cNvPr id="4" name="TextBox 3"/>
          <p:cNvSpPr txBox="1"/>
          <p:nvPr/>
        </p:nvSpPr>
        <p:spPr>
          <a:xfrm>
            <a:off x="762000" y="762000"/>
            <a:ext cx="4272773" cy="369332"/>
          </a:xfrm>
          <a:prstGeom prst="rect">
            <a:avLst/>
          </a:prstGeom>
          <a:noFill/>
        </p:spPr>
        <p:txBody>
          <a:bodyPr wrap="none" rtlCol="0">
            <a:spAutoFit/>
          </a:bodyPr>
          <a:lstStyle/>
          <a:p>
            <a:r>
              <a:rPr lang="hr-HR" dirty="0" smtClean="0"/>
              <a:t>- grafička interpretacija navedenih svojstava</a:t>
            </a:r>
            <a:endParaRPr lang="en-US" dirty="0"/>
          </a:p>
        </p:txBody>
      </p:sp>
      <p:sp>
        <p:nvSpPr>
          <p:cNvPr id="6" name="TextBox 5"/>
          <p:cNvSpPr txBox="1"/>
          <p:nvPr/>
        </p:nvSpPr>
        <p:spPr>
          <a:xfrm>
            <a:off x="152400" y="5525869"/>
            <a:ext cx="8763000" cy="646331"/>
          </a:xfrm>
          <a:prstGeom prst="rect">
            <a:avLst/>
          </a:prstGeom>
          <a:noFill/>
        </p:spPr>
        <p:txBody>
          <a:bodyPr wrap="square" rtlCol="0">
            <a:spAutoFit/>
          </a:bodyPr>
          <a:lstStyle/>
          <a:p>
            <a:r>
              <a:rPr lang="hr-HR" i="1" dirty="0" smtClean="0"/>
              <a:t>f(x)</a:t>
            </a:r>
            <a:r>
              <a:rPr lang="hr-HR" i="1" dirty="0" err="1" smtClean="0"/>
              <a:t>dx</a:t>
            </a:r>
            <a:r>
              <a:rPr lang="hr-HR" dirty="0" smtClean="0"/>
              <a:t> – je </a:t>
            </a:r>
            <a:r>
              <a:rPr lang="hr-HR" b="1" dirty="0" smtClean="0"/>
              <a:t>element vjerojatnosti</a:t>
            </a:r>
            <a:r>
              <a:rPr lang="hr-HR" dirty="0" smtClean="0"/>
              <a:t> i predstavlja vjerojatnost da varijabla poprimi određenu vrijednost unutar intervala  [x, x+</a:t>
            </a:r>
            <a:r>
              <a:rPr lang="hr-HR" dirty="0" err="1" smtClean="0"/>
              <a:t>dx</a:t>
            </a:r>
            <a:r>
              <a:rPr lang="hr-HR" dirty="0" smtClean="0"/>
              <a:t>]</a:t>
            </a:r>
            <a:endParaRPr lang="en-US" i="1" dirty="0"/>
          </a:p>
        </p:txBody>
      </p:sp>
      <p:pic>
        <p:nvPicPr>
          <p:cNvPr id="4915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1143000"/>
            <a:ext cx="5114834" cy="2667000"/>
          </a:xfrm>
          <a:prstGeom prst="rect">
            <a:avLst/>
          </a:prstGeom>
          <a:noFill/>
          <a:ln w="9525">
            <a:noFill/>
            <a:miter lim="800000"/>
            <a:headEnd/>
            <a:tailEnd/>
          </a:ln>
        </p:spPr>
      </p:pic>
      <p:sp>
        <p:nvSpPr>
          <p:cNvPr id="10" name="TextBox 9"/>
          <p:cNvSpPr txBox="1"/>
          <p:nvPr/>
        </p:nvSpPr>
        <p:spPr>
          <a:xfrm>
            <a:off x="76200" y="6239470"/>
            <a:ext cx="8915400" cy="923330"/>
          </a:xfrm>
          <a:prstGeom prst="rect">
            <a:avLst/>
          </a:prstGeom>
          <a:noFill/>
        </p:spPr>
        <p:txBody>
          <a:bodyPr wrap="square" rtlCol="0">
            <a:spAutoFit/>
          </a:bodyPr>
          <a:lstStyle/>
          <a:p>
            <a:r>
              <a:rPr lang="hr-HR" dirty="0" smtClean="0"/>
              <a:t>Funkcija gustoće vjerojatnosti nije </a:t>
            </a:r>
            <a:r>
              <a:rPr lang="hr-HR" b="1" dirty="0" smtClean="0"/>
              <a:t>vjerojatnost</a:t>
            </a:r>
            <a:r>
              <a:rPr lang="hr-HR" dirty="0" smtClean="0"/>
              <a:t>, ali je tom funkcijom određena </a:t>
            </a:r>
            <a:r>
              <a:rPr lang="hr-HR" b="1" dirty="0" smtClean="0"/>
              <a:t>vjerojatnost koja pripada određenom intervalu!</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89844"/>
            <a:ext cx="8229600" cy="2585323"/>
          </a:xfrm>
          <a:prstGeom prst="rect">
            <a:avLst/>
          </a:prstGeom>
        </p:spPr>
        <p:txBody>
          <a:bodyPr wrap="square">
            <a:spAutoFit/>
          </a:bodyPr>
          <a:lstStyle/>
          <a:p>
            <a:pPr>
              <a:lnSpc>
                <a:spcPct val="150000"/>
              </a:lnSpc>
            </a:pPr>
            <a:r>
              <a:rPr lang="hr-HR" b="1" dirty="0" smtClean="0"/>
              <a:t>Funkcija gustoće vjerojatnosti </a:t>
            </a:r>
            <a:r>
              <a:rPr lang="hr-HR" b="1" i="1" dirty="0" smtClean="0"/>
              <a:t>f(x) </a:t>
            </a:r>
            <a:r>
              <a:rPr lang="hr-HR" dirty="0" smtClean="0"/>
              <a:t>je derivacija </a:t>
            </a:r>
            <a:r>
              <a:rPr lang="hr-HR" b="1" dirty="0" smtClean="0"/>
              <a:t>kumulativne funkcije raspodjele</a:t>
            </a:r>
            <a:r>
              <a:rPr lang="hr-HR" dirty="0" smtClean="0"/>
              <a:t> </a:t>
            </a:r>
            <a:r>
              <a:rPr lang="hr-HR" b="1" i="1" dirty="0" smtClean="0"/>
              <a:t>F(x)</a:t>
            </a:r>
            <a:r>
              <a:rPr lang="hr-HR" b="1" dirty="0" smtClean="0"/>
              <a:t>:</a:t>
            </a:r>
          </a:p>
          <a:p>
            <a:pPr>
              <a:lnSpc>
                <a:spcPct val="150000"/>
              </a:lnSpc>
            </a:pPr>
            <a:r>
              <a:rPr lang="hr-HR" i="1" dirty="0" smtClean="0"/>
              <a:t>f(x) = F’(x)</a:t>
            </a:r>
          </a:p>
          <a:p>
            <a:pPr>
              <a:lnSpc>
                <a:spcPct val="150000"/>
              </a:lnSpc>
            </a:pPr>
            <a:endParaRPr lang="hr-HR" i="1" dirty="0" smtClean="0"/>
          </a:p>
          <a:p>
            <a:pPr>
              <a:lnSpc>
                <a:spcPct val="150000"/>
              </a:lnSpc>
            </a:pPr>
            <a:r>
              <a:rPr lang="hr-HR" dirty="0" smtClean="0"/>
              <a:t>Odnosno, </a:t>
            </a:r>
            <a:r>
              <a:rPr lang="hr-HR" b="1" dirty="0" smtClean="0"/>
              <a:t>kumulativnu funkcija raspodjele </a:t>
            </a:r>
            <a:r>
              <a:rPr lang="hr-HR" b="1" i="1" dirty="0" smtClean="0"/>
              <a:t>F(x)</a:t>
            </a:r>
            <a:r>
              <a:rPr lang="hr-HR" dirty="0" smtClean="0"/>
              <a:t> može se na ovaj način definirati iz </a:t>
            </a:r>
            <a:r>
              <a:rPr lang="hr-HR" b="1" dirty="0" smtClean="0"/>
              <a:t>funkcije gustoće vjerojatnosti </a:t>
            </a:r>
            <a:r>
              <a:rPr lang="hr-HR" b="1" i="1" dirty="0" smtClean="0"/>
              <a:t>f(x)</a:t>
            </a:r>
            <a:r>
              <a:rPr lang="hr-HR" b="1" dirty="0" smtClean="0"/>
              <a:t>:</a:t>
            </a:r>
            <a:endParaRPr lang="hr-HR" dirty="0" smtClean="0"/>
          </a:p>
          <a:p>
            <a:pPr>
              <a:lnSpc>
                <a:spcPct val="150000"/>
              </a:lnSpc>
            </a:pPr>
            <a:endParaRPr lang="hr-HR" dirty="0" smtClean="0"/>
          </a:p>
        </p:txBody>
      </p:sp>
      <p:sp>
        <p:nvSpPr>
          <p:cNvPr id="4" name="TextBox 3"/>
          <p:cNvSpPr txBox="1"/>
          <p:nvPr/>
        </p:nvSpPr>
        <p:spPr>
          <a:xfrm>
            <a:off x="2971800" y="304800"/>
            <a:ext cx="3736600" cy="369332"/>
          </a:xfrm>
          <a:prstGeom prst="rect">
            <a:avLst/>
          </a:prstGeom>
          <a:noFill/>
        </p:spPr>
        <p:txBody>
          <a:bodyPr wrap="none" rtlCol="0">
            <a:spAutoFit/>
          </a:bodyPr>
          <a:lstStyle/>
          <a:p>
            <a:r>
              <a:rPr lang="hr-HR" b="1" u="sng" dirty="0" smtClean="0"/>
              <a:t>KUMULATIVNA FUNKCIJA </a:t>
            </a:r>
            <a:r>
              <a:rPr lang="hr-HR" b="1" u="sng" dirty="0" err="1" smtClean="0"/>
              <a:t>RASODJELE</a:t>
            </a:r>
            <a:endParaRPr lang="en-US" b="1" u="sng" dirty="0"/>
          </a:p>
        </p:txBody>
      </p:sp>
      <p:graphicFrame>
        <p:nvGraphicFramePr>
          <p:cNvPr id="26627" name="Object 3"/>
          <p:cNvGraphicFramePr>
            <a:graphicFrameLocks noChangeAspect="1"/>
          </p:cNvGraphicFramePr>
          <p:nvPr>
            <p:extLst>
              <p:ext uri="{D42A27DB-BD31-4B8C-83A1-F6EECF244321}">
                <p14:modId xmlns:p14="http://schemas.microsoft.com/office/powerpoint/2010/main" val="2292749815"/>
              </p:ext>
            </p:extLst>
          </p:nvPr>
        </p:nvGraphicFramePr>
        <p:xfrm>
          <a:off x="4343400" y="2590800"/>
          <a:ext cx="2265363" cy="979488"/>
        </p:xfrm>
        <a:graphic>
          <a:graphicData uri="http://schemas.openxmlformats.org/presentationml/2006/ole">
            <mc:AlternateContent xmlns:mc="http://schemas.openxmlformats.org/markup-compatibility/2006">
              <mc:Choice xmlns:v="urn:schemas-microsoft-com:vml" Requires="v">
                <p:oleObj spid="_x0000_s26652" name="Equation" r:id="rId3" imgW="1130040" imgH="469800" progId="Equation.DSMT4">
                  <p:embed/>
                </p:oleObj>
              </mc:Choice>
              <mc:Fallback>
                <p:oleObj name="Equation" r:id="rId3" imgW="1130040" imgH="469800" progId="Equation.DSMT4">
                  <p:embed/>
                  <p:pic>
                    <p:nvPicPr>
                      <p:cNvPr id="0" name="Picture 3"/>
                      <p:cNvPicPr>
                        <a:picLocks noChangeAspect="1" noChangeArrowheads="1"/>
                      </p:cNvPicPr>
                      <p:nvPr/>
                    </p:nvPicPr>
                    <p:blipFill>
                      <a:blip r:embed="rId4"/>
                      <a:srcRect/>
                      <a:stretch>
                        <a:fillRect/>
                      </a:stretch>
                    </p:blipFill>
                    <p:spPr bwMode="auto">
                      <a:xfrm>
                        <a:off x="4343400" y="2590800"/>
                        <a:ext cx="22653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72607" y="3657600"/>
            <a:ext cx="9071393" cy="1107996"/>
          </a:xfrm>
          <a:prstGeom prst="rect">
            <a:avLst/>
          </a:prstGeom>
          <a:noFill/>
        </p:spPr>
        <p:txBody>
          <a:bodyPr wrap="square" rtlCol="0">
            <a:spAutoFit/>
          </a:bodyPr>
          <a:lstStyle/>
          <a:p>
            <a:pPr>
              <a:buFontTx/>
              <a:buChar char="-"/>
            </a:pPr>
            <a:r>
              <a:rPr lang="hr-HR" dirty="0" smtClean="0"/>
              <a:t> </a:t>
            </a:r>
            <a:r>
              <a:rPr lang="hr-HR" b="1" dirty="0" smtClean="0"/>
              <a:t>vrijednost kumulativne funkcije raspodjele </a:t>
            </a:r>
            <a:r>
              <a:rPr lang="hr-HR" i="1" dirty="0" smtClean="0"/>
              <a:t>(F(</a:t>
            </a:r>
            <a:r>
              <a:rPr lang="hr-HR" i="1" dirty="0" err="1" smtClean="0"/>
              <a:t>x</a:t>
            </a:r>
            <a:r>
              <a:rPr lang="hr-HR" i="1" dirty="0" smtClean="0"/>
              <a:t>))</a:t>
            </a:r>
            <a:r>
              <a:rPr lang="hr-HR" dirty="0" smtClean="0"/>
              <a:t> kontinuirane varijable </a:t>
            </a:r>
            <a:r>
              <a:rPr lang="hr-HR" i="1" dirty="0" smtClean="0"/>
              <a:t>x</a:t>
            </a:r>
            <a:r>
              <a:rPr lang="hr-HR" dirty="0" smtClean="0"/>
              <a:t> u nekoj točki </a:t>
            </a:r>
            <a:r>
              <a:rPr lang="hr-HR" i="1" dirty="0" err="1" smtClean="0"/>
              <a:t>x</a:t>
            </a:r>
            <a:r>
              <a:rPr lang="hr-HR" i="1" baseline="-25000" dirty="0" err="1" smtClean="0"/>
              <a:t>0</a:t>
            </a:r>
            <a:r>
              <a:rPr lang="hr-HR" dirty="0" smtClean="0"/>
              <a:t>, (</a:t>
            </a:r>
            <a:r>
              <a:rPr lang="hr-HR" i="1" dirty="0" smtClean="0"/>
              <a:t>F(</a:t>
            </a:r>
            <a:r>
              <a:rPr lang="hr-HR" i="1" dirty="0" err="1" smtClean="0"/>
              <a:t>x</a:t>
            </a:r>
            <a:r>
              <a:rPr lang="hr-HR" i="1" baseline="-25000" dirty="0" err="1" smtClean="0"/>
              <a:t>0</a:t>
            </a:r>
            <a:r>
              <a:rPr lang="hr-HR" dirty="0" smtClean="0"/>
              <a:t>)) predstavlja vjerojatnost da varijabla x poprimi vrijednost jednaku ili manju vrijednosti </a:t>
            </a:r>
            <a:r>
              <a:rPr lang="hr-HR" i="1" dirty="0" err="1" smtClean="0"/>
              <a:t>x</a:t>
            </a:r>
            <a:r>
              <a:rPr lang="hr-HR" i="1" baseline="-25000" dirty="0" err="1" smtClean="0"/>
              <a:t>0</a:t>
            </a:r>
            <a:endParaRPr lang="hr-HR" i="1" baseline="-25000" dirty="0" smtClean="0"/>
          </a:p>
          <a:p>
            <a:pPr>
              <a:buFontTx/>
              <a:buChar char="-"/>
            </a:pPr>
            <a:endParaRPr lang="hr-HR" i="1" baseline="-25000" dirty="0" smtClean="0"/>
          </a:p>
          <a:p>
            <a:pPr>
              <a:buFontTx/>
              <a:buChar char="-"/>
            </a:pPr>
            <a:r>
              <a:rPr lang="hr-HR" i="1" baseline="-25000" dirty="0" smtClean="0"/>
              <a:t> </a:t>
            </a:r>
            <a:r>
              <a:rPr lang="hr-HR" dirty="0" smtClean="0"/>
              <a:t>u geometrijskoj interpretaciji to je površina ispod krivulje </a:t>
            </a:r>
            <a:endParaRPr lang="en-US" baseline="-25000" dirty="0"/>
          </a:p>
        </p:txBody>
      </p:sp>
      <p:pic>
        <p:nvPicPr>
          <p:cNvPr id="2662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4575175"/>
            <a:ext cx="5075304" cy="2282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81000"/>
            <a:ext cx="3736600" cy="369332"/>
          </a:xfrm>
          <a:prstGeom prst="rect">
            <a:avLst/>
          </a:prstGeom>
          <a:noFill/>
        </p:spPr>
        <p:txBody>
          <a:bodyPr wrap="none" rtlCol="0">
            <a:spAutoFit/>
          </a:bodyPr>
          <a:lstStyle/>
          <a:p>
            <a:r>
              <a:rPr lang="hr-HR" b="1" u="sng" dirty="0" smtClean="0"/>
              <a:t>KUMULATIVNA FUNKCIJA </a:t>
            </a:r>
            <a:r>
              <a:rPr lang="hr-HR" b="1" u="sng" dirty="0" err="1" smtClean="0"/>
              <a:t>RASODJELE</a:t>
            </a:r>
            <a:endParaRPr lang="en-US" b="1" u="sng" dirty="0"/>
          </a:p>
        </p:txBody>
      </p:sp>
      <p:sp>
        <p:nvSpPr>
          <p:cNvPr id="3" name="TextBox 2"/>
          <p:cNvSpPr txBox="1"/>
          <p:nvPr/>
        </p:nvSpPr>
        <p:spPr>
          <a:xfrm>
            <a:off x="609600" y="990600"/>
            <a:ext cx="7696200" cy="3416320"/>
          </a:xfrm>
          <a:prstGeom prst="rect">
            <a:avLst/>
          </a:prstGeom>
          <a:noFill/>
        </p:spPr>
        <p:txBody>
          <a:bodyPr wrap="square" rtlCol="0">
            <a:spAutoFit/>
          </a:bodyPr>
          <a:lstStyle/>
          <a:p>
            <a:r>
              <a:rPr lang="hr-HR" b="1" dirty="0" smtClean="0"/>
              <a:t>Kumulativna funkcija raspodjele </a:t>
            </a:r>
            <a:r>
              <a:rPr lang="hr-HR" b="1" i="1" dirty="0" smtClean="0"/>
              <a:t>(F)</a:t>
            </a:r>
            <a:r>
              <a:rPr lang="hr-HR" dirty="0" smtClean="0"/>
              <a:t> je funkcija koja potpuno opisuje raspodjelu vjerojatnosti za kontinuiranu slučajnu varijablu </a:t>
            </a:r>
            <a:r>
              <a:rPr lang="hr-HR" i="1" dirty="0" smtClean="0"/>
              <a:t>X</a:t>
            </a:r>
            <a:r>
              <a:rPr lang="hr-HR" dirty="0" smtClean="0"/>
              <a:t>, a ima sljedeća svojstva:</a:t>
            </a:r>
          </a:p>
          <a:p>
            <a:endParaRPr lang="hr-HR" dirty="0" smtClean="0"/>
          </a:p>
          <a:p>
            <a:r>
              <a:rPr lang="hr-HR" dirty="0" smtClean="0"/>
              <a:t>1) </a:t>
            </a:r>
            <a:r>
              <a:rPr lang="hr-HR" b="1" i="1" dirty="0" smtClean="0"/>
              <a:t>F </a:t>
            </a:r>
            <a:r>
              <a:rPr lang="hr-HR" dirty="0" smtClean="0"/>
              <a:t>je monotono rastuća funkcija :</a:t>
            </a:r>
          </a:p>
          <a:p>
            <a:endParaRPr lang="hr-HR" dirty="0" smtClean="0"/>
          </a:p>
          <a:p>
            <a:r>
              <a:rPr lang="hr-HR" i="1" dirty="0" smtClean="0"/>
              <a:t>b ≥ a  </a:t>
            </a:r>
            <a:r>
              <a:rPr lang="hr-HR" dirty="0" smtClean="0"/>
              <a:t>- </a:t>
            </a:r>
            <a:r>
              <a:rPr lang="hr-HR" i="1" dirty="0" smtClean="0"/>
              <a:t>F(b) </a:t>
            </a:r>
            <a:r>
              <a:rPr lang="hr-HR" dirty="0" smtClean="0"/>
              <a:t>≥ </a:t>
            </a:r>
            <a:r>
              <a:rPr lang="hr-HR" i="1" dirty="0" smtClean="0"/>
              <a:t>F(a)</a:t>
            </a:r>
          </a:p>
          <a:p>
            <a:endParaRPr lang="hr-HR" dirty="0" smtClean="0"/>
          </a:p>
          <a:p>
            <a:r>
              <a:rPr lang="hr-HR" dirty="0" smtClean="0"/>
              <a:t>2) </a:t>
            </a:r>
            <a:r>
              <a:rPr lang="hr-HR" b="1" i="1" dirty="0" smtClean="0"/>
              <a:t>F</a:t>
            </a:r>
            <a:r>
              <a:rPr lang="hr-HR" dirty="0" smtClean="0"/>
              <a:t> je kontinuirana s desne strane: </a:t>
            </a:r>
          </a:p>
          <a:p>
            <a:endParaRPr lang="hr-HR" dirty="0" smtClean="0"/>
          </a:p>
          <a:p>
            <a:endParaRPr lang="hr-HR" dirty="0" smtClean="0"/>
          </a:p>
          <a:p>
            <a:r>
              <a:rPr lang="hr-HR" dirty="0" smtClean="0"/>
              <a:t>3) </a:t>
            </a:r>
            <a:r>
              <a:rPr lang="hr-HR" b="1" i="1" dirty="0" smtClean="0"/>
              <a:t>F</a:t>
            </a:r>
            <a:r>
              <a:rPr lang="hr-HR" dirty="0" smtClean="0"/>
              <a:t> je normirana i vrijedi:</a:t>
            </a:r>
          </a:p>
          <a:p>
            <a:endParaRPr lang="hr-HR" dirty="0" smtClean="0"/>
          </a:p>
        </p:txBody>
      </p:sp>
      <p:graphicFrame>
        <p:nvGraphicFramePr>
          <p:cNvPr id="2050" name="Object 12"/>
          <p:cNvGraphicFramePr>
            <a:graphicFrameLocks noChangeAspect="1"/>
          </p:cNvGraphicFramePr>
          <p:nvPr/>
        </p:nvGraphicFramePr>
        <p:xfrm>
          <a:off x="4114800" y="2819400"/>
          <a:ext cx="2060575" cy="560388"/>
        </p:xfrm>
        <a:graphic>
          <a:graphicData uri="http://schemas.openxmlformats.org/presentationml/2006/ole">
            <mc:AlternateContent xmlns:mc="http://schemas.openxmlformats.org/markup-compatibility/2006">
              <mc:Choice xmlns:v="urn:schemas-microsoft-com:vml" Requires="v">
                <p:oleObj spid="_x0000_s2125" name="Equation" r:id="rId4" imgW="1028520" imgH="279360" progId="Equation.3">
                  <p:embed/>
                </p:oleObj>
              </mc:Choice>
              <mc:Fallback>
                <p:oleObj name="Equation" r:id="rId4" imgW="1028520" imgH="27936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819400"/>
                        <a:ext cx="2060575"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2"/>
          <p:cNvGraphicFramePr>
            <a:graphicFrameLocks noChangeAspect="1"/>
          </p:cNvGraphicFramePr>
          <p:nvPr/>
        </p:nvGraphicFramePr>
        <p:xfrm>
          <a:off x="914400" y="4495800"/>
          <a:ext cx="1704975" cy="560388"/>
        </p:xfrm>
        <a:graphic>
          <a:graphicData uri="http://schemas.openxmlformats.org/presentationml/2006/ole">
            <mc:AlternateContent xmlns:mc="http://schemas.openxmlformats.org/markup-compatibility/2006">
              <mc:Choice xmlns:v="urn:schemas-microsoft-com:vml" Requires="v">
                <p:oleObj spid="_x0000_s2126" name="Equation" r:id="rId6" imgW="850680" imgH="279360" progId="Equation.3">
                  <p:embed/>
                </p:oleObj>
              </mc:Choice>
              <mc:Fallback>
                <p:oleObj name="Equation" r:id="rId6" imgW="850680" imgH="2793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495800"/>
                        <a:ext cx="1704975"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2"/>
          <p:cNvGraphicFramePr>
            <a:graphicFrameLocks noChangeAspect="1"/>
          </p:cNvGraphicFramePr>
          <p:nvPr>
            <p:extLst>
              <p:ext uri="{D42A27DB-BD31-4B8C-83A1-F6EECF244321}">
                <p14:modId xmlns:p14="http://schemas.microsoft.com/office/powerpoint/2010/main" val="3193717028"/>
              </p:ext>
            </p:extLst>
          </p:nvPr>
        </p:nvGraphicFramePr>
        <p:xfrm flipV="1">
          <a:off x="2971800" y="4522279"/>
          <a:ext cx="2662438" cy="533909"/>
        </p:xfrm>
        <a:graphic>
          <a:graphicData uri="http://schemas.openxmlformats.org/presentationml/2006/ole">
            <mc:AlternateContent xmlns:mc="http://schemas.openxmlformats.org/markup-compatibility/2006">
              <mc:Choice xmlns:v="urn:schemas-microsoft-com:vml" Requires="v">
                <p:oleObj spid="_x0000_s2127" name="Equation" r:id="rId8" imgW="825480" imgH="279360" progId="Equation.3">
                  <p:embed/>
                </p:oleObj>
              </mc:Choice>
              <mc:Fallback>
                <p:oleObj name="Equation" r:id="rId8" imgW="825480" imgH="2793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2971800" y="4522279"/>
                        <a:ext cx="2662438" cy="533909"/>
                      </a:xfrm>
                      <a:prstGeom prst="rect">
                        <a:avLst/>
                      </a:prstGeom>
                      <a:noFill/>
                      <a:ln>
                        <a:noFill/>
                      </a:ln>
                      <a:effectLst/>
                    </p:spPr>
                  </p:pic>
                </p:oleObj>
              </mc:Fallback>
            </mc:AlternateContent>
          </a:graphicData>
        </a:graphic>
      </p:graphicFrame>
      <p:sp>
        <p:nvSpPr>
          <p:cNvPr id="7" name="TextBox 6"/>
          <p:cNvSpPr txBox="1"/>
          <p:nvPr/>
        </p:nvSpPr>
        <p:spPr>
          <a:xfrm>
            <a:off x="72607" y="5562600"/>
            <a:ext cx="8766593" cy="1587229"/>
          </a:xfrm>
          <a:prstGeom prst="rect">
            <a:avLst/>
          </a:prstGeom>
          <a:noFill/>
        </p:spPr>
        <p:txBody>
          <a:bodyPr wrap="square" rtlCol="0">
            <a:spAutoFit/>
          </a:bodyPr>
          <a:lstStyle/>
          <a:p>
            <a:pPr>
              <a:lnSpc>
                <a:spcPct val="150000"/>
              </a:lnSpc>
              <a:buFontTx/>
              <a:buChar char="-"/>
            </a:pPr>
            <a:r>
              <a:rPr lang="hr-HR" b="1" dirty="0" smtClean="0"/>
              <a:t> vrijednost kumulativne funkcije raspodjele </a:t>
            </a:r>
            <a:r>
              <a:rPr lang="hr-HR" b="1" i="1" dirty="0" smtClean="0"/>
              <a:t>(F(</a:t>
            </a:r>
            <a:r>
              <a:rPr lang="hr-HR" b="1" i="1" dirty="0" err="1" smtClean="0"/>
              <a:t>x</a:t>
            </a:r>
            <a:r>
              <a:rPr lang="hr-HR" b="1" i="1" dirty="0" smtClean="0"/>
              <a:t>))</a:t>
            </a:r>
            <a:r>
              <a:rPr lang="hr-HR" b="1" dirty="0" smtClean="0"/>
              <a:t> kontinuirane varijable </a:t>
            </a:r>
            <a:r>
              <a:rPr lang="hr-HR" b="1" i="1" dirty="0" smtClean="0"/>
              <a:t>x</a:t>
            </a:r>
            <a:r>
              <a:rPr lang="hr-HR" b="1" dirty="0" smtClean="0"/>
              <a:t> u nekoj točki </a:t>
            </a:r>
            <a:r>
              <a:rPr lang="hr-HR" b="1" i="1" dirty="0" err="1" smtClean="0"/>
              <a:t>x</a:t>
            </a:r>
            <a:r>
              <a:rPr lang="hr-HR" b="1" i="1" baseline="-25000" dirty="0" err="1" smtClean="0"/>
              <a:t>0</a:t>
            </a:r>
            <a:r>
              <a:rPr lang="hr-HR" b="1" dirty="0" smtClean="0"/>
              <a:t>, (</a:t>
            </a:r>
            <a:r>
              <a:rPr lang="hr-HR" b="1" i="1" dirty="0" smtClean="0"/>
              <a:t>F(</a:t>
            </a:r>
            <a:r>
              <a:rPr lang="hr-HR" b="1" i="1" dirty="0" err="1" smtClean="0"/>
              <a:t>x</a:t>
            </a:r>
            <a:r>
              <a:rPr lang="hr-HR" b="1" i="1" baseline="-25000" dirty="0" err="1" smtClean="0"/>
              <a:t>0</a:t>
            </a:r>
            <a:r>
              <a:rPr lang="hr-HR" b="1" dirty="0" smtClean="0"/>
              <a:t>)) predstavlja vjerojatnost da varijabla x poprimi vrijednost jednaku ili manju vrijednosti </a:t>
            </a:r>
            <a:r>
              <a:rPr lang="hr-HR" b="1" i="1" dirty="0" err="1" smtClean="0"/>
              <a:t>x</a:t>
            </a:r>
            <a:r>
              <a:rPr lang="hr-HR" b="1" i="1" baseline="-25000" dirty="0" err="1" smtClean="0"/>
              <a:t>0</a:t>
            </a:r>
            <a:endParaRPr lang="hr-HR" b="1" i="1" baseline="-25000" dirty="0" smtClean="0"/>
          </a:p>
          <a:p>
            <a:pPr>
              <a:lnSpc>
                <a:spcPct val="150000"/>
              </a:lnSpc>
              <a:buFontTx/>
              <a:buChar char="-"/>
            </a:pPr>
            <a:endParaRPr lang="hr-HR" b="1" i="1" baseline="-25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3195</TotalTime>
  <Words>2187</Words>
  <Application>Microsoft Office PowerPoint</Application>
  <PresentationFormat>On-screen Show (4:3)</PresentationFormat>
  <Paragraphs>209</Paragraphs>
  <Slides>41</Slides>
  <Notes>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5" baseType="lpstr">
      <vt:lpstr>Arial</vt:lpstr>
      <vt:lpstr>Calibri</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Branimir</dc:creator>
  <cp:lastModifiedBy>Branimir</cp:lastModifiedBy>
  <cp:revision>86</cp:revision>
  <dcterms:created xsi:type="dcterms:W3CDTF">2012-05-10T11:31:55Z</dcterms:created>
  <dcterms:modified xsi:type="dcterms:W3CDTF">2020-05-12T13:33:11Z</dcterms:modified>
</cp:coreProperties>
</file>