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89" r:id="rId3"/>
    <p:sldId id="291" r:id="rId4"/>
    <p:sldId id="257" r:id="rId5"/>
    <p:sldId id="281" r:id="rId6"/>
    <p:sldId id="258" r:id="rId7"/>
    <p:sldId id="282" r:id="rId8"/>
    <p:sldId id="283" r:id="rId9"/>
    <p:sldId id="308" r:id="rId10"/>
    <p:sldId id="309" r:id="rId11"/>
    <p:sldId id="310" r:id="rId12"/>
    <p:sldId id="284" r:id="rId13"/>
    <p:sldId id="285" r:id="rId14"/>
    <p:sldId id="286" r:id="rId15"/>
    <p:sldId id="287" r:id="rId16"/>
    <p:sldId id="288" r:id="rId17"/>
    <p:sldId id="290" r:id="rId18"/>
    <p:sldId id="292" r:id="rId19"/>
    <p:sldId id="293" r:id="rId20"/>
    <p:sldId id="311" r:id="rId21"/>
    <p:sldId id="312" r:id="rId22"/>
    <p:sldId id="313" r:id="rId23"/>
    <p:sldId id="294" r:id="rId24"/>
    <p:sldId id="302" r:id="rId25"/>
    <p:sldId id="304" r:id="rId26"/>
    <p:sldId id="301" r:id="rId27"/>
    <p:sldId id="300" r:id="rId28"/>
    <p:sldId id="295" r:id="rId29"/>
    <p:sldId id="314" r:id="rId30"/>
    <p:sldId id="316" r:id="rId31"/>
    <p:sldId id="315" r:id="rId32"/>
    <p:sldId id="303" r:id="rId33"/>
    <p:sldId id="296" r:id="rId34"/>
    <p:sldId id="305" r:id="rId35"/>
    <p:sldId id="306" r:id="rId36"/>
    <p:sldId id="297" r:id="rId37"/>
    <p:sldId id="307" r:id="rId38"/>
    <p:sldId id="298" r:id="rId39"/>
    <p:sldId id="299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40000"/>
    <a:srgbClr val="A40000"/>
    <a:srgbClr val="DFDED3"/>
    <a:srgbClr val="008000"/>
    <a:srgbClr val="FF3300"/>
    <a:srgbClr val="FFCC99"/>
    <a:srgbClr val="003399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198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9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883315F3-0073-473E-8165-2C30C54BC22B}" type="datetime1">
              <a:rPr lang="en-US"/>
              <a:pPr>
                <a:defRPr/>
              </a:pPr>
              <a:t>3/1/2022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A71ED636-0BD2-45C2-BB2B-EE7DC656C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08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917F6A38-FD06-4DF7-9B84-783E7EE7C344}" type="datetime1">
              <a:rPr lang="en-US"/>
              <a:pPr>
                <a:defRPr/>
              </a:pPr>
              <a:t>3/1/2022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D98579A6-2BE5-47B8-BC62-C70D02D37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636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D2C159-A6D8-4134-96DD-7DE3EE5E0E20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481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09F64FD-422A-4199-AB64-AEF08647B0A3}" type="slidenum">
              <a:rPr kumimoji="0" lang="en-US" altLang="sr-Latn-RS" sz="1200" smtClean="0"/>
              <a:pPr/>
              <a:t>2</a:t>
            </a:fld>
            <a:endParaRPr kumimoji="0" lang="en-US" altLang="sr-Latn-RS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594120D-2B96-41F1-9607-9EB280B52AF5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096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EDE8AB2-B019-41D8-B76A-82AFA74B3828}" type="slidenum">
              <a:rPr kumimoji="0" lang="en-US" altLang="sr-Latn-RS" sz="1200" smtClean="0"/>
              <a:pPr/>
              <a:t>13</a:t>
            </a:fld>
            <a:endParaRPr kumimoji="0" lang="en-US" altLang="sr-Latn-RS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D2453F-B9B0-43FF-8984-36CF6C725C68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198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515EF1D-399E-4556-8811-84432173CB06}" type="slidenum">
              <a:rPr kumimoji="0" lang="en-US" altLang="sr-Latn-RS" sz="1200" smtClean="0"/>
              <a:pPr/>
              <a:t>14</a:t>
            </a:fld>
            <a:endParaRPr kumimoji="0" lang="en-US" altLang="sr-Latn-RS" sz="1200"/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BA428B-AEB9-4960-BDF5-9395371FBB7F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301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631405-4001-4C39-9E02-B66B0B4AC69F}" type="slidenum">
              <a:rPr kumimoji="0" lang="en-US" altLang="sr-Latn-RS" sz="1200" smtClean="0"/>
              <a:pPr/>
              <a:t>15</a:t>
            </a:fld>
            <a:endParaRPr kumimoji="0" lang="en-US" altLang="sr-Latn-RS" sz="1200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09530A5-BBCB-4CC2-92C4-4B203D59EF2F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403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E4F51C8-F332-4E65-9701-FCADB019CF25}" type="slidenum">
              <a:rPr kumimoji="0" lang="en-US" altLang="sr-Latn-RS" sz="1200" smtClean="0"/>
              <a:pPr/>
              <a:t>16</a:t>
            </a:fld>
            <a:endParaRPr kumimoji="0" lang="en-US" altLang="sr-Latn-RS" sz="120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845155-72C9-41B2-B542-EBA7974E0EDC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50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459BFD2-9E2F-4DF0-8808-37A8FF9CCEF6}" type="slidenum">
              <a:rPr kumimoji="0" lang="en-US" altLang="sr-Latn-RS" sz="1200" smtClean="0"/>
              <a:pPr/>
              <a:t>17</a:t>
            </a:fld>
            <a:endParaRPr kumimoji="0" lang="en-US" altLang="sr-Latn-RS" sz="12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182B48E-6F50-4B47-99DA-B1AD258A0DB6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608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252406E-1A51-4E1B-BE03-AFA9B51C0A67}" type="slidenum">
              <a:rPr kumimoji="0" lang="en-US" altLang="sr-Latn-RS" sz="1200" smtClean="0"/>
              <a:pPr/>
              <a:t>18</a:t>
            </a:fld>
            <a:endParaRPr kumimoji="0" lang="en-US" altLang="sr-Latn-RS" sz="120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B0C602-08EE-42D7-BD29-704C965A8810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5C2790-C626-4416-8EDE-85D02C70F9C1}" type="slidenum">
              <a:rPr kumimoji="0" lang="en-US" altLang="sr-Latn-RS" sz="1200" smtClean="0"/>
              <a:pPr/>
              <a:t>19</a:t>
            </a:fld>
            <a:endParaRPr kumimoji="0" lang="en-US" altLang="sr-Latn-RS" sz="120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B0C602-08EE-42D7-BD29-704C965A8810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5C2790-C626-4416-8EDE-85D02C70F9C1}" type="slidenum">
              <a:rPr kumimoji="0" lang="en-US" altLang="sr-Latn-RS" sz="1200" smtClean="0"/>
              <a:pPr/>
              <a:t>20</a:t>
            </a:fld>
            <a:endParaRPr kumimoji="0" lang="en-US" altLang="sr-Latn-RS" sz="120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304583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B0C602-08EE-42D7-BD29-704C965A8810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5C2790-C626-4416-8EDE-85D02C70F9C1}" type="slidenum">
              <a:rPr kumimoji="0" lang="en-US" altLang="sr-Latn-RS" sz="1200" smtClean="0"/>
              <a:pPr/>
              <a:t>21</a:t>
            </a:fld>
            <a:endParaRPr kumimoji="0" lang="en-US" altLang="sr-Latn-RS" sz="120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306293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DB0C602-08EE-42D7-BD29-704C965A8810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710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75C2790-C626-4416-8EDE-85D02C70F9C1}" type="slidenum">
              <a:rPr kumimoji="0" lang="en-US" altLang="sr-Latn-RS" sz="1200" smtClean="0"/>
              <a:pPr/>
              <a:t>22</a:t>
            </a:fld>
            <a:endParaRPr kumimoji="0" lang="en-US" altLang="sr-Latn-RS" sz="1200"/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883244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290A985-2AA5-4451-957F-47A28FC5B8A8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584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E40E515-7CE4-4478-9806-2D2753D54423}" type="slidenum">
              <a:rPr kumimoji="0" lang="en-US" altLang="sr-Latn-RS" sz="1200" smtClean="0"/>
              <a:pPr/>
              <a:t>3</a:t>
            </a:fld>
            <a:endParaRPr kumimoji="0" lang="en-US" altLang="sr-Latn-RS" sz="120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5D1817-5AD9-4EE9-B095-A733815A8D3B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813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F3543B1-307B-4E81-8736-0755ACDB84F6}" type="slidenum">
              <a:rPr kumimoji="0" lang="en-US" altLang="sr-Latn-RS" sz="1200" smtClean="0"/>
              <a:pPr/>
              <a:t>23</a:t>
            </a:fld>
            <a:endParaRPr kumimoji="0" lang="en-US" altLang="sr-Latn-RS" sz="1200"/>
          </a:p>
        </p:txBody>
      </p:sp>
      <p:sp>
        <p:nvSpPr>
          <p:cNvPr id="48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83CA44-8801-411D-AB9A-16EB2976A99A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4915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CFE6C7-1067-4227-9B68-EA1E2BC73B1A}" type="slidenum">
              <a:rPr kumimoji="0" lang="en-US" altLang="sr-Latn-RS" sz="1200" smtClean="0"/>
              <a:pPr/>
              <a:t>24</a:t>
            </a:fld>
            <a:endParaRPr kumimoji="0" lang="en-US" altLang="sr-Latn-RS" sz="120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42BC11-EECB-47D0-BFCE-1B2218FF5F73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017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83585DC-236F-48F3-AFEF-BEC7F18FFA9F}" type="slidenum">
              <a:rPr kumimoji="0" lang="en-US" altLang="sr-Latn-RS" sz="1200" smtClean="0"/>
              <a:pPr/>
              <a:t>25</a:t>
            </a:fld>
            <a:endParaRPr kumimoji="0" lang="en-US" altLang="sr-Latn-RS" sz="12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A19B14-A014-4ED1-9FCC-A77CEA89D639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120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FF7624-4FFD-497D-A942-72923E19C31C}" type="slidenum">
              <a:rPr kumimoji="0" lang="en-US" altLang="sr-Latn-RS" sz="1200" smtClean="0"/>
              <a:pPr/>
              <a:t>26</a:t>
            </a:fld>
            <a:endParaRPr kumimoji="0" lang="en-US" altLang="sr-Latn-RS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A4E82C-D876-4B70-946B-9FA7893A39EC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222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CC5A19-F772-44CC-9FD0-723EFA5A3815}" type="slidenum">
              <a:rPr kumimoji="0" lang="en-US" altLang="sr-Latn-RS" sz="1200" smtClean="0"/>
              <a:pPr/>
              <a:t>27</a:t>
            </a:fld>
            <a:endParaRPr kumimoji="0" lang="en-US" altLang="sr-Latn-RS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D815EC-5405-4115-9501-55678B2E7FFB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4A4BAA-0C2E-4FE8-8B0E-DA83AF76FE1E}" type="slidenum">
              <a:rPr kumimoji="0" lang="en-US" altLang="sr-Latn-RS" sz="1200" smtClean="0"/>
              <a:pPr/>
              <a:t>28</a:t>
            </a:fld>
            <a:endParaRPr kumimoji="0" lang="en-US" altLang="sr-Latn-R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D815EC-5405-4115-9501-55678B2E7FFB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4A4BAA-0C2E-4FE8-8B0E-DA83AF76FE1E}" type="slidenum">
              <a:rPr kumimoji="0" lang="en-US" altLang="sr-Latn-RS" sz="1200" smtClean="0"/>
              <a:pPr/>
              <a:t>29</a:t>
            </a:fld>
            <a:endParaRPr kumimoji="0" lang="en-US" altLang="sr-Latn-R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874954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D815EC-5405-4115-9501-55678B2E7FFB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4A4BAA-0C2E-4FE8-8B0E-DA83AF76FE1E}" type="slidenum">
              <a:rPr kumimoji="0" lang="en-US" altLang="sr-Latn-RS" sz="1200" smtClean="0"/>
              <a:pPr/>
              <a:t>30</a:t>
            </a:fld>
            <a:endParaRPr kumimoji="0" lang="en-US" altLang="sr-Latn-R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1795681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D815EC-5405-4115-9501-55678B2E7FFB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325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4A4BAA-0C2E-4FE8-8B0E-DA83AF76FE1E}" type="slidenum">
              <a:rPr kumimoji="0" lang="en-US" altLang="sr-Latn-RS" sz="1200" smtClean="0"/>
              <a:pPr/>
              <a:t>31</a:t>
            </a:fld>
            <a:endParaRPr kumimoji="0" lang="en-US" altLang="sr-Latn-R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2774446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F870B7F-662D-4399-A8F3-C4076F5281B1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427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186BD5-84CB-4856-9BBC-2986F22C0D1B}" type="slidenum">
              <a:rPr kumimoji="0" lang="en-US" altLang="sr-Latn-RS" sz="1200" smtClean="0"/>
              <a:pPr/>
              <a:t>32</a:t>
            </a:fld>
            <a:endParaRPr kumimoji="0" lang="en-US" altLang="sr-Latn-RS" sz="120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978929-B944-4421-B1FC-18921B41CB0A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6867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E159F80-A594-4AD3-A0D0-C74C8318E36C}" type="slidenum">
              <a:rPr kumimoji="0" lang="en-US" altLang="sr-Latn-RS" sz="1200" smtClean="0"/>
              <a:pPr/>
              <a:t>6</a:t>
            </a:fld>
            <a:endParaRPr kumimoji="0" lang="en-US" altLang="sr-Latn-RS" sz="120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76B93D-3D92-4AAC-9A38-97B1AF069D21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529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54889A6-8EA5-45C6-9538-6155174D15F3}" type="slidenum">
              <a:rPr kumimoji="0" lang="en-US" altLang="sr-Latn-RS" sz="1200" smtClean="0"/>
              <a:pPr/>
              <a:t>38</a:t>
            </a:fld>
            <a:endParaRPr kumimoji="0" lang="en-US" altLang="sr-Latn-RS" sz="1200"/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1501530-322C-4268-ADC7-8052C835DC95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56323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43C0C3-B964-4491-9A9C-C63D6C88B30D}" type="slidenum">
              <a:rPr kumimoji="0" lang="en-US" altLang="sr-Latn-RS" sz="1200" smtClean="0"/>
              <a:pPr/>
              <a:t>39</a:t>
            </a:fld>
            <a:endParaRPr kumimoji="0" lang="en-US" altLang="sr-Latn-RS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29E02A-2B51-4E06-84A0-DE64187F8249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7891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AC52C92-3E29-476A-B75B-E47569B74D1E}" type="slidenum">
              <a:rPr kumimoji="0" lang="en-US" altLang="sr-Latn-RS" sz="1200" smtClean="0"/>
              <a:pPr/>
              <a:t>7</a:t>
            </a:fld>
            <a:endParaRPr kumimoji="0" lang="en-US" altLang="sr-Latn-RS" sz="1200"/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4E2C8A-175D-4D28-B5AF-D84B279DD4E6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89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7BD1AD-B0CD-41C4-813B-FFE70DAC4AD4}" type="slidenum">
              <a:rPr kumimoji="0" lang="en-US" altLang="sr-Latn-RS" sz="1200" smtClean="0"/>
              <a:pPr/>
              <a:t>8</a:t>
            </a:fld>
            <a:endParaRPr kumimoji="0" lang="en-US" altLang="sr-Latn-R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4E2C8A-175D-4D28-B5AF-D84B279DD4E6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89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7BD1AD-B0CD-41C4-813B-FFE70DAC4AD4}" type="slidenum">
              <a:rPr kumimoji="0" lang="en-US" altLang="sr-Latn-RS" sz="1200" smtClean="0"/>
              <a:pPr/>
              <a:t>9</a:t>
            </a:fld>
            <a:endParaRPr kumimoji="0" lang="en-US" altLang="sr-Latn-R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85139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4E2C8A-175D-4D28-B5AF-D84B279DD4E6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89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7BD1AD-B0CD-41C4-813B-FFE70DAC4AD4}" type="slidenum">
              <a:rPr kumimoji="0" lang="en-US" altLang="sr-Latn-RS" sz="1200" smtClean="0"/>
              <a:pPr/>
              <a:t>10</a:t>
            </a:fld>
            <a:endParaRPr kumimoji="0" lang="en-US" altLang="sr-Latn-R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3539957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4E2C8A-175D-4D28-B5AF-D84B279DD4E6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8915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7BD1AD-B0CD-41C4-813B-FFE70DAC4AD4}" type="slidenum">
              <a:rPr kumimoji="0" lang="en-US" altLang="sr-Latn-RS" sz="1200" smtClean="0"/>
              <a:pPr/>
              <a:t>11</a:t>
            </a:fld>
            <a:endParaRPr kumimoji="0" lang="en-US" altLang="sr-Latn-RS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  <p:extLst>
      <p:ext uri="{BB962C8B-B14F-4D97-AF65-F5344CB8AC3E}">
        <p14:creationId xmlns:p14="http://schemas.microsoft.com/office/powerpoint/2010/main" val="975437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D0D2A3E-B961-48E6-9DFC-E681A7150231}" type="datetime1">
              <a:rPr kumimoji="0" lang="en-US" altLang="sr-Latn-RS" sz="1200" smtClean="0"/>
              <a:pPr/>
              <a:t>3/1/2022</a:t>
            </a:fld>
            <a:endParaRPr kumimoji="0" lang="en-US" altLang="sr-Latn-RS" sz="1200"/>
          </a:p>
        </p:txBody>
      </p:sp>
      <p:sp>
        <p:nvSpPr>
          <p:cNvPr id="3993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B2DB3EF-47D2-4B69-B6A0-13561DFE4C29}" type="slidenum">
              <a:rPr kumimoji="0" lang="en-US" altLang="sr-Latn-RS" sz="1200" smtClean="0"/>
              <a:pPr/>
              <a:t>12</a:t>
            </a:fld>
            <a:endParaRPr kumimoji="0" lang="en-US" altLang="sr-Latn-RS" sz="1200"/>
          </a:p>
        </p:txBody>
      </p:sp>
      <p:sp>
        <p:nvSpPr>
          <p:cNvPr id="39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152400" y="6400800"/>
            <a:ext cx="2667000" cy="304800"/>
          </a:xfrm>
        </p:spPr>
        <p:txBody>
          <a:bodyPr/>
          <a:lstStyle>
            <a:lvl1pPr>
              <a:defRPr sz="1000">
                <a:solidFill>
                  <a:srgbClr val="003399"/>
                </a:solidFill>
              </a:defRPr>
            </a:lvl1pPr>
          </a:lstStyle>
          <a:p>
            <a:pPr>
              <a:defRPr/>
            </a:pPr>
            <a:r>
              <a:rPr lang="en-US"/>
              <a:t>KRATKA POVIJEST SEIZMOLOGIJE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796B-64D5-4654-A54E-4FA48E487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7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9735E-8155-4E0F-9CD8-5798D9B7E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2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F674-5BDB-4526-AF26-2170A9AF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7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9B816-20CF-4D4B-9185-38CC1A4EB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8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DC320-4F34-4BBA-955F-C5BBF14C9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3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B86A-6B17-4DAE-9E80-FC69CDC90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5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045B0-987E-4E5B-BF85-18196FCE0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0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79C72-8CC6-4868-AD95-CA9847F26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3D30-D115-4C66-A888-95A85FB30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7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C8762-692E-43B8-94A9-85A9F1306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B8F6F-5C50-4E5A-B5A9-ACE077111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0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9986AFFC-0179-4EC7-AB72-B46F64CAD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D:\PP_prezentacije\ANALIZA.AVI" TargetMode="External"/><Relationship Id="rId1" Type="http://schemas.microsoft.com/office/2007/relationships/media" Target="file:///D:\PP_prezentacije\ANALIZA.AVI" TargetMode="External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932" r="42109" b="5560"/>
          <a:stretch/>
        </p:blipFill>
        <p:spPr bwMode="auto">
          <a:xfrm>
            <a:off x="153950" y="1320147"/>
            <a:ext cx="4366155" cy="412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</a:rPr>
              <a:t>KRATKA POVIJEST SEIZMOLOGIJE</a:t>
            </a:r>
            <a:endParaRPr lang="en-US" sz="14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00" name="Picture 7" descr="O:\MH\Slike o potresima\Seizmoskop_zab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37025"/>
            <a:ext cx="249555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O:\MH\Slike o potresima\Northridge_199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24175"/>
            <a:ext cx="3429000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333375"/>
            <a:ext cx="7086600" cy="914400"/>
          </a:xfrm>
        </p:spPr>
        <p:txBody>
          <a:bodyPr/>
          <a:lstStyle/>
          <a:p>
            <a:pPr>
              <a:defRPr/>
            </a:pPr>
            <a:r>
              <a:rPr lang="en-US" sz="48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Kratka povijest seizmologije</a:t>
            </a:r>
            <a:endParaRPr lang="en-US" spc="-1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103" name="Picture 10" descr="O:\MH\Slike o potresima\Paschwitz_potres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33575"/>
            <a:ext cx="5181600" cy="80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56113" y="6400800"/>
            <a:ext cx="514826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hr-HR" sz="14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http://www.gfz.hr/osobne_stranice/marijan_herak/index.htm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16632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19. stoljeće (Hrvatska)</a:t>
            </a:r>
          </a:p>
        </p:txBody>
      </p:sp>
      <p:pic>
        <p:nvPicPr>
          <p:cNvPr id="1026" name="Picture 2" descr="Torbar josip.jpg">
            <a:extLst>
              <a:ext uri="{FF2B5EF4-FFF2-40B4-BE49-F238E27FC236}">
                <a16:creationId xmlns:a16="http://schemas.microsoft.com/office/drawing/2014/main" id="{8379F2A8-4D74-4854-8A1E-1E48145E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02434"/>
            <a:ext cx="1374933" cy="208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2FD5EC6F-0F01-4226-93C8-A4C11C7C7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802432"/>
            <a:ext cx="5666217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Intenzitet potresa u epicentru (i u Zagrebu) procijenjen je temeljem podataka o štetama na objektima na VIII °MSK-78 ljestvice. Godine 1880. u Zagrebu je bilo 2483 stambenih i 1187 gospodarskih zgrada, a grad je brojio oko 30.000 duša.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Od ukupno 3830 objekata gotovo SVI su oštećeni (!), a 12.6 % zgrada je teško oštećeno (otvori u zidovima, rušenje unutarnjih zidova i dijelova zgrade, do rušenja cijele zgrade).                                            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U Zagrebu i Granešini poginula su tri čovjeka.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JAZU odmah nakon potresa osniva </a:t>
            </a:r>
            <a:r>
              <a:rPr kumimoji="0" lang="en-US" sz="2200" u="sng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Potresni odbor </a:t>
            </a: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koji je vodio </a:t>
            </a:r>
            <a:r>
              <a:rPr kumimoji="0" lang="en-US" sz="22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Josip Torbar</a:t>
            </a: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 Odbor 1882. objavljuje </a:t>
            </a:r>
            <a:r>
              <a:rPr kumimoji="0" lang="en-US" sz="22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Izvješće o zagrebačkom potresu </a:t>
            </a: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koje se može smatrati prvim znanstvenim seizmološkim radom u Hrvatskoj.</a:t>
            </a:r>
          </a:p>
        </p:txBody>
      </p:sp>
      <p:pic>
        <p:nvPicPr>
          <p:cNvPr id="18" name="Picture 4" descr="sv katarina">
            <a:extLst>
              <a:ext uri="{FF2B5EF4-FFF2-40B4-BE49-F238E27FC236}">
                <a16:creationId xmlns:a16="http://schemas.microsoft.com/office/drawing/2014/main" id="{0752359A-A306-434C-AB98-DF1839D7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2048"/>
            <a:ext cx="2516863" cy="184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4" descr="Katedrala">
            <a:extLst>
              <a:ext uri="{FF2B5EF4-FFF2-40B4-BE49-F238E27FC236}">
                <a16:creationId xmlns:a16="http://schemas.microsoft.com/office/drawing/2014/main" id="{8D5833F2-59D4-4DD8-B05C-B8A913AFD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12" y="2427738"/>
            <a:ext cx="2520129" cy="179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EAA09C-D607-4E7F-83DF-C35C5314DD3C}"/>
              </a:ext>
            </a:extLst>
          </p:cNvPr>
          <p:cNvSpPr/>
          <p:nvPr/>
        </p:nvSpPr>
        <p:spPr>
          <a:xfrm rot="16200000">
            <a:off x="6144053" y="5262754"/>
            <a:ext cx="1370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Josip Torbar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9612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16632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19. stoljeće (Hrvatska)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2FD5EC6F-0F01-4226-93C8-A4C11C7C7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35" y="3429000"/>
            <a:ext cx="5066839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Ova jedinstveno detaljna i vrijedna kronika seizmoloških opažanja još i danas služi kao osnovna referenca za proučavanje povijesnih hrvatskih potresa!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Andrija Mohorovičić se naknadno uključuje (1906.) u rad Odbora, i od Kišpatića preuzima posao oko izdavanja Potresnih izvješća.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 sz="22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3074" name="Picture 2" descr="Mijo Kišpatić">
            <a:extLst>
              <a:ext uri="{FF2B5EF4-FFF2-40B4-BE49-F238E27FC236}">
                <a16:creationId xmlns:a16="http://schemas.microsoft.com/office/drawing/2014/main" id="{EBCB013D-D263-4DB7-B8BC-F3388AA7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7" y="887046"/>
            <a:ext cx="1701977" cy="225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840F5-6970-4AE0-9635-C54F314C6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02" t="14300" r="32650" b="9051"/>
          <a:stretch/>
        </p:blipFill>
        <p:spPr>
          <a:xfrm>
            <a:off x="5353566" y="116632"/>
            <a:ext cx="3740078" cy="606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1FC902-620B-4499-B8E8-5614394A8DD0}"/>
              </a:ext>
            </a:extLst>
          </p:cNvPr>
          <p:cNvSpPr/>
          <p:nvPr/>
        </p:nvSpPr>
        <p:spPr>
          <a:xfrm>
            <a:off x="1907704" y="767652"/>
            <a:ext cx="33740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M. Kišpatić se nastavlja baviti seizmologijom prikupljajući detaljne podatke o učincima potresa u Hrvatskoj i u okolnim zemljama od </a:t>
            </a:r>
            <a:r>
              <a:rPr kumimoji="0" lang="en-US" sz="22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361. godine do 1906. godine.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48494-11FC-4742-8B8E-A5A35B833122}"/>
              </a:ext>
            </a:extLst>
          </p:cNvPr>
          <p:cNvSpPr txBox="1"/>
          <p:nvPr/>
        </p:nvSpPr>
        <p:spPr>
          <a:xfrm>
            <a:off x="5292080" y="6376972"/>
            <a:ext cx="386305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>
                <a:solidFill>
                  <a:schemeClr val="bg2"/>
                </a:solidFill>
              </a:rPr>
              <a:t>Slijedi još 14 stranica s opisom Dubrovačkog potresa!</a:t>
            </a:r>
          </a:p>
        </p:txBody>
      </p:sp>
    </p:spTree>
    <p:extLst>
      <p:ext uri="{BB962C8B-B14F-4D97-AF65-F5344CB8AC3E}">
        <p14:creationId xmlns:p14="http://schemas.microsoft.com/office/powerpoint/2010/main" val="1589934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293688" y="1066800"/>
            <a:ext cx="5791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Konstruirani su novi seizmografi (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E.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Wiechert </a:t>
            </a:r>
            <a:b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(1904)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, Galitzin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(1906)) s uređajima za mirenje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čiji jasni zapisi potresa pobuđuju veliko zanimanje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matematičara i fizičara. Uočavaju se brojne nove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faze na seizmogramima.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H. Lamb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razmatra generiranje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površinskih valova a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Augustus </a:t>
            </a:r>
            <a:b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E. H. Love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objašnjava tip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valova koji nije uključen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u Rayleighevu teoriju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2293" name="Picture 10" descr="O:\MH\Slike o potresima\Wiech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2771775" cy="411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O:\MH\Slike o potresima\wiechert_Z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169068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2" descr="O:\MH\Slike o potresima\wiechert_E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4114800"/>
            <a:ext cx="191928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150336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1439863" cy="174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6" descr="O:\MH\Slike o potresima\Ray_Paths1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5775"/>
            <a:ext cx="4419600" cy="143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</a:rPr>
              <a:t>KRATKA POVIJEST SEIZMOLOGIJE</a:t>
            </a:r>
            <a:endParaRPr lang="en-US" sz="14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2286000" y="2514600"/>
            <a:ext cx="29718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Andrija Mohorovičić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19</a:t>
            </a:r>
            <a:r>
              <a:rPr kumimoji="0" lang="hr-HR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10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. analizom seizmograma potresa u Pokuplju dokazuje da </a:t>
            </a:r>
            <a:r>
              <a:rPr kumimoji="0" lang="hr-HR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Z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emlja ima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koru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, koju od plašta odvaja </a:t>
            </a:r>
            <a:b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ploha koja se danas naziva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Mohorovičićev diskontinuitet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Beno Gutenberg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(SAD, 1914) otkriva na dubini od 2900 km plohu koja dijeli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plašt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od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jezgre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1936. </a:t>
            </a: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Inge Lehman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(Danska) otkriva diskontinuitet unutar Zemljine jezgre koji dijeli tekuću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vanjsku jezgru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od krute </a:t>
            </a:r>
            <a:r>
              <a:rPr kumimoji="0" lang="en-US" sz="1600" i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unutrašnje jezgre.</a:t>
            </a:r>
            <a:endParaRPr kumimoji="0" lang="en-US" sz="1600">
              <a:solidFill>
                <a:schemeClr val="bg2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3317" name="Picture 9" descr="O:\MH\Slike o potresima\EARTHCU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33623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0"/>
            <a:ext cx="1490663" cy="19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O:\MH\Slike o potresima\Mohorovic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809750" cy="269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371600" cy="198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457200" y="1219200"/>
            <a:ext cx="57912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Seizmolozi počinju koristiti seizmograme kako bi saznali </a:t>
            </a:r>
            <a:b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više o građi Zemlje. Seizmograf je geofizičaru što je </a:t>
            </a:r>
            <a:r>
              <a:rPr kumimoji="0" lang="hr-HR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r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öntgenski aparat liječniku!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R. D. Oldham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je 1906. pokazao da Zemlja mora imati jezgru</a:t>
            </a:r>
            <a:endParaRPr kumimoji="0" lang="en-US">
              <a:solidFill>
                <a:schemeClr val="bg2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332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05400"/>
            <a:ext cx="835025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323850" y="1219200"/>
            <a:ext cx="5791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 Počinje se razmišljati i o </a:t>
            </a: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fizici u izvoru potresa</a:t>
            </a:r>
            <a:endParaRPr kumimoji="0" lang="en-US" sz="1600">
              <a:solidFill>
                <a:schemeClr val="bg2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1906. godine dogodio se veliki potres u </a:t>
            </a:r>
            <a:b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San Franciscu</a:t>
            </a:r>
            <a:r>
              <a:rPr kumimoji="0" lang="en-US" sz="1600">
                <a:solidFill>
                  <a:schemeClr val="bg2">
                    <a:lumMod val="75000"/>
                    <a:lumOff val="25000"/>
                  </a:schemeClr>
                </a:solidFill>
                <a:latin typeface="Candara" pitchFamily="34" charset="0"/>
              </a:rPr>
              <a:t>...</a:t>
            </a:r>
            <a:endParaRPr kumimoji="0" lang="en-US">
              <a:solidFill>
                <a:schemeClr val="bg2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4341" name="Picture 14" descr="O:\MH\Slike o potresima\SF1906\SF19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3505200" cy="236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3" descr="O:\MH\Slike o potresima\SF1906\ranc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3657600" cy="251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5" descr="O:\MH\Slike o potresima\S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04800"/>
            <a:ext cx="3962400" cy="276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 descr="O:\MH\Slike o potresima\SF1906\Railroad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2447925" cy="372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536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</a:t>
            </a:r>
          </a:p>
        </p:txBody>
      </p:sp>
      <p:sp>
        <p:nvSpPr>
          <p:cNvPr id="15364" name="Text Box 1027"/>
          <p:cNvSpPr txBox="1">
            <a:spLocks noChangeArrowheads="1"/>
          </p:cNvSpPr>
          <p:nvPr/>
        </p:nvSpPr>
        <p:spPr bwMode="auto">
          <a:xfrm>
            <a:off x="457200" y="990600"/>
            <a:ext cx="83058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 Na temelju geodetskog premjera prije i poslije potresa 1906. u San Franciscu, </a:t>
            </a:r>
            <a:r>
              <a:rPr kumimoji="0" lang="en-US" altLang="sr-Latn-RS" sz="1600" b="1">
                <a:solidFill>
                  <a:srgbClr val="003399"/>
                </a:solidFill>
                <a:latin typeface="Candara" pitchFamily="34" charset="0"/>
              </a:rPr>
              <a:t>H. F. Reid </a:t>
            </a: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1910. predlaže svoju “Elastic Rebound” teoriju u prikupljanju napetosti u stijenama  i deformaciji prije potresa.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 Potresi</a:t>
            </a:r>
            <a:b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nastaju na</a:t>
            </a:r>
            <a:b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1600" b="1">
                <a:solidFill>
                  <a:srgbClr val="003399"/>
                </a:solidFill>
                <a:latin typeface="Candara" pitchFamily="34" charset="0"/>
              </a:rPr>
              <a:t>rasjedima!</a:t>
            </a:r>
            <a:endParaRPr kumimoji="0" lang="en-US" altLang="sr-Latn-RS">
              <a:latin typeface="Candara" pitchFamily="34" charset="0"/>
            </a:endParaRPr>
          </a:p>
        </p:txBody>
      </p:sp>
      <p:pic>
        <p:nvPicPr>
          <p:cNvPr id="15365" name="Picture 1034" descr="O:\MH\Slike o potresima\ElasticReb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6629400" cy="460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57200" y="990600"/>
            <a:ext cx="83058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Seizmologija je od početka izrazito </a:t>
            </a:r>
            <a:r>
              <a:rPr kumimoji="0" lang="en-US" altLang="sr-Latn-RS" sz="1800" b="1">
                <a:solidFill>
                  <a:srgbClr val="003399"/>
                </a:solidFill>
                <a:latin typeface="Candara" pitchFamily="34" charset="0"/>
              </a:rPr>
              <a:t>međunarodna znanost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 – gotovo da nema tajnih podataka, a praktički svi podaci su se oduvijek besplatno razmjenjivali. To nije tako općenito u znanosti, pa niti u drugim granama geofizike.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 Već 1905. godine osnovana je  Međunarodna zajednica za seizmologiju koja 1951 prerasta u IASPEI (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I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nternational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A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ssociation of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S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eismology and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P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hysics of the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E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arth’s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I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nterior).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 1920-tih godina na svijetu već ima oko 150 seizmoloških postaja, pa je osnovan ISC (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I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nternational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S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eismological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C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entre), koji i danas prikuplja podatke s oko 3000 seizmoloških opservatorija širom svijeta.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kumimoji="0" lang="en-US" altLang="sr-Latn-RS" sz="18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kumimoji="0" lang="en-US" altLang="sr-Latn-RS" sz="18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 U Europsko-Mediteranskoj zoni od 1975 djeluje EMSC/CSEM </a:t>
            </a:r>
            <a:b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(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E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uropean-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M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editerrannean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S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eismological </a:t>
            </a:r>
            <a:r>
              <a:rPr kumimoji="0" lang="en-US" altLang="sr-Latn-RS" sz="1800" b="1">
                <a:solidFill>
                  <a:srgbClr val="FF3300"/>
                </a:solidFill>
                <a:latin typeface="Candara" pitchFamily="34" charset="0"/>
              </a:rPr>
              <a:t>C</a:t>
            </a:r>
            <a:r>
              <a:rPr kumimoji="0" lang="en-US" altLang="sr-Latn-RS" sz="1800">
                <a:solidFill>
                  <a:srgbClr val="003399"/>
                </a:solidFill>
                <a:latin typeface="Candara" pitchFamily="34" charset="0"/>
              </a:rPr>
              <a:t>entre).</a:t>
            </a:r>
            <a:endParaRPr kumimoji="0" lang="en-US" altLang="sr-Latn-RS" sz="1800">
              <a:latin typeface="Candara" pitchFamily="34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86200"/>
            <a:ext cx="5572125" cy="78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logo - 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32" y="5324711"/>
            <a:ext cx="2088232" cy="112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– klasično razdoblje 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8305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8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U razdoblju 1920–1960 (“klasično razdoblje”) seizmologija se razvija od primarno opažačke i opisne discipline prema matematički i fizikalno utemeljenoj znanosti.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Uglavnom se radi na produbljivanju teorija i tehnika koje su se razvile tijekom prethodnih 40-ak godina, ali bez značajnijih pomaka.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Broj seizmoloških postaja u tom razdoblju značajno raste,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točnost vremena je poboljšana radio signalima.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Seizmološke postaje su raznorodne.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H. O. Wood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i </a:t>
            </a:r>
            <a:r>
              <a:rPr kumimoji="0" lang="en-US" sz="16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J. A. Anderson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konstruiraju seizmograf podoban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za zapisivanje blizih potresa (1920-te). Kvaliteta podataka koje su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ti seizmografi prikupili privlače najboljeg Wiechertovog studenta,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B. Gutenberga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u Pasadenu (1930).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1930-ih osnivaju se prve kom</a:t>
            </a:r>
            <a:r>
              <a:rPr kumimoji="0" lang="hr-HR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p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anije za primjenjena istraživanja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(nafta!), na temelju iskustava iz 1. svjetskog rata kada se pomoću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signala topovskih trzaja locirao položaj neprijateljske artiljerije.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Uglavnom se pročavaju vremena nastupa brojnih faza na 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seizmogramima, te hodokrone postaju sve točnije – od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Zöpritz-Turnerovih s točnošću od nekoliko minuta do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Jeffreys-Bullenovih</a:t>
            </a: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 s točnošću reda veličine sekunde –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te se na temelju toga zaključuje o razdiobi brzina rasprostiranja</a:t>
            </a:r>
            <a:b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elastičkih valova u unutrašnjosti Zemlje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>
              <a:solidFill>
                <a:schemeClr val="accent1">
                  <a:lumMod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17413" name="Picture 5" descr="O:\MH\Slike o potresima\JB-Hodohron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2060575"/>
            <a:ext cx="2981325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– klasično razdoblje </a:t>
            </a:r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83058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Znatno se popravlja globalna slika seizmičnosti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K. Wadati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u Japanu 1927. pokazuje da postoji razlika među dubokim i plitkim potresima.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Charles Richter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koristi brojne kvalitetne podatke s postaja u južnoj Kaliforniji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te po uzoru na zvjezdanu magnitudu predlaže magnitudu potresa kao mjeru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za kvantifikaciju potresa.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Gutenberg i Richter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uskoro proširuju definiciju magnitude na sve svjetske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potrese. Magnitudni koncept omogućio je i parametrizaciju osnovne razdiobe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potresa prema učestalosti – glasovite Gutenberg-Richterova relacija: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                                                                            </a:t>
            </a:r>
            <a:r>
              <a:rPr kumimoji="0" lang="en-US" sz="28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log </a:t>
            </a:r>
            <a:r>
              <a:rPr kumimoji="0" lang="en-US" sz="28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</a:t>
            </a:r>
            <a:r>
              <a:rPr kumimoji="0" lang="en-US" sz="28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= </a:t>
            </a:r>
            <a:r>
              <a:rPr kumimoji="0" lang="en-US" sz="28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 - bM</a:t>
            </a:r>
            <a:endParaRPr kumimoji="0" lang="en-US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8437" name="Picture 6" descr="rich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00200"/>
            <a:ext cx="1679575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gutenbe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3886200"/>
            <a:ext cx="163195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Ston_n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200400" cy="306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– klasično razdoblje 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80864" y="764704"/>
            <a:ext cx="5371256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4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Nakon što je Reid dokazao da rasjedi uzrokuju potrese (a nisu njihova posljedica), ubrzano se nakupljaju spoznaje o fizici seizmičkoga izvora.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T. Shida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(1917) pokazuje da prvi pomak P-vala pokazuje kvadrantnu geografsku razdiobu, a teorijski to objašnjavaju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H. Nakano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(1923),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P. Byerly, H. Honda, M. Ishimoto,...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  <a:sym typeface="Symbol" pitchFamily="18" charset="2"/>
              </a:rPr>
              <a:t> </a:t>
            </a: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Dvostruki par sila.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Mehanizam potresa ukazuje na tip i or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jentaciju rasjeda na kojem se dogodio, kao i na smjer glavnih osi tektonskih napetosti u žarišnom prostoru.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opularna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je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analiza površinskih valova (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R. Ewing, F. Press, N. A. Haskell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) i njihove disperzije, razvija se teorija, ali je primjena ograničena jer se elektronička računala tek rađaju.</a:t>
            </a:r>
            <a:endParaRPr kumimoji="0" lang="en-US" sz="28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9461" name="Picture 5" descr="O:\MH\Slike o potresima\DoubleCoupl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25144"/>
            <a:ext cx="3816424" cy="174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O:\MH\Slike o potresima\DoubleCouple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516018"/>
            <a:ext cx="2667000" cy="186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598267" y="980728"/>
            <a:ext cx="3513903" cy="330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Seizmologija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381000" y="1371600"/>
            <a:ext cx="83058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US" sz="2600">
                <a:solidFill>
                  <a:schemeClr val="bg2"/>
                </a:solidFill>
                <a:latin typeface="Candara" pitchFamily="34" charset="0"/>
              </a:rPr>
              <a:t>Seizmologija je znanost o potresima, bavi se:</a:t>
            </a:r>
            <a:br>
              <a:rPr kumimoji="0" lang="en-US" sz="2600">
                <a:solidFill>
                  <a:schemeClr val="bg2"/>
                </a:solidFill>
                <a:latin typeface="Candara" pitchFamily="34" charset="0"/>
              </a:rPr>
            </a:br>
            <a:r>
              <a:rPr kumimoji="0" lang="en-US" sz="2600">
                <a:solidFill>
                  <a:schemeClr val="bg2"/>
                </a:solidFill>
                <a:latin typeface="Candara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Opažanjem potresa (mikroseizmičko, makroseizmičko)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Katalogiziranjem potresa</a:t>
            </a:r>
            <a:endParaRPr kumimoji="0" lang="en-US" sz="260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Procjenom potresne ugroženosti i opasnosti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Protuseizmičkom izgradnjom</a:t>
            </a:r>
            <a:endParaRPr kumimoji="0" lang="en-US" sz="260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Proučavanjem fizikalnih svojstava Zemljine unutrašnjosti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Proučavanjem fizikalnih karakteristika seizmičkih izvora</a:t>
            </a:r>
            <a:endParaRPr kumimoji="0" lang="en-US"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>
              <a:latin typeface="Candara" pitchFamily="34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533400" y="1066800"/>
            <a:ext cx="822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813" y="104133"/>
            <a:ext cx="8688307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, klasično razdoblje  – Hrvatska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321652" y="1144524"/>
            <a:ext cx="5546492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1905. Mohorovičić iz Budimpešte dobiva na posudbu od dr. Konkolyja seizmograf tipa Vicentini. Instrument stiže u Zagreb potkraj listopada, ali se montira u podrumu zgrade na Griču 3 tek nakon jakih potresa u prosincu 1905. i siječnju 1906.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Seizmograf Vicentini-Konkoly proradio je </a:t>
            </a:r>
            <a:r>
              <a:rPr kumimoji="0" lang="en-US" sz="19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4. travnja 1906., </a:t>
            </a: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pa taj datum računamo kao </a:t>
            </a:r>
            <a:r>
              <a:rPr kumimoji="0" lang="en-US" sz="19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početak rada zagrebačke seizmološke postaje.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Nezadovoljan kvalitetom Vicentinijevog seizmografa, Mohorovičić ubrzo nabavlja u to vrijeme najmodernije instrumente – Wiechertove horizontalne mehaničke seizmografe s masom njihala od 80 kg (siječanj 1908.) odnosno 1000 kg (ožujak 1909.) koji je imao povećanje od 220 puta. Ovim seizmografima zapisuje i čuveni </a:t>
            </a:r>
            <a:r>
              <a:rPr kumimoji="0" lang="en-US" sz="19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pokupski potres u 8.  listopada 1909.</a:t>
            </a:r>
          </a:p>
        </p:txBody>
      </p:sp>
      <p:pic>
        <p:nvPicPr>
          <p:cNvPr id="8" name="Picture 4" descr="Vicentini_120dpi">
            <a:extLst>
              <a:ext uri="{FF2B5EF4-FFF2-40B4-BE49-F238E27FC236}">
                <a16:creationId xmlns:a16="http://schemas.microsoft.com/office/drawing/2014/main" id="{FEF78E6F-728F-413A-9FB1-02BA4AD3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27228"/>
            <a:ext cx="2678928" cy="214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Wiechert na Gricu_150dpi">
            <a:extLst>
              <a:ext uri="{FF2B5EF4-FFF2-40B4-BE49-F238E27FC236}">
                <a16:creationId xmlns:a16="http://schemas.microsoft.com/office/drawing/2014/main" id="{323311C4-5D76-4DBC-9124-2F7AAA52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13047"/>
            <a:ext cx="2677592" cy="332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34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813" y="104133"/>
            <a:ext cx="8688307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, klasično razdoblje  – Hrvatska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90813" y="1270379"/>
            <a:ext cx="3067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US" i="1">
                <a:solidFill>
                  <a:schemeClr val="bg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Otkriće diskontiniteta</a:t>
            </a:r>
            <a:endParaRPr kumimoji="0" lang="en-US" b="1" i="1">
              <a:solidFill>
                <a:schemeClr val="bg2">
                  <a:lumMod val="90000"/>
                  <a:lumOff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" name="Picture 10" descr="Hodokrone_Mohorovicic_120dpi_mala_slika">
            <a:extLst>
              <a:ext uri="{FF2B5EF4-FFF2-40B4-BE49-F238E27FC236}">
                <a16:creationId xmlns:a16="http://schemas.microsoft.com/office/drawing/2014/main" id="{ED870BF1-28F3-4127-9E36-F5D18A56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37088"/>
            <a:ext cx="2867913" cy="308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Seizmogrami_Pokupsko_120dpi">
            <a:extLst>
              <a:ext uri="{FF2B5EF4-FFF2-40B4-BE49-F238E27FC236}">
                <a16:creationId xmlns:a16="http://schemas.microsoft.com/office/drawing/2014/main" id="{C8563F3C-77CF-49E3-8DFD-C745E006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03" y="836712"/>
            <a:ext cx="5651500" cy="250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47034E-643C-437B-A54A-4DA3FEE13DA9}"/>
              </a:ext>
            </a:extLst>
          </p:cNvPr>
          <p:cNvGrpSpPr/>
          <p:nvPr/>
        </p:nvGrpSpPr>
        <p:grpSpPr>
          <a:xfrm>
            <a:off x="3364803" y="3456957"/>
            <a:ext cx="5612198" cy="2780355"/>
            <a:chOff x="457200" y="1295400"/>
            <a:chExt cx="8305800" cy="41148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A3A648-3524-430A-B4FE-C4F4FF006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295400"/>
              <a:ext cx="8305800" cy="411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" name="Object 10">
              <a:extLst>
                <a:ext uri="{FF2B5EF4-FFF2-40B4-BE49-F238E27FC236}">
                  <a16:creationId xmlns:a16="http://schemas.microsoft.com/office/drawing/2014/main" id="{A23EFA30-7F50-4BDD-BBB9-0CB3F5972B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985090"/>
                </p:ext>
              </p:extLst>
            </p:nvPr>
          </p:nvGraphicFramePr>
          <p:xfrm>
            <a:off x="602455" y="1599407"/>
            <a:ext cx="8015289" cy="3506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1" name="CorelDRAW" r:id="rId6" imgW="8984428" imgH="3930701" progId="CorelDRAW.Graphic.11">
                    <p:embed/>
                  </p:oleObj>
                </mc:Choice>
                <mc:Fallback>
                  <p:oleObj name="CorelDRAW" r:id="rId6" imgW="8984428" imgH="3930701" progId="CorelDRAW.Graphic.11">
                    <p:embed/>
                    <p:pic>
                      <p:nvPicPr>
                        <p:cNvPr id="7178" name="Object 10">
                          <a:extLst>
                            <a:ext uri="{FF2B5EF4-FFF2-40B4-BE49-F238E27FC236}">
                              <a16:creationId xmlns:a16="http://schemas.microsoft.com/office/drawing/2014/main" id="{59DF2790-CCB7-4510-BC34-670D1229D61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455" y="1599407"/>
                          <a:ext cx="8015289" cy="3506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64196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813" y="104133"/>
            <a:ext cx="8688307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stoljeće , klasično razdoblje  – Hrvatska</a:t>
            </a: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321652" y="1144524"/>
            <a:ext cx="842681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Mohorovičić je tada jedan od najcjenjenijih svjetskih seizmologa, te se smatra jednim od osnivača moderne seizmologije.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Do umirovljenja radi uglavnom sam, a pri tom razmatra mogućnost konstrucije </a:t>
            </a:r>
            <a:r>
              <a:rPr kumimoji="0" lang="en-US" sz="19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boljih seizmografa</a:t>
            </a: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, objavljuje najtočnije </a:t>
            </a:r>
            <a:r>
              <a:rPr kumimoji="0" lang="en-US" sz="19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hodokrone</a:t>
            </a: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svojega vremena, predlaže novi postupak </a:t>
            </a:r>
            <a:r>
              <a:rPr kumimoji="0" lang="en-US" sz="19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lociranja epicentra potresa</a:t>
            </a: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, te predlaže načine kako </a:t>
            </a:r>
            <a:r>
              <a:rPr kumimoji="0" lang="en-US" sz="19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graditi zgrade otporne protiv potresa</a:t>
            </a: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 sz="19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7" name="Picture 6" descr="Moho_seizmograf_120dpi">
            <a:extLst>
              <a:ext uri="{FF2B5EF4-FFF2-40B4-BE49-F238E27FC236}">
                <a16:creationId xmlns:a16="http://schemas.microsoft.com/office/drawing/2014/main" id="{D176EA40-C861-4ECB-BB7A-7059A6570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1" y="3284984"/>
            <a:ext cx="1758890" cy="287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picentrale_120dpi">
            <a:extLst>
              <a:ext uri="{FF2B5EF4-FFF2-40B4-BE49-F238E27FC236}">
                <a16:creationId xmlns:a16="http://schemas.microsoft.com/office/drawing/2014/main" id="{4230E6F4-6288-406F-A1D2-34A80067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20" y="3284984"/>
            <a:ext cx="2773803" cy="287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Moho_utjecaj_na_zgrade_200dpi">
            <a:extLst>
              <a:ext uri="{FF2B5EF4-FFF2-40B4-BE49-F238E27FC236}">
                <a16:creationId xmlns:a16="http://schemas.microsoft.com/office/drawing/2014/main" id="{3CA565B2-D32F-4234-91A0-80E0D9D0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72" y="4636453"/>
            <a:ext cx="3929748" cy="152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D83BAC-8EFB-4440-AF6F-915C1BACFCA4}"/>
              </a:ext>
            </a:extLst>
          </p:cNvPr>
          <p:cNvSpPr txBox="1"/>
          <p:nvPr/>
        </p:nvSpPr>
        <p:spPr>
          <a:xfrm>
            <a:off x="5281570" y="3240157"/>
            <a:ext cx="383105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kumimoji="0" lang="en-US" sz="19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Nakon Mohorovičića dolazi do stagnacije, bez većih pomaka do 70-ih godina 20. stoljeća.</a:t>
            </a:r>
          </a:p>
        </p:txBody>
      </p:sp>
    </p:spTree>
    <p:extLst>
      <p:ext uri="{BB962C8B-B14F-4D97-AF65-F5344CB8AC3E}">
        <p14:creationId xmlns:p14="http://schemas.microsoft.com/office/powerpoint/2010/main" val="1249054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2" y="152400"/>
            <a:ext cx="8396609" cy="655638"/>
          </a:xfrm>
        </p:spPr>
        <p:txBody>
          <a:bodyPr/>
          <a:lstStyle/>
          <a:p>
            <a:r>
              <a:rPr lang="en-US" altLang="sr-Latn-RS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ea typeface="Calibri" pitchFamily="34" charset="0"/>
                <a:cs typeface="Calibri" pitchFamily="34" charset="0"/>
              </a:rPr>
              <a:t>20. i 21. stoljeće – moderno razdoblje 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75438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Nakon 60-ih godina 20. stoljeća naglo se razvijaju elektronička računala, i seizmologija se vrlo ubrzano razvija. U to vrijeme događa se revolucija u razumijevanju dinamike litosfere.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Alfred Wegener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još 1912. predlaže teoriju razmicanja kontinenata (Pangea).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Na temelju te postavke 1960-ih razvija se </a:t>
            </a: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tektonika ploča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koja konačno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objašnjava svjetsku seizmičnost i vulkanizam. Danas se brzina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razmicanja tektonskih ploča izravno mjeri (npr. GPS).</a:t>
            </a:r>
          </a:p>
        </p:txBody>
      </p:sp>
      <p:pic>
        <p:nvPicPr>
          <p:cNvPr id="20485" name="Picture 18" descr="O:\MH\Slike o potresima\Plate_tec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5257800" cy="350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2" descr="O:\MH\Slike o potresima\wegen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914400"/>
            <a:ext cx="1092200" cy="153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0" descr="O:\MH\Slike o potresima\Plate_tect\Kont_Drif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43" y="2667000"/>
            <a:ext cx="1357313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5" descr="O:\MH\Slike o potresima\Pangea_s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57400"/>
            <a:ext cx="1803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 algn="ctr"/>
            <a:r>
              <a:rPr lang="en-US" altLang="sr-Latn-RS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Tektonika ploča </a:t>
            </a:r>
          </a:p>
        </p:txBody>
      </p:sp>
      <p:grpSp>
        <p:nvGrpSpPr>
          <p:cNvPr id="21508" name="Group 17"/>
          <p:cNvGrpSpPr>
            <a:grpSpLocks/>
          </p:cNvGrpSpPr>
          <p:nvPr/>
        </p:nvGrpSpPr>
        <p:grpSpPr bwMode="auto">
          <a:xfrm>
            <a:off x="990600" y="914400"/>
            <a:ext cx="7620000" cy="5405438"/>
            <a:chOff x="624" y="576"/>
            <a:chExt cx="4800" cy="3405"/>
          </a:xfrm>
        </p:grpSpPr>
        <p:pic>
          <p:nvPicPr>
            <p:cNvPr id="21512" name="Picture 9" descr="O:\MH\Slike o potresima\Plate_tect\overlays\age50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256"/>
              <a:ext cx="240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10" descr="O:\MH\Slike o potresima\Plate_tect\overlays\plate50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576"/>
              <a:ext cx="240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11" descr="O:\MH\Slike o potresima\Plate_tect\overlays\quakes50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576"/>
              <a:ext cx="240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12" descr="O:\MH\Slike o potresima\Plate_tect\overlays\volcano50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256"/>
              <a:ext cx="2400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09" name="Text Box 14"/>
          <p:cNvSpPr txBox="1">
            <a:spLocks noChangeArrowheads="1"/>
          </p:cNvSpPr>
          <p:nvPr/>
        </p:nvSpPr>
        <p:spPr bwMode="auto">
          <a:xfrm>
            <a:off x="8229600" y="914400"/>
            <a:ext cx="914400" cy="540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  <a:t>POTRESI</a:t>
            </a: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8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8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  <a:t>VULKANI</a:t>
            </a:r>
            <a:b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</a:br>
            <a:endParaRPr kumimoji="0" lang="en-US" altLang="sr-Latn-RS"/>
          </a:p>
        </p:txBody>
      </p:sp>
      <p:sp>
        <p:nvSpPr>
          <p:cNvPr id="21510" name="Text Box 15"/>
          <p:cNvSpPr txBox="1">
            <a:spLocks noChangeArrowheads="1"/>
          </p:cNvSpPr>
          <p:nvPr/>
        </p:nvSpPr>
        <p:spPr bwMode="auto">
          <a:xfrm>
            <a:off x="0" y="914400"/>
            <a:ext cx="990600" cy="5399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 algn="r">
              <a:spcBef>
                <a:spcPct val="50000"/>
              </a:spcBef>
            </a:pPr>
            <a: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  <a:t>      PLOČE</a:t>
            </a: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4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8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200">
              <a:solidFill>
                <a:schemeClr val="bg2"/>
              </a:solidFill>
            </a:endParaRPr>
          </a:p>
          <a:p>
            <a:pPr algn="r">
              <a:spcBef>
                <a:spcPct val="50000"/>
              </a:spcBef>
            </a:pPr>
            <a: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  <a:t>STAROST DNA</a:t>
            </a:r>
            <a:br>
              <a:rPr kumimoji="0" lang="en-US" altLang="sr-Latn-RS" sz="1200" b="1">
                <a:solidFill>
                  <a:srgbClr val="003399"/>
                </a:solidFill>
                <a:latin typeface="Arial" charset="0"/>
              </a:rPr>
            </a:br>
            <a:endParaRPr kumimoji="0" lang="en-US" altLang="sr-Latn-RS"/>
          </a:p>
        </p:txBody>
      </p:sp>
      <p:sp>
        <p:nvSpPr>
          <p:cNvPr id="21511" name="Text Box 16"/>
          <p:cNvSpPr txBox="1">
            <a:spLocks noChangeArrowheads="1"/>
          </p:cNvSpPr>
          <p:nvPr/>
        </p:nvSpPr>
        <p:spPr bwMode="auto">
          <a:xfrm>
            <a:off x="4572000" y="6400800"/>
            <a:ext cx="457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sr-Latn-RS" sz="1200">
                <a:solidFill>
                  <a:srgbClr val="003399"/>
                </a:solidFill>
              </a:rPr>
              <a:t>http://virga.sfsu.edu/courses/geol103/labs/new/tectonics/tectest.html</a:t>
            </a:r>
            <a:endParaRPr lang="en-US" altLang="sr-Latn-RS"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2531" name="Text Box 10"/>
          <p:cNvSpPr txBox="1">
            <a:spLocks noChangeArrowheads="1"/>
          </p:cNvSpPr>
          <p:nvPr/>
        </p:nvSpPr>
        <p:spPr bwMode="auto">
          <a:xfrm>
            <a:off x="4572000" y="6400800"/>
            <a:ext cx="457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sr-Latn-RS" sz="1200">
                <a:solidFill>
                  <a:srgbClr val="003399"/>
                </a:solidFill>
              </a:rPr>
              <a:t>http://http://www.ualberta.ca/~dumberry/PlateTectonics.htm</a:t>
            </a:r>
            <a:endParaRPr lang="en-US" altLang="sr-Latn-RS" sz="120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424863" cy="516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288" y="5589588"/>
            <a:ext cx="83534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>
                <a:solidFill>
                  <a:schemeClr val="accent1">
                    <a:lumMod val="25000"/>
                  </a:schemeClr>
                </a:solidFill>
              </a:rPr>
              <a:t>Seizmičnost tijekom razdoblja 2000–2008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i 21. stoljeće – moderno razdoblje 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5344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1958. sastanak eksperata u Genevi radi monitoringa poštivanja dogovora o zabrani nuklearnih eksplozija. (Danas se time bavi CNTBT organizacija sa sjedištem u Beču.)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U svijetu tada postoji samo oko 700 seizmoloških postaja, često sa starim i nekalibriranim instrumentima.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1959. predloženo je uspostavljanje WWSSN – prve globalne mreže seizmoloških postaja (3 LP i 3 SP). Seizmogrami su se kopirali i arhivirali na mikrofilmovima u SAD, i bili su svima dostupni. Do 1967. WWSSN sastojao se od 120 stanica u 60 zemalja.</a:t>
            </a:r>
          </a:p>
        </p:txBody>
      </p:sp>
      <p:pic>
        <p:nvPicPr>
          <p:cNvPr id="23557" name="Picture 5" descr="O:\MH\Slike o potresima\wwssn-povel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3567113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O:\MH\Slike o potresima\WWSSN_L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48213"/>
            <a:ext cx="2667000" cy="174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O:\MH\Slike o potresima\WWSSN_dr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843213"/>
            <a:ext cx="2595562" cy="174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9424"/>
            <a:ext cx="7677150" cy="1119335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20. i 21. stoljeće – </a:t>
            </a:r>
            <a:b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moderno razdoblje 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4800" y="1200923"/>
            <a:ext cx="455523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kumimoji="0" lang="en-US" altLang="sr-Latn-RS" sz="1200">
                <a:solidFill>
                  <a:srgbClr val="003399"/>
                </a:solidFill>
              </a:rPr>
              <a:t> </a:t>
            </a: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Danas postoji nekoliko globalnih sustava digitalnih seizmografa (npr. GEOFON, GSN</a:t>
            </a:r>
            <a:r>
              <a:rPr kumimoji="0" lang="hr-HR" altLang="sr-Latn-RS" sz="1600">
                <a:solidFill>
                  <a:srgbClr val="003399"/>
                </a:solidFill>
                <a:latin typeface="Candara" pitchFamily="34" charset="0"/>
              </a:rPr>
              <a:t>, </a:t>
            </a: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IRIS),... kao i brojne regionalne i lokalne mreže.</a:t>
            </a:r>
            <a:endParaRPr kumimoji="0" lang="en-US" altLang="sr-Latn-RS">
              <a:latin typeface="Candara" pitchFamily="34" charset="0"/>
            </a:endParaRPr>
          </a:p>
        </p:txBody>
      </p:sp>
      <p:pic>
        <p:nvPicPr>
          <p:cNvPr id="10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" y="4682313"/>
            <a:ext cx="3367956" cy="163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0" y="4648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sr-Latn-CS" altLang="sr-Latn-RS"/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1905000" y="6019800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altLang="sr-Latn-RS" sz="1800">
                <a:solidFill>
                  <a:schemeClr val="bg2"/>
                </a:solidFill>
              </a:rPr>
              <a:t>IRIS</a:t>
            </a:r>
          </a:p>
        </p:txBody>
      </p:sp>
      <p:pic>
        <p:nvPicPr>
          <p:cNvPr id="1033" name="Picture 6" descr="O:\MH\Slike o potresima\europe_BB-ST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" y="2052182"/>
            <a:ext cx="3367956" cy="247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16016" y="2369522"/>
            <a:ext cx="4256933" cy="4316056"/>
            <a:chOff x="4716016" y="1849248"/>
            <a:chExt cx="4256933" cy="4316056"/>
          </a:xfrm>
        </p:grpSpPr>
        <p:grpSp>
          <p:nvGrpSpPr>
            <p:cNvPr id="11" name="Group 10"/>
            <p:cNvGrpSpPr/>
            <p:nvPr/>
          </p:nvGrpSpPr>
          <p:grpSpPr>
            <a:xfrm>
              <a:off x="4716016" y="1849248"/>
              <a:ext cx="4256933" cy="4316056"/>
              <a:chOff x="3718321" y="758648"/>
              <a:chExt cx="5326620" cy="54006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718321" y="758648"/>
                <a:ext cx="5326620" cy="5400600"/>
                <a:chOff x="3718321" y="758648"/>
                <a:chExt cx="5326620" cy="5400600"/>
              </a:xfrm>
            </p:grpSpPr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3718321" y="758648"/>
                  <a:ext cx="5326620" cy="54006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6660232" y="5530110"/>
                  <a:ext cx="72008" cy="72008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13" name="Isosceles Triangle 12"/>
              <p:cNvSpPr/>
              <p:nvPr/>
            </p:nvSpPr>
            <p:spPr>
              <a:xfrm>
                <a:off x="6134142" y="1655366"/>
                <a:ext cx="72008" cy="72008"/>
              </a:xfrm>
              <a:prstGeom prst="triangl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>
                <a:off x="6000348" y="1484784"/>
                <a:ext cx="72008" cy="72008"/>
              </a:xfrm>
              <a:prstGeom prst="triangl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121393" y="3501008"/>
              <a:ext cx="1627071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txBody>
            <a:bodyPr wrap="square">
              <a:spAutoFit/>
            </a:bodyPr>
            <a:lstStyle/>
            <a:p>
              <a:r>
                <a:rPr lang="hr-HR" sz="1200">
                  <a:solidFill>
                    <a:schemeClr val="bg2"/>
                  </a:solidFill>
                  <a:latin typeface="Calibri" panose="020F0502020204030204" pitchFamily="34" charset="0"/>
                </a:rPr>
                <a:t>Prijenos podataka u Zagreb u realnom vremenu: </a:t>
              </a:r>
            </a:p>
            <a:p>
              <a:r>
                <a:rPr lang="hr-HR" sz="1200">
                  <a:solidFill>
                    <a:schemeClr val="bg2"/>
                  </a:solidFill>
                  <a:latin typeface="Calibri" panose="020F0502020204030204" pitchFamily="34" charset="0"/>
                </a:rPr>
                <a:t>CARNeT (7),  ADSL (3),  GPRS (2),  satelit (10), posebna linija (1)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81453" y="48133"/>
            <a:ext cx="3968901" cy="2257900"/>
            <a:chOff x="425934" y="-1815896"/>
            <a:chExt cx="4027170" cy="1800200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5934" y="-1815896"/>
              <a:ext cx="4027170" cy="18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44748" y="-1542583"/>
              <a:ext cx="2232249" cy="491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>
                  <a:solidFill>
                    <a:schemeClr val="bg2"/>
                  </a:solidFill>
                </a:rPr>
                <a:t>Broj seizmoloških postaja u Hrvatskoj, 1960-2013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3" y="1524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stoljeće – moderno razdoblje 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5344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  <a:latin typeface="Candara" pitchFamily="34" charset="0"/>
              </a:rPr>
              <a:t>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1980-tih godina dostupni postaju prvi digitalni seizmografi koji otvaraju potpuno nove mogućnosti analize seizmograma</a:t>
            </a:r>
            <a:r>
              <a:rPr kumimoji="0" lang="hr-HR" altLang="sr-Latn-RS" sz="2000">
                <a:solidFill>
                  <a:srgbClr val="003399"/>
                </a:solidFill>
                <a:latin typeface="Candara" pitchFamily="34" charset="0"/>
              </a:rPr>
              <a:t>.</a:t>
            </a: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Prvi uporabljivi A/D konverteri bili su 12-bitni, što je bilo dovoljno samo za vrlo ograničene studije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(12 bita je rezolucija od 2</a:t>
            </a:r>
            <a:r>
              <a:rPr kumimoji="0" lang="en-US" altLang="sr-Latn-RS" sz="2000" baseline="30000">
                <a:solidFill>
                  <a:srgbClr val="003399"/>
                </a:solidFill>
                <a:latin typeface="Candara" pitchFamily="34" charset="0"/>
              </a:rPr>
              <a:t>12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= 4096)</a:t>
            </a:r>
            <a:r>
              <a:rPr kumimoji="0" lang="hr-HR" altLang="sr-Latn-RS" sz="2000">
                <a:solidFill>
                  <a:srgbClr val="003399"/>
                </a:solidFill>
                <a:latin typeface="Candara" pitchFamily="34" charset="0"/>
              </a:rPr>
              <a:t>.</a:t>
            </a: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Danas su svi digitalizatori 24-bitni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(rezolucija 2</a:t>
            </a:r>
            <a:r>
              <a:rPr kumimoji="0" lang="en-US" altLang="sr-Latn-RS" sz="2000" baseline="30000">
                <a:solidFill>
                  <a:srgbClr val="003399"/>
                </a:solidFill>
                <a:latin typeface="Candara" pitchFamily="34" charset="0"/>
              </a:rPr>
              <a:t>24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= 16 777 216)</a:t>
            </a:r>
            <a:r>
              <a:rPr kumimoji="0" lang="hr-HR" altLang="sr-Latn-RS" sz="2000">
                <a:solidFill>
                  <a:srgbClr val="003399"/>
                </a:solidFill>
                <a:latin typeface="Candara" pitchFamily="34" charset="0"/>
              </a:rPr>
              <a:t>.</a:t>
            </a: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Podaci se prikupljaju 24 sata na dan,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3 komponente, 20-500 uzoraka/s –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to je jako puno podataka!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Računala omogućuju sve složenije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numeričke simulacije (sintetički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seizmogrami...)</a:t>
            </a:r>
            <a:r>
              <a:rPr kumimoji="0" lang="hr-HR" altLang="sr-Latn-RS" sz="2000">
                <a:solidFill>
                  <a:srgbClr val="003399"/>
                </a:solidFill>
                <a:latin typeface="Candara" pitchFamily="34" charset="0"/>
              </a:rPr>
              <a:t>.</a:t>
            </a: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Podaci se prenose internetom,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satelitima, digitalnim radi</a:t>
            </a:r>
            <a:r>
              <a:rPr kumimoji="0" lang="hr-HR" altLang="sr-Latn-RS" sz="2000">
                <a:solidFill>
                  <a:srgbClr val="003399"/>
                </a:solidFill>
                <a:latin typeface="Candara" pitchFamily="34" charset="0"/>
              </a:rPr>
              <a:t>j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om...</a:t>
            </a: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</p:txBody>
      </p:sp>
      <p:pic>
        <p:nvPicPr>
          <p:cNvPr id="24581" name="Picture 7" descr="G:\tata\Trst_Udine\Slike\Gura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362200"/>
            <a:ext cx="3929062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0224" y="176254"/>
            <a:ext cx="7696200" cy="612304"/>
          </a:xfrm>
        </p:spPr>
        <p:txBody>
          <a:bodyPr/>
          <a:lstStyle/>
          <a:p>
            <a:pPr algn="ctr">
              <a:defRPr/>
            </a:pPr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i 21. stoljeće – Hrvatska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77412" y="908720"/>
            <a:ext cx="85344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Krajem 20. stoljeća znatno raste opseg seizmoloških istraživanja.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Veliki zamah seizmologija dobiva zapošljavanjem mladih seizmologa na Geofizičkom zavodu PMF-a tijekom 1970-ih i 1980-ih godina (prof. D. Skoko).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Teme istraživanja su npr: 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seizmičnost Hrvatske,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lociranje potresa i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kvantificiranje potresa, 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žarišni mehanizmi, </a:t>
            </a:r>
          </a:p>
        </p:txBody>
      </p:sp>
      <p:pic>
        <p:nvPicPr>
          <p:cNvPr id="6" name="Picture 5" descr="D:\Strateska_Studija_kopno2015\Epi2013.tif">
            <a:extLst>
              <a:ext uri="{FF2B5EF4-FFF2-40B4-BE49-F238E27FC236}">
                <a16:creationId xmlns:a16="http://schemas.microsoft.com/office/drawing/2014/main" id="{60C6E4AE-4D9C-4DA8-B799-3DCEB5A185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1944216" cy="185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AA34DE1-675C-4D77-8809-7912534D3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1920" y="2204864"/>
            <a:ext cx="1930827" cy="185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61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Seizmologija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83820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US" sz="26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Posebne značajke seizmologije:</a:t>
            </a:r>
            <a:endParaRPr kumimoji="0" lang="en-US" sz="260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Povezuje fiziku i geoznanosti (geologiju, geografiju)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Internacionalna znanost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Vrlo velik raspon amplituda </a:t>
            </a:r>
            <a:b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</a:b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  koje se mjere ( ~ 10</a:t>
            </a:r>
            <a:r>
              <a:rPr kumimoji="0" lang="en-US" sz="2600" baseline="30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-9 </a:t>
            </a: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– 10</a:t>
            </a:r>
            <a:r>
              <a:rPr kumimoji="0" lang="en-US" sz="2600" baseline="30000">
                <a:solidFill>
                  <a:srgbClr val="003399"/>
                </a:solidFill>
                <a:latin typeface="Candara" pitchFamily="34" charset="0"/>
              </a:rPr>
              <a:t>2 </a:t>
            </a: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m)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Vrlo velik raspon perioda </a:t>
            </a:r>
            <a:b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</a:br>
            <a:r>
              <a:rPr kumimoji="0" lang="en-US" sz="26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  valova ( ~ 10</a:t>
            </a:r>
            <a:r>
              <a:rPr kumimoji="0" lang="en-US" sz="2600" baseline="3000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-3 </a:t>
            </a: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– 10</a:t>
            </a:r>
            <a:r>
              <a:rPr kumimoji="0" lang="en-US" sz="2600" baseline="30000">
                <a:solidFill>
                  <a:srgbClr val="003399"/>
                </a:solidFill>
                <a:latin typeface="Candara" pitchFamily="34" charset="0"/>
              </a:rPr>
              <a:t>4 </a:t>
            </a: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s)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Vrlo mlada znanost (od druge</a:t>
            </a:r>
            <a:br>
              <a:rPr kumimoji="0" lang="en-US" sz="26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sz="2600">
                <a:solidFill>
                  <a:srgbClr val="003399"/>
                </a:solidFill>
                <a:latin typeface="Candara" pitchFamily="34" charset="0"/>
              </a:rPr>
              <a:t>polovice 19. st.)</a:t>
            </a:r>
            <a:endParaRPr kumimoji="0" lang="en-US">
              <a:latin typeface="Candara" pitchFamily="34" charset="0"/>
            </a:endParaRPr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533400" y="1066800"/>
            <a:ext cx="822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r-HR"/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2401888"/>
            <a:ext cx="4071937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0224" y="176254"/>
            <a:ext cx="7696200" cy="612304"/>
          </a:xfrm>
        </p:spPr>
        <p:txBody>
          <a:bodyPr/>
          <a:lstStyle/>
          <a:p>
            <a:pPr algn="ctr">
              <a:defRPr/>
            </a:pPr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i 21. stoljeće – Hrvatska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77412" y="908720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atenuacija i anizotropija, 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građa unutrašnjosti Zemlje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(uglavnom kora i plašt), 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razni aspekti inženjerske seizmologije </a:t>
            </a:r>
            <a:b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</a:b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i potresnog inženjerstva, ...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AA34DE1-675C-4D77-8809-7912534D3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744" y="2967874"/>
            <a:ext cx="3522306" cy="3387877"/>
          </a:xfrm>
          <a:prstGeom prst="rect">
            <a:avLst/>
          </a:prstGeom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2391134-1430-46A4-9739-623C28ACD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14" y="880554"/>
            <a:ext cx="3646772" cy="221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FA6F00-5442-4811-9E4E-08970FD2D6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69" t="35300" r="47698" b="27950"/>
          <a:stretch/>
        </p:blipFill>
        <p:spPr>
          <a:xfrm>
            <a:off x="4822038" y="3313438"/>
            <a:ext cx="3629921" cy="334334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76497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0224" y="176254"/>
            <a:ext cx="7696200" cy="612304"/>
          </a:xfrm>
        </p:spPr>
        <p:txBody>
          <a:bodyPr/>
          <a:lstStyle/>
          <a:p>
            <a:pPr algn="ctr">
              <a:defRPr/>
            </a:pPr>
            <a: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i 21. stoljeće – Hrvatska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77412" y="908720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1985. godine na Geofizičkom odsjeku ustanovljena je Seizmološka služba, koja je zadužena da za RH obavlja stručne seizmološke poslove – uspostava i održavanje mreže seizmografa, analiza potresa, obavještavanje nadležnih i sl.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Znanstveni rad i nastavu pokriva Geofizički zavod A. Mohorovičić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Zavod i Služba tijesno surađuju!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D6137B-5346-4FF3-811A-3FBA34500591}"/>
              </a:ext>
            </a:extLst>
          </p:cNvPr>
          <p:cNvSpPr/>
          <p:nvPr/>
        </p:nvSpPr>
        <p:spPr>
          <a:xfrm>
            <a:off x="179512" y="2924944"/>
            <a:ext cx="47507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250" indent="-222250">
              <a:spcBef>
                <a:spcPct val="50000"/>
              </a:spcBef>
              <a:buFontTx/>
              <a:buChar char="•"/>
            </a:pPr>
            <a:r>
              <a:rPr kumimoji="0" lang="en-US" sz="2000">
                <a:solidFill>
                  <a:srgbClr val="003399"/>
                </a:solidFill>
                <a:latin typeface="Candara" pitchFamily="34" charset="0"/>
              </a:rPr>
              <a:t>Hrvatska mreža seizmografa sastoji se od stalne mreže koju održava Služba, te privremenih i znanstvenih seizmoloških mreža koje se održavaju ili znanstvenim projektima ili projektima s gospodarstvom.</a:t>
            </a:r>
          </a:p>
          <a:p>
            <a:pPr marL="222250" indent="-222250">
              <a:spcBef>
                <a:spcPct val="50000"/>
              </a:spcBef>
              <a:buFontTx/>
              <a:buChar char="•"/>
            </a:pPr>
            <a:r>
              <a:rPr kumimoji="0" lang="en-US" sz="2000">
                <a:solidFill>
                  <a:srgbClr val="003399"/>
                </a:solidFill>
                <a:latin typeface="Candara" pitchFamily="34" charset="0"/>
              </a:rPr>
              <a:t>Broj seizmoloških postaja stalno raste – 2022. godine ima ih oko 60!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C589AD-113A-40AB-B95F-4036B3A5EA90}"/>
              </a:ext>
            </a:extLst>
          </p:cNvPr>
          <p:cNvGrpSpPr/>
          <p:nvPr/>
        </p:nvGrpSpPr>
        <p:grpSpPr>
          <a:xfrm>
            <a:off x="5197909" y="2455564"/>
            <a:ext cx="3768679" cy="4097636"/>
            <a:chOff x="5197909" y="2334887"/>
            <a:chExt cx="3768679" cy="40976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822FF9-82F7-4059-849A-B21C87EFE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93" t="16161" r="37869" b="10400"/>
            <a:stretch/>
          </p:blipFill>
          <p:spPr>
            <a:xfrm>
              <a:off x="5197909" y="2334887"/>
              <a:ext cx="3768679" cy="409763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141859-ACDA-4BC9-85D5-7519A091E41E}"/>
                </a:ext>
              </a:extLst>
            </p:cNvPr>
            <p:cNvSpPr txBox="1"/>
            <p:nvPr/>
          </p:nvSpPr>
          <p:spPr>
            <a:xfrm>
              <a:off x="5292080" y="5805264"/>
              <a:ext cx="1569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2016–2019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191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53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2000">
                <a:solidFill>
                  <a:srgbClr val="003399"/>
                </a:solidFill>
              </a:rPr>
              <a:t>    Analiza digitalnih seizmograma na računalu</a:t>
            </a:r>
            <a:endParaRPr kumimoji="0" lang="en-US" altLang="sr-Latn-RS" sz="1600">
              <a:solidFill>
                <a:srgbClr val="003399"/>
              </a:solidFill>
            </a:endParaRPr>
          </a:p>
        </p:txBody>
      </p:sp>
      <p:pic>
        <p:nvPicPr>
          <p:cNvPr id="83973" name="ANALIZA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0" fill="hold"/>
                                        <p:tgtEl>
                                          <p:spTgt spid="8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9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/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19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096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SADRŽAJ  KOLEGIJA  SEIZMOLOGIJA  I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457200" y="1676400"/>
            <a:ext cx="8382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Klasifikacija potresa i njihova razdioba, seizmičnost Zemlje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Struktura Zemlje, faze valova potresa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Makroseizmologija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hr-HR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Analiza seizmograma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 Mohorovičićev diskontinuitet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6096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SADRŽAJ  KOLEGIJA  SEIZMOLOGIJA  </a:t>
            </a:r>
            <a:r>
              <a:rPr lang="hr-H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457200" y="1676400"/>
            <a:ext cx="838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Valna gibanja i valna jednadžba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Prostorni valovi, koeficijenti refleksije i refrakcije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hr-HR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kumimoji="0" lang="en-US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Površinski valovi potresa (Rayleighevi i Loveovi), disperzija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3400" y="8382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hr-HR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SADRŽAJ</a:t>
            </a:r>
            <a:r>
              <a:rPr lang="hr-H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KOLEGIJA  SEIZMOLOGIJA  I</a:t>
            </a:r>
            <a:r>
              <a:rPr lang="hr-HR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endParaRPr lang="en-US" sz="28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83820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Površinski valovi potresa (nastavak)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Thomson-Haskellova metoda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Računanje disperzije površinskih valova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Površinski valovi u lateralno heterogenom sredstvu</a:t>
            </a:r>
          </a:p>
          <a:p>
            <a:pPr>
              <a:spcBef>
                <a:spcPct val="50000"/>
              </a:spcBef>
              <a:defRPr/>
            </a:pPr>
            <a:endParaRPr kumimoji="0"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3400" y="8382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hr-HR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SADRŽAJ</a:t>
            </a:r>
            <a:r>
              <a:rPr lang="hr-H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KOLEGIJA  SEIZMOLOGIJA  I</a:t>
            </a:r>
            <a:r>
              <a:rPr lang="hr-HR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</a:t>
            </a:r>
            <a:endParaRPr lang="en-US" sz="28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6388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838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hr-HR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</a:t>
            </a: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Raspršenje i atenuacija prostornih valova potresa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 Koda valovi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>
                <a:solidFill>
                  <a:srgbClr val="00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</a:rPr>
              <a:t>Slobodne oscilacije Zemlje</a:t>
            </a:r>
            <a:endParaRPr kumimoji="0"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88913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2800" b="1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LITERATURA</a:t>
            </a:r>
            <a:r>
              <a:rPr lang="en-US" sz="2800" b="1">
                <a:solidFill>
                  <a:schemeClr val="accent1">
                    <a:lumMod val="25000"/>
                  </a:schemeClr>
                </a:solidFill>
                <a:latin typeface="Candara" pitchFamily="34" charset="0"/>
              </a:rPr>
              <a:t>:</a:t>
            </a:r>
            <a:endParaRPr lang="en-US" sz="2800">
              <a:solidFill>
                <a:schemeClr val="accent1">
                  <a:lumMod val="25000"/>
                </a:schemeClr>
              </a:solidFill>
              <a:latin typeface="Candara" pitchFamily="34" charset="0"/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4102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</a:pPr>
            <a:endParaRPr kumimoji="0" lang="en-US" altLang="sr-Latn-RS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395288" y="836613"/>
            <a:ext cx="838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 </a:t>
            </a:r>
            <a:r>
              <a:rPr lang="en-US" altLang="sr-Latn-RS" sz="2000">
                <a:solidFill>
                  <a:srgbClr val="C40000"/>
                </a:solidFill>
                <a:latin typeface="Candara" pitchFamily="34" charset="0"/>
              </a:rPr>
              <a:t>Stein</a:t>
            </a: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, S.</a:t>
            </a:r>
            <a:r>
              <a:rPr lang="en-US" altLang="sr-Latn-RS" sz="2000">
                <a:solidFill>
                  <a:srgbClr val="C40000"/>
                </a:solidFill>
                <a:latin typeface="Candara" pitchFamily="34" charset="0"/>
              </a:rPr>
              <a:t> </a:t>
            </a: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&amp;</a:t>
            </a:r>
            <a:r>
              <a:rPr lang="en-US" altLang="sr-Latn-RS" sz="2000">
                <a:solidFill>
                  <a:srgbClr val="C40000"/>
                </a:solidFill>
                <a:latin typeface="Candara" pitchFamily="34" charset="0"/>
              </a:rPr>
              <a:t> Wysession</a:t>
            </a: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, M. (2003):</a:t>
            </a:r>
            <a:r>
              <a:rPr lang="en-US" altLang="sr-Latn-RS" sz="2000">
                <a:solidFill>
                  <a:srgbClr val="C40000"/>
                </a:solidFill>
                <a:latin typeface="Candara" pitchFamily="34" charset="0"/>
              </a:rPr>
              <a:t> </a:t>
            </a:r>
            <a:r>
              <a:rPr lang="hr-HR" altLang="sr-Latn-RS" sz="2000">
                <a:solidFill>
                  <a:srgbClr val="C40000"/>
                </a:solidFill>
                <a:latin typeface="Candara" pitchFamily="34" charset="0"/>
              </a:rPr>
              <a:t>An Introduction to Seismology, Earthquakes and Earth Structure, Blackwell Publishing, Oxford.</a:t>
            </a:r>
            <a:endParaRPr kumimoji="0" lang="hr-HR" altLang="sr-Latn-RS" sz="2000">
              <a:solidFill>
                <a:srgbClr val="C40000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hr-HR" altLang="sr-Latn-RS" sz="2000">
                <a:solidFill>
                  <a:srgbClr val="C40000"/>
                </a:solidFill>
                <a:latin typeface="Candara" pitchFamily="34" charset="0"/>
              </a:rPr>
              <a:t> </a:t>
            </a:r>
            <a:r>
              <a:rPr kumimoji="0" lang="en-US" altLang="sr-Latn-RS" sz="2000">
                <a:solidFill>
                  <a:srgbClr val="C40000"/>
                </a:solidFill>
                <a:latin typeface="Candara" pitchFamily="34" charset="0"/>
              </a:rPr>
              <a:t>Aki, K. &amp; Richards, P. G. (2002): Quantitative Seismology – 2nd Edition, University Science Books, Sausalito, CA.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C40000"/>
                </a:solidFill>
                <a:latin typeface="Candara" pitchFamily="34" charset="0"/>
              </a:rPr>
              <a:t> Lay, T. and Wallace, T. C. (1995): Modern Global Seismology, Academic press, San Diego.</a:t>
            </a:r>
            <a:endParaRPr kumimoji="0" lang="hr-HR" altLang="sr-Latn-RS" sz="2000">
              <a:solidFill>
                <a:srgbClr val="C40000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hr-HR" altLang="sr-Latn-RS" sz="2000">
                <a:solidFill>
                  <a:srgbClr val="C40000"/>
                </a:solidFill>
                <a:latin typeface="Candara" pitchFamily="34" charset="0"/>
              </a:rPr>
              <a:t> Havskov, J. and Ottemoeller L. (2010): Routine Data Processing in Earthquake Seismology, Springer.</a:t>
            </a:r>
            <a:endParaRPr kumimoji="0" lang="en-US" altLang="sr-Latn-RS" sz="2000">
              <a:solidFill>
                <a:srgbClr val="C40000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Udias, A. (1999): Principles of Seismology, Cambridge Univesity Press, Cambridge.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Ben Menahem, A. and Singh, S. J. (1980): Seismic Waves and Sources, Springer-Verlag, New York.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Shearer, P. M. (1999): Introduction to Seismology, Cambridge Univesity Press, Cambridge.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kumimoji="0" lang="en-US" altLang="sr-Latn-RS" sz="2000">
              <a:solidFill>
                <a:srgbClr val="003399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r-Latn-RS" sz="1000">
                <a:solidFill>
                  <a:srgbClr val="003399"/>
                </a:solidFill>
                <a:latin typeface="Candara" pitchFamily="34" charset="0"/>
              </a:rPr>
              <a:t>KRATKA POVIJEST SEIZMOLOGIJE</a:t>
            </a:r>
            <a:endParaRPr lang="en-US" altLang="sr-Latn-RS" sz="1400">
              <a:solidFill>
                <a:schemeClr val="hlink"/>
              </a:solidFill>
              <a:latin typeface="Candara" pitchFamily="34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3400" y="838200"/>
            <a:ext cx="7543800" cy="609600"/>
          </a:xfrm>
        </p:spPr>
        <p:txBody>
          <a:bodyPr/>
          <a:lstStyle/>
          <a:p>
            <a:pPr>
              <a:defRPr/>
            </a:pPr>
            <a:r>
              <a:rPr lang="en-US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WWW:</a:t>
            </a:r>
            <a:endParaRPr lang="en-US" sz="2800">
              <a:solidFill>
                <a:schemeClr val="bg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81000" y="914400"/>
            <a:ext cx="54102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83820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http://www.emsc-csem.org/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http://quake.geo.berkeley.edu/cnss/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http://www.iris.washington.edu/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http://orfeus.knmi.nl/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http://earthquake.usgs.gov/regional/neic/</a:t>
            </a:r>
            <a:endParaRPr lang="hr-HR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... i tisuće drugih!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"/>
            <a:ext cx="4038600" cy="838200"/>
          </a:xfrm>
        </p:spPr>
        <p:txBody>
          <a:bodyPr/>
          <a:lstStyle/>
          <a:p>
            <a:pPr>
              <a:defRPr/>
            </a:pPr>
            <a:r>
              <a:rPr lang="en-US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Mitovi i legende...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62400"/>
            <a:ext cx="1828800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43200"/>
            <a:ext cx="2395538" cy="171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228600" y="914400"/>
            <a:ext cx="518160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1600" b="1">
                <a:solidFill>
                  <a:srgbClr val="003399"/>
                </a:solidFill>
              </a:rPr>
              <a:t>Potrese uzrokuje: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Osam velikih slonova koji nose Zemlju, ako se jedan umori (Hindusi)</a:t>
            </a:r>
            <a:r>
              <a:rPr kumimoji="0" lang="hr-HR" altLang="sr-Latn-RS" sz="160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se veliko prase koje nosi Zemlju očeše o drvo. Zvuk koji se čuje je zadovoljno roktanje nakon toga (Celebes)</a:t>
            </a:r>
            <a:r>
              <a:rPr kumimoji="0" lang="hr-HR" altLang="sr-Latn-RS" sz="160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se pomakne žaba koja nosi svijet na glavi (Mongolija)</a:t>
            </a:r>
            <a:r>
              <a:rPr kumimoji="0" lang="hr-HR" altLang="sr-Latn-RS" sz="160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se div na čijem tjemenu svi živimo počeše ili kihne (Afrika)</a:t>
            </a:r>
            <a:r>
              <a:rPr kumimoji="0" lang="hr-HR" altLang="sr-Latn-RS" sz="160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popusti pažnja boga Kašime koji pazi na Namazu-a, velikog soma koji podupire Zemlju da ne potone u ocean. U listopadu 1855. potres je pogodio Tokio tijekom mjeseca kad se bogovi sastaju u nekom hramu pa se na soma nije pazilo!</a:t>
            </a:r>
            <a:r>
              <a:rPr kumimoji="0" lang="hr-HR" altLang="sr-Latn-RS" sz="1600">
                <a:solidFill>
                  <a:srgbClr val="003399"/>
                </a:solidFill>
              </a:rPr>
              <a:t> (Japan).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bog popisuje pučanstvo hodajući trese Zemlju. Seljaci tada izlaze iz kuća i viču: “Tu sam, tu sam!”</a:t>
            </a:r>
            <a:r>
              <a:rPr kumimoji="0" lang="hr-HR" altLang="sr-Latn-RS" sz="1600">
                <a:solidFill>
                  <a:srgbClr val="003399"/>
                </a:solidFill>
              </a:rPr>
              <a:t> kako bi skratili njegov posao. </a:t>
            </a:r>
            <a:r>
              <a:rPr kumimoji="0" lang="en-US" altLang="sr-Latn-RS" sz="1600">
                <a:solidFill>
                  <a:srgbClr val="003399"/>
                </a:solidFill>
              </a:rPr>
              <a:t>(</a:t>
            </a:r>
            <a:r>
              <a:rPr kumimoji="0" lang="hr-HR" altLang="sr-Latn-RS" sz="1600">
                <a:solidFill>
                  <a:srgbClr val="003399"/>
                </a:solidFill>
              </a:rPr>
              <a:t>pleme Maimas, </a:t>
            </a:r>
            <a:r>
              <a:rPr kumimoji="0" lang="en-US" altLang="sr-Latn-RS" sz="1600">
                <a:solidFill>
                  <a:srgbClr val="003399"/>
                </a:solidFill>
              </a:rPr>
              <a:t>Peru)</a:t>
            </a:r>
            <a:r>
              <a:rPr kumimoji="0" lang="hr-HR" altLang="sr-Latn-RS" sz="160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kumimoji="0" lang="en-US" altLang="sr-Latn-RS" sz="1600">
                <a:solidFill>
                  <a:srgbClr val="003399"/>
                </a:solidFill>
              </a:rPr>
              <a:t> Kad se psi koji vuku Zemlju na saonicama počešu jer su puni buha (Sibir)</a:t>
            </a:r>
            <a:r>
              <a:rPr kumimoji="0" lang="hr-HR" altLang="sr-Latn-RS" sz="1600">
                <a:solidFill>
                  <a:srgbClr val="003399"/>
                </a:solidFill>
              </a:rPr>
              <a:t>.</a:t>
            </a:r>
            <a:endParaRPr kumimoji="0" lang="en-US" altLang="sr-Latn-RS" sz="1600">
              <a:solidFill>
                <a:srgbClr val="003399"/>
              </a:solidFill>
            </a:endParaRPr>
          </a:p>
        </p:txBody>
      </p:sp>
      <p:pic>
        <p:nvPicPr>
          <p:cNvPr id="71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"/>
            <a:ext cx="2152650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1463675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04800"/>
            <a:ext cx="4038600" cy="838200"/>
          </a:xfrm>
        </p:spPr>
        <p:txBody>
          <a:bodyPr/>
          <a:lstStyle/>
          <a:p>
            <a:pPr>
              <a:defRPr/>
            </a:pPr>
            <a:r>
              <a:rPr lang="en-US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Prirodni uzroci</a:t>
            </a:r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381000" y="914400"/>
            <a:ext cx="56388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2000" b="1">
                <a:solidFill>
                  <a:srgbClr val="003399"/>
                </a:solidFill>
                <a:latin typeface="Candara" pitchFamily="34" charset="0"/>
              </a:rPr>
              <a:t>Tales iz Mileta -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pomicanje zraka i vjetrovi u šupljinama u unutrašnjosti Zemlje</a:t>
            </a:r>
          </a:p>
          <a:p>
            <a:pPr>
              <a:spcBef>
                <a:spcPct val="50000"/>
              </a:spcBef>
            </a:pPr>
            <a:r>
              <a:rPr kumimoji="0" lang="en-US" altLang="sr-Latn-RS" sz="2000" b="1">
                <a:solidFill>
                  <a:srgbClr val="003399"/>
                </a:solidFill>
                <a:latin typeface="Candara" pitchFamily="34" charset="0"/>
              </a:rPr>
              <a:t>Aristotel - 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podzemne eksplozije, podijelio je potrese u šest klasa prema tipu gibanja tla (horizontalno, vertikalno...)</a:t>
            </a: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 sz="1600">
              <a:solidFill>
                <a:srgbClr val="003399"/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381000" y="2819400"/>
            <a:ext cx="601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hlink"/>
              </a:buClr>
              <a:buSzPct val="50000"/>
              <a:defRPr/>
            </a:pPr>
            <a:r>
              <a:rPr lang="en-US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Prvi instrument </a:t>
            </a:r>
            <a:r>
              <a:rPr lang="hr-HR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z</a:t>
            </a:r>
            <a:r>
              <a:rPr lang="en-US" sz="2800" b="1">
                <a:solidFill>
                  <a:schemeClr val="bg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 opažanje potresa</a:t>
            </a:r>
          </a:p>
        </p:txBody>
      </p:sp>
      <p:pic>
        <p:nvPicPr>
          <p:cNvPr id="8198" name="Picture 11" descr="O:\MH\Slike o potresima\Seizmoskop_zab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267200"/>
            <a:ext cx="2495550" cy="217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1905000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381000" y="3429000"/>
            <a:ext cx="5562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Konstruktor </a:t>
            </a:r>
            <a:r>
              <a:rPr kumimoji="0" lang="en-US" altLang="sr-Latn-RS" sz="2000" b="1">
                <a:solidFill>
                  <a:srgbClr val="003399"/>
                </a:solidFill>
                <a:latin typeface="Candara" pitchFamily="34" charset="0"/>
              </a:rPr>
              <a:t>Zhang Heng</a:t>
            </a: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 (Kina), 132 g. </a:t>
            </a:r>
          </a:p>
          <a:p>
            <a:pPr>
              <a:spcBef>
                <a:spcPct val="50000"/>
              </a:spcBef>
            </a:pPr>
            <a:r>
              <a:rPr kumimoji="0" lang="en-US" altLang="sr-Latn-RS" sz="2000">
                <a:solidFill>
                  <a:srgbClr val="003399"/>
                </a:solidFill>
                <a:latin typeface="Candara" pitchFamily="34" charset="0"/>
              </a:rPr>
              <a:t>Metalna kuglica bi pala iz usta jednog od 8 zmajeva u žabina usta, ovisno u smjeru prema epicentru potresa.</a:t>
            </a:r>
          </a:p>
          <a:p>
            <a:pPr>
              <a:spcBef>
                <a:spcPct val="50000"/>
              </a:spcBef>
            </a:pPr>
            <a:endParaRPr kumimoji="0" lang="en-US" altLang="sr-Latn-RS">
              <a:latin typeface="Candara" pitchFamily="34" charset="0"/>
            </a:endParaRPr>
          </a:p>
        </p:txBody>
      </p:sp>
      <p:pic>
        <p:nvPicPr>
          <p:cNvPr id="820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48200"/>
            <a:ext cx="26289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</a:rPr>
              <a:t>KRATKA POVIJEST SEIZMOLOGIJE</a:t>
            </a:r>
            <a:endParaRPr lang="en-US" sz="14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34290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18. i 19. stoljeće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323850" y="917575"/>
            <a:ext cx="856932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Malo empiričkih zapisanih opažanja sve do 1750. kad se u Engleskoj (!) događa pet jakih potresa.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Pet godina nakon toga, 1755. događa se veliki Lisabonski potres (od potresa i tsunamija gine oko 70 000 ljudi). Često se taj događaj smatra početkom moderne seizmologije jer je potaknuo brojne studije o efektima potresa i mjestima gdje se oni događaju. Počinje znanstveno prikupljanje podataka o potresima (npr.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John Mitchel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u Engleskoj i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Elie Bertrand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u Švicarskoj). Mitchel je vjerovao da potresi nastaju ekspanzijom pare koja nastaje kad voda dođe u kontakt s vrućim stijenama.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Ipak, stotinjak godina nema sustavnog zanimanja za potrese, osim nakon katastrofalnih potresa (npr. potres u Kalabriji 1783, 35 000 mrtvih)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Poboljšanje komunikacija omogućilo je da se razmatraju izvješća s raznih krajeva svijeta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1840.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K. E. A. Hoff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publicira katalog potresa za čitav svijet – traži se korelacija između potresa i astronomskih ciklusa, te meteoroloških pojava.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1850-1870: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Robert Mallet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(Eng.), inženjer koji je prvi upotrijebio riječ </a:t>
            </a: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seizmologija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, koristi mjerenje brzine seizmičkih valova uzrokovanih eksplozijama baruta da odredi razne tipove tla. Autor je i najboljeg svjetskog kataloga potresa s prvom kartom seizmičnosti (1858).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Alexis 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dijeli Malletovo mišljenje o nastanku potresa.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Perrey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(Fra.) analizira kataloge potresa.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Luigi Palmieri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(Ita.) konstruira prvi elektromagnetski seizmograf. Seizmometrija postaje vrlo popularna disciplina, posebno u Italiji, a kasnije i u Njemačkoj i Japanu...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1828. prvi puta korišteni intenzitet potresa za karakterizaciju šteta u Belgiji (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Egen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),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Rossi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(Italija, 1874) i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Forell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(Švicarska, 1881) predložili prve makroseizmičke ljestvice od 10 stupnjeva koje su kasnije ujedinjene (Rossi-Forellova ljestvica).</a:t>
            </a:r>
          </a:p>
        </p:txBody>
      </p:sp>
      <p:sp>
        <p:nvSpPr>
          <p:cNvPr id="9221" name="Line 6"/>
          <p:cNvSpPr>
            <a:spLocks noChangeShapeType="1"/>
          </p:cNvSpPr>
          <p:nvPr/>
        </p:nvSpPr>
        <p:spPr bwMode="auto">
          <a:xfrm>
            <a:off x="3810000" y="685800"/>
            <a:ext cx="502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hr-HR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67056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18. i 19. stoljeće (nastavak)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64770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John Milne 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nakon potresa 1880. osniva Seizmološko društvo Japana</a:t>
            </a:r>
            <a:r>
              <a:rPr kumimoji="0" lang="hr-HR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S. Sekiya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postaje 1886. prvi profesor seizmologije na svijetu i uspostavlja sustav rutinskog izvještavanja o potresima</a:t>
            </a:r>
            <a:r>
              <a:rPr kumimoji="0" lang="hr-HR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F. Omori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 predlaže svoj zakon o opadanju aktivnosti naknadnih potresa</a:t>
            </a:r>
            <a:r>
              <a:rPr kumimoji="0" lang="hr-HR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J. A. Ewing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dobiva prve zapise trešnje tla blizog potresa 1880-1881.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Milne proučava sve aspekte seizmologije i naglasak daje na kvantitavna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istraživanja bazirana na seizmogramima</a:t>
            </a:r>
            <a:r>
              <a:rPr kumimoji="0" lang="hr-HR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1889. zabilježen je u Potsdamu (Njemačka) 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prvi seizmogram dalekog potresa horizo</a:t>
            </a:r>
            <a:r>
              <a:rPr kumimoji="0" lang="hr-HR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n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talnim 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njihalom kojega je konstruirao 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E. von Reuber-Paschwitz.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Instrumente dalje razvijaju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G. Agamemnone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,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A. Cancani</a:t>
            </a: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,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Omori i Milne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 Milne i von Paschwitz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predlažu svjetsku mrežu</a:t>
            </a:r>
            <a:b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</a:br>
            <a:r>
              <a:rPr kumimoji="0" lang="en-US" sz="1600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instrumenata 1895</a:t>
            </a:r>
            <a:r>
              <a:rPr kumimoji="0" lang="en-US" sz="1600" b="1">
                <a:solidFill>
                  <a:schemeClr val="accent2">
                    <a:lumMod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 sz="1600" b="1">
              <a:solidFill>
                <a:schemeClr val="accent2">
                  <a:lumMod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0245" name="Picture 4" descr="O:\MH\Slike o potresima\paschwitz_instrum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3317875"/>
            <a:ext cx="3429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O:\MH\Slike o potresima\Paschwitz_potres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914400"/>
            <a:ext cx="2243137" cy="420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O:\MH\Slike o potresima\Paschwitz_potres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38800"/>
            <a:ext cx="6400800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KRATKA POVIJEST SEIZMOLOGIJE</a:t>
            </a:r>
            <a:endParaRPr lang="en-US" sz="1400">
              <a:solidFill>
                <a:schemeClr val="hlink"/>
              </a:solidFill>
            </a:endParaRPr>
          </a:p>
        </p:txBody>
      </p:sp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7620000" y="381000"/>
            <a:ext cx="13716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kumimoji="0" lang="en-US" altLang="sr-Latn-RS" sz="1200">
                <a:solidFill>
                  <a:srgbClr val="003399"/>
                </a:solidFill>
                <a:latin typeface="Arial" charset="0"/>
              </a:rPr>
              <a:t>POISSON</a:t>
            </a: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kumimoji="0" lang="en-US" altLang="sr-Latn-RS" sz="1200">
                <a:solidFill>
                  <a:srgbClr val="003399"/>
                </a:solidFill>
                <a:latin typeface="Arial" charset="0"/>
              </a:rPr>
              <a:t>CAUCHY</a:t>
            </a: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endParaRPr kumimoji="0" lang="en-US" altLang="sr-Latn-RS" sz="1200">
              <a:solidFill>
                <a:srgbClr val="003399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kumimoji="0" lang="en-US" altLang="sr-Latn-RS" sz="1200">
                <a:solidFill>
                  <a:srgbClr val="003399"/>
                </a:solidFill>
                <a:latin typeface="Arial" charset="0"/>
              </a:rPr>
              <a:t>STOKES</a:t>
            </a:r>
            <a:endParaRPr kumimoji="0" lang="en-US" altLang="sr-Latn-RS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04800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18. i 19. stoljeće (nastavak)</a:t>
            </a: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457200" y="990600"/>
            <a:ext cx="70866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RAZVOJ TEORIJE prati ili prethodi razvoju instrumenata </a:t>
            </a: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b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</a:br>
            <a:r>
              <a:rPr kumimoji="0" lang="en-US" sz="1600" i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Tijekom 19. stoljeća popularne su rasprave o valnom gibanju: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Poisson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: kroz kruto tijelo mogu se rasprostirati 2 vrste valova različitim brzinama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Poisson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i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Cauchy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izvode jednadžbe gibanja u savršeno elastičnom sredstvu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Stokes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je pokazao da su P-valovi dilataci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jski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a S-valovi rotaci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jsk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og tipa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Green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proučava odbijanje i lom elastičkih valova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</a:t>
            </a:r>
            <a:r>
              <a:rPr kumimoji="0" 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Lord Rayleigh</a:t>
            </a: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(John William Strutt) postavlja teoriju valova koji se rasprostiru po granici dvaju sredstava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 Tri glavna tipa valova (P, S i površinski) identificirani su na seizmogramima 30 godina nakon što je njihovo postojanje teorijski predviđeno</a:t>
            </a:r>
            <a:r>
              <a:rPr kumimoji="0" lang="hr-HR" sz="16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.</a:t>
            </a:r>
            <a:endParaRPr kumimoji="0" lang="en-US" sz="16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457200"/>
            <a:ext cx="1065212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0800"/>
            <a:ext cx="1089025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24400"/>
            <a:ext cx="1089025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19650"/>
            <a:ext cx="2552700" cy="170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3276600" y="6319838"/>
            <a:ext cx="1981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en-US" altLang="sr-Latn-RS" sz="1200">
                <a:solidFill>
                  <a:srgbClr val="003399"/>
                </a:solidFill>
                <a:latin typeface="Arial" charset="0"/>
              </a:rPr>
              <a:t>LORD RAYLEIGH</a:t>
            </a:r>
            <a:endParaRPr kumimoji="0" lang="en-US" altLang="sr-Latn-RS"/>
          </a:p>
        </p:txBody>
      </p:sp>
      <p:pic>
        <p:nvPicPr>
          <p:cNvPr id="11275" name="Picture 14" descr="O:\MH\Slike o potresima\Seizmogram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19650"/>
            <a:ext cx="4267200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 Box 15"/>
          <p:cNvSpPr txBox="1">
            <a:spLocks noChangeArrowheads="1"/>
          </p:cNvSpPr>
          <p:nvPr/>
        </p:nvSpPr>
        <p:spPr bwMode="auto">
          <a:xfrm>
            <a:off x="609600" y="5410200"/>
            <a:ext cx="2514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sr-Latn-RS" sz="1400"/>
              <a:t>Potres u Texasu (SAD)</a:t>
            </a:r>
            <a:br>
              <a:rPr kumimoji="0" lang="en-US" altLang="sr-Latn-RS" sz="1400"/>
            </a:br>
            <a:r>
              <a:rPr kumimoji="0" lang="en-US" altLang="sr-Latn-RS" sz="1400"/>
              <a:t>zabiljžen u Michiganu</a:t>
            </a:r>
            <a:endParaRPr kumimoji="0" lang="en-US" altLang="sr-Latn-R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3146" y="448491"/>
            <a:ext cx="7696200" cy="655638"/>
          </a:xfrm>
        </p:spPr>
        <p:txBody>
          <a:bodyPr/>
          <a:lstStyle/>
          <a:p>
            <a:pPr>
              <a:defRPr/>
            </a:pPr>
            <a:r>
              <a:rPr lang="en-US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19. stoljeće (Hrvatska)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56AECB-3330-4C62-B2E7-2E954C471F4A}"/>
              </a:ext>
            </a:extLst>
          </p:cNvPr>
          <p:cNvGrpSpPr/>
          <p:nvPr/>
        </p:nvGrpSpPr>
        <p:grpSpPr>
          <a:xfrm>
            <a:off x="6300192" y="2778798"/>
            <a:ext cx="2713295" cy="1867142"/>
            <a:chOff x="4824389" y="3096746"/>
            <a:chExt cx="2339899" cy="1610191"/>
          </a:xfrm>
        </p:grpSpPr>
        <p:pic>
          <p:nvPicPr>
            <p:cNvPr id="15" name="Picture 5" descr="sv">
              <a:extLst>
                <a:ext uri="{FF2B5EF4-FFF2-40B4-BE49-F238E27FC236}">
                  <a16:creationId xmlns:a16="http://schemas.microsoft.com/office/drawing/2014/main" id="{F6D70EBE-24E0-494F-986D-C111E0CD1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925" y="3096746"/>
              <a:ext cx="2303363" cy="16101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51BF7A1D-D2FA-4FBE-942E-A6D5E25E0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4389" y="3105805"/>
              <a:ext cx="144258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altLang="en-US" sz="1400" b="1"/>
                <a:t>SV. NIKOLA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E28BF2-2423-461A-906F-2B48534FB675}"/>
              </a:ext>
            </a:extLst>
          </p:cNvPr>
          <p:cNvGrpSpPr/>
          <p:nvPr/>
        </p:nvGrpSpPr>
        <p:grpSpPr>
          <a:xfrm>
            <a:off x="6040760" y="4774333"/>
            <a:ext cx="2918499" cy="1882410"/>
            <a:chOff x="468313" y="3105805"/>
            <a:chExt cx="2516863" cy="1623358"/>
          </a:xfrm>
        </p:grpSpPr>
        <p:pic>
          <p:nvPicPr>
            <p:cNvPr id="25" name="Picture 4" descr="Marovska ulica">
              <a:extLst>
                <a:ext uri="{FF2B5EF4-FFF2-40B4-BE49-F238E27FC236}">
                  <a16:creationId xmlns:a16="http://schemas.microsoft.com/office/drawing/2014/main" id="{11999ABF-7F66-4AB8-A733-1921BD900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3105805"/>
              <a:ext cx="2516863" cy="16233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E85C07A7-92BF-472B-A9C7-695E41197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9989" y="3144762"/>
              <a:ext cx="93865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altLang="en-US" sz="1400" b="1"/>
                <a:t>ZAGREB</a:t>
              </a:r>
            </a:p>
          </p:txBody>
        </p:sp>
      </p:grpSp>
      <p:sp>
        <p:nvSpPr>
          <p:cNvPr id="27" name="Text Box 3">
            <a:extLst>
              <a:ext uri="{FF2B5EF4-FFF2-40B4-BE49-F238E27FC236}">
                <a16:creationId xmlns:a16="http://schemas.microsoft.com/office/drawing/2014/main" id="{110EAEFB-571B-426E-8C9F-03A11D014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990600"/>
            <a:ext cx="5410945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 sz="22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Znanstveni interes za pojave povezane s potresima u Hrvatskoj počinje koncem 1870.-ih, kada se problemima seizmologije počinje baviti </a:t>
            </a:r>
            <a:r>
              <a:rPr kumimoji="0" lang="en-US" sz="22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Mijo Kišpatić</a:t>
            </a: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, a </a:t>
            </a:r>
            <a:r>
              <a:rPr kumimoji="0" lang="en-US" sz="22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Ivan Stožir </a:t>
            </a: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postavlja seizmoskop (njihalo duljine 120 cm koje je pisalo po površini pepela) u fizikalnom kabinetu u zgradi na Griču br. 3 u Zagrebu.</a:t>
            </a:r>
          </a:p>
          <a:p>
            <a:pPr>
              <a:spcBef>
                <a:spcPct val="50000"/>
              </a:spcBef>
              <a:defRPr/>
            </a:pPr>
            <a:endParaRPr kumimoji="0" lang="en-US" sz="22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en-US" sz="2200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Seizmologija se kao suvremena znanost u Hrvatskoj počinje razvijati nakon </a:t>
            </a:r>
            <a:r>
              <a:rPr kumimoji="0" lang="en-US" sz="2200" b="1">
                <a:solidFill>
                  <a:schemeClr val="bg2">
                    <a:lumMod val="90000"/>
                    <a:lumOff val="10000"/>
                  </a:schemeClr>
                </a:solidFill>
                <a:latin typeface="Candara" pitchFamily="34" charset="0"/>
              </a:rPr>
              <a:t>Velikog zagrebačkog potresa 9. studenoga 1880. g.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kumimoji="0" lang="en-US" sz="2200">
              <a:solidFill>
                <a:schemeClr val="bg2">
                  <a:lumMod val="90000"/>
                  <a:lumOff val="10000"/>
                </a:schemeClr>
              </a:solidFill>
              <a:latin typeface="Candara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DD6BCF-B464-4908-AD78-DFB2379857B1}"/>
              </a:ext>
            </a:extLst>
          </p:cNvPr>
          <p:cNvGrpSpPr/>
          <p:nvPr/>
        </p:nvGrpSpPr>
        <p:grpSpPr>
          <a:xfrm>
            <a:off x="5868144" y="448491"/>
            <a:ext cx="1535540" cy="2210246"/>
            <a:chOff x="5868144" y="448491"/>
            <a:chExt cx="1535540" cy="221024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98CBB27-4F15-43C6-8C5B-CF31F95DF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8144" y="448491"/>
              <a:ext cx="1535540" cy="18160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CC8144-E2D3-43FE-8190-2FB875CE8F3E}"/>
                </a:ext>
              </a:extLst>
            </p:cNvPr>
            <p:cNvSpPr/>
            <p:nvPr/>
          </p:nvSpPr>
          <p:spPr>
            <a:xfrm>
              <a:off x="5991661" y="2258627"/>
              <a:ext cx="138691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en-US" sz="2000">
                  <a:solidFill>
                    <a:schemeClr val="bg2">
                      <a:lumMod val="90000"/>
                      <a:lumOff val="10000"/>
                    </a:schemeClr>
                  </a:solidFill>
                  <a:latin typeface="Candara" pitchFamily="34" charset="0"/>
                </a:rPr>
                <a:t>Ivan Stožir </a:t>
              </a:r>
              <a:endParaRPr lang="en-US" sz="2000"/>
            </a:p>
          </p:txBody>
        </p:sp>
      </p:grpSp>
      <p:pic>
        <p:nvPicPr>
          <p:cNvPr id="31" name="Picture 9" descr="zapis potresa 10-12-1880 (naknadni)">
            <a:extLst>
              <a:ext uri="{FF2B5EF4-FFF2-40B4-BE49-F238E27FC236}">
                <a16:creationId xmlns:a16="http://schemas.microsoft.com/office/drawing/2014/main" id="{B9DF2087-D189-4643-A4EA-7B30F931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55" y="448491"/>
            <a:ext cx="1134142" cy="21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342075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 (Standard)">
  <a:themeElements>
    <a:clrScheme name="Generic (Standard).pot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.po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.pot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.pot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.po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D:\Office97\Templates\Presentations\Generic (Standard).pot</Template>
  <TotalTime>1157</TotalTime>
  <Words>3482</Words>
  <Application>Microsoft Office PowerPoint</Application>
  <PresentationFormat>On-screen Show (4:3)</PresentationFormat>
  <Paragraphs>364</Paragraphs>
  <Slides>39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Arial Narrow</vt:lpstr>
      <vt:lpstr>Calibri</vt:lpstr>
      <vt:lpstr>Candara</vt:lpstr>
      <vt:lpstr>Monotype Sorts</vt:lpstr>
      <vt:lpstr>Symbol</vt:lpstr>
      <vt:lpstr>Times New Roman</vt:lpstr>
      <vt:lpstr>Wingdings</vt:lpstr>
      <vt:lpstr>Generic (Standard)</vt:lpstr>
      <vt:lpstr>CorelDRAW 11.0 Graphic</vt:lpstr>
      <vt:lpstr>Kratka povijest seizmologije</vt:lpstr>
      <vt:lpstr>Seizmologija</vt:lpstr>
      <vt:lpstr>Seizmologija</vt:lpstr>
      <vt:lpstr>PowerPoint Presentation</vt:lpstr>
      <vt:lpstr>PowerPoint Presentation</vt:lpstr>
      <vt:lpstr>18. i 19. stoljeće</vt:lpstr>
      <vt:lpstr>18. i 19. stoljeće (nastavak)</vt:lpstr>
      <vt:lpstr>18. i 19. stoljeće (nastavak)</vt:lpstr>
      <vt:lpstr>19. stoljeće (Hrvatska)</vt:lpstr>
      <vt:lpstr>19. stoljeće (Hrvatska)</vt:lpstr>
      <vt:lpstr>19. stoljeće (Hrvatska)</vt:lpstr>
      <vt:lpstr>20. stoljeće</vt:lpstr>
      <vt:lpstr>20. stoljeće </vt:lpstr>
      <vt:lpstr>20. stoljeće </vt:lpstr>
      <vt:lpstr>20. stoljeće </vt:lpstr>
      <vt:lpstr>20. stoljeće </vt:lpstr>
      <vt:lpstr>20. stoljeće – klasično razdoblje </vt:lpstr>
      <vt:lpstr>20. stoljeće – klasično razdoblje </vt:lpstr>
      <vt:lpstr>20. stoljeće – klasično razdoblje </vt:lpstr>
      <vt:lpstr>20. stoljeće , klasično razdoblje  – Hrvatska</vt:lpstr>
      <vt:lpstr>20. stoljeće , klasično razdoblje  – Hrvatska</vt:lpstr>
      <vt:lpstr>20. stoljeće , klasično razdoblje  – Hrvatska</vt:lpstr>
      <vt:lpstr>20. i 21. stoljeće – moderno razdoblje </vt:lpstr>
      <vt:lpstr>Tektonika ploča </vt:lpstr>
      <vt:lpstr>PowerPoint Presentation</vt:lpstr>
      <vt:lpstr>20. i 21. stoljeće – moderno razdoblje </vt:lpstr>
      <vt:lpstr>20. i 21. stoljeće –  moderno razdoblje </vt:lpstr>
      <vt:lpstr>20. stoljeće – moderno razdoblje </vt:lpstr>
      <vt:lpstr>20. i 21. stoljeće – Hrvatska</vt:lpstr>
      <vt:lpstr>20. i 21. stoljeće – Hrvatska</vt:lpstr>
      <vt:lpstr>20. i 21. stoljeće – Hrvatska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GZAM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Kratka povijest seizmologije</dc:title>
  <dc:creator>Marijan</dc:creator>
  <cp:lastModifiedBy>MH</cp:lastModifiedBy>
  <cp:revision>111</cp:revision>
  <dcterms:created xsi:type="dcterms:W3CDTF">2001-10-08T08:11:08Z</dcterms:created>
  <dcterms:modified xsi:type="dcterms:W3CDTF">2022-03-01T19:54:23Z</dcterms:modified>
</cp:coreProperties>
</file>