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66" r:id="rId1"/>
    <p:sldMasterId id="2147483783" r:id="rId2"/>
  </p:sldMasterIdLst>
  <p:notesMasterIdLst>
    <p:notesMasterId r:id="rId125"/>
  </p:notesMasterIdLst>
  <p:sldIdLst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393" r:id="rId19"/>
    <p:sldId id="390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4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391" r:id="rId36"/>
    <p:sldId id="293" r:id="rId37"/>
    <p:sldId id="294" r:id="rId38"/>
    <p:sldId id="295" r:id="rId39"/>
    <p:sldId id="296" r:id="rId40"/>
    <p:sldId id="297" r:id="rId41"/>
    <p:sldId id="299" r:id="rId42"/>
    <p:sldId id="300" r:id="rId43"/>
    <p:sldId id="301" r:id="rId44"/>
    <p:sldId id="302" r:id="rId45"/>
    <p:sldId id="304" r:id="rId46"/>
    <p:sldId id="305" r:id="rId47"/>
    <p:sldId id="306" r:id="rId48"/>
    <p:sldId id="307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20" r:id="rId60"/>
    <p:sldId id="322" r:id="rId61"/>
    <p:sldId id="323" r:id="rId62"/>
    <p:sldId id="324" r:id="rId63"/>
    <p:sldId id="326" r:id="rId64"/>
    <p:sldId id="327" r:id="rId65"/>
    <p:sldId id="328" r:id="rId66"/>
    <p:sldId id="330" r:id="rId67"/>
    <p:sldId id="332" r:id="rId68"/>
    <p:sldId id="333" r:id="rId69"/>
    <p:sldId id="334" r:id="rId70"/>
    <p:sldId id="335" r:id="rId71"/>
    <p:sldId id="336" r:id="rId72"/>
    <p:sldId id="337" r:id="rId73"/>
    <p:sldId id="338" r:id="rId74"/>
    <p:sldId id="340" r:id="rId75"/>
    <p:sldId id="341" r:id="rId76"/>
    <p:sldId id="392" r:id="rId77"/>
    <p:sldId id="342" r:id="rId78"/>
    <p:sldId id="344" r:id="rId79"/>
    <p:sldId id="345" r:id="rId80"/>
    <p:sldId id="346" r:id="rId81"/>
    <p:sldId id="347" r:id="rId82"/>
    <p:sldId id="348" r:id="rId83"/>
    <p:sldId id="349" r:id="rId84"/>
    <p:sldId id="350" r:id="rId85"/>
    <p:sldId id="351" r:id="rId86"/>
    <p:sldId id="352" r:id="rId87"/>
    <p:sldId id="353" r:id="rId88"/>
    <p:sldId id="354" r:id="rId89"/>
    <p:sldId id="355" r:id="rId90"/>
    <p:sldId id="356" r:id="rId91"/>
    <p:sldId id="357" r:id="rId92"/>
    <p:sldId id="358" r:id="rId93"/>
    <p:sldId id="359" r:id="rId94"/>
    <p:sldId id="360" r:id="rId95"/>
    <p:sldId id="361" r:id="rId96"/>
    <p:sldId id="362" r:id="rId97"/>
    <p:sldId id="363" r:id="rId98"/>
    <p:sldId id="364" r:id="rId99"/>
    <p:sldId id="365" r:id="rId100"/>
    <p:sldId id="366" r:id="rId101"/>
    <p:sldId id="367" r:id="rId102"/>
    <p:sldId id="368" r:id="rId103"/>
    <p:sldId id="369" r:id="rId104"/>
    <p:sldId id="370" r:id="rId105"/>
    <p:sldId id="371" r:id="rId106"/>
    <p:sldId id="372" r:id="rId107"/>
    <p:sldId id="373" r:id="rId108"/>
    <p:sldId id="374" r:id="rId109"/>
    <p:sldId id="375" r:id="rId110"/>
    <p:sldId id="376" r:id="rId111"/>
    <p:sldId id="377" r:id="rId112"/>
    <p:sldId id="378" r:id="rId113"/>
    <p:sldId id="379" r:id="rId114"/>
    <p:sldId id="397" r:id="rId115"/>
    <p:sldId id="381" r:id="rId116"/>
    <p:sldId id="382" r:id="rId117"/>
    <p:sldId id="383" r:id="rId118"/>
    <p:sldId id="384" r:id="rId119"/>
    <p:sldId id="385" r:id="rId120"/>
    <p:sldId id="386" r:id="rId121"/>
    <p:sldId id="387" r:id="rId122"/>
    <p:sldId id="388" r:id="rId123"/>
    <p:sldId id="389" r:id="rId1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4660"/>
  </p:normalViewPr>
  <p:slideViewPr>
    <p:cSldViewPr snapToGrid="0">
      <p:cViewPr varScale="1">
        <p:scale>
          <a:sx n="70" d="100"/>
          <a:sy n="70" d="100"/>
        </p:scale>
        <p:origin x="60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0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theme" Target="theme/theme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tableStyles" Target="tableStyle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4AA271-63B3-484A-B8DA-EEC486413913}" type="doc">
      <dgm:prSet loTypeId="urn:microsoft.com/office/officeart/2005/8/layout/vList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hr-HR"/>
        </a:p>
      </dgm:t>
    </dgm:pt>
    <dgm:pt modelId="{D376B365-FBFC-4125-BC20-534387C0F8F2}">
      <dgm:prSet/>
      <dgm:spPr/>
      <dgm:t>
        <a:bodyPr/>
        <a:lstStyle/>
        <a:p>
          <a:pPr rtl="0"/>
          <a:r>
            <a:rPr lang="hr-HR" dirty="0"/>
            <a:t>1. </a:t>
          </a:r>
          <a:r>
            <a:rPr lang="hr-HR" b="1" dirty="0"/>
            <a:t>Bolja dijagnostika i porast svijesti o alergijama </a:t>
          </a:r>
          <a:endParaRPr lang="hr-HR" dirty="0"/>
        </a:p>
      </dgm:t>
    </dgm:pt>
    <dgm:pt modelId="{3CA215A7-B18D-48F5-B209-5E69A4CBFA56}" type="parTrans" cxnId="{0F959A14-C312-41C4-92F2-5F8BE1B5CCA8}">
      <dgm:prSet/>
      <dgm:spPr/>
      <dgm:t>
        <a:bodyPr/>
        <a:lstStyle/>
        <a:p>
          <a:endParaRPr lang="hr-HR"/>
        </a:p>
      </dgm:t>
    </dgm:pt>
    <dgm:pt modelId="{8462C03C-4F38-4C79-B079-8C2193648950}" type="sibTrans" cxnId="{0F959A14-C312-41C4-92F2-5F8BE1B5CCA8}">
      <dgm:prSet/>
      <dgm:spPr/>
      <dgm:t>
        <a:bodyPr/>
        <a:lstStyle/>
        <a:p>
          <a:endParaRPr lang="hr-HR"/>
        </a:p>
      </dgm:t>
    </dgm:pt>
    <dgm:pt modelId="{729CACE9-1D66-4181-93C7-B5BF780B8AC9}">
      <dgm:prSet/>
      <dgm:spPr/>
      <dgm:t>
        <a:bodyPr/>
        <a:lstStyle/>
        <a:p>
          <a:pPr rtl="0"/>
          <a:r>
            <a:rPr lang="hr-HR" b="1"/>
            <a:t>2.Interakcija gena i okoliša </a:t>
          </a:r>
          <a:endParaRPr lang="hr-HR"/>
        </a:p>
      </dgm:t>
    </dgm:pt>
    <dgm:pt modelId="{900FE130-B6AC-4A26-97F4-8E707BFDF4D0}" type="parTrans" cxnId="{66995A26-FFAA-4080-8B99-EFCF35088441}">
      <dgm:prSet/>
      <dgm:spPr/>
      <dgm:t>
        <a:bodyPr/>
        <a:lstStyle/>
        <a:p>
          <a:endParaRPr lang="hr-HR"/>
        </a:p>
      </dgm:t>
    </dgm:pt>
    <dgm:pt modelId="{CC03CE05-5FB7-41AE-8A49-0AC9D6CF9193}" type="sibTrans" cxnId="{66995A26-FFAA-4080-8B99-EFCF35088441}">
      <dgm:prSet/>
      <dgm:spPr/>
      <dgm:t>
        <a:bodyPr/>
        <a:lstStyle/>
        <a:p>
          <a:endParaRPr lang="hr-HR"/>
        </a:p>
      </dgm:t>
    </dgm:pt>
    <dgm:pt modelId="{FAD5E311-9E96-4A44-88C9-75294F05399C}">
      <dgm:prSet/>
      <dgm:spPr/>
      <dgm:t>
        <a:bodyPr/>
        <a:lstStyle/>
        <a:p>
          <a:pPr rtl="0"/>
          <a:r>
            <a:rPr lang="hr-HR" b="1"/>
            <a:t>3.Psiho-socijalni utjecaji: djeca visokoobrazovanih češće alergična, manje obitelji-veća vjerojatnost </a:t>
          </a:r>
          <a:endParaRPr lang="hr-HR"/>
        </a:p>
      </dgm:t>
    </dgm:pt>
    <dgm:pt modelId="{678ECF86-0735-4F07-9B83-3FFBFD293E0F}" type="parTrans" cxnId="{65D3A01D-DE2E-49BD-ADFC-96B222B84A94}">
      <dgm:prSet/>
      <dgm:spPr/>
      <dgm:t>
        <a:bodyPr/>
        <a:lstStyle/>
        <a:p>
          <a:endParaRPr lang="hr-HR"/>
        </a:p>
      </dgm:t>
    </dgm:pt>
    <dgm:pt modelId="{6139AE80-F7A7-41CD-9E0C-8868A38296F2}" type="sibTrans" cxnId="{65D3A01D-DE2E-49BD-ADFC-96B222B84A94}">
      <dgm:prSet/>
      <dgm:spPr/>
      <dgm:t>
        <a:bodyPr/>
        <a:lstStyle/>
        <a:p>
          <a:endParaRPr lang="hr-HR"/>
        </a:p>
      </dgm:t>
    </dgm:pt>
    <dgm:pt modelId="{6DDB3B28-C225-4110-8CA0-9D5C84635CB0}">
      <dgm:prSet/>
      <dgm:spPr/>
      <dgm:t>
        <a:bodyPr/>
        <a:lstStyle/>
        <a:p>
          <a:pPr rtl="0"/>
          <a:r>
            <a:rPr lang="hr-HR" b="1" dirty="0"/>
            <a:t>4.Izlaganje alergenima: kućni ljubimci, tepisi… </a:t>
          </a:r>
          <a:endParaRPr lang="hr-HR" dirty="0"/>
        </a:p>
      </dgm:t>
    </dgm:pt>
    <dgm:pt modelId="{3A710AB4-1701-4157-8312-D46A93F1CD4B}" type="parTrans" cxnId="{4FB7C5C2-D15A-4622-A3E0-73C164550BEF}">
      <dgm:prSet/>
      <dgm:spPr/>
      <dgm:t>
        <a:bodyPr/>
        <a:lstStyle/>
        <a:p>
          <a:endParaRPr lang="hr-HR"/>
        </a:p>
      </dgm:t>
    </dgm:pt>
    <dgm:pt modelId="{739944A2-659E-4D93-9824-90C0E05BE786}" type="sibTrans" cxnId="{4FB7C5C2-D15A-4622-A3E0-73C164550BEF}">
      <dgm:prSet/>
      <dgm:spPr/>
      <dgm:t>
        <a:bodyPr/>
        <a:lstStyle/>
        <a:p>
          <a:endParaRPr lang="hr-HR"/>
        </a:p>
      </dgm:t>
    </dgm:pt>
    <dgm:pt modelId="{432183DE-5BDF-475B-ADDF-0F83627B37D9}">
      <dgm:prSet/>
      <dgm:spPr/>
      <dgm:t>
        <a:bodyPr/>
        <a:lstStyle/>
        <a:p>
          <a:pPr rtl="0"/>
          <a:r>
            <a:rPr lang="hr-HR" b="1"/>
            <a:t>5.“jungle”/ “higijenska” hipoteza? </a:t>
          </a:r>
          <a:endParaRPr lang="hr-HR"/>
        </a:p>
      </dgm:t>
    </dgm:pt>
    <dgm:pt modelId="{CA1F2566-6C3C-4042-AE29-39E8F43DCC5A}" type="parTrans" cxnId="{8D995B1A-6618-4D80-9659-A173FEB3D249}">
      <dgm:prSet/>
      <dgm:spPr/>
      <dgm:t>
        <a:bodyPr/>
        <a:lstStyle/>
        <a:p>
          <a:endParaRPr lang="hr-HR"/>
        </a:p>
      </dgm:t>
    </dgm:pt>
    <dgm:pt modelId="{2C33A382-EB41-4521-8BD9-55B778B8B602}" type="sibTrans" cxnId="{8D995B1A-6618-4D80-9659-A173FEB3D249}">
      <dgm:prSet/>
      <dgm:spPr/>
      <dgm:t>
        <a:bodyPr/>
        <a:lstStyle/>
        <a:p>
          <a:endParaRPr lang="hr-HR"/>
        </a:p>
      </dgm:t>
    </dgm:pt>
    <dgm:pt modelId="{95C2DC79-B325-4C90-9587-0F029F698928}" type="pres">
      <dgm:prSet presAssocID="{6D4AA271-63B3-484A-B8DA-EEC4864139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3E2F9C-3B43-49CE-87B2-DDCC07565BBD}" type="pres">
      <dgm:prSet presAssocID="{D376B365-FBFC-4125-BC20-534387C0F8F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AE348-EAB2-4DFB-AFCE-E2FF029B6E3C}" type="pres">
      <dgm:prSet presAssocID="{8462C03C-4F38-4C79-B079-8C2193648950}" presName="spacer" presStyleCnt="0"/>
      <dgm:spPr/>
      <dgm:t>
        <a:bodyPr/>
        <a:lstStyle/>
        <a:p>
          <a:endParaRPr lang="en-US"/>
        </a:p>
      </dgm:t>
    </dgm:pt>
    <dgm:pt modelId="{2ECDF2A0-EB49-4334-A615-C231B2F695A1}" type="pres">
      <dgm:prSet presAssocID="{729CACE9-1D66-4181-93C7-B5BF780B8AC9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30623C-37DA-46ED-9DCC-ED0D5E13F801}" type="pres">
      <dgm:prSet presAssocID="{CC03CE05-5FB7-41AE-8A49-0AC9D6CF9193}" presName="spacer" presStyleCnt="0"/>
      <dgm:spPr/>
      <dgm:t>
        <a:bodyPr/>
        <a:lstStyle/>
        <a:p>
          <a:endParaRPr lang="en-US"/>
        </a:p>
      </dgm:t>
    </dgm:pt>
    <dgm:pt modelId="{D5D22F7E-1A6A-4383-9D5F-F51C10AE396C}" type="pres">
      <dgm:prSet presAssocID="{FAD5E311-9E96-4A44-88C9-75294F05399C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C7F477-C07C-4B57-BB3A-053E128DA6C5}" type="pres">
      <dgm:prSet presAssocID="{6139AE80-F7A7-41CD-9E0C-8868A38296F2}" presName="spacer" presStyleCnt="0"/>
      <dgm:spPr/>
      <dgm:t>
        <a:bodyPr/>
        <a:lstStyle/>
        <a:p>
          <a:endParaRPr lang="en-US"/>
        </a:p>
      </dgm:t>
    </dgm:pt>
    <dgm:pt modelId="{C6F2D54E-6A20-49CA-8DA0-04D814BAF0BB}" type="pres">
      <dgm:prSet presAssocID="{6DDB3B28-C225-4110-8CA0-9D5C84635CB0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B2F7C7-9554-4654-8A2B-BB9CC6C0C2A7}" type="pres">
      <dgm:prSet presAssocID="{739944A2-659E-4D93-9824-90C0E05BE786}" presName="spacer" presStyleCnt="0"/>
      <dgm:spPr/>
      <dgm:t>
        <a:bodyPr/>
        <a:lstStyle/>
        <a:p>
          <a:endParaRPr lang="en-US"/>
        </a:p>
      </dgm:t>
    </dgm:pt>
    <dgm:pt modelId="{50EE1E9A-F427-4871-9B52-DE5902278B61}" type="pres">
      <dgm:prSet presAssocID="{432183DE-5BDF-475B-ADDF-0F83627B37D9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995A26-FFAA-4080-8B99-EFCF35088441}" srcId="{6D4AA271-63B3-484A-B8DA-EEC486413913}" destId="{729CACE9-1D66-4181-93C7-B5BF780B8AC9}" srcOrd="1" destOrd="0" parTransId="{900FE130-B6AC-4A26-97F4-8E707BFDF4D0}" sibTransId="{CC03CE05-5FB7-41AE-8A49-0AC9D6CF9193}"/>
    <dgm:cxn modelId="{8D995B1A-6618-4D80-9659-A173FEB3D249}" srcId="{6D4AA271-63B3-484A-B8DA-EEC486413913}" destId="{432183DE-5BDF-475B-ADDF-0F83627B37D9}" srcOrd="4" destOrd="0" parTransId="{CA1F2566-6C3C-4042-AE29-39E8F43DCC5A}" sibTransId="{2C33A382-EB41-4521-8BD9-55B778B8B602}"/>
    <dgm:cxn modelId="{D27F341F-678F-485C-BFC8-C7FF1FAE3629}" type="presOf" srcId="{729CACE9-1D66-4181-93C7-B5BF780B8AC9}" destId="{2ECDF2A0-EB49-4334-A615-C231B2F695A1}" srcOrd="0" destOrd="0" presId="urn:microsoft.com/office/officeart/2005/8/layout/vList2"/>
    <dgm:cxn modelId="{C1E6E97A-9732-435B-AF5D-56137D195278}" type="presOf" srcId="{432183DE-5BDF-475B-ADDF-0F83627B37D9}" destId="{50EE1E9A-F427-4871-9B52-DE5902278B61}" srcOrd="0" destOrd="0" presId="urn:microsoft.com/office/officeart/2005/8/layout/vList2"/>
    <dgm:cxn modelId="{8D31FBD6-966D-44F3-83A0-81C35619CA38}" type="presOf" srcId="{6DDB3B28-C225-4110-8CA0-9D5C84635CB0}" destId="{C6F2D54E-6A20-49CA-8DA0-04D814BAF0BB}" srcOrd="0" destOrd="0" presId="urn:microsoft.com/office/officeart/2005/8/layout/vList2"/>
    <dgm:cxn modelId="{5F56B377-67DA-4975-8B93-17CD9C82FAE8}" type="presOf" srcId="{D376B365-FBFC-4125-BC20-534387C0F8F2}" destId="{493E2F9C-3B43-49CE-87B2-DDCC07565BBD}" srcOrd="0" destOrd="0" presId="urn:microsoft.com/office/officeart/2005/8/layout/vList2"/>
    <dgm:cxn modelId="{EFE10B58-A7CA-4C07-AF20-621E683880BB}" type="presOf" srcId="{FAD5E311-9E96-4A44-88C9-75294F05399C}" destId="{D5D22F7E-1A6A-4383-9D5F-F51C10AE396C}" srcOrd="0" destOrd="0" presId="urn:microsoft.com/office/officeart/2005/8/layout/vList2"/>
    <dgm:cxn modelId="{0F959A14-C312-41C4-92F2-5F8BE1B5CCA8}" srcId="{6D4AA271-63B3-484A-B8DA-EEC486413913}" destId="{D376B365-FBFC-4125-BC20-534387C0F8F2}" srcOrd="0" destOrd="0" parTransId="{3CA215A7-B18D-48F5-B209-5E69A4CBFA56}" sibTransId="{8462C03C-4F38-4C79-B079-8C2193648950}"/>
    <dgm:cxn modelId="{65D3A01D-DE2E-49BD-ADFC-96B222B84A94}" srcId="{6D4AA271-63B3-484A-B8DA-EEC486413913}" destId="{FAD5E311-9E96-4A44-88C9-75294F05399C}" srcOrd="2" destOrd="0" parTransId="{678ECF86-0735-4F07-9B83-3FFBFD293E0F}" sibTransId="{6139AE80-F7A7-41CD-9E0C-8868A38296F2}"/>
    <dgm:cxn modelId="{4FB7C5C2-D15A-4622-A3E0-73C164550BEF}" srcId="{6D4AA271-63B3-484A-B8DA-EEC486413913}" destId="{6DDB3B28-C225-4110-8CA0-9D5C84635CB0}" srcOrd="3" destOrd="0" parTransId="{3A710AB4-1701-4157-8312-D46A93F1CD4B}" sibTransId="{739944A2-659E-4D93-9824-90C0E05BE786}"/>
    <dgm:cxn modelId="{B103FBA2-C63C-428B-9D04-74538697A0B9}" type="presOf" srcId="{6D4AA271-63B3-484A-B8DA-EEC486413913}" destId="{95C2DC79-B325-4C90-9587-0F029F698928}" srcOrd="0" destOrd="0" presId="urn:microsoft.com/office/officeart/2005/8/layout/vList2"/>
    <dgm:cxn modelId="{7122CA76-2F43-4F52-AA34-5F48C8B44D87}" type="presParOf" srcId="{95C2DC79-B325-4C90-9587-0F029F698928}" destId="{493E2F9C-3B43-49CE-87B2-DDCC07565BBD}" srcOrd="0" destOrd="0" presId="urn:microsoft.com/office/officeart/2005/8/layout/vList2"/>
    <dgm:cxn modelId="{44EB42EB-B928-4066-841D-9444FFBC97C8}" type="presParOf" srcId="{95C2DC79-B325-4C90-9587-0F029F698928}" destId="{879AE348-EAB2-4DFB-AFCE-E2FF029B6E3C}" srcOrd="1" destOrd="0" presId="urn:microsoft.com/office/officeart/2005/8/layout/vList2"/>
    <dgm:cxn modelId="{4CBCBDD1-D2B3-4460-A8E5-15FDD00FD66D}" type="presParOf" srcId="{95C2DC79-B325-4C90-9587-0F029F698928}" destId="{2ECDF2A0-EB49-4334-A615-C231B2F695A1}" srcOrd="2" destOrd="0" presId="urn:microsoft.com/office/officeart/2005/8/layout/vList2"/>
    <dgm:cxn modelId="{318AF393-8C64-4AF2-8FE5-4C0C05AE1286}" type="presParOf" srcId="{95C2DC79-B325-4C90-9587-0F029F698928}" destId="{8C30623C-37DA-46ED-9DCC-ED0D5E13F801}" srcOrd="3" destOrd="0" presId="urn:microsoft.com/office/officeart/2005/8/layout/vList2"/>
    <dgm:cxn modelId="{32915DF0-FD8A-4D18-A9C4-069D893BA8EF}" type="presParOf" srcId="{95C2DC79-B325-4C90-9587-0F029F698928}" destId="{D5D22F7E-1A6A-4383-9D5F-F51C10AE396C}" srcOrd="4" destOrd="0" presId="urn:microsoft.com/office/officeart/2005/8/layout/vList2"/>
    <dgm:cxn modelId="{64594257-9A4F-4907-8549-03DFA64999BA}" type="presParOf" srcId="{95C2DC79-B325-4C90-9587-0F029F698928}" destId="{4FC7F477-C07C-4B57-BB3A-053E128DA6C5}" srcOrd="5" destOrd="0" presId="urn:microsoft.com/office/officeart/2005/8/layout/vList2"/>
    <dgm:cxn modelId="{0673E11D-B320-4E85-AC29-31B7B04A3E3F}" type="presParOf" srcId="{95C2DC79-B325-4C90-9587-0F029F698928}" destId="{C6F2D54E-6A20-49CA-8DA0-04D814BAF0BB}" srcOrd="6" destOrd="0" presId="urn:microsoft.com/office/officeart/2005/8/layout/vList2"/>
    <dgm:cxn modelId="{7432A17B-E888-4D7A-9955-64C46C609BB6}" type="presParOf" srcId="{95C2DC79-B325-4C90-9587-0F029F698928}" destId="{BEB2F7C7-9554-4654-8A2B-BB9CC6C0C2A7}" srcOrd="7" destOrd="0" presId="urn:microsoft.com/office/officeart/2005/8/layout/vList2"/>
    <dgm:cxn modelId="{D1677EE9-5AF5-4E22-BCCE-6574AC523533}" type="presParOf" srcId="{95C2DC79-B325-4C90-9587-0F029F698928}" destId="{50EE1E9A-F427-4871-9B52-DE5902278B6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D4C43A-5FC2-4E62-AFCC-14D7382849F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7BF4E83-0AA2-44FA-B08B-1B0C30301326}">
      <dgm:prSet custT="1"/>
      <dgm:spPr/>
      <dgm:t>
        <a:bodyPr/>
        <a:lstStyle/>
        <a:p>
          <a:pPr rtl="0"/>
          <a:r>
            <a:rPr lang="hr-HR" sz="1800" b="1">
              <a:latin typeface="Arial Narrow" panose="020B0606020202030204" pitchFamily="34" charset="0"/>
            </a:rPr>
            <a:t>Proteini</a:t>
          </a:r>
          <a:endParaRPr lang="hr-HR" sz="1800">
            <a:latin typeface="Arial Narrow" panose="020B0606020202030204" pitchFamily="34" charset="0"/>
          </a:endParaRPr>
        </a:p>
      </dgm:t>
    </dgm:pt>
    <dgm:pt modelId="{1BA4CA5A-4205-48D9-A389-49A9E10EC484}" type="parTrans" cxnId="{88FF8526-DBD6-4750-ABD2-0E2A966CA60E}">
      <dgm:prSet/>
      <dgm:spPr/>
      <dgm:t>
        <a:bodyPr/>
        <a:lstStyle/>
        <a:p>
          <a:endParaRPr lang="en-US"/>
        </a:p>
      </dgm:t>
    </dgm:pt>
    <dgm:pt modelId="{813D0749-CE54-4BC1-995C-C80E5CB4FB3A}" type="sibTrans" cxnId="{88FF8526-DBD6-4750-ABD2-0E2A966CA60E}">
      <dgm:prSet/>
      <dgm:spPr/>
      <dgm:t>
        <a:bodyPr/>
        <a:lstStyle/>
        <a:p>
          <a:endParaRPr lang="en-US"/>
        </a:p>
      </dgm:t>
    </dgm:pt>
    <dgm:pt modelId="{601764D6-C1B7-449E-979C-02E5EA986496}">
      <dgm:prSet custT="1"/>
      <dgm:spPr/>
      <dgm:t>
        <a:bodyPr/>
        <a:lstStyle/>
        <a:p>
          <a:pPr rtl="0"/>
          <a:r>
            <a:rPr lang="hr-HR" sz="1800" dirty="0">
              <a:latin typeface="Arial Narrow" panose="020B0606020202030204" pitchFamily="34" charset="0"/>
            </a:rPr>
            <a:t>Strani serum</a:t>
          </a:r>
        </a:p>
      </dgm:t>
    </dgm:pt>
    <dgm:pt modelId="{62CCFFEF-5A37-4CB2-852E-0A0860DE3746}" type="parTrans" cxnId="{4C5E62F8-3881-4609-85B8-2EA0FF84EFC7}">
      <dgm:prSet/>
      <dgm:spPr/>
      <dgm:t>
        <a:bodyPr/>
        <a:lstStyle/>
        <a:p>
          <a:endParaRPr lang="en-US"/>
        </a:p>
      </dgm:t>
    </dgm:pt>
    <dgm:pt modelId="{213A70EF-76D1-4F93-B988-A998BF667D67}" type="sibTrans" cxnId="{4C5E62F8-3881-4609-85B8-2EA0FF84EFC7}">
      <dgm:prSet/>
      <dgm:spPr/>
      <dgm:t>
        <a:bodyPr/>
        <a:lstStyle/>
        <a:p>
          <a:endParaRPr lang="en-US"/>
        </a:p>
      </dgm:t>
    </dgm:pt>
    <dgm:pt modelId="{CE0BE23B-7E6F-4CF7-B825-7301B6240782}">
      <dgm:prSet custT="1"/>
      <dgm:spPr/>
      <dgm:t>
        <a:bodyPr/>
        <a:lstStyle/>
        <a:p>
          <a:pPr rtl="0"/>
          <a:r>
            <a:rPr lang="hr-HR" sz="1800" dirty="0">
              <a:latin typeface="Arial Narrow" panose="020B0606020202030204" pitchFamily="34" charset="0"/>
            </a:rPr>
            <a:t>Cjepivo </a:t>
          </a:r>
        </a:p>
      </dgm:t>
    </dgm:pt>
    <dgm:pt modelId="{4603473D-759E-4BDC-9DBB-4659AA4913A5}" type="parTrans" cxnId="{63A94BB0-D791-4E5C-9A0A-A7193BDC5660}">
      <dgm:prSet/>
      <dgm:spPr/>
      <dgm:t>
        <a:bodyPr/>
        <a:lstStyle/>
        <a:p>
          <a:endParaRPr lang="en-US"/>
        </a:p>
      </dgm:t>
    </dgm:pt>
    <dgm:pt modelId="{9A21BBE3-5570-4107-8BF7-2593F234A42F}" type="sibTrans" cxnId="{63A94BB0-D791-4E5C-9A0A-A7193BDC5660}">
      <dgm:prSet/>
      <dgm:spPr/>
      <dgm:t>
        <a:bodyPr/>
        <a:lstStyle/>
        <a:p>
          <a:endParaRPr lang="en-US"/>
        </a:p>
      </dgm:t>
    </dgm:pt>
    <dgm:pt modelId="{414A8A35-4EF8-475C-8BDB-01045EE833EB}">
      <dgm:prSet custT="1"/>
      <dgm:spPr/>
      <dgm:t>
        <a:bodyPr/>
        <a:lstStyle/>
        <a:p>
          <a:pPr rtl="0"/>
          <a:r>
            <a:rPr lang="hr-HR" sz="1800" b="1">
              <a:latin typeface="Arial Narrow" panose="020B0606020202030204" pitchFamily="34" charset="0"/>
            </a:rPr>
            <a:t>Pelud</a:t>
          </a:r>
          <a:endParaRPr lang="hr-HR" sz="1800">
            <a:latin typeface="Arial Narrow" panose="020B0606020202030204" pitchFamily="34" charset="0"/>
          </a:endParaRPr>
        </a:p>
      </dgm:t>
    </dgm:pt>
    <dgm:pt modelId="{24634593-FFEE-4508-B24B-1A4F8F963F9A}" type="parTrans" cxnId="{FC0F4AC4-139D-4994-BD51-44BA3C46112B}">
      <dgm:prSet/>
      <dgm:spPr/>
      <dgm:t>
        <a:bodyPr/>
        <a:lstStyle/>
        <a:p>
          <a:endParaRPr lang="en-US"/>
        </a:p>
      </dgm:t>
    </dgm:pt>
    <dgm:pt modelId="{2F241E67-129B-4AA0-AFFE-A088463B27E5}" type="sibTrans" cxnId="{FC0F4AC4-139D-4994-BD51-44BA3C46112B}">
      <dgm:prSet/>
      <dgm:spPr/>
      <dgm:t>
        <a:bodyPr/>
        <a:lstStyle/>
        <a:p>
          <a:endParaRPr lang="en-US"/>
        </a:p>
      </dgm:t>
    </dgm:pt>
    <dgm:pt modelId="{F4E0F779-5FF9-4290-B039-B201918A9E85}">
      <dgm:prSet custT="1"/>
      <dgm:spPr/>
      <dgm:t>
        <a:bodyPr/>
        <a:lstStyle/>
        <a:p>
          <a:pPr rtl="0"/>
          <a:r>
            <a:rPr lang="hr-HR" sz="1800" dirty="0">
              <a:latin typeface="Arial Narrow" panose="020B0606020202030204" pitchFamily="34" charset="0"/>
            </a:rPr>
            <a:t>Raž</a:t>
          </a:r>
        </a:p>
      </dgm:t>
    </dgm:pt>
    <dgm:pt modelId="{00C5A769-952B-41A7-82B9-06E0B0727F56}" type="parTrans" cxnId="{8BD591A8-4C0E-44F2-A1EF-E0D875AAC70C}">
      <dgm:prSet/>
      <dgm:spPr/>
      <dgm:t>
        <a:bodyPr/>
        <a:lstStyle/>
        <a:p>
          <a:endParaRPr lang="en-US"/>
        </a:p>
      </dgm:t>
    </dgm:pt>
    <dgm:pt modelId="{E8D250D5-6C95-4B91-8004-E818B5BF4774}" type="sibTrans" cxnId="{8BD591A8-4C0E-44F2-A1EF-E0D875AAC70C}">
      <dgm:prSet/>
      <dgm:spPr/>
      <dgm:t>
        <a:bodyPr/>
        <a:lstStyle/>
        <a:p>
          <a:endParaRPr lang="en-US"/>
        </a:p>
      </dgm:t>
    </dgm:pt>
    <dgm:pt modelId="{838C2F0B-925C-4383-BF4D-51B88F4E2D78}">
      <dgm:prSet custT="1"/>
      <dgm:spPr/>
      <dgm:t>
        <a:bodyPr/>
        <a:lstStyle/>
        <a:p>
          <a:pPr rtl="0"/>
          <a:r>
            <a:rPr lang="hr-HR" sz="1800" dirty="0">
              <a:latin typeface="Arial Narrow" panose="020B0606020202030204" pitchFamily="34" charset="0"/>
            </a:rPr>
            <a:t>Ambrozija</a:t>
          </a:r>
        </a:p>
      </dgm:t>
    </dgm:pt>
    <dgm:pt modelId="{3EF1673F-6DBA-4AD6-ADF3-B13819D66AEF}" type="parTrans" cxnId="{C3920162-C2A6-47FB-81DF-F630464D5C0F}">
      <dgm:prSet/>
      <dgm:spPr/>
      <dgm:t>
        <a:bodyPr/>
        <a:lstStyle/>
        <a:p>
          <a:endParaRPr lang="en-US"/>
        </a:p>
      </dgm:t>
    </dgm:pt>
    <dgm:pt modelId="{9AF9BC79-522B-45DD-8ADA-325409565DD9}" type="sibTrans" cxnId="{C3920162-C2A6-47FB-81DF-F630464D5C0F}">
      <dgm:prSet/>
      <dgm:spPr/>
      <dgm:t>
        <a:bodyPr/>
        <a:lstStyle/>
        <a:p>
          <a:endParaRPr lang="en-US"/>
        </a:p>
      </dgm:t>
    </dgm:pt>
    <dgm:pt modelId="{89549909-5CED-4096-A226-A019BE957C23}">
      <dgm:prSet custT="1"/>
      <dgm:spPr/>
      <dgm:t>
        <a:bodyPr/>
        <a:lstStyle/>
        <a:p>
          <a:pPr rtl="0"/>
          <a:r>
            <a:rPr lang="hr-HR" sz="1800">
              <a:latin typeface="Arial Narrow" panose="020B0606020202030204" pitchFamily="34" charset="0"/>
            </a:rPr>
            <a:t>Trave</a:t>
          </a:r>
        </a:p>
      </dgm:t>
    </dgm:pt>
    <dgm:pt modelId="{8FE2CEC1-37E0-4588-8012-F5D9EFCAB85C}" type="parTrans" cxnId="{7FD528A8-0013-48C3-9722-363FA90B15C9}">
      <dgm:prSet/>
      <dgm:spPr/>
      <dgm:t>
        <a:bodyPr/>
        <a:lstStyle/>
        <a:p>
          <a:endParaRPr lang="en-US"/>
        </a:p>
      </dgm:t>
    </dgm:pt>
    <dgm:pt modelId="{2BA630EF-5021-45FC-A11F-5872359688A8}" type="sibTrans" cxnId="{7FD528A8-0013-48C3-9722-363FA90B15C9}">
      <dgm:prSet/>
      <dgm:spPr/>
      <dgm:t>
        <a:bodyPr/>
        <a:lstStyle/>
        <a:p>
          <a:endParaRPr lang="en-US"/>
        </a:p>
      </dgm:t>
    </dgm:pt>
    <dgm:pt modelId="{98A3C133-85B7-44E0-BC82-010FF2BF97C9}">
      <dgm:prSet custT="1"/>
      <dgm:spPr/>
      <dgm:t>
        <a:bodyPr/>
        <a:lstStyle/>
        <a:p>
          <a:pPr rtl="0"/>
          <a:r>
            <a:rPr lang="hr-HR" sz="1800" dirty="0">
              <a:latin typeface="Arial Narrow" panose="020B0606020202030204" pitchFamily="34" charset="0"/>
            </a:rPr>
            <a:t>Breza</a:t>
          </a:r>
        </a:p>
      </dgm:t>
    </dgm:pt>
    <dgm:pt modelId="{1A694DF1-DA62-4FD7-8524-506E2E9FA4C8}" type="parTrans" cxnId="{4DC27FCF-4649-46D0-91D2-8BD186054A0E}">
      <dgm:prSet/>
      <dgm:spPr/>
      <dgm:t>
        <a:bodyPr/>
        <a:lstStyle/>
        <a:p>
          <a:endParaRPr lang="en-US"/>
        </a:p>
      </dgm:t>
    </dgm:pt>
    <dgm:pt modelId="{B4E232A6-56AD-42A4-ADC2-8BF7E84E6399}" type="sibTrans" cxnId="{4DC27FCF-4649-46D0-91D2-8BD186054A0E}">
      <dgm:prSet/>
      <dgm:spPr/>
      <dgm:t>
        <a:bodyPr/>
        <a:lstStyle/>
        <a:p>
          <a:endParaRPr lang="en-US"/>
        </a:p>
      </dgm:t>
    </dgm:pt>
    <dgm:pt modelId="{9E205BBC-4D91-44F5-A17C-C82547ADB9AC}">
      <dgm:prSet custT="1"/>
      <dgm:spPr/>
      <dgm:t>
        <a:bodyPr/>
        <a:lstStyle/>
        <a:p>
          <a:pPr rtl="0"/>
          <a:r>
            <a:rPr lang="hr-HR" sz="1800" b="1">
              <a:latin typeface="Arial Narrow" panose="020B0606020202030204" pitchFamily="34" charset="0"/>
            </a:rPr>
            <a:t>Lijekovi</a:t>
          </a:r>
          <a:endParaRPr lang="hr-HR" sz="1800">
            <a:latin typeface="Arial Narrow" panose="020B0606020202030204" pitchFamily="34" charset="0"/>
          </a:endParaRPr>
        </a:p>
      </dgm:t>
    </dgm:pt>
    <dgm:pt modelId="{4352CD5F-5E82-4CDA-A345-4694C30A2838}" type="parTrans" cxnId="{AF0B06AA-B043-4784-93E7-011F43B7285C}">
      <dgm:prSet/>
      <dgm:spPr/>
      <dgm:t>
        <a:bodyPr/>
        <a:lstStyle/>
        <a:p>
          <a:endParaRPr lang="en-US"/>
        </a:p>
      </dgm:t>
    </dgm:pt>
    <dgm:pt modelId="{DA81C3A7-106A-4FD1-B2B9-D11089578DE0}" type="sibTrans" cxnId="{AF0B06AA-B043-4784-93E7-011F43B7285C}">
      <dgm:prSet/>
      <dgm:spPr/>
      <dgm:t>
        <a:bodyPr/>
        <a:lstStyle/>
        <a:p>
          <a:endParaRPr lang="en-US"/>
        </a:p>
      </dgm:t>
    </dgm:pt>
    <dgm:pt modelId="{110066F9-C110-45A0-916A-127FFA6BAF84}">
      <dgm:prSet custT="1"/>
      <dgm:spPr/>
      <dgm:t>
        <a:bodyPr/>
        <a:lstStyle/>
        <a:p>
          <a:pPr rtl="0"/>
          <a:r>
            <a:rPr lang="hr-HR" sz="1800" dirty="0">
              <a:latin typeface="Arial Narrow" panose="020B0606020202030204" pitchFamily="34" charset="0"/>
            </a:rPr>
            <a:t>Penicilin</a:t>
          </a:r>
        </a:p>
      </dgm:t>
    </dgm:pt>
    <dgm:pt modelId="{38DC0F05-45A9-4835-9726-5D39AEEC8072}" type="parTrans" cxnId="{2A98BB30-5F51-4580-923C-AD586F64B898}">
      <dgm:prSet/>
      <dgm:spPr/>
      <dgm:t>
        <a:bodyPr/>
        <a:lstStyle/>
        <a:p>
          <a:endParaRPr lang="en-US"/>
        </a:p>
      </dgm:t>
    </dgm:pt>
    <dgm:pt modelId="{B6199485-0831-431E-AD99-51869CD987A4}" type="sibTrans" cxnId="{2A98BB30-5F51-4580-923C-AD586F64B898}">
      <dgm:prSet/>
      <dgm:spPr/>
      <dgm:t>
        <a:bodyPr/>
        <a:lstStyle/>
        <a:p>
          <a:endParaRPr lang="en-US"/>
        </a:p>
      </dgm:t>
    </dgm:pt>
    <dgm:pt modelId="{22B282AE-7B4A-465F-82ED-DE335168D6B5}">
      <dgm:prSet custT="1"/>
      <dgm:spPr/>
      <dgm:t>
        <a:bodyPr/>
        <a:lstStyle/>
        <a:p>
          <a:pPr rtl="0"/>
          <a:r>
            <a:rPr lang="hr-HR" sz="1800" dirty="0" err="1">
              <a:latin typeface="Arial Narrow" panose="020B0606020202030204" pitchFamily="34" charset="0"/>
            </a:rPr>
            <a:t>sulfonamidi</a:t>
          </a:r>
          <a:endParaRPr lang="hr-HR" sz="1800" dirty="0">
            <a:latin typeface="Arial Narrow" panose="020B0606020202030204" pitchFamily="34" charset="0"/>
          </a:endParaRPr>
        </a:p>
      </dgm:t>
    </dgm:pt>
    <dgm:pt modelId="{3651A27F-6DB0-4AF8-B140-E270143164EA}" type="parTrans" cxnId="{44F62ADA-4CE9-49BC-B18D-A9B8C4F45C5F}">
      <dgm:prSet/>
      <dgm:spPr/>
      <dgm:t>
        <a:bodyPr/>
        <a:lstStyle/>
        <a:p>
          <a:endParaRPr lang="en-US"/>
        </a:p>
      </dgm:t>
    </dgm:pt>
    <dgm:pt modelId="{BCA59CFD-41FA-43AB-AD0C-150048838212}" type="sibTrans" cxnId="{44F62ADA-4CE9-49BC-B18D-A9B8C4F45C5F}">
      <dgm:prSet/>
      <dgm:spPr/>
      <dgm:t>
        <a:bodyPr/>
        <a:lstStyle/>
        <a:p>
          <a:endParaRPr lang="en-US"/>
        </a:p>
      </dgm:t>
    </dgm:pt>
    <dgm:pt modelId="{F383DAF8-16AE-4D14-99CE-99E254F04825}">
      <dgm:prSet custT="1"/>
      <dgm:spPr/>
      <dgm:t>
        <a:bodyPr/>
        <a:lstStyle/>
        <a:p>
          <a:pPr rtl="0"/>
          <a:r>
            <a:rPr lang="hr-HR" sz="1800" dirty="0">
              <a:latin typeface="Arial Narrow" panose="020B0606020202030204" pitchFamily="34" charset="0"/>
            </a:rPr>
            <a:t>Lokalni anestetici</a:t>
          </a:r>
        </a:p>
      </dgm:t>
    </dgm:pt>
    <dgm:pt modelId="{4311E5D5-72F0-4577-8C78-66F111A787D6}" type="parTrans" cxnId="{E13AF872-2434-417A-A99D-AE28D0293926}">
      <dgm:prSet/>
      <dgm:spPr/>
      <dgm:t>
        <a:bodyPr/>
        <a:lstStyle/>
        <a:p>
          <a:endParaRPr lang="en-US"/>
        </a:p>
      </dgm:t>
    </dgm:pt>
    <dgm:pt modelId="{81D92636-8428-4A54-B2EC-C78CCF289572}" type="sibTrans" cxnId="{E13AF872-2434-417A-A99D-AE28D0293926}">
      <dgm:prSet/>
      <dgm:spPr/>
      <dgm:t>
        <a:bodyPr/>
        <a:lstStyle/>
        <a:p>
          <a:endParaRPr lang="en-US"/>
        </a:p>
      </dgm:t>
    </dgm:pt>
    <dgm:pt modelId="{6F2FDBE4-EF5A-42C9-870B-1C6AE3F617D6}">
      <dgm:prSet custT="1"/>
      <dgm:spPr/>
      <dgm:t>
        <a:bodyPr/>
        <a:lstStyle/>
        <a:p>
          <a:pPr rtl="0"/>
          <a:r>
            <a:rPr lang="hr-HR" sz="1800" dirty="0" err="1">
              <a:latin typeface="Arial Narrow" panose="020B0606020202030204" pitchFamily="34" charset="0"/>
            </a:rPr>
            <a:t>Salicilati</a:t>
          </a:r>
          <a:r>
            <a:rPr lang="hr-HR" sz="1800" dirty="0">
              <a:latin typeface="Arial Narrow" panose="020B0606020202030204" pitchFamily="34" charset="0"/>
            </a:rPr>
            <a:t> </a:t>
          </a:r>
        </a:p>
      </dgm:t>
    </dgm:pt>
    <dgm:pt modelId="{AFC99948-9000-449E-B10E-84D3C0B53DC2}" type="parTrans" cxnId="{080D95F5-B18D-4E32-9114-E0D591890428}">
      <dgm:prSet/>
      <dgm:spPr/>
      <dgm:t>
        <a:bodyPr/>
        <a:lstStyle/>
        <a:p>
          <a:endParaRPr lang="en-US"/>
        </a:p>
      </dgm:t>
    </dgm:pt>
    <dgm:pt modelId="{25AE5FD1-F32F-44F6-AAC0-2824168B2D4F}" type="sibTrans" cxnId="{080D95F5-B18D-4E32-9114-E0D591890428}">
      <dgm:prSet/>
      <dgm:spPr/>
      <dgm:t>
        <a:bodyPr/>
        <a:lstStyle/>
        <a:p>
          <a:endParaRPr lang="en-US"/>
        </a:p>
      </dgm:t>
    </dgm:pt>
    <dgm:pt modelId="{6F908EF8-2EE9-4E76-AAB2-826B34F2DC1F}" type="pres">
      <dgm:prSet presAssocID="{76D4C43A-5FC2-4E62-AFCC-14D7382849F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F4BB93-246C-49C4-AF80-92A6D53B676D}" type="pres">
      <dgm:prSet presAssocID="{B7BF4E83-0AA2-44FA-B08B-1B0C30301326}" presName="linNode" presStyleCnt="0"/>
      <dgm:spPr/>
    </dgm:pt>
    <dgm:pt modelId="{6F2F1B5A-C85C-4340-BDCE-C9843689FEF9}" type="pres">
      <dgm:prSet presAssocID="{B7BF4E83-0AA2-44FA-B08B-1B0C30301326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A82A6A-F8F4-4261-B609-7F0A4C739187}" type="pres">
      <dgm:prSet presAssocID="{B7BF4E83-0AA2-44FA-B08B-1B0C3030132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1F7801-E2D0-422E-9B8C-BA8964065B3B}" type="pres">
      <dgm:prSet presAssocID="{813D0749-CE54-4BC1-995C-C80E5CB4FB3A}" presName="sp" presStyleCnt="0"/>
      <dgm:spPr/>
    </dgm:pt>
    <dgm:pt modelId="{93A9FDCC-D58C-4670-93F1-AC7EF876C314}" type="pres">
      <dgm:prSet presAssocID="{414A8A35-4EF8-475C-8BDB-01045EE833EB}" presName="linNode" presStyleCnt="0"/>
      <dgm:spPr/>
    </dgm:pt>
    <dgm:pt modelId="{E21B32DE-F585-42A1-97A3-18EE0D98CCEA}" type="pres">
      <dgm:prSet presAssocID="{414A8A35-4EF8-475C-8BDB-01045EE833EB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41766B-8217-4A95-A189-2AF91D429289}" type="pres">
      <dgm:prSet presAssocID="{414A8A35-4EF8-475C-8BDB-01045EE833EB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CE25AF-502A-4920-BB43-3A6ED7EE42AA}" type="pres">
      <dgm:prSet presAssocID="{2F241E67-129B-4AA0-AFFE-A088463B27E5}" presName="sp" presStyleCnt="0"/>
      <dgm:spPr/>
    </dgm:pt>
    <dgm:pt modelId="{A51E33C2-9D45-499C-B242-333DE017D970}" type="pres">
      <dgm:prSet presAssocID="{9E205BBC-4D91-44F5-A17C-C82547ADB9AC}" presName="linNode" presStyleCnt="0"/>
      <dgm:spPr/>
    </dgm:pt>
    <dgm:pt modelId="{28775F43-22A8-40D5-95D2-316312A71391}" type="pres">
      <dgm:prSet presAssocID="{9E205BBC-4D91-44F5-A17C-C82547ADB9AC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53A038-4FB6-4B93-98ED-2FE2B236434B}" type="pres">
      <dgm:prSet presAssocID="{9E205BBC-4D91-44F5-A17C-C82547ADB9AC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171119-9644-4639-93F1-CE0A9902AF39}" type="presOf" srcId="{CE0BE23B-7E6F-4CF7-B825-7301B6240782}" destId="{FFA82A6A-F8F4-4261-B609-7F0A4C739187}" srcOrd="0" destOrd="1" presId="urn:microsoft.com/office/officeart/2005/8/layout/vList5"/>
    <dgm:cxn modelId="{88FF8526-DBD6-4750-ABD2-0E2A966CA60E}" srcId="{76D4C43A-5FC2-4E62-AFCC-14D7382849F6}" destId="{B7BF4E83-0AA2-44FA-B08B-1B0C30301326}" srcOrd="0" destOrd="0" parTransId="{1BA4CA5A-4205-48D9-A389-49A9E10EC484}" sibTransId="{813D0749-CE54-4BC1-995C-C80E5CB4FB3A}"/>
    <dgm:cxn modelId="{150C901A-8EAB-4A2C-9F3A-1CA418F6123C}" type="presOf" srcId="{838C2F0B-925C-4383-BF4D-51B88F4E2D78}" destId="{0941766B-8217-4A95-A189-2AF91D429289}" srcOrd="0" destOrd="1" presId="urn:microsoft.com/office/officeart/2005/8/layout/vList5"/>
    <dgm:cxn modelId="{66A0ACB5-8920-455B-8793-D71CD0B6EF8E}" type="presOf" srcId="{6F2FDBE4-EF5A-42C9-870B-1C6AE3F617D6}" destId="{A853A038-4FB6-4B93-98ED-2FE2B236434B}" srcOrd="0" destOrd="3" presId="urn:microsoft.com/office/officeart/2005/8/layout/vList5"/>
    <dgm:cxn modelId="{8BD591A8-4C0E-44F2-A1EF-E0D875AAC70C}" srcId="{414A8A35-4EF8-475C-8BDB-01045EE833EB}" destId="{F4E0F779-5FF9-4290-B039-B201918A9E85}" srcOrd="0" destOrd="0" parTransId="{00C5A769-952B-41A7-82B9-06E0B0727F56}" sibTransId="{E8D250D5-6C95-4B91-8004-E818B5BF4774}"/>
    <dgm:cxn modelId="{AF0B06AA-B043-4784-93E7-011F43B7285C}" srcId="{76D4C43A-5FC2-4E62-AFCC-14D7382849F6}" destId="{9E205BBC-4D91-44F5-A17C-C82547ADB9AC}" srcOrd="2" destOrd="0" parTransId="{4352CD5F-5E82-4CDA-A345-4694C30A2838}" sibTransId="{DA81C3A7-106A-4FD1-B2B9-D11089578DE0}"/>
    <dgm:cxn modelId="{11040A68-6C17-41C9-A30E-4A345FDC1660}" type="presOf" srcId="{110066F9-C110-45A0-916A-127FFA6BAF84}" destId="{A853A038-4FB6-4B93-98ED-2FE2B236434B}" srcOrd="0" destOrd="0" presId="urn:microsoft.com/office/officeart/2005/8/layout/vList5"/>
    <dgm:cxn modelId="{7FD528A8-0013-48C3-9722-363FA90B15C9}" srcId="{414A8A35-4EF8-475C-8BDB-01045EE833EB}" destId="{89549909-5CED-4096-A226-A019BE957C23}" srcOrd="2" destOrd="0" parTransId="{8FE2CEC1-37E0-4588-8012-F5D9EFCAB85C}" sibTransId="{2BA630EF-5021-45FC-A11F-5872359688A8}"/>
    <dgm:cxn modelId="{44F62ADA-4CE9-49BC-B18D-A9B8C4F45C5F}" srcId="{9E205BBC-4D91-44F5-A17C-C82547ADB9AC}" destId="{22B282AE-7B4A-465F-82ED-DE335168D6B5}" srcOrd="1" destOrd="0" parTransId="{3651A27F-6DB0-4AF8-B140-E270143164EA}" sibTransId="{BCA59CFD-41FA-43AB-AD0C-150048838212}"/>
    <dgm:cxn modelId="{16ACD613-89BB-4A42-A028-29D5E6DE5443}" type="presOf" srcId="{B7BF4E83-0AA2-44FA-B08B-1B0C30301326}" destId="{6F2F1B5A-C85C-4340-BDCE-C9843689FEF9}" srcOrd="0" destOrd="0" presId="urn:microsoft.com/office/officeart/2005/8/layout/vList5"/>
    <dgm:cxn modelId="{080D95F5-B18D-4E32-9114-E0D591890428}" srcId="{9E205BBC-4D91-44F5-A17C-C82547ADB9AC}" destId="{6F2FDBE4-EF5A-42C9-870B-1C6AE3F617D6}" srcOrd="3" destOrd="0" parTransId="{AFC99948-9000-449E-B10E-84D3C0B53DC2}" sibTransId="{25AE5FD1-F32F-44F6-AAC0-2824168B2D4F}"/>
    <dgm:cxn modelId="{C3920162-C2A6-47FB-81DF-F630464D5C0F}" srcId="{414A8A35-4EF8-475C-8BDB-01045EE833EB}" destId="{838C2F0B-925C-4383-BF4D-51B88F4E2D78}" srcOrd="1" destOrd="0" parTransId="{3EF1673F-6DBA-4AD6-ADF3-B13819D66AEF}" sibTransId="{9AF9BC79-522B-45DD-8ADA-325409565DD9}"/>
    <dgm:cxn modelId="{4DC27FCF-4649-46D0-91D2-8BD186054A0E}" srcId="{414A8A35-4EF8-475C-8BDB-01045EE833EB}" destId="{98A3C133-85B7-44E0-BC82-010FF2BF97C9}" srcOrd="3" destOrd="0" parTransId="{1A694DF1-DA62-4FD7-8524-506E2E9FA4C8}" sibTransId="{B4E232A6-56AD-42A4-ADC2-8BF7E84E6399}"/>
    <dgm:cxn modelId="{FC0F4AC4-139D-4994-BD51-44BA3C46112B}" srcId="{76D4C43A-5FC2-4E62-AFCC-14D7382849F6}" destId="{414A8A35-4EF8-475C-8BDB-01045EE833EB}" srcOrd="1" destOrd="0" parTransId="{24634593-FFEE-4508-B24B-1A4F8F963F9A}" sibTransId="{2F241E67-129B-4AA0-AFFE-A088463B27E5}"/>
    <dgm:cxn modelId="{E13AF872-2434-417A-A99D-AE28D0293926}" srcId="{9E205BBC-4D91-44F5-A17C-C82547ADB9AC}" destId="{F383DAF8-16AE-4D14-99CE-99E254F04825}" srcOrd="2" destOrd="0" parTransId="{4311E5D5-72F0-4577-8C78-66F111A787D6}" sibTransId="{81D92636-8428-4A54-B2EC-C78CCF289572}"/>
    <dgm:cxn modelId="{6CBF9121-AECB-457E-A894-60C4CA1F0903}" type="presOf" srcId="{9E205BBC-4D91-44F5-A17C-C82547ADB9AC}" destId="{28775F43-22A8-40D5-95D2-316312A71391}" srcOrd="0" destOrd="0" presId="urn:microsoft.com/office/officeart/2005/8/layout/vList5"/>
    <dgm:cxn modelId="{0278728A-F9E3-44CB-BABE-3A9992326DF3}" type="presOf" srcId="{F383DAF8-16AE-4D14-99CE-99E254F04825}" destId="{A853A038-4FB6-4B93-98ED-2FE2B236434B}" srcOrd="0" destOrd="2" presId="urn:microsoft.com/office/officeart/2005/8/layout/vList5"/>
    <dgm:cxn modelId="{37123C83-11EB-43CC-93AE-D6B996AF63D9}" type="presOf" srcId="{76D4C43A-5FC2-4E62-AFCC-14D7382849F6}" destId="{6F908EF8-2EE9-4E76-AAB2-826B34F2DC1F}" srcOrd="0" destOrd="0" presId="urn:microsoft.com/office/officeart/2005/8/layout/vList5"/>
    <dgm:cxn modelId="{51771345-6288-40E0-9142-9537C5B35D05}" type="presOf" srcId="{601764D6-C1B7-449E-979C-02E5EA986496}" destId="{FFA82A6A-F8F4-4261-B609-7F0A4C739187}" srcOrd="0" destOrd="0" presId="urn:microsoft.com/office/officeart/2005/8/layout/vList5"/>
    <dgm:cxn modelId="{2A98BB30-5F51-4580-923C-AD586F64B898}" srcId="{9E205BBC-4D91-44F5-A17C-C82547ADB9AC}" destId="{110066F9-C110-45A0-916A-127FFA6BAF84}" srcOrd="0" destOrd="0" parTransId="{38DC0F05-45A9-4835-9726-5D39AEEC8072}" sibTransId="{B6199485-0831-431E-AD99-51869CD987A4}"/>
    <dgm:cxn modelId="{5E1F7E36-B013-49AD-B3C4-2A4E866C266A}" type="presOf" srcId="{22B282AE-7B4A-465F-82ED-DE335168D6B5}" destId="{A853A038-4FB6-4B93-98ED-2FE2B236434B}" srcOrd="0" destOrd="1" presId="urn:microsoft.com/office/officeart/2005/8/layout/vList5"/>
    <dgm:cxn modelId="{4484DDC0-4BF6-483E-A95A-2D405CD55F91}" type="presOf" srcId="{89549909-5CED-4096-A226-A019BE957C23}" destId="{0941766B-8217-4A95-A189-2AF91D429289}" srcOrd="0" destOrd="2" presId="urn:microsoft.com/office/officeart/2005/8/layout/vList5"/>
    <dgm:cxn modelId="{4C5E62F8-3881-4609-85B8-2EA0FF84EFC7}" srcId="{B7BF4E83-0AA2-44FA-B08B-1B0C30301326}" destId="{601764D6-C1B7-449E-979C-02E5EA986496}" srcOrd="0" destOrd="0" parTransId="{62CCFFEF-5A37-4CB2-852E-0A0860DE3746}" sibTransId="{213A70EF-76D1-4F93-B988-A998BF667D67}"/>
    <dgm:cxn modelId="{E02C0BAA-28C6-4122-A072-13F670DD84FB}" type="presOf" srcId="{414A8A35-4EF8-475C-8BDB-01045EE833EB}" destId="{E21B32DE-F585-42A1-97A3-18EE0D98CCEA}" srcOrd="0" destOrd="0" presId="urn:microsoft.com/office/officeart/2005/8/layout/vList5"/>
    <dgm:cxn modelId="{2B2DC4A5-04CC-4F02-9098-BD8269A7AA2F}" type="presOf" srcId="{98A3C133-85B7-44E0-BC82-010FF2BF97C9}" destId="{0941766B-8217-4A95-A189-2AF91D429289}" srcOrd="0" destOrd="3" presId="urn:microsoft.com/office/officeart/2005/8/layout/vList5"/>
    <dgm:cxn modelId="{63A94BB0-D791-4E5C-9A0A-A7193BDC5660}" srcId="{B7BF4E83-0AA2-44FA-B08B-1B0C30301326}" destId="{CE0BE23B-7E6F-4CF7-B825-7301B6240782}" srcOrd="1" destOrd="0" parTransId="{4603473D-759E-4BDC-9DBB-4659AA4913A5}" sibTransId="{9A21BBE3-5570-4107-8BF7-2593F234A42F}"/>
    <dgm:cxn modelId="{AB09F611-D6B7-4B11-91C3-D730D456CD78}" type="presOf" srcId="{F4E0F779-5FF9-4290-B039-B201918A9E85}" destId="{0941766B-8217-4A95-A189-2AF91D429289}" srcOrd="0" destOrd="0" presId="urn:microsoft.com/office/officeart/2005/8/layout/vList5"/>
    <dgm:cxn modelId="{4C873234-3391-4E6E-A7BB-95CEA25880A2}" type="presParOf" srcId="{6F908EF8-2EE9-4E76-AAB2-826B34F2DC1F}" destId="{96F4BB93-246C-49C4-AF80-92A6D53B676D}" srcOrd="0" destOrd="0" presId="urn:microsoft.com/office/officeart/2005/8/layout/vList5"/>
    <dgm:cxn modelId="{DB6E2456-9E61-46F9-B559-EDAD826503D6}" type="presParOf" srcId="{96F4BB93-246C-49C4-AF80-92A6D53B676D}" destId="{6F2F1B5A-C85C-4340-BDCE-C9843689FEF9}" srcOrd="0" destOrd="0" presId="urn:microsoft.com/office/officeart/2005/8/layout/vList5"/>
    <dgm:cxn modelId="{07DD0D9B-C6B8-4E25-ABAF-329CC808E1E7}" type="presParOf" srcId="{96F4BB93-246C-49C4-AF80-92A6D53B676D}" destId="{FFA82A6A-F8F4-4261-B609-7F0A4C739187}" srcOrd="1" destOrd="0" presId="urn:microsoft.com/office/officeart/2005/8/layout/vList5"/>
    <dgm:cxn modelId="{4D4CD1F8-DCF0-4977-9F96-96CC646922EA}" type="presParOf" srcId="{6F908EF8-2EE9-4E76-AAB2-826B34F2DC1F}" destId="{871F7801-E2D0-422E-9B8C-BA8964065B3B}" srcOrd="1" destOrd="0" presId="urn:microsoft.com/office/officeart/2005/8/layout/vList5"/>
    <dgm:cxn modelId="{1A8E7D8F-806E-45EE-AD30-8977FD7BBAFF}" type="presParOf" srcId="{6F908EF8-2EE9-4E76-AAB2-826B34F2DC1F}" destId="{93A9FDCC-D58C-4670-93F1-AC7EF876C314}" srcOrd="2" destOrd="0" presId="urn:microsoft.com/office/officeart/2005/8/layout/vList5"/>
    <dgm:cxn modelId="{224DC6EA-D720-42FB-8D60-796F9D9B1350}" type="presParOf" srcId="{93A9FDCC-D58C-4670-93F1-AC7EF876C314}" destId="{E21B32DE-F585-42A1-97A3-18EE0D98CCEA}" srcOrd="0" destOrd="0" presId="urn:microsoft.com/office/officeart/2005/8/layout/vList5"/>
    <dgm:cxn modelId="{853BF855-DF87-4748-930F-103AE03C0DE9}" type="presParOf" srcId="{93A9FDCC-D58C-4670-93F1-AC7EF876C314}" destId="{0941766B-8217-4A95-A189-2AF91D429289}" srcOrd="1" destOrd="0" presId="urn:microsoft.com/office/officeart/2005/8/layout/vList5"/>
    <dgm:cxn modelId="{6C6C6BD4-A40E-461B-ADF4-8CEFACCC94FD}" type="presParOf" srcId="{6F908EF8-2EE9-4E76-AAB2-826B34F2DC1F}" destId="{1BCE25AF-502A-4920-BB43-3A6ED7EE42AA}" srcOrd="3" destOrd="0" presId="urn:microsoft.com/office/officeart/2005/8/layout/vList5"/>
    <dgm:cxn modelId="{8874FCE4-28E6-434C-9E06-54D21C4BB6CA}" type="presParOf" srcId="{6F908EF8-2EE9-4E76-AAB2-826B34F2DC1F}" destId="{A51E33C2-9D45-499C-B242-333DE017D970}" srcOrd="4" destOrd="0" presId="urn:microsoft.com/office/officeart/2005/8/layout/vList5"/>
    <dgm:cxn modelId="{0E11529C-13E4-4411-BF16-FF1F1C7E601A}" type="presParOf" srcId="{A51E33C2-9D45-499C-B242-333DE017D970}" destId="{28775F43-22A8-40D5-95D2-316312A71391}" srcOrd="0" destOrd="0" presId="urn:microsoft.com/office/officeart/2005/8/layout/vList5"/>
    <dgm:cxn modelId="{51CECC36-AC7F-45BA-964B-7AC06452348B}" type="presParOf" srcId="{A51E33C2-9D45-499C-B242-333DE017D970}" destId="{A853A038-4FB6-4B93-98ED-2FE2B236434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18B691-69B3-4EFE-8326-1674AD82FC0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C12950-7B22-4010-ABE5-EC5704A0C255}">
      <dgm:prSet/>
      <dgm:spPr/>
      <dgm:t>
        <a:bodyPr/>
        <a:lstStyle/>
        <a:p>
          <a:pPr rtl="0"/>
          <a:r>
            <a:rPr lang="hr-HR" b="1" dirty="0"/>
            <a:t>Hrana</a:t>
          </a:r>
          <a:endParaRPr lang="hr-HR" dirty="0"/>
        </a:p>
      </dgm:t>
    </dgm:pt>
    <dgm:pt modelId="{4DFFC181-4108-4F73-8DF2-A97AEE74D268}" type="parTrans" cxnId="{CD7DA7B9-A8FA-42D1-81B8-9225D5A11FC8}">
      <dgm:prSet/>
      <dgm:spPr/>
      <dgm:t>
        <a:bodyPr/>
        <a:lstStyle/>
        <a:p>
          <a:endParaRPr lang="en-US"/>
        </a:p>
      </dgm:t>
    </dgm:pt>
    <dgm:pt modelId="{A0FAD03E-3264-4689-90B6-035AED6A5556}" type="sibTrans" cxnId="{CD7DA7B9-A8FA-42D1-81B8-9225D5A11FC8}">
      <dgm:prSet/>
      <dgm:spPr/>
      <dgm:t>
        <a:bodyPr/>
        <a:lstStyle/>
        <a:p>
          <a:endParaRPr lang="en-US"/>
        </a:p>
      </dgm:t>
    </dgm:pt>
    <dgm:pt modelId="{DF1510D5-28F0-4FB2-9C1B-62E6AF1E72BD}">
      <dgm:prSet custT="1"/>
      <dgm:spPr/>
      <dgm:t>
        <a:bodyPr/>
        <a:lstStyle/>
        <a:p>
          <a:pPr rtl="0"/>
          <a:r>
            <a:rPr lang="hr-HR" sz="1800" dirty="0" err="1">
              <a:latin typeface="Arial Narrow" panose="020B0606020202030204" pitchFamily="34" charset="0"/>
            </a:rPr>
            <a:t>Orašasto</a:t>
          </a:r>
          <a:r>
            <a:rPr lang="hr-HR" sz="1800" dirty="0">
              <a:latin typeface="Arial Narrow" panose="020B0606020202030204" pitchFamily="34" charset="0"/>
            </a:rPr>
            <a:t> voće</a:t>
          </a:r>
        </a:p>
      </dgm:t>
    </dgm:pt>
    <dgm:pt modelId="{5CEABF41-DB68-4659-B8F3-54B88D6457BE}" type="parTrans" cxnId="{F4A5626A-0F81-4211-A4B4-2871BBE4978E}">
      <dgm:prSet/>
      <dgm:spPr/>
      <dgm:t>
        <a:bodyPr/>
        <a:lstStyle/>
        <a:p>
          <a:endParaRPr lang="en-US"/>
        </a:p>
      </dgm:t>
    </dgm:pt>
    <dgm:pt modelId="{A1305E01-60A7-4B31-8906-A975B17F6FFB}" type="sibTrans" cxnId="{F4A5626A-0F81-4211-A4B4-2871BBE4978E}">
      <dgm:prSet/>
      <dgm:spPr/>
      <dgm:t>
        <a:bodyPr/>
        <a:lstStyle/>
        <a:p>
          <a:endParaRPr lang="en-US"/>
        </a:p>
      </dgm:t>
    </dgm:pt>
    <dgm:pt modelId="{1C2B958F-BF2F-4C0B-AC9B-81D16BADA343}">
      <dgm:prSet custT="1"/>
      <dgm:spPr/>
      <dgm:t>
        <a:bodyPr/>
        <a:lstStyle/>
        <a:p>
          <a:pPr rtl="0"/>
          <a:r>
            <a:rPr lang="hr-HR" sz="1800" dirty="0">
              <a:latin typeface="Arial Narrow" panose="020B0606020202030204" pitchFamily="34" charset="0"/>
            </a:rPr>
            <a:t>Plodovi mora</a:t>
          </a:r>
        </a:p>
      </dgm:t>
    </dgm:pt>
    <dgm:pt modelId="{7C806F24-A04E-4A63-B153-2867045A2E37}" type="parTrans" cxnId="{FFB06E21-6962-4E40-9610-2CAA99DB7CFE}">
      <dgm:prSet/>
      <dgm:spPr/>
      <dgm:t>
        <a:bodyPr/>
        <a:lstStyle/>
        <a:p>
          <a:endParaRPr lang="en-US"/>
        </a:p>
      </dgm:t>
    </dgm:pt>
    <dgm:pt modelId="{2ED94E65-6C92-460E-BECF-506E279A4B0B}" type="sibTrans" cxnId="{FFB06E21-6962-4E40-9610-2CAA99DB7CFE}">
      <dgm:prSet/>
      <dgm:spPr/>
      <dgm:t>
        <a:bodyPr/>
        <a:lstStyle/>
        <a:p>
          <a:endParaRPr lang="en-US"/>
        </a:p>
      </dgm:t>
    </dgm:pt>
    <dgm:pt modelId="{389F453B-0D9A-45F7-82F7-931426AF1E42}">
      <dgm:prSet custT="1"/>
      <dgm:spPr/>
      <dgm:t>
        <a:bodyPr/>
        <a:lstStyle/>
        <a:p>
          <a:pPr rtl="0"/>
          <a:r>
            <a:rPr lang="hr-HR" sz="1800" dirty="0">
              <a:latin typeface="Arial Narrow" panose="020B0606020202030204" pitchFamily="34" charset="0"/>
            </a:rPr>
            <a:t>Jaja</a:t>
          </a:r>
        </a:p>
      </dgm:t>
    </dgm:pt>
    <dgm:pt modelId="{556B6835-D9EE-47F9-8D24-C1B759C8A716}" type="parTrans" cxnId="{C52E949D-5260-47A5-8795-60B3E84DB998}">
      <dgm:prSet/>
      <dgm:spPr/>
      <dgm:t>
        <a:bodyPr/>
        <a:lstStyle/>
        <a:p>
          <a:endParaRPr lang="en-US"/>
        </a:p>
      </dgm:t>
    </dgm:pt>
    <dgm:pt modelId="{B8925AF5-9358-4718-9133-C3F406DA3A96}" type="sibTrans" cxnId="{C52E949D-5260-47A5-8795-60B3E84DB998}">
      <dgm:prSet/>
      <dgm:spPr/>
      <dgm:t>
        <a:bodyPr/>
        <a:lstStyle/>
        <a:p>
          <a:endParaRPr lang="en-US"/>
        </a:p>
      </dgm:t>
    </dgm:pt>
    <dgm:pt modelId="{77FC496C-A13A-4A71-AF35-9344F93A9F82}">
      <dgm:prSet custT="1"/>
      <dgm:spPr/>
      <dgm:t>
        <a:bodyPr/>
        <a:lstStyle/>
        <a:p>
          <a:pPr rtl="0"/>
          <a:r>
            <a:rPr lang="hr-HR" sz="1800" dirty="0" err="1">
              <a:latin typeface="Arial Narrow" panose="020B0606020202030204" pitchFamily="34" charset="0"/>
            </a:rPr>
            <a:t>Grašak,grah</a:t>
          </a:r>
          <a:endParaRPr lang="hr-HR" sz="1800" dirty="0">
            <a:latin typeface="Arial Narrow" panose="020B0606020202030204" pitchFamily="34" charset="0"/>
          </a:endParaRPr>
        </a:p>
      </dgm:t>
    </dgm:pt>
    <dgm:pt modelId="{BCB9BDF7-85ED-4799-8552-CF3C7B5BA7A9}" type="parTrans" cxnId="{CDADE757-DFCF-4D1C-A471-48F7CB633BE6}">
      <dgm:prSet/>
      <dgm:spPr/>
      <dgm:t>
        <a:bodyPr/>
        <a:lstStyle/>
        <a:p>
          <a:endParaRPr lang="en-US"/>
        </a:p>
      </dgm:t>
    </dgm:pt>
    <dgm:pt modelId="{B7E68D1A-9BEB-4F5E-82BC-C8A8A21964CE}" type="sibTrans" cxnId="{CDADE757-DFCF-4D1C-A471-48F7CB633BE6}">
      <dgm:prSet/>
      <dgm:spPr/>
      <dgm:t>
        <a:bodyPr/>
        <a:lstStyle/>
        <a:p>
          <a:endParaRPr lang="en-US"/>
        </a:p>
      </dgm:t>
    </dgm:pt>
    <dgm:pt modelId="{F075BE60-6A59-4504-9E7D-5BE15029B6C9}">
      <dgm:prSet/>
      <dgm:spPr/>
      <dgm:t>
        <a:bodyPr/>
        <a:lstStyle/>
        <a:p>
          <a:pPr rtl="0"/>
          <a:r>
            <a:rPr lang="hr-HR" b="1" dirty="0"/>
            <a:t>Produkti kukaca</a:t>
          </a:r>
          <a:endParaRPr lang="hr-HR" dirty="0"/>
        </a:p>
      </dgm:t>
    </dgm:pt>
    <dgm:pt modelId="{BCE8D1BC-A9F9-4467-99F5-BF9432192426}" type="parTrans" cxnId="{B81A72F0-553C-4114-9291-C627D73E2F9C}">
      <dgm:prSet/>
      <dgm:spPr/>
      <dgm:t>
        <a:bodyPr/>
        <a:lstStyle/>
        <a:p>
          <a:endParaRPr lang="en-US"/>
        </a:p>
      </dgm:t>
    </dgm:pt>
    <dgm:pt modelId="{BF71157B-EE30-44DC-BFAF-6FB192486A31}" type="sibTrans" cxnId="{B81A72F0-553C-4114-9291-C627D73E2F9C}">
      <dgm:prSet/>
      <dgm:spPr/>
      <dgm:t>
        <a:bodyPr/>
        <a:lstStyle/>
        <a:p>
          <a:endParaRPr lang="en-US"/>
        </a:p>
      </dgm:t>
    </dgm:pt>
    <dgm:pt modelId="{1D511232-F33D-4ADD-B310-FCCA32C98099}">
      <dgm:prSet custT="1"/>
      <dgm:spPr/>
      <dgm:t>
        <a:bodyPr/>
        <a:lstStyle/>
        <a:p>
          <a:pPr rtl="0"/>
          <a:r>
            <a:rPr lang="hr-HR" sz="1800" dirty="0">
              <a:latin typeface="Arial Narrow" panose="020B0606020202030204" pitchFamily="34" charset="0"/>
            </a:rPr>
            <a:t>Otrov pčele i ose</a:t>
          </a:r>
        </a:p>
      </dgm:t>
    </dgm:pt>
    <dgm:pt modelId="{90E124E0-BC32-4EF9-BF98-2D66D64926EB}" type="parTrans" cxnId="{AE41CC56-3A9A-461C-A02E-17FAE2E80FCB}">
      <dgm:prSet/>
      <dgm:spPr/>
      <dgm:t>
        <a:bodyPr/>
        <a:lstStyle/>
        <a:p>
          <a:endParaRPr lang="en-US"/>
        </a:p>
      </dgm:t>
    </dgm:pt>
    <dgm:pt modelId="{B857DDEA-C6AC-4DDA-8067-06A911535317}" type="sibTrans" cxnId="{AE41CC56-3A9A-461C-A02E-17FAE2E80FCB}">
      <dgm:prSet/>
      <dgm:spPr/>
      <dgm:t>
        <a:bodyPr/>
        <a:lstStyle/>
        <a:p>
          <a:endParaRPr lang="en-US"/>
        </a:p>
      </dgm:t>
    </dgm:pt>
    <dgm:pt modelId="{577499F8-0BEA-4E2D-BA01-4E5658C2B7DC}">
      <dgm:prSet custT="1"/>
      <dgm:spPr/>
      <dgm:t>
        <a:bodyPr/>
        <a:lstStyle/>
        <a:p>
          <a:pPr rtl="0"/>
          <a:r>
            <a:rPr lang="hr-HR" sz="1800" dirty="0">
              <a:latin typeface="Arial Narrow" panose="020B0606020202030204" pitchFamily="34" charset="0"/>
            </a:rPr>
            <a:t>Otrov mrava</a:t>
          </a:r>
        </a:p>
      </dgm:t>
    </dgm:pt>
    <dgm:pt modelId="{5F805FEB-BEFA-4BDB-A8E4-51ED9FCDFA42}" type="parTrans" cxnId="{1794D9D4-B60B-4058-B708-19A56B2CAFCD}">
      <dgm:prSet/>
      <dgm:spPr/>
      <dgm:t>
        <a:bodyPr/>
        <a:lstStyle/>
        <a:p>
          <a:endParaRPr lang="en-US"/>
        </a:p>
      </dgm:t>
    </dgm:pt>
    <dgm:pt modelId="{253E13EB-A639-41B6-8BEC-24517F99E0D3}" type="sibTrans" cxnId="{1794D9D4-B60B-4058-B708-19A56B2CAFCD}">
      <dgm:prSet/>
      <dgm:spPr/>
      <dgm:t>
        <a:bodyPr/>
        <a:lstStyle/>
        <a:p>
          <a:endParaRPr lang="en-US"/>
        </a:p>
      </dgm:t>
    </dgm:pt>
    <dgm:pt modelId="{6785910E-8D87-42FE-9F80-D2FB8A48BC49}">
      <dgm:prSet custT="1"/>
      <dgm:spPr/>
      <dgm:t>
        <a:bodyPr/>
        <a:lstStyle/>
        <a:p>
          <a:pPr rtl="0"/>
          <a:r>
            <a:rPr lang="hr-HR" sz="1800" dirty="0">
              <a:latin typeface="Arial Narrow" panose="020B0606020202030204" pitchFamily="34" charset="0"/>
            </a:rPr>
            <a:t>Izmet žohara</a:t>
          </a:r>
        </a:p>
      </dgm:t>
    </dgm:pt>
    <dgm:pt modelId="{152E90C3-94C7-4135-94AE-46E1A851AAFC}" type="parTrans" cxnId="{F79CF511-48B1-4C13-9C53-617E2CD7F5C0}">
      <dgm:prSet/>
      <dgm:spPr/>
      <dgm:t>
        <a:bodyPr/>
        <a:lstStyle/>
        <a:p>
          <a:endParaRPr lang="en-US"/>
        </a:p>
      </dgm:t>
    </dgm:pt>
    <dgm:pt modelId="{2691F6BF-8E59-457B-8F44-9B3A0C9E7E28}" type="sibTrans" cxnId="{F79CF511-48B1-4C13-9C53-617E2CD7F5C0}">
      <dgm:prSet/>
      <dgm:spPr/>
      <dgm:t>
        <a:bodyPr/>
        <a:lstStyle/>
        <a:p>
          <a:endParaRPr lang="en-US"/>
        </a:p>
      </dgm:t>
    </dgm:pt>
    <dgm:pt modelId="{C52ACF9C-A804-47E8-90F7-3D4C4C244F06}">
      <dgm:prSet/>
      <dgm:spPr/>
      <dgm:t>
        <a:bodyPr/>
        <a:lstStyle/>
        <a:p>
          <a:pPr rtl="0"/>
          <a:r>
            <a:rPr lang="hr-HR" b="1" dirty="0"/>
            <a:t>Spore plijesni</a:t>
          </a:r>
          <a:endParaRPr lang="hr-HR" dirty="0"/>
        </a:p>
      </dgm:t>
    </dgm:pt>
    <dgm:pt modelId="{28587C23-4F1D-42AB-BD5E-E413714C0C90}" type="parTrans" cxnId="{E8753575-66DD-49B6-8EF0-D25C687309E2}">
      <dgm:prSet/>
      <dgm:spPr/>
      <dgm:t>
        <a:bodyPr/>
        <a:lstStyle/>
        <a:p>
          <a:endParaRPr lang="en-US"/>
        </a:p>
      </dgm:t>
    </dgm:pt>
    <dgm:pt modelId="{5697FD4D-9110-442B-86C1-02EB731FF46E}" type="sibTrans" cxnId="{E8753575-66DD-49B6-8EF0-D25C687309E2}">
      <dgm:prSet/>
      <dgm:spPr/>
      <dgm:t>
        <a:bodyPr/>
        <a:lstStyle/>
        <a:p>
          <a:endParaRPr lang="en-US"/>
        </a:p>
      </dgm:t>
    </dgm:pt>
    <dgm:pt modelId="{A4787FF5-D838-42E2-B3EC-732BBBFD58AC}">
      <dgm:prSet/>
      <dgm:spPr/>
      <dgm:t>
        <a:bodyPr/>
        <a:lstStyle/>
        <a:p>
          <a:pPr rtl="0"/>
          <a:r>
            <a:rPr lang="hr-HR" b="1" dirty="0"/>
            <a:t>Životinjska dlaka i perut (prhut) </a:t>
          </a:r>
          <a:endParaRPr lang="hr-HR" dirty="0"/>
        </a:p>
      </dgm:t>
    </dgm:pt>
    <dgm:pt modelId="{568659E3-2ECF-42D9-986B-F9D69890C09F}" type="parTrans" cxnId="{711E18D9-3AE1-401B-852A-B398D477C41B}">
      <dgm:prSet/>
      <dgm:spPr/>
      <dgm:t>
        <a:bodyPr/>
        <a:lstStyle/>
        <a:p>
          <a:endParaRPr lang="en-US"/>
        </a:p>
      </dgm:t>
    </dgm:pt>
    <dgm:pt modelId="{682F48F1-5090-48D2-9BB4-B390331F216D}" type="sibTrans" cxnId="{711E18D9-3AE1-401B-852A-B398D477C41B}">
      <dgm:prSet/>
      <dgm:spPr/>
      <dgm:t>
        <a:bodyPr/>
        <a:lstStyle/>
        <a:p>
          <a:endParaRPr lang="en-US"/>
        </a:p>
      </dgm:t>
    </dgm:pt>
    <dgm:pt modelId="{D77B1E1B-0F93-4857-BF33-A1FD1F152C18}" type="pres">
      <dgm:prSet presAssocID="{C518B691-69B3-4EFE-8326-1674AD82FC0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114D55-24FE-40FE-AB65-0F9C4A4E2F5D}" type="pres">
      <dgm:prSet presAssocID="{BAC12950-7B22-4010-ABE5-EC5704A0C255}" presName="linNode" presStyleCnt="0"/>
      <dgm:spPr/>
    </dgm:pt>
    <dgm:pt modelId="{01AACD0B-7302-4FC9-AF83-7C7D3002E146}" type="pres">
      <dgm:prSet presAssocID="{BAC12950-7B22-4010-ABE5-EC5704A0C255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53AC94-D55E-4EA0-A27C-455BB6F7A46C}" type="pres">
      <dgm:prSet presAssocID="{BAC12950-7B22-4010-ABE5-EC5704A0C255}" presName="descendantText" presStyleLbl="alignAccFollowNode1" presStyleIdx="0" presStyleCnt="2" custScaleY="1619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F73DF0-4947-4A38-AA73-6993BBEE4B6C}" type="pres">
      <dgm:prSet presAssocID="{A0FAD03E-3264-4689-90B6-035AED6A5556}" presName="sp" presStyleCnt="0"/>
      <dgm:spPr/>
    </dgm:pt>
    <dgm:pt modelId="{093074A2-5BCC-41A4-90E2-A61DBB4DB27F}" type="pres">
      <dgm:prSet presAssocID="{F075BE60-6A59-4504-9E7D-5BE15029B6C9}" presName="linNode" presStyleCnt="0"/>
      <dgm:spPr/>
    </dgm:pt>
    <dgm:pt modelId="{B76C4A2D-ED48-4257-9EA4-986F12351DEA}" type="pres">
      <dgm:prSet presAssocID="{F075BE60-6A59-4504-9E7D-5BE15029B6C9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CAB560-2CA1-486E-A52C-A8646DE76A24}" type="pres">
      <dgm:prSet presAssocID="{F075BE60-6A59-4504-9E7D-5BE15029B6C9}" presName="descendantText" presStyleLbl="alignAccFollowNode1" presStyleIdx="1" presStyleCnt="2" custScaleY="145536" custLinFactNeighborX="-9" custLinFactNeighborY="156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17137A-03A0-4575-9DC7-054C4CB4D529}" type="pres">
      <dgm:prSet presAssocID="{BF71157B-EE30-44DC-BFAF-6FB192486A31}" presName="sp" presStyleCnt="0"/>
      <dgm:spPr/>
    </dgm:pt>
    <dgm:pt modelId="{008B75BC-2CE3-4EB8-BFA8-9DA5B67A6A3E}" type="pres">
      <dgm:prSet presAssocID="{C52ACF9C-A804-47E8-90F7-3D4C4C244F06}" presName="linNode" presStyleCnt="0"/>
      <dgm:spPr/>
    </dgm:pt>
    <dgm:pt modelId="{55B62AE0-3D4D-412C-9D14-6B6D38B0E1ED}" type="pres">
      <dgm:prSet presAssocID="{C52ACF9C-A804-47E8-90F7-3D4C4C244F06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FCAD46-5254-413F-90BD-F707840EC1E1}" type="pres">
      <dgm:prSet presAssocID="{5697FD4D-9110-442B-86C1-02EB731FF46E}" presName="sp" presStyleCnt="0"/>
      <dgm:spPr/>
    </dgm:pt>
    <dgm:pt modelId="{41A84D9D-2C19-4A97-B6BD-D4267CDB2F31}" type="pres">
      <dgm:prSet presAssocID="{A4787FF5-D838-42E2-B3EC-732BBBFD58AC}" presName="linNode" presStyleCnt="0"/>
      <dgm:spPr/>
    </dgm:pt>
    <dgm:pt modelId="{CF0B97C2-200C-44FF-8272-AF12197F999C}" type="pres">
      <dgm:prSet presAssocID="{A4787FF5-D838-42E2-B3EC-732BBBFD58AC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D78C5D-D58C-4B06-B6A5-5E3A5948C830}" type="presOf" srcId="{A4787FF5-D838-42E2-B3EC-732BBBFD58AC}" destId="{CF0B97C2-200C-44FF-8272-AF12197F999C}" srcOrd="0" destOrd="0" presId="urn:microsoft.com/office/officeart/2005/8/layout/vList5"/>
    <dgm:cxn modelId="{CD7DA7B9-A8FA-42D1-81B8-9225D5A11FC8}" srcId="{C518B691-69B3-4EFE-8326-1674AD82FC09}" destId="{BAC12950-7B22-4010-ABE5-EC5704A0C255}" srcOrd="0" destOrd="0" parTransId="{4DFFC181-4108-4F73-8DF2-A97AEE74D268}" sibTransId="{A0FAD03E-3264-4689-90B6-035AED6A5556}"/>
    <dgm:cxn modelId="{11BE81C3-1836-4C99-B319-7A01DFCF8434}" type="presOf" srcId="{BAC12950-7B22-4010-ABE5-EC5704A0C255}" destId="{01AACD0B-7302-4FC9-AF83-7C7D3002E146}" srcOrd="0" destOrd="0" presId="urn:microsoft.com/office/officeart/2005/8/layout/vList5"/>
    <dgm:cxn modelId="{ACD511D8-B658-4390-8FBE-BA7787EF5AA0}" type="presOf" srcId="{77FC496C-A13A-4A71-AF35-9344F93A9F82}" destId="{2A53AC94-D55E-4EA0-A27C-455BB6F7A46C}" srcOrd="0" destOrd="3" presId="urn:microsoft.com/office/officeart/2005/8/layout/vList5"/>
    <dgm:cxn modelId="{80110820-A883-413A-BFFF-F3244316867F}" type="presOf" srcId="{C518B691-69B3-4EFE-8326-1674AD82FC09}" destId="{D77B1E1B-0F93-4857-BF33-A1FD1F152C18}" srcOrd="0" destOrd="0" presId="urn:microsoft.com/office/officeart/2005/8/layout/vList5"/>
    <dgm:cxn modelId="{AE41CC56-3A9A-461C-A02E-17FAE2E80FCB}" srcId="{F075BE60-6A59-4504-9E7D-5BE15029B6C9}" destId="{1D511232-F33D-4ADD-B310-FCCA32C98099}" srcOrd="0" destOrd="0" parTransId="{90E124E0-BC32-4EF9-BF98-2D66D64926EB}" sibTransId="{B857DDEA-C6AC-4DDA-8067-06A911535317}"/>
    <dgm:cxn modelId="{3FB55455-0295-4B9F-ABD7-BFCA78D2FAF7}" type="presOf" srcId="{1C2B958F-BF2F-4C0B-AC9B-81D16BADA343}" destId="{2A53AC94-D55E-4EA0-A27C-455BB6F7A46C}" srcOrd="0" destOrd="1" presId="urn:microsoft.com/office/officeart/2005/8/layout/vList5"/>
    <dgm:cxn modelId="{CDADE757-DFCF-4D1C-A471-48F7CB633BE6}" srcId="{BAC12950-7B22-4010-ABE5-EC5704A0C255}" destId="{77FC496C-A13A-4A71-AF35-9344F93A9F82}" srcOrd="3" destOrd="0" parTransId="{BCB9BDF7-85ED-4799-8552-CF3C7B5BA7A9}" sibTransId="{B7E68D1A-9BEB-4F5E-82BC-C8A8A21964CE}"/>
    <dgm:cxn modelId="{1794D9D4-B60B-4058-B708-19A56B2CAFCD}" srcId="{F075BE60-6A59-4504-9E7D-5BE15029B6C9}" destId="{577499F8-0BEA-4E2D-BA01-4E5658C2B7DC}" srcOrd="1" destOrd="0" parTransId="{5F805FEB-BEFA-4BDB-A8E4-51ED9FCDFA42}" sibTransId="{253E13EB-A639-41B6-8BEC-24517F99E0D3}"/>
    <dgm:cxn modelId="{C52E949D-5260-47A5-8795-60B3E84DB998}" srcId="{BAC12950-7B22-4010-ABE5-EC5704A0C255}" destId="{389F453B-0D9A-45F7-82F7-931426AF1E42}" srcOrd="2" destOrd="0" parTransId="{556B6835-D9EE-47F9-8D24-C1B759C8A716}" sibTransId="{B8925AF5-9358-4718-9133-C3F406DA3A96}"/>
    <dgm:cxn modelId="{B81A72F0-553C-4114-9291-C627D73E2F9C}" srcId="{C518B691-69B3-4EFE-8326-1674AD82FC09}" destId="{F075BE60-6A59-4504-9E7D-5BE15029B6C9}" srcOrd="1" destOrd="0" parTransId="{BCE8D1BC-A9F9-4467-99F5-BF9432192426}" sibTransId="{BF71157B-EE30-44DC-BFAF-6FB192486A31}"/>
    <dgm:cxn modelId="{1D2519C6-F020-46C9-BF32-A5E4E7EA4E22}" type="presOf" srcId="{6785910E-8D87-42FE-9F80-D2FB8A48BC49}" destId="{0DCAB560-2CA1-486E-A52C-A8646DE76A24}" srcOrd="0" destOrd="2" presId="urn:microsoft.com/office/officeart/2005/8/layout/vList5"/>
    <dgm:cxn modelId="{BCE6998B-3339-4A66-9CC5-E71FCE9AF715}" type="presOf" srcId="{1D511232-F33D-4ADD-B310-FCCA32C98099}" destId="{0DCAB560-2CA1-486E-A52C-A8646DE76A24}" srcOrd="0" destOrd="0" presId="urn:microsoft.com/office/officeart/2005/8/layout/vList5"/>
    <dgm:cxn modelId="{F79CF511-48B1-4C13-9C53-617E2CD7F5C0}" srcId="{F075BE60-6A59-4504-9E7D-5BE15029B6C9}" destId="{6785910E-8D87-42FE-9F80-D2FB8A48BC49}" srcOrd="2" destOrd="0" parTransId="{152E90C3-94C7-4135-94AE-46E1A851AAFC}" sibTransId="{2691F6BF-8E59-457B-8F44-9B3A0C9E7E28}"/>
    <dgm:cxn modelId="{FFB06E21-6962-4E40-9610-2CAA99DB7CFE}" srcId="{BAC12950-7B22-4010-ABE5-EC5704A0C255}" destId="{1C2B958F-BF2F-4C0B-AC9B-81D16BADA343}" srcOrd="1" destOrd="0" parTransId="{7C806F24-A04E-4A63-B153-2867045A2E37}" sibTransId="{2ED94E65-6C92-460E-BECF-506E279A4B0B}"/>
    <dgm:cxn modelId="{6391E70C-0465-426A-A2D8-0B83FC0B6D28}" type="presOf" srcId="{389F453B-0D9A-45F7-82F7-931426AF1E42}" destId="{2A53AC94-D55E-4EA0-A27C-455BB6F7A46C}" srcOrd="0" destOrd="2" presId="urn:microsoft.com/office/officeart/2005/8/layout/vList5"/>
    <dgm:cxn modelId="{804A8BAE-6B5D-49B9-B9F9-D401B45A29A2}" type="presOf" srcId="{577499F8-0BEA-4E2D-BA01-4E5658C2B7DC}" destId="{0DCAB560-2CA1-486E-A52C-A8646DE76A24}" srcOrd="0" destOrd="1" presId="urn:microsoft.com/office/officeart/2005/8/layout/vList5"/>
    <dgm:cxn modelId="{711E18D9-3AE1-401B-852A-B398D477C41B}" srcId="{C518B691-69B3-4EFE-8326-1674AD82FC09}" destId="{A4787FF5-D838-42E2-B3EC-732BBBFD58AC}" srcOrd="3" destOrd="0" parTransId="{568659E3-2ECF-42D9-986B-F9D69890C09F}" sibTransId="{682F48F1-5090-48D2-9BB4-B390331F216D}"/>
    <dgm:cxn modelId="{94EA64DD-9813-4E06-B50D-2550C55FA65D}" type="presOf" srcId="{C52ACF9C-A804-47E8-90F7-3D4C4C244F06}" destId="{55B62AE0-3D4D-412C-9D14-6B6D38B0E1ED}" srcOrd="0" destOrd="0" presId="urn:microsoft.com/office/officeart/2005/8/layout/vList5"/>
    <dgm:cxn modelId="{857DE46A-417C-49A9-907B-961F6747D48D}" type="presOf" srcId="{F075BE60-6A59-4504-9E7D-5BE15029B6C9}" destId="{B76C4A2D-ED48-4257-9EA4-986F12351DEA}" srcOrd="0" destOrd="0" presId="urn:microsoft.com/office/officeart/2005/8/layout/vList5"/>
    <dgm:cxn modelId="{F4A5626A-0F81-4211-A4B4-2871BBE4978E}" srcId="{BAC12950-7B22-4010-ABE5-EC5704A0C255}" destId="{DF1510D5-28F0-4FB2-9C1B-62E6AF1E72BD}" srcOrd="0" destOrd="0" parTransId="{5CEABF41-DB68-4659-B8F3-54B88D6457BE}" sibTransId="{A1305E01-60A7-4B31-8906-A975B17F6FFB}"/>
    <dgm:cxn modelId="{A26FAC4C-15BB-4CDA-B70C-89809384E20E}" type="presOf" srcId="{DF1510D5-28F0-4FB2-9C1B-62E6AF1E72BD}" destId="{2A53AC94-D55E-4EA0-A27C-455BB6F7A46C}" srcOrd="0" destOrd="0" presId="urn:microsoft.com/office/officeart/2005/8/layout/vList5"/>
    <dgm:cxn modelId="{E8753575-66DD-49B6-8EF0-D25C687309E2}" srcId="{C518B691-69B3-4EFE-8326-1674AD82FC09}" destId="{C52ACF9C-A804-47E8-90F7-3D4C4C244F06}" srcOrd="2" destOrd="0" parTransId="{28587C23-4F1D-42AB-BD5E-E413714C0C90}" sibTransId="{5697FD4D-9110-442B-86C1-02EB731FF46E}"/>
    <dgm:cxn modelId="{DE7FCE31-E052-4B23-9F5F-5807B1E94503}" type="presParOf" srcId="{D77B1E1B-0F93-4857-BF33-A1FD1F152C18}" destId="{92114D55-24FE-40FE-AB65-0F9C4A4E2F5D}" srcOrd="0" destOrd="0" presId="urn:microsoft.com/office/officeart/2005/8/layout/vList5"/>
    <dgm:cxn modelId="{0EC0EC83-FF29-4CD3-931F-283FF8D32BF3}" type="presParOf" srcId="{92114D55-24FE-40FE-AB65-0F9C4A4E2F5D}" destId="{01AACD0B-7302-4FC9-AF83-7C7D3002E146}" srcOrd="0" destOrd="0" presId="urn:microsoft.com/office/officeart/2005/8/layout/vList5"/>
    <dgm:cxn modelId="{347BF240-4D3D-4633-989C-A3DB36F24914}" type="presParOf" srcId="{92114D55-24FE-40FE-AB65-0F9C4A4E2F5D}" destId="{2A53AC94-D55E-4EA0-A27C-455BB6F7A46C}" srcOrd="1" destOrd="0" presId="urn:microsoft.com/office/officeart/2005/8/layout/vList5"/>
    <dgm:cxn modelId="{7BD56D49-D2A0-4D05-8B48-9AEE3EFBF715}" type="presParOf" srcId="{D77B1E1B-0F93-4857-BF33-A1FD1F152C18}" destId="{ACF73DF0-4947-4A38-AA73-6993BBEE4B6C}" srcOrd="1" destOrd="0" presId="urn:microsoft.com/office/officeart/2005/8/layout/vList5"/>
    <dgm:cxn modelId="{8937C7D8-2B0F-4158-9495-081C67EB8694}" type="presParOf" srcId="{D77B1E1B-0F93-4857-BF33-A1FD1F152C18}" destId="{093074A2-5BCC-41A4-90E2-A61DBB4DB27F}" srcOrd="2" destOrd="0" presId="urn:microsoft.com/office/officeart/2005/8/layout/vList5"/>
    <dgm:cxn modelId="{39309AFB-3ABC-4FF9-AB3C-42411FD44E3C}" type="presParOf" srcId="{093074A2-5BCC-41A4-90E2-A61DBB4DB27F}" destId="{B76C4A2D-ED48-4257-9EA4-986F12351DEA}" srcOrd="0" destOrd="0" presId="urn:microsoft.com/office/officeart/2005/8/layout/vList5"/>
    <dgm:cxn modelId="{DF3CFB25-6288-4BFB-8571-88CA438AD15A}" type="presParOf" srcId="{093074A2-5BCC-41A4-90E2-A61DBB4DB27F}" destId="{0DCAB560-2CA1-486E-A52C-A8646DE76A24}" srcOrd="1" destOrd="0" presId="urn:microsoft.com/office/officeart/2005/8/layout/vList5"/>
    <dgm:cxn modelId="{9599D586-C6C4-486F-B936-138E304381B9}" type="presParOf" srcId="{D77B1E1B-0F93-4857-BF33-A1FD1F152C18}" destId="{D917137A-03A0-4575-9DC7-054C4CB4D529}" srcOrd="3" destOrd="0" presId="urn:microsoft.com/office/officeart/2005/8/layout/vList5"/>
    <dgm:cxn modelId="{C1A1F4C3-EB18-4E62-AAC4-EE92A660A287}" type="presParOf" srcId="{D77B1E1B-0F93-4857-BF33-A1FD1F152C18}" destId="{008B75BC-2CE3-4EB8-BFA8-9DA5B67A6A3E}" srcOrd="4" destOrd="0" presId="urn:microsoft.com/office/officeart/2005/8/layout/vList5"/>
    <dgm:cxn modelId="{53EA5FAD-FD67-47A4-863D-C16076147634}" type="presParOf" srcId="{008B75BC-2CE3-4EB8-BFA8-9DA5B67A6A3E}" destId="{55B62AE0-3D4D-412C-9D14-6B6D38B0E1ED}" srcOrd="0" destOrd="0" presId="urn:microsoft.com/office/officeart/2005/8/layout/vList5"/>
    <dgm:cxn modelId="{8781397D-AA0B-4F84-A813-3ECA4A8793BD}" type="presParOf" srcId="{D77B1E1B-0F93-4857-BF33-A1FD1F152C18}" destId="{9DFCAD46-5254-413F-90BD-F707840EC1E1}" srcOrd="5" destOrd="0" presId="urn:microsoft.com/office/officeart/2005/8/layout/vList5"/>
    <dgm:cxn modelId="{349F1FF6-F5FD-42E0-8AD9-4CF1FA5A9787}" type="presParOf" srcId="{D77B1E1B-0F93-4857-BF33-A1FD1F152C18}" destId="{41A84D9D-2C19-4A97-B6BD-D4267CDB2F31}" srcOrd="6" destOrd="0" presId="urn:microsoft.com/office/officeart/2005/8/layout/vList5"/>
    <dgm:cxn modelId="{85A8118A-0D88-4EDF-8698-07C602035929}" type="presParOf" srcId="{41A84D9D-2C19-4A97-B6BD-D4267CDB2F31}" destId="{CF0B97C2-200C-44FF-8272-AF12197F999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E2F9C-3B43-49CE-87B2-DDCC07565BBD}">
      <dsp:nvSpPr>
        <dsp:cNvPr id="0" name=""/>
        <dsp:cNvSpPr/>
      </dsp:nvSpPr>
      <dsp:spPr>
        <a:xfrm>
          <a:off x="0" y="11200"/>
          <a:ext cx="11029950" cy="75477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/>
            <a:t>1. </a:t>
          </a:r>
          <a:r>
            <a:rPr lang="hr-HR" sz="1900" b="1" kern="1200" dirty="0"/>
            <a:t>Bolja dijagnostika i porast svijesti o alergijama </a:t>
          </a:r>
          <a:endParaRPr lang="hr-HR" sz="1900" kern="1200" dirty="0"/>
        </a:p>
      </dsp:txBody>
      <dsp:txXfrm>
        <a:off x="36845" y="48045"/>
        <a:ext cx="10956260" cy="681087"/>
      </dsp:txXfrm>
    </dsp:sp>
    <dsp:sp modelId="{2ECDF2A0-EB49-4334-A615-C231B2F695A1}">
      <dsp:nvSpPr>
        <dsp:cNvPr id="0" name=""/>
        <dsp:cNvSpPr/>
      </dsp:nvSpPr>
      <dsp:spPr>
        <a:xfrm>
          <a:off x="0" y="820698"/>
          <a:ext cx="11029950" cy="75477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b="1" kern="1200"/>
            <a:t>2.Interakcija gena i okoliša </a:t>
          </a:r>
          <a:endParaRPr lang="hr-HR" sz="1900" kern="1200"/>
        </a:p>
      </dsp:txBody>
      <dsp:txXfrm>
        <a:off x="36845" y="857543"/>
        <a:ext cx="10956260" cy="681087"/>
      </dsp:txXfrm>
    </dsp:sp>
    <dsp:sp modelId="{D5D22F7E-1A6A-4383-9D5F-F51C10AE396C}">
      <dsp:nvSpPr>
        <dsp:cNvPr id="0" name=""/>
        <dsp:cNvSpPr/>
      </dsp:nvSpPr>
      <dsp:spPr>
        <a:xfrm>
          <a:off x="0" y="1630196"/>
          <a:ext cx="11029950" cy="75477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b="1" kern="1200"/>
            <a:t>3.Psiho-socijalni utjecaji: djeca visokoobrazovanih češće alergična, manje obitelji-veća vjerojatnost </a:t>
          </a:r>
          <a:endParaRPr lang="hr-HR" sz="1900" kern="1200"/>
        </a:p>
      </dsp:txBody>
      <dsp:txXfrm>
        <a:off x="36845" y="1667041"/>
        <a:ext cx="10956260" cy="681087"/>
      </dsp:txXfrm>
    </dsp:sp>
    <dsp:sp modelId="{C6F2D54E-6A20-49CA-8DA0-04D814BAF0BB}">
      <dsp:nvSpPr>
        <dsp:cNvPr id="0" name=""/>
        <dsp:cNvSpPr/>
      </dsp:nvSpPr>
      <dsp:spPr>
        <a:xfrm>
          <a:off x="0" y="2439693"/>
          <a:ext cx="11029950" cy="75477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b="1" kern="1200" dirty="0"/>
            <a:t>4.Izlaganje alergenima: kućni ljubimci, tepisi… </a:t>
          </a:r>
          <a:endParaRPr lang="hr-HR" sz="1900" kern="1200" dirty="0"/>
        </a:p>
      </dsp:txBody>
      <dsp:txXfrm>
        <a:off x="36845" y="2476538"/>
        <a:ext cx="10956260" cy="681087"/>
      </dsp:txXfrm>
    </dsp:sp>
    <dsp:sp modelId="{50EE1E9A-F427-4871-9B52-DE5902278B61}">
      <dsp:nvSpPr>
        <dsp:cNvPr id="0" name=""/>
        <dsp:cNvSpPr/>
      </dsp:nvSpPr>
      <dsp:spPr>
        <a:xfrm>
          <a:off x="0" y="3249191"/>
          <a:ext cx="11029950" cy="75477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b="1" kern="1200"/>
            <a:t>5.“jungle”/ “higijenska” hipoteza? </a:t>
          </a:r>
          <a:endParaRPr lang="hr-HR" sz="1900" kern="1200"/>
        </a:p>
      </dsp:txBody>
      <dsp:txXfrm>
        <a:off x="36845" y="3286036"/>
        <a:ext cx="10956260" cy="6810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A82A6A-F8F4-4261-B609-7F0A4C739187}">
      <dsp:nvSpPr>
        <dsp:cNvPr id="0" name=""/>
        <dsp:cNvSpPr/>
      </dsp:nvSpPr>
      <dsp:spPr>
        <a:xfrm rot="5400000">
          <a:off x="3056615" y="-1071061"/>
          <a:ext cx="938063" cy="331825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>
              <a:latin typeface="Arial Narrow" panose="020B0606020202030204" pitchFamily="34" charset="0"/>
            </a:rPr>
            <a:t>Strani serum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>
              <a:latin typeface="Arial Narrow" panose="020B0606020202030204" pitchFamily="34" charset="0"/>
            </a:rPr>
            <a:t>Cjepivo </a:t>
          </a:r>
        </a:p>
      </dsp:txBody>
      <dsp:txXfrm rot="-5400000">
        <a:off x="1866519" y="164827"/>
        <a:ext cx="3272464" cy="846479"/>
      </dsp:txXfrm>
    </dsp:sp>
    <dsp:sp modelId="{6F2F1B5A-C85C-4340-BDCE-C9843689FEF9}">
      <dsp:nvSpPr>
        <dsp:cNvPr id="0" name=""/>
        <dsp:cNvSpPr/>
      </dsp:nvSpPr>
      <dsp:spPr>
        <a:xfrm>
          <a:off x="0" y="1776"/>
          <a:ext cx="1866519" cy="1172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>
              <a:latin typeface="Arial Narrow" panose="020B0606020202030204" pitchFamily="34" charset="0"/>
            </a:rPr>
            <a:t>Proteini</a:t>
          </a:r>
          <a:endParaRPr lang="hr-HR" sz="1800" kern="1200">
            <a:latin typeface="Arial Narrow" panose="020B0606020202030204" pitchFamily="34" charset="0"/>
          </a:endParaRPr>
        </a:p>
      </dsp:txBody>
      <dsp:txXfrm>
        <a:off x="57241" y="59017"/>
        <a:ext cx="1752037" cy="1058097"/>
      </dsp:txXfrm>
    </dsp:sp>
    <dsp:sp modelId="{0941766B-8217-4A95-A189-2AF91D429289}">
      <dsp:nvSpPr>
        <dsp:cNvPr id="0" name=""/>
        <dsp:cNvSpPr/>
      </dsp:nvSpPr>
      <dsp:spPr>
        <a:xfrm rot="5400000">
          <a:off x="3056615" y="160146"/>
          <a:ext cx="938063" cy="331825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>
              <a:latin typeface="Arial Narrow" panose="020B0606020202030204" pitchFamily="34" charset="0"/>
            </a:rPr>
            <a:t>Raž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>
              <a:latin typeface="Arial Narrow" panose="020B0606020202030204" pitchFamily="34" charset="0"/>
            </a:rPr>
            <a:t>Ambrozija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>
              <a:latin typeface="Arial Narrow" panose="020B0606020202030204" pitchFamily="34" charset="0"/>
            </a:rPr>
            <a:t>Trave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>
              <a:latin typeface="Arial Narrow" panose="020B0606020202030204" pitchFamily="34" charset="0"/>
            </a:rPr>
            <a:t>Breza</a:t>
          </a:r>
        </a:p>
      </dsp:txBody>
      <dsp:txXfrm rot="-5400000">
        <a:off x="1866519" y="1396034"/>
        <a:ext cx="3272464" cy="846479"/>
      </dsp:txXfrm>
    </dsp:sp>
    <dsp:sp modelId="{E21B32DE-F585-42A1-97A3-18EE0D98CCEA}">
      <dsp:nvSpPr>
        <dsp:cNvPr id="0" name=""/>
        <dsp:cNvSpPr/>
      </dsp:nvSpPr>
      <dsp:spPr>
        <a:xfrm>
          <a:off x="0" y="1232985"/>
          <a:ext cx="1866519" cy="1172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>
              <a:latin typeface="Arial Narrow" panose="020B0606020202030204" pitchFamily="34" charset="0"/>
            </a:rPr>
            <a:t>Pelud</a:t>
          </a:r>
          <a:endParaRPr lang="hr-HR" sz="1800" kern="1200">
            <a:latin typeface="Arial Narrow" panose="020B0606020202030204" pitchFamily="34" charset="0"/>
          </a:endParaRPr>
        </a:p>
      </dsp:txBody>
      <dsp:txXfrm>
        <a:off x="57241" y="1290226"/>
        <a:ext cx="1752037" cy="1058097"/>
      </dsp:txXfrm>
    </dsp:sp>
    <dsp:sp modelId="{A853A038-4FB6-4B93-98ED-2FE2B236434B}">
      <dsp:nvSpPr>
        <dsp:cNvPr id="0" name=""/>
        <dsp:cNvSpPr/>
      </dsp:nvSpPr>
      <dsp:spPr>
        <a:xfrm rot="5400000">
          <a:off x="3056615" y="1391355"/>
          <a:ext cx="938063" cy="331825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>
              <a:latin typeface="Arial Narrow" panose="020B0606020202030204" pitchFamily="34" charset="0"/>
            </a:rPr>
            <a:t>Penicilin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 err="1">
              <a:latin typeface="Arial Narrow" panose="020B0606020202030204" pitchFamily="34" charset="0"/>
            </a:rPr>
            <a:t>sulfonamidi</a:t>
          </a:r>
          <a:endParaRPr lang="hr-HR" sz="1800" kern="1200" dirty="0">
            <a:latin typeface="Arial Narrow" panose="020B060602020203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>
              <a:latin typeface="Arial Narrow" panose="020B0606020202030204" pitchFamily="34" charset="0"/>
            </a:rPr>
            <a:t>Lokalni anestetici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 err="1">
              <a:latin typeface="Arial Narrow" panose="020B0606020202030204" pitchFamily="34" charset="0"/>
            </a:rPr>
            <a:t>Salicilati</a:t>
          </a:r>
          <a:r>
            <a:rPr lang="hr-HR" sz="1800" kern="1200" dirty="0">
              <a:latin typeface="Arial Narrow" panose="020B0606020202030204" pitchFamily="34" charset="0"/>
            </a:rPr>
            <a:t> </a:t>
          </a:r>
        </a:p>
      </dsp:txBody>
      <dsp:txXfrm rot="-5400000">
        <a:off x="1866519" y="2627243"/>
        <a:ext cx="3272464" cy="846479"/>
      </dsp:txXfrm>
    </dsp:sp>
    <dsp:sp modelId="{28775F43-22A8-40D5-95D2-316312A71391}">
      <dsp:nvSpPr>
        <dsp:cNvPr id="0" name=""/>
        <dsp:cNvSpPr/>
      </dsp:nvSpPr>
      <dsp:spPr>
        <a:xfrm>
          <a:off x="0" y="2464193"/>
          <a:ext cx="1866519" cy="1172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>
              <a:latin typeface="Arial Narrow" panose="020B0606020202030204" pitchFamily="34" charset="0"/>
            </a:rPr>
            <a:t>Lijekovi</a:t>
          </a:r>
          <a:endParaRPr lang="hr-HR" sz="1800" kern="1200">
            <a:latin typeface="Arial Narrow" panose="020B0606020202030204" pitchFamily="34" charset="0"/>
          </a:endParaRPr>
        </a:p>
      </dsp:txBody>
      <dsp:txXfrm>
        <a:off x="57241" y="2521434"/>
        <a:ext cx="1752037" cy="10580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3AC94-D55E-4EA0-A27C-455BB6F7A46C}">
      <dsp:nvSpPr>
        <dsp:cNvPr id="0" name=""/>
        <dsp:cNvSpPr/>
      </dsp:nvSpPr>
      <dsp:spPr>
        <a:xfrm rot="5400000">
          <a:off x="3019413" y="-1146854"/>
          <a:ext cx="1021769" cy="331786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 err="1">
              <a:latin typeface="Arial Narrow" panose="020B0606020202030204" pitchFamily="34" charset="0"/>
            </a:rPr>
            <a:t>Orašasto</a:t>
          </a:r>
          <a:r>
            <a:rPr lang="hr-HR" sz="1800" kern="1200" dirty="0">
              <a:latin typeface="Arial Narrow" panose="020B0606020202030204" pitchFamily="34" charset="0"/>
            </a:rPr>
            <a:t> voće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>
              <a:latin typeface="Arial Narrow" panose="020B0606020202030204" pitchFamily="34" charset="0"/>
            </a:rPr>
            <a:t>Plodovi mora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>
              <a:latin typeface="Arial Narrow" panose="020B0606020202030204" pitchFamily="34" charset="0"/>
            </a:rPr>
            <a:t>Jaja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 err="1">
              <a:latin typeface="Arial Narrow" panose="020B0606020202030204" pitchFamily="34" charset="0"/>
            </a:rPr>
            <a:t>Grašak,grah</a:t>
          </a:r>
          <a:endParaRPr lang="hr-HR" sz="1800" kern="1200" dirty="0">
            <a:latin typeface="Arial Narrow" panose="020B0606020202030204" pitchFamily="34" charset="0"/>
          </a:endParaRPr>
        </a:p>
      </dsp:txBody>
      <dsp:txXfrm rot="-5400000">
        <a:off x="1871367" y="51071"/>
        <a:ext cx="3267983" cy="922011"/>
      </dsp:txXfrm>
    </dsp:sp>
    <dsp:sp modelId="{01AACD0B-7302-4FC9-AF83-7C7D3002E146}">
      <dsp:nvSpPr>
        <dsp:cNvPr id="0" name=""/>
        <dsp:cNvSpPr/>
      </dsp:nvSpPr>
      <dsp:spPr>
        <a:xfrm>
          <a:off x="5070" y="117663"/>
          <a:ext cx="1866297" cy="7888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/>
            <a:t>Hrana</a:t>
          </a:r>
          <a:endParaRPr lang="hr-HR" sz="1600" kern="1200" dirty="0"/>
        </a:p>
      </dsp:txBody>
      <dsp:txXfrm>
        <a:off x="43577" y="156170"/>
        <a:ext cx="1789283" cy="711812"/>
      </dsp:txXfrm>
    </dsp:sp>
    <dsp:sp modelId="{0DCAB560-2CA1-486E-A52C-A8646DE76A24}">
      <dsp:nvSpPr>
        <dsp:cNvPr id="0" name=""/>
        <dsp:cNvSpPr/>
      </dsp:nvSpPr>
      <dsp:spPr>
        <a:xfrm rot="5400000">
          <a:off x="3070920" y="-38714"/>
          <a:ext cx="918420" cy="331786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>
              <a:latin typeface="Arial Narrow" panose="020B0606020202030204" pitchFamily="34" charset="0"/>
            </a:rPr>
            <a:t>Otrov pčele i ose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>
              <a:latin typeface="Arial Narrow" panose="020B0606020202030204" pitchFamily="34" charset="0"/>
            </a:rPr>
            <a:t>Otrov mrava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>
              <a:latin typeface="Arial Narrow" panose="020B0606020202030204" pitchFamily="34" charset="0"/>
            </a:rPr>
            <a:t>Izmet žohara</a:t>
          </a:r>
        </a:p>
      </dsp:txBody>
      <dsp:txXfrm rot="-5400000">
        <a:off x="1871199" y="1205841"/>
        <a:ext cx="3273028" cy="828752"/>
      </dsp:txXfrm>
    </dsp:sp>
    <dsp:sp modelId="{B76C4A2D-ED48-4257-9EA4-986F12351DEA}">
      <dsp:nvSpPr>
        <dsp:cNvPr id="0" name=""/>
        <dsp:cNvSpPr/>
      </dsp:nvSpPr>
      <dsp:spPr>
        <a:xfrm>
          <a:off x="5070" y="1127199"/>
          <a:ext cx="1866297" cy="7888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/>
            <a:t>Produkti kukaca</a:t>
          </a:r>
          <a:endParaRPr lang="hr-HR" sz="1600" kern="1200" dirty="0"/>
        </a:p>
      </dsp:txBody>
      <dsp:txXfrm>
        <a:off x="43577" y="1165706"/>
        <a:ext cx="1789283" cy="711812"/>
      </dsp:txXfrm>
    </dsp:sp>
    <dsp:sp modelId="{55B62AE0-3D4D-412C-9D14-6B6D38B0E1ED}">
      <dsp:nvSpPr>
        <dsp:cNvPr id="0" name=""/>
        <dsp:cNvSpPr/>
      </dsp:nvSpPr>
      <dsp:spPr>
        <a:xfrm>
          <a:off x="5070" y="2020264"/>
          <a:ext cx="1869948" cy="7888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/>
            <a:t>Spore plijesni</a:t>
          </a:r>
          <a:endParaRPr lang="hr-HR" sz="1600" kern="1200" dirty="0"/>
        </a:p>
      </dsp:txBody>
      <dsp:txXfrm>
        <a:off x="43577" y="2058771"/>
        <a:ext cx="1792934" cy="711812"/>
      </dsp:txXfrm>
    </dsp:sp>
    <dsp:sp modelId="{CF0B97C2-200C-44FF-8272-AF12197F999C}">
      <dsp:nvSpPr>
        <dsp:cNvPr id="0" name=""/>
        <dsp:cNvSpPr/>
      </dsp:nvSpPr>
      <dsp:spPr>
        <a:xfrm>
          <a:off x="5070" y="2848532"/>
          <a:ext cx="1869948" cy="7888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/>
            <a:t>Životinjska dlaka i perut (prhut) </a:t>
          </a:r>
          <a:endParaRPr lang="hr-HR" sz="1600" kern="1200" dirty="0"/>
        </a:p>
      </dsp:txBody>
      <dsp:txXfrm>
        <a:off x="43577" y="2887039"/>
        <a:ext cx="1792934" cy="7118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image" Target="../media/image50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png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image" Target="../media/image125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image" Target="../media/image71.emf"/><Relationship Id="rId5" Type="http://schemas.openxmlformats.org/officeDocument/2006/relationships/image" Target="../media/image75.emf"/><Relationship Id="rId4" Type="http://schemas.openxmlformats.org/officeDocument/2006/relationships/image" Target="../media/image7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1141D-F058-40BB-BE96-0E0A86970303}" type="datetimeFigureOut">
              <a:rPr lang="hr-HR" smtClean="0"/>
              <a:t>24.1.2025.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9BDA4-79D4-4B8E-BB1A-5A769FBF6E0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1365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RS" altLang="sr-Latn-R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4172A56-2F8F-4D32-802A-B19A67DB7855}" type="slidenum">
              <a:rPr lang="hr-HR" altLang="sr-Latn-RS" smtClean="0"/>
              <a:pPr/>
              <a:t>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775076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6C306F-B639-470F-93DA-2E2FE68E664B}" type="slidenum">
              <a:rPr lang="hr-HR" altLang="sr-Latn-RS" smtClean="0"/>
              <a:pPr>
                <a:spcBef>
                  <a:spcPct val="0"/>
                </a:spcBef>
              </a:pPr>
              <a:t>44</a:t>
            </a:fld>
            <a:endParaRPr lang="hr-HR" altLang="sr-Latn-R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560278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E76102-3FDA-44CF-BEAE-922D0C92FA2D}" type="slidenum">
              <a:rPr lang="hr-HR" altLang="sr-Latn-RS" smtClean="0"/>
              <a:pPr>
                <a:spcBef>
                  <a:spcPct val="0"/>
                </a:spcBef>
              </a:pPr>
              <a:t>49</a:t>
            </a:fld>
            <a:endParaRPr lang="hr-HR" altLang="sr-Latn-RS"/>
          </a:p>
        </p:txBody>
      </p:sp>
      <p:sp>
        <p:nvSpPr>
          <p:cNvPr id="69635" name="Rezervirano mjesto slike slajd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6" name="Rezervirano mjesto bilježaka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sr-Latn-CS" altLang="sr-Latn-RS"/>
          </a:p>
        </p:txBody>
      </p:sp>
      <p:sp>
        <p:nvSpPr>
          <p:cNvPr id="69637" name="Rezervirano mjesto broja slajd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45FFFAF-160A-4C1C-B3BD-E97435CE7B33}" type="slidenum">
              <a:rPr lang="hr-HR" altLang="sr-Latn-RS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49</a:t>
            </a:fld>
            <a:endParaRPr lang="hr-HR" altLang="sr-Latn-R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71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DD5FF5-E832-4D04-9C3D-BE89EFBA51EC}" type="slidenum">
              <a:rPr lang="hr-HR" altLang="sr-Latn-RS" smtClean="0"/>
              <a:pPr>
                <a:spcBef>
                  <a:spcPct val="0"/>
                </a:spcBef>
              </a:pPr>
              <a:t>50</a:t>
            </a:fld>
            <a:endParaRPr lang="hr-HR" altLang="sr-Latn-R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3295934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zervirano mjesto slike slajd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Rezervirano mjesto bilježaka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endParaRPr lang="sr-Latn-RS" altLang="sr-Latn-RS"/>
          </a:p>
        </p:txBody>
      </p:sp>
      <p:sp>
        <p:nvSpPr>
          <p:cNvPr id="73732" name="Rezervirano mjesto broja slajd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2F032A-708D-4AD1-83D4-09530C5AB292}" type="slidenum">
              <a:rPr lang="hr-HR" altLang="sr-Latn-RS" smtClean="0"/>
              <a:pPr/>
              <a:t>51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812481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4A11BB-1902-4CC4-ABB1-66A426C62B28}" type="slidenum">
              <a:rPr lang="hr-HR" altLang="sr-Latn-RS" smtClean="0"/>
              <a:pPr>
                <a:spcBef>
                  <a:spcPct val="0"/>
                </a:spcBef>
              </a:pPr>
              <a:t>52</a:t>
            </a:fld>
            <a:endParaRPr lang="hr-HR" altLang="sr-Latn-R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544653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09ED78-A868-4437-908B-2CBB9219C4FE}" type="slidenum">
              <a:rPr lang="hr-HR" altLang="sr-Latn-RS" smtClean="0"/>
              <a:pPr>
                <a:spcBef>
                  <a:spcPct val="0"/>
                </a:spcBef>
              </a:pPr>
              <a:t>53</a:t>
            </a:fld>
            <a:endParaRPr lang="hr-HR" altLang="sr-Latn-R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606107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63A21A-F712-4CF5-A174-4AAB6043B286}" type="slidenum">
              <a:rPr lang="hr-HR" altLang="sr-Latn-RS" smtClean="0"/>
              <a:pPr>
                <a:spcBef>
                  <a:spcPct val="0"/>
                </a:spcBef>
              </a:pPr>
              <a:t>54</a:t>
            </a:fld>
            <a:endParaRPr lang="hr-HR" altLang="sr-Latn-R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516110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DFA2CA-C240-4585-A50C-A1493AB8F95F}" type="slidenum">
              <a:rPr lang="hr-HR" altLang="sr-Latn-RS" smtClean="0"/>
              <a:pPr>
                <a:spcBef>
                  <a:spcPct val="0"/>
                </a:spcBef>
              </a:pPr>
              <a:t>55</a:t>
            </a:fld>
            <a:endParaRPr lang="hr-HR" altLang="sr-Latn-R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1138143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4BA29B-F080-45C6-9134-9F81502D9FE7}" type="slidenum">
              <a:rPr lang="hr-HR" altLang="sr-Latn-RS" smtClean="0"/>
              <a:pPr>
                <a:spcBef>
                  <a:spcPct val="0"/>
                </a:spcBef>
              </a:pPr>
              <a:t>56</a:t>
            </a:fld>
            <a:endParaRPr lang="hr-HR" altLang="sr-Latn-R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1535097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AC3EE6-010E-4E71-8ACF-9BB8F4547C34}" type="slidenum">
              <a:rPr lang="hr-HR" altLang="sr-Latn-RS" smtClean="0"/>
              <a:pPr>
                <a:spcBef>
                  <a:spcPct val="0"/>
                </a:spcBef>
              </a:pPr>
              <a:t>62</a:t>
            </a:fld>
            <a:endParaRPr lang="hr-HR" altLang="sr-Latn-R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3040605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RS" altLang="sr-Latn-R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046F967-24E8-42DF-89C1-4BD2CE3AD762}" type="slidenum">
              <a:rPr lang="hr-HR" altLang="sr-Latn-RS" smtClean="0"/>
              <a:pPr/>
              <a:t>21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594555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91B553-B4BF-47AE-A838-1F4DE82E3F16}" type="slidenum">
              <a:rPr lang="hr-HR" altLang="sr-Latn-RS" smtClean="0"/>
              <a:pPr>
                <a:spcBef>
                  <a:spcPct val="0"/>
                </a:spcBef>
              </a:pPr>
              <a:t>63</a:t>
            </a:fld>
            <a:endParaRPr lang="hr-HR" altLang="sr-Latn-R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3433135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AD21D0-AC57-4D90-8430-87C41FE78629}" type="slidenum">
              <a:rPr lang="hr-HR" altLang="sr-Latn-RS" smtClean="0"/>
              <a:pPr>
                <a:spcBef>
                  <a:spcPct val="0"/>
                </a:spcBef>
              </a:pPr>
              <a:t>64</a:t>
            </a:fld>
            <a:endParaRPr lang="hr-HR" altLang="sr-Latn-R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948435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D047A2-133B-46FA-8726-F9F1816EEDB1}" type="slidenum">
              <a:rPr lang="hr-HR" altLang="sr-Latn-RS" smtClean="0"/>
              <a:pPr>
                <a:spcBef>
                  <a:spcPct val="0"/>
                </a:spcBef>
              </a:pPr>
              <a:t>66</a:t>
            </a:fld>
            <a:endParaRPr lang="hr-HR" altLang="sr-Latn-RS"/>
          </a:p>
        </p:txBody>
      </p:sp>
      <p:sp>
        <p:nvSpPr>
          <p:cNvPr id="104451" name="Rezervirano mjesto slike slajd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2" name="Rezervirano mjesto bilježaka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sr-Latn-CS" altLang="sr-Latn-RS"/>
          </a:p>
        </p:txBody>
      </p:sp>
      <p:sp>
        <p:nvSpPr>
          <p:cNvPr id="104453" name="Rezervirano mjesto broja slajd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AA820F2-89D4-4681-A0AD-C81918015C35}" type="slidenum">
              <a:rPr lang="hr-HR" altLang="sr-Latn-RS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66</a:t>
            </a:fld>
            <a:endParaRPr lang="hr-HR" altLang="sr-Latn-R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051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464F79-2CB7-4589-8163-79A811321519}" type="slidenum">
              <a:rPr lang="hr-HR" altLang="sr-Latn-RS" smtClean="0"/>
              <a:pPr>
                <a:spcBef>
                  <a:spcPct val="0"/>
                </a:spcBef>
              </a:pPr>
              <a:t>71</a:t>
            </a:fld>
            <a:endParaRPr lang="hr-HR" altLang="sr-Latn-RS"/>
          </a:p>
        </p:txBody>
      </p:sp>
      <p:sp>
        <p:nvSpPr>
          <p:cNvPr id="110595" name="Rezervirano mjesto slike slajd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6" name="Rezervirano mjesto bilježaka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sr-Latn-CS" altLang="sr-Latn-RS"/>
          </a:p>
        </p:txBody>
      </p:sp>
      <p:sp>
        <p:nvSpPr>
          <p:cNvPr id="110597" name="Rezervirano mjesto broja slajd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D9605AE-7345-4D4C-9534-B91F97A0FA89}" type="slidenum">
              <a:rPr lang="hr-HR" altLang="sr-Latn-RS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71</a:t>
            </a:fld>
            <a:endParaRPr lang="hr-HR" altLang="sr-Latn-R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6015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368E3E-2A8C-4EBF-B5C7-BDDBE03219D1}" type="slidenum">
              <a:rPr lang="hr-HR" altLang="sr-Latn-RS" smtClean="0"/>
              <a:pPr>
                <a:spcBef>
                  <a:spcPct val="0"/>
                </a:spcBef>
              </a:pPr>
              <a:t>72</a:t>
            </a:fld>
            <a:endParaRPr lang="hr-HR" altLang="sr-Latn-R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7638049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EC45AA-347A-41B1-BD52-420CC458E0C8}" type="slidenum">
              <a:rPr lang="hr-HR" altLang="sr-Latn-RS" smtClean="0"/>
              <a:pPr>
                <a:spcBef>
                  <a:spcPct val="0"/>
                </a:spcBef>
              </a:pPr>
              <a:t>73</a:t>
            </a:fld>
            <a:endParaRPr lang="hr-HR" altLang="sr-Latn-R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13193488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A1B8E8-1F6F-4685-8320-943EBA2187EF}" type="slidenum">
              <a:rPr lang="hr-HR" altLang="sr-Latn-RS" smtClean="0"/>
              <a:pPr>
                <a:spcBef>
                  <a:spcPct val="0"/>
                </a:spcBef>
              </a:pPr>
              <a:t>75</a:t>
            </a:fld>
            <a:endParaRPr lang="hr-HR" altLang="sr-Latn-R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9329050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C96B87-EC0E-4846-B174-2C903A4819CF}" type="slidenum">
              <a:rPr lang="hr-HR" altLang="sr-Latn-RS" smtClean="0"/>
              <a:pPr>
                <a:spcBef>
                  <a:spcPct val="0"/>
                </a:spcBef>
              </a:pPr>
              <a:t>76</a:t>
            </a:fld>
            <a:endParaRPr lang="hr-HR" altLang="sr-Latn-R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861534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076E71-4227-40AC-8F6C-3F8F4B9698D4}" type="slidenum">
              <a:rPr lang="hr-HR" altLang="sr-Latn-RS" smtClean="0"/>
              <a:pPr>
                <a:spcBef>
                  <a:spcPct val="0"/>
                </a:spcBef>
              </a:pPr>
              <a:t>77</a:t>
            </a:fld>
            <a:endParaRPr lang="hr-HR" altLang="sr-Latn-R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31080260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46634C-6689-4367-8C81-B6E37BEA036D}" type="slidenum">
              <a:rPr lang="hr-HR" altLang="sr-Latn-RS" smtClean="0"/>
              <a:pPr>
                <a:spcBef>
                  <a:spcPct val="0"/>
                </a:spcBef>
              </a:pPr>
              <a:t>78</a:t>
            </a:fld>
            <a:endParaRPr lang="hr-HR" altLang="sr-Latn-R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1402890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1F0C4B-96F0-4132-924E-FA1CB7836654}" type="slidenum">
              <a:rPr lang="hr-HR" altLang="sr-Latn-RS" smtClean="0"/>
              <a:pPr>
                <a:spcBef>
                  <a:spcPct val="0"/>
                </a:spcBef>
              </a:pPr>
              <a:t>26</a:t>
            </a:fld>
            <a:endParaRPr lang="hr-HR" altLang="sr-Latn-R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36080954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27F607-C913-42E7-BE51-41885A86D497}" type="slidenum">
              <a:rPr lang="hr-HR" altLang="sr-Latn-RS" smtClean="0"/>
              <a:pPr>
                <a:spcBef>
                  <a:spcPct val="0"/>
                </a:spcBef>
              </a:pPr>
              <a:t>79</a:t>
            </a:fld>
            <a:endParaRPr lang="hr-HR" altLang="sr-Latn-R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15781329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3DCCA9-D915-4EED-8324-E2489EF022D6}" type="slidenum">
              <a:rPr lang="hr-HR" altLang="sr-Latn-RS" smtClean="0"/>
              <a:pPr>
                <a:spcBef>
                  <a:spcPct val="0"/>
                </a:spcBef>
              </a:pPr>
              <a:t>84</a:t>
            </a:fld>
            <a:endParaRPr lang="hr-HR" altLang="sr-Latn-RS"/>
          </a:p>
        </p:txBody>
      </p:sp>
      <p:sp>
        <p:nvSpPr>
          <p:cNvPr id="134147" name="Rezervirano mjesto slike slajd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8" name="Rezervirano mjesto bilježaka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sr-Latn-CS" altLang="sr-Latn-RS"/>
          </a:p>
        </p:txBody>
      </p:sp>
      <p:sp>
        <p:nvSpPr>
          <p:cNvPr id="134149" name="Rezervirano mjesto broja slajd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99CC14-66CF-4477-A4B2-FBC185C7BFB5}" type="slidenum">
              <a:rPr lang="hr-HR" altLang="sr-Latn-RS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84</a:t>
            </a:fld>
            <a:endParaRPr lang="hr-HR" altLang="sr-Latn-R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7952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948992-BFA3-4EF4-94B6-82C76A949B6D}" type="slidenum">
              <a:rPr lang="hr-HR" altLang="sr-Latn-RS" smtClean="0"/>
              <a:pPr>
                <a:spcBef>
                  <a:spcPct val="0"/>
                </a:spcBef>
              </a:pPr>
              <a:t>85</a:t>
            </a:fld>
            <a:endParaRPr lang="hr-HR" altLang="sr-Latn-R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24285587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887856-096F-480B-8009-2A69334547A5}" type="slidenum">
              <a:rPr lang="hr-HR" altLang="sr-Latn-RS" smtClean="0"/>
              <a:pPr>
                <a:spcBef>
                  <a:spcPct val="0"/>
                </a:spcBef>
              </a:pPr>
              <a:t>86</a:t>
            </a:fld>
            <a:endParaRPr lang="hr-HR" altLang="sr-Latn-R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26206451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675728-A6A0-4690-81D6-14E811AA5DE5}" type="slidenum">
              <a:rPr lang="hr-HR" altLang="sr-Latn-RS" smtClean="0"/>
              <a:pPr>
                <a:spcBef>
                  <a:spcPct val="0"/>
                </a:spcBef>
              </a:pPr>
              <a:t>87</a:t>
            </a:fld>
            <a:endParaRPr lang="hr-HR" altLang="sr-Latn-R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9986206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zervirano mjesto slike slajd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Rezervirano mjesto bilježaka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endParaRPr lang="sr-Latn-RS" altLang="sr-Latn-RS"/>
          </a:p>
        </p:txBody>
      </p:sp>
      <p:sp>
        <p:nvSpPr>
          <p:cNvPr id="142340" name="Rezervirano mjesto broja slajd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E47BBF3-C8A1-49E5-87BE-E756B532D112}" type="slidenum">
              <a:rPr lang="hr-HR" altLang="sr-Latn-RS" smtClean="0"/>
              <a:pPr/>
              <a:t>88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905054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0481CF-451C-4C02-B784-B9618F4768B3}" type="slidenum">
              <a:rPr lang="hr-HR" altLang="sr-Latn-RS" smtClean="0"/>
              <a:pPr>
                <a:spcBef>
                  <a:spcPct val="0"/>
                </a:spcBef>
              </a:pPr>
              <a:t>89</a:t>
            </a:fld>
            <a:endParaRPr lang="hr-HR" altLang="sr-Latn-R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28425919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DB20AE-DBCB-4261-9163-10A4144F8FCF}" type="slidenum">
              <a:rPr lang="hr-HR" altLang="sr-Latn-RS" smtClean="0"/>
              <a:pPr>
                <a:spcBef>
                  <a:spcPct val="0"/>
                </a:spcBef>
              </a:pPr>
              <a:t>90</a:t>
            </a:fld>
            <a:endParaRPr lang="hr-HR" altLang="sr-Latn-R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18622748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AE2E94-EB32-4C58-B058-31276D0BE015}" type="slidenum">
              <a:rPr lang="hr-HR" altLang="sr-Latn-RS" smtClean="0"/>
              <a:pPr>
                <a:spcBef>
                  <a:spcPct val="0"/>
                </a:spcBef>
              </a:pPr>
              <a:t>91</a:t>
            </a:fld>
            <a:endParaRPr lang="hr-HR" altLang="sr-Latn-RS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39253327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42FCB0-DA66-4277-BE99-7643E3B0BDC1}" type="slidenum">
              <a:rPr lang="hr-HR" altLang="sr-Latn-RS" smtClean="0"/>
              <a:pPr>
                <a:spcBef>
                  <a:spcPct val="0"/>
                </a:spcBef>
              </a:pPr>
              <a:t>92</a:t>
            </a:fld>
            <a:endParaRPr lang="hr-HR" altLang="sr-Latn-RS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4148888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zervirano mjesto slike slajd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Rezervirano mjesto bilježaka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RS" altLang="sr-Latn-RS" b="1"/>
          </a:p>
        </p:txBody>
      </p:sp>
      <p:sp>
        <p:nvSpPr>
          <p:cNvPr id="35844" name="Rezervirano mjesto broja slajd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D2D0BF-1CE5-4448-9067-E8E0FB2DE3DC}" type="slidenum">
              <a:rPr lang="hr-HR" altLang="sr-Latn-RS" smtClean="0"/>
              <a:pPr/>
              <a:t>27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811479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24B0C3-D643-4CEF-8361-E10B03359A55}" type="slidenum">
              <a:rPr lang="hr-HR" altLang="sr-Latn-RS" smtClean="0"/>
              <a:pPr>
                <a:spcBef>
                  <a:spcPct val="0"/>
                </a:spcBef>
              </a:pPr>
              <a:t>93</a:t>
            </a:fld>
            <a:endParaRPr lang="hr-HR" altLang="sr-Latn-RS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17422370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RS" altLang="sr-Latn-RS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CFE59C-B401-46F2-BE68-EABF00AFDBCB}" type="slidenum">
              <a:rPr lang="hr-HR" altLang="sr-Latn-RS" smtClean="0"/>
              <a:pPr/>
              <a:t>97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6467159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FD671A-DD91-46C0-8D0B-8C2DA9B233A0}" type="slidenum">
              <a:rPr lang="hr-HR" altLang="sr-Latn-RS" smtClean="0"/>
              <a:pPr>
                <a:spcBef>
                  <a:spcPct val="0"/>
                </a:spcBef>
              </a:pPr>
              <a:t>98</a:t>
            </a:fld>
            <a:endParaRPr lang="hr-HR" altLang="sr-Latn-RS"/>
          </a:p>
        </p:txBody>
      </p:sp>
      <p:sp>
        <p:nvSpPr>
          <p:cNvPr id="159747" name="Rezervirano mjesto slike slajd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8" name="Rezervirano mjesto bilježaka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sr-Latn-CS" altLang="sr-Latn-RS"/>
          </a:p>
        </p:txBody>
      </p:sp>
      <p:sp>
        <p:nvSpPr>
          <p:cNvPr id="159749" name="Rezervirano mjesto broja slajd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61C2A4-2BD8-4C26-8FAB-0513BE0D127E}" type="slidenum">
              <a:rPr lang="hr-HR" altLang="sr-Latn-RS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98</a:t>
            </a:fld>
            <a:endParaRPr lang="hr-HR" altLang="sr-Latn-R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5676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316182-3917-4195-888A-608AA762CE0A}" type="slidenum">
              <a:rPr lang="hr-HR" altLang="sr-Latn-RS" smtClean="0"/>
              <a:pPr>
                <a:spcBef>
                  <a:spcPct val="0"/>
                </a:spcBef>
              </a:pPr>
              <a:t>99</a:t>
            </a:fld>
            <a:endParaRPr lang="hr-HR" altLang="sr-Latn-RS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26462378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88BE03-BBB2-4D8A-A6D6-4613D26536E3}" type="slidenum">
              <a:rPr lang="hr-HR" altLang="sr-Latn-RS" smtClean="0"/>
              <a:pPr>
                <a:spcBef>
                  <a:spcPct val="0"/>
                </a:spcBef>
              </a:pPr>
              <a:t>100</a:t>
            </a:fld>
            <a:endParaRPr lang="hr-HR" altLang="sr-Latn-RS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34513751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268CF17-C758-449D-93AA-C3818DE3D44F}" type="slidenum">
              <a:rPr lang="hr-HR" altLang="sr-Latn-RS" smtClean="0"/>
              <a:pPr>
                <a:spcBef>
                  <a:spcPct val="0"/>
                </a:spcBef>
              </a:pPr>
              <a:t>101</a:t>
            </a:fld>
            <a:endParaRPr lang="hr-HR" altLang="sr-Latn-RS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20324382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040963-ED3F-44F6-939D-5B85DA7CABBF}" type="slidenum">
              <a:rPr lang="hr-HR" altLang="sr-Latn-RS" smtClean="0"/>
              <a:pPr>
                <a:spcBef>
                  <a:spcPct val="0"/>
                </a:spcBef>
              </a:pPr>
              <a:t>102</a:t>
            </a:fld>
            <a:endParaRPr lang="hr-HR" altLang="sr-Latn-RS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9295392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714536-DA6E-4960-BDF2-5327BE373CE6}" type="slidenum">
              <a:rPr lang="hr-HR" altLang="sr-Latn-RS" smtClean="0"/>
              <a:pPr>
                <a:spcBef>
                  <a:spcPct val="0"/>
                </a:spcBef>
              </a:pPr>
              <a:t>103</a:t>
            </a:fld>
            <a:endParaRPr lang="hr-HR" altLang="sr-Latn-RS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17301381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49433B-6AB6-4D75-92D5-8AAD1AECA4A0}" type="slidenum">
              <a:rPr lang="hr-HR" altLang="sr-Latn-RS" smtClean="0"/>
              <a:pPr>
                <a:spcBef>
                  <a:spcPct val="0"/>
                </a:spcBef>
              </a:pPr>
              <a:t>104</a:t>
            </a:fld>
            <a:endParaRPr lang="hr-HR" altLang="sr-Latn-RS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31288010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zervirano mjesto slike slajd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Rezervirano mjesto bilježaka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RS" altLang="sr-Latn-RS" b="1"/>
          </a:p>
        </p:txBody>
      </p:sp>
      <p:sp>
        <p:nvSpPr>
          <p:cNvPr id="174084" name="Rezervirano mjesto broja slajd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AB42C71-BF79-4815-9AFA-A5EDEE9EC085}" type="slidenum">
              <a:rPr lang="hr-HR" altLang="sr-Latn-RS" smtClean="0"/>
              <a:pPr/>
              <a:t>105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556157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endParaRPr lang="sr-Latn-RS" altLang="sr-Latn-R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8C6C704-2682-4F9D-8AE1-5BCDFA622330}" type="slidenum">
              <a:rPr lang="hr-HR" altLang="sr-Latn-RS" smtClean="0"/>
              <a:pPr/>
              <a:t>31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47553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D2FE0F-EC7E-4D9D-924B-FB4C318C837F}" type="slidenum">
              <a:rPr lang="hr-HR" altLang="sr-Latn-RS" smtClean="0"/>
              <a:pPr>
                <a:spcBef>
                  <a:spcPct val="0"/>
                </a:spcBef>
              </a:pPr>
              <a:t>36</a:t>
            </a:fld>
            <a:endParaRPr lang="hr-HR" altLang="sr-Latn-R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3030706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dirty="0">
              <a:latin typeface="+mn-lt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2156F7-A096-4451-A2BB-50543671A568}" type="slidenum">
              <a:rPr lang="hr-HR" altLang="sr-Latn-RS" smtClean="0"/>
              <a:pPr/>
              <a:t>38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17627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RS" altLang="sr-Latn-R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C907EFA-7830-463C-BF8E-91D838B8E8FA}" type="slidenum">
              <a:rPr lang="hr-HR" altLang="sr-Latn-RS" smtClean="0"/>
              <a:pPr/>
              <a:t>39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65080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RS" altLang="sr-Latn-R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B5B387-74EB-44A3-B0F2-4B6D2546C760}" type="slidenum">
              <a:rPr lang="hr-HR" altLang="sr-Latn-RS" smtClean="0"/>
              <a:pPr/>
              <a:t>43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802512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804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63027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52218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05831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32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25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81200"/>
            <a:ext cx="10972800" cy="3886200"/>
          </a:xfrm>
        </p:spPr>
        <p:txBody>
          <a:bodyPr/>
          <a:lstStyle/>
          <a:p>
            <a:pPr lvl="0"/>
            <a:endParaRPr lang="hr-HR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DB32B-AD4B-4736-B2E3-98122C20964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6652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457200"/>
            <a:ext cx="109728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1256C-A635-421A-8832-A4E2CF20E05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7718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0701-4A32-49B0-883B-AB0BDC55CD79}" type="datetimeFigureOut">
              <a:rPr lang="hr-HR" smtClean="0"/>
              <a:t>24.1.2025.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006-E29E-45B0-AAFD-E80B938DFC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8723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0701-4A32-49B0-883B-AB0BDC55CD79}" type="datetimeFigureOut">
              <a:rPr lang="hr-HR" smtClean="0"/>
              <a:t>24.1.2025.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006-E29E-45B0-AAFD-E80B938DFC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14329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0701-4A32-49B0-883B-AB0BDC55CD79}" type="datetimeFigureOut">
              <a:rPr lang="hr-HR" smtClean="0"/>
              <a:t>24.1.2025.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006-E29E-45B0-AAFD-E80B938DFC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930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949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0701-4A32-49B0-883B-AB0BDC55CD79}" type="datetimeFigureOut">
              <a:rPr lang="hr-HR" smtClean="0"/>
              <a:t>24.1.2025.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006-E29E-45B0-AAFD-E80B938DFC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7861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0701-4A32-49B0-883B-AB0BDC55CD79}" type="datetimeFigureOut">
              <a:rPr lang="hr-HR" smtClean="0"/>
              <a:t>24.1.2025.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006-E29E-45B0-AAFD-E80B938DFC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0730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0701-4A32-49B0-883B-AB0BDC55CD79}" type="datetimeFigureOut">
              <a:rPr lang="hr-HR" smtClean="0"/>
              <a:t>24.1.2025.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006-E29E-45B0-AAFD-E80B938DFC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413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0701-4A32-49B0-883B-AB0BDC55CD79}" type="datetimeFigureOut">
              <a:rPr lang="hr-HR" smtClean="0"/>
              <a:t>24.1.2025.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006-E29E-45B0-AAFD-E80B938DFC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9119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0701-4A32-49B0-883B-AB0BDC55CD79}" type="datetimeFigureOut">
              <a:rPr lang="hr-HR" smtClean="0"/>
              <a:t>24.1.2025.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006-E29E-45B0-AAFD-E80B938DFC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8239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0701-4A32-49B0-883B-AB0BDC55CD79}" type="datetimeFigureOut">
              <a:rPr lang="hr-HR" smtClean="0"/>
              <a:t>24.1.2025.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006-E29E-45B0-AAFD-E80B938DFC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49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0701-4A32-49B0-883B-AB0BDC55CD79}" type="datetimeFigureOut">
              <a:rPr lang="hr-HR" smtClean="0"/>
              <a:t>24.1.2025.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006-E29E-45B0-AAFD-E80B938DFC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5806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0701-4A32-49B0-883B-AB0BDC55CD79}" type="datetimeFigureOut">
              <a:rPr lang="hr-HR" smtClean="0"/>
              <a:t>24.1.2025.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006-E29E-45B0-AAFD-E80B938DFC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840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228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791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24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450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882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4F1-FFEA-405F-9602-3DCA865EDA4E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79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ED291B17-9318-49DB-B28B-6E5994AE9581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93824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D291B17-9318-49DB-B28B-6E5994AE9581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7078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C0701-4A32-49B0-883B-AB0BDC55CD79}" type="datetimeFigureOut">
              <a:rPr lang="hr-HR" smtClean="0"/>
              <a:t>24.1.2025.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D8006-E29E-45B0-AAFD-E80B938DFC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252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39.png"/><Relationship Id="rId4" Type="http://schemas.openxmlformats.org/officeDocument/2006/relationships/oleObject" Target="../embeddings/oleObject34.bin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41.png"/><Relationship Id="rId4" Type="http://schemas.openxmlformats.org/officeDocument/2006/relationships/oleObject" Target="../embeddings/oleObject35.bin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42.png"/><Relationship Id="rId4" Type="http://schemas.openxmlformats.org/officeDocument/2006/relationships/oleObject" Target="../embeddings/oleObject36.bin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148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28.jp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2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oleObject" Target="../embeddings/oleObject11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2.emf"/><Relationship Id="rId12" Type="http://schemas.openxmlformats.org/officeDocument/2006/relationships/image" Target="../media/image7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71.emf"/><Relationship Id="rId15" Type="http://schemas.openxmlformats.org/officeDocument/2006/relationships/image" Target="../media/image76.e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73.emf"/><Relationship Id="rId14" Type="http://schemas.openxmlformats.org/officeDocument/2006/relationships/image" Target="../media/image75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8.jpg"/><Relationship Id="rId5" Type="http://schemas.openxmlformats.org/officeDocument/2006/relationships/image" Target="../media/image86.png"/><Relationship Id="rId4" Type="http://schemas.openxmlformats.org/officeDocument/2006/relationships/oleObject" Target="../embeddings/oleObject12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01.png"/><Relationship Id="rId4" Type="http://schemas.openxmlformats.org/officeDocument/2006/relationships/oleObject" Target="../embeddings/oleObject14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01.png"/><Relationship Id="rId4" Type="http://schemas.openxmlformats.org/officeDocument/2006/relationships/oleObject" Target="../embeddings/oleObject15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08.png"/><Relationship Id="rId4" Type="http://schemas.openxmlformats.org/officeDocument/2006/relationships/oleObject" Target="../embeddings/oleObject16.bin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10.w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11.png"/><Relationship Id="rId4" Type="http://schemas.openxmlformats.org/officeDocument/2006/relationships/oleObject" Target="../embeddings/oleObject18.bin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12.png"/><Relationship Id="rId4" Type="http://schemas.openxmlformats.org/officeDocument/2006/relationships/oleObject" Target="../embeddings/oleObject19.bin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50.png"/><Relationship Id="rId4" Type="http://schemas.openxmlformats.org/officeDocument/2006/relationships/oleObject" Target="../embeddings/oleObject20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21.png"/><Relationship Id="rId4" Type="http://schemas.openxmlformats.org/officeDocument/2006/relationships/oleObject" Target="../embeddings/oleObject22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21.png"/><Relationship Id="rId4" Type="http://schemas.openxmlformats.org/officeDocument/2006/relationships/oleObject" Target="../embeddings/oleObject22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19.png"/><Relationship Id="rId4" Type="http://schemas.openxmlformats.org/officeDocument/2006/relationships/oleObject" Target="../embeddings/oleObject24.bin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25.png"/><Relationship Id="rId4" Type="http://schemas.openxmlformats.org/officeDocument/2006/relationships/oleObject" Target="../embeddings/oleObject25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52.png"/><Relationship Id="rId4" Type="http://schemas.openxmlformats.org/officeDocument/2006/relationships/oleObject" Target="../embeddings/oleObject27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30.png"/><Relationship Id="rId4" Type="http://schemas.openxmlformats.org/officeDocument/2006/relationships/oleObject" Target="../embeddings/oleObject28.bin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32.png"/><Relationship Id="rId4" Type="http://schemas.openxmlformats.org/officeDocument/2006/relationships/oleObject" Target="../embeddings/oleObject2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33.png"/><Relationship Id="rId4" Type="http://schemas.openxmlformats.org/officeDocument/2006/relationships/oleObject" Target="../embeddings/oleObject30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34.png"/><Relationship Id="rId4" Type="http://schemas.openxmlformats.org/officeDocument/2006/relationships/oleObject" Target="../embeddings/oleObject31.bin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35.png"/><Relationship Id="rId4" Type="http://schemas.openxmlformats.org/officeDocument/2006/relationships/oleObject" Target="../embeddings/oleObject32.bin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7.JPG"/><Relationship Id="rId4" Type="http://schemas.openxmlformats.org/officeDocument/2006/relationships/image" Target="../media/image66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51.png"/><Relationship Id="rId4" Type="http://schemas.openxmlformats.org/officeDocument/2006/relationships/oleObject" Target="../embeddings/oleObject3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IMUNO</a:t>
            </a:r>
            <a:r>
              <a:rPr lang="hr-HR" dirty="0" smtClean="0"/>
              <a:t>SN</a:t>
            </a:r>
            <a:r>
              <a:rPr lang="en-US" dirty="0" smtClean="0"/>
              <a:t>A PREOSJETLJIVOST </a:t>
            </a:r>
            <a:r>
              <a:rPr lang="en-US" dirty="0"/>
              <a:t>- ALERGIJA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6"/>
            <a:ext cx="10572000" cy="811481"/>
          </a:xfrm>
        </p:spPr>
        <p:txBody>
          <a:bodyPr>
            <a:noAutofit/>
          </a:bodyPr>
          <a:lstStyle/>
          <a:p>
            <a:r>
              <a:rPr lang="en-US" dirty="0"/>
              <a:t>Prof. dr. sc. Nada </a:t>
            </a:r>
            <a:r>
              <a:rPr lang="en-US" dirty="0" err="1" smtClean="0"/>
              <a:t>Oršolić</a:t>
            </a:r>
            <a:endParaRPr lang="hr-HR" dirty="0" smtClean="0"/>
          </a:p>
          <a:p>
            <a:r>
              <a:rPr lang="en-US" dirty="0" err="1" smtClean="0"/>
              <a:t>Zavod</a:t>
            </a:r>
            <a:r>
              <a:rPr lang="en-US" dirty="0" smtClean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animalnu</a:t>
            </a:r>
            <a:r>
              <a:rPr lang="en-US" dirty="0"/>
              <a:t> </a:t>
            </a:r>
            <a:r>
              <a:rPr lang="en-US" dirty="0" err="1"/>
              <a:t>fiziologiju</a:t>
            </a:r>
            <a:endParaRPr lang="en-US" dirty="0"/>
          </a:p>
          <a:p>
            <a:endParaRPr lang="hr-H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r-Latn-RS"/>
              <a:t>Osnovni simptomi alergije na lijekove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sr-Latn-RS" sz="2400" dirty="0" err="1">
                <a:latin typeface="Arial Narrow" panose="020B0606020202030204" pitchFamily="34" charset="0"/>
              </a:rPr>
              <a:t>urtikarija</a:t>
            </a:r>
            <a:endParaRPr lang="en-US" altLang="sr-Latn-RS" sz="2400" dirty="0">
              <a:latin typeface="Arial Narrow" panose="020B0606020202030204" pitchFamily="34" charset="0"/>
            </a:endParaRPr>
          </a:p>
          <a:p>
            <a:r>
              <a:rPr lang="en-US" altLang="sr-Latn-RS" sz="2400" dirty="0" err="1">
                <a:latin typeface="Arial Narrow" panose="020B0606020202030204" pitchFamily="34" charset="0"/>
              </a:rPr>
              <a:t>otok</a:t>
            </a: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vjeđa</a:t>
            </a:r>
            <a:endParaRPr lang="en-US" altLang="sr-Latn-RS" sz="2400" dirty="0">
              <a:latin typeface="Arial Narrow" panose="020B0606020202030204" pitchFamily="34" charset="0"/>
            </a:endParaRPr>
          </a:p>
          <a:p>
            <a:r>
              <a:rPr lang="en-US" altLang="sr-Latn-RS" sz="2400" dirty="0" err="1">
                <a:latin typeface="Arial Narrow" panose="020B0606020202030204" pitchFamily="34" charset="0"/>
              </a:rPr>
              <a:t>sitan</a:t>
            </a: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osip</a:t>
            </a:r>
            <a:endParaRPr lang="en-US" altLang="sr-Latn-RS" sz="2400" dirty="0">
              <a:latin typeface="Arial Narrow" panose="020B0606020202030204" pitchFamily="34" charset="0"/>
            </a:endParaRPr>
          </a:p>
          <a:p>
            <a:r>
              <a:rPr lang="en-US" altLang="sr-Latn-RS" sz="2400" dirty="0" err="1">
                <a:latin typeface="Arial Narrow" panose="020B0606020202030204" pitchFamily="34" charset="0"/>
              </a:rPr>
              <a:t>crvenilo</a:t>
            </a:r>
            <a:endParaRPr lang="en-US" altLang="sr-Latn-RS" sz="2400" dirty="0">
              <a:latin typeface="Arial Narrow" panose="020B0606020202030204" pitchFamily="34" charset="0"/>
            </a:endParaRPr>
          </a:p>
          <a:p>
            <a:r>
              <a:rPr lang="en-US" altLang="sr-Latn-RS" sz="2400" dirty="0" err="1">
                <a:latin typeface="Arial Narrow" panose="020B0606020202030204" pitchFamily="34" charset="0"/>
              </a:rPr>
              <a:t>otok</a:t>
            </a: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oko</a:t>
            </a: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zglobova</a:t>
            </a:r>
            <a:endParaRPr lang="en-US" altLang="sr-Latn-RS" sz="2400" dirty="0">
              <a:latin typeface="Arial Narrow" panose="020B0606020202030204" pitchFamily="34" charset="0"/>
            </a:endParaRPr>
          </a:p>
        </p:txBody>
      </p:sp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4114800" y="4024829"/>
            <a:ext cx="7696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Subjektivne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smetnje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:</a:t>
            </a:r>
          </a:p>
          <a:p>
            <a:pPr algn="ctr">
              <a:spcBef>
                <a:spcPct val="50000"/>
              </a:spcBef>
              <a:buFont typeface="Monotype Sorts"/>
              <a:buNone/>
              <a:defRPr/>
            </a:pPr>
            <a:r>
              <a:rPr lang="en-US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sym typeface="Monotype Sorts"/>
              </a:rPr>
              <a:t></a:t>
            </a:r>
            <a:r>
              <a:rPr lang="en-US" sz="2400" dirty="0">
                <a:latin typeface="Times New Roman" pitchFamily="18" charset="0"/>
                <a:sym typeface="Monotype Sorts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svrbež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sym typeface="Monotype Sorts"/>
              </a:rPr>
              <a:t>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pečenje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sym typeface="Monotype Sorts"/>
              </a:rPr>
              <a:t>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osjećaj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vrućine</a:t>
            </a:r>
            <a:r>
              <a:rPr lang="en-US" sz="2400" dirty="0">
                <a:latin typeface="Times New Roman" pitchFamily="18" charset="0"/>
              </a:rPr>
              <a:t> u </a:t>
            </a:r>
            <a:r>
              <a:rPr lang="en-US" sz="2400" dirty="0" err="1">
                <a:latin typeface="Times New Roman" pitchFamily="18" charset="0"/>
              </a:rPr>
              <a:t>glavi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sym typeface="Monotype Sorts"/>
              </a:rPr>
              <a:t>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trnci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sym typeface="Monotype Sorts"/>
              </a:rPr>
              <a:t>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klonulost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sym typeface="Monotype Sorts"/>
              </a:rPr>
              <a:t>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mračenje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sym typeface="Monotype Sorts"/>
              </a:rPr>
              <a:t>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zujanje</a:t>
            </a:r>
            <a:r>
              <a:rPr lang="en-US" sz="2400" dirty="0">
                <a:latin typeface="Times New Roman" pitchFamily="18" charset="0"/>
              </a:rPr>
              <a:t> u </a:t>
            </a:r>
            <a:r>
              <a:rPr lang="en-US" sz="2400" dirty="0" err="1">
                <a:latin typeface="Times New Roman" pitchFamily="18" charset="0"/>
              </a:rPr>
              <a:t>ušima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sym typeface="Monotype Sorts"/>
              </a:rPr>
              <a:t>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nesvjestica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sym typeface="Monotype Sorts"/>
              </a:rPr>
              <a:t>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znojenje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sym typeface="Monotype Sorts"/>
              </a:rPr>
              <a:t>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lupanje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srca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sym typeface="Monotype Sorts"/>
              </a:rPr>
              <a:t>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gušenje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sym typeface="Monotype Sorts"/>
              </a:rPr>
              <a:t>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mučnina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sym typeface="Monotype Sorts"/>
              </a:rPr>
              <a:t>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proljev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sym typeface="Monotype Sorts"/>
              </a:rPr>
              <a:t>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povraćanje</a:t>
            </a:r>
            <a:r>
              <a:rPr lang="en-US" sz="2400" dirty="0"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934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28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490970"/>
              </p:ext>
            </p:extLst>
          </p:nvPr>
        </p:nvGraphicFramePr>
        <p:xfrm>
          <a:off x="2651788" y="642867"/>
          <a:ext cx="6724650" cy="598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4" name="Image" r:id="rId4" imgW="8965079" imgH="7974603" progId="Photoshop.Image.7">
                  <p:embed/>
                </p:oleObj>
              </mc:Choice>
              <mc:Fallback>
                <p:oleObj name="Image" r:id="rId4" imgW="8965079" imgH="7974603" progId="Photoshop.Image.7">
                  <p:embed/>
                  <p:pic>
                    <p:nvPicPr>
                      <p:cNvPr id="1628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788" y="642867"/>
                        <a:ext cx="6724650" cy="5981700"/>
                      </a:xfrm>
                      <a:prstGeom prst="rect">
                        <a:avLst/>
                      </a:prstGeom>
                      <a:solidFill>
                        <a:srgbClr val="C6D5E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4438255" y="722242"/>
            <a:ext cx="31406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b="1">
                <a:solidFill>
                  <a:schemeClr val="bg1"/>
                </a:solidFill>
                <a:latin typeface="Arial Narrow" panose="020B0606020202030204" pitchFamily="34" charset="0"/>
              </a:rPr>
              <a:t>Antigen je obrađen od strane tkivnih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b="1">
                <a:solidFill>
                  <a:schemeClr val="bg1"/>
                </a:solidFill>
                <a:latin typeface="Arial Narrow" panose="020B0606020202030204" pitchFamily="34" charset="0"/>
              </a:rPr>
              <a:t>makrofaga i stimulira T stanice</a:t>
            </a:r>
            <a:endParaRPr lang="en-US" altLang="sr-Latn-RS" sz="1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4574252" y="3862317"/>
            <a:ext cx="9108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b="1">
                <a:solidFill>
                  <a:schemeClr val="bg1"/>
                </a:solidFill>
                <a:latin typeface="Arial Narrow" panose="020B0606020202030204" pitchFamily="34" charset="0"/>
              </a:rPr>
              <a:t>kemokini</a:t>
            </a:r>
            <a:endParaRPr lang="en-US" altLang="sr-Latn-RS" sz="1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5604539" y="3862317"/>
            <a:ext cx="7713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b="1">
                <a:solidFill>
                  <a:schemeClr val="bg1"/>
                </a:solidFill>
                <a:latin typeface="Arial Narrow" panose="020B0606020202030204" pitchFamily="34" charset="0"/>
              </a:rPr>
              <a:t>citokini</a:t>
            </a:r>
            <a:endParaRPr lang="en-US" altLang="sr-Latn-RS" sz="1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2822" name="Text Box 6"/>
          <p:cNvSpPr txBox="1">
            <a:spLocks noChangeArrowheads="1"/>
          </p:cNvSpPr>
          <p:nvPr/>
        </p:nvSpPr>
        <p:spPr bwMode="auto">
          <a:xfrm>
            <a:off x="6471314" y="3862317"/>
            <a:ext cx="11160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b="1">
                <a:solidFill>
                  <a:schemeClr val="bg1"/>
                </a:solidFill>
                <a:latin typeface="Arial Narrow" panose="020B0606020202030204" pitchFamily="34" charset="0"/>
              </a:rPr>
              <a:t>citotoksični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b="1">
                <a:solidFill>
                  <a:schemeClr val="bg1"/>
                </a:solidFill>
                <a:latin typeface="Arial Narrow" panose="020B0606020202030204" pitchFamily="34" charset="0"/>
              </a:rPr>
              <a:t>proizvodi</a:t>
            </a:r>
            <a:endParaRPr lang="en-US" altLang="sr-Latn-RS" sz="1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4794914" y="4841805"/>
            <a:ext cx="6511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b="1">
                <a:solidFill>
                  <a:schemeClr val="bg1"/>
                </a:solidFill>
                <a:latin typeface="Arial Narrow" panose="020B0606020202030204" pitchFamily="34" charset="0"/>
              </a:rPr>
              <a:t>IFN-</a:t>
            </a:r>
            <a:r>
              <a:rPr lang="en-US" altLang="sr-Latn-RS" sz="1600" b="1">
                <a:solidFill>
                  <a:schemeClr val="bg1"/>
                </a:solidFill>
                <a:latin typeface="Arial Narrow" panose="020B0606020202030204" pitchFamily="34" charset="0"/>
              </a:rPr>
              <a:t>γ</a:t>
            </a:r>
            <a:r>
              <a:rPr lang="en-US" altLang="sr-Latn-RS" sz="160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7774651" y="4952930"/>
            <a:ext cx="11929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b="1">
                <a:solidFill>
                  <a:schemeClr val="bg1"/>
                </a:solidFill>
                <a:latin typeface="Arial Narrow" panose="020B0606020202030204" pitchFamily="34" charset="0"/>
              </a:rPr>
              <a:t>IL-3/GM-CSF</a:t>
            </a:r>
            <a:endParaRPr lang="en-US" altLang="sr-Latn-RS" sz="1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2825" name="Text Box 9"/>
          <p:cNvSpPr txBox="1">
            <a:spLocks noChangeArrowheads="1"/>
          </p:cNvSpPr>
          <p:nvPr/>
        </p:nvSpPr>
        <p:spPr bwMode="auto">
          <a:xfrm>
            <a:off x="3023264" y="4929117"/>
            <a:ext cx="9108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b="1">
                <a:solidFill>
                  <a:schemeClr val="bg1"/>
                </a:solidFill>
                <a:latin typeface="Arial Narrow" panose="020B0606020202030204" pitchFamily="34" charset="0"/>
              </a:rPr>
              <a:t>kemokini</a:t>
            </a:r>
            <a:endParaRPr lang="en-US" altLang="sr-Latn-RS" sz="1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2826" name="Text Box 10"/>
          <p:cNvSpPr txBox="1">
            <a:spLocks noChangeArrowheads="1"/>
          </p:cNvSpPr>
          <p:nvPr/>
        </p:nvSpPr>
        <p:spPr bwMode="auto">
          <a:xfrm>
            <a:off x="5966488" y="4952930"/>
            <a:ext cx="134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b="1">
                <a:solidFill>
                  <a:schemeClr val="bg1"/>
                </a:solidFill>
                <a:latin typeface="Arial Narrow" panose="020B0606020202030204" pitchFamily="34" charset="0"/>
              </a:rPr>
              <a:t>TNF-</a:t>
            </a:r>
            <a:r>
              <a:rPr lang="en-US" altLang="sr-Latn-RS" sz="1600" b="1">
                <a:solidFill>
                  <a:schemeClr val="bg1"/>
                </a:solidFill>
                <a:latin typeface="Arial Narrow" panose="020B0606020202030204" pitchFamily="34" charset="0"/>
              </a:rPr>
              <a:t>α</a:t>
            </a:r>
            <a:r>
              <a:rPr lang="sr-Latn-CS" altLang="sr-Latn-RS" sz="1600" b="1">
                <a:solidFill>
                  <a:schemeClr val="bg1"/>
                </a:solidFill>
                <a:latin typeface="Arial Narrow" panose="020B0606020202030204" pitchFamily="34" charset="0"/>
              </a:rPr>
              <a:t> i TNF-</a:t>
            </a:r>
            <a:r>
              <a:rPr lang="en-US" altLang="sr-Latn-RS" sz="1600" b="1">
                <a:solidFill>
                  <a:schemeClr val="bg1"/>
                </a:solidFill>
                <a:latin typeface="Arial Narrow" panose="020B0606020202030204" pitchFamily="34" charset="0"/>
              </a:rPr>
              <a:t>β</a:t>
            </a:r>
            <a:r>
              <a:rPr lang="sr-Latn-CS" altLang="sr-Latn-RS" sz="1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en-US" altLang="sr-Latn-RS" sz="1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2827" name="Text Box 11"/>
          <p:cNvSpPr txBox="1">
            <a:spLocks noChangeArrowheads="1"/>
          </p:cNvSpPr>
          <p:nvPr/>
        </p:nvSpPr>
        <p:spPr bwMode="auto">
          <a:xfrm>
            <a:off x="2661313" y="5386318"/>
            <a:ext cx="1600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r-Latn-CS" altLang="sr-Latn-R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Privlače makro-</a:t>
            </a:r>
            <a:r>
              <a:rPr lang="sr-Latn-CS" altLang="sr-Latn-RS" sz="16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fage</a:t>
            </a:r>
            <a:r>
              <a:rPr lang="sr-Latn-CS" altLang="sr-Latn-R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 na </a:t>
            </a:r>
            <a:r>
              <a:rPr lang="sr-Latn-CS" altLang="sr-Latn-RS" sz="16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mjesto</a:t>
            </a:r>
            <a:r>
              <a:rPr lang="sr-Latn-CS" altLang="sr-Latn-R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 nakupljanja </a:t>
            </a:r>
            <a:r>
              <a:rPr lang="sr-Latn-CS" altLang="sr-Latn-RS" sz="16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antigena</a:t>
            </a:r>
            <a:endParaRPr lang="en-US" altLang="sr-Latn-R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2828" name="Text Box 12"/>
          <p:cNvSpPr txBox="1">
            <a:spLocks noChangeArrowheads="1"/>
          </p:cNvSpPr>
          <p:nvPr/>
        </p:nvSpPr>
        <p:spPr bwMode="auto">
          <a:xfrm>
            <a:off x="4275801" y="5386318"/>
            <a:ext cx="18145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r-Latn-CS" altLang="sr-Latn-RS" sz="1600" b="1">
                <a:solidFill>
                  <a:schemeClr val="bg1"/>
                </a:solidFill>
                <a:latin typeface="Arial Narrow" panose="020B0606020202030204" pitchFamily="34" charset="0"/>
              </a:rPr>
              <a:t>Inducira ekspre-siju adhezivnih molekula na k.s., aktivira makrofage</a:t>
            </a:r>
            <a:endParaRPr lang="en-US" altLang="sr-Latn-RS" sz="1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2829" name="Text Box 13"/>
          <p:cNvSpPr txBox="1">
            <a:spLocks noChangeArrowheads="1"/>
          </p:cNvSpPr>
          <p:nvPr/>
        </p:nvSpPr>
        <p:spPr bwMode="auto">
          <a:xfrm>
            <a:off x="5952201" y="5386318"/>
            <a:ext cx="18145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r-Latn-CS" altLang="sr-Latn-R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Oštećuje tkiva, inducira </a:t>
            </a:r>
            <a:r>
              <a:rPr lang="sr-Latn-CS" altLang="sr-Latn-RS" sz="16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ekspre-siju</a:t>
            </a:r>
            <a:r>
              <a:rPr lang="sr-Latn-CS" altLang="sr-Latn-R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 adhezivnih molekula na </a:t>
            </a:r>
            <a:r>
              <a:rPr lang="sr-Latn-CS" altLang="sr-Latn-RS" sz="16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k.s</a:t>
            </a:r>
            <a:r>
              <a:rPr lang="sr-Latn-CS" altLang="sr-Latn-R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  <a:endParaRPr lang="en-US" altLang="sr-Latn-R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2830" name="Text Box 14"/>
          <p:cNvSpPr txBox="1">
            <a:spLocks noChangeArrowheads="1"/>
          </p:cNvSpPr>
          <p:nvPr/>
        </p:nvSpPr>
        <p:spPr bwMode="auto">
          <a:xfrm>
            <a:off x="7614314" y="5386318"/>
            <a:ext cx="18145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b="1">
                <a:solidFill>
                  <a:schemeClr val="bg1"/>
                </a:solidFill>
                <a:latin typeface="Arial Narrow" panose="020B0606020202030204" pitchFamily="34" charset="0"/>
              </a:rPr>
              <a:t>Stimulira proizvodnju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b="1">
                <a:solidFill>
                  <a:schemeClr val="bg1"/>
                </a:solidFill>
                <a:latin typeface="Arial Narrow" panose="020B0606020202030204" pitchFamily="34" charset="0"/>
              </a:rPr>
              <a:t>monocita u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b="1">
                <a:solidFill>
                  <a:schemeClr val="bg1"/>
                </a:solidFill>
                <a:latin typeface="Arial Narrow" panose="020B0606020202030204" pitchFamily="34" charset="0"/>
              </a:rPr>
              <a:t>koštanoj srži </a:t>
            </a:r>
            <a:endParaRPr lang="en-US" altLang="sr-Latn-RS" sz="1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49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2640014" y="5638800"/>
            <a:ext cx="6884987" cy="685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KASNA PREOSETLJIVOST</a:t>
            </a:r>
            <a:endParaRPr lang="en-US" altLang="sr-Latn-RS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2743200" y="457201"/>
            <a:ext cx="6781800" cy="40011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IV tip </a:t>
            </a:r>
            <a:r>
              <a:rPr lang="en-US" altLang="sr-Latn-R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preosetljivosti</a:t>
            </a:r>
            <a:endParaRPr lang="en-US" altLang="sr-Latn-RS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64868" name="Picture 4" descr="Prilog 11-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981076"/>
            <a:ext cx="6923087" cy="444817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sp>
        <p:nvSpPr>
          <p:cNvPr id="164869" name="Rectangle 5"/>
          <p:cNvSpPr>
            <a:spLocks noChangeArrowheads="1"/>
          </p:cNvSpPr>
          <p:nvPr/>
        </p:nvSpPr>
        <p:spPr bwMode="auto">
          <a:xfrm>
            <a:off x="6743701" y="1196975"/>
            <a:ext cx="1008063" cy="2873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600">
                <a:solidFill>
                  <a:schemeClr val="bg1"/>
                </a:solidFill>
                <a:latin typeface="Arial Narrow" panose="020B0606020202030204" pitchFamily="34" charset="0"/>
              </a:rPr>
              <a:t>Upala</a:t>
            </a:r>
          </a:p>
        </p:txBody>
      </p:sp>
      <p:sp>
        <p:nvSpPr>
          <p:cNvPr id="164870" name="Rectangle 7"/>
          <p:cNvSpPr>
            <a:spLocks noChangeArrowheads="1"/>
          </p:cNvSpPr>
          <p:nvPr/>
        </p:nvSpPr>
        <p:spPr bwMode="auto">
          <a:xfrm>
            <a:off x="3575051" y="1412876"/>
            <a:ext cx="720725" cy="1444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T-stanice</a:t>
            </a:r>
          </a:p>
        </p:txBody>
      </p:sp>
      <p:sp>
        <p:nvSpPr>
          <p:cNvPr id="164871" name="Rectangle 9"/>
          <p:cNvSpPr>
            <a:spLocks noChangeArrowheads="1"/>
          </p:cNvSpPr>
          <p:nvPr/>
        </p:nvSpPr>
        <p:spPr bwMode="auto">
          <a:xfrm>
            <a:off x="5016501" y="2390660"/>
            <a:ext cx="720725" cy="17474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T-stanice</a:t>
            </a:r>
          </a:p>
        </p:txBody>
      </p:sp>
      <p:sp>
        <p:nvSpPr>
          <p:cNvPr id="164872" name="Rectangle 10"/>
          <p:cNvSpPr>
            <a:spLocks noChangeArrowheads="1"/>
          </p:cNvSpPr>
          <p:nvPr/>
        </p:nvSpPr>
        <p:spPr bwMode="auto">
          <a:xfrm>
            <a:off x="4511675" y="3573463"/>
            <a:ext cx="863600" cy="2159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  T-stanicama</a:t>
            </a:r>
          </a:p>
        </p:txBody>
      </p:sp>
      <p:sp>
        <p:nvSpPr>
          <p:cNvPr id="164873" name="Rectangle 11"/>
          <p:cNvSpPr>
            <a:spLocks noChangeArrowheads="1"/>
          </p:cNvSpPr>
          <p:nvPr/>
        </p:nvSpPr>
        <p:spPr bwMode="auto">
          <a:xfrm>
            <a:off x="6456364" y="4221164"/>
            <a:ext cx="1368425" cy="5032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600">
                <a:solidFill>
                  <a:schemeClr val="bg1"/>
                </a:solidFill>
                <a:latin typeface="Arial Narrow" panose="020B0606020202030204" pitchFamily="34" charset="0"/>
              </a:rPr>
              <a:t>Liza stanica 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600">
                <a:solidFill>
                  <a:schemeClr val="bg1"/>
                </a:solidFill>
                <a:latin typeface="Arial Narrow" panose="020B0606020202030204" pitchFamily="34" charset="0"/>
              </a:rPr>
              <a:t> oštećenje tkva</a:t>
            </a:r>
          </a:p>
        </p:txBody>
      </p:sp>
    </p:spTree>
    <p:extLst>
      <p:ext uri="{BB962C8B-B14F-4D97-AF65-F5344CB8AC3E}">
        <p14:creationId xmlns:p14="http://schemas.microsoft.com/office/powerpoint/2010/main" val="41477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ChangeArrowheads="1"/>
          </p:cNvSpPr>
          <p:nvPr/>
        </p:nvSpPr>
        <p:spPr bwMode="auto">
          <a:xfrm>
            <a:off x="2080597" y="315912"/>
            <a:ext cx="7961312" cy="1933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24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669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946198"/>
              </p:ext>
            </p:extLst>
          </p:nvPr>
        </p:nvGraphicFramePr>
        <p:xfrm>
          <a:off x="2109788" y="2197100"/>
          <a:ext cx="7974012" cy="435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8" name="Image" r:id="rId4" imgW="7974603" imgH="6247619" progId="Photoshop.Image.7">
                  <p:embed/>
                </p:oleObj>
              </mc:Choice>
              <mc:Fallback>
                <p:oleObj name="Image" r:id="rId4" imgW="7974603" imgH="6247619" progId="Photoshop.Image.7">
                  <p:embed/>
                  <p:pic>
                    <p:nvPicPr>
                      <p:cNvPr id="1669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0284"/>
                      <a:stretch>
                        <a:fillRect/>
                      </a:stretch>
                    </p:blipFill>
                    <p:spPr bwMode="auto">
                      <a:xfrm>
                        <a:off x="2109788" y="2197100"/>
                        <a:ext cx="7974012" cy="435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916" name="Text Box 4"/>
          <p:cNvSpPr txBox="1">
            <a:spLocks noChangeArrowheads="1"/>
          </p:cNvSpPr>
          <p:nvPr/>
        </p:nvSpPr>
        <p:spPr bwMode="auto">
          <a:xfrm>
            <a:off x="4876800" y="5486400"/>
            <a:ext cx="704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>
                <a:solidFill>
                  <a:schemeClr val="bg1"/>
                </a:solidFill>
                <a:latin typeface="Comic Sans MS" panose="030F0702030302020204" pitchFamily="66" charset="0"/>
              </a:rPr>
              <a:t>Th1</a:t>
            </a:r>
            <a:endParaRPr lang="en-US" altLang="sr-Latn-RS" sz="24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7315200" y="3352800"/>
            <a:ext cx="704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>
                <a:solidFill>
                  <a:schemeClr val="bg1"/>
                </a:solidFill>
                <a:latin typeface="Comic Sans MS" panose="030F0702030302020204" pitchFamily="66" charset="0"/>
              </a:rPr>
              <a:t>Th1</a:t>
            </a:r>
            <a:endParaRPr lang="en-US" altLang="sr-Latn-RS" sz="24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6918" name="Text Box 6"/>
          <p:cNvSpPr txBox="1">
            <a:spLocks noChangeArrowheads="1"/>
          </p:cNvSpPr>
          <p:nvPr/>
        </p:nvSpPr>
        <p:spPr bwMode="auto">
          <a:xfrm>
            <a:off x="8591550" y="3276600"/>
            <a:ext cx="1144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>
                <a:solidFill>
                  <a:schemeClr val="bg1"/>
                </a:solidFill>
                <a:latin typeface="Comic Sans MS" panose="030F0702030302020204" pitchFamily="66" charset="0"/>
              </a:rPr>
              <a:t>IFN-</a:t>
            </a:r>
            <a:r>
              <a:rPr lang="en-US" altLang="sr-Latn-RS" sz="2400">
                <a:solidFill>
                  <a:schemeClr val="bg1"/>
                </a:solidFill>
                <a:latin typeface="Comic Sans MS" panose="030F0702030302020204" pitchFamily="66" charset="0"/>
              </a:rPr>
              <a:t>γ </a:t>
            </a:r>
          </a:p>
        </p:txBody>
      </p:sp>
      <p:sp>
        <p:nvSpPr>
          <p:cNvPr id="166919" name="Rectangle 7"/>
          <p:cNvSpPr>
            <a:spLocks noChangeArrowheads="1"/>
          </p:cNvSpPr>
          <p:nvPr/>
        </p:nvSpPr>
        <p:spPr bwMode="auto">
          <a:xfrm>
            <a:off x="2170114" y="409575"/>
            <a:ext cx="3652837" cy="1746250"/>
          </a:xfrm>
          <a:prstGeom prst="rect">
            <a:avLst/>
          </a:prstGeom>
          <a:solidFill>
            <a:srgbClr val="99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solidFill>
                <a:schemeClr val="bg1"/>
              </a:solidFill>
            </a:endParaRPr>
          </a:p>
        </p:txBody>
      </p:sp>
      <p:sp>
        <p:nvSpPr>
          <p:cNvPr id="166920" name="Text Box 8"/>
          <p:cNvSpPr txBox="1">
            <a:spLocks noChangeArrowheads="1"/>
          </p:cNvSpPr>
          <p:nvPr/>
        </p:nvSpPr>
        <p:spPr bwMode="auto">
          <a:xfrm>
            <a:off x="2209800" y="381001"/>
            <a:ext cx="3581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r-Latn-CS" altLang="sr-Latn-R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Kontaktni </a:t>
            </a:r>
            <a:r>
              <a:rPr lang="sr-Latn-CS" altLang="sr-Latn-R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hapten</a:t>
            </a:r>
            <a:r>
              <a:rPr lang="sr-Latn-CS" altLang="sr-Latn-R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prodire u kožu i vezuje se za vlastite proteine koje preuzimaju </a:t>
            </a:r>
            <a:r>
              <a:rPr lang="sr-Latn-CS" altLang="sr-Latn-R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Langerhansove</a:t>
            </a:r>
            <a:r>
              <a:rPr lang="sr-Latn-CS" altLang="sr-Latn-R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stanice</a:t>
            </a:r>
            <a:endParaRPr lang="en-US" altLang="sr-Latn-RS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6921" name="Rectangle 9"/>
          <p:cNvSpPr>
            <a:spLocks noChangeArrowheads="1"/>
          </p:cNvSpPr>
          <p:nvPr/>
        </p:nvSpPr>
        <p:spPr bwMode="auto">
          <a:xfrm>
            <a:off x="5989639" y="409575"/>
            <a:ext cx="3652837" cy="1746250"/>
          </a:xfrm>
          <a:prstGeom prst="rect">
            <a:avLst/>
          </a:prstGeom>
          <a:solidFill>
            <a:srgbClr val="99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solidFill>
                <a:schemeClr val="bg1"/>
              </a:solidFill>
            </a:endParaRPr>
          </a:p>
        </p:txBody>
      </p:sp>
      <p:sp>
        <p:nvSpPr>
          <p:cNvPr id="166922" name="Text Box 10"/>
          <p:cNvSpPr txBox="1">
            <a:spLocks noChangeArrowheads="1"/>
          </p:cNvSpPr>
          <p:nvPr/>
        </p:nvSpPr>
        <p:spPr bwMode="auto">
          <a:xfrm>
            <a:off x="6096000" y="381001"/>
            <a:ext cx="3581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r-Latn-CS" altLang="sr-Latn-R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Langerhansova</a:t>
            </a:r>
            <a:r>
              <a:rPr lang="sr-Latn-CS" altLang="sr-Latn-R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stanica </a:t>
            </a:r>
            <a:r>
              <a:rPr lang="sr-Latn-CS" altLang="sr-Latn-R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predočavae</a:t>
            </a:r>
            <a:r>
              <a:rPr lang="sr-Latn-CS" altLang="sr-Latn-R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sr-Latn-CS" altLang="sr-Latn-R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haptenizirane</a:t>
            </a:r>
            <a:r>
              <a:rPr lang="sr-Latn-CS" altLang="sr-Latn-R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sr-Latn-CS" altLang="sr-Latn-R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peptide</a:t>
            </a:r>
            <a:r>
              <a:rPr lang="sr-Latn-CS" altLang="sr-Latn-R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Th1 stanici, i ona počinje da izlučuje </a:t>
            </a:r>
            <a:r>
              <a:rPr lang="sr-Latn-CS" altLang="sr-Latn-R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citokine</a:t>
            </a:r>
            <a:endParaRPr lang="en-US" altLang="sr-Latn-RS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44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>
            <a:off x="2057401" y="327026"/>
            <a:ext cx="8023225" cy="1806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solidFill>
                <a:schemeClr val="bg1"/>
              </a:solidFill>
            </a:endParaRPr>
          </a:p>
        </p:txBody>
      </p:sp>
      <p:graphicFrame>
        <p:nvGraphicFramePr>
          <p:cNvPr id="1689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987902"/>
              </p:ext>
            </p:extLst>
          </p:nvPr>
        </p:nvGraphicFramePr>
        <p:xfrm>
          <a:off x="2057401" y="2133601"/>
          <a:ext cx="8024813" cy="435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2" name="Image" r:id="rId4" imgW="10222222" imgH="7974603" progId="Photoshop.Image.7">
                  <p:embed/>
                </p:oleObj>
              </mc:Choice>
              <mc:Fallback>
                <p:oleObj name="Image" r:id="rId4" imgW="10222222" imgH="7974603" progId="Photoshop.Image.7">
                  <p:embed/>
                  <p:pic>
                    <p:nvPicPr>
                      <p:cNvPr id="1689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9800"/>
                      <a:stretch>
                        <a:fillRect/>
                      </a:stretch>
                    </p:blipFill>
                    <p:spPr bwMode="auto">
                      <a:xfrm>
                        <a:off x="2057401" y="2133601"/>
                        <a:ext cx="8024813" cy="435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546350" y="409575"/>
            <a:ext cx="3652838" cy="1746250"/>
          </a:xfrm>
          <a:prstGeom prst="rect">
            <a:avLst/>
          </a:prstGeom>
          <a:solidFill>
            <a:srgbClr val="99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solidFill>
                <a:schemeClr val="bg1"/>
              </a:solidFill>
            </a:endParaRPr>
          </a:p>
        </p:txBody>
      </p:sp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2590800" y="593726"/>
            <a:ext cx="3581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r-Latn-CS" altLang="sr-Latn-R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Aktivirani </a:t>
            </a:r>
            <a:r>
              <a:rPr lang="sr-Latn-CS" altLang="sr-Latn-R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keratinociti</a:t>
            </a:r>
            <a:r>
              <a:rPr lang="sr-Latn-CS" altLang="sr-Latn-R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luče </a:t>
            </a:r>
            <a:r>
              <a:rPr lang="sr-Latn-CS" altLang="sr-Latn-R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kemokine</a:t>
            </a:r>
            <a:r>
              <a:rPr lang="sr-Latn-CS" altLang="sr-Latn-R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(CXCL8, CXCL9 i CXCL11) i </a:t>
            </a:r>
            <a:r>
              <a:rPr lang="sr-Latn-CS" altLang="sr-Latn-R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citokine</a:t>
            </a:r>
            <a:r>
              <a:rPr lang="sr-Latn-CS" altLang="sr-Latn-R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(IL-1 i TNF-</a:t>
            </a:r>
            <a:r>
              <a:rPr lang="en-US" altLang="sr-Latn-R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α</a:t>
            </a:r>
            <a:r>
              <a:rPr lang="sr-Latn-CS" altLang="sr-Latn-R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)</a:t>
            </a:r>
            <a:endParaRPr lang="en-US" altLang="sr-Latn-R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8966" name="Rectangle 6"/>
          <p:cNvSpPr>
            <a:spLocks noChangeArrowheads="1"/>
          </p:cNvSpPr>
          <p:nvPr/>
        </p:nvSpPr>
        <p:spPr bwMode="auto">
          <a:xfrm>
            <a:off x="6361114" y="409575"/>
            <a:ext cx="3652837" cy="1746250"/>
          </a:xfrm>
          <a:prstGeom prst="rect">
            <a:avLst/>
          </a:prstGeom>
          <a:solidFill>
            <a:srgbClr val="99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solidFill>
                <a:schemeClr val="bg1"/>
              </a:solidFill>
            </a:endParaRPr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6477000" y="593726"/>
            <a:ext cx="3581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r-Latn-CS" altLang="sr-Latn-R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Proizvodi </a:t>
            </a:r>
            <a:r>
              <a:rPr lang="sr-Latn-CS" altLang="sr-Latn-R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keratinocita</a:t>
            </a:r>
            <a:r>
              <a:rPr lang="sr-Latn-CS" altLang="sr-Latn-R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i  Th1 stanica, aktiviraju </a:t>
            </a:r>
            <a:r>
              <a:rPr lang="sr-Latn-CS" altLang="sr-Latn-R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makrofage</a:t>
            </a:r>
            <a:r>
              <a:rPr lang="sr-Latn-CS" altLang="sr-Latn-R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, koji izlučuju medijatore upale</a:t>
            </a:r>
            <a:endParaRPr lang="en-US" altLang="sr-Latn-RS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>
            <a:off x="2514601" y="3189288"/>
            <a:ext cx="3706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b="1">
                <a:solidFill>
                  <a:schemeClr val="bg1"/>
                </a:solidFill>
                <a:latin typeface="Comic Sans MS" panose="030F0702030302020204" pitchFamily="66" charset="0"/>
              </a:rPr>
              <a:t>CXCL8 CXCL9 CXCL11 IL-1 TNF-</a:t>
            </a:r>
            <a:r>
              <a:rPr lang="en-US" altLang="sr-Latn-RS" sz="1600" b="1">
                <a:solidFill>
                  <a:schemeClr val="bg1"/>
                </a:solidFill>
                <a:latin typeface="Comic Sans MS" panose="030F0702030302020204" pitchFamily="66" charset="0"/>
              </a:rPr>
              <a:t>α</a:t>
            </a:r>
            <a:endParaRPr lang="en-US" altLang="sr-Latn-RS" sz="1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8969" name="Text Box 9"/>
          <p:cNvSpPr txBox="1">
            <a:spLocks noChangeArrowheads="1"/>
          </p:cNvSpPr>
          <p:nvPr/>
        </p:nvSpPr>
        <p:spPr bwMode="auto">
          <a:xfrm>
            <a:off x="7729538" y="3078164"/>
            <a:ext cx="7731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b="1">
                <a:solidFill>
                  <a:schemeClr val="bg1"/>
                </a:solidFill>
                <a:latin typeface="Comic Sans MS" panose="030F0702030302020204" pitchFamily="66" charset="0"/>
              </a:rPr>
              <a:t>IL-1</a:t>
            </a:r>
            <a:endParaRPr lang="en-US" altLang="sr-Latn-RS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8970" name="Text Box 10"/>
          <p:cNvSpPr txBox="1">
            <a:spLocks noChangeArrowheads="1"/>
          </p:cNvSpPr>
          <p:nvPr/>
        </p:nvSpPr>
        <p:spPr bwMode="auto">
          <a:xfrm>
            <a:off x="7696200" y="3657601"/>
            <a:ext cx="10175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b="1">
                <a:solidFill>
                  <a:schemeClr val="bg1"/>
                </a:solidFill>
                <a:latin typeface="Comic Sans MS" panose="030F0702030302020204" pitchFamily="66" charset="0"/>
              </a:rPr>
              <a:t>TNF-</a:t>
            </a:r>
            <a:r>
              <a:rPr lang="en-US" altLang="sr-Latn-RS" sz="2000" b="1">
                <a:solidFill>
                  <a:schemeClr val="bg1"/>
                </a:solidFill>
                <a:latin typeface="Comic Sans MS" panose="030F0702030302020204" pitchFamily="66" charset="0"/>
              </a:rPr>
              <a:t>α</a:t>
            </a:r>
            <a:endParaRPr lang="en-US" altLang="sr-Latn-RS" sz="200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sr-Latn-RS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8971" name="Text Box 11"/>
          <p:cNvSpPr txBox="1">
            <a:spLocks noChangeArrowheads="1"/>
          </p:cNvSpPr>
          <p:nvPr/>
        </p:nvSpPr>
        <p:spPr bwMode="auto">
          <a:xfrm>
            <a:off x="7881939" y="5546726"/>
            <a:ext cx="593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b="1">
                <a:solidFill>
                  <a:schemeClr val="bg1"/>
                </a:solidFill>
                <a:latin typeface="Comic Sans MS" panose="030F0702030302020204" pitchFamily="66" charset="0"/>
              </a:rPr>
              <a:t>NO</a:t>
            </a:r>
            <a:endParaRPr lang="en-US" altLang="sr-Latn-RS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8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476250"/>
            <a:ext cx="5487987" cy="624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06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ic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111892"/>
              </p:ext>
            </p:extLst>
          </p:nvPr>
        </p:nvGraphicFramePr>
        <p:xfrm>
          <a:off x="928046" y="666751"/>
          <a:ext cx="10740790" cy="607536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19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7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40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83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88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33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9925">
                <a:tc>
                  <a:txBody>
                    <a:bodyPr/>
                    <a:lstStyle/>
                    <a:p>
                      <a:pPr algn="ctr"/>
                      <a:endParaRPr lang="hr-HR" sz="1400" dirty="0"/>
                    </a:p>
                  </a:txBody>
                  <a:tcPr marL="91431" marR="91431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solidFill>
                            <a:schemeClr val="bg1"/>
                          </a:solidFill>
                        </a:rPr>
                        <a:t>I. oblik</a:t>
                      </a:r>
                    </a:p>
                  </a:txBody>
                  <a:tcPr marL="91431" marR="914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solidFill>
                            <a:schemeClr val="bg1"/>
                          </a:solidFill>
                        </a:rPr>
                        <a:t>II. oblik</a:t>
                      </a:r>
                    </a:p>
                  </a:txBody>
                  <a:tcPr marL="91431" marR="914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solidFill>
                            <a:schemeClr val="bg1"/>
                          </a:solidFill>
                        </a:rPr>
                        <a:t>III. oblik</a:t>
                      </a:r>
                    </a:p>
                  </a:txBody>
                  <a:tcPr marL="91431" marR="914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solidFill>
                            <a:schemeClr val="bg1"/>
                          </a:solidFill>
                        </a:rPr>
                        <a:t>IV. oblik</a:t>
                      </a:r>
                    </a:p>
                  </a:txBody>
                  <a:tcPr marL="91431" marR="914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8">
                <a:tc>
                  <a:txBody>
                    <a:bodyPr/>
                    <a:lstStyle/>
                    <a:p>
                      <a:pPr algn="ctr"/>
                      <a:r>
                        <a:rPr lang="hr-HR" sz="1400" b="1" dirty="0"/>
                        <a:t>vrijeme pojavljivanja</a:t>
                      </a:r>
                    </a:p>
                  </a:txBody>
                  <a:tcPr marL="91431" marR="914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rane preosjetljivosti</a:t>
                      </a:r>
                    </a:p>
                  </a:txBody>
                  <a:tcPr marL="91431" marR="91431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odgođena</a:t>
                      </a:r>
                      <a:r>
                        <a:rPr lang="hr-HR" sz="1400" baseline="0" dirty="0"/>
                        <a:t> preosjetljivost</a:t>
                      </a:r>
                      <a:endParaRPr lang="hr-HR" sz="1400" dirty="0"/>
                    </a:p>
                  </a:txBody>
                  <a:tcPr marL="91431" marR="91431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3">
                <a:tc rowSpan="2">
                  <a:txBody>
                    <a:bodyPr/>
                    <a:lstStyle/>
                    <a:p>
                      <a:pPr algn="ctr"/>
                      <a:r>
                        <a:rPr lang="hr-HR" sz="1400" b="1" dirty="0"/>
                        <a:t>posrednici</a:t>
                      </a:r>
                    </a:p>
                  </a:txBody>
                  <a:tcPr marL="91431" marR="914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IgE</a:t>
                      </a:r>
                    </a:p>
                  </a:txBody>
                  <a:tcPr marL="91431" marR="9143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hr-HR" sz="1400" dirty="0" err="1"/>
                        <a:t>IgG</a:t>
                      </a:r>
                      <a:endParaRPr lang="hr-HR" sz="1400" dirty="0"/>
                    </a:p>
                  </a:txBody>
                  <a:tcPr marL="91431" marR="9143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hr-HR" sz="1400" dirty="0" err="1"/>
                        <a:t>IgG</a:t>
                      </a:r>
                      <a:endParaRPr lang="hr-HR" sz="1400" dirty="0"/>
                    </a:p>
                  </a:txBody>
                  <a:tcPr marL="91431" marR="9143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stanice</a:t>
                      </a:r>
                    </a:p>
                  </a:txBody>
                  <a:tcPr marL="91431" marR="91431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3"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T</a:t>
                      </a:r>
                      <a:r>
                        <a:rPr lang="hr-HR" sz="1400" baseline="-25000" dirty="0"/>
                        <a:t>H</a:t>
                      </a:r>
                      <a:r>
                        <a:rPr lang="hr-HR" sz="1400" dirty="0"/>
                        <a:t>1 stanice</a:t>
                      </a:r>
                    </a:p>
                  </a:txBody>
                  <a:tcPr marL="91431" marR="9143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T</a:t>
                      </a:r>
                      <a:r>
                        <a:rPr lang="hr-HR" sz="1400" baseline="-25000" dirty="0"/>
                        <a:t>H</a:t>
                      </a:r>
                      <a:r>
                        <a:rPr lang="hr-HR" sz="1400" dirty="0"/>
                        <a:t>2 stanice</a:t>
                      </a:r>
                    </a:p>
                  </a:txBody>
                  <a:tcPr marL="91431" marR="9143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CTL</a:t>
                      </a:r>
                    </a:p>
                  </a:txBody>
                  <a:tcPr marL="91431" marR="91431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1154">
                <a:tc>
                  <a:txBody>
                    <a:bodyPr/>
                    <a:lstStyle/>
                    <a:p>
                      <a:pPr algn="ctr"/>
                      <a:r>
                        <a:rPr lang="hr-HR" sz="1400" b="1" dirty="0"/>
                        <a:t>mehanizam djelovanja</a:t>
                      </a:r>
                    </a:p>
                  </a:txBody>
                  <a:tcPr marL="91431" marR="914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aseline="0" dirty="0"/>
                        <a:t>aktivacija </a:t>
                      </a:r>
                      <a:r>
                        <a:rPr lang="hr-HR" sz="1400" baseline="0" dirty="0" err="1"/>
                        <a:t>mastocita</a:t>
                      </a:r>
                      <a:endParaRPr lang="hr-HR" sz="1400" baseline="0" dirty="0"/>
                    </a:p>
                    <a:p>
                      <a:pPr algn="ctr"/>
                      <a:endParaRPr lang="hr-HR" sz="1400" baseline="0" dirty="0"/>
                    </a:p>
                    <a:p>
                      <a:pPr algn="ctr"/>
                      <a:endParaRPr lang="hr-HR" sz="1400" baseline="0" dirty="0"/>
                    </a:p>
                    <a:p>
                      <a:pPr algn="ctr"/>
                      <a:endParaRPr lang="hr-HR" sz="1400" baseline="0" dirty="0"/>
                    </a:p>
                    <a:p>
                      <a:pPr algn="ctr"/>
                      <a:endParaRPr lang="hr-HR" sz="1400" baseline="0" dirty="0"/>
                    </a:p>
                    <a:p>
                      <a:pPr algn="ctr"/>
                      <a:endParaRPr lang="hr-HR" sz="1400" baseline="0" dirty="0"/>
                    </a:p>
                    <a:p>
                      <a:pPr algn="ctr"/>
                      <a:endParaRPr lang="hr-HR" sz="1400" dirty="0"/>
                    </a:p>
                  </a:txBody>
                  <a:tcPr marL="91431" marR="9143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ADCC</a:t>
                      </a:r>
                    </a:p>
                    <a:p>
                      <a:pPr algn="ctr"/>
                      <a:r>
                        <a:rPr lang="hr-HR" sz="1400" dirty="0" err="1"/>
                        <a:t>fagociti</a:t>
                      </a:r>
                      <a:r>
                        <a:rPr lang="hr-HR" sz="1400" dirty="0"/>
                        <a:t>, NK</a:t>
                      </a:r>
                      <a:r>
                        <a:rPr lang="hr-HR" sz="1400" baseline="0" dirty="0"/>
                        <a:t> stanice</a:t>
                      </a:r>
                    </a:p>
                    <a:p>
                      <a:pPr algn="ctr"/>
                      <a:endParaRPr lang="hr-HR" sz="1400" dirty="0"/>
                    </a:p>
                  </a:txBody>
                  <a:tcPr marL="91431" marR="9143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stvaranje i taloženje </a:t>
                      </a:r>
                      <a:r>
                        <a:rPr lang="hr-HR" sz="1400" dirty="0" err="1"/>
                        <a:t>imunokompleksa</a:t>
                      </a:r>
                      <a:endParaRPr lang="hr-HR" sz="1400" dirty="0"/>
                    </a:p>
                    <a:p>
                      <a:pPr algn="ctr"/>
                      <a:endParaRPr lang="hr-HR" sz="1400" dirty="0"/>
                    </a:p>
                  </a:txBody>
                  <a:tcPr marL="91431" marR="9143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aktivacija </a:t>
                      </a:r>
                      <a:r>
                        <a:rPr lang="hr-HR" sz="1400" dirty="0" err="1"/>
                        <a:t>makrofaga</a:t>
                      </a:r>
                      <a:endParaRPr lang="hr-HR" sz="1400" dirty="0"/>
                    </a:p>
                    <a:p>
                      <a:pPr algn="ctr"/>
                      <a:endParaRPr lang="hr-HR" sz="1400" dirty="0"/>
                    </a:p>
                  </a:txBody>
                  <a:tcPr marL="91431" marR="9143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aktivacija eozinofila</a:t>
                      </a:r>
                    </a:p>
                    <a:p>
                      <a:pPr algn="ctr"/>
                      <a:endParaRPr lang="hr-HR" sz="1400" dirty="0"/>
                    </a:p>
                  </a:txBody>
                  <a:tcPr marL="91431" marR="9143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 err="1"/>
                        <a:t>citotoksičnost</a:t>
                      </a:r>
                      <a:endParaRPr lang="hr-HR" sz="1400" dirty="0"/>
                    </a:p>
                    <a:p>
                      <a:pPr algn="ctr"/>
                      <a:endParaRPr lang="hr-HR" sz="1400" dirty="0"/>
                    </a:p>
                  </a:txBody>
                  <a:tcPr marL="91431" marR="91431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53149">
                <a:tc>
                  <a:txBody>
                    <a:bodyPr/>
                    <a:lstStyle/>
                    <a:p>
                      <a:pPr algn="ctr"/>
                      <a:r>
                        <a:rPr lang="hr-HR" sz="1400" b="1" dirty="0"/>
                        <a:t>očitovanje</a:t>
                      </a:r>
                    </a:p>
                  </a:txBody>
                  <a:tcPr marL="91431" marR="914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alergijski rinitis, astma, anafilaktičke reakcije</a:t>
                      </a:r>
                    </a:p>
                  </a:txBody>
                  <a:tcPr marL="91431" marR="914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dirty="0"/>
                        <a:t>transfuzijska reakcija, </a:t>
                      </a:r>
                      <a:r>
                        <a:rPr lang="hr-HR" sz="1400" dirty="0" err="1"/>
                        <a:t>hemolitička</a:t>
                      </a:r>
                      <a:r>
                        <a:rPr lang="hr-HR" sz="1400" dirty="0"/>
                        <a:t> anemija,</a:t>
                      </a:r>
                      <a:r>
                        <a:rPr lang="hr-HR" sz="1400" baseline="0" dirty="0"/>
                        <a:t> alergija na lijekove</a:t>
                      </a:r>
                      <a:endParaRPr lang="hr-HR" sz="1400" dirty="0"/>
                    </a:p>
                  </a:txBody>
                  <a:tcPr marL="91431" marR="9143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dirty="0" err="1"/>
                        <a:t>Arthusova</a:t>
                      </a:r>
                      <a:r>
                        <a:rPr lang="hr-HR" sz="1400" dirty="0"/>
                        <a:t> reakcija, serumska bolest</a:t>
                      </a:r>
                    </a:p>
                    <a:p>
                      <a:pPr algn="ctr"/>
                      <a:endParaRPr lang="hr-HR" sz="1400" dirty="0"/>
                    </a:p>
                  </a:txBody>
                  <a:tcPr marL="91431" marR="9143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kontaktni dermatitis, </a:t>
                      </a:r>
                      <a:r>
                        <a:rPr lang="hr-HR" sz="1400" dirty="0" err="1"/>
                        <a:t>tuberkulinska</a:t>
                      </a:r>
                      <a:r>
                        <a:rPr lang="hr-HR" sz="1400" dirty="0"/>
                        <a:t> reakcija</a:t>
                      </a:r>
                    </a:p>
                  </a:txBody>
                  <a:tcPr marL="91431" marR="9143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kronična astma,</a:t>
                      </a:r>
                      <a:r>
                        <a:rPr lang="hr-HR" sz="1400" baseline="0" dirty="0"/>
                        <a:t> kronični alergijski rinitis</a:t>
                      </a:r>
                      <a:endParaRPr lang="hr-HR" sz="1400" dirty="0"/>
                    </a:p>
                  </a:txBody>
                  <a:tcPr marL="91431" marR="9143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kontaktni dermatitis</a:t>
                      </a:r>
                    </a:p>
                  </a:txBody>
                  <a:tcPr marL="91431" marR="9143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3112" name="TekstniOkvir 10"/>
          <p:cNvSpPr txBox="1">
            <a:spLocks noChangeArrowheads="1"/>
          </p:cNvSpPr>
          <p:nvPr/>
        </p:nvSpPr>
        <p:spPr bwMode="auto">
          <a:xfrm>
            <a:off x="6390162" y="4921251"/>
            <a:ext cx="854075" cy="184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600" dirty="0" err="1"/>
              <a:t>kemokini</a:t>
            </a:r>
            <a:r>
              <a:rPr lang="hr-HR" altLang="sr-Latn-RS" sz="600" dirty="0"/>
              <a:t>, </a:t>
            </a:r>
            <a:r>
              <a:rPr lang="hr-HR" altLang="sr-Latn-RS" sz="600" dirty="0" err="1"/>
              <a:t>citokini</a:t>
            </a:r>
            <a:endParaRPr lang="hr-HR" altLang="sr-Latn-RS" sz="600" dirty="0"/>
          </a:p>
        </p:txBody>
      </p:sp>
      <p:pic>
        <p:nvPicPr>
          <p:cNvPr id="173113" name="Slika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709" y="3109914"/>
            <a:ext cx="1440975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114" name="Slika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499" y="3111501"/>
            <a:ext cx="1290847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115" name="Slika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35" y="3109914"/>
            <a:ext cx="1710202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116" name="Slika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40" y="3116263"/>
            <a:ext cx="132741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117" name="Slika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102" y="3116263"/>
            <a:ext cx="1252822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118" name="Slika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830" y="3109914"/>
            <a:ext cx="13081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9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Imunosni mehanizmi alergijskih bolesti </a:t>
            </a:r>
          </a:p>
        </p:txBody>
      </p:sp>
      <p:sp>
        <p:nvSpPr>
          <p:cNvPr id="175107" name="Rectangle 6"/>
          <p:cNvSpPr>
            <a:spLocks noChangeArrowheads="1"/>
          </p:cNvSpPr>
          <p:nvPr/>
        </p:nvSpPr>
        <p:spPr bwMode="auto">
          <a:xfrm>
            <a:off x="1524001" y="137267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graphicFrame>
        <p:nvGraphicFramePr>
          <p:cNvPr id="216138" name="Group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394409"/>
              </p:ext>
            </p:extLst>
          </p:nvPr>
        </p:nvGraphicFramePr>
        <p:xfrm>
          <a:off x="829788" y="1742004"/>
          <a:ext cx="11030115" cy="4676416"/>
        </p:xfrm>
        <a:graphic>
          <a:graphicData uri="http://schemas.openxmlformats.org/drawingml/2006/table">
            <a:tbl>
              <a:tblPr/>
              <a:tblGrid>
                <a:gridCol w="3414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54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69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Imunosni</a:t>
                      </a: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mehanizam nastanka</a:t>
                      </a:r>
                      <a:endParaRPr kumimoji="0" lang="hr-H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Bolest</a:t>
                      </a:r>
                      <a:endParaRPr kumimoji="0" lang="hr-H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549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I oblik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Alergijski rinitis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Alergijska astma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Atopijski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dermatitis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Alergijska </a:t>
                      </a: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gastroenteropatija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Sustavna </a:t>
                      </a: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anafilaksija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Utrikarija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angioedem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716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II. oblik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Transfuzijska reakcija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Fetalna eritroblastoza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Autoimuna </a:t>
                      </a: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hemolitička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anemija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716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III. oblik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Farmerska pluća (lokalna preosjetljivost)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Bolest uzgajivača golubova (lokalna preosjetljivost)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Serumska bolest (sustavna preosjetljivost)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954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IV. oblik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Alergijski dodirni dermatitis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Popratna pojava lepre, tuberkuloze, </a:t>
                      </a: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shistosomijaze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sarkoidoze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Crohnove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bolesti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5128" name="Rectangle 70"/>
          <p:cNvSpPr>
            <a:spLocks noChangeArrowheads="1"/>
          </p:cNvSpPr>
          <p:nvPr/>
        </p:nvSpPr>
        <p:spPr bwMode="auto">
          <a:xfrm>
            <a:off x="1524001" y="511599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</p:spTree>
    <p:extLst>
      <p:ext uri="{BB962C8B-B14F-4D97-AF65-F5344CB8AC3E}">
        <p14:creationId xmlns:p14="http://schemas.microsoft.com/office/powerpoint/2010/main" val="404711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Mikrobiota i njen značaj u alergijskim bolestima</a:t>
            </a:r>
            <a:br>
              <a:rPr lang="hr-HR"/>
            </a:b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009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18" y="401354"/>
            <a:ext cx="8391254" cy="5979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5687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825" y="3629610"/>
            <a:ext cx="4280817" cy="322839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5" name="Rounded Rectangle 4"/>
          <p:cNvSpPr/>
          <p:nvPr/>
        </p:nvSpPr>
        <p:spPr>
          <a:xfrm>
            <a:off x="3814730" y="951579"/>
            <a:ext cx="2008415" cy="102448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Mode of </a:t>
            </a:r>
            <a:r>
              <a:rPr lang="hr-HR" sz="1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delivery</a:t>
            </a:r>
            <a:endParaRPr lang="hr-H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>
              <a:defRPr/>
            </a:pPr>
            <a:r>
              <a:rPr lang="hr-HR" sz="1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Antibiotic</a:t>
            </a:r>
            <a:r>
              <a:rPr lang="hr-H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hr-HR" sz="1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intake</a:t>
            </a:r>
            <a:endParaRPr lang="hr-H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>
              <a:defRPr/>
            </a:pPr>
            <a:r>
              <a:rPr lang="hr-HR" sz="1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Diet</a:t>
            </a:r>
            <a:r>
              <a:rPr lang="hr-H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algn="ctr">
              <a:defRPr/>
            </a:pPr>
            <a:r>
              <a:rPr lang="hr-HR" sz="1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Synthetic</a:t>
            </a:r>
            <a:r>
              <a:rPr lang="hr-H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hr-HR" sz="1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chemicals</a:t>
            </a:r>
            <a:endParaRPr lang="hr-H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85359" y="3226337"/>
            <a:ext cx="3524179" cy="137664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Increasing</a:t>
            </a:r>
            <a:r>
              <a:rPr lang="hr-HR" sz="13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hr-HR" sz="1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specific</a:t>
            </a:r>
            <a:r>
              <a:rPr lang="hr-HR" sz="13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hr-HR" sz="1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IgE</a:t>
            </a:r>
            <a:endParaRPr lang="hr-HR" sz="13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>
              <a:defRPr/>
            </a:pPr>
            <a:r>
              <a:rPr lang="hr-HR" sz="1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Induce</a:t>
            </a:r>
            <a:r>
              <a:rPr lang="hr-HR" sz="1300" dirty="0">
                <a:solidFill>
                  <a:schemeClr val="bg1"/>
                </a:solidFill>
                <a:latin typeface="Arial Narrow" panose="020B0606020202030204" pitchFamily="34" charset="0"/>
              </a:rPr>
              <a:t> pro-</a:t>
            </a:r>
            <a:r>
              <a:rPr lang="hr-HR" sz="1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inflammatory</a:t>
            </a:r>
            <a:r>
              <a:rPr lang="hr-HR" sz="13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hr-HR" sz="1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cytokines</a:t>
            </a:r>
            <a:endParaRPr lang="hr-HR" sz="13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>
              <a:defRPr/>
            </a:pPr>
            <a:r>
              <a:rPr lang="hr-HR" sz="1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Reduce</a:t>
            </a:r>
            <a:r>
              <a:rPr lang="hr-HR" sz="13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hr-HR" sz="1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anti-inflammatory</a:t>
            </a:r>
            <a:r>
              <a:rPr lang="hr-HR" sz="13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hr-HR" sz="1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cytokines</a:t>
            </a:r>
            <a:endParaRPr lang="hr-HR" sz="13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>
              <a:defRPr/>
            </a:pPr>
            <a:r>
              <a:rPr lang="hr-HR" sz="1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Inhibition</a:t>
            </a:r>
            <a:r>
              <a:rPr lang="hr-HR" sz="13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hr-HR" sz="1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the</a:t>
            </a:r>
            <a:r>
              <a:rPr lang="hr-HR" sz="13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hr-HR" sz="1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acummulation</a:t>
            </a:r>
            <a:r>
              <a:rPr lang="hr-HR" sz="1300" dirty="0">
                <a:solidFill>
                  <a:schemeClr val="bg1"/>
                </a:solidFill>
                <a:latin typeface="Arial Narrow" panose="020B0606020202030204" pitchFamily="34" charset="0"/>
              </a:rPr>
              <a:t> of </a:t>
            </a:r>
            <a:r>
              <a:rPr lang="hr-HR" sz="1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Treg</a:t>
            </a:r>
            <a:r>
              <a:rPr lang="hr-HR" sz="13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hr-HR" sz="1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cells</a:t>
            </a:r>
            <a:endParaRPr lang="hr-HR" sz="13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>
              <a:defRPr/>
            </a:pPr>
            <a:r>
              <a:rPr lang="hr-HR" sz="1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Suppress</a:t>
            </a:r>
            <a:r>
              <a:rPr lang="hr-HR" sz="13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hr-HR" sz="1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the</a:t>
            </a:r>
            <a:r>
              <a:rPr lang="hr-HR" sz="13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hr-HR" sz="1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tolerogenic</a:t>
            </a:r>
            <a:r>
              <a:rPr lang="hr-HR" sz="1300" dirty="0">
                <a:solidFill>
                  <a:schemeClr val="bg1"/>
                </a:solidFill>
                <a:latin typeface="Arial Narrow" panose="020B0606020202030204" pitchFamily="34" charset="0"/>
              </a:rPr>
              <a:t> CD103+ DC </a:t>
            </a:r>
            <a:r>
              <a:rPr lang="hr-HR" sz="1300" dirty="0" err="1">
                <a:solidFill>
                  <a:schemeClr val="bg1"/>
                </a:solidFill>
                <a:latin typeface="Arial Narrow" panose="020B0606020202030204" pitchFamily="34" charset="0"/>
              </a:rPr>
              <a:t>function</a:t>
            </a:r>
            <a:endParaRPr lang="hr-HR" sz="13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969364" y="1699624"/>
            <a:ext cx="2008415" cy="6858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Microbial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molecules</a:t>
            </a:r>
            <a:r>
              <a:rPr lang="hr-HR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and </a:t>
            </a:r>
            <a:r>
              <a:rPr lang="hr-HR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metabolites</a:t>
            </a:r>
            <a:endParaRPr lang="hr-HR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73057" y="3172734"/>
            <a:ext cx="2008415" cy="6858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</a:rPr>
              <a:t>Infection</a:t>
            </a: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</a:rPr>
              <a:t> in </a:t>
            </a: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</a:rPr>
              <a:t>chilhood</a:t>
            </a:r>
            <a:endParaRPr lang="hr-HR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95714" y="2073902"/>
            <a:ext cx="1991430" cy="81022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Microbiota</a:t>
            </a:r>
            <a:r>
              <a:rPr lang="hr-H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hr-HR" sz="1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dysbiosis</a:t>
            </a:r>
            <a:endParaRPr lang="hr-H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>
              <a:defRPr/>
            </a:pPr>
            <a:r>
              <a:rPr lang="hr-HR" sz="1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Composition</a:t>
            </a:r>
            <a:r>
              <a:rPr lang="hr-H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/</a:t>
            </a:r>
            <a:r>
              <a:rPr lang="hr-HR" sz="1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Diversity</a:t>
            </a:r>
            <a:endParaRPr lang="hr-H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>
              <a:defRPr/>
            </a:pPr>
            <a:r>
              <a:rPr lang="hr-HR" sz="1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Food</a:t>
            </a:r>
            <a:r>
              <a:rPr lang="hr-H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hr-HR" sz="1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allergy</a:t>
            </a:r>
            <a:endParaRPr lang="hr-H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600608" y="1648049"/>
            <a:ext cx="2008415" cy="6858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</a:rPr>
              <a:t>Environmental</a:t>
            </a: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</a:rPr>
              <a:t>factors</a:t>
            </a: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573057" y="2410391"/>
            <a:ext cx="2008415" cy="6858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</a:rPr>
              <a:t>Hygiene</a:t>
            </a: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</a:rPr>
              <a:t> and </a:t>
            </a: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</a:rPr>
              <a:t>nutritional</a:t>
            </a: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</a:rPr>
              <a:t>factors</a:t>
            </a:r>
            <a:endParaRPr lang="hr-HR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00608" y="894629"/>
            <a:ext cx="2008415" cy="6858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</a:rPr>
              <a:t>Genetic</a:t>
            </a: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</a:rPr>
              <a:t>factors</a:t>
            </a:r>
            <a:endParaRPr lang="hr-HR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092370" y="1299476"/>
            <a:ext cx="1727699" cy="143753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>
              <a:defRPr/>
            </a:pPr>
            <a:endParaRPr lang="hr-HR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9048750" y="2679701"/>
            <a:ext cx="3810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8232775" y="1816100"/>
            <a:ext cx="1511300" cy="349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flipH="1">
            <a:off x="8763001" y="1597026"/>
            <a:ext cx="11144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Tolerance</a:t>
            </a:r>
            <a:endParaRPr lang="hr-HR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78209" name="TextBox 22"/>
          <p:cNvSpPr txBox="1">
            <a:spLocks noChangeArrowheads="1"/>
          </p:cNvSpPr>
          <p:nvPr/>
        </p:nvSpPr>
        <p:spPr bwMode="auto">
          <a:xfrm>
            <a:off x="8169275" y="1352550"/>
            <a:ext cx="153279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500" b="1">
                <a:solidFill>
                  <a:schemeClr val="bg1"/>
                </a:solidFill>
                <a:latin typeface="Arial Narrow" panose="020B0606020202030204" pitchFamily="34" charset="0"/>
              </a:rPr>
              <a:t>Immune response</a:t>
            </a:r>
            <a:endParaRPr lang="hr-HR" altLang="sr-Latn-RS" sz="18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78210" name="TextBox 23"/>
          <p:cNvSpPr txBox="1">
            <a:spLocks noChangeArrowheads="1"/>
          </p:cNvSpPr>
          <p:nvPr/>
        </p:nvSpPr>
        <p:spPr bwMode="auto">
          <a:xfrm>
            <a:off x="8174039" y="2430464"/>
            <a:ext cx="1430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>
                <a:solidFill>
                  <a:schemeClr val="bg1"/>
                </a:solidFill>
                <a:latin typeface="Arial Narrow" panose="020B0606020202030204" pitchFamily="34" charset="0"/>
              </a:rPr>
              <a:t>I</a:t>
            </a:r>
            <a:r>
              <a:rPr lang="hr-HR" altLang="sr-Latn-RS" sz="1400" b="1">
                <a:solidFill>
                  <a:schemeClr val="bg1"/>
                </a:solidFill>
                <a:latin typeface="Arial Narrow" panose="020B0606020202030204" pitchFamily="34" charset="0"/>
              </a:rPr>
              <a:t>nflammation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8126413" y="2228850"/>
            <a:ext cx="328612" cy="363538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Up Arrow 26"/>
          <p:cNvSpPr/>
          <p:nvPr/>
        </p:nvSpPr>
        <p:spPr>
          <a:xfrm>
            <a:off x="9453563" y="1944688"/>
            <a:ext cx="328612" cy="3175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Flowchart: Merge 29"/>
          <p:cNvSpPr/>
          <p:nvPr/>
        </p:nvSpPr>
        <p:spPr>
          <a:xfrm rot="5400000" flipH="1">
            <a:off x="4169242" y="2380284"/>
            <a:ext cx="514350" cy="5384375"/>
          </a:xfrm>
          <a:prstGeom prst="flowChartMerg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78216" name="TextBox 30"/>
          <p:cNvSpPr txBox="1">
            <a:spLocks noChangeArrowheads="1"/>
          </p:cNvSpPr>
          <p:nvPr/>
        </p:nvSpPr>
        <p:spPr bwMode="auto">
          <a:xfrm>
            <a:off x="1733550" y="5265738"/>
            <a:ext cx="6270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dirty="0" err="1">
                <a:latin typeface="Arial Narrow" panose="020B0606020202030204" pitchFamily="34" charset="0"/>
              </a:rPr>
              <a:t>Birth</a:t>
            </a:r>
            <a:r>
              <a:rPr lang="hr-HR" altLang="sr-Latn-RS" sz="1800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78217" name="TextBox 31"/>
          <p:cNvSpPr txBox="1">
            <a:spLocks noChangeArrowheads="1"/>
          </p:cNvSpPr>
          <p:nvPr/>
        </p:nvSpPr>
        <p:spPr bwMode="auto">
          <a:xfrm>
            <a:off x="2474913" y="5289551"/>
            <a:ext cx="12811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dirty="0" err="1">
                <a:latin typeface="Arial Narrow" panose="020B0606020202030204" pitchFamily="34" charset="0"/>
              </a:rPr>
              <a:t>Early</a:t>
            </a:r>
            <a:r>
              <a:rPr lang="hr-HR" altLang="sr-Latn-RS" sz="1800" dirty="0">
                <a:latin typeface="Arial Narrow" panose="020B0606020202030204" pitchFamily="34" charset="0"/>
              </a:rPr>
              <a:t> </a:t>
            </a:r>
            <a:r>
              <a:rPr lang="hr-HR" altLang="sr-Latn-RS" sz="1800" dirty="0" err="1">
                <a:latin typeface="Arial Narrow" panose="020B0606020202030204" pitchFamily="34" charset="0"/>
              </a:rPr>
              <a:t>life</a:t>
            </a:r>
            <a:r>
              <a:rPr lang="hr-HR" altLang="sr-Latn-RS" sz="1800" dirty="0">
                <a:latin typeface="Arial Narrow" panose="020B0606020202030204" pitchFamily="34" charset="0"/>
              </a:rPr>
              <a:t>,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dirty="0">
                <a:latin typeface="Arial Narrow" panose="020B0606020202030204" pitchFamily="34" charset="0"/>
              </a:rPr>
              <a:t>2-3 </a:t>
            </a:r>
            <a:r>
              <a:rPr lang="hr-HR" altLang="sr-Latn-RS" sz="1800" dirty="0" err="1">
                <a:latin typeface="Arial Narrow" panose="020B0606020202030204" pitchFamily="34" charset="0"/>
              </a:rPr>
              <a:t>years</a:t>
            </a:r>
            <a:r>
              <a:rPr lang="hr-HR" altLang="sr-Latn-RS" sz="1800" dirty="0">
                <a:latin typeface="Arial Narrow" panose="020B0606020202030204" pitchFamily="34" charset="0"/>
              </a:rPr>
              <a:t> </a:t>
            </a:r>
            <a:r>
              <a:rPr lang="hr-HR" altLang="sr-Latn-RS" sz="1800" dirty="0" err="1">
                <a:latin typeface="Arial Narrow" panose="020B0606020202030204" pitchFamily="34" charset="0"/>
              </a:rPr>
              <a:t>old</a:t>
            </a:r>
            <a:endParaRPr lang="hr-HR" altLang="sr-Latn-RS" sz="1800" dirty="0">
              <a:latin typeface="Arial Narrow" panose="020B0606020202030204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019550" y="3808414"/>
            <a:ext cx="39688" cy="2192337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219" name="TextBox 35"/>
          <p:cNvSpPr txBox="1">
            <a:spLocks noChangeArrowheads="1"/>
          </p:cNvSpPr>
          <p:nvPr/>
        </p:nvSpPr>
        <p:spPr bwMode="auto">
          <a:xfrm>
            <a:off x="5760062" y="5565777"/>
            <a:ext cx="912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dirty="0" err="1">
                <a:latin typeface="Arial Narrow" panose="020B0606020202030204" pitchFamily="34" charset="0"/>
              </a:rPr>
              <a:t>Adult</a:t>
            </a:r>
            <a:r>
              <a:rPr lang="hr-HR" altLang="sr-Latn-RS" sz="1800" dirty="0">
                <a:latin typeface="Arial Narrow" panose="020B0606020202030204" pitchFamily="34" charset="0"/>
              </a:rPr>
              <a:t> </a:t>
            </a:r>
            <a:r>
              <a:rPr lang="hr-HR" altLang="sr-Latn-RS" sz="1800" dirty="0" err="1">
                <a:latin typeface="Arial Narrow" panose="020B0606020202030204" pitchFamily="34" charset="0"/>
              </a:rPr>
              <a:t>life</a:t>
            </a:r>
            <a:endParaRPr lang="hr-HR" altLang="sr-Latn-RS" sz="1800" dirty="0">
              <a:latin typeface="Arial Narrow" panose="020B0606020202030204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3605213" y="2752726"/>
            <a:ext cx="247650" cy="492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8" idx="3"/>
          </p:cNvCxnSpPr>
          <p:nvPr/>
        </p:nvCxnSpPr>
        <p:spPr>
          <a:xfrm flipV="1">
            <a:off x="3581472" y="2890877"/>
            <a:ext cx="831812" cy="6247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0" idx="3"/>
          </p:cNvCxnSpPr>
          <p:nvPr/>
        </p:nvCxnSpPr>
        <p:spPr>
          <a:xfrm>
            <a:off x="3608388" y="1990726"/>
            <a:ext cx="220662" cy="130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4881685" y="2922885"/>
            <a:ext cx="1113579" cy="3466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5894388" y="4348163"/>
            <a:ext cx="0" cy="5000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ight Arrow 61"/>
          <p:cNvSpPr/>
          <p:nvPr/>
        </p:nvSpPr>
        <p:spPr>
          <a:xfrm>
            <a:off x="5749925" y="1990725"/>
            <a:ext cx="190500" cy="65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3" name="Right Arrow 62"/>
          <p:cNvSpPr/>
          <p:nvPr/>
        </p:nvSpPr>
        <p:spPr>
          <a:xfrm>
            <a:off x="7969251" y="2052638"/>
            <a:ext cx="149225" cy="55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1" name="Down Arrow 70"/>
          <p:cNvSpPr/>
          <p:nvPr/>
        </p:nvSpPr>
        <p:spPr>
          <a:xfrm>
            <a:off x="4819650" y="1976438"/>
            <a:ext cx="33338" cy="1444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3" name="Down Arrow 72"/>
          <p:cNvSpPr/>
          <p:nvPr/>
        </p:nvSpPr>
        <p:spPr>
          <a:xfrm>
            <a:off x="8763001" y="2792414"/>
            <a:ext cx="201613" cy="3206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8126413" y="3113089"/>
            <a:ext cx="1574800" cy="44767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Allergyc</a:t>
            </a:r>
            <a:r>
              <a:rPr lang="hr-HR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hr-HR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diseases</a:t>
            </a:r>
            <a:endParaRPr lang="hr-HR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97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ALERGEN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 sz="2400" b="1" dirty="0">
                <a:latin typeface="Arial Narrow" panose="020B0606020202030204" pitchFamily="34" charset="0"/>
              </a:rPr>
              <a:t>ALERGEN</a:t>
            </a:r>
            <a:r>
              <a:rPr lang="hr-HR" altLang="sr-Latn-RS" sz="2400" dirty="0">
                <a:latin typeface="Arial Narrow" panose="020B0606020202030204" pitchFamily="34" charset="0"/>
              </a:rPr>
              <a:t>-s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vaka</a:t>
            </a: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tvar</a:t>
            </a: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kadra</a:t>
            </a: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potaknuti</a:t>
            </a: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alergijsku</a:t>
            </a: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reakciju</a:t>
            </a:r>
            <a:r>
              <a:rPr lang="en-US" altLang="sr-Latn-RS" sz="2400" dirty="0">
                <a:latin typeface="Arial Narrow" panose="020B0606020202030204" pitchFamily="34" charset="0"/>
              </a:rPr>
              <a:t> u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organizmu</a:t>
            </a:r>
            <a:endParaRPr lang="hr-HR" altLang="sr-Latn-RS" sz="2400" dirty="0">
              <a:latin typeface="Arial Narrow" panose="020B0606020202030204" pitchFamily="34" charset="0"/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INHALACIJSKI ALERGENI UZROKUJU:</a:t>
            </a:r>
            <a:endParaRPr lang="hr-HR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 Narrow" panose="020B0606020202030204" pitchFamily="34" charset="0"/>
            </a:endParaRPr>
          </a:p>
          <a:p>
            <a:pPr lvl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sr-Latn-RS" sz="2400" dirty="0" err="1" smtClean="0">
                <a:latin typeface="Arial Narrow" panose="020B0606020202030204" pitchFamily="34" charset="0"/>
              </a:rPr>
              <a:t>Rinitis</a:t>
            </a:r>
            <a:r>
              <a:rPr lang="hr-HR" altLang="sr-Latn-RS" sz="2400" dirty="0">
                <a:latin typeface="Arial Narrow" panose="020B0606020202030204" pitchFamily="34" charset="0"/>
              </a:rPr>
              <a:t>, </a:t>
            </a:r>
            <a:r>
              <a:rPr lang="hr-HR" altLang="sr-Latn-RS" sz="2400" dirty="0" smtClean="0">
                <a:latin typeface="Arial Narrow" panose="020B0606020202030204" pitchFamily="34" charset="0"/>
              </a:rPr>
              <a:t>peludnu hunjavicu</a:t>
            </a:r>
            <a:endParaRPr lang="en-US" altLang="sr-Latn-RS" sz="2400" dirty="0">
              <a:latin typeface="Arial Narrow" panose="020B0606020202030204" pitchFamily="34" charset="0"/>
            </a:endParaRPr>
          </a:p>
          <a:p>
            <a:pPr lvl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astmu</a:t>
            </a:r>
            <a:endParaRPr lang="en-US" altLang="sr-Latn-RS" sz="2400" dirty="0">
              <a:latin typeface="Arial Narrow" panose="020B0606020202030204" pitchFamily="34" charset="0"/>
            </a:endParaRPr>
          </a:p>
          <a:p>
            <a:pPr lvl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konjuktivitis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049" y="614756"/>
            <a:ext cx="2552241" cy="2172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049" y="2874668"/>
            <a:ext cx="2552241" cy="186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049" y="4828968"/>
            <a:ext cx="2552241" cy="2028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2977" y="4040542"/>
            <a:ext cx="4714072" cy="288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63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7" y="641445"/>
            <a:ext cx="10577015" cy="5964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0322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4" y="633685"/>
            <a:ext cx="10522424" cy="5789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253388" y="6422834"/>
            <a:ext cx="6356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/>
              <a:t>FGIDs</a:t>
            </a:r>
            <a:r>
              <a:rPr lang="hr-HR" b="1" dirty="0"/>
              <a:t> </a:t>
            </a:r>
            <a:r>
              <a:rPr lang="hr-HR" dirty="0"/>
              <a:t>- </a:t>
            </a:r>
            <a:r>
              <a:rPr lang="hr-HR" b="1" dirty="0" err="1"/>
              <a:t>Functional</a:t>
            </a:r>
            <a:r>
              <a:rPr lang="hr-HR" b="1" dirty="0"/>
              <a:t> </a:t>
            </a:r>
            <a:r>
              <a:rPr lang="hr-HR" b="1" dirty="0" err="1"/>
              <a:t>gastrointestinal</a:t>
            </a:r>
            <a:r>
              <a:rPr lang="hr-HR" b="1" dirty="0"/>
              <a:t> </a:t>
            </a:r>
            <a:r>
              <a:rPr lang="hr-HR" b="1" dirty="0" err="1"/>
              <a:t>disorders</a:t>
            </a:r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750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ChangeArrowheads="1"/>
          </p:cNvSpPr>
          <p:nvPr/>
        </p:nvSpPr>
        <p:spPr bwMode="auto">
          <a:xfrm>
            <a:off x="1774825" y="1106766"/>
            <a:ext cx="109664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1800"/>
          </a:p>
        </p:txBody>
      </p:sp>
      <p:graphicFrame>
        <p:nvGraphicFramePr>
          <p:cNvPr id="18125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7966331"/>
              </p:ext>
            </p:extLst>
          </p:nvPr>
        </p:nvGraphicFramePr>
        <p:xfrm>
          <a:off x="477672" y="1322388"/>
          <a:ext cx="11232107" cy="547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5" name="Slide" r:id="rId3" imgW="6096186" imgH="3429123" progId="PowerPoint.Slide.12">
                  <p:embed/>
                </p:oleObj>
              </mc:Choice>
              <mc:Fallback>
                <p:oleObj name="Slide" r:id="rId3" imgW="6096186" imgH="3429123" progId="PowerPoint.Slide.12">
                  <p:embed/>
                  <p:pic>
                    <p:nvPicPr>
                      <p:cNvPr id="18125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2" y="1322388"/>
                        <a:ext cx="11232107" cy="547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252" name="Title 3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377108"/>
          </a:xfrm>
        </p:spPr>
        <p:txBody>
          <a:bodyPr>
            <a:normAutofit fontScale="90000"/>
          </a:bodyPr>
          <a:lstStyle/>
          <a:p>
            <a:r>
              <a:rPr lang="hr-HR" altLang="sr-Latn-RS" dirty="0"/>
              <a:t>Modulacija crijevne </a:t>
            </a:r>
            <a:r>
              <a:rPr lang="hr-HR" altLang="sr-Latn-RS" dirty="0" err="1"/>
              <a:t>mikrobiote</a:t>
            </a:r>
            <a:r>
              <a:rPr lang="hr-HR" altLang="sr-Latn-RS" dirty="0"/>
              <a:t> </a:t>
            </a:r>
            <a:r>
              <a:rPr lang="hr-HR" altLang="sr-Latn-RS" dirty="0" err="1"/>
              <a:t>propolisom</a:t>
            </a:r>
            <a:r>
              <a:rPr lang="hr-HR" altLang="sr-Latn-RS" dirty="0"/>
              <a:t> i </a:t>
            </a:r>
            <a:r>
              <a:rPr lang="hr-HR" altLang="sr-Latn-RS" dirty="0" err="1"/>
              <a:t>flavonoidima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295520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93" y="4197972"/>
            <a:ext cx="2373791" cy="210502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219" y="112777"/>
            <a:ext cx="10515600" cy="800577"/>
          </a:xfrm>
        </p:spPr>
        <p:txBody>
          <a:bodyPr>
            <a:normAutofit fontScale="90000"/>
          </a:bodyPr>
          <a:lstStyle/>
          <a:p>
            <a:r>
              <a:rPr lang="hr-HR" sz="2800" b="1" dirty="0" err="1">
                <a:solidFill>
                  <a:schemeClr val="bg1"/>
                </a:solidFill>
              </a:rPr>
              <a:t>Allergic</a:t>
            </a:r>
            <a:r>
              <a:rPr lang="hr-HR" sz="2800" b="1" dirty="0">
                <a:solidFill>
                  <a:schemeClr val="bg1"/>
                </a:solidFill>
              </a:rPr>
              <a:t> </a:t>
            </a:r>
            <a:r>
              <a:rPr lang="hr-HR" sz="2800" b="1" dirty="0" err="1">
                <a:solidFill>
                  <a:schemeClr val="bg1"/>
                </a:solidFill>
              </a:rPr>
              <a:t>inflammation</a:t>
            </a:r>
            <a:r>
              <a:rPr lang="hr-HR" sz="2800" b="1" dirty="0">
                <a:solidFill>
                  <a:schemeClr val="bg1"/>
                </a:solidFill>
              </a:rPr>
              <a:t>: </a:t>
            </a:r>
            <a:r>
              <a:rPr lang="hr-HR" sz="2800" b="1" dirty="0" err="1">
                <a:solidFill>
                  <a:schemeClr val="bg1"/>
                </a:solidFill>
              </a:rPr>
              <a:t>effect</a:t>
            </a:r>
            <a:r>
              <a:rPr lang="hr-HR" sz="2800" b="1" dirty="0">
                <a:solidFill>
                  <a:schemeClr val="bg1"/>
                </a:solidFill>
              </a:rPr>
              <a:t> of </a:t>
            </a:r>
            <a:r>
              <a:rPr lang="hr-HR" sz="2800" b="1" dirty="0" err="1">
                <a:solidFill>
                  <a:schemeClr val="bg1"/>
                </a:solidFill>
              </a:rPr>
              <a:t>propolis</a:t>
            </a:r>
            <a:r>
              <a:rPr lang="hr-HR" sz="2800" b="1" dirty="0">
                <a:solidFill>
                  <a:schemeClr val="bg1"/>
                </a:solidFill>
              </a:rPr>
              <a:t> and </a:t>
            </a:r>
            <a:r>
              <a:rPr lang="hr-HR" sz="2800" b="1" dirty="0" err="1">
                <a:solidFill>
                  <a:schemeClr val="bg1"/>
                </a:solidFill>
              </a:rPr>
              <a:t>its</a:t>
            </a:r>
            <a:r>
              <a:rPr lang="hr-HR" sz="2800" b="1" dirty="0">
                <a:solidFill>
                  <a:schemeClr val="bg1"/>
                </a:solidFill>
              </a:rPr>
              <a:t> </a:t>
            </a:r>
            <a:r>
              <a:rPr lang="hr-HR" sz="2800" b="1" dirty="0" err="1">
                <a:solidFill>
                  <a:schemeClr val="bg1"/>
                </a:solidFill>
              </a:rPr>
              <a:t>flavonoids</a:t>
            </a:r>
            <a:r>
              <a:rPr lang="hr-HR" sz="2400" dirty="0">
                <a:solidFill>
                  <a:schemeClr val="bg1"/>
                </a:solidFill>
              </a:rPr>
              <a:t/>
            </a:r>
            <a:br>
              <a:rPr lang="hr-HR" sz="2400" dirty="0">
                <a:solidFill>
                  <a:schemeClr val="bg1"/>
                </a:solidFill>
              </a:rPr>
            </a:br>
            <a:endParaRPr lang="hr-HR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04" y="3670622"/>
            <a:ext cx="1585097" cy="1054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63" y="924382"/>
            <a:ext cx="2248632" cy="1989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28" y="1332236"/>
            <a:ext cx="2372056" cy="2155836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>
          <a:xfrm flipH="1">
            <a:off x="2615931" y="2080896"/>
            <a:ext cx="718457" cy="358811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4607715" y="894961"/>
          <a:ext cx="3805918" cy="585775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805918">
                  <a:extLst>
                    <a:ext uri="{9D8B030D-6E8A-4147-A177-3AD203B41FA5}">
                      <a16:colId xmlns:a16="http://schemas.microsoft.com/office/drawing/2014/main" val="1199149056"/>
                    </a:ext>
                  </a:extLst>
                </a:gridCol>
              </a:tblGrid>
              <a:tr h="125081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u="none" dirty="0" smtClean="0">
                          <a:solidFill>
                            <a:schemeClr val="tx1"/>
                          </a:solidFill>
                          <a:effectLst/>
                        </a:rPr>
                        <a:t>Enzyme</a:t>
                      </a:r>
                      <a:r>
                        <a:rPr lang="hr-HR" sz="13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eosinophil peroxidase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collagenase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lizosim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acid </a:t>
                      </a:r>
                      <a:r>
                        <a:rPr lang="en-US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phosfatase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arilsulfatase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b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catalase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elastase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 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glucoronidase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katepsin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d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 MMP9, </a:t>
                      </a:r>
                      <a:r>
                        <a:rPr lang="el-G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β-</a:t>
                      </a:r>
                      <a:r>
                        <a:rPr lang="hr-HR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hexosaminidases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and </a:t>
                      </a:r>
                      <a:r>
                        <a:rPr lang="hr-HR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heparanases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hr-HR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plasminogen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r-HR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activator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hr-HR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renin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hr-HR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tryptase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hr-HR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chymase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hr-HR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carboxypeptidase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A, and </a:t>
                      </a:r>
                      <a:r>
                        <a:rPr lang="hr-HR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other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hr-HR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73" marR="27173" marT="0" marB="0">
                    <a:lnB w="38100" cmpd="sng">
                      <a:noFill/>
                    </a:lnB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75219645"/>
                  </a:ext>
                </a:extLst>
              </a:tr>
              <a:tr h="49167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Toxic 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</a:rPr>
                        <a:t>proteins</a:t>
                      </a:r>
                      <a:r>
                        <a:rPr lang="hr-HR" sz="13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major basic protein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hr-HR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eosinophil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r-HR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cationic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protein,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eosinophil-derived neurotoxin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hr-HR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73" marR="27173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4596288"/>
                  </a:ext>
                </a:extLst>
              </a:tr>
              <a:tr h="4649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</a:rPr>
                        <a:t>Cytokine</a:t>
                      </a:r>
                      <a:r>
                        <a:rPr lang="hr-HR" sz="13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IL-3, IL-5, IL-9, GM-CSF, IFN-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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 TNF-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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 IL-2,IL-13, IL-16, IL-17, IL-4, IL-6, IL-8,RANTES</a:t>
                      </a:r>
                      <a:endParaRPr lang="hr-HR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73" marR="27173" marT="0" marB="0">
                    <a:lnT w="12700" cmpd="sng">
                      <a:noFill/>
                    </a:lnT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56063656"/>
                  </a:ext>
                </a:extLst>
              </a:tr>
              <a:tr h="47472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</a:rPr>
                        <a:t>Chemokine</a:t>
                      </a:r>
                      <a:r>
                        <a:rPr lang="hr-HR" sz="13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CCL2, CCL3, CCL5, CCL-7, CCL8, CCL11, CCL13, CXCL1, CXCL10, CXCL12, and IL-8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eotaxin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hr-HR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73" marR="27173" marT="0" marB="0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32526136"/>
                  </a:ext>
                </a:extLst>
              </a:tr>
              <a:tr h="147986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Lipid 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</a:rPr>
                        <a:t>mediators</a:t>
                      </a:r>
                      <a:r>
                        <a:rPr lang="hr-HR" sz="13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Leukotrienes (LTC4, LTD4, LTB4), </a:t>
                      </a:r>
                      <a:r>
                        <a:rPr lang="en-US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tromboxan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A</a:t>
                      </a:r>
                      <a:r>
                        <a:rPr lang="en-US" sz="1300" b="0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(TXA</a:t>
                      </a:r>
                      <a:r>
                        <a:rPr lang="en-US" sz="1300" b="0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), </a:t>
                      </a:r>
                      <a:r>
                        <a:rPr lang="en-US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prostagladins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(PGE</a:t>
                      </a:r>
                      <a:r>
                        <a:rPr lang="en-US" sz="1300" b="0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 PGG</a:t>
                      </a:r>
                      <a:r>
                        <a:rPr lang="en-US" sz="1300" b="0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 PGF</a:t>
                      </a:r>
                      <a:r>
                        <a:rPr lang="en-US" sz="1300" b="0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 PGI</a:t>
                      </a:r>
                      <a:r>
                        <a:rPr lang="en-US" sz="1300" b="0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), </a:t>
                      </a:r>
                      <a:r>
                        <a:rPr lang="en-US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Cysteinyl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leukotrienes, PAF, 5-HETE; 12-HETE; 15-HETE; 5,15-diHETE; 8,15-diHETE; 14,12-diHETE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endParaRPr lang="hr-HR" sz="13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err="1" smtClean="0">
                          <a:solidFill>
                            <a:schemeClr val="tx1"/>
                          </a:solidFill>
                          <a:effectLst/>
                        </a:rPr>
                        <a:t>Lipoxin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</a:rPr>
                        <a:t> A</a:t>
                      </a:r>
                      <a:r>
                        <a:rPr lang="en-US" sz="1300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</a:rPr>
                        <a:t> and C</a:t>
                      </a:r>
                      <a:r>
                        <a:rPr lang="en-US" sz="1300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en-US" sz="1300" b="0" cap="all" dirty="0" smtClean="0">
                          <a:solidFill>
                            <a:schemeClr val="tx1"/>
                          </a:solidFill>
                          <a:effectLst/>
                        </a:rPr>
                        <a:t>xa</a:t>
                      </a:r>
                      <a:r>
                        <a:rPr lang="en-US" sz="1300" b="0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 LXC</a:t>
                      </a:r>
                      <a:r>
                        <a:rPr lang="en-US" sz="1300" b="0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13-hydroxilinoleic acid (13HODE)</a:t>
                      </a:r>
                      <a:endParaRPr lang="hr-HR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73" marR="27173" marT="0" marB="0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6141398"/>
                  </a:ext>
                </a:extLst>
              </a:tr>
              <a:tr h="158240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Growth factor 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Tumor necrosis factor 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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and 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(TNF-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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 TNF-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effectLst/>
                        </a:rPr>
                        <a:t>) platelet-derived growth factor (PDGF), vascular endothelial growth factor (VEGF), heparin-binding epidermal growth factor (HB-EGF), nerve growth factor (NGF), endothelin (ET), SCF, APRIL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hr-HR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stem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r-HR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cell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r-HR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factor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hr-HR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granulocyte-macrophage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hr-HR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colony</a:t>
                      </a:r>
                      <a:r>
                        <a:rPr lang="hr-HR" sz="13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r-HR" sz="1300" b="0" dirty="0" err="1" smtClean="0">
                          <a:solidFill>
                            <a:schemeClr val="tx1"/>
                          </a:solidFill>
                          <a:effectLst/>
                        </a:rPr>
                        <a:t>stimulating</a:t>
                      </a:r>
                      <a:r>
                        <a:rPr lang="hr-HR" sz="13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r-HR" sz="13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factor,gonadotrophin</a:t>
                      </a:r>
                      <a:r>
                        <a:rPr lang="hr-HR" sz="13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r-HR" sz="13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relasing</a:t>
                      </a:r>
                      <a:r>
                        <a:rPr lang="hr-HR" sz="13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hormone, </a:t>
                      </a:r>
                      <a:r>
                        <a:rPr lang="hr-HR" sz="13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fibroblat</a:t>
                      </a:r>
                      <a:r>
                        <a:rPr lang="hr-HR" sz="13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r-HR" sz="13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growth</a:t>
                      </a:r>
                      <a:r>
                        <a:rPr lang="hr-HR" sz="13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r-HR" sz="13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factor</a:t>
                      </a:r>
                      <a:endParaRPr lang="hr-HR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73" marR="27173" marT="0" marB="0"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61936226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9195279" y="711796"/>
            <a:ext cx="2882933" cy="6124754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Leukocyte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responses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Adherence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Chemotaxis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IgE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production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Mast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cell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proliferation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Eosinophil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activation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Neutrophil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recruitment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Fibroblast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responses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Proliferation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Vacuolation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Collagen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production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Substrate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responses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Activation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MMPs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hr-H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tissue</a:t>
            </a:r>
            <a:endParaRPr kumimoji="0" lang="hr-HR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remodeling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Activation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coagulation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cascade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Microvascular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responses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Dilatation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Constriction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Leukocyte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adherence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Vascular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permebility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Inflammation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 and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anti-inflammatory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responses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Immuneregulation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Acte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chronic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allery</a:t>
            </a: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diseases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7715" y="574741"/>
            <a:ext cx="185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MEDIATORS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63444" y="404019"/>
            <a:ext cx="1275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351615" y="3598607"/>
            <a:ext cx="0" cy="5698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801811" y="3884053"/>
            <a:ext cx="51969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Arrow 22"/>
          <p:cNvSpPr/>
          <p:nvPr/>
        </p:nvSpPr>
        <p:spPr>
          <a:xfrm>
            <a:off x="3180885" y="3780817"/>
            <a:ext cx="1055495" cy="221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utoShape 727"/>
          <p:cNvSpPr>
            <a:spLocks noChangeArrowheads="1"/>
          </p:cNvSpPr>
          <p:nvPr/>
        </p:nvSpPr>
        <p:spPr bwMode="auto">
          <a:xfrm>
            <a:off x="3340505" y="3571564"/>
            <a:ext cx="566738" cy="56673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w 21600"/>
              <a:gd name="T13" fmla="*/ 0 h 21600"/>
              <a:gd name="T14" fmla="*/ 0 w 21600"/>
              <a:gd name="T15" fmla="*/ 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46 w 21600"/>
              <a:gd name="T25" fmla="*/ 3146 h 21600"/>
              <a:gd name="T26" fmla="*/ 18454 w 21600"/>
              <a:gd name="T27" fmla="*/ 1845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8481899" y="3938377"/>
            <a:ext cx="681545" cy="199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utoShape 727"/>
          <p:cNvSpPr>
            <a:spLocks noChangeArrowheads="1"/>
          </p:cNvSpPr>
          <p:nvPr/>
        </p:nvSpPr>
        <p:spPr bwMode="auto">
          <a:xfrm>
            <a:off x="8456426" y="3770074"/>
            <a:ext cx="566738" cy="56673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w 21600"/>
              <a:gd name="T13" fmla="*/ 0 h 21600"/>
              <a:gd name="T14" fmla="*/ 0 w 21600"/>
              <a:gd name="T15" fmla="*/ 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46 w 21600"/>
              <a:gd name="T25" fmla="*/ 3146 h 21600"/>
              <a:gd name="T26" fmla="*/ 18454 w 21600"/>
              <a:gd name="T27" fmla="*/ 1845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1084516" y="2941740"/>
            <a:ext cx="232188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5223175"/>
            <a:ext cx="2609814" cy="1653702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>
            <a:off x="1070758" y="4725321"/>
            <a:ext cx="232188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22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Liječenje alergija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286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Liječenje alergija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>
          <a:xfrm>
            <a:off x="581192" y="2218034"/>
            <a:ext cx="11029615" cy="418276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400" dirty="0">
                <a:latin typeface="Arial Narrow" panose="020B0606020202030204" pitchFamily="34" charset="0"/>
              </a:rPr>
              <a:t>Liječenje obuhvaća </a:t>
            </a:r>
            <a:r>
              <a:rPr lang="hr-HR" altLang="sr-Latn-RS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izbjegavanje dodira s alergenom i desenzibilizaciju</a:t>
            </a:r>
            <a:r>
              <a:rPr lang="hr-HR" altLang="sr-Latn-RS" sz="2400" dirty="0">
                <a:latin typeface="Arial Narrow" panose="020B0606020202030204" pitchFamily="34" charset="0"/>
              </a:rPr>
              <a:t>, kad je moguće.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Desenzibilizacij</a:t>
            </a:r>
            <a:r>
              <a:rPr lang="hr-HR" altLang="sr-Latn-RS" sz="2400" b="1" dirty="0">
                <a:latin typeface="Arial Narrow" panose="020B0606020202030204" pitchFamily="34" charset="0"/>
              </a:rPr>
              <a:t>a</a:t>
            </a:r>
            <a:r>
              <a:rPr lang="hr-HR" altLang="sr-Latn-RS" sz="2400" dirty="0">
                <a:latin typeface="Arial Narrow" panose="020B0606020202030204" pitchFamily="34" charset="0"/>
              </a:rPr>
              <a:t> se obavlja uštrcavanjem malih doza alergena, kojima se potiče stvaranje protutijela </a:t>
            </a:r>
            <a:r>
              <a:rPr lang="hr-HR" altLang="sr-Latn-RS" sz="24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IgG</a:t>
            </a:r>
            <a:r>
              <a:rPr lang="hr-HR" altLang="sr-Latn-RS" sz="2400" dirty="0">
                <a:latin typeface="Arial Narrow" panose="020B0606020202030204" pitchFamily="34" charset="0"/>
              </a:rPr>
              <a:t> koji se u krvnom optoku vežu na alergen te </a:t>
            </a:r>
            <a:r>
              <a:rPr lang="hr-HR" altLang="sr-Latn-RS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ometa vezanje alergena s </a:t>
            </a:r>
            <a:r>
              <a:rPr lang="hr-HR" altLang="sr-Latn-RS" sz="24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IgE</a:t>
            </a:r>
            <a:r>
              <a:rPr lang="hr-HR" altLang="sr-Latn-RS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2400" dirty="0">
                <a:solidFill>
                  <a:srgbClr val="FFFF00"/>
                </a:solidFill>
                <a:latin typeface="Arial Narrow" panose="020B0606020202030204" pitchFamily="34" charset="0"/>
              </a:rPr>
              <a:t>i </a:t>
            </a:r>
            <a:r>
              <a:rPr lang="hr-HR" altLang="sr-Latn-RS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aktiviranje </a:t>
            </a:r>
            <a:r>
              <a:rPr lang="hr-HR" altLang="sr-Latn-RS" sz="24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bazofila</a:t>
            </a:r>
            <a:r>
              <a:rPr lang="hr-HR" altLang="sr-Latn-RS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/</a:t>
            </a:r>
            <a:r>
              <a:rPr lang="hr-HR" altLang="sr-Latn-RS" sz="24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mastocita</a:t>
            </a:r>
            <a:r>
              <a:rPr lang="hr-HR" altLang="sr-Latn-RS" sz="2400" dirty="0">
                <a:solidFill>
                  <a:srgbClr val="FFFF00"/>
                </a:solidFill>
                <a:latin typeface="Arial Narrow" panose="020B0606020202030204" pitchFamily="34" charset="0"/>
              </a:rPr>
              <a:t>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400" dirty="0">
                <a:latin typeface="Arial Narrow" panose="020B0606020202030204" pitchFamily="34" charset="0"/>
              </a:rPr>
              <a:t>Sredstvima koja </a:t>
            </a:r>
            <a:r>
              <a:rPr lang="hr-HR" altLang="sr-Latn-RS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stabiliziraju </a:t>
            </a:r>
            <a:r>
              <a:rPr lang="hr-HR" altLang="sr-Latn-RS" sz="24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lizosomsku</a:t>
            </a:r>
            <a:r>
              <a:rPr lang="hr-HR" altLang="sr-Latn-RS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 membranu </a:t>
            </a:r>
            <a:r>
              <a:rPr lang="hr-HR" altLang="sr-Latn-RS" sz="2400" dirty="0">
                <a:latin typeface="Arial Narrow" panose="020B0606020202030204" pitchFamily="34" charset="0"/>
              </a:rPr>
              <a:t>otežava se </a:t>
            </a:r>
            <a:r>
              <a:rPr lang="hr-HR" altLang="sr-Latn-RS" sz="2400" dirty="0" err="1">
                <a:latin typeface="Arial Narrow" panose="020B0606020202030204" pitchFamily="34" charset="0"/>
              </a:rPr>
              <a:t>degranulacija</a:t>
            </a:r>
            <a:r>
              <a:rPr lang="hr-HR" altLang="sr-Latn-RS" sz="2400" dirty="0">
                <a:latin typeface="Arial Narrow" panose="020B0606020202030204" pitchFamily="34" charset="0"/>
              </a:rPr>
              <a:t> i oslobađanje posrednika alergijske reakcije.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400" dirty="0">
                <a:latin typeface="Arial Narrow" panose="020B0606020202030204" pitchFamily="34" charset="0"/>
              </a:rPr>
              <a:t> </a:t>
            </a:r>
            <a:r>
              <a:rPr lang="hr-HR" altLang="sr-Latn-RS" sz="24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Inhibitorima</a:t>
            </a:r>
            <a:r>
              <a:rPr lang="hr-HR" altLang="sr-Latn-RS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24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histidin-dekarboksilaze</a:t>
            </a:r>
            <a:r>
              <a:rPr lang="hr-HR" altLang="sr-Latn-RS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2400" dirty="0">
                <a:latin typeface="Arial Narrow" panose="020B0606020202030204" pitchFamily="34" charset="0"/>
              </a:rPr>
              <a:t>koči se pretvorba </a:t>
            </a:r>
            <a:r>
              <a:rPr lang="hr-HR" altLang="sr-Latn-RS" sz="2400" dirty="0" err="1">
                <a:latin typeface="Arial Narrow" panose="020B0606020202030204" pitchFamily="34" charset="0"/>
              </a:rPr>
              <a:t>histidina</a:t>
            </a:r>
            <a:r>
              <a:rPr lang="hr-HR" altLang="sr-Latn-RS" sz="2400" dirty="0">
                <a:latin typeface="Arial Narrow" panose="020B0606020202030204" pitchFamily="34" charset="0"/>
              </a:rPr>
              <a:t> u histamin.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400" dirty="0">
                <a:latin typeface="Arial Narrow" panose="020B0606020202030204" pitchFamily="34" charset="0"/>
              </a:rPr>
              <a:t> </a:t>
            </a:r>
            <a:r>
              <a:rPr lang="hr-HR" altLang="sr-Latn-RS" sz="24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Kortikosteroidi</a:t>
            </a:r>
            <a:r>
              <a:rPr lang="hr-HR" altLang="sr-Latn-RS" sz="2400" b="1" dirty="0">
                <a:latin typeface="Arial Narrow" panose="020B0606020202030204" pitchFamily="34" charset="0"/>
              </a:rPr>
              <a:t> </a:t>
            </a:r>
            <a:r>
              <a:rPr lang="hr-HR" altLang="sr-Latn-RS" sz="2400" dirty="0">
                <a:latin typeface="Arial Narrow" panose="020B0606020202030204" pitchFamily="34" charset="0"/>
              </a:rPr>
              <a:t>iskazuju oba gore navedena učinka.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Antihistaminicima</a:t>
            </a:r>
            <a:r>
              <a:rPr lang="hr-HR" altLang="sr-Latn-RS" sz="2400" dirty="0">
                <a:latin typeface="Arial Narrow" panose="020B0606020202030204" pitchFamily="34" charset="0"/>
              </a:rPr>
              <a:t> se blokiraju receptori za histamin na stanicama i tako priječi njegovo djelovanje.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400" dirty="0">
                <a:latin typeface="Arial Narrow" panose="020B0606020202030204" pitchFamily="34" charset="0"/>
              </a:rPr>
              <a:t> </a:t>
            </a:r>
            <a:r>
              <a:rPr lang="hr-HR" altLang="sr-Latn-RS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Adrenali</a:t>
            </a:r>
            <a:r>
              <a:rPr lang="hr-HR" altLang="sr-Latn-RS" sz="2400" b="1" dirty="0">
                <a:latin typeface="Arial Narrow" panose="020B0606020202030204" pitchFamily="34" charset="0"/>
              </a:rPr>
              <a:t>n</a:t>
            </a:r>
            <a:r>
              <a:rPr lang="hr-HR" altLang="sr-Latn-RS" sz="2400" dirty="0">
                <a:latin typeface="Arial Narrow" panose="020B0606020202030204" pitchFamily="34" charset="0"/>
              </a:rPr>
              <a:t> djeluje na glatke mišiće suprotno histaminu te tako poništava njegovo djelovanje.</a:t>
            </a:r>
          </a:p>
        </p:txBody>
      </p:sp>
    </p:spTree>
    <p:extLst>
      <p:ext uri="{BB962C8B-B14F-4D97-AF65-F5344CB8AC3E}">
        <p14:creationId xmlns:p14="http://schemas.microsoft.com/office/powerpoint/2010/main" val="9102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Postupci pri anafilaksiji.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Anafilaksija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2000" b="1" dirty="0">
                <a:latin typeface="Arial Narrow" panose="020B0606020202030204" pitchFamily="34" charset="0"/>
              </a:rPr>
              <a:t>je akutna, generalizirana alergijska reakcija koja istodobno zahvaća krvožilni, dišni, probavni sustav i kožu.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Anafilaktični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šok </a:t>
            </a:r>
            <a:r>
              <a:rPr lang="hr-HR" altLang="sr-Latn-RS" sz="2000" b="1" dirty="0">
                <a:latin typeface="Arial Narrow" panose="020B0606020202030204" pitchFamily="34" charset="0"/>
              </a:rPr>
              <a:t>je </a:t>
            </a:r>
            <a:r>
              <a:rPr lang="hr-HR" altLang="sr-Latn-RS" sz="2000" b="1" dirty="0" err="1">
                <a:latin typeface="Arial Narrow" panose="020B0606020202030204" pitchFamily="34" charset="0"/>
              </a:rPr>
              <a:t>anafilaksija</a:t>
            </a:r>
            <a:r>
              <a:rPr lang="hr-HR" altLang="sr-Latn-RS" sz="2000" b="1" dirty="0">
                <a:latin typeface="Arial Narrow" panose="020B0606020202030204" pitchFamily="34" charset="0"/>
              </a:rPr>
              <a:t> praćena </a:t>
            </a:r>
            <a:r>
              <a:rPr lang="hr-HR" altLang="sr-Latn-RS" sz="2000" b="1" dirty="0" err="1">
                <a:latin typeface="Arial Narrow" panose="020B0606020202030204" pitchFamily="34" charset="0"/>
              </a:rPr>
              <a:t>hipotenzijom</a:t>
            </a:r>
            <a:r>
              <a:rPr lang="hr-HR" altLang="sr-Latn-RS" sz="2000" b="1" dirty="0">
                <a:latin typeface="Arial Narrow" panose="020B0606020202030204" pitchFamily="34" charset="0"/>
              </a:rPr>
              <a:t> sa ili bez gubitka svijesti</a:t>
            </a:r>
            <a:r>
              <a:rPr lang="hr-HR" altLang="sr-Latn-RS" sz="2000" dirty="0">
                <a:latin typeface="Arial Narrow" panose="020B0606020202030204" pitchFamily="34" charset="0"/>
              </a:rPr>
              <a:t>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hr-HR" altLang="sr-Latn-RS" sz="20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Alergeni</a:t>
            </a:r>
            <a:r>
              <a:rPr lang="hr-HR" altLang="sr-Latn-RS" sz="2000" dirty="0">
                <a:latin typeface="Arial Narrow" panose="020B0606020202030204" pitchFamily="34" charset="0"/>
              </a:rPr>
              <a:t> koji prouzrokuju </a:t>
            </a:r>
            <a:r>
              <a:rPr lang="hr-HR" altLang="sr-Latn-RS" sz="2000" dirty="0" err="1">
                <a:latin typeface="Arial Narrow" panose="020B0606020202030204" pitchFamily="34" charset="0"/>
              </a:rPr>
              <a:t>anafilaksiju</a:t>
            </a:r>
            <a:r>
              <a:rPr lang="hr-HR" altLang="sr-Latn-RS" sz="2000" dirty="0">
                <a:latin typeface="Arial Narrow" panose="020B0606020202030204" pitchFamily="34" charset="0"/>
              </a:rPr>
              <a:t> mogu biti: </a:t>
            </a:r>
            <a:r>
              <a:rPr lang="hr-HR" altLang="sr-Latn-RS" sz="2000" b="1" dirty="0">
                <a:latin typeface="Arial Narrow" panose="020B0606020202030204" pitchFamily="34" charset="0"/>
              </a:rPr>
              <a:t>alergeni iz hrane, lijekovi te otrovi kukaca</a:t>
            </a:r>
            <a:r>
              <a:rPr lang="hr-HR" altLang="sr-Latn-RS" sz="2000" dirty="0">
                <a:latin typeface="Arial Narrow" panose="020B0606020202030204" pitchFamily="34" charset="0"/>
              </a:rPr>
              <a:t>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hr-HR" altLang="sr-Latn-RS" sz="20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dirty="0">
                <a:latin typeface="Arial Narrow" panose="020B0606020202030204" pitchFamily="34" charset="0"/>
              </a:rPr>
              <a:t>Liječenje treba započeti što prije davanjem vodene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otopine adrenalina </a:t>
            </a:r>
            <a:r>
              <a:rPr lang="hr-HR" altLang="sr-Latn-RS" sz="2000" b="1" dirty="0" err="1">
                <a:latin typeface="Arial Narrow" panose="020B0606020202030204" pitchFamily="34" charset="0"/>
              </a:rPr>
              <a:t>intravenski</a:t>
            </a:r>
            <a:r>
              <a:rPr lang="hr-HR" altLang="sr-Latn-RS" sz="2000" b="1" dirty="0">
                <a:latin typeface="Arial Narrow" panose="020B0606020202030204" pitchFamily="34" charset="0"/>
              </a:rPr>
              <a:t>, </a:t>
            </a:r>
            <a:r>
              <a:rPr lang="hr-HR" altLang="sr-Latn-RS" sz="2000" b="1" dirty="0" err="1">
                <a:latin typeface="Arial Narrow" panose="020B0606020202030204" pitchFamily="34" charset="0"/>
              </a:rPr>
              <a:t>intramuskularno</a:t>
            </a:r>
            <a:r>
              <a:rPr lang="hr-HR" altLang="sr-Latn-RS" sz="2000" b="1" dirty="0">
                <a:latin typeface="Arial Narrow" panose="020B0606020202030204" pitchFamily="34" charset="0"/>
              </a:rPr>
              <a:t> ili </a:t>
            </a:r>
            <a:r>
              <a:rPr lang="hr-HR" altLang="sr-Latn-RS" sz="2000" b="1" dirty="0" err="1">
                <a:latin typeface="Arial Narrow" panose="020B0606020202030204" pitchFamily="34" charset="0"/>
              </a:rPr>
              <a:t>subkutano</a:t>
            </a:r>
            <a:r>
              <a:rPr lang="hr-HR" altLang="sr-Latn-RS" sz="2000" dirty="0">
                <a:latin typeface="Arial Narrow" panose="020B0606020202030204" pitchFamily="34" charset="0"/>
              </a:rPr>
              <a:t>,  te ako zatreba </a:t>
            </a:r>
            <a:r>
              <a:rPr lang="hr-HR" altLang="sr-Latn-RS" sz="2000" b="1" dirty="0">
                <a:latin typeface="Arial Narrow" panose="020B0606020202030204" pitchFamily="34" charset="0"/>
              </a:rPr>
              <a:t>ponoviti postupak nakon 15-30 min,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uz infuziju fiziološke otopine </a:t>
            </a:r>
            <a:r>
              <a:rPr lang="hr-HR" altLang="sr-Latn-RS" sz="2000" dirty="0">
                <a:latin typeface="Arial Narrow" panose="020B0606020202030204" pitchFamily="34" charset="0"/>
              </a:rPr>
              <a:t>u slučaju šoka i osiguranje prohodnosti dišnih putova.</a:t>
            </a:r>
            <a:br>
              <a:rPr lang="hr-HR" altLang="sr-Latn-RS" sz="2000" dirty="0">
                <a:latin typeface="Arial Narrow" panose="020B0606020202030204" pitchFamily="34" charset="0"/>
              </a:rPr>
            </a:br>
            <a:endParaRPr lang="hr-HR" altLang="sr-Latn-R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38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Mehanizam djelovanja  lijekova koji se rabe u obradi tipa I preosjetljivosti</a:t>
            </a:r>
          </a:p>
        </p:txBody>
      </p:sp>
      <p:graphicFrame>
        <p:nvGraphicFramePr>
          <p:cNvPr id="220240" name="Group 8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610640716"/>
              </p:ext>
            </p:extLst>
          </p:nvPr>
        </p:nvGraphicFramePr>
        <p:xfrm>
          <a:off x="609600" y="1981200"/>
          <a:ext cx="10813576" cy="3886200"/>
        </p:xfrm>
        <a:graphic>
          <a:graphicData uri="http://schemas.openxmlformats.org/drawingml/2006/table">
            <a:tbl>
              <a:tblPr/>
              <a:tblGrid>
                <a:gridCol w="2849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3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Lijek</a:t>
                      </a:r>
                      <a:endParaRPr kumimoji="0" lang="hr-H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Mehanizam djelovanja</a:t>
                      </a:r>
                      <a:endParaRPr kumimoji="0" lang="hr-H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3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Antihistamini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Blokiraju H1 i H2 receptore na ciljnim stanicama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3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Natrij kromolin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Blokira ulazak Ca</a:t>
                      </a:r>
                      <a:r>
                        <a:rPr kumimoji="0" lang="hr-HR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2+ 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u </a:t>
                      </a: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mastocite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803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Teofilin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Produžava  visoku razinu </a:t>
                      </a:r>
                      <a:r>
                        <a:rPr kumimoji="0" lang="hr-H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cAMP</a:t>
                      </a: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u </a:t>
                      </a: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mastocitima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inhibicijom </a:t>
                      </a:r>
                      <a:r>
                        <a:rPr kumimoji="0" lang="hr-H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fosfodiesteraze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koja cijepa </a:t>
                      </a: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cAMP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do 5'-AMP*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803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Epinefrin (adrenalin)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Stimulira proizvodnju </a:t>
                      </a: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cAMP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vezanjem na β-</a:t>
                      </a: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adrenergične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receptore na </a:t>
                      </a: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mastocitima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*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803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Kortizon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Reducira razinu histamina 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blokiranjem </a:t>
                      </a: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konverzije </a:t>
                      </a:r>
                      <a:r>
                        <a:rPr kumimoji="0" lang="hr-H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histidina</a:t>
                      </a: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u histamin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i stimulira proizvodnju </a:t>
                      </a:r>
                      <a:r>
                        <a:rPr kumimoji="0" lang="hr-H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cAMP</a:t>
                      </a:r>
                      <a:endParaRPr kumimoji="0" lang="hr-H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6394" name="Text Box 81"/>
          <p:cNvSpPr txBox="1">
            <a:spLocks noChangeArrowheads="1"/>
          </p:cNvSpPr>
          <p:nvPr/>
        </p:nvSpPr>
        <p:spPr bwMode="auto">
          <a:xfrm>
            <a:off x="1730376" y="6165850"/>
            <a:ext cx="8937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600">
                <a:latin typeface="Times New Roman" panose="02020603050405020304" pitchFamily="18" charset="0"/>
              </a:rPr>
              <a:t>*Stalni porast cAMP tijekom aktivacije mastocita; visoka razina cAMP spriječava degranulaciju mastocita.</a:t>
            </a:r>
          </a:p>
        </p:txBody>
      </p:sp>
    </p:spTree>
    <p:extLst>
      <p:ext uri="{BB962C8B-B14F-4D97-AF65-F5344CB8AC3E}">
        <p14:creationId xmlns:p14="http://schemas.microsoft.com/office/powerpoint/2010/main" val="178572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68263"/>
            <a:ext cx="64516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TextBox 6"/>
          <p:cNvSpPr txBox="1">
            <a:spLocks noChangeArrowheads="1"/>
          </p:cNvSpPr>
          <p:nvPr/>
        </p:nvSpPr>
        <p:spPr bwMode="auto">
          <a:xfrm>
            <a:off x="8598856" y="754158"/>
            <a:ext cx="31085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 dirty="0"/>
              <a:t>Medijatori i liječenje astme</a:t>
            </a:r>
          </a:p>
        </p:txBody>
      </p:sp>
    </p:spTree>
    <p:extLst>
      <p:ext uri="{BB962C8B-B14F-4D97-AF65-F5344CB8AC3E}">
        <p14:creationId xmlns:p14="http://schemas.microsoft.com/office/powerpoint/2010/main" val="357518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Glavne značajke pojedinih tipova preosjetljivosti (Gell i Coombs klasifikacija)</a:t>
            </a:r>
          </a:p>
        </p:txBody>
      </p:sp>
      <p:graphicFrame>
        <p:nvGraphicFramePr>
          <p:cNvPr id="222514" name="Group 30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079597287"/>
              </p:ext>
            </p:extLst>
          </p:nvPr>
        </p:nvGraphicFramePr>
        <p:xfrm>
          <a:off x="609600" y="1981200"/>
          <a:ext cx="10972801" cy="4206240"/>
        </p:xfrm>
        <a:graphic>
          <a:graphicData uri="http://schemas.openxmlformats.org/drawingml/2006/table">
            <a:tbl>
              <a:tblPr/>
              <a:tblGrid>
                <a:gridCol w="1811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7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5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17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83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83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sr-Latn-C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Rana preosjetljivost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Kasna preosjetljivost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Značajke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Tip I preosjetljivosti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Tip II preosjetljivosti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Tip III preosjetljivosti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Tip IV preosjetljivosti; 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Kasna preosjetljivosti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Opisno ime; sinonim 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IgE-posredovana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preosjetljivost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Citotoksična preosjetljivosti ovisna o protutijelima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Preosjetljivost prouzročena imunokompleksima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Stanicama- posredovana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preosjetljivost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Odgovorne stanice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Stanice B 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Stanice B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Stanice B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Stanice T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sr-Latn-C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Tip antigena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Topljivi antigen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Stanični - ili matriks- pridruženi antigeni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Topljivi antigen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Topljivi antigen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Stanicama-pridružen antigen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Tip protutijela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IgE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IgG, IgM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IgG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nema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sr-Latn-C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Druge stanice uključene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Bazofili, mastociti 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Crvene i bijele krvne stanice, trombociti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Različite stanice domaćina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Različite stanice domaćina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Različite stanice domaćina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90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Alergeni</a:t>
            </a:r>
          </a:p>
        </p:txBody>
      </p:sp>
      <p:sp>
        <p:nvSpPr>
          <p:cNvPr id="239618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488483" y="2108941"/>
            <a:ext cx="5194767" cy="3633047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 Narrow" panose="020B0606020202030204" pitchFamily="34" charset="0"/>
              </a:rPr>
              <a:t>INGESTIVNI ALERGENI SU:</a:t>
            </a:r>
          </a:p>
          <a:p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 err="1">
                <a:latin typeface="Arial Narrow" panose="020B0606020202030204" pitchFamily="34" charset="0"/>
              </a:rPr>
              <a:t>bjelančevine</a:t>
            </a:r>
            <a:r>
              <a:rPr lang="en-US" sz="2400" dirty="0">
                <a:latin typeface="Arial Narrow" panose="020B0606020202030204" pitchFamily="34" charset="0"/>
              </a:rPr>
              <a:t> u </a:t>
            </a:r>
            <a:r>
              <a:rPr lang="en-US" sz="2400" dirty="0" err="1">
                <a:latin typeface="Arial Narrow" panose="020B0606020202030204" pitchFamily="34" charset="0"/>
              </a:rPr>
              <a:t>hrani</a:t>
            </a:r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 err="1">
                <a:latin typeface="Arial Narrow" panose="020B0606020202030204" pitchFamily="34" charset="0"/>
              </a:rPr>
              <a:t>konzervansi</a:t>
            </a:r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 err="1">
                <a:latin typeface="Arial Narrow" panose="020B0606020202030204" pitchFamily="34" charset="0"/>
              </a:rPr>
              <a:t>aromatske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tvari</a:t>
            </a:r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 err="1">
                <a:latin typeface="Arial Narrow" panose="020B0606020202030204" pitchFamily="34" charset="0"/>
              </a:rPr>
              <a:t>lijekovi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sp>
        <p:nvSpPr>
          <p:cNvPr id="23961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6327608" y="2108941"/>
            <a:ext cx="5194769" cy="363304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b="1" dirty="0">
                <a:latin typeface="Arial Narrow" panose="020B0606020202030204" pitchFamily="34" charset="0"/>
              </a:rPr>
              <a:t>INJEKCIJSKI ALERGENI SU</a:t>
            </a:r>
            <a:r>
              <a:rPr lang="en-US" sz="2400" dirty="0">
                <a:latin typeface="Arial Narrow" panose="020B0606020202030204" pitchFamily="34" charset="0"/>
              </a:rPr>
              <a:t>:</a:t>
            </a:r>
          </a:p>
          <a:p>
            <a:r>
              <a:rPr lang="en-US" sz="2400" dirty="0" err="1">
                <a:latin typeface="Arial Narrow" panose="020B0606020202030204" pitchFamily="34" charset="0"/>
              </a:rPr>
              <a:t>kontrastna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sredstva</a:t>
            </a:r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 err="1">
                <a:latin typeface="Arial Narrow" panose="020B0606020202030204" pitchFamily="34" charset="0"/>
              </a:rPr>
              <a:t>lijekovi</a:t>
            </a:r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 err="1">
                <a:latin typeface="Arial Narrow" panose="020B0606020202030204" pitchFamily="34" charset="0"/>
              </a:rPr>
              <a:t>ubod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insekta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endParaRPr lang="hr-HR" sz="2400" dirty="0">
              <a:latin typeface="Arial Narrow" panose="020B0606020202030204" pitchFamily="34" charset="0"/>
            </a:endParaRPr>
          </a:p>
          <a:p>
            <a:endParaRPr lang="hr-HR" sz="2400" dirty="0">
              <a:latin typeface="Arial Narrow" panose="020B0606020202030204" pitchFamily="34" charset="0"/>
            </a:endParaRPr>
          </a:p>
          <a:p>
            <a:endParaRPr lang="en-US" sz="2400" dirty="0">
              <a:latin typeface="Arial Narrow" panose="020B0606020202030204" pitchFamily="34" charset="0"/>
            </a:endParaRP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2279650" y="53736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1800"/>
          </a:p>
        </p:txBody>
      </p:sp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5591175" y="61658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1800"/>
          </a:p>
        </p:txBody>
      </p:sp>
      <p:pic>
        <p:nvPicPr>
          <p:cNvPr id="1639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208" y="5002212"/>
            <a:ext cx="2733675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013" y="2785732"/>
            <a:ext cx="2685632" cy="1866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400" y="3259137"/>
            <a:ext cx="2619375" cy="174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590" y="583894"/>
            <a:ext cx="2952750" cy="18067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B3B252-21B7-41E9-938C-A6EE7231BA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411" y="4652574"/>
            <a:ext cx="2702375" cy="180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39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10972800" cy="893928"/>
          </a:xfrm>
        </p:spPr>
        <p:txBody>
          <a:bodyPr/>
          <a:lstStyle/>
          <a:p>
            <a:r>
              <a:rPr lang="hr-HR" altLang="sr-Latn-RS" dirty="0"/>
              <a:t>nastavak</a:t>
            </a:r>
          </a:p>
        </p:txBody>
      </p:sp>
      <p:graphicFrame>
        <p:nvGraphicFramePr>
          <p:cNvPr id="224460" name="Group 20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187384078"/>
              </p:ext>
            </p:extLst>
          </p:nvPr>
        </p:nvGraphicFramePr>
        <p:xfrm>
          <a:off x="375313" y="1351128"/>
          <a:ext cx="11441373" cy="5090160"/>
        </p:xfrm>
        <a:graphic>
          <a:graphicData uri="http://schemas.openxmlformats.org/drawingml/2006/table">
            <a:tbl>
              <a:tblPr/>
              <a:tblGrid>
                <a:gridCol w="1805044">
                  <a:extLst>
                    <a:ext uri="{9D8B030D-6E8A-4147-A177-3AD203B41FA5}">
                      <a16:colId xmlns:a16="http://schemas.microsoft.com/office/drawing/2014/main" val="2852035750"/>
                    </a:ext>
                  </a:extLst>
                </a:gridCol>
                <a:gridCol w="1933356">
                  <a:extLst>
                    <a:ext uri="{9D8B030D-6E8A-4147-A177-3AD203B41FA5}">
                      <a16:colId xmlns:a16="http://schemas.microsoft.com/office/drawing/2014/main" val="2035362485"/>
                    </a:ext>
                  </a:extLst>
                </a:gridCol>
                <a:gridCol w="2046441">
                  <a:extLst>
                    <a:ext uri="{9D8B030D-6E8A-4147-A177-3AD203B41FA5}">
                      <a16:colId xmlns:a16="http://schemas.microsoft.com/office/drawing/2014/main" val="1955488459"/>
                    </a:ext>
                  </a:extLst>
                </a:gridCol>
                <a:gridCol w="1979025">
                  <a:extLst>
                    <a:ext uri="{9D8B030D-6E8A-4147-A177-3AD203B41FA5}">
                      <a16:colId xmlns:a16="http://schemas.microsoft.com/office/drawing/2014/main" val="3694694913"/>
                    </a:ext>
                  </a:extLst>
                </a:gridCol>
                <a:gridCol w="1837666">
                  <a:extLst>
                    <a:ext uri="{9D8B030D-6E8A-4147-A177-3AD203B41FA5}">
                      <a16:colId xmlns:a16="http://schemas.microsoft.com/office/drawing/2014/main" val="2786168750"/>
                    </a:ext>
                  </a:extLst>
                </a:gridCol>
                <a:gridCol w="1839841">
                  <a:extLst>
                    <a:ext uri="{9D8B030D-6E8A-4147-A177-3AD203B41FA5}">
                      <a16:colId xmlns:a16="http://schemas.microsoft.com/office/drawing/2014/main" val="784344397"/>
                    </a:ext>
                  </a:extLst>
                </a:gridCol>
              </a:tblGrid>
              <a:tr h="25184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Mehanizam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Premošćivanje Ag u sekundarnoj reakciji s dvije molekule </a:t>
                      </a: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IgE</a:t>
                      </a: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vezane za  </a:t>
                      </a: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mastocite</a:t>
                      </a: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  </a:t>
                      </a: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bazofile</a:t>
                      </a: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vodi oslobađanju </a:t>
                      </a: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vazoaktivnih</a:t>
                      </a: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mediatora</a:t>
                      </a: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posrednika upale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</a:t>
                      </a: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izravnim vezanjem za stanične površinske antigene razaraju ciljne stanice aktivacijom komplementa ili pomoću  stanica koje nose </a:t>
                      </a: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Fc</a:t>
                      </a: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receptor; </a:t>
                      </a: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FcR</a:t>
                      </a:r>
                      <a:r>
                        <a:rPr kumimoji="0" lang="hr-HR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fagocite</a:t>
                      </a: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stanice NK)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Ag-</a:t>
                      </a: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</a:t>
                      </a: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kompleksi nakupljeni u različitim tkivima potiču  aktivaciju komplementa i osiguravaju upalni odgovor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Senzibilizirane stanice T</a:t>
                      </a:r>
                      <a:r>
                        <a:rPr kumimoji="0" lang="hr-HR" altLang="en-US" sz="16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DTH</a:t>
                      </a: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oslobađaju </a:t>
                      </a: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citokine</a:t>
                      </a: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koji  aktiviraju </a:t>
                      </a: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makrofage</a:t>
                      </a: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ili  </a:t>
                      </a: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citotoksične</a:t>
                      </a: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stanice T, koje izravno prouzrokuju oštećenja  stanica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Senzibilizirane stanice T</a:t>
                      </a:r>
                      <a:r>
                        <a:rPr kumimoji="0" lang="hr-HR" altLang="en-US" sz="16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DTH</a:t>
                      </a: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oslobađaju citokine koji  aktiviraju makrofage ili  citotoksične stanice T, koje izravno prouzrokuju oštećenja  stanica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371175"/>
                  </a:ext>
                </a:extLst>
              </a:tr>
              <a:tr h="663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Izvršni mehanizam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Aktivacija mastocita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Komplement , stanice</a:t>
                      </a:r>
                      <a:r>
                        <a:rPr kumimoji="0" lang="hr-HR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FcR</a:t>
                      </a:r>
                      <a:r>
                        <a:rPr kumimoji="0" lang="hr-HR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(fagocite, stanice NK)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Komplement, fagocite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Aktivacija </a:t>
                      </a: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makrofaga</a:t>
                      </a: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Citotoksičnost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260747"/>
                  </a:ext>
                </a:extLst>
              </a:tr>
              <a:tr h="473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Mediatori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Histamin, serotonin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Komplement, ADCC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Komplement, proteaze neutrofila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Citokini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Citokini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4806768"/>
                  </a:ext>
                </a:extLst>
              </a:tr>
              <a:tr h="474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Prenos  preosjetljivosti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Pomoću  seruma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Pomoću  seruma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Pomoću  seruma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Pomoću  stanica T 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Pomoću  stanica T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6421958"/>
                  </a:ext>
                </a:extLst>
              </a:tr>
              <a:tr h="473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Vrijeme pokretanja reakcije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2-30 min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5-8 h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2-8 h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24-72 h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24-72 h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263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624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10972800" cy="1044054"/>
          </a:xfrm>
        </p:spPr>
        <p:txBody>
          <a:bodyPr/>
          <a:lstStyle/>
          <a:p>
            <a:r>
              <a:rPr lang="hr-HR" altLang="sr-Latn-RS" dirty="0"/>
              <a:t>nastavak</a:t>
            </a:r>
          </a:p>
        </p:txBody>
      </p:sp>
      <p:graphicFrame>
        <p:nvGraphicFramePr>
          <p:cNvPr id="226428" name="Group 12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414352192"/>
              </p:ext>
            </p:extLst>
          </p:nvPr>
        </p:nvGraphicFramePr>
        <p:xfrm>
          <a:off x="609599" y="1596788"/>
          <a:ext cx="10972801" cy="5033030"/>
        </p:xfrm>
        <a:graphic>
          <a:graphicData uri="http://schemas.openxmlformats.org/drawingml/2006/table">
            <a:tbl>
              <a:tblPr/>
              <a:tblGrid>
                <a:gridCol w="1811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7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5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17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83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83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841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Vrijeme reakcije nakon ponovnog doticaja 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antigenom</a:t>
                      </a:r>
                    </a:p>
                  </a:txBody>
                  <a:tcPr marT="45676" marB="4567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Odmah, do 30 min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676" marB="4567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Sati do dani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676" marB="4567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Sati do dani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676" marB="4567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Vrhunac reakcije od 48 do 72 h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676" marB="4567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Vrhunac reakcije od 48 do 72 h 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676" marB="4567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9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Kožna reakcija </a:t>
                      </a:r>
                    </a:p>
                  </a:txBody>
                  <a:tcPr marT="45676" marB="4567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Lokalno crvenilo i oteklina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676" marB="4567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Ništa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676" marB="4567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Arthus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676" marB="4567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Otvrdnuće (</a:t>
                      </a: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induracija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), nekroza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676" marB="4567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Otvrdnuće (induracija), nekroza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676" marB="4567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86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Tipični primjeri pojavnosti 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676" marB="4567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Sustavna anafilaksija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(anafilaktički šok);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Lokalna anafilaksija: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peludna hunjavica, astma, koprivnjača, preosjetljivost na hranu, ekcem </a:t>
                      </a:r>
                    </a:p>
                  </a:txBody>
                  <a:tcPr marT="45676" marB="4567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Transfuzijska reakcija;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Fetalna eritroblastoza;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Autoimuna hemolitička anemija</a:t>
                      </a:r>
                      <a:endParaRPr kumimoji="0" lang="hr-H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676" marB="4567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Lokalna </a:t>
                      </a: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Arthusova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reakcija;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Sustavne reakcije: serumska bolest, </a:t>
                      </a: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glomerulonefritis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reumatoidni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artritis, sustavni </a:t>
                      </a: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ertematozni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r-H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lupus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, malarijska oštećenja bubrega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676" marB="4567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Dodirni dermatitis, tuberkulozne lezije 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676" marB="4567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Dodirni dermatitis, odbacivanje presatka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676" marB="4567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74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3" descr="peludni kalend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8" y="773305"/>
            <a:ext cx="11150220" cy="565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9989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dirty="0"/>
              <a:t>Alergeni udruženi s preosjetljivošću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09573928"/>
              </p:ext>
            </p:extLst>
          </p:nvPr>
        </p:nvGraphicFramePr>
        <p:xfrm>
          <a:off x="819150" y="2222500"/>
          <a:ext cx="5184775" cy="3638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92284721"/>
              </p:ext>
            </p:extLst>
          </p:nvPr>
        </p:nvGraphicFramePr>
        <p:xfrm>
          <a:off x="6188075" y="2222500"/>
          <a:ext cx="5194300" cy="3638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0470" y="4345399"/>
            <a:ext cx="1786914" cy="1515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937" y="0"/>
            <a:ext cx="2571063" cy="1929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7384" y="4345399"/>
            <a:ext cx="1563425" cy="151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0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ALERGIJA NA LIJEKOVE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sr-Latn-RS" sz="2400" b="1" dirty="0" err="1">
                <a:latin typeface="Arial Narrow" panose="020B0606020202030204" pitchFamily="34" charset="0"/>
              </a:rPr>
              <a:t>oko</a:t>
            </a:r>
            <a:r>
              <a:rPr lang="en-US" altLang="sr-Latn-RS" sz="2400" b="1" dirty="0">
                <a:latin typeface="Arial Narrow" panose="020B0606020202030204" pitchFamily="34" charset="0"/>
              </a:rPr>
              <a:t> 5% 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hospitaliziranih</a:t>
            </a:r>
            <a:r>
              <a:rPr lang="en-US" altLang="sr-Latn-RS" sz="2400" b="1" dirty="0">
                <a:latin typeface="Arial Narrow" panose="020B0606020202030204" pitchFamily="34" charset="0"/>
              </a:rPr>
              <a:t> 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bolesnika</a:t>
            </a:r>
            <a:endParaRPr lang="en-US" altLang="sr-Latn-RS" sz="2400" b="1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sr-Latn-RS" sz="2400" dirty="0" err="1">
                <a:latin typeface="Arial Narrow" panose="020B0606020202030204" pitchFamily="34" charset="0"/>
              </a:rPr>
              <a:t>najčešće</a:t>
            </a: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kožne</a:t>
            </a: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promjene</a:t>
            </a:r>
            <a:endParaRPr lang="en-US" altLang="sr-Latn-RS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sr-Latn-RS" sz="2400" dirty="0" err="1">
                <a:latin typeface="Arial Narrow" panose="020B0606020202030204" pitchFamily="34" charset="0"/>
              </a:rPr>
              <a:t>angioedem</a:t>
            </a:r>
            <a:endParaRPr lang="en-US" altLang="sr-Latn-RS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sr-Latn-RS" sz="2400" dirty="0" err="1">
                <a:latin typeface="Arial Narrow" panose="020B0606020202030204" pitchFamily="34" charset="0"/>
              </a:rPr>
              <a:t>bronhospazam</a:t>
            </a:r>
            <a:endParaRPr lang="en-US" altLang="sr-Latn-RS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sr-Latn-RS" sz="2400" dirty="0" err="1">
                <a:latin typeface="Arial Narrow" panose="020B0606020202030204" pitchFamily="34" charset="0"/>
              </a:rPr>
              <a:t>anafilaktički</a:t>
            </a: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šok</a:t>
            </a:r>
            <a:endParaRPr lang="en-US" altLang="sr-Latn-RS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sr-Latn-RS" sz="2400" dirty="0" err="1">
                <a:latin typeface="Arial Narrow" panose="020B0606020202030204" pitchFamily="34" charset="0"/>
              </a:rPr>
              <a:t>citotoksične</a:t>
            </a: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reakcije</a:t>
            </a:r>
            <a:r>
              <a:rPr lang="en-US" altLang="sr-Latn-RS" sz="2400" dirty="0">
                <a:latin typeface="Arial Narrow" panose="020B0606020202030204" pitchFamily="34" charset="0"/>
              </a:rPr>
              <a:t> (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anemije</a:t>
            </a:r>
            <a:r>
              <a:rPr lang="en-US" altLang="sr-Latn-RS" sz="2400" dirty="0">
                <a:latin typeface="Arial Narrow" panose="020B0606020202030204" pitchFamily="34" charset="0"/>
              </a:rPr>
              <a:t>,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trombocitopenije</a:t>
            </a:r>
            <a:r>
              <a:rPr lang="en-US" altLang="sr-Latn-RS" sz="2400" dirty="0">
                <a:latin typeface="Arial Narrow" panose="020B0606020202030204" pitchFamily="34" charset="0"/>
              </a:rPr>
              <a:t>,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neutropenija</a:t>
            </a:r>
            <a:r>
              <a:rPr lang="en-US" altLang="sr-Latn-RS" sz="2400" dirty="0">
                <a:latin typeface="Arial Narrow" panose="020B0606020202030204" pitchFamily="34" charset="0"/>
              </a:rPr>
              <a:t>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sr-Latn-RS" sz="2400" dirty="0" err="1">
                <a:latin typeface="Arial Narrow" panose="020B0606020202030204" pitchFamily="34" charset="0"/>
              </a:rPr>
              <a:t>eksfolijativni</a:t>
            </a:r>
            <a:r>
              <a:rPr lang="en-US" altLang="sr-Latn-RS" sz="2400" dirty="0">
                <a:latin typeface="Arial Narrow" panose="020B0606020202030204" pitchFamily="34" charset="0"/>
              </a:rPr>
              <a:t> dermatitis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sr-Latn-RS" sz="2400" dirty="0" err="1">
                <a:latin typeface="Arial Narrow" panose="020B0606020202030204" pitchFamily="34" charset="0"/>
              </a:rPr>
              <a:t>kontaktni</a:t>
            </a:r>
            <a:r>
              <a:rPr lang="en-US" altLang="sr-Latn-RS" sz="2400" dirty="0">
                <a:latin typeface="Arial Narrow" panose="020B0606020202030204" pitchFamily="34" charset="0"/>
              </a:rPr>
              <a:t> dermatitis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432" y="1158320"/>
            <a:ext cx="2619375" cy="1743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899" y="4996398"/>
            <a:ext cx="2610944" cy="1790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432" y="3000834"/>
            <a:ext cx="2621211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23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PSEUDOALERGIJSKE REAKCIJE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4137054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sr-Latn-RS" sz="2900" dirty="0" err="1">
                <a:latin typeface="Arial Narrow" panose="020B0606020202030204" pitchFamily="34" charset="0"/>
              </a:rPr>
              <a:t>po</a:t>
            </a:r>
            <a:r>
              <a:rPr lang="en-US" altLang="sr-Latn-RS" sz="2900" dirty="0">
                <a:latin typeface="Arial Narrow" panose="020B0606020202030204" pitchFamily="34" charset="0"/>
              </a:rPr>
              <a:t> </a:t>
            </a:r>
            <a:r>
              <a:rPr lang="en-US" altLang="sr-Latn-RS" sz="2900" dirty="0" err="1">
                <a:latin typeface="Arial Narrow" panose="020B0606020202030204" pitchFamily="34" charset="0"/>
              </a:rPr>
              <a:t>simptomima</a:t>
            </a:r>
            <a:r>
              <a:rPr lang="en-US" altLang="sr-Latn-RS" sz="2900" dirty="0">
                <a:latin typeface="Arial Narrow" panose="020B0606020202030204" pitchFamily="34" charset="0"/>
              </a:rPr>
              <a:t> </a:t>
            </a:r>
            <a:r>
              <a:rPr lang="en-US" altLang="sr-Latn-RS" sz="2900" dirty="0" err="1">
                <a:latin typeface="Arial Narrow" panose="020B0606020202030204" pitchFamily="34" charset="0"/>
              </a:rPr>
              <a:t>su</a:t>
            </a:r>
            <a:r>
              <a:rPr lang="en-US" altLang="sr-Latn-RS" sz="2900" dirty="0">
                <a:latin typeface="Arial Narrow" panose="020B0606020202030204" pitchFamily="34" charset="0"/>
              </a:rPr>
              <a:t> </a:t>
            </a:r>
            <a:r>
              <a:rPr lang="en-US" altLang="sr-Latn-RS" sz="2900" dirty="0" err="1">
                <a:latin typeface="Arial Narrow" panose="020B0606020202030204" pitchFamily="34" charset="0"/>
              </a:rPr>
              <a:t>slične</a:t>
            </a:r>
            <a:r>
              <a:rPr lang="en-US" altLang="sr-Latn-RS" sz="2900" dirty="0">
                <a:latin typeface="Arial Narrow" panose="020B0606020202030204" pitchFamily="34" charset="0"/>
              </a:rPr>
              <a:t> </a:t>
            </a:r>
            <a:r>
              <a:rPr lang="en-US" altLang="sr-Latn-RS" sz="2900" dirty="0" err="1">
                <a:latin typeface="Arial Narrow" panose="020B0606020202030204" pitchFamily="34" charset="0"/>
              </a:rPr>
              <a:t>alregiji</a:t>
            </a:r>
            <a:r>
              <a:rPr lang="en-US" altLang="sr-Latn-RS" sz="2900" dirty="0">
                <a:latin typeface="Arial Narrow" panose="020B0606020202030204" pitchFamily="34" charset="0"/>
              </a:rPr>
              <a:t>, </a:t>
            </a:r>
            <a:r>
              <a:rPr lang="en-US" altLang="sr-Latn-RS" sz="2900" dirty="0" err="1">
                <a:latin typeface="Arial Narrow" panose="020B0606020202030204" pitchFamily="34" charset="0"/>
              </a:rPr>
              <a:t>ali</a:t>
            </a:r>
            <a:r>
              <a:rPr lang="en-US" altLang="sr-Latn-RS" sz="2900" dirty="0">
                <a:latin typeface="Arial Narrow" panose="020B0606020202030204" pitchFamily="34" charset="0"/>
              </a:rPr>
              <a:t> </a:t>
            </a:r>
            <a:r>
              <a:rPr lang="en-US" altLang="sr-Latn-RS" sz="2900" dirty="0" err="1">
                <a:latin typeface="Arial Narrow" panose="020B0606020202030204" pitchFamily="34" charset="0"/>
              </a:rPr>
              <a:t>su</a:t>
            </a:r>
            <a:r>
              <a:rPr lang="en-US" altLang="sr-Latn-RS" sz="2900" dirty="0">
                <a:latin typeface="Arial Narrow" panose="020B0606020202030204" pitchFamily="34" charset="0"/>
              </a:rPr>
              <a:t> </a:t>
            </a:r>
            <a:r>
              <a:rPr lang="en-US" altLang="sr-Latn-RS" sz="2900" b="1" dirty="0" err="1">
                <a:latin typeface="Arial Narrow" panose="020B0606020202030204" pitchFamily="34" charset="0"/>
              </a:rPr>
              <a:t>različitog</a:t>
            </a:r>
            <a:r>
              <a:rPr lang="en-US" altLang="sr-Latn-RS" sz="2900" b="1" dirty="0">
                <a:latin typeface="Arial Narrow" panose="020B0606020202030204" pitchFamily="34" charset="0"/>
              </a:rPr>
              <a:t> </a:t>
            </a:r>
            <a:r>
              <a:rPr lang="en-US" altLang="sr-Latn-RS" sz="2900" b="1" dirty="0" err="1">
                <a:latin typeface="Arial Narrow" panose="020B0606020202030204" pitchFamily="34" charset="0"/>
              </a:rPr>
              <a:t>patomehanizma</a:t>
            </a:r>
            <a:r>
              <a:rPr lang="en-US" altLang="sr-Latn-RS" sz="2900" dirty="0">
                <a:latin typeface="Arial Narrow" panose="020B0606020202030204" pitchFamily="34" charset="0"/>
              </a:rPr>
              <a:t>;</a:t>
            </a:r>
          </a:p>
          <a:p>
            <a:pPr marL="285750" indent="-285750" algn="just"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sr-Latn-RS" sz="2900" dirty="0">
                <a:latin typeface="Arial Narrow" panose="020B0606020202030204" pitchFamily="34" charset="0"/>
              </a:rPr>
              <a:t> </a:t>
            </a:r>
            <a:r>
              <a:rPr lang="en-US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IDIOSINKRAZIJA</a:t>
            </a:r>
            <a:r>
              <a:rPr lang="hr-HR" altLang="sr-Latn-RS" sz="2900" b="1" dirty="0">
                <a:latin typeface="Arial Narrow" panose="020B0606020202030204" pitchFamily="34" charset="0"/>
              </a:rPr>
              <a:t> </a:t>
            </a:r>
            <a:r>
              <a:rPr lang="hr-HR" altLang="sr-Latn-RS" sz="2900" dirty="0">
                <a:latin typeface="Arial Narrow" panose="020B0606020202030204" pitchFamily="34" charset="0"/>
              </a:rPr>
              <a:t>- (nenormalno reagiranje na terapijske doze lijekova; </a:t>
            </a: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nasljedni genetski poremećaj</a:t>
            </a:r>
            <a:r>
              <a:rPr lang="hr-HR" altLang="sr-Latn-RS" sz="2900" dirty="0">
                <a:latin typeface="Arial Narrow" panose="020B0606020202030204" pitchFamily="34" charset="0"/>
              </a:rPr>
              <a:t>; javlja </a:t>
            </a:r>
            <a:r>
              <a:rPr lang="hr-HR" altLang="sr-Latn-RS" sz="2900" dirty="0" err="1">
                <a:latin typeface="Arial Narrow" panose="020B0606020202030204" pitchFamily="34" charset="0"/>
              </a:rPr>
              <a:t>vec</a:t>
            </a:r>
            <a:r>
              <a:rPr lang="hr-HR" altLang="sr-Latn-RS" sz="2900" dirty="0">
                <a:latin typeface="Arial Narrow" panose="020B0606020202030204" pitchFamily="34" charset="0"/>
              </a:rPr>
              <a:t> nakon </a:t>
            </a: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prvog dodira s lijekom</a:t>
            </a:r>
            <a:r>
              <a:rPr lang="hr-HR" altLang="sr-Latn-RS" sz="2900" dirty="0">
                <a:latin typeface="Arial Narrow" panose="020B0606020202030204" pitchFamily="34" charset="0"/>
              </a:rPr>
              <a:t>; </a:t>
            </a:r>
            <a:r>
              <a:rPr lang="hr-HR" altLang="sr-Latn-RS" sz="2900" b="1" dirty="0">
                <a:latin typeface="Arial Narrow" panose="020B0606020202030204" pitchFamily="34" charset="0"/>
              </a:rPr>
              <a:t>simptomi</a:t>
            </a:r>
            <a:r>
              <a:rPr lang="hr-HR" altLang="sr-Latn-RS" sz="2900" dirty="0">
                <a:latin typeface="Arial Narrow" panose="020B0606020202030204" pitchFamily="34" charset="0"/>
              </a:rPr>
              <a:t> </a:t>
            </a:r>
            <a:r>
              <a:rPr lang="hr-HR" altLang="sr-Latn-RS" sz="2900" dirty="0" err="1">
                <a:latin typeface="Arial Narrow" panose="020B0606020202030204" pitchFamily="34" charset="0"/>
              </a:rPr>
              <a:t>razliciti</a:t>
            </a:r>
            <a:r>
              <a:rPr lang="hr-HR" altLang="sr-Latn-RS" sz="2900" dirty="0">
                <a:latin typeface="Arial Narrow" panose="020B0606020202030204" pitchFamily="34" charset="0"/>
              </a:rPr>
              <a:t> jer </a:t>
            </a:r>
            <a:r>
              <a:rPr lang="hr-HR" altLang="sr-Latn-RS" sz="2900" b="1" dirty="0">
                <a:latin typeface="Arial Narrow" panose="020B0606020202030204" pitchFamily="34" charset="0"/>
              </a:rPr>
              <a:t>ovise o svojstvu lijeka </a:t>
            </a:r>
            <a:r>
              <a:rPr lang="hr-HR" altLang="sr-Latn-RS" sz="2900" dirty="0">
                <a:latin typeface="Arial Narrow" panose="020B0606020202030204" pitchFamily="34" charset="0"/>
              </a:rPr>
              <a:t>na kojeg se reagira, a ne o reakciji antigen-protutijelo.</a:t>
            </a:r>
          </a:p>
          <a:p>
            <a:pPr marL="285750" indent="-285750" algn="just"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hr-HR" altLang="sr-Latn-RS" sz="2900" dirty="0">
                <a:latin typeface="Arial Narrow" panose="020B0606020202030204" pitchFamily="34" charset="0"/>
              </a:rPr>
              <a:t> U podlozi </a:t>
            </a:r>
            <a:r>
              <a:rPr lang="hr-HR" altLang="sr-Latn-RS" sz="2900" dirty="0" err="1">
                <a:latin typeface="Arial Narrow" panose="020B0606020202030204" pitchFamily="34" charset="0"/>
              </a:rPr>
              <a:t>poremecaja</a:t>
            </a:r>
            <a:r>
              <a:rPr lang="hr-HR" altLang="sr-Latn-RS" sz="2900" dirty="0">
                <a:latin typeface="Arial Narrow" panose="020B0606020202030204" pitchFamily="34" charset="0"/>
              </a:rPr>
              <a:t> </a:t>
            </a:r>
            <a:r>
              <a:rPr lang="hr-HR" altLang="sr-Latn-RS" sz="2900" dirty="0">
                <a:solidFill>
                  <a:srgbClr val="FFFF00"/>
                </a:solidFill>
                <a:latin typeface="Arial Narrow" panose="020B0606020202030204" pitchFamily="34" charset="0"/>
              </a:rPr>
              <a:t>je </a:t>
            </a: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promjena funkcije proteina tj. enzima koji </a:t>
            </a:r>
            <a:r>
              <a:rPr lang="hr-HR" altLang="sr-Latn-RS" sz="29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metaboliziraju</a:t>
            </a: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 lijek</a:t>
            </a:r>
            <a:r>
              <a:rPr lang="hr-HR" altLang="sr-Latn-RS" sz="2900" b="1" dirty="0">
                <a:latin typeface="Arial Narrow" panose="020B0606020202030204" pitchFamily="34" charset="0"/>
              </a:rPr>
              <a:t>.</a:t>
            </a:r>
          </a:p>
          <a:p>
            <a:pPr marL="285750" indent="-285750" algn="just"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INTOLERANCIJA</a:t>
            </a:r>
            <a:r>
              <a:rPr lang="hr-HR" altLang="sr-Latn-RS" sz="2900" b="1" dirty="0">
                <a:latin typeface="Arial Narrow" panose="020B0606020202030204" pitchFamily="34" charset="0"/>
              </a:rPr>
              <a:t> - </a:t>
            </a:r>
            <a:r>
              <a:rPr lang="hr-HR" altLang="sr-Latn-RS" sz="2900" dirty="0" err="1">
                <a:latin typeface="Arial Narrow" panose="020B0606020202030204" pitchFamily="34" charset="0"/>
              </a:rPr>
              <a:t>Intolerancija</a:t>
            </a:r>
            <a:r>
              <a:rPr lang="hr-HR" altLang="sr-Latn-RS" sz="2900" dirty="0">
                <a:latin typeface="Arial Narrow" panose="020B0606020202030204" pitchFamily="34" charset="0"/>
              </a:rPr>
              <a:t> na hranu uzrokuje </a:t>
            </a:r>
            <a:r>
              <a:rPr lang="hr-HR" altLang="sr-Latn-RS" sz="2900" dirty="0">
                <a:solidFill>
                  <a:srgbClr val="FFFF00"/>
                </a:solidFill>
                <a:latin typeface="Arial Narrow" panose="020B0606020202030204" pitchFamily="34" charset="0"/>
              </a:rPr>
              <a:t>formiranje protutijela </a:t>
            </a:r>
            <a:r>
              <a:rPr lang="hr-HR" altLang="sr-Latn-RS" sz="2900" dirty="0">
                <a:latin typeface="Arial Narrow" panose="020B0606020202030204" pitchFamily="34" charset="0"/>
              </a:rPr>
              <a:t>protiv proteina određene vrste hrane, ali </a:t>
            </a: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ne </a:t>
            </a:r>
            <a:r>
              <a:rPr lang="hr-HR" altLang="sr-Latn-RS" sz="29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IgE</a:t>
            </a: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2900" dirty="0">
                <a:latin typeface="Arial Narrow" panose="020B0606020202030204" pitchFamily="34" charset="0"/>
              </a:rPr>
              <a:t>(koji bi ukazivao na alergijski proces), nego </a:t>
            </a:r>
            <a:r>
              <a:rPr lang="hr-HR" altLang="sr-Latn-RS" sz="29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IgA</a:t>
            </a: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 protutijela </a:t>
            </a:r>
            <a:r>
              <a:rPr lang="hr-HR" altLang="sr-Latn-RS" sz="2900" dirty="0">
                <a:latin typeface="Arial Narrow" panose="020B0606020202030204" pitchFamily="34" charset="0"/>
              </a:rPr>
              <a:t>u prvoj fazi, a nakon višestruke stimulacije formiranje </a:t>
            </a:r>
            <a:r>
              <a:rPr lang="hr-HR" altLang="sr-Latn-RS" sz="2900" b="1" dirty="0" err="1">
                <a:latin typeface="Arial Narrow" panose="020B0606020202030204" pitchFamily="34" charset="0"/>
              </a:rPr>
              <a:t>IgG</a:t>
            </a:r>
            <a:r>
              <a:rPr lang="hr-HR" altLang="sr-Latn-RS" sz="2900" b="1" dirty="0">
                <a:latin typeface="Arial Narrow" panose="020B0606020202030204" pitchFamily="34" charset="0"/>
              </a:rPr>
              <a:t> protutijela.</a:t>
            </a:r>
          </a:p>
          <a:p>
            <a:pPr marL="742950" lvl="1" indent="-285750"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hr-HR" altLang="sr-Latn-RS" sz="2900" dirty="0">
                <a:latin typeface="Arial Narrow" panose="020B0606020202030204" pitchFamily="34" charset="0"/>
              </a:rPr>
              <a:t>	</a:t>
            </a:r>
          </a:p>
          <a:p>
            <a:pPr marL="285750" indent="-285750" algn="just"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hr-HR" altLang="sr-Latn-RS" sz="2900" dirty="0">
                <a:latin typeface="Arial Narrow" panose="020B0606020202030204" pitchFamily="34" charset="0"/>
                <a:cs typeface="Times New Roman" panose="02020603050405020304" pitchFamily="18" charset="0"/>
              </a:rPr>
              <a:t>može izazvati abnormalnu reakciju organizma,  </a:t>
            </a:r>
            <a:r>
              <a:rPr lang="hr-HR" altLang="sr-Latn-RS" sz="29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probavne tegobe</a:t>
            </a:r>
            <a:r>
              <a:rPr lang="hr-HR" altLang="sr-Latn-RS" sz="2900" dirty="0">
                <a:latin typeface="Arial Narrow" panose="020B0606020202030204" pitchFamily="34" charset="0"/>
                <a:cs typeface="Times New Roman" panose="02020603050405020304" pitchFamily="18" charset="0"/>
              </a:rPr>
              <a:t>, i druge poremećaje koji mogu biti neprimjetni i koje je vrlo teško povezati s hranom, zbog toga što mijenjaju kroničnu patologiju</a:t>
            </a:r>
            <a:r>
              <a:rPr lang="hr-HR" altLang="sr-Latn-RS" sz="2900" dirty="0">
                <a:latin typeface="Arial Narrow" panose="020B0606020202030204" pitchFamily="34" charset="0"/>
              </a:rPr>
              <a:t>.</a:t>
            </a:r>
            <a:endParaRPr lang="en-US" altLang="sr-Latn-RS" sz="2900" dirty="0">
              <a:latin typeface="Arial Narrow" panose="020B0606020202030204" pitchFamily="34" charset="0"/>
            </a:endParaRPr>
          </a:p>
          <a:p>
            <a:pPr marL="285750" indent="-285750" algn="just"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sr-Latn-RS" sz="29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altLang="sr-Latn-RS" sz="2900" b="1" dirty="0">
                <a:solidFill>
                  <a:srgbClr val="FFFF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ANAFILAKTOIDNA REAKCIJA</a:t>
            </a: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hr-HR" altLang="sr-Latn-RS" sz="29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- </a:t>
            </a:r>
            <a:r>
              <a:rPr lang="hr-HR" altLang="sr-Latn-RS" sz="2900" dirty="0">
                <a:latin typeface="Arial Narrow" panose="020B0606020202030204" pitchFamily="34" charset="0"/>
                <a:cs typeface="Times New Roman" panose="02020603050405020304" pitchFamily="18" charset="0"/>
              </a:rPr>
              <a:t>nastaje </a:t>
            </a:r>
            <a:r>
              <a:rPr lang="pl-PL" altLang="sr-Latn-RS" sz="2900" dirty="0">
                <a:latin typeface="Arial Narrow" panose="020B0606020202030204" pitchFamily="34" charset="0"/>
                <a:cs typeface="Times New Roman" panose="02020603050405020304" pitchFamily="18" charset="0"/>
              </a:rPr>
              <a:t>kod </a:t>
            </a:r>
            <a:r>
              <a:rPr lang="pl-PL" altLang="sr-Latn-RS" sz="2900" b="1" dirty="0">
                <a:solidFill>
                  <a:srgbClr val="FFFF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prvog doticaja (kontakta)</a:t>
            </a:r>
            <a:r>
              <a:rPr lang="pl-PL" altLang="sr-Latn-RS" sz="2900" dirty="0">
                <a:latin typeface="Arial Narrow" panose="020B0606020202030204" pitchFamily="34" charset="0"/>
                <a:cs typeface="Times New Roman" panose="02020603050405020304" pitchFamily="18" charset="0"/>
              </a:rPr>
              <a:t> i obično je uzrokovana i</a:t>
            </a:r>
            <a:r>
              <a:rPr lang="hr-HR" altLang="sr-Latn-RS" sz="29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diosinkrazijom</a:t>
            </a:r>
            <a:endParaRPr lang="en-US" altLang="sr-Latn-RS" sz="29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81655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en-US"/>
              <a:t>RAZLIKE IZMEĐU </a:t>
            </a:r>
            <a:r>
              <a:rPr lang="en-US" altLang="en-US"/>
              <a:t>ALERGIJSKIH I </a:t>
            </a:r>
            <a:r>
              <a:rPr lang="hr-HR" altLang="en-US"/>
              <a:t>N</a:t>
            </a:r>
            <a:r>
              <a:rPr lang="en-US" altLang="en-US"/>
              <a:t>EALERGIJSKIH NUSPOJAVA I LIJEKOVA</a:t>
            </a:r>
          </a:p>
        </p:txBody>
      </p:sp>
      <p:graphicFrame>
        <p:nvGraphicFramePr>
          <p:cNvPr id="20483" name="Object 3"/>
          <p:cNvGraphicFramePr>
            <a:graphicFrameLocks noGrp="1" noChangeAspect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023307367"/>
              </p:ext>
            </p:extLst>
          </p:nvPr>
        </p:nvGraphicFramePr>
        <p:xfrm>
          <a:off x="609600" y="2102385"/>
          <a:ext cx="6910387" cy="452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Document" r:id="rId3" imgW="7760208" imgH="5087112" progId="Word.Document.8">
                  <p:embed/>
                </p:oleObj>
              </mc:Choice>
              <mc:Fallback>
                <p:oleObj name="Document" r:id="rId3" imgW="7760208" imgH="5087112" progId="Word.Document.8">
                  <p:embed/>
                  <p:pic>
                    <p:nvPicPr>
                      <p:cNvPr id="204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102385"/>
                        <a:ext cx="6910387" cy="4529138"/>
                      </a:xfrm>
                      <a:prstGeom prst="rect">
                        <a:avLst/>
                      </a:prstGeom>
                      <a:solidFill>
                        <a:srgbClr val="00009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844011" y="2243295"/>
            <a:ext cx="37383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b="1" dirty="0">
                <a:solidFill>
                  <a:srgbClr val="FFFF00"/>
                </a:solidFill>
              </a:rPr>
              <a:t>Lijekovi na koje se najčešće javljaju alergijske reakcije su:</a:t>
            </a:r>
            <a:r>
              <a:rPr lang="hr-HR" dirty="0">
                <a:solidFill>
                  <a:srgbClr val="FFFF00"/>
                </a:solidFill>
              </a:rPr>
              <a:t> </a:t>
            </a:r>
            <a:endParaRPr lang="hr-HR" dirty="0" smtClean="0">
              <a:solidFill>
                <a:srgbClr val="FFFF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hr-HR" b="1" dirty="0">
              <a:solidFill>
                <a:srgbClr val="FFFF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b="1" dirty="0" smtClean="0"/>
              <a:t>acetilsalicilna </a:t>
            </a:r>
            <a:r>
              <a:rPr lang="hr-HR" b="1" dirty="0"/>
              <a:t>kiselina </a:t>
            </a:r>
            <a:r>
              <a:rPr lang="hr-HR" dirty="0"/>
              <a:t>i njoj srodni lijekovi koji se propisuju kod bolova ili povišene temperature (tzv. </a:t>
            </a:r>
            <a:r>
              <a:rPr lang="hr-HR" b="1" dirty="0" err="1"/>
              <a:t>nesteroidni</a:t>
            </a:r>
            <a:r>
              <a:rPr lang="hr-HR" b="1" dirty="0"/>
              <a:t> antireumatici </a:t>
            </a:r>
            <a:r>
              <a:rPr lang="hr-HR" dirty="0"/>
              <a:t>- NSAID), </a:t>
            </a:r>
            <a:endParaRPr lang="hr-HR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b="1" dirty="0" smtClean="0"/>
              <a:t>antibiotici</a:t>
            </a:r>
            <a:r>
              <a:rPr lang="hr-HR" dirty="0" smtClean="0"/>
              <a:t> </a:t>
            </a:r>
            <a:r>
              <a:rPr lang="hr-HR" dirty="0"/>
              <a:t>(penicilini, </a:t>
            </a:r>
            <a:r>
              <a:rPr lang="hr-HR" dirty="0" err="1"/>
              <a:t>cefalosporini</a:t>
            </a:r>
            <a:r>
              <a:rPr lang="hr-HR" dirty="0"/>
              <a:t>, </a:t>
            </a:r>
            <a:r>
              <a:rPr lang="hr-HR" dirty="0" err="1"/>
              <a:t>karbapenemi</a:t>
            </a:r>
            <a:r>
              <a:rPr lang="hr-HR" dirty="0"/>
              <a:t>), </a:t>
            </a:r>
            <a:endParaRPr lang="hr-HR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b="1" dirty="0" err="1" smtClean="0"/>
              <a:t>sulfonamidi</a:t>
            </a:r>
            <a:r>
              <a:rPr lang="hr-HR" dirty="0"/>
              <a:t>, </a:t>
            </a:r>
            <a:endParaRPr lang="hr-HR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b="1" dirty="0" err="1" smtClean="0"/>
              <a:t>antituberkulotici</a:t>
            </a:r>
            <a:r>
              <a:rPr lang="hr-HR" b="1" dirty="0"/>
              <a:t>,</a:t>
            </a:r>
            <a:r>
              <a:rPr lang="hr-HR" dirty="0"/>
              <a:t> </a:t>
            </a:r>
            <a:r>
              <a:rPr lang="hr-HR" b="1" dirty="0" err="1"/>
              <a:t>nitrofurantoin</a:t>
            </a:r>
            <a:r>
              <a:rPr lang="hr-HR" b="1" dirty="0" smtClean="0"/>
              <a:t>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b="1" dirty="0" smtClean="0"/>
              <a:t> </a:t>
            </a:r>
            <a:r>
              <a:rPr lang="hr-HR" b="1" dirty="0" err="1"/>
              <a:t>antikonvulzivi</a:t>
            </a:r>
            <a:r>
              <a:rPr lang="hr-HR" b="1" dirty="0" smtClean="0"/>
              <a:t>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b="1" dirty="0" smtClean="0"/>
              <a:t> </a:t>
            </a:r>
            <a:r>
              <a:rPr lang="hr-HR" b="1" dirty="0"/>
              <a:t>anestetici </a:t>
            </a:r>
            <a:r>
              <a:rPr lang="hr-HR" dirty="0"/>
              <a:t>itd.</a:t>
            </a:r>
          </a:p>
        </p:txBody>
      </p:sp>
    </p:spTree>
    <p:extLst>
      <p:ext uri="{BB962C8B-B14F-4D97-AF65-F5344CB8AC3E}">
        <p14:creationId xmlns:p14="http://schemas.microsoft.com/office/powerpoint/2010/main" val="3283162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Dijagnostika alergija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000" dirty="0" smtClean="0">
                <a:latin typeface="Arial Narrow" panose="020B0606020202030204" pitchFamily="34" charset="0"/>
              </a:rPr>
              <a:t>Anamneza</a:t>
            </a:r>
          </a:p>
          <a:p>
            <a:r>
              <a:rPr lang="hr-HR" sz="2000" dirty="0">
                <a:latin typeface="Arial Narrow" panose="020B0606020202030204" pitchFamily="34" charset="0"/>
              </a:rPr>
              <a:t>Klinička </a:t>
            </a:r>
            <a:r>
              <a:rPr lang="hr-HR" sz="2000" dirty="0" smtClean="0">
                <a:latin typeface="Arial Narrow" panose="020B0606020202030204" pitchFamily="34" charset="0"/>
              </a:rPr>
              <a:t>slika</a:t>
            </a:r>
          </a:p>
          <a:p>
            <a:r>
              <a:rPr lang="hr-HR" sz="2000" dirty="0">
                <a:latin typeface="Arial Narrow" panose="020B0606020202030204" pitchFamily="34" charset="0"/>
              </a:rPr>
              <a:t>Alergološko kožno testiranje na inhalacijske i </a:t>
            </a:r>
            <a:r>
              <a:rPr lang="hr-HR" sz="2000" dirty="0" smtClean="0">
                <a:latin typeface="Arial Narrow" panose="020B0606020202030204" pitchFamily="34" charset="0"/>
              </a:rPr>
              <a:t>nutritivne alergene</a:t>
            </a:r>
          </a:p>
          <a:p>
            <a:r>
              <a:rPr lang="hr-HR" sz="2000" dirty="0">
                <a:latin typeface="Arial Narrow" panose="020B0606020202030204" pitchFamily="34" charset="0"/>
              </a:rPr>
              <a:t>Krvni testovi- ukupna količina </a:t>
            </a:r>
            <a:r>
              <a:rPr lang="hr-HR" sz="2000" dirty="0" err="1" smtClean="0">
                <a:latin typeface="Arial Narrow" panose="020B0606020202030204" pitchFamily="34" charset="0"/>
              </a:rPr>
              <a:t>IgE</a:t>
            </a:r>
            <a:r>
              <a:rPr lang="hr-HR" sz="2000" dirty="0" smtClean="0">
                <a:latin typeface="Arial Narrow" panose="020B0606020202030204" pitchFamily="34" charset="0"/>
              </a:rPr>
              <a:t> </a:t>
            </a:r>
            <a:r>
              <a:rPr lang="hr-HR" sz="2000" dirty="0">
                <a:latin typeface="Arial Narrow" panose="020B0606020202030204" pitchFamily="34" charset="0"/>
              </a:rPr>
              <a:t>(RAST), </a:t>
            </a:r>
            <a:r>
              <a:rPr lang="hr-HR" sz="2000" dirty="0" smtClean="0">
                <a:latin typeface="Arial Narrow" panose="020B0606020202030204" pitchFamily="34" charset="0"/>
              </a:rPr>
              <a:t>specifičnih protutijela </a:t>
            </a:r>
            <a:r>
              <a:rPr lang="hr-HR" sz="2000" dirty="0">
                <a:latin typeface="Arial Narrow" panose="020B0606020202030204" pitchFamily="34" charset="0"/>
              </a:rPr>
              <a:t>na uzročne </a:t>
            </a:r>
            <a:r>
              <a:rPr lang="hr-HR" sz="2000" dirty="0" smtClean="0">
                <a:latin typeface="Arial Narrow" panose="020B0606020202030204" pitchFamily="34" charset="0"/>
              </a:rPr>
              <a:t>alergene</a:t>
            </a:r>
          </a:p>
          <a:p>
            <a:r>
              <a:rPr lang="hr-HR" sz="2000" dirty="0">
                <a:latin typeface="Arial Narrow" panose="020B0606020202030204" pitchFamily="34" charset="0"/>
              </a:rPr>
              <a:t>Citološki pregled iskašljaja ili brisa nosa (na eozinofile</a:t>
            </a:r>
            <a:r>
              <a:rPr lang="hr-HR" sz="2000" dirty="0" smtClean="0">
                <a:latin typeface="Arial Narrow" panose="020B0606020202030204" pitchFamily="34" charset="0"/>
              </a:rPr>
              <a:t>)</a:t>
            </a:r>
          </a:p>
          <a:p>
            <a:r>
              <a:rPr lang="hr-HR" sz="2000" dirty="0">
                <a:latin typeface="Arial Narrow" panose="020B0606020202030204" pitchFamily="34" charset="0"/>
              </a:rPr>
              <a:t>Testovi specifične </a:t>
            </a:r>
            <a:r>
              <a:rPr lang="hr-HR" sz="2000" dirty="0" smtClean="0">
                <a:latin typeface="Arial Narrow" panose="020B0606020202030204" pitchFamily="34" charset="0"/>
              </a:rPr>
              <a:t>provokacije</a:t>
            </a:r>
          </a:p>
          <a:p>
            <a:r>
              <a:rPr lang="hr-HR" sz="2000" dirty="0">
                <a:latin typeface="Arial Narrow" panose="020B0606020202030204" pitchFamily="34" charset="0"/>
              </a:rPr>
              <a:t>Testovi plućne </a:t>
            </a:r>
            <a:r>
              <a:rPr lang="hr-HR" sz="2000" dirty="0" smtClean="0">
                <a:latin typeface="Arial Narrow" panose="020B0606020202030204" pitchFamily="34" charset="0"/>
              </a:rPr>
              <a:t>funkcije</a:t>
            </a:r>
          </a:p>
          <a:p>
            <a:r>
              <a:rPr lang="hr-HR" sz="2000" dirty="0">
                <a:latin typeface="Arial Narrow" panose="020B0606020202030204" pitchFamily="34" charset="0"/>
              </a:rPr>
              <a:t>RTG </a:t>
            </a:r>
            <a:r>
              <a:rPr lang="hr-HR" sz="2000" dirty="0" err="1">
                <a:latin typeface="Arial Narrow" panose="020B0606020202030204" pitchFamily="34" charset="0"/>
              </a:rPr>
              <a:t>paranazalnih</a:t>
            </a:r>
            <a:r>
              <a:rPr lang="hr-HR" sz="2000" dirty="0">
                <a:latin typeface="Arial Narrow" panose="020B0606020202030204" pitchFamily="34" charset="0"/>
              </a:rPr>
              <a:t> </a:t>
            </a:r>
            <a:r>
              <a:rPr lang="hr-HR" sz="2000" dirty="0" smtClean="0">
                <a:latin typeface="Arial Narrow" panose="020B0606020202030204" pitchFamily="34" charset="0"/>
              </a:rPr>
              <a:t>sinusa</a:t>
            </a:r>
            <a:endParaRPr lang="hr-HR" sz="2000" dirty="0">
              <a:latin typeface="Arial Narrow" panose="020B0606020202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28" y="5010150"/>
            <a:ext cx="2672738" cy="184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66" y="5010150"/>
            <a:ext cx="2466975" cy="1847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573" y="5010150"/>
            <a:ext cx="2362200" cy="1847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589" y="722074"/>
            <a:ext cx="3156454" cy="17755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0000" y="6294115"/>
            <a:ext cx="402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Arial Narrow" panose="020B0606020202030204" pitchFamily="34" charset="0"/>
              </a:rPr>
              <a:t>RAST- </a:t>
            </a:r>
            <a:r>
              <a:rPr lang="en-US" dirty="0">
                <a:latin typeface="Arial Narrow" panose="020B0606020202030204" pitchFamily="34" charset="0"/>
              </a:rPr>
              <a:t>od </a:t>
            </a:r>
            <a:r>
              <a:rPr lang="en-US" dirty="0" err="1">
                <a:latin typeface="Arial Narrow" panose="020B0606020202030204" pitchFamily="34" charset="0"/>
              </a:rPr>
              <a:t>engl.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</a:rPr>
              <a:t>Radio-</a:t>
            </a:r>
            <a:r>
              <a:rPr lang="en-US" dirty="0" err="1" smtClean="0">
                <a:latin typeface="Arial Narrow" panose="020B0606020202030204" pitchFamily="34" charset="0"/>
              </a:rPr>
              <a:t>Allergo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Sorbent </a:t>
            </a:r>
            <a:r>
              <a:rPr lang="en-US" dirty="0" smtClean="0">
                <a:latin typeface="Arial Narrow" panose="020B0606020202030204" pitchFamily="34" charset="0"/>
              </a:rPr>
              <a:t>Test</a:t>
            </a:r>
            <a:endParaRPr lang="hr-HR" dirty="0">
              <a:latin typeface="Arial Narrow" panose="020B0606020202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3632" y="2497579"/>
            <a:ext cx="3147411" cy="25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5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dirty="0"/>
              <a:t>Značajke alergena - bjelančevine ili kemijske tvari vezane za bjelančevine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6766" y="2329847"/>
            <a:ext cx="9627771" cy="3634486"/>
          </a:xfrm>
        </p:spPr>
        <p:txBody>
          <a:bodyPr/>
          <a:lstStyle/>
          <a:p>
            <a:pPr lvl="0"/>
            <a:r>
              <a:rPr lang="hr-HR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Alergičnost proizlazi iz kemijske naravi</a:t>
            </a:r>
            <a:r>
              <a:rPr lang="hr-HR" sz="2400" b="1" dirty="0">
                <a:latin typeface="Arial Narrow" panose="020B0606020202030204" pitchFamily="34" charset="0"/>
              </a:rPr>
              <a:t>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sz="2400" b="1" dirty="0">
                <a:latin typeface="Arial Narrow" panose="020B0606020202030204" pitchFamily="34" charset="0"/>
              </a:rPr>
              <a:t>Mala i srednja mol. masa </a:t>
            </a:r>
            <a:r>
              <a:rPr lang="hr-HR" sz="2400" dirty="0">
                <a:latin typeface="Arial Narrow" panose="020B0606020202030204" pitchFamily="34" charset="0"/>
              </a:rPr>
              <a:t>(5-70 </a:t>
            </a:r>
            <a:r>
              <a:rPr lang="hr-HR" sz="2400" dirty="0" err="1">
                <a:latin typeface="Arial Narrow" panose="020B0606020202030204" pitchFamily="34" charset="0"/>
              </a:rPr>
              <a:t>kDa</a:t>
            </a:r>
            <a:r>
              <a:rPr lang="hr-HR" sz="2400" dirty="0">
                <a:latin typeface="Arial Narrow" panose="020B0606020202030204" pitchFamily="34" charset="0"/>
              </a:rPr>
              <a:t>)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sz="2400" b="1" dirty="0">
                <a:latin typeface="Arial Narrow" panose="020B0606020202030204" pitchFamily="34" charset="0"/>
              </a:rPr>
              <a:t>Postojanost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sz="2400" b="1" dirty="0" err="1">
                <a:latin typeface="Arial Narrow" panose="020B0606020202030204" pitchFamily="34" charset="0"/>
              </a:rPr>
              <a:t>Glikozilacija</a:t>
            </a:r>
            <a:r>
              <a:rPr lang="hr-HR" sz="2400" dirty="0">
                <a:latin typeface="Arial Narrow" panose="020B0606020202030204" pitchFamily="34" charset="0"/>
              </a:rPr>
              <a:t> (hrana - </a:t>
            </a:r>
            <a:r>
              <a:rPr lang="hr-HR" sz="2400" dirty="0" err="1">
                <a:latin typeface="Arial Narrow" panose="020B0606020202030204" pitchFamily="34" charset="0"/>
              </a:rPr>
              <a:t>glikolizirane</a:t>
            </a:r>
            <a:r>
              <a:rPr lang="hr-HR" sz="2400" dirty="0">
                <a:latin typeface="Arial Narrow" panose="020B0606020202030204" pitchFamily="34" charset="0"/>
              </a:rPr>
              <a:t> bjelančevine štite od </a:t>
            </a:r>
            <a:r>
              <a:rPr lang="hr-HR" sz="2400" dirty="0" err="1">
                <a:latin typeface="Arial Narrow" panose="020B0606020202030204" pitchFamily="34" charset="0"/>
              </a:rPr>
              <a:t>denaturaacije</a:t>
            </a:r>
            <a:r>
              <a:rPr lang="hr-HR" sz="2400" dirty="0">
                <a:latin typeface="Arial Narrow" panose="020B0606020202030204" pitchFamily="34" charset="0"/>
              </a:rPr>
              <a:t> i razgradnje, apsorbiraju se u </a:t>
            </a:r>
            <a:r>
              <a:rPr lang="hr-HR" sz="2400" dirty="0" err="1">
                <a:latin typeface="Arial Narrow" panose="020B0606020202030204" pitchFamily="34" charset="0"/>
              </a:rPr>
              <a:t>nepromjenjenom</a:t>
            </a:r>
            <a:r>
              <a:rPr lang="hr-HR" sz="2400" dirty="0">
                <a:latin typeface="Arial Narrow" panose="020B0606020202030204" pitchFamily="34" charset="0"/>
              </a:rPr>
              <a:t> obliku)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sz="2400" b="1" dirty="0">
                <a:latin typeface="Arial Narrow" panose="020B0606020202030204" pitchFamily="34" charset="0"/>
              </a:rPr>
              <a:t>Velika topivost </a:t>
            </a:r>
            <a:r>
              <a:rPr lang="hr-HR" sz="2400" dirty="0">
                <a:latin typeface="Arial Narrow" panose="020B0606020202030204" pitchFamily="34" charset="0"/>
              </a:rPr>
              <a:t>u tjelesnim tekućinama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sz="2400" b="1" dirty="0">
                <a:latin typeface="Arial Narrow" panose="020B0606020202030204" pitchFamily="34" charset="0"/>
              </a:rPr>
              <a:t>Reakcije ovisne o CD4 stanicama </a:t>
            </a:r>
            <a:r>
              <a:rPr lang="hr-HR" sz="2400" dirty="0">
                <a:latin typeface="Arial Narrow" panose="020B0606020202030204" pitchFamily="34" charset="0"/>
              </a:rPr>
              <a:t>(antigeni neovisni o timusu ne mogu izazvati reakciju neposredne preosjetljivosti!)</a:t>
            </a:r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2792196"/>
            <a:ext cx="165214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Reakcija preosjetljivosti –lokalna i opća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400" dirty="0">
                <a:latin typeface="Arial Narrow" panose="020B0606020202030204" pitchFamily="34" charset="0"/>
              </a:rPr>
              <a:t>Reakcija preosjetljivog organizma na alergen može biti </a:t>
            </a:r>
            <a:r>
              <a:rPr lang="hr-HR" altLang="sr-Latn-RS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lokalna ili opća </a:t>
            </a:r>
            <a:r>
              <a:rPr lang="hr-HR" altLang="sr-Latn-RS" sz="2400" dirty="0">
                <a:latin typeface="Arial Narrow" panose="020B0606020202030204" pitchFamily="34" charset="0"/>
              </a:rPr>
              <a:t>što ovisi o: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altLang="sr-Latn-RS" sz="2400" dirty="0">
                <a:latin typeface="Arial Narrow" panose="020B0606020202030204" pitchFamily="34" charset="0"/>
              </a:rPr>
              <a:t> vrsti alergena,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altLang="sr-Latn-RS" sz="2400" dirty="0">
                <a:latin typeface="Arial Narrow" panose="020B0606020202030204" pitchFamily="34" charset="0"/>
              </a:rPr>
              <a:t> načinu unosa u organizam,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altLang="sr-Latn-RS" sz="2400" dirty="0">
                <a:latin typeface="Arial Narrow" panose="020B0606020202030204" pitchFamily="34" charset="0"/>
              </a:rPr>
              <a:t> stupnju i načinu senzibilizacije te drugim čimbenicima.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hr-HR" altLang="sr-Latn-RS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400" dirty="0">
                <a:latin typeface="Arial Narrow" panose="020B0606020202030204" pitchFamily="34" charset="0"/>
              </a:rPr>
              <a:t> Prema načinu nastanka i tijeku upalne reakcije  postoje </a:t>
            </a:r>
            <a:r>
              <a:rPr lang="hr-HR" altLang="sr-Latn-RS" sz="2400" dirty="0">
                <a:solidFill>
                  <a:srgbClr val="FFFF00"/>
                </a:solidFill>
                <a:latin typeface="Arial Narrow" panose="020B0606020202030204" pitchFamily="34" charset="0"/>
              </a:rPr>
              <a:t>četiri oblika (I-IV) </a:t>
            </a:r>
            <a:r>
              <a:rPr lang="hr-HR" altLang="sr-Latn-RS" sz="2400" dirty="0" err="1">
                <a:solidFill>
                  <a:srgbClr val="FFFF00"/>
                </a:solidFill>
                <a:latin typeface="Arial Narrow" panose="020B0606020202030204" pitchFamily="34" charset="0"/>
              </a:rPr>
              <a:t>imunosne</a:t>
            </a:r>
            <a:r>
              <a:rPr lang="hr-HR" altLang="sr-Latn-RS" sz="2400" dirty="0">
                <a:solidFill>
                  <a:srgbClr val="FFFF00"/>
                </a:solidFill>
                <a:latin typeface="Arial Narrow" panose="020B0606020202030204" pitchFamily="34" charset="0"/>
              </a:rPr>
              <a:t> preosjetljivosti</a:t>
            </a:r>
            <a:r>
              <a:rPr lang="hr-HR" altLang="sr-Latn-RS" sz="2400" dirty="0">
                <a:latin typeface="Arial Narrow" panose="020B0606020202030204" pitchFamily="34" charset="0"/>
              </a:rPr>
              <a:t> prema </a:t>
            </a:r>
            <a:r>
              <a:rPr lang="hr-HR" altLang="en-US" sz="24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Coombsu</a:t>
            </a:r>
            <a:r>
              <a:rPr lang="hr-HR" altLang="en-US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 i </a:t>
            </a:r>
            <a:r>
              <a:rPr lang="hr-HR" altLang="en-US" sz="24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Gellu</a:t>
            </a:r>
            <a:r>
              <a:rPr lang="hr-HR" altLang="en-US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hr-HR" altLang="en-US" sz="2400" dirty="0">
                <a:latin typeface="Arial Narrow" panose="020B0606020202030204" pitchFamily="34" charset="0"/>
              </a:rPr>
              <a:t>(1963)</a:t>
            </a:r>
            <a:r>
              <a:rPr lang="hr-HR" altLang="sr-Latn-RS" sz="2400" dirty="0">
                <a:latin typeface="Arial Narrow" panose="020B0606020202030204" pitchFamily="34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hr-HR" altLang="sr-Latn-RS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400" dirty="0">
                <a:latin typeface="Arial Narrow" panose="020B0606020202030204" pitchFamily="34" charset="0"/>
              </a:rPr>
              <a:t> Prva tri oblika su posredovana protutijelima (</a:t>
            </a:r>
            <a:r>
              <a:rPr lang="hr-HR" altLang="sr-Latn-RS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rana preosjetljivost</a:t>
            </a:r>
            <a:r>
              <a:rPr lang="hr-HR" altLang="sr-Latn-RS" sz="2400" dirty="0">
                <a:latin typeface="Arial Narrow" panose="020B0606020202030204" pitchFamily="34" charset="0"/>
              </a:rPr>
              <a:t>) a četvrti </a:t>
            </a:r>
            <a:r>
              <a:rPr lang="hr-HR" altLang="sr-Latn-RS" sz="2400" dirty="0" err="1">
                <a:latin typeface="Arial Narrow" panose="020B0606020202030204" pitchFamily="34" charset="0"/>
              </a:rPr>
              <a:t>limfocitima</a:t>
            </a:r>
            <a:r>
              <a:rPr lang="hr-HR" altLang="sr-Latn-RS" sz="2400" dirty="0">
                <a:latin typeface="Arial Narrow" panose="020B0606020202030204" pitchFamily="34" charset="0"/>
              </a:rPr>
              <a:t> T i </a:t>
            </a:r>
            <a:r>
              <a:rPr lang="hr-HR" altLang="sr-Latn-RS" sz="2400" dirty="0" err="1">
                <a:latin typeface="Arial Narrow" panose="020B0606020202030204" pitchFamily="34" charset="0"/>
              </a:rPr>
              <a:t>makrofagima</a:t>
            </a:r>
            <a:r>
              <a:rPr lang="hr-HR" altLang="sr-Latn-RS" sz="2400" dirty="0">
                <a:latin typeface="Arial Narrow" panose="020B0606020202030204" pitchFamily="34" charset="0"/>
              </a:rPr>
              <a:t> (</a:t>
            </a:r>
            <a:r>
              <a:rPr lang="hr-HR" altLang="sr-Latn-RS" sz="2400" b="1" dirty="0">
                <a:solidFill>
                  <a:srgbClr val="FFFF00"/>
                </a:solidFill>
                <a:latin typeface="Arial Narrow" panose="020B0606020202030204" pitchFamily="34" charset="0"/>
              </a:rPr>
              <a:t>kasna ili odgođena preosjetljivost</a:t>
            </a:r>
            <a:r>
              <a:rPr lang="hr-HR" altLang="sr-Latn-RS" sz="2400" dirty="0">
                <a:latin typeface="Arial Narrow" panose="020B0606020202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53900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Imunosna preosjetljivost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dirty="0" err="1">
                <a:latin typeface="Arial Narrow" panose="020B0606020202030204" pitchFamily="34" charset="0"/>
              </a:rPr>
              <a:t>Imunoreakcija</a:t>
            </a:r>
            <a:r>
              <a:rPr lang="hr-HR" altLang="sr-Latn-RS" sz="2000" dirty="0">
                <a:latin typeface="Arial Narrow" panose="020B0606020202030204" pitchFamily="34" charset="0"/>
              </a:rPr>
              <a:t> može biti temelj imunosti, ali i </a:t>
            </a:r>
            <a:r>
              <a:rPr lang="hr-HR" altLang="sr-Latn-RS" sz="2000" dirty="0" err="1">
                <a:latin typeface="Arial Narrow" panose="020B0606020202030204" pitchFamily="34" charset="0"/>
              </a:rPr>
              <a:t>imunosne</a:t>
            </a:r>
            <a:r>
              <a:rPr lang="hr-HR" altLang="sr-Latn-RS" sz="2000" dirty="0">
                <a:latin typeface="Arial Narrow" panose="020B0606020202030204" pitchFamily="34" charset="0"/>
              </a:rPr>
              <a:t> preosjetljivosti i autoimunosti.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dirty="0">
                <a:latin typeface="Arial Narrow" panose="020B0606020202030204" pitchFamily="34" charset="0"/>
              </a:rPr>
              <a:t>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Imunosna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preosjetljivost je stanje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promjenjene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i pojačane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reaktivnosti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organizma na antigen te oštećenja tkiva na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imunosnoj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osnovi</a:t>
            </a:r>
            <a:r>
              <a:rPr lang="hr-HR" altLang="sr-Latn-RS" sz="2000" b="1" dirty="0">
                <a:latin typeface="Arial Narrow" panose="020B0606020202030204" pitchFamily="34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dirty="0">
                <a:latin typeface="Arial Narrow" panose="020B0606020202030204" pitchFamily="34" charset="0"/>
              </a:rPr>
              <a:t> Antigene koji potiču alergijsku reakciju zovemo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alergenima</a:t>
            </a:r>
            <a:r>
              <a:rPr lang="hr-HR" altLang="sr-Latn-RS" sz="2000" dirty="0">
                <a:latin typeface="Arial Narrow" panose="020B0606020202030204" pitchFamily="34" charset="0"/>
              </a:rPr>
              <a:t>. Reakcije preosjetljivosti mogu biti posredovane protutijelima ili stanicama.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dirty="0" err="1">
                <a:latin typeface="Arial Narrow" panose="020B0606020202030204" pitchFamily="34" charset="0"/>
              </a:rPr>
              <a:t>Imunoreakcije</a:t>
            </a:r>
            <a:r>
              <a:rPr lang="hr-HR" altLang="sr-Latn-RS" sz="2000" dirty="0">
                <a:latin typeface="Arial Narrow" panose="020B0606020202030204" pitchFamily="34" charset="0"/>
              </a:rPr>
              <a:t> posredovane </a:t>
            </a:r>
            <a:r>
              <a:rPr lang="hr-HR" altLang="sr-Latn-RS" sz="2000" b="1" dirty="0">
                <a:latin typeface="Arial Narrow" panose="020B0606020202030204" pitchFamily="34" charset="0"/>
              </a:rPr>
              <a:t>protutijelima</a:t>
            </a:r>
            <a:r>
              <a:rPr lang="hr-HR" altLang="sr-Latn-RS" sz="2000" dirty="0">
                <a:latin typeface="Arial Narrow" panose="020B0606020202030204" pitchFamily="34" charset="0"/>
              </a:rPr>
              <a:t> nazivaju se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reakcijama rane preosjetljivosti</a:t>
            </a:r>
            <a:r>
              <a:rPr lang="hr-HR" altLang="sr-Latn-RS" sz="2000" dirty="0">
                <a:latin typeface="Arial Narrow" panose="020B0606020202030204" pitchFamily="34" charset="0"/>
              </a:rPr>
              <a:t>, a </a:t>
            </a:r>
            <a:r>
              <a:rPr lang="hr-HR" altLang="sr-Latn-RS" sz="2000" dirty="0" err="1">
                <a:latin typeface="Arial Narrow" panose="020B0606020202030204" pitchFamily="34" charset="0"/>
              </a:rPr>
              <a:t>imunoreakcije</a:t>
            </a:r>
            <a:r>
              <a:rPr lang="hr-HR" altLang="sr-Latn-RS" sz="2000" dirty="0">
                <a:latin typeface="Arial Narrow" panose="020B0606020202030204" pitchFamily="34" charset="0"/>
              </a:rPr>
              <a:t> posredovane </a:t>
            </a:r>
            <a:r>
              <a:rPr lang="hr-HR" altLang="sr-Latn-RS" sz="2000" b="1" dirty="0">
                <a:latin typeface="Arial Narrow" panose="020B0606020202030204" pitchFamily="34" charset="0"/>
              </a:rPr>
              <a:t>stanicama reakcije kasne ili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odgođene preosjetljivosti</a:t>
            </a:r>
            <a:r>
              <a:rPr lang="hr-HR" altLang="sr-Latn-RS" sz="2000" dirty="0">
                <a:latin typeface="Arial Narrow" panose="020B0606020202030204" pitchFamily="34" charset="0"/>
              </a:rPr>
              <a:t>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dirty="0">
                <a:latin typeface="Arial Narrow" panose="020B0606020202030204" pitchFamily="34" charset="0"/>
              </a:rPr>
              <a:t>Prvi doticaj s alergenom prouzroči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senzibilizaciju</a:t>
            </a:r>
            <a:r>
              <a:rPr lang="hr-HR" altLang="sr-Latn-RS" sz="2000" dirty="0">
                <a:latin typeface="Arial Narrow" panose="020B0606020202030204" pitchFamily="34" charset="0"/>
              </a:rPr>
              <a:t> (</a:t>
            </a:r>
            <a:r>
              <a:rPr lang="hr-HR" altLang="sr-Latn-RS" sz="2000" b="1" dirty="0">
                <a:latin typeface="Arial Narrow" panose="020B0606020202030204" pitchFamily="34" charset="0"/>
              </a:rPr>
              <a:t>preosjetljivost; 14 dana</a:t>
            </a:r>
            <a:r>
              <a:rPr lang="hr-HR" altLang="sr-Latn-RS" sz="2000" dirty="0">
                <a:latin typeface="Arial Narrow" panose="020B0606020202030204" pitchFamily="34" charset="0"/>
              </a:rPr>
              <a:t>) dok ponovni doticaj s njim prouzrokuje upalu i ostale značajke preosjetljivosti.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Temeljna značajka između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imonosti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i preosjetljivosti je što potonja prouzrokuje oštećenja organizma na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imunosnoj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osnovi. </a:t>
            </a:r>
          </a:p>
        </p:txBody>
      </p:sp>
    </p:spTree>
    <p:extLst>
      <p:ext uri="{BB962C8B-B14F-4D97-AF65-F5344CB8AC3E}">
        <p14:creationId xmlns:p14="http://schemas.microsoft.com/office/powerpoint/2010/main" val="198914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sr-Latn-RS"/>
              <a:t>Najvažniji imunociti u alergijskim reakcijama </a:t>
            </a:r>
            <a:endParaRPr lang="hr-HR" altLang="sr-Latn-RS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r-HR" altLang="sr-Latn-RS" sz="2400" dirty="0">
              <a:latin typeface="Arial Narrow" panose="020B0606020202030204" pitchFamily="34" charset="0"/>
            </a:endParaRPr>
          </a:p>
          <a:p>
            <a:r>
              <a:rPr lang="hr-HR" altLang="sr-Latn-RS" sz="2400" dirty="0">
                <a:latin typeface="Arial Narrow" panose="020B0606020202030204" pitchFamily="34" charset="0"/>
              </a:rPr>
              <a:t>•</a:t>
            </a:r>
            <a:r>
              <a:rPr lang="hr-HR" altLang="sr-Latn-RS" sz="2400" dirty="0" err="1">
                <a:latin typeface="Arial Narrow" panose="020B0606020202030204" pitchFamily="34" charset="0"/>
              </a:rPr>
              <a:t>Mastociti</a:t>
            </a:r>
            <a:r>
              <a:rPr lang="hr-HR" altLang="sr-Latn-RS" sz="2400" dirty="0">
                <a:latin typeface="Arial Narrow" panose="020B0606020202030204" pitchFamily="34" charset="0"/>
              </a:rPr>
              <a:t> </a:t>
            </a:r>
          </a:p>
          <a:p>
            <a:r>
              <a:rPr lang="hr-HR" altLang="sr-Latn-RS" sz="2400" dirty="0">
                <a:latin typeface="Arial Narrow" panose="020B0606020202030204" pitchFamily="34" charset="0"/>
              </a:rPr>
              <a:t>•</a:t>
            </a:r>
            <a:r>
              <a:rPr lang="hr-HR" altLang="sr-Latn-RS" sz="2400" dirty="0" err="1">
                <a:latin typeface="Arial Narrow" panose="020B0606020202030204" pitchFamily="34" charset="0"/>
              </a:rPr>
              <a:t>Bazofili</a:t>
            </a:r>
            <a:r>
              <a:rPr lang="hr-HR" altLang="sr-Latn-RS" sz="2400" dirty="0">
                <a:latin typeface="Arial Narrow" panose="020B0606020202030204" pitchFamily="34" charset="0"/>
              </a:rPr>
              <a:t> </a:t>
            </a:r>
          </a:p>
          <a:p>
            <a:r>
              <a:rPr lang="hr-HR" altLang="sr-Latn-RS" sz="2400" dirty="0">
                <a:latin typeface="Arial Narrow" panose="020B0606020202030204" pitchFamily="34" charset="0"/>
              </a:rPr>
              <a:t>•Eozinofili </a:t>
            </a:r>
          </a:p>
          <a:p>
            <a:r>
              <a:rPr lang="hr-HR" altLang="sr-Latn-RS" sz="2400" dirty="0">
                <a:latin typeface="Arial Narrow" panose="020B0606020202030204" pitchFamily="34" charset="0"/>
              </a:rPr>
              <a:t>•T-</a:t>
            </a:r>
            <a:r>
              <a:rPr lang="hr-HR" altLang="sr-Latn-RS" sz="2400" dirty="0" err="1">
                <a:latin typeface="Arial Narrow" panose="020B0606020202030204" pitchFamily="34" charset="0"/>
              </a:rPr>
              <a:t>limfociti</a:t>
            </a:r>
            <a:r>
              <a:rPr lang="hr-HR" altLang="sr-Latn-RS" sz="2400" dirty="0">
                <a:latin typeface="Arial Narrow" panose="020B0606020202030204" pitchFamily="34" charset="0"/>
              </a:rPr>
              <a:t> (Th1/Th2/Th17/Th9/Th22,...) </a:t>
            </a:r>
          </a:p>
          <a:p>
            <a:r>
              <a:rPr lang="hr-HR" altLang="sr-Latn-RS" sz="2400" dirty="0">
                <a:latin typeface="Arial Narrow" panose="020B0606020202030204" pitchFamily="34" charset="0"/>
              </a:rPr>
              <a:t>•Regulacijski T-</a:t>
            </a:r>
            <a:r>
              <a:rPr lang="hr-HR" altLang="sr-Latn-RS" sz="2400" dirty="0" err="1">
                <a:latin typeface="Arial Narrow" panose="020B0606020202030204" pitchFamily="34" charset="0"/>
              </a:rPr>
              <a:t>limfociti</a:t>
            </a:r>
            <a:r>
              <a:rPr lang="hr-HR" altLang="sr-Latn-RS" sz="2400" dirty="0">
                <a:latin typeface="Arial Narrow" panose="020B0606020202030204" pitchFamily="34" charset="0"/>
              </a:rPr>
              <a:t> </a:t>
            </a:r>
          </a:p>
          <a:p>
            <a:r>
              <a:rPr lang="hr-HR" altLang="sr-Latn-RS" sz="2400" dirty="0">
                <a:latin typeface="Arial Narrow" panose="020B0606020202030204" pitchFamily="34" charset="0"/>
              </a:rPr>
              <a:t>•B-</a:t>
            </a:r>
            <a:r>
              <a:rPr lang="hr-HR" altLang="sr-Latn-RS" sz="2400" dirty="0" err="1">
                <a:latin typeface="Arial Narrow" panose="020B0606020202030204" pitchFamily="34" charset="0"/>
              </a:rPr>
              <a:t>limfociti</a:t>
            </a:r>
            <a:r>
              <a:rPr lang="hr-HR" altLang="sr-Latn-RS" sz="2400" dirty="0">
                <a:latin typeface="Arial Narrow" panose="020B0606020202030204" pitchFamily="34" charset="0"/>
              </a:rPr>
              <a:t> </a:t>
            </a:r>
          </a:p>
          <a:p>
            <a:endParaRPr lang="hr-HR" altLang="sr-Latn-RS" dirty="0"/>
          </a:p>
        </p:txBody>
      </p:sp>
      <p:sp>
        <p:nvSpPr>
          <p:cNvPr id="4" name="Right Brace 3"/>
          <p:cNvSpPr/>
          <p:nvPr/>
        </p:nvSpPr>
        <p:spPr>
          <a:xfrm>
            <a:off x="4440239" y="2708275"/>
            <a:ext cx="142875" cy="151288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4656138" y="3284538"/>
            <a:ext cx="52774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 dirty="0">
                <a:latin typeface="Arial Narrow" panose="020B0606020202030204" pitchFamily="34" charset="0"/>
              </a:rPr>
              <a:t>Stanice važne za brze reakcije na alergene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5573" y="695812"/>
            <a:ext cx="2171700" cy="2105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614" y="3697952"/>
            <a:ext cx="2143125" cy="2143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958" y="4329629"/>
            <a:ext cx="3357390" cy="223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3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Mastociti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400" dirty="0">
                <a:latin typeface="Arial Narrow" panose="020B0606020202030204" pitchFamily="34" charset="0"/>
              </a:rPr>
              <a:t> smješteni u tkivu blizu krvnih žila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altLang="sr-Latn-RS" sz="2400" dirty="0">
                <a:latin typeface="Arial Narrow" panose="020B0606020202030204" pitchFamily="34" charset="0"/>
              </a:rPr>
              <a:t> sadrže granula s pre</a:t>
            </a:r>
            <a:r>
              <a:rPr lang="hr-HR" altLang="sr-Latn-RS" sz="2400" dirty="0">
                <a:latin typeface="Arial Narrow" panose="020B0606020202030204" pitchFamily="34" charset="0"/>
              </a:rPr>
              <a:t>-</a:t>
            </a:r>
            <a:r>
              <a:rPr lang="pt-BR" altLang="sr-Latn-RS" sz="2400" dirty="0">
                <a:latin typeface="Arial Narrow" panose="020B0606020202030204" pitchFamily="34" charset="0"/>
              </a:rPr>
              <a:t>formiranim medijatorima i sintetiziraju ih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400" dirty="0">
                <a:latin typeface="Arial Narrow" panose="020B0606020202030204" pitchFamily="34" charset="0"/>
              </a:rPr>
              <a:t> posljedica ispuštanja sadržaja granula: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altLang="sr-Latn-RS" sz="2400" dirty="0">
                <a:latin typeface="Arial Narrow" panose="020B0606020202030204" pitchFamily="34" charset="0"/>
              </a:rPr>
              <a:t> </a:t>
            </a:r>
            <a:r>
              <a:rPr lang="hr-HR" altLang="sr-Latn-RS" sz="2400" dirty="0" err="1">
                <a:latin typeface="Arial Narrow" panose="020B0606020202030204" pitchFamily="34" charset="0"/>
              </a:rPr>
              <a:t>bronhoopstrukcija</a:t>
            </a:r>
            <a:r>
              <a:rPr lang="hr-HR" altLang="sr-Latn-RS" sz="2400" dirty="0">
                <a:latin typeface="Arial Narrow" panose="020B0606020202030204" pitchFamily="34" charset="0"/>
              </a:rPr>
              <a:t>,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altLang="sr-Latn-RS" sz="2400" dirty="0">
                <a:latin typeface="Arial Narrow" panose="020B0606020202030204" pitchFamily="34" charset="0"/>
              </a:rPr>
              <a:t> sekrecija sluzi,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altLang="sr-Latn-RS" sz="2400" dirty="0">
                <a:latin typeface="Arial Narrow" panose="020B0606020202030204" pitchFamily="34" charset="0"/>
              </a:rPr>
              <a:t>razgradnja tkiva,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altLang="sr-Latn-RS" sz="2400" dirty="0">
                <a:latin typeface="Arial Narrow" panose="020B0606020202030204" pitchFamily="34" charset="0"/>
              </a:rPr>
              <a:t>prevencija zgrušavanja </a:t>
            </a:r>
          </a:p>
          <a:p>
            <a:endParaRPr lang="hr-HR" altLang="sr-Latn-RS" dirty="0"/>
          </a:p>
          <a:p>
            <a:endParaRPr lang="hr-HR" altLang="sr-Latn-R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154" y="1473104"/>
            <a:ext cx="2171700" cy="2105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662" y="3856554"/>
            <a:ext cx="4045573" cy="2847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1723" y="3578129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3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mtClean="0"/>
              <a:t> </a:t>
            </a:r>
            <a:br>
              <a:rPr lang="hr-HR" altLang="sr-Latn-RS" smtClean="0"/>
            </a:br>
            <a:r>
              <a:rPr lang="hr-HR" altLang="sr-Latn-RS" smtClean="0"/>
              <a:t>Posrednici (medijatori) mastocita  </a:t>
            </a:r>
            <a:br>
              <a:rPr lang="hr-HR" altLang="sr-Latn-RS" smtClean="0"/>
            </a:br>
            <a:endParaRPr lang="hr-HR" altLang="sr-Latn-RS"/>
          </a:p>
        </p:txBody>
      </p:sp>
      <p:sp>
        <p:nvSpPr>
          <p:cNvPr id="26627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altLang="sr-Latn-RS" b="1" dirty="0" smtClean="0">
                <a:solidFill>
                  <a:srgbClr val="FFFF00"/>
                </a:solidFill>
              </a:rPr>
              <a:t>PRIMARNI MEDIJATORI </a:t>
            </a:r>
            <a:r>
              <a:rPr lang="hr-HR" altLang="sr-Latn-RS" dirty="0" smtClean="0"/>
              <a:t>(postojeći-1-30 min)</a:t>
            </a:r>
            <a:endParaRPr lang="hr-HR" altLang="sr-Latn-RS" dirty="0"/>
          </a:p>
        </p:txBody>
      </p:sp>
      <p:sp>
        <p:nvSpPr>
          <p:cNvPr id="26628" name="Content Placeholder 2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4106862"/>
          </a:xfrm>
          <a:ln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hr-HR" altLang="sr-Latn-RS" dirty="0" err="1" smtClean="0"/>
              <a:t>Histamin,Triptaza,Kimaza</a:t>
            </a:r>
            <a:r>
              <a:rPr lang="hr-HR" altLang="sr-Latn-RS" dirty="0" smtClean="0"/>
              <a:t> </a:t>
            </a:r>
          </a:p>
          <a:p>
            <a:r>
              <a:rPr lang="hr-HR" altLang="sr-Latn-RS" dirty="0" err="1" smtClean="0"/>
              <a:t>Heparin</a:t>
            </a:r>
            <a:r>
              <a:rPr lang="hr-HR" altLang="sr-Latn-RS" dirty="0" smtClean="0"/>
              <a:t>, HRF (engl. histamine </a:t>
            </a:r>
            <a:r>
              <a:rPr lang="hr-HR" altLang="sr-Latn-RS" dirty="0" err="1" smtClean="0"/>
              <a:t>releasing</a:t>
            </a:r>
            <a:r>
              <a:rPr lang="hr-HR" altLang="sr-Latn-RS" dirty="0" smtClean="0"/>
              <a:t> </a:t>
            </a:r>
            <a:r>
              <a:rPr lang="hr-HR" altLang="sr-Latn-RS" dirty="0" err="1" smtClean="0"/>
              <a:t>factor</a:t>
            </a:r>
            <a:r>
              <a:rPr lang="hr-HR" altLang="sr-Latn-RS" dirty="0" smtClean="0"/>
              <a:t>) </a:t>
            </a:r>
          </a:p>
          <a:p>
            <a:r>
              <a:rPr lang="hr-HR" altLang="sr-Latn-RS" dirty="0" err="1" smtClean="0"/>
              <a:t>Tromboksan</a:t>
            </a:r>
            <a:r>
              <a:rPr lang="hr-HR" altLang="sr-Latn-RS" dirty="0" smtClean="0"/>
              <a:t> </a:t>
            </a:r>
          </a:p>
          <a:p>
            <a:r>
              <a:rPr lang="hr-HR" altLang="sr-Latn-RS" dirty="0" err="1" smtClean="0"/>
              <a:t>Endoperoksidaze</a:t>
            </a:r>
            <a:r>
              <a:rPr lang="hr-HR" altLang="sr-Latn-RS" dirty="0" smtClean="0"/>
              <a:t> (G2, H2) </a:t>
            </a:r>
          </a:p>
          <a:p>
            <a:r>
              <a:rPr lang="hr-HR" altLang="sr-Latn-RS" dirty="0" err="1" smtClean="0"/>
              <a:t>Hondroitin</a:t>
            </a:r>
            <a:r>
              <a:rPr lang="hr-HR" altLang="sr-Latn-RS" dirty="0" smtClean="0"/>
              <a:t> sulfat </a:t>
            </a:r>
          </a:p>
          <a:p>
            <a:r>
              <a:rPr lang="hr-HR" altLang="sr-Latn-RS" dirty="0" err="1" smtClean="0"/>
              <a:t>Adenozin</a:t>
            </a:r>
            <a:r>
              <a:rPr lang="hr-HR" altLang="sr-Latn-RS" dirty="0" smtClean="0"/>
              <a:t> </a:t>
            </a:r>
          </a:p>
          <a:p>
            <a:r>
              <a:rPr lang="hr-HR" altLang="sr-Latn-RS" dirty="0" err="1" smtClean="0"/>
              <a:t>Katepsin</a:t>
            </a:r>
            <a:r>
              <a:rPr lang="hr-HR" altLang="sr-Latn-RS" dirty="0" smtClean="0"/>
              <a:t> G </a:t>
            </a:r>
          </a:p>
          <a:p>
            <a:r>
              <a:rPr lang="hr-HR" altLang="sr-Latn-RS" dirty="0" err="1" smtClean="0"/>
              <a:t>Karboksipeptidaza</a:t>
            </a:r>
            <a:r>
              <a:rPr lang="hr-HR" altLang="sr-Latn-RS" dirty="0" smtClean="0"/>
              <a:t> A , Superoksidna </a:t>
            </a:r>
            <a:r>
              <a:rPr lang="hr-HR" altLang="sr-Latn-RS" dirty="0" err="1" smtClean="0"/>
              <a:t>dismutaza</a:t>
            </a:r>
            <a:r>
              <a:rPr lang="hr-HR" altLang="sr-Latn-RS" dirty="0" smtClean="0"/>
              <a:t> </a:t>
            </a:r>
          </a:p>
          <a:p>
            <a:r>
              <a:rPr lang="it-IT" altLang="sr-Latn-RS" dirty="0" err="1" smtClean="0"/>
              <a:t>Citokini</a:t>
            </a:r>
            <a:r>
              <a:rPr lang="it-IT" altLang="sr-Latn-RS" dirty="0" smtClean="0"/>
              <a:t> (TNF-</a:t>
            </a:r>
            <a:r>
              <a:rPr lang="it-IT" altLang="sr-Latn-RS" dirty="0" smtClean="0">
                <a:sym typeface="Symbol" panose="05050102010706020507" pitchFamily="18" charset="2"/>
              </a:rPr>
              <a:t></a:t>
            </a:r>
            <a:r>
              <a:rPr lang="it-IT" altLang="sr-Latn-RS" dirty="0" smtClean="0"/>
              <a:t>, IL-1, IL-3, IL-4, IL-6, GM-CSF) </a:t>
            </a:r>
          </a:p>
          <a:p>
            <a:endParaRPr lang="hr-HR" altLang="sr-Latn-RS" dirty="0"/>
          </a:p>
        </p:txBody>
      </p:sp>
      <p:sp>
        <p:nvSpPr>
          <p:cNvPr id="26629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altLang="sr-Latn-RS" b="1" dirty="0" smtClean="0">
                <a:solidFill>
                  <a:srgbClr val="FFFF00"/>
                </a:solidFill>
              </a:rPr>
              <a:t>SEKUNDARNI MEDIJATORI </a:t>
            </a:r>
            <a:r>
              <a:rPr lang="hr-HR" altLang="sr-Latn-RS" dirty="0" smtClean="0"/>
              <a:t>(novonastali (6-72 h)</a:t>
            </a:r>
            <a:endParaRPr lang="hr-HR" altLang="sr-Latn-RS" dirty="0"/>
          </a:p>
        </p:txBody>
      </p:sp>
      <p:sp>
        <p:nvSpPr>
          <p:cNvPr id="26630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4106862"/>
          </a:xfrm>
          <a:ln>
            <a:solidFill>
              <a:schemeClr val="accent6"/>
            </a:solidFill>
          </a:ln>
        </p:spPr>
        <p:txBody>
          <a:bodyPr/>
          <a:lstStyle/>
          <a:p>
            <a:r>
              <a:rPr lang="hr-HR" altLang="sr-Latn-RS" dirty="0" err="1" smtClean="0"/>
              <a:t>Leukotrijeni</a:t>
            </a:r>
            <a:r>
              <a:rPr lang="hr-HR" altLang="sr-Latn-RS" dirty="0" smtClean="0"/>
              <a:t> (C, E, D) </a:t>
            </a:r>
          </a:p>
          <a:p>
            <a:r>
              <a:rPr lang="it-IT" altLang="sr-Latn-RS" dirty="0" err="1" smtClean="0"/>
              <a:t>Prostanglandini</a:t>
            </a:r>
            <a:r>
              <a:rPr lang="it-IT" altLang="sr-Latn-RS" dirty="0" smtClean="0"/>
              <a:t> (F2a, D2, I2, E2) </a:t>
            </a:r>
          </a:p>
          <a:p>
            <a:r>
              <a:rPr lang="hr-HR" altLang="sr-Latn-RS" dirty="0" smtClean="0"/>
              <a:t>PAF </a:t>
            </a:r>
          </a:p>
          <a:p>
            <a:r>
              <a:rPr lang="hr-HR" altLang="sr-Latn-RS" dirty="0" err="1" smtClean="0"/>
              <a:t>Citokini</a:t>
            </a:r>
            <a:r>
              <a:rPr lang="hr-HR" altLang="sr-Latn-RS" dirty="0" smtClean="0"/>
              <a:t> (TNF-</a:t>
            </a:r>
            <a:r>
              <a:rPr lang="hr-HR" altLang="sr-Latn-RS" dirty="0" smtClean="0">
                <a:sym typeface="Symbol" panose="05050102010706020507" pitchFamily="18" charset="2"/>
              </a:rPr>
              <a:t></a:t>
            </a:r>
            <a:r>
              <a:rPr lang="hr-HR" altLang="sr-Latn-RS" dirty="0" smtClean="0"/>
              <a:t>, TGF-</a:t>
            </a:r>
            <a:r>
              <a:rPr lang="el-GR" altLang="sr-Latn-RS" dirty="0" smtClean="0"/>
              <a:t>β</a:t>
            </a:r>
            <a:r>
              <a:rPr lang="hr-HR" altLang="sr-Latn-RS" dirty="0" smtClean="0"/>
              <a:t>, </a:t>
            </a:r>
            <a:r>
              <a:rPr lang="hr-HR" altLang="sr-Latn-RS" dirty="0" err="1" smtClean="0"/>
              <a:t>kemokini</a:t>
            </a:r>
            <a:r>
              <a:rPr lang="hr-HR" altLang="sr-Latn-RS" dirty="0" smtClean="0"/>
              <a:t>)</a:t>
            </a:r>
            <a:endParaRPr lang="hr-HR" altLang="sr-Latn-R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7A743F-8834-4D22-B132-39FA1E3D1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077" y="4383675"/>
            <a:ext cx="4997257" cy="247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1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dirty="0" smtClean="0"/>
              <a:t/>
            </a:r>
            <a:br>
              <a:rPr lang="hr-HR" altLang="sr-Latn-RS" dirty="0" smtClean="0"/>
            </a:br>
            <a:r>
              <a:rPr lang="hr-HR" altLang="sr-Latn-RS" dirty="0" smtClean="0"/>
              <a:t/>
            </a:r>
            <a:br>
              <a:rPr lang="hr-HR" altLang="sr-Latn-RS" dirty="0" smtClean="0"/>
            </a:br>
            <a:r>
              <a:rPr lang="hr-HR" altLang="sr-Latn-RS" dirty="0"/>
              <a:t/>
            </a:r>
            <a:br>
              <a:rPr lang="hr-HR" altLang="sr-Latn-RS" dirty="0"/>
            </a:br>
            <a:r>
              <a:rPr lang="hr-HR" altLang="sr-Latn-RS" dirty="0" err="1" smtClean="0"/>
              <a:t>Bazofili</a:t>
            </a:r>
            <a:r>
              <a:rPr lang="hr-HR" altLang="sr-Latn-RS" dirty="0" smtClean="0"/>
              <a:t/>
            </a:r>
            <a:br>
              <a:rPr lang="hr-HR" altLang="sr-Latn-RS" dirty="0" smtClean="0"/>
            </a:br>
            <a:r>
              <a:rPr lang="hr-HR" altLang="sr-Latn-RS" dirty="0" smtClean="0"/>
              <a:t>-0.01% - 0.3% leukocita iz krvi </a:t>
            </a:r>
            <a:endParaRPr lang="hr-HR" altLang="sr-Latn-RS" dirty="0"/>
          </a:p>
        </p:txBody>
      </p:sp>
      <p:sp>
        <p:nvSpPr>
          <p:cNvPr id="27651" name="Content Placeholder 2"/>
          <p:cNvSpPr>
            <a:spLocks noGrp="1"/>
          </p:cNvSpPr>
          <p:nvPr>
            <p:ph sz="half" idx="1"/>
          </p:nvPr>
        </p:nvSpPr>
        <p:spPr>
          <a:ln>
            <a:solidFill>
              <a:srgbClr val="0070C0"/>
            </a:solidFill>
          </a:ln>
        </p:spPr>
        <p:txBody>
          <a:bodyPr/>
          <a:lstStyle/>
          <a:p>
            <a:r>
              <a:rPr lang="hr-HR" altLang="sr-Latn-RS" dirty="0" smtClean="0"/>
              <a:t>Histamin</a:t>
            </a:r>
          </a:p>
          <a:p>
            <a:r>
              <a:rPr lang="hr-HR" altLang="sr-Latn-RS" dirty="0" err="1" smtClean="0"/>
              <a:t>Proteaze</a:t>
            </a:r>
            <a:r>
              <a:rPr lang="hr-HR" altLang="sr-Latn-RS" dirty="0" smtClean="0"/>
              <a:t> </a:t>
            </a:r>
          </a:p>
          <a:p>
            <a:r>
              <a:rPr lang="hr-HR" altLang="sr-Latn-RS" dirty="0" err="1" smtClean="0"/>
              <a:t>triptaza</a:t>
            </a:r>
            <a:r>
              <a:rPr lang="hr-HR" altLang="sr-Latn-RS" dirty="0" smtClean="0"/>
              <a:t>,</a:t>
            </a:r>
          </a:p>
          <a:p>
            <a:r>
              <a:rPr lang="hr-HR" altLang="sr-Latn-RS" dirty="0" err="1" smtClean="0"/>
              <a:t>karboksipeptidaza</a:t>
            </a:r>
            <a:r>
              <a:rPr lang="hr-HR" altLang="sr-Latn-RS" dirty="0" smtClean="0"/>
              <a:t>,</a:t>
            </a:r>
          </a:p>
          <a:p>
            <a:r>
              <a:rPr lang="hr-HR" altLang="sr-Latn-RS" dirty="0" err="1" smtClean="0"/>
              <a:t>kimaza</a:t>
            </a:r>
            <a:r>
              <a:rPr lang="hr-HR" altLang="sr-Latn-RS" dirty="0" smtClean="0"/>
              <a:t>,</a:t>
            </a:r>
          </a:p>
          <a:p>
            <a:r>
              <a:rPr lang="hr-HR" altLang="sr-Latn-RS" dirty="0" err="1" smtClean="0"/>
              <a:t>katepsin</a:t>
            </a:r>
            <a:r>
              <a:rPr lang="hr-HR" altLang="sr-Latn-RS" dirty="0" smtClean="0"/>
              <a:t> G,</a:t>
            </a:r>
          </a:p>
          <a:p>
            <a:r>
              <a:rPr lang="hr-HR" altLang="sr-Latn-RS" dirty="0" err="1" smtClean="0"/>
              <a:t>elastaza</a:t>
            </a:r>
            <a:endParaRPr lang="hr-HR" altLang="sr-Latn-RS" dirty="0" smtClean="0"/>
          </a:p>
          <a:p>
            <a:r>
              <a:rPr lang="hr-HR" altLang="sr-Latn-RS" dirty="0" smtClean="0"/>
              <a:t>aktivator </a:t>
            </a:r>
            <a:r>
              <a:rPr lang="hr-HR" altLang="sr-Latn-RS" dirty="0" err="1" smtClean="0"/>
              <a:t>plazminogena</a:t>
            </a:r>
            <a:r>
              <a:rPr lang="hr-HR" altLang="sr-Latn-RS" dirty="0" smtClean="0"/>
              <a:t> </a:t>
            </a:r>
            <a:r>
              <a:rPr lang="hr-HR" altLang="sr-Latn-RS" dirty="0" err="1" smtClean="0"/>
              <a:t>renin</a:t>
            </a:r>
            <a:r>
              <a:rPr lang="hr-HR" altLang="sr-Latn-RS" dirty="0" smtClean="0"/>
              <a:t>,</a:t>
            </a:r>
          </a:p>
          <a:p>
            <a:r>
              <a:rPr lang="hr-HR" altLang="sr-Latn-RS" dirty="0" err="1" smtClean="0"/>
              <a:t>matriks-metaloproteinaza</a:t>
            </a:r>
            <a:r>
              <a:rPr lang="hr-HR" altLang="sr-Latn-RS" dirty="0" smtClean="0"/>
              <a:t> 9 </a:t>
            </a:r>
            <a:endParaRPr lang="hr-HR" altLang="sr-Latn-RS" dirty="0"/>
          </a:p>
        </p:txBody>
      </p:sp>
      <p:sp>
        <p:nvSpPr>
          <p:cNvPr id="27652" name="Content Placeholder 3"/>
          <p:cNvSpPr>
            <a:spLocks noGrp="1"/>
          </p:cNvSpPr>
          <p:nvPr>
            <p:ph sz="half" idx="2"/>
          </p:nvPr>
        </p:nvSpPr>
        <p:spPr>
          <a:ln>
            <a:solidFill>
              <a:srgbClr val="0070C0"/>
            </a:solidFill>
          </a:ln>
        </p:spPr>
        <p:txBody>
          <a:bodyPr/>
          <a:lstStyle/>
          <a:p>
            <a:r>
              <a:rPr lang="hr-HR" altLang="sr-Latn-RS" dirty="0" smtClean="0"/>
              <a:t>Ostali enzimi </a:t>
            </a:r>
          </a:p>
          <a:p>
            <a:r>
              <a:rPr lang="el-GR" altLang="sr-Latn-RS" dirty="0" smtClean="0"/>
              <a:t>β</a:t>
            </a:r>
            <a:r>
              <a:rPr lang="hr-HR" altLang="sr-Latn-RS" dirty="0" smtClean="0"/>
              <a:t>-</a:t>
            </a:r>
            <a:r>
              <a:rPr lang="hr-HR" altLang="sr-Latn-RS" dirty="0" err="1" smtClean="0"/>
              <a:t>heksozaminidaza</a:t>
            </a:r>
            <a:r>
              <a:rPr lang="hr-HR" altLang="sr-Latn-RS" dirty="0" smtClean="0"/>
              <a:t> </a:t>
            </a:r>
          </a:p>
          <a:p>
            <a:r>
              <a:rPr lang="el-GR" altLang="sr-Latn-RS" dirty="0" smtClean="0"/>
              <a:t>β</a:t>
            </a:r>
            <a:r>
              <a:rPr lang="hr-HR" altLang="sr-Latn-RS" dirty="0" smtClean="0"/>
              <a:t>-</a:t>
            </a:r>
            <a:r>
              <a:rPr lang="hr-HR" altLang="sr-Latn-RS" dirty="0" err="1" smtClean="0"/>
              <a:t>glukuronidaza</a:t>
            </a:r>
            <a:r>
              <a:rPr lang="hr-HR" altLang="sr-Latn-RS" dirty="0" smtClean="0"/>
              <a:t> </a:t>
            </a:r>
          </a:p>
          <a:p>
            <a:r>
              <a:rPr lang="hr-HR" altLang="sr-Latn-RS" dirty="0" err="1" smtClean="0"/>
              <a:t>Arilsulfataza</a:t>
            </a:r>
            <a:endParaRPr lang="hr-HR" altLang="sr-Latn-RS" dirty="0" smtClean="0"/>
          </a:p>
          <a:p>
            <a:r>
              <a:rPr lang="hr-HR" altLang="sr-Latn-RS" dirty="0" err="1" smtClean="0"/>
              <a:t>Lipidni</a:t>
            </a:r>
            <a:r>
              <a:rPr lang="hr-HR" altLang="sr-Latn-RS" dirty="0" smtClean="0"/>
              <a:t> medijatori PGD2, LTC4, PAF </a:t>
            </a:r>
          </a:p>
          <a:p>
            <a:r>
              <a:rPr lang="hr-HR" altLang="sr-Latn-RS" dirty="0" err="1" smtClean="0"/>
              <a:t>Citokini</a:t>
            </a:r>
            <a:r>
              <a:rPr lang="hr-HR" altLang="sr-Latn-RS" dirty="0" smtClean="0"/>
              <a:t> </a:t>
            </a:r>
          </a:p>
          <a:p>
            <a:r>
              <a:rPr lang="it-IT" altLang="sr-Latn-RS" dirty="0" smtClean="0"/>
              <a:t>IL-4, IL-5, IL-6, IL-8,IL-13, TNF</a:t>
            </a:r>
            <a:r>
              <a:rPr lang="hr-HR" altLang="sr-Latn-RS" dirty="0" smtClean="0"/>
              <a:t>-</a:t>
            </a:r>
            <a:r>
              <a:rPr lang="hr-HR" altLang="sr-Latn-RS" dirty="0" smtClean="0">
                <a:sym typeface="Symbol" panose="05050102010706020507" pitchFamily="18" charset="2"/>
              </a:rPr>
              <a:t></a:t>
            </a:r>
            <a:endParaRPr lang="hr-HR" altLang="sr-Latn-RS" dirty="0" smtClean="0"/>
          </a:p>
          <a:p>
            <a:r>
              <a:rPr lang="hr-HR" altLang="sr-Latn-RS" dirty="0" smtClean="0"/>
              <a:t>GM-CSF, FGF, SCF </a:t>
            </a:r>
            <a:r>
              <a:rPr lang="it-IT" altLang="sr-Latn-RS" dirty="0" smtClean="0"/>
              <a:t> </a:t>
            </a:r>
            <a:endParaRPr lang="hr-HR" altLang="sr-Latn-RS" dirty="0" smtClean="0"/>
          </a:p>
          <a:p>
            <a:endParaRPr lang="hr-HR" altLang="sr-Latn-R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211" y="666339"/>
            <a:ext cx="2170364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7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sr-Latn-RS"/>
              <a:t>Tvari koje dovode do degranulacije </a:t>
            </a:r>
            <a:r>
              <a:rPr lang="hr-HR" altLang="sr-Latn-RS"/>
              <a:t>m</a:t>
            </a:r>
            <a:r>
              <a:rPr lang="pt-BR" altLang="sr-Latn-RS"/>
              <a:t>astocita/bazofila </a:t>
            </a:r>
            <a:endParaRPr lang="hr-HR" altLang="sr-Latn-RS"/>
          </a:p>
        </p:txBody>
      </p:sp>
      <p:sp>
        <p:nvSpPr>
          <p:cNvPr id="28675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dirty="0"/>
          </a:p>
          <a:p>
            <a:endParaRPr lang="hr-HR" altLang="sr-Latn-RS" dirty="0"/>
          </a:p>
          <a:p>
            <a:r>
              <a:rPr lang="hr-HR" altLang="sr-Latn-RS" sz="2400" b="1" dirty="0" err="1">
                <a:latin typeface="Arial Narrow" panose="020B0606020202030204" pitchFamily="34" charset="0"/>
              </a:rPr>
              <a:t>Međureakcija</a:t>
            </a:r>
            <a:r>
              <a:rPr lang="hr-HR" altLang="sr-Latn-RS" sz="2400" b="1" dirty="0">
                <a:latin typeface="Arial Narrow" panose="020B0606020202030204" pitchFamily="34" charset="0"/>
              </a:rPr>
              <a:t> At/Ag (</a:t>
            </a:r>
            <a:r>
              <a:rPr lang="hr-HR" altLang="sr-Latn-RS" sz="2400" b="1" dirty="0" err="1">
                <a:latin typeface="Arial Narrow" panose="020B0606020202030204" pitchFamily="34" charset="0"/>
              </a:rPr>
              <a:t>IgE</a:t>
            </a:r>
            <a:r>
              <a:rPr lang="hr-HR" altLang="sr-Latn-RS" sz="2400" b="1" dirty="0">
                <a:latin typeface="Arial Narrow" panose="020B0606020202030204" pitchFamily="34" charset="0"/>
              </a:rPr>
              <a:t>, </a:t>
            </a:r>
            <a:r>
              <a:rPr lang="hr-HR" altLang="sr-Latn-RS" sz="2400" b="1" dirty="0" err="1">
                <a:latin typeface="Arial Narrow" panose="020B0606020202030204" pitchFamily="34" charset="0"/>
              </a:rPr>
              <a:t>IgG</a:t>
            </a:r>
            <a:r>
              <a:rPr lang="hr-HR" altLang="sr-Latn-RS" sz="2400" b="1" dirty="0">
                <a:latin typeface="Arial Narrow" panose="020B0606020202030204" pitchFamily="34" charset="0"/>
              </a:rPr>
              <a:t>) </a:t>
            </a:r>
          </a:p>
          <a:p>
            <a:r>
              <a:rPr lang="hr-HR" altLang="sr-Latn-RS" sz="2400" b="1" dirty="0">
                <a:latin typeface="Arial Narrow" panose="020B0606020202030204" pitchFamily="34" charset="0"/>
              </a:rPr>
              <a:t>Komplement (C3a, C4a, C5a) </a:t>
            </a:r>
          </a:p>
          <a:p>
            <a:r>
              <a:rPr lang="hr-HR" altLang="sr-Latn-RS" sz="2400" b="1" dirty="0">
                <a:latin typeface="Arial Narrow" panose="020B0606020202030204" pitchFamily="34" charset="0"/>
              </a:rPr>
              <a:t>HRF  (čimbenik otpuštanja histamina)</a:t>
            </a:r>
          </a:p>
          <a:p>
            <a:endParaRPr lang="hr-HR" altLang="sr-Latn-RS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180" y="2066129"/>
            <a:ext cx="6986622" cy="39092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72829" y="6019252"/>
            <a:ext cx="3794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sr-Latn-RS" sz="2400" dirty="0">
                <a:latin typeface="Arial Narrow" panose="020B0606020202030204" pitchFamily="34" charset="0"/>
              </a:rPr>
              <a:t>REAKCIJE PREOSETLJIVOSTI</a:t>
            </a:r>
            <a:endParaRPr lang="hr-HR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94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Podjela bolesti preosjetljivosti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5928" y="2214390"/>
            <a:ext cx="11019811" cy="445081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54696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8153401" y="4400551"/>
            <a:ext cx="1908175" cy="1069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752601" y="3943351"/>
            <a:ext cx="6175375" cy="152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5067301" y="2562226"/>
            <a:ext cx="9147175" cy="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067301" y="2568576"/>
            <a:ext cx="9147175" cy="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5067301" y="2559051"/>
            <a:ext cx="9147175" cy="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5181601" y="3048001"/>
            <a:ext cx="9147175" cy="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2895600" y="990600"/>
            <a:ext cx="6394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8153401" y="4419601"/>
            <a:ext cx="1908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4038601" y="5029200"/>
            <a:ext cx="27463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4445559" y="5002687"/>
            <a:ext cx="16030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200" b="1" dirty="0">
                <a:latin typeface="Arial Narrow" panose="020B0606020202030204" pitchFamily="34" charset="0"/>
              </a:rPr>
              <a:t>PROTUTIJELA</a:t>
            </a:r>
            <a:endParaRPr lang="en-US" altLang="sr-Latn-RS" sz="2400" b="1" dirty="0">
              <a:latin typeface="Arial Narrow" panose="020B0606020202030204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8058151" y="5067300"/>
            <a:ext cx="23653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8150226" y="5070475"/>
            <a:ext cx="13593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200" b="1" dirty="0">
                <a:latin typeface="Arial Narrow" panose="020B0606020202030204" pitchFamily="34" charset="0"/>
              </a:rPr>
              <a:t>T LIMFOCITI</a:t>
            </a:r>
            <a:endParaRPr lang="en-US" altLang="sr-Latn-RS" sz="2400" dirty="0">
              <a:latin typeface="Arial Narrow" panose="020B0606020202030204" pitchFamily="34" charset="0"/>
            </a:endParaRPr>
          </a:p>
        </p:txBody>
      </p:sp>
      <p:graphicFrame>
        <p:nvGraphicFramePr>
          <p:cNvPr id="31759" name="Object 15"/>
          <p:cNvGraphicFramePr>
            <a:graphicFrameLocks noChangeAspect="1"/>
          </p:cNvGraphicFramePr>
          <p:nvPr/>
        </p:nvGraphicFramePr>
        <p:xfrm>
          <a:off x="1752601" y="1905001"/>
          <a:ext cx="1901825" cy="24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" name="Image" r:id="rId4" imgW="2438095" imgH="3187302" progId="Photoshop.Image.8">
                  <p:embed/>
                </p:oleObj>
              </mc:Choice>
              <mc:Fallback>
                <p:oleObj name="Image" r:id="rId4" imgW="2438095" imgH="3187302" progId="Photoshop.Image.8">
                  <p:embed/>
                  <p:pic>
                    <p:nvPicPr>
                      <p:cNvPr id="31759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1" y="1905001"/>
                        <a:ext cx="1901825" cy="248602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0" name="Object 16"/>
          <p:cNvGraphicFramePr>
            <a:graphicFrameLocks noChangeAspect="1"/>
          </p:cNvGraphicFramePr>
          <p:nvPr/>
        </p:nvGraphicFramePr>
        <p:xfrm>
          <a:off x="3886200" y="1905000"/>
          <a:ext cx="1905000" cy="248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" name="Image" r:id="rId6" imgW="1904762" imgH="2488889" progId="Photoshop.Image.8">
                  <p:embed/>
                </p:oleObj>
              </mc:Choice>
              <mc:Fallback>
                <p:oleObj name="Image" r:id="rId6" imgW="1904762" imgH="2488889" progId="Photoshop.Image.8">
                  <p:embed/>
                  <p:pic>
                    <p:nvPicPr>
                      <p:cNvPr id="3176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1905000"/>
                        <a:ext cx="1905000" cy="24892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1" name="Object 17"/>
          <p:cNvGraphicFramePr>
            <a:graphicFrameLocks noChangeAspect="1"/>
          </p:cNvGraphicFramePr>
          <p:nvPr/>
        </p:nvGraphicFramePr>
        <p:xfrm>
          <a:off x="8153400" y="1905000"/>
          <a:ext cx="1905000" cy="248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0" name="Image" r:id="rId8" imgW="1904762" imgH="2488889" progId="Photoshop.Image.7">
                  <p:embed/>
                </p:oleObj>
              </mc:Choice>
              <mc:Fallback>
                <p:oleObj name="Image" r:id="rId8" imgW="1904762" imgH="2488889" progId="Photoshop.Image.7">
                  <p:embed/>
                  <p:pic>
                    <p:nvPicPr>
                      <p:cNvPr id="31761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1905000"/>
                        <a:ext cx="1905000" cy="24892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2" name="Object 18"/>
          <p:cNvGraphicFramePr>
            <a:graphicFrameLocks noChangeAspect="1"/>
          </p:cNvGraphicFramePr>
          <p:nvPr/>
        </p:nvGraphicFramePr>
        <p:xfrm>
          <a:off x="6019800" y="1905000"/>
          <a:ext cx="1930400" cy="252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" name="Image" r:id="rId10" imgW="1930159" imgH="2526984" progId="Photoshop.Image.7">
                  <p:embed/>
                </p:oleObj>
              </mc:Choice>
              <mc:Fallback>
                <p:oleObj name="Image" r:id="rId10" imgW="1930159" imgH="2526984" progId="Photoshop.Image.7">
                  <p:embed/>
                  <p:pic>
                    <p:nvPicPr>
                      <p:cNvPr id="31762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905000"/>
                        <a:ext cx="1930400" cy="252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3" name="Text Box 19"/>
          <p:cNvSpPr txBox="1">
            <a:spLocks noChangeArrowheads="1"/>
          </p:cNvSpPr>
          <p:nvPr/>
        </p:nvSpPr>
        <p:spPr bwMode="auto">
          <a:xfrm>
            <a:off x="2193925" y="1808164"/>
            <a:ext cx="725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I tip</a:t>
            </a:r>
          </a:p>
        </p:txBody>
      </p:sp>
      <p:sp>
        <p:nvSpPr>
          <p:cNvPr id="31764" name="Text Box 20"/>
          <p:cNvSpPr txBox="1">
            <a:spLocks noChangeArrowheads="1"/>
          </p:cNvSpPr>
          <p:nvPr/>
        </p:nvSpPr>
        <p:spPr bwMode="auto">
          <a:xfrm>
            <a:off x="4419600" y="1808164"/>
            <a:ext cx="86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II tip</a:t>
            </a:r>
          </a:p>
        </p:txBody>
      </p:sp>
      <p:sp>
        <p:nvSpPr>
          <p:cNvPr id="31765" name="Text Box 21"/>
          <p:cNvSpPr txBox="1">
            <a:spLocks noChangeArrowheads="1"/>
          </p:cNvSpPr>
          <p:nvPr/>
        </p:nvSpPr>
        <p:spPr bwMode="auto">
          <a:xfrm>
            <a:off x="6553201" y="1827214"/>
            <a:ext cx="1001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III tip</a:t>
            </a:r>
          </a:p>
        </p:txBody>
      </p:sp>
      <p:sp>
        <p:nvSpPr>
          <p:cNvPr id="31766" name="Text Box 22"/>
          <p:cNvSpPr txBox="1">
            <a:spLocks noChangeArrowheads="1"/>
          </p:cNvSpPr>
          <p:nvPr/>
        </p:nvSpPr>
        <p:spPr bwMode="auto">
          <a:xfrm>
            <a:off x="8523289" y="1808164"/>
            <a:ext cx="890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IV tip</a:t>
            </a:r>
          </a:p>
        </p:txBody>
      </p:sp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2781301" y="2081213"/>
            <a:ext cx="790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400">
                <a:latin typeface="Comic Sans MS" panose="030F0702030302020204" pitchFamily="66" charset="0"/>
              </a:rPr>
              <a:t>alergen</a:t>
            </a:r>
          </a:p>
        </p:txBody>
      </p:sp>
      <p:sp>
        <p:nvSpPr>
          <p:cNvPr id="31768" name="Text Box 24"/>
          <p:cNvSpPr txBox="1">
            <a:spLocks noChangeArrowheads="1"/>
          </p:cNvSpPr>
          <p:nvPr/>
        </p:nvSpPr>
        <p:spPr bwMode="auto">
          <a:xfrm>
            <a:off x="2133601" y="2438400"/>
            <a:ext cx="485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400">
                <a:latin typeface="Comic Sans MS" panose="030F0702030302020204" pitchFamily="66" charset="0"/>
              </a:rPr>
              <a:t>IgE</a:t>
            </a:r>
          </a:p>
        </p:txBody>
      </p:sp>
      <p:sp>
        <p:nvSpPr>
          <p:cNvPr id="31769" name="Text Box 25"/>
          <p:cNvSpPr txBox="1">
            <a:spLocks noChangeArrowheads="1"/>
          </p:cNvSpPr>
          <p:nvPr/>
        </p:nvSpPr>
        <p:spPr bwMode="auto">
          <a:xfrm>
            <a:off x="1771650" y="4062414"/>
            <a:ext cx="1885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200">
                <a:latin typeface="Comic Sans MS" panose="030F0702030302020204" pitchFamily="66" charset="0"/>
              </a:rPr>
              <a:t>Degranulacija mastocita</a:t>
            </a:r>
          </a:p>
        </p:txBody>
      </p:sp>
      <p:sp>
        <p:nvSpPr>
          <p:cNvPr id="31770" name="Text Box 26"/>
          <p:cNvSpPr txBox="1">
            <a:spLocks noChangeArrowheads="1"/>
          </p:cNvSpPr>
          <p:nvPr/>
        </p:nvSpPr>
        <p:spPr bwMode="auto">
          <a:xfrm>
            <a:off x="4029076" y="3135314"/>
            <a:ext cx="17113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200">
                <a:latin typeface="Comic Sans MS" panose="030F0702030302020204" pitchFamily="66" charset="0"/>
              </a:rPr>
              <a:t>Antigeni na membrani</a:t>
            </a:r>
          </a:p>
        </p:txBody>
      </p:sp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4171950" y="3629025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sr-Latn-R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31772" name="Text Box 28"/>
          <p:cNvSpPr txBox="1">
            <a:spLocks noChangeArrowheads="1"/>
          </p:cNvSpPr>
          <p:nvPr/>
        </p:nvSpPr>
        <p:spPr bwMode="auto">
          <a:xfrm>
            <a:off x="6619875" y="2543175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sr-Latn-R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31773" name="Text Box 29"/>
          <p:cNvSpPr txBox="1">
            <a:spLocks noChangeArrowheads="1"/>
          </p:cNvSpPr>
          <p:nvPr/>
        </p:nvSpPr>
        <p:spPr bwMode="auto">
          <a:xfrm>
            <a:off x="4268788" y="4144964"/>
            <a:ext cx="12176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200">
                <a:latin typeface="Comic Sans MS" panose="030F0702030302020204" pitchFamily="66" charset="0"/>
              </a:rPr>
              <a:t>Citotoksi</a:t>
            </a:r>
            <a:r>
              <a:rPr lang="sr-Latn-CS" altLang="sr-Latn-RS" sz="1200">
                <a:latin typeface="Comic Sans MS" panose="030F0702030302020204" pitchFamily="66" charset="0"/>
              </a:rPr>
              <a:t>č</a:t>
            </a:r>
            <a:r>
              <a:rPr lang="en-US" altLang="sr-Latn-RS" sz="1200">
                <a:latin typeface="Comic Sans MS" panose="030F0702030302020204" pitchFamily="66" charset="0"/>
              </a:rPr>
              <a:t>nost</a:t>
            </a:r>
          </a:p>
        </p:txBody>
      </p:sp>
      <p:sp>
        <p:nvSpPr>
          <p:cNvPr id="31774" name="Text Box 30"/>
          <p:cNvSpPr txBox="1">
            <a:spLocks noChangeArrowheads="1"/>
          </p:cNvSpPr>
          <p:nvPr/>
        </p:nvSpPr>
        <p:spPr bwMode="auto">
          <a:xfrm>
            <a:off x="4114801" y="2133600"/>
            <a:ext cx="1217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200">
                <a:latin typeface="Comic Sans MS" panose="030F0702030302020204" pitchFamily="66" charset="0"/>
              </a:rPr>
              <a:t>Citotoksi</a:t>
            </a:r>
            <a:r>
              <a:rPr lang="sr-Latn-CS" altLang="sr-Latn-RS" sz="1200">
                <a:latin typeface="Comic Sans MS" panose="030F0702030302020204" pitchFamily="66" charset="0"/>
              </a:rPr>
              <a:t>č</a:t>
            </a:r>
            <a:r>
              <a:rPr lang="en-US" altLang="sr-Latn-RS" sz="1200">
                <a:latin typeface="Comic Sans MS" panose="030F0702030302020204" pitchFamily="66" charset="0"/>
              </a:rPr>
              <a:t>nost</a:t>
            </a:r>
          </a:p>
        </p:txBody>
      </p:sp>
      <p:sp>
        <p:nvSpPr>
          <p:cNvPr id="31775" name="Text Box 31"/>
          <p:cNvSpPr txBox="1">
            <a:spLocks noChangeArrowheads="1"/>
          </p:cNvSpPr>
          <p:nvPr/>
        </p:nvSpPr>
        <p:spPr bwMode="auto">
          <a:xfrm>
            <a:off x="6858000" y="3276600"/>
            <a:ext cx="871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200">
                <a:latin typeface="Comic Sans MS" panose="030F0702030302020204" pitchFamily="66" charset="0"/>
              </a:rPr>
              <a:t>Imuno-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200">
                <a:latin typeface="Comic Sans MS" panose="030F0702030302020204" pitchFamily="66" charset="0"/>
              </a:rPr>
              <a:t>kompleksi</a:t>
            </a:r>
            <a:endParaRPr lang="en-US" altLang="sr-Latn-RS" sz="1200">
              <a:latin typeface="Comic Sans MS" panose="030F0702030302020204" pitchFamily="66" charset="0"/>
            </a:endParaRPr>
          </a:p>
        </p:txBody>
      </p:sp>
      <p:sp>
        <p:nvSpPr>
          <p:cNvPr id="31776" name="Text Box 32"/>
          <p:cNvSpPr txBox="1">
            <a:spLocks noChangeArrowheads="1"/>
          </p:cNvSpPr>
          <p:nvPr/>
        </p:nvSpPr>
        <p:spPr bwMode="auto">
          <a:xfrm>
            <a:off x="6454775" y="3962401"/>
            <a:ext cx="1333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200">
                <a:latin typeface="Comic Sans MS" panose="030F0702030302020204" pitchFamily="66" charset="0"/>
              </a:rPr>
              <a:t>Stijenka krvnih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200">
                <a:latin typeface="Comic Sans MS" panose="030F0702030302020204" pitchFamily="66" charset="0"/>
              </a:rPr>
              <a:t>žila</a:t>
            </a:r>
            <a:endParaRPr lang="en-US" altLang="sr-Latn-RS" sz="1200">
              <a:latin typeface="Comic Sans MS" panose="030F0702030302020204" pitchFamily="66" charset="0"/>
            </a:endParaRPr>
          </a:p>
        </p:txBody>
      </p:sp>
      <p:sp>
        <p:nvSpPr>
          <p:cNvPr id="31777" name="Text Box 33"/>
          <p:cNvSpPr txBox="1">
            <a:spLocks noChangeArrowheads="1"/>
          </p:cNvSpPr>
          <p:nvPr/>
        </p:nvSpPr>
        <p:spPr bwMode="auto">
          <a:xfrm>
            <a:off x="6400800" y="3565525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N</a:t>
            </a:r>
            <a:endParaRPr lang="en-US" altLang="sr-Latn-RS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1778" name="Text Box 34"/>
          <p:cNvSpPr txBox="1">
            <a:spLocks noChangeArrowheads="1"/>
          </p:cNvSpPr>
          <p:nvPr/>
        </p:nvSpPr>
        <p:spPr bwMode="auto">
          <a:xfrm>
            <a:off x="8610601" y="2133600"/>
            <a:ext cx="835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400">
                <a:latin typeface="Comic Sans MS" panose="030F0702030302020204" pitchFamily="66" charset="0"/>
              </a:rPr>
              <a:t>a</a:t>
            </a:r>
            <a:r>
              <a:rPr lang="sr-Latn-CS" altLang="sr-Latn-RS" sz="1400">
                <a:latin typeface="Comic Sans MS" panose="030F0702030302020204" pitchFamily="66" charset="0"/>
              </a:rPr>
              <a:t>ntigeni</a:t>
            </a:r>
            <a:endParaRPr lang="en-US" altLang="sr-Latn-RS" sz="1400">
              <a:latin typeface="Comic Sans MS" panose="030F0702030302020204" pitchFamily="66" charset="0"/>
            </a:endParaRPr>
          </a:p>
        </p:txBody>
      </p:sp>
      <p:sp>
        <p:nvSpPr>
          <p:cNvPr id="31779" name="Text Box 35"/>
          <p:cNvSpPr txBox="1">
            <a:spLocks noChangeArrowheads="1"/>
          </p:cNvSpPr>
          <p:nvPr/>
        </p:nvSpPr>
        <p:spPr bwMode="auto">
          <a:xfrm>
            <a:off x="9525000" y="25908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T</a:t>
            </a:r>
            <a:endParaRPr lang="en-US" altLang="sr-Latn-RS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1780" name="Text Box 36"/>
          <p:cNvSpPr txBox="1">
            <a:spLocks noChangeArrowheads="1"/>
          </p:cNvSpPr>
          <p:nvPr/>
        </p:nvSpPr>
        <p:spPr bwMode="auto">
          <a:xfrm>
            <a:off x="8915400" y="3810000"/>
            <a:ext cx="83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r-Latn-CS" altLang="sr-Latn-RS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Mf</a:t>
            </a:r>
            <a:endParaRPr lang="en-US" altLang="sr-Latn-RS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1781" name="Text Box 37"/>
          <p:cNvSpPr txBox="1">
            <a:spLocks noChangeArrowheads="1"/>
          </p:cNvSpPr>
          <p:nvPr/>
        </p:nvSpPr>
        <p:spPr bwMode="auto">
          <a:xfrm>
            <a:off x="9231313" y="3200400"/>
            <a:ext cx="703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citokini</a:t>
            </a:r>
            <a:endParaRPr lang="en-US" altLang="sr-Latn-RS" sz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1782" name="Text Box 38"/>
          <p:cNvSpPr txBox="1">
            <a:spLocks noChangeArrowheads="1"/>
          </p:cNvSpPr>
          <p:nvPr/>
        </p:nvSpPr>
        <p:spPr bwMode="auto">
          <a:xfrm>
            <a:off x="8177213" y="3116263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medijatori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upale</a:t>
            </a:r>
            <a:endParaRPr lang="en-US" altLang="sr-Latn-RS" sz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r-Latn-RS" b="1" dirty="0">
                <a:solidFill>
                  <a:srgbClr val="000000"/>
                </a:solidFill>
                <a:latin typeface="Arial Narrow" panose="020B0606020202030204" pitchFamily="34" charset="0"/>
              </a:rPr>
              <a:t>REAKCIJE PREOSETLJIVOSTI</a:t>
            </a:r>
            <a:r>
              <a:rPr lang="en-US" altLang="sr-Latn-RS" sz="3600" dirty="0">
                <a:latin typeface="Comic Sans MS" panose="030F0702030302020204" pitchFamily="66" charset="0"/>
              </a:rPr>
              <a:t/>
            </a:r>
            <a:br>
              <a:rPr lang="en-US" altLang="sr-Latn-RS" sz="3600" dirty="0">
                <a:latin typeface="Comic Sans MS" panose="030F0702030302020204" pitchFamily="66" charset="0"/>
              </a:rPr>
            </a:br>
            <a:endParaRPr lang="hr-HR" dirty="0"/>
          </a:p>
        </p:txBody>
      </p:sp>
      <p:sp>
        <p:nvSpPr>
          <p:cNvPr id="42" name="Text Box 13"/>
          <p:cNvSpPr txBox="1">
            <a:spLocks noChangeArrowheads="1"/>
          </p:cNvSpPr>
          <p:nvPr/>
        </p:nvSpPr>
        <p:spPr bwMode="auto">
          <a:xfrm>
            <a:off x="702893" y="4476445"/>
            <a:ext cx="3716707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r-HR" altLang="sr-Latn-RS" sz="1600" dirty="0">
                <a:latin typeface="Arial Narrow" panose="020B0606020202030204" pitchFamily="34" charset="0"/>
              </a:rPr>
              <a:t>TH</a:t>
            </a:r>
            <a:r>
              <a:rPr lang="hr-HR" altLang="sr-Latn-RS" sz="1600" baseline="-25000" dirty="0">
                <a:latin typeface="Arial Narrow" panose="020B0606020202030204" pitchFamily="34" charset="0"/>
              </a:rPr>
              <a:t>2</a:t>
            </a:r>
            <a:r>
              <a:rPr lang="hr-HR" altLang="sr-Latn-RS" sz="1600" dirty="0">
                <a:latin typeface="Arial Narrow" panose="020B0606020202030204" pitchFamily="34" charset="0"/>
              </a:rPr>
              <a:t> stanice, </a:t>
            </a:r>
            <a:r>
              <a:rPr lang="hr-HR" altLang="sr-Latn-RS" sz="1600" dirty="0" err="1">
                <a:latin typeface="Arial Narrow" panose="020B0606020202030204" pitchFamily="34" charset="0"/>
              </a:rPr>
              <a:t>IgE</a:t>
            </a:r>
            <a:r>
              <a:rPr lang="hr-HR" altLang="sr-Latn-RS" sz="1600" dirty="0">
                <a:latin typeface="Arial Narrow" panose="020B0606020202030204" pitchFamily="34" charset="0"/>
              </a:rPr>
              <a:t> protutijela,  </a:t>
            </a:r>
            <a:r>
              <a:rPr lang="hr-HR" altLang="sr-Latn-RS" sz="1600" dirty="0" err="1">
                <a:latin typeface="Arial Narrow" panose="020B0606020202030204" pitchFamily="34" charset="0"/>
              </a:rPr>
              <a:t>mastociti</a:t>
            </a:r>
            <a:r>
              <a:rPr lang="hr-HR" altLang="sr-Latn-RS" sz="1600" dirty="0">
                <a:latin typeface="Arial Narrow" panose="020B0606020202030204" pitchFamily="34" charset="0"/>
              </a:rPr>
              <a:t>, eozinofili</a:t>
            </a:r>
          </a:p>
          <a:p>
            <a:pPr algn="just">
              <a:spcBef>
                <a:spcPct val="0"/>
              </a:spcBef>
              <a:buClrTx/>
              <a:buSzTx/>
              <a:buNone/>
              <a:defRPr/>
            </a:pPr>
            <a:r>
              <a:rPr lang="sr-Latn-CS" altLang="sr-Latn-RS" sz="1600" dirty="0" err="1">
                <a:latin typeface="Arial Narrow" panose="020B0606020202030204" pitchFamily="34" charset="0"/>
              </a:rPr>
              <a:t>IgE</a:t>
            </a:r>
            <a:r>
              <a:rPr lang="sr-Latn-CS" altLang="sr-Latn-RS" sz="1600" dirty="0">
                <a:latin typeface="Arial Narrow" panose="020B0606020202030204" pitchFamily="34" charset="0"/>
              </a:rPr>
              <a:t>, Th2, (u nekih životinja (</a:t>
            </a:r>
            <a:r>
              <a:rPr lang="sr-Latn-CS" altLang="sr-Latn-RS" sz="1600" dirty="0" err="1">
                <a:latin typeface="Arial Narrow" panose="020B0606020202030204" pitchFamily="34" charset="0"/>
              </a:rPr>
              <a:t>IgG</a:t>
            </a:r>
            <a:r>
              <a:rPr lang="sr-Latn-CS" altLang="sr-Latn-RS" sz="1600" dirty="0">
                <a:latin typeface="Arial Narrow" panose="020B0606020202030204" pitchFamily="34" charset="0"/>
              </a:rPr>
              <a:t>; IgG4)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hr-HR" altLang="sr-Latn-RS" sz="1600" dirty="0">
              <a:latin typeface="Arial Narrow" panose="020B0606020202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3602" y="5568279"/>
            <a:ext cx="3669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err="1">
                <a:latin typeface="Arial Narrow" panose="020B0606020202030204" pitchFamily="34" charset="0"/>
              </a:rPr>
              <a:t>IgM</a:t>
            </a:r>
            <a:r>
              <a:rPr lang="hr-HR" dirty="0">
                <a:latin typeface="Arial Narrow" panose="020B0606020202030204" pitchFamily="34" charset="0"/>
              </a:rPr>
              <a:t> i </a:t>
            </a:r>
            <a:r>
              <a:rPr lang="hr-HR" dirty="0" err="1">
                <a:latin typeface="Arial Narrow" panose="020B0606020202030204" pitchFamily="34" charset="0"/>
              </a:rPr>
              <a:t>IgG</a:t>
            </a:r>
            <a:r>
              <a:rPr lang="hr-HR" dirty="0">
                <a:latin typeface="Arial Narrow" panose="020B0606020202030204" pitchFamily="34" charset="0"/>
              </a:rPr>
              <a:t> protutijela, protiv antigena na stanica ili antigeni </a:t>
            </a:r>
            <a:r>
              <a:rPr lang="hr-HR" dirty="0" err="1">
                <a:latin typeface="Arial Narrow" panose="020B0606020202030204" pitchFamily="34" charset="0"/>
              </a:rPr>
              <a:t>vanstaničnog</a:t>
            </a:r>
            <a:r>
              <a:rPr lang="hr-HR" dirty="0">
                <a:latin typeface="Arial Narrow" panose="020B0606020202030204" pitchFamily="34" charset="0"/>
              </a:rPr>
              <a:t> </a:t>
            </a:r>
            <a:r>
              <a:rPr lang="hr-HR" dirty="0" err="1">
                <a:latin typeface="Arial Narrow" panose="020B0606020202030204" pitchFamily="34" charset="0"/>
              </a:rPr>
              <a:t>matriksa</a:t>
            </a:r>
            <a:endParaRPr lang="hr-HR" dirty="0"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4426" y="6209012"/>
            <a:ext cx="5321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err="1">
                <a:latin typeface="Arial Narrow" panose="020B0606020202030204" pitchFamily="34" charset="0"/>
              </a:rPr>
              <a:t>Imunokompleksi</a:t>
            </a:r>
            <a:r>
              <a:rPr lang="hr-HR" dirty="0">
                <a:latin typeface="Arial Narrow" panose="020B0606020202030204" pitchFamily="34" charset="0"/>
              </a:rPr>
              <a:t> cirkulirajućih antigena i </a:t>
            </a:r>
            <a:r>
              <a:rPr lang="hr-HR" dirty="0" err="1">
                <a:latin typeface="Arial Narrow" panose="020B0606020202030204" pitchFamily="34" charset="0"/>
              </a:rPr>
              <a:t>IgM</a:t>
            </a:r>
            <a:r>
              <a:rPr lang="hr-HR" dirty="0">
                <a:latin typeface="Arial Narrow" panose="020B0606020202030204" pitchFamily="34" charset="0"/>
              </a:rPr>
              <a:t> i </a:t>
            </a:r>
            <a:r>
              <a:rPr lang="hr-HR" dirty="0" err="1">
                <a:latin typeface="Arial Narrow" panose="020B0606020202030204" pitchFamily="34" charset="0"/>
              </a:rPr>
              <a:t>IgG</a:t>
            </a:r>
            <a:r>
              <a:rPr lang="hr-HR" dirty="0">
                <a:latin typeface="Arial Narrow" panose="020B0606020202030204" pitchFamily="34" charset="0"/>
              </a:rPr>
              <a:t> protutijela, istaloženi na </a:t>
            </a:r>
            <a:r>
              <a:rPr lang="hr-HR" dirty="0" err="1">
                <a:latin typeface="Arial Narrow" panose="020B0606020202030204" pitchFamily="34" charset="0"/>
              </a:rPr>
              <a:t>bazalnj</a:t>
            </a:r>
            <a:r>
              <a:rPr lang="hr-HR" dirty="0">
                <a:latin typeface="Arial Narrow" panose="020B0606020202030204" pitchFamily="34" charset="0"/>
              </a:rPr>
              <a:t> </a:t>
            </a:r>
            <a:r>
              <a:rPr lang="hr-HR" dirty="0" err="1">
                <a:latin typeface="Arial Narrow" panose="020B0606020202030204" pitchFamily="34" charset="0"/>
              </a:rPr>
              <a:t>membranih</a:t>
            </a:r>
            <a:r>
              <a:rPr lang="hr-HR" dirty="0">
                <a:latin typeface="Arial Narrow" panose="020B0606020202030204" pitchFamily="34" charset="0"/>
              </a:rPr>
              <a:t> krvnih žila</a:t>
            </a:r>
          </a:p>
        </p:txBody>
      </p:sp>
      <p:sp>
        <p:nvSpPr>
          <p:cNvPr id="8" name="Rectangle 7"/>
          <p:cNvSpPr/>
          <p:nvPr/>
        </p:nvSpPr>
        <p:spPr>
          <a:xfrm>
            <a:off x="7927976" y="552271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1.CD4+ T–stanice (kasni tip preosjetljivosti) </a:t>
            </a:r>
          </a:p>
          <a:p>
            <a:r>
              <a:rPr lang="hr-HR" dirty="0">
                <a:latin typeface="Arial Narrow" panose="020B0606020202030204" pitchFamily="34" charset="0"/>
              </a:rPr>
              <a:t>2. CD8+ CTL (</a:t>
            </a:r>
            <a:r>
              <a:rPr lang="hr-HR" dirty="0" err="1">
                <a:latin typeface="Arial Narrow" panose="020B0606020202030204" pitchFamily="34" charset="0"/>
              </a:rPr>
              <a:t>citoliza</a:t>
            </a:r>
            <a:r>
              <a:rPr lang="hr-HR" dirty="0">
                <a:latin typeface="Arial Narrow" panose="020B0606020202030204" pitchFamily="34" charset="0"/>
              </a:rPr>
              <a:t> posredovana stanicama T)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4DB84E9-5D38-4C65-B316-BA4E638CDA71}"/>
              </a:ext>
            </a:extLst>
          </p:cNvPr>
          <p:cNvSpPr/>
          <p:nvPr/>
        </p:nvSpPr>
        <p:spPr>
          <a:xfrm>
            <a:off x="657174" y="3962401"/>
            <a:ext cx="480383" cy="469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I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42C20B2-C0C4-4FAD-85FB-BC00521DC686}"/>
              </a:ext>
            </a:extLst>
          </p:cNvPr>
          <p:cNvSpPr/>
          <p:nvPr/>
        </p:nvSpPr>
        <p:spPr>
          <a:xfrm>
            <a:off x="3086100" y="6324614"/>
            <a:ext cx="527967" cy="469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III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6F6F2A0-FF45-45DA-82A5-B5C855000139}"/>
              </a:ext>
            </a:extLst>
          </p:cNvPr>
          <p:cNvSpPr/>
          <p:nvPr/>
        </p:nvSpPr>
        <p:spPr>
          <a:xfrm>
            <a:off x="1604233" y="5606150"/>
            <a:ext cx="474940" cy="469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II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D1F3586-8067-4061-8DF2-C521E573B74D}"/>
              </a:ext>
            </a:extLst>
          </p:cNvPr>
          <p:cNvSpPr/>
          <p:nvPr/>
        </p:nvSpPr>
        <p:spPr>
          <a:xfrm>
            <a:off x="7392318" y="5704121"/>
            <a:ext cx="535658" cy="469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IV</a:t>
            </a:r>
          </a:p>
        </p:txBody>
      </p:sp>
    </p:spTree>
    <p:extLst>
      <p:ext uri="{BB962C8B-B14F-4D97-AF65-F5344CB8AC3E}">
        <p14:creationId xmlns:p14="http://schemas.microsoft.com/office/powerpoint/2010/main" val="355405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ic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60470"/>
              </p:ext>
            </p:extLst>
          </p:nvPr>
        </p:nvGraphicFramePr>
        <p:xfrm>
          <a:off x="491320" y="666751"/>
          <a:ext cx="11259402" cy="607536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88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1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0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40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12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64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78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9925">
                <a:tc>
                  <a:txBody>
                    <a:bodyPr/>
                    <a:lstStyle/>
                    <a:p>
                      <a:pPr algn="ctr"/>
                      <a:endParaRPr lang="hr-HR" sz="1400" dirty="0"/>
                    </a:p>
                  </a:txBody>
                  <a:tcPr marL="91431" marR="914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I. oblik</a:t>
                      </a:r>
                      <a:endParaRPr lang="hr-H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II. oblik</a:t>
                      </a:r>
                      <a:endParaRPr lang="hr-H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III. oblik</a:t>
                      </a:r>
                      <a:endParaRPr lang="hr-H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IV. oblik</a:t>
                      </a:r>
                      <a:endParaRPr lang="hr-H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anchor="ctr"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8"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vrijeme pojavljivanja</a:t>
                      </a:r>
                      <a:endParaRPr lang="hr-HR" sz="1400" b="1" dirty="0"/>
                    </a:p>
                  </a:txBody>
                  <a:tcPr marL="91431" marR="91431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rane preosjetljivosti</a:t>
                      </a:r>
                    </a:p>
                  </a:txBody>
                  <a:tcPr marL="91431" marR="91431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odgođena</a:t>
                      </a:r>
                      <a:r>
                        <a:rPr lang="hr-HR" sz="1400" baseline="0" dirty="0"/>
                        <a:t> preosjetljivost</a:t>
                      </a:r>
                      <a:endParaRPr lang="hr-HR" sz="1400" dirty="0"/>
                    </a:p>
                  </a:txBody>
                  <a:tcPr marL="91431" marR="91431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3">
                <a:tc rowSpan="2"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posrednici</a:t>
                      </a:r>
                      <a:endParaRPr lang="hr-HR" sz="1400" b="1" dirty="0"/>
                    </a:p>
                  </a:txBody>
                  <a:tcPr marL="91431" marR="91431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IgE</a:t>
                      </a:r>
                    </a:p>
                  </a:txBody>
                  <a:tcPr marL="91431" marR="91431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hr-HR" sz="1400" dirty="0" err="1"/>
                        <a:t>IgG</a:t>
                      </a:r>
                      <a:endParaRPr lang="hr-HR" sz="1400" dirty="0"/>
                    </a:p>
                  </a:txBody>
                  <a:tcPr marL="91431" marR="91431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hr-HR" sz="1400" dirty="0" err="1"/>
                        <a:t>IgG</a:t>
                      </a:r>
                      <a:endParaRPr lang="hr-HR" sz="1400" dirty="0"/>
                    </a:p>
                  </a:txBody>
                  <a:tcPr marL="91431" marR="91431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stanice</a:t>
                      </a:r>
                    </a:p>
                  </a:txBody>
                  <a:tcPr marL="91431" marR="91431" anchor="ctr"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3"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T</a:t>
                      </a:r>
                      <a:r>
                        <a:rPr lang="hr-HR" sz="1400" baseline="-25000" dirty="0"/>
                        <a:t>H</a:t>
                      </a:r>
                      <a:r>
                        <a:rPr lang="hr-HR" sz="1400" dirty="0"/>
                        <a:t>1 stanice</a:t>
                      </a:r>
                    </a:p>
                  </a:txBody>
                  <a:tcPr marL="91431" marR="914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T</a:t>
                      </a:r>
                      <a:r>
                        <a:rPr lang="hr-HR" sz="1400" baseline="-25000" dirty="0"/>
                        <a:t>H</a:t>
                      </a:r>
                      <a:r>
                        <a:rPr lang="hr-HR" sz="1400" dirty="0"/>
                        <a:t>2 stanice</a:t>
                      </a:r>
                    </a:p>
                  </a:txBody>
                  <a:tcPr marL="91431" marR="914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CTL</a:t>
                      </a:r>
                    </a:p>
                  </a:txBody>
                  <a:tcPr marL="91431" marR="9143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1154"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mehanizam djelovanja</a:t>
                      </a:r>
                      <a:endParaRPr lang="hr-HR" sz="1400" b="1" dirty="0"/>
                    </a:p>
                  </a:txBody>
                  <a:tcPr marL="91431" marR="914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baseline="0" dirty="0"/>
                        <a:t>aktivacija </a:t>
                      </a:r>
                      <a:r>
                        <a:rPr lang="hr-HR" sz="1400" baseline="0" dirty="0" err="1"/>
                        <a:t>mastocita</a:t>
                      </a:r>
                      <a:endParaRPr lang="hr-HR" sz="1400" baseline="0" dirty="0"/>
                    </a:p>
                    <a:p>
                      <a:pPr algn="ctr"/>
                      <a:endParaRPr lang="hr-HR" sz="1400" baseline="0" dirty="0"/>
                    </a:p>
                    <a:p>
                      <a:pPr algn="ctr"/>
                      <a:endParaRPr lang="hr-HR" sz="1400" baseline="0" dirty="0"/>
                    </a:p>
                    <a:p>
                      <a:pPr algn="ctr"/>
                      <a:endParaRPr lang="hr-HR" sz="1400" baseline="0" dirty="0"/>
                    </a:p>
                    <a:p>
                      <a:pPr algn="ctr"/>
                      <a:endParaRPr lang="hr-HR" sz="1400" baseline="0" dirty="0"/>
                    </a:p>
                    <a:p>
                      <a:pPr algn="ctr"/>
                      <a:endParaRPr lang="hr-HR" sz="1400" baseline="0" dirty="0"/>
                    </a:p>
                    <a:p>
                      <a:pPr algn="ctr"/>
                      <a:endParaRPr lang="hr-HR" sz="1400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ADCC</a:t>
                      </a:r>
                    </a:p>
                    <a:p>
                      <a:pPr algn="ctr"/>
                      <a:r>
                        <a:rPr lang="hr-HR" sz="1400" dirty="0" err="1"/>
                        <a:t>fagociti</a:t>
                      </a:r>
                      <a:r>
                        <a:rPr lang="hr-HR" sz="1400" dirty="0"/>
                        <a:t>, NK</a:t>
                      </a:r>
                      <a:r>
                        <a:rPr lang="hr-HR" sz="1400" baseline="0" dirty="0"/>
                        <a:t> stanice</a:t>
                      </a:r>
                    </a:p>
                    <a:p>
                      <a:pPr algn="ctr"/>
                      <a:endParaRPr lang="hr-HR" sz="1400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stvaranje i taloženje </a:t>
                      </a:r>
                      <a:r>
                        <a:rPr lang="hr-HR" sz="1400" dirty="0" err="1"/>
                        <a:t>imunokompleksa</a:t>
                      </a:r>
                      <a:endParaRPr lang="hr-HR" sz="1400" dirty="0"/>
                    </a:p>
                    <a:p>
                      <a:pPr algn="ctr"/>
                      <a:endParaRPr lang="hr-HR" sz="1400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aktivacija </a:t>
                      </a:r>
                      <a:r>
                        <a:rPr lang="hr-HR" sz="1400" dirty="0" err="1"/>
                        <a:t>makrofaga</a:t>
                      </a:r>
                      <a:endParaRPr lang="hr-HR" sz="1400" dirty="0"/>
                    </a:p>
                    <a:p>
                      <a:pPr algn="ctr"/>
                      <a:endParaRPr lang="hr-HR" sz="1400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aktivacija eozinofila</a:t>
                      </a:r>
                    </a:p>
                    <a:p>
                      <a:pPr algn="ctr"/>
                      <a:endParaRPr lang="hr-HR" sz="1400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 err="1"/>
                        <a:t>citotoksičnost</a:t>
                      </a:r>
                      <a:endParaRPr lang="hr-HR" sz="1400" dirty="0"/>
                    </a:p>
                    <a:p>
                      <a:pPr algn="ctr"/>
                      <a:endParaRPr lang="hr-HR" sz="1400" dirty="0"/>
                    </a:p>
                  </a:txBody>
                  <a:tcPr marL="91431" marR="9143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53149"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očitovanje</a:t>
                      </a:r>
                      <a:endParaRPr lang="hr-HR" sz="1400" b="1" dirty="0"/>
                    </a:p>
                  </a:txBody>
                  <a:tcPr marL="91431" marR="914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alergijski rinitis, astma, anafilaktičke reakcije</a:t>
                      </a:r>
                    </a:p>
                  </a:txBody>
                  <a:tcPr marL="91431" marR="914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dirty="0"/>
                        <a:t>transfuzijska reakcija, </a:t>
                      </a:r>
                      <a:r>
                        <a:rPr lang="hr-HR" sz="1400" dirty="0" err="1"/>
                        <a:t>hemolitička</a:t>
                      </a:r>
                      <a:r>
                        <a:rPr lang="hr-HR" sz="1400" dirty="0"/>
                        <a:t> anemija,</a:t>
                      </a:r>
                      <a:r>
                        <a:rPr lang="hr-HR" sz="1400" baseline="0" dirty="0"/>
                        <a:t> alergija na lijekove</a:t>
                      </a:r>
                      <a:endParaRPr lang="hr-HR" sz="1400" dirty="0"/>
                    </a:p>
                  </a:txBody>
                  <a:tcPr marL="91431" marR="914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dirty="0" err="1"/>
                        <a:t>Arthusova</a:t>
                      </a:r>
                      <a:r>
                        <a:rPr lang="hr-HR" sz="1400" dirty="0"/>
                        <a:t> reakcija, serumska bolest</a:t>
                      </a:r>
                    </a:p>
                    <a:p>
                      <a:pPr algn="ctr"/>
                      <a:endParaRPr lang="hr-HR" sz="1400" dirty="0"/>
                    </a:p>
                  </a:txBody>
                  <a:tcPr marL="91431" marR="914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kontaktni dermatitis, </a:t>
                      </a:r>
                      <a:r>
                        <a:rPr lang="hr-HR" sz="1400" dirty="0" err="1"/>
                        <a:t>tuberkulinska</a:t>
                      </a:r>
                      <a:r>
                        <a:rPr lang="hr-HR" sz="1400" dirty="0"/>
                        <a:t> reakcija</a:t>
                      </a:r>
                    </a:p>
                  </a:txBody>
                  <a:tcPr marL="91431" marR="914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kronična astma,</a:t>
                      </a:r>
                      <a:r>
                        <a:rPr lang="hr-HR" sz="1400" baseline="0" dirty="0"/>
                        <a:t> kronični alergijski rinitis</a:t>
                      </a:r>
                      <a:endParaRPr lang="hr-HR" sz="1400" dirty="0"/>
                    </a:p>
                  </a:txBody>
                  <a:tcPr marL="91431" marR="914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/>
                        <a:t>kontaktni dermatitis</a:t>
                      </a:r>
                    </a:p>
                  </a:txBody>
                  <a:tcPr marL="91431" marR="9143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4873" name="Slika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3" y="3009901"/>
            <a:ext cx="1328175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74" name="Slika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513" y="3129911"/>
            <a:ext cx="1362203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75" name="Slika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880" y="3009901"/>
            <a:ext cx="1417412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76" name="Slika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466" y="3009901"/>
            <a:ext cx="1413443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77" name="Slika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781" y="3009901"/>
            <a:ext cx="127291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78" name="Slika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469" y="3009901"/>
            <a:ext cx="133748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66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TIP I preosjetljivosti (anafilaksija) 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262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dirty="0"/>
              <a:t>I. oblik imunološke preosjetljivosti (anafilaksija, I</a:t>
            </a:r>
            <a:r>
              <a:rPr lang="hr-HR" altLang="sr-Latn-RS" cap="none" dirty="0"/>
              <a:t>g</a:t>
            </a:r>
            <a:r>
              <a:rPr lang="hr-HR" altLang="sr-Latn-RS" dirty="0"/>
              <a:t>E-0,1-0,4 µg/mL)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581192" y="2340864"/>
            <a:ext cx="11029615" cy="4046288"/>
          </a:xfrm>
        </p:spPr>
        <p:txBody>
          <a:bodyPr>
            <a:normAutofit fontScale="70000" lnSpcReduction="20000"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r-HR" altLang="sr-Latn-RS" sz="2900" dirty="0">
                <a:latin typeface="Arial Narrow" panose="020B0606020202030204" pitchFamily="34" charset="0"/>
              </a:rPr>
              <a:t>Osniva se na tvorbi </a:t>
            </a: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protutijela </a:t>
            </a:r>
            <a:r>
              <a:rPr lang="hr-HR" altLang="sr-Latn-RS" sz="29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IgE</a:t>
            </a: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2900" dirty="0">
                <a:latin typeface="Arial Narrow" panose="020B0606020202030204" pitchFamily="34" charset="0"/>
              </a:rPr>
              <a:t>(u nekih životinja </a:t>
            </a:r>
            <a:r>
              <a:rPr lang="hr-HR" altLang="sr-Latn-RS" sz="2900" dirty="0">
                <a:solidFill>
                  <a:srgbClr val="FFFF00"/>
                </a:solidFill>
                <a:latin typeface="Arial Narrow" panose="020B0606020202030204" pitchFamily="34" charset="0"/>
              </a:rPr>
              <a:t>i </a:t>
            </a:r>
            <a:r>
              <a:rPr lang="hr-HR" altLang="sr-Latn-RS" sz="29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IgG</a:t>
            </a: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, osobito IgG4</a:t>
            </a:r>
            <a:r>
              <a:rPr lang="hr-HR" altLang="sr-Latn-RS" sz="2900" dirty="0">
                <a:latin typeface="Arial Narrow" panose="020B0606020202030204" pitchFamily="34" charset="0"/>
              </a:rPr>
              <a:t>) koja se </a:t>
            </a:r>
            <a:r>
              <a:rPr lang="hr-HR" altLang="sr-Latn-RS" sz="2900" dirty="0" err="1">
                <a:latin typeface="Arial Narrow" panose="020B0606020202030204" pitchFamily="34" charset="0"/>
              </a:rPr>
              <a:t>Fc</a:t>
            </a:r>
            <a:r>
              <a:rPr lang="hr-HR" altLang="sr-Latn-RS" sz="2900" dirty="0">
                <a:latin typeface="Arial Narrow" panose="020B0606020202030204" pitchFamily="34" charset="0"/>
              </a:rPr>
              <a:t> područjem </a:t>
            </a:r>
            <a:r>
              <a:rPr lang="hr-HR" altLang="sr-Latn-RS" sz="2900" dirty="0" err="1">
                <a:latin typeface="Arial Narrow" panose="020B0606020202030204" pitchFamily="34" charset="0"/>
              </a:rPr>
              <a:t>imunoglobulinske</a:t>
            </a:r>
            <a:r>
              <a:rPr lang="hr-HR" altLang="sr-Latn-RS" sz="2900" dirty="0">
                <a:latin typeface="Arial Narrow" panose="020B0606020202030204" pitchFamily="34" charset="0"/>
              </a:rPr>
              <a:t> molekule veže za odgovarajuće receptore </a:t>
            </a: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(</a:t>
            </a:r>
            <a:r>
              <a:rPr lang="hr-HR" altLang="sr-Latn-RS" sz="29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Fc</a:t>
            </a:r>
            <a:r>
              <a:rPr lang="hr-HR" altLang="sr-Latn-RS" sz="2900" b="1" dirty="0" err="1">
                <a:solidFill>
                  <a:srgbClr val="FFFF00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</a:t>
            </a:r>
            <a:r>
              <a:rPr lang="hr-HR" altLang="sr-Latn-RS" sz="29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RI</a:t>
            </a: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) </a:t>
            </a:r>
            <a:r>
              <a:rPr lang="hr-HR" altLang="sr-Latn-RS" sz="29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mastocita</a:t>
            </a: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 i </a:t>
            </a:r>
            <a:r>
              <a:rPr lang="hr-HR" altLang="sr-Latn-RS" sz="29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bazofila</a:t>
            </a: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 (</a:t>
            </a:r>
            <a:r>
              <a:rPr lang="hr-HR" altLang="sr-Latn-RS" sz="29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citotrofna</a:t>
            </a: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, ili </a:t>
            </a:r>
            <a:r>
              <a:rPr lang="hr-HR" altLang="sr-Latn-RS" sz="29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citofilna</a:t>
            </a: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 protutijela).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hr-HR" altLang="sr-Latn-RS" sz="2900" dirty="0">
              <a:latin typeface="Arial Narrow" panose="020B060602020203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r-HR" altLang="sr-Latn-RS" sz="2900" dirty="0">
                <a:latin typeface="Arial Narrow" panose="020B0606020202030204" pitchFamily="34" charset="0"/>
              </a:rPr>
              <a:t> Alergijska reakcija započinje </a:t>
            </a:r>
            <a:r>
              <a:rPr lang="hr-HR" altLang="sr-Latn-RS" sz="2900" b="1" dirty="0">
                <a:latin typeface="Arial Narrow" panose="020B0606020202030204" pitchFamily="34" charset="0"/>
              </a:rPr>
              <a:t>dolaskom alergena u senzibilizirani organizam </a:t>
            </a:r>
            <a:r>
              <a:rPr lang="hr-HR" altLang="sr-Latn-RS" sz="2900" dirty="0">
                <a:latin typeface="Arial Narrow" panose="020B0606020202030204" pitchFamily="34" charset="0"/>
              </a:rPr>
              <a:t>i njegovim </a:t>
            </a:r>
            <a:r>
              <a:rPr lang="hr-HR" altLang="sr-Latn-RS" sz="2900" dirty="0" err="1">
                <a:latin typeface="Arial Narrow" panose="020B0606020202030204" pitchFamily="34" charset="0"/>
              </a:rPr>
              <a:t>premošćavanjem</a:t>
            </a:r>
            <a:r>
              <a:rPr lang="hr-HR" altLang="sr-Latn-RS" sz="2900" dirty="0">
                <a:latin typeface="Arial Narrow" panose="020B0606020202030204" pitchFamily="34" charset="0"/>
              </a:rPr>
              <a:t> s najmanje dvije molekule </a:t>
            </a:r>
            <a:r>
              <a:rPr lang="hr-HR" altLang="sr-Latn-RS" sz="2900" dirty="0" err="1">
                <a:latin typeface="Arial Narrow" panose="020B0606020202030204" pitchFamily="34" charset="0"/>
              </a:rPr>
              <a:t>IgE</a:t>
            </a:r>
            <a:r>
              <a:rPr lang="hr-HR" altLang="sr-Latn-RS" sz="2900" dirty="0">
                <a:latin typeface="Arial Narrow" panose="020B0606020202030204" pitchFamily="34" charset="0"/>
              </a:rPr>
              <a:t> na receptorima </a:t>
            </a:r>
            <a:r>
              <a:rPr lang="hr-HR" altLang="sr-Latn-RS" sz="2900" dirty="0" err="1">
                <a:latin typeface="Arial Narrow" panose="020B0606020202030204" pitchFamily="34" charset="0"/>
              </a:rPr>
              <a:t>mastocita</a:t>
            </a:r>
            <a:r>
              <a:rPr lang="hr-HR" altLang="sr-Latn-RS" sz="2900" dirty="0">
                <a:latin typeface="Arial Narrow" panose="020B0606020202030204" pitchFamily="34" charset="0"/>
              </a:rPr>
              <a:t> i </a:t>
            </a:r>
            <a:r>
              <a:rPr lang="hr-HR" altLang="sr-Latn-RS" sz="2900" dirty="0" err="1">
                <a:latin typeface="Arial Narrow" panose="020B0606020202030204" pitchFamily="34" charset="0"/>
              </a:rPr>
              <a:t>bazofila</a:t>
            </a:r>
            <a:r>
              <a:rPr lang="hr-HR" altLang="sr-Latn-RS" sz="2900" dirty="0">
                <a:latin typeface="Arial Narrow" panose="020B0606020202030204" pitchFamily="34" charset="0"/>
              </a:rPr>
              <a:t>.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hr-HR" altLang="sr-Latn-RS" sz="2900" dirty="0">
              <a:latin typeface="Arial Narrow" panose="020B060602020203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r-HR" altLang="sr-Latn-RS" sz="2900" dirty="0">
                <a:latin typeface="Arial Narrow" panose="020B0606020202030204" pitchFamily="34" charset="0"/>
              </a:rPr>
              <a:t>Time se stvara signal za slijed </a:t>
            </a:r>
            <a:r>
              <a:rPr lang="hr-HR" altLang="sr-Latn-RS" sz="2900" dirty="0" err="1">
                <a:latin typeface="Arial Narrow" panose="020B0606020202030204" pitchFamily="34" charset="0"/>
              </a:rPr>
              <a:t>unutarstaničnih</a:t>
            </a:r>
            <a:r>
              <a:rPr lang="hr-HR" altLang="sr-Latn-RS" sz="2900" dirty="0">
                <a:latin typeface="Arial Narrow" panose="020B0606020202030204" pitchFamily="34" charset="0"/>
              </a:rPr>
              <a:t> zbivanja koja rezultiraju aktiviranjem i </a:t>
            </a:r>
            <a:r>
              <a:rPr lang="hr-HR" altLang="sr-Latn-RS" sz="2900" dirty="0" err="1">
                <a:latin typeface="Arial Narrow" panose="020B0606020202030204" pitchFamily="34" charset="0"/>
              </a:rPr>
              <a:t>oslobađanjam</a:t>
            </a:r>
            <a:r>
              <a:rPr lang="hr-HR" altLang="sr-Latn-RS" sz="2900" dirty="0">
                <a:latin typeface="Arial Narrow" panose="020B0606020202030204" pitchFamily="34" charset="0"/>
              </a:rPr>
              <a:t> farmakoloških aktivnih posrednika upale: </a:t>
            </a: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histamina, serotonina, </a:t>
            </a:r>
            <a:r>
              <a:rPr lang="hr-HR" altLang="sr-Latn-RS" sz="29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leukotriena</a:t>
            </a: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, </a:t>
            </a:r>
            <a:r>
              <a:rPr lang="hr-HR" altLang="sr-Latn-RS" sz="29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kemotaksijskih</a:t>
            </a: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 čimbenika, čimbenika koji aktiviraju trombocite, </a:t>
            </a:r>
            <a:r>
              <a:rPr lang="hr-HR" altLang="sr-Latn-RS" sz="29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proteaza</a:t>
            </a:r>
            <a:r>
              <a:rPr lang="hr-HR" altLang="sr-Latn-RS" sz="2900" dirty="0">
                <a:latin typeface="Arial Narrow" panose="020B0606020202030204" pitchFamily="34" charset="0"/>
              </a:rPr>
              <a:t>, pri čemu dolazi </a:t>
            </a:r>
            <a:r>
              <a:rPr lang="hr-HR" altLang="sr-Latn-RS" sz="2900" dirty="0">
                <a:solidFill>
                  <a:srgbClr val="FFFF00"/>
                </a:solidFill>
                <a:latin typeface="Arial Narrow" panose="020B0606020202030204" pitchFamily="34" charset="0"/>
              </a:rPr>
              <a:t>do </a:t>
            </a:r>
            <a:r>
              <a:rPr lang="hr-HR" altLang="sr-Latn-RS" sz="29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degranulacije</a:t>
            </a: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29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masto</a:t>
            </a:r>
            <a:r>
              <a:rPr lang="hr-HR" altLang="sr-Latn-RS" sz="2900" b="1" dirty="0" err="1">
                <a:latin typeface="Arial Narrow" panose="020B0606020202030204" pitchFamily="34" charset="0"/>
              </a:rPr>
              <a:t>cita</a:t>
            </a:r>
            <a:r>
              <a:rPr lang="hr-HR" altLang="sr-Latn-RS" sz="2900" dirty="0">
                <a:latin typeface="Arial Narrow" panose="020B0606020202030204" pitchFamily="34" charset="0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hr-HR" altLang="sr-Latn-RS" sz="2900" dirty="0">
              <a:latin typeface="Arial Narrow" panose="020B060602020203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r-HR" altLang="sr-Latn-RS" sz="2900" dirty="0">
                <a:latin typeface="Arial Narrow" panose="020B0606020202030204" pitchFamily="34" charset="0"/>
              </a:rPr>
              <a:t> Oslobođeni posrednici najprije djeluju lokalno, izazivajući </a:t>
            </a: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povećanu propusnost krvnih kapilara, proširenost kapilara, kontrakciju glatkog mišićja, lučenje sluznih žlijezda</a:t>
            </a:r>
            <a:r>
              <a:rPr lang="hr-HR" altLang="sr-Latn-RS" sz="2900" dirty="0">
                <a:solidFill>
                  <a:srgbClr val="FFFF00"/>
                </a:solidFill>
                <a:latin typeface="Arial Narrow" panose="020B0606020202030204" pitchFamily="34" charset="0"/>
              </a:rPr>
              <a:t> (</a:t>
            </a:r>
            <a:r>
              <a:rPr lang="hr-HR" altLang="sr-Latn-RS" sz="2900" b="1" dirty="0">
                <a:solidFill>
                  <a:srgbClr val="FFFF00"/>
                </a:solidFill>
                <a:latin typeface="Arial Narrow" panose="020B0606020202030204" pitchFamily="34" charset="0"/>
              </a:rPr>
              <a:t>akutna faza u prvih 15-30 min</a:t>
            </a:r>
            <a:r>
              <a:rPr lang="hr-HR" altLang="sr-Latn-RS" sz="2900" dirty="0">
                <a:latin typeface="Arial Narrow" panose="020B0606020202030204" pitchFamily="34" charset="0"/>
              </a:rPr>
              <a:t>. nakon doticaja s alergenom). </a:t>
            </a:r>
          </a:p>
        </p:txBody>
      </p:sp>
    </p:spTree>
    <p:extLst>
      <p:ext uri="{BB962C8B-B14F-4D97-AF65-F5344CB8AC3E}">
        <p14:creationId xmlns:p14="http://schemas.microsoft.com/office/powerpoint/2010/main" val="342955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Što uzrokuje reakcije imunosne preosjetljivosti?</a:t>
            </a:r>
            <a:endParaRPr lang="hr-HR" altLang="sr-Latn-RS" dirty="0"/>
          </a:p>
        </p:txBody>
      </p:sp>
      <p:sp>
        <p:nvSpPr>
          <p:cNvPr id="5" name="Rectangle 4"/>
          <p:cNvSpPr/>
          <p:nvPr/>
        </p:nvSpPr>
        <p:spPr>
          <a:xfrm>
            <a:off x="1228300" y="2492376"/>
            <a:ext cx="3138914" cy="79216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dirty="0"/>
              <a:t>Neinfektivne tvari iz okoliša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9822" y="3828741"/>
            <a:ext cx="3029732" cy="79216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dirty="0"/>
              <a:t>Infekcija</a:t>
            </a:r>
          </a:p>
        </p:txBody>
      </p:sp>
      <p:sp>
        <p:nvSpPr>
          <p:cNvPr id="7" name="Rectangle 6"/>
          <p:cNvSpPr/>
          <p:nvPr/>
        </p:nvSpPr>
        <p:spPr>
          <a:xfrm>
            <a:off x="1228299" y="5124934"/>
            <a:ext cx="3138914" cy="79216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dirty="0"/>
              <a:t>Vlastiti antigeni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800601" y="3644901"/>
            <a:ext cx="2735263" cy="122396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dirty="0"/>
              <a:t>PREOSJETLJIVOST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23214" y="1628775"/>
            <a:ext cx="2967699" cy="33845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hr-HR" sz="1600" b="1" dirty="0"/>
              <a:t>RANA PREOSJETLIVOST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96225" y="5157789"/>
            <a:ext cx="2994688" cy="15843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hr-HR" sz="1600" b="1" dirty="0"/>
              <a:t>KASNA PREOSJETLJIVOST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40687" y="2205038"/>
            <a:ext cx="2762251" cy="8636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sz="1600" dirty="0"/>
              <a:t>Tip I preosjetljivosti</a:t>
            </a:r>
          </a:p>
          <a:p>
            <a:pPr algn="ctr" eaLnBrk="1" hangingPunct="1">
              <a:defRPr/>
            </a:pPr>
            <a:r>
              <a:rPr lang="hr-HR" sz="1400" dirty="0"/>
              <a:t>(anafilaktička preosjetljivost)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40688" y="3141663"/>
            <a:ext cx="2762250" cy="8636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sz="1600" dirty="0"/>
              <a:t>Tip II preosjetljivosti</a:t>
            </a:r>
          </a:p>
          <a:p>
            <a:pPr algn="ctr" eaLnBrk="1" hangingPunct="1">
              <a:defRPr/>
            </a:pPr>
            <a:r>
              <a:rPr lang="hr-HR" dirty="0"/>
              <a:t>(</a:t>
            </a:r>
            <a:r>
              <a:rPr lang="hr-HR" sz="1400" dirty="0" err="1"/>
              <a:t>citotoksička</a:t>
            </a:r>
            <a:r>
              <a:rPr lang="hr-HR" sz="1400" dirty="0"/>
              <a:t> preosjetljivost</a:t>
            </a:r>
            <a:endParaRPr lang="hr-HR" dirty="0"/>
          </a:p>
        </p:txBody>
      </p:sp>
      <p:sp>
        <p:nvSpPr>
          <p:cNvPr id="14" name="Rounded Rectangle 13"/>
          <p:cNvSpPr/>
          <p:nvPr/>
        </p:nvSpPr>
        <p:spPr>
          <a:xfrm>
            <a:off x="8040688" y="4076700"/>
            <a:ext cx="2762250" cy="86518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sz="1600" dirty="0"/>
              <a:t>Tip III preosjetljivosti</a:t>
            </a:r>
          </a:p>
          <a:p>
            <a:pPr algn="ctr" eaLnBrk="1" hangingPunct="1">
              <a:defRPr/>
            </a:pPr>
            <a:r>
              <a:rPr lang="hr-HR" sz="1400" dirty="0"/>
              <a:t>(posredovana </a:t>
            </a:r>
            <a:r>
              <a:rPr lang="hr-HR" sz="1400" dirty="0" err="1"/>
              <a:t>komleksima</a:t>
            </a:r>
            <a:r>
              <a:rPr lang="hr-HR" sz="1400" dirty="0"/>
              <a:t>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967664" y="5662614"/>
            <a:ext cx="2923249" cy="8636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sz="1600" dirty="0"/>
              <a:t>Tip IV preosjetljivosti</a:t>
            </a:r>
          </a:p>
          <a:p>
            <a:pPr algn="ctr" eaLnBrk="1" hangingPunct="1">
              <a:defRPr/>
            </a:pPr>
            <a:r>
              <a:rPr lang="hr-HR" sz="1400" dirty="0"/>
              <a:t>(posredovana stanicama)</a:t>
            </a:r>
          </a:p>
        </p:txBody>
      </p:sp>
      <p:cxnSp>
        <p:nvCxnSpPr>
          <p:cNvPr id="17" name="Straight Arrow Connector 16"/>
          <p:cNvCxnSpPr>
            <a:stCxn id="5" idx="3"/>
          </p:cNvCxnSpPr>
          <p:nvPr/>
        </p:nvCxnSpPr>
        <p:spPr>
          <a:xfrm>
            <a:off x="4367214" y="2888458"/>
            <a:ext cx="649287" cy="68500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3"/>
          </p:cNvCxnSpPr>
          <p:nvPr/>
        </p:nvCxnSpPr>
        <p:spPr>
          <a:xfrm flipV="1">
            <a:off x="4367213" y="4909037"/>
            <a:ext cx="649288" cy="61197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3"/>
            <a:endCxn id="8" idx="1"/>
          </p:cNvCxnSpPr>
          <p:nvPr/>
        </p:nvCxnSpPr>
        <p:spPr>
          <a:xfrm>
            <a:off x="4249554" y="4224823"/>
            <a:ext cx="551047" cy="3206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959601" y="3068638"/>
            <a:ext cx="936625" cy="57626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888164" y="4868864"/>
            <a:ext cx="936625" cy="108108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6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33450" y="404813"/>
            <a:ext cx="11258550" cy="6337300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Kasna faza</a:t>
            </a:r>
            <a:r>
              <a:rPr lang="hr-HR" altLang="sr-Latn-RS" sz="2000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2000" dirty="0">
                <a:latin typeface="Arial Narrow" panose="020B0606020202030204" pitchFamily="34" charset="0"/>
              </a:rPr>
              <a:t>reakcije  s kliničkim značajkama  </a:t>
            </a:r>
            <a:r>
              <a:rPr lang="hr-HR" altLang="sr-Latn-RS" sz="2000" b="1" dirty="0">
                <a:latin typeface="Arial Narrow" panose="020B0606020202030204" pitchFamily="34" charset="0"/>
              </a:rPr>
              <a:t>upale  nakon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6-12 sa</a:t>
            </a:r>
            <a:r>
              <a:rPr lang="hr-HR" altLang="sr-Latn-RS" sz="2000" b="1" dirty="0">
                <a:latin typeface="Arial Narrow" panose="020B0606020202030204" pitchFamily="34" charset="0"/>
              </a:rPr>
              <a:t>ti</a:t>
            </a:r>
            <a:r>
              <a:rPr lang="hr-HR" altLang="sr-Latn-RS" sz="2000" dirty="0">
                <a:latin typeface="Arial Narrow" panose="020B0606020202030204" pitchFamily="34" charset="0"/>
              </a:rPr>
              <a:t> temelji se na povećanju dolaska upalnih stanica u  tkivo, posebice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eozinofila,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neutrofila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,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bazofila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,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makrofaga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te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limfocita</a:t>
            </a:r>
            <a:r>
              <a:rPr lang="hr-HR" altLang="sr-Latn-RS" sz="2000" dirty="0">
                <a:latin typeface="Arial Narrow" panose="020B0606020202030204" pitchFamily="34" charset="0"/>
              </a:rPr>
              <a:t>. </a:t>
            </a:r>
          </a:p>
          <a:p>
            <a:pPr algn="just" eaLnBrk="1" hangingPunct="1">
              <a:lnSpc>
                <a:spcPct val="80000"/>
              </a:lnSpc>
            </a:pPr>
            <a:endParaRPr lang="hr-HR" altLang="sr-Latn-RS" sz="2000" dirty="0">
              <a:latin typeface="Arial Narrow" panose="020B0606020202030204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2000" dirty="0">
                <a:latin typeface="Arial Narrow" panose="020B0606020202030204" pitchFamily="34" charset="0"/>
              </a:rPr>
              <a:t>Medijatori pohranjeni u granulama </a:t>
            </a:r>
            <a:r>
              <a:rPr lang="hr-HR" altLang="sr-Latn-RS" sz="2000" dirty="0" err="1">
                <a:latin typeface="Arial Narrow" panose="020B0606020202030204" pitchFamily="34" charset="0"/>
              </a:rPr>
              <a:t>mastocita</a:t>
            </a:r>
            <a:r>
              <a:rPr lang="hr-HR" altLang="sr-Latn-RS" sz="2000" dirty="0">
                <a:latin typeface="Arial Narrow" panose="020B0606020202030204" pitchFamily="34" charset="0"/>
              </a:rPr>
              <a:t> i </a:t>
            </a:r>
            <a:r>
              <a:rPr lang="hr-HR" altLang="sr-Latn-RS" sz="2000" dirty="0" err="1">
                <a:latin typeface="Arial Narrow" panose="020B0606020202030204" pitchFamily="34" charset="0"/>
              </a:rPr>
              <a:t>bazofila</a:t>
            </a:r>
            <a:r>
              <a:rPr lang="hr-HR" altLang="sr-Latn-RS" sz="2000" dirty="0">
                <a:latin typeface="Arial Narrow" panose="020B0606020202030204" pitchFamily="34" charset="0"/>
              </a:rPr>
              <a:t> nazivaju se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primarnim medijatorima</a:t>
            </a:r>
            <a:r>
              <a:rPr lang="hr-HR" altLang="sr-Latn-RS" sz="2000" b="1" dirty="0">
                <a:latin typeface="Arial Narrow" panose="020B0606020202030204" pitchFamily="34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endParaRPr lang="hr-HR" altLang="sr-Latn-RS" sz="2000" b="1" dirty="0">
              <a:latin typeface="Arial Narrow" panose="020B0606020202030204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2000" b="1" dirty="0">
                <a:latin typeface="Arial Narrow" panose="020B0606020202030204" pitchFamily="34" charset="0"/>
              </a:rPr>
              <a:t> </a:t>
            </a:r>
            <a:r>
              <a:rPr lang="hr-HR" altLang="sr-Latn-RS" sz="2000" dirty="0">
                <a:latin typeface="Arial Narrow" panose="020B0606020202030204" pitchFamily="34" charset="0"/>
              </a:rPr>
              <a:t>Stvaranje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sekundarnih medijatora</a:t>
            </a:r>
            <a:r>
              <a:rPr lang="hr-HR" altLang="sr-Latn-RS" sz="2000" dirty="0">
                <a:latin typeface="Arial Narrow" panose="020B0606020202030204" pitchFamily="34" charset="0"/>
              </a:rPr>
              <a:t> počinje nakon premošćivanja </a:t>
            </a:r>
            <a:r>
              <a:rPr lang="hr-HR" altLang="sr-Latn-RS" sz="2000" dirty="0" err="1">
                <a:latin typeface="Arial Narrow" panose="020B0606020202030204" pitchFamily="34" charset="0"/>
              </a:rPr>
              <a:t>IgE</a:t>
            </a:r>
            <a:r>
              <a:rPr lang="hr-HR" altLang="sr-Latn-RS" sz="2000" dirty="0">
                <a:latin typeface="Arial Narrow" panose="020B0606020202030204" pitchFamily="34" charset="0"/>
              </a:rPr>
              <a:t> uz </a:t>
            </a:r>
            <a:r>
              <a:rPr lang="hr-HR" altLang="sr-Latn-RS" sz="2000" b="1" dirty="0">
                <a:latin typeface="Arial Narrow" panose="020B0606020202030204" pitchFamily="34" charset="0"/>
              </a:rPr>
              <a:t>nazočnost iona Ca</a:t>
            </a:r>
            <a:r>
              <a:rPr lang="hr-HR" altLang="sr-Latn-RS" sz="2000" b="1" baseline="30000" dirty="0">
                <a:latin typeface="Arial Narrow" panose="020B0606020202030204" pitchFamily="34" charset="0"/>
              </a:rPr>
              <a:t>++</a:t>
            </a:r>
            <a:r>
              <a:rPr lang="hr-HR" altLang="sr-Latn-RS" sz="2000" b="1" dirty="0">
                <a:latin typeface="Arial Narrow" panose="020B0606020202030204" pitchFamily="34" charset="0"/>
              </a:rPr>
              <a:t> koji aktiviraju </a:t>
            </a:r>
            <a:r>
              <a:rPr lang="hr-HR" altLang="sr-Latn-RS" sz="2000" b="1" dirty="0" err="1">
                <a:latin typeface="Arial Narrow" panose="020B0606020202030204" pitchFamily="34" charset="0"/>
              </a:rPr>
              <a:t>fosfolipazu</a:t>
            </a:r>
            <a:r>
              <a:rPr lang="hr-HR" altLang="sr-Latn-RS" sz="2000" b="1" dirty="0">
                <a:latin typeface="Arial Narrow" panose="020B0606020202030204" pitchFamily="34" charset="0"/>
              </a:rPr>
              <a:t> A2, </a:t>
            </a:r>
            <a:r>
              <a:rPr lang="hr-HR" altLang="sr-Latn-RS" sz="2000" dirty="0">
                <a:latin typeface="Arial Narrow" panose="020B0606020202030204" pitchFamily="34" charset="0"/>
              </a:rPr>
              <a:t>enzim koji iz membranskih </a:t>
            </a:r>
            <a:r>
              <a:rPr lang="hr-HR" altLang="sr-Latn-RS" sz="2000" dirty="0" err="1">
                <a:latin typeface="Arial Narrow" panose="020B0606020202030204" pitchFamily="34" charset="0"/>
              </a:rPr>
              <a:t>fosfolipida</a:t>
            </a:r>
            <a:r>
              <a:rPr lang="hr-HR" altLang="sr-Latn-RS" sz="2000" dirty="0">
                <a:latin typeface="Arial Narrow" panose="020B0606020202030204" pitchFamily="34" charset="0"/>
              </a:rPr>
              <a:t>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oslobađa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arahidonsku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ki</a:t>
            </a:r>
            <a:r>
              <a:rPr lang="hr-HR" altLang="sr-Latn-RS" sz="2000" b="1" dirty="0">
                <a:latin typeface="Arial Narrow" panose="020B0606020202030204" pitchFamily="34" charset="0"/>
              </a:rPr>
              <a:t>selinu </a:t>
            </a:r>
            <a:r>
              <a:rPr lang="hr-HR" altLang="sr-Latn-RS" sz="2000" dirty="0">
                <a:latin typeface="Arial Narrow" panose="020B0606020202030204" pitchFamily="34" charset="0"/>
              </a:rPr>
              <a:t>čijim </a:t>
            </a:r>
            <a:r>
              <a:rPr lang="hr-HR" altLang="sr-Latn-RS" sz="2000" dirty="0" err="1">
                <a:latin typeface="Arial Narrow" panose="020B0606020202030204" pitchFamily="34" charset="0"/>
              </a:rPr>
              <a:t>metaboliziranjem</a:t>
            </a:r>
            <a:r>
              <a:rPr lang="hr-HR" altLang="sr-Latn-RS" sz="2000" dirty="0">
                <a:latin typeface="Arial Narrow" panose="020B0606020202030204" pitchFamily="34" charset="0"/>
              </a:rPr>
              <a:t> nastaju sekundarni medijatori;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djelovanjem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lipoksigenaze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stvaraju se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leukotrieni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, a djelovanjem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ciklooksigenaze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prostaglandini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endParaRPr lang="hr-HR" altLang="sr-Latn-RS" sz="2000" dirty="0">
              <a:latin typeface="Arial Narrow" panose="020B0606020202030204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2000" dirty="0">
                <a:latin typeface="Arial Narrow" panose="020B0606020202030204" pitchFamily="34" charset="0"/>
              </a:rPr>
              <a:t> </a:t>
            </a:r>
            <a:r>
              <a:rPr lang="hr-HR" altLang="sr-Latn-RS" sz="2000" dirty="0" err="1">
                <a:latin typeface="Arial Narrow" panose="020B0606020202030204" pitchFamily="34" charset="0"/>
              </a:rPr>
              <a:t>Mastociti</a:t>
            </a:r>
            <a:r>
              <a:rPr lang="hr-HR" altLang="sr-Latn-RS" sz="2000" dirty="0">
                <a:latin typeface="Arial Narrow" panose="020B0606020202030204" pitchFamily="34" charset="0"/>
              </a:rPr>
              <a:t> izlučuju različite </a:t>
            </a:r>
            <a:r>
              <a:rPr lang="hr-HR" altLang="sr-Latn-RS" sz="2000" dirty="0" err="1">
                <a:latin typeface="Arial Narrow" panose="020B0606020202030204" pitchFamily="34" charset="0"/>
              </a:rPr>
              <a:t>citokine</a:t>
            </a:r>
            <a:r>
              <a:rPr lang="hr-HR" altLang="sr-Latn-RS" sz="2000" dirty="0">
                <a:latin typeface="Arial Narrow" panose="020B0606020202030204" pitchFamily="34" charset="0"/>
              </a:rPr>
              <a:t> čija je temeljna zadaća da: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hr-HR" altLang="sr-Latn-RS" sz="2000" dirty="0">
                <a:latin typeface="Arial Narrow" panose="020B0606020202030204" pitchFamily="34" charset="0"/>
              </a:rPr>
              <a:t> </a:t>
            </a:r>
            <a:r>
              <a:rPr lang="hr-HR" altLang="sr-Latn-RS" sz="2000" b="1" dirty="0">
                <a:latin typeface="Arial Narrow" panose="020B0606020202030204" pitchFamily="34" charset="0"/>
              </a:rPr>
              <a:t>a) potiču reakciju stanica TH2 (IL-4 i IL-13),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hr-HR" altLang="sr-Latn-RS" sz="2000" b="1" dirty="0">
                <a:latin typeface="Arial Narrow" panose="020B0606020202030204" pitchFamily="34" charset="0"/>
              </a:rPr>
              <a:t> b) pospješuju upalnu reakciju (TNF-α, a IL-3),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hr-HR" altLang="sr-Latn-RS" sz="2000" b="1" dirty="0">
                <a:latin typeface="Arial Narrow" panose="020B0606020202030204" pitchFamily="34" charset="0"/>
              </a:rPr>
              <a:t> c) potiču stvaranje i aktivaciju eozinofila (IL-5 i GM-CSF).</a:t>
            </a:r>
          </a:p>
          <a:p>
            <a:pPr lvl="1" algn="just" eaLnBrk="1" hangingPunct="1">
              <a:lnSpc>
                <a:spcPct val="80000"/>
              </a:lnSpc>
            </a:pPr>
            <a:endParaRPr lang="hr-HR" altLang="sr-Latn-RS" sz="2000" dirty="0">
              <a:latin typeface="Arial Narrow" panose="020B0606020202030204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2000" b="1" dirty="0">
                <a:latin typeface="Arial Narrow" panose="020B0606020202030204" pitchFamily="34" charset="0"/>
              </a:rPr>
              <a:t> 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Eozinofili</a:t>
            </a:r>
            <a:r>
              <a:rPr lang="hr-HR" altLang="sr-Latn-RS" sz="2000" b="1" dirty="0">
                <a:latin typeface="Arial Narrow" panose="020B0606020202030204" pitchFamily="34" charset="0"/>
              </a:rPr>
              <a:t> </a:t>
            </a:r>
            <a:r>
              <a:rPr lang="hr-HR" altLang="sr-Latn-RS" sz="2000" dirty="0">
                <a:latin typeface="Arial Narrow" panose="020B0606020202030204" pitchFamily="34" charset="0"/>
              </a:rPr>
              <a:t>imaju također receptore za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Fc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-ulomak protutijela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I</a:t>
            </a:r>
            <a:r>
              <a:rPr lang="hr-HR" altLang="sr-Latn-RS" sz="2000" dirty="0" err="1">
                <a:solidFill>
                  <a:srgbClr val="FFFF00"/>
                </a:solidFill>
                <a:latin typeface="Arial Narrow" panose="020B0606020202030204" pitchFamily="34" charset="0"/>
              </a:rPr>
              <a:t>gE</a:t>
            </a:r>
            <a:r>
              <a:rPr lang="hr-HR" altLang="sr-Latn-RS" sz="2000" dirty="0">
                <a:latin typeface="Arial Narrow" panose="020B0606020202030204" pitchFamily="34" charset="0"/>
              </a:rPr>
              <a:t>; nakon reakcije eozinofila s </a:t>
            </a:r>
            <a:r>
              <a:rPr lang="hr-HR" altLang="sr-Latn-RS" sz="2000" dirty="0" err="1">
                <a:latin typeface="Arial Narrow" panose="020B0606020202030204" pitchFamily="34" charset="0"/>
              </a:rPr>
              <a:t>IgE</a:t>
            </a:r>
            <a:r>
              <a:rPr lang="hr-HR" altLang="sr-Latn-RS" sz="2000" dirty="0">
                <a:latin typeface="Arial Narrow" panose="020B0606020202030204" pitchFamily="34" charset="0"/>
              </a:rPr>
              <a:t>, nastaje njihova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degranulacija</a:t>
            </a:r>
            <a:r>
              <a:rPr lang="hr-HR" altLang="sr-Latn-RS" sz="2000" dirty="0">
                <a:latin typeface="Arial Narrow" panose="020B0606020202030204" pitchFamily="34" charset="0"/>
              </a:rPr>
              <a:t>, uz oslobađanje tvari koje pridonose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upalnoj reakciji </a:t>
            </a:r>
            <a:r>
              <a:rPr lang="hr-HR" altLang="sr-Latn-RS" sz="2000" dirty="0">
                <a:latin typeface="Arial Narrow" panose="020B0606020202030204" pitchFamily="34" charset="0"/>
              </a:rPr>
              <a:t>i dodatno oštećuju okolno tkivo.</a:t>
            </a:r>
          </a:p>
        </p:txBody>
      </p:sp>
    </p:spTree>
    <p:extLst>
      <p:ext uri="{BB962C8B-B14F-4D97-AF65-F5344CB8AC3E}">
        <p14:creationId xmlns:p14="http://schemas.microsoft.com/office/powerpoint/2010/main" val="172265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92313" y="601663"/>
            <a:ext cx="8229600" cy="595312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hr-HR" sz="1800" dirty="0">
              <a:latin typeface="Arial Narrow" panose="020B0606020202030204" pitchFamily="34" charset="0"/>
            </a:endParaRPr>
          </a:p>
        </p:txBody>
      </p:sp>
      <p:pic>
        <p:nvPicPr>
          <p:cNvPr id="8" name="Content Placeholder 7" descr="IgE1.jpg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892175"/>
            <a:ext cx="2476500" cy="401638"/>
          </a:xfrm>
        </p:spPr>
      </p:pic>
      <p:sp>
        <p:nvSpPr>
          <p:cNvPr id="9" name="Rounded Rectangle 8"/>
          <p:cNvSpPr/>
          <p:nvPr/>
        </p:nvSpPr>
        <p:spPr>
          <a:xfrm>
            <a:off x="1905000" y="168864"/>
            <a:ext cx="8229600" cy="5048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hr-HR" sz="28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Anafilaktička preosjetljivost (I. oblik)</a:t>
            </a:r>
          </a:p>
        </p:txBody>
      </p:sp>
      <p:pic>
        <p:nvPicPr>
          <p:cNvPr id="10" name="Picture 9" descr="IgE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064" y="1143000"/>
            <a:ext cx="3794125" cy="123190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1" name="Picture 10" descr="IgE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6064" y="2786063"/>
            <a:ext cx="3794125" cy="104140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2" name="Picture 11" descr="IgE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9751" y="2571751"/>
            <a:ext cx="3794125" cy="1336675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3" name="Picture 12" descr="IgE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9751" y="4214814"/>
            <a:ext cx="3794125" cy="1182687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4" name="Picture 13" descr="IgE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6064" y="4071939"/>
            <a:ext cx="3794125" cy="1146175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17" name="Right Arrow 16"/>
          <p:cNvSpPr/>
          <p:nvPr/>
        </p:nvSpPr>
        <p:spPr>
          <a:xfrm>
            <a:off x="5667375" y="1357314"/>
            <a:ext cx="857250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7199313" y="2482037"/>
            <a:ext cx="357187" cy="3571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19" name="Left Arrow 18"/>
          <p:cNvSpPr/>
          <p:nvPr/>
        </p:nvSpPr>
        <p:spPr>
          <a:xfrm>
            <a:off x="5667375" y="3071814"/>
            <a:ext cx="857250" cy="3571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5670550" y="4572000"/>
            <a:ext cx="857250" cy="357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4625" y="5661026"/>
            <a:ext cx="3794125" cy="9366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</a:rPr>
              <a:t>Rani odgovor</a:t>
            </a:r>
          </a:p>
          <a:p>
            <a:pPr algn="ctr">
              <a:defRPr/>
            </a:pPr>
            <a:r>
              <a:rPr lang="hr-HR" dirty="0">
                <a:solidFill>
                  <a:schemeClr val="tx1"/>
                </a:solidFill>
                <a:latin typeface="Arial Narrow" panose="020B0606020202030204" pitchFamily="34" charset="0"/>
              </a:rPr>
              <a:t>(</a:t>
            </a: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</a:rPr>
              <a:t>lipidni</a:t>
            </a: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</a:rPr>
              <a:t> medijatori, </a:t>
            </a: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</a:rPr>
              <a:t>citokini</a:t>
            </a: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hr-HR" dirty="0" err="1">
                <a:solidFill>
                  <a:schemeClr val="bg1"/>
                </a:solidFill>
                <a:latin typeface="Arial Narrow" panose="020B0606020202030204" pitchFamily="34" charset="0"/>
              </a:rPr>
              <a:t>kemokini</a:t>
            </a:r>
            <a:r>
              <a:rPr lang="hr-HR" dirty="0">
                <a:solidFill>
                  <a:schemeClr val="bg1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23" name="Down Arrow 22"/>
          <p:cNvSpPr/>
          <p:nvPr/>
        </p:nvSpPr>
        <p:spPr>
          <a:xfrm>
            <a:off x="7116764" y="5219700"/>
            <a:ext cx="357187" cy="357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09751" y="5673726"/>
            <a:ext cx="3794125" cy="923925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  <a:latin typeface="Arial Narrow" panose="020B0606020202030204" pitchFamily="34" charset="0"/>
              </a:rPr>
              <a:t>Kasni odgovor</a:t>
            </a:r>
          </a:p>
          <a:p>
            <a:pPr algn="ctr">
              <a:defRPr/>
            </a:pPr>
            <a:r>
              <a:rPr lang="hr-HR" dirty="0">
                <a:solidFill>
                  <a:schemeClr val="tx1"/>
                </a:solidFill>
                <a:latin typeface="Arial Narrow" panose="020B0606020202030204" pitchFamily="34" charset="0"/>
              </a:rPr>
              <a:t>(regrutacija i aktivacija </a:t>
            </a:r>
            <a:r>
              <a:rPr lang="hr-HR" dirty="0" err="1">
                <a:solidFill>
                  <a:schemeClr val="tx1"/>
                </a:solidFill>
                <a:latin typeface="Arial Narrow" panose="020B0606020202030204" pitchFamily="34" charset="0"/>
              </a:rPr>
              <a:t>proupalnih</a:t>
            </a:r>
            <a:r>
              <a:rPr lang="hr-HR" dirty="0">
                <a:solidFill>
                  <a:schemeClr val="tx1"/>
                </a:solidFill>
                <a:latin typeface="Arial Narrow" panose="020B0606020202030204" pitchFamily="34" charset="0"/>
              </a:rPr>
              <a:t> stanica)</a:t>
            </a:r>
          </a:p>
        </p:txBody>
      </p:sp>
      <p:sp>
        <p:nvSpPr>
          <p:cNvPr id="27" name="Left Arrow 26"/>
          <p:cNvSpPr/>
          <p:nvPr/>
        </p:nvSpPr>
        <p:spPr>
          <a:xfrm>
            <a:off x="5591175" y="5949950"/>
            <a:ext cx="857250" cy="3571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6580188" y="2877236"/>
            <a:ext cx="159543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hr-HR" dirty="0">
                <a:latin typeface="Arial Narrow" panose="020B0606020202030204" pitchFamily="34" charset="0"/>
              </a:rPr>
              <a:t>Proizvodnja IgE </a:t>
            </a:r>
          </a:p>
          <a:p>
            <a:pPr algn="ctr">
              <a:defRPr/>
            </a:pPr>
            <a:r>
              <a:rPr lang="hr-HR" dirty="0">
                <a:latin typeface="Arial Narrow" panose="020B0606020202030204" pitchFamily="34" charset="0"/>
              </a:rPr>
              <a:t>protutijela</a:t>
            </a:r>
          </a:p>
        </p:txBody>
      </p:sp>
      <p:sp>
        <p:nvSpPr>
          <p:cNvPr id="24" name="TekstniOkvir 23"/>
          <p:cNvSpPr txBox="1"/>
          <p:nvPr/>
        </p:nvSpPr>
        <p:spPr>
          <a:xfrm>
            <a:off x="6580188" y="706968"/>
            <a:ext cx="1449387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hr-HR" dirty="0">
                <a:latin typeface="Arial Narrow" panose="020B0606020202030204" pitchFamily="34" charset="0"/>
              </a:rPr>
              <a:t>Aktivacija T</a:t>
            </a:r>
            <a:r>
              <a:rPr lang="hr-HR" baseline="-25000" dirty="0">
                <a:latin typeface="Arial Narrow" panose="020B0606020202030204" pitchFamily="34" charset="0"/>
              </a:rPr>
              <a:t>H</a:t>
            </a:r>
            <a:r>
              <a:rPr lang="hr-HR" dirty="0">
                <a:latin typeface="Arial Narrow" panose="020B0606020202030204" pitchFamily="34" charset="0"/>
              </a:rPr>
              <a:t>2 stanica i stimulacija </a:t>
            </a:r>
            <a:r>
              <a:rPr lang="hr-HR" dirty="0" err="1">
                <a:latin typeface="Arial Narrow" panose="020B0606020202030204" pitchFamily="34" charset="0"/>
              </a:rPr>
              <a:t>prekapčanja</a:t>
            </a:r>
            <a:r>
              <a:rPr lang="hr-HR" dirty="0">
                <a:latin typeface="Arial Narrow" panose="020B0606020202030204" pitchFamily="34" charset="0"/>
              </a:rPr>
              <a:t> </a:t>
            </a:r>
            <a:r>
              <a:rPr lang="hr-HR" dirty="0" err="1">
                <a:latin typeface="Arial Narrow" panose="020B0606020202030204" pitchFamily="34" charset="0"/>
              </a:rPr>
              <a:t>Ig</a:t>
            </a:r>
            <a:r>
              <a:rPr lang="hr-HR" dirty="0">
                <a:latin typeface="Arial Narrow" panose="020B0606020202030204" pitchFamily="34" charset="0"/>
              </a:rPr>
              <a:t> razreda u </a:t>
            </a:r>
            <a:r>
              <a:rPr lang="hr-HR" dirty="0" err="1">
                <a:latin typeface="Arial Narrow" panose="020B0606020202030204" pitchFamily="34" charset="0"/>
              </a:rPr>
              <a:t>limfocitima</a:t>
            </a:r>
            <a:r>
              <a:rPr lang="hr-HR" dirty="0">
                <a:latin typeface="Arial Narrow" panose="020B0606020202030204" pitchFamily="34" charset="0"/>
              </a:rPr>
              <a:t> B</a:t>
            </a:r>
          </a:p>
        </p:txBody>
      </p:sp>
      <p:sp>
        <p:nvSpPr>
          <p:cNvPr id="28" name="TekstniOkvir 27"/>
          <p:cNvSpPr txBox="1"/>
          <p:nvPr/>
        </p:nvSpPr>
        <p:spPr>
          <a:xfrm>
            <a:off x="1936750" y="1198563"/>
            <a:ext cx="1665288" cy="646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hr-HR" dirty="0">
                <a:latin typeface="Arial Narrow" panose="020B0606020202030204" pitchFamily="34" charset="0"/>
              </a:rPr>
              <a:t>Prvo izlaganje </a:t>
            </a:r>
            <a:r>
              <a:rPr lang="hr-HR" dirty="0" err="1">
                <a:latin typeface="Arial Narrow" panose="020B0606020202030204" pitchFamily="34" charset="0"/>
              </a:rPr>
              <a:t>allergenu</a:t>
            </a:r>
            <a:endParaRPr lang="hr-HR" dirty="0">
              <a:latin typeface="Arial Narrow" panose="020B0606020202030204" pitchFamily="34" charset="0"/>
            </a:endParaRPr>
          </a:p>
        </p:txBody>
      </p:sp>
      <p:sp>
        <p:nvSpPr>
          <p:cNvPr id="29" name="TekstniOkvir 28"/>
          <p:cNvSpPr txBox="1"/>
          <p:nvPr/>
        </p:nvSpPr>
        <p:spPr>
          <a:xfrm>
            <a:off x="1949450" y="2640718"/>
            <a:ext cx="151288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hr-HR" dirty="0">
                <a:latin typeface="Arial Narrow" panose="020B0606020202030204" pitchFamily="34" charset="0"/>
              </a:rPr>
              <a:t>Vezanje IgE na </a:t>
            </a:r>
            <a:r>
              <a:rPr lang="hr-HR" dirty="0" err="1">
                <a:latin typeface="Arial Narrow" panose="020B0606020202030204" pitchFamily="34" charset="0"/>
              </a:rPr>
              <a:t>Fc</a:t>
            </a:r>
            <a:r>
              <a:rPr lang="el-GR" dirty="0">
                <a:latin typeface="Arial Narrow" panose="020B0606020202030204" pitchFamily="34" charset="0"/>
              </a:rPr>
              <a:t>ε</a:t>
            </a:r>
            <a:r>
              <a:rPr lang="hr-HR" dirty="0">
                <a:latin typeface="Arial Narrow" panose="020B0606020202030204" pitchFamily="34" charset="0"/>
              </a:rPr>
              <a:t>RI na površini </a:t>
            </a:r>
            <a:r>
              <a:rPr lang="hr-HR" dirty="0" err="1">
                <a:latin typeface="Arial Narrow" panose="020B0606020202030204" pitchFamily="34" charset="0"/>
              </a:rPr>
              <a:t>mastocita</a:t>
            </a:r>
            <a:endParaRPr lang="hr-HR" dirty="0">
              <a:latin typeface="Arial Narrow" panose="020B0606020202030204" pitchFamily="34" charset="0"/>
            </a:endParaRPr>
          </a:p>
        </p:txBody>
      </p:sp>
      <p:sp>
        <p:nvSpPr>
          <p:cNvPr id="30" name="TekstniOkvir 29"/>
          <p:cNvSpPr txBox="1"/>
          <p:nvPr/>
        </p:nvSpPr>
        <p:spPr>
          <a:xfrm>
            <a:off x="1909764" y="4345285"/>
            <a:ext cx="1665287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hr-HR" dirty="0">
                <a:latin typeface="Arial Narrow" panose="020B0606020202030204" pitchFamily="34" charset="0"/>
              </a:rPr>
              <a:t>Ponovno izlaganje </a:t>
            </a:r>
            <a:r>
              <a:rPr lang="hr-HR" dirty="0" err="1">
                <a:latin typeface="Arial Narrow" panose="020B0606020202030204" pitchFamily="34" charset="0"/>
              </a:rPr>
              <a:t>allergenu</a:t>
            </a:r>
            <a:endParaRPr lang="hr-HR" dirty="0">
              <a:latin typeface="Arial Narrow" panose="020B0606020202030204" pitchFamily="34" charset="0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2452689" y="3929064"/>
            <a:ext cx="357187" cy="3571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31" name="TekstniOkvir 30"/>
          <p:cNvSpPr txBox="1"/>
          <p:nvPr/>
        </p:nvSpPr>
        <p:spPr>
          <a:xfrm>
            <a:off x="6580188" y="4044068"/>
            <a:ext cx="175736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hr-HR" dirty="0">
                <a:latin typeface="Arial Narrow" panose="020B0606020202030204" pitchFamily="34" charset="0"/>
              </a:rPr>
              <a:t>Aktivacija </a:t>
            </a:r>
            <a:r>
              <a:rPr lang="hr-HR" dirty="0" err="1">
                <a:latin typeface="Arial Narrow" panose="020B0606020202030204" pitchFamily="34" charset="0"/>
              </a:rPr>
              <a:t>mastocita</a:t>
            </a:r>
            <a:r>
              <a:rPr lang="hr-HR" dirty="0">
                <a:latin typeface="Arial Narrow" panose="020B0606020202030204" pitchFamily="34" charset="0"/>
              </a:rPr>
              <a:t>: oslobađanje medijatora</a:t>
            </a:r>
          </a:p>
        </p:txBody>
      </p:sp>
    </p:spTree>
    <p:extLst>
      <p:ext uri="{BB962C8B-B14F-4D97-AF65-F5344CB8AC3E}">
        <p14:creationId xmlns:p14="http://schemas.microsoft.com/office/powerpoint/2010/main" val="342351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5465764" y="6140451"/>
            <a:ext cx="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2000" b="1">
              <a:latin typeface="Tahoma" panose="020B0604030504040204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248151" y="3562351"/>
            <a:ext cx="2532063" cy="2593975"/>
            <a:chOff x="864" y="2112"/>
            <a:chExt cx="1595" cy="1634"/>
          </a:xfrm>
        </p:grpSpPr>
        <p:grpSp>
          <p:nvGrpSpPr>
            <p:cNvPr id="42360" name="Group 5"/>
            <p:cNvGrpSpPr>
              <a:grpSpLocks/>
            </p:cNvGrpSpPr>
            <p:nvPr/>
          </p:nvGrpSpPr>
          <p:grpSpPr bwMode="auto">
            <a:xfrm rot="10800000">
              <a:off x="1413" y="2112"/>
              <a:ext cx="175" cy="480"/>
              <a:chOff x="4960" y="518"/>
              <a:chExt cx="175" cy="480"/>
            </a:xfrm>
          </p:grpSpPr>
          <p:sp>
            <p:nvSpPr>
              <p:cNvPr id="42382" name="Rectangle 6"/>
              <p:cNvSpPr>
                <a:spLocks noChangeArrowheads="1"/>
              </p:cNvSpPr>
              <p:nvPr/>
            </p:nvSpPr>
            <p:spPr bwMode="auto">
              <a:xfrm rot="5400000">
                <a:off x="4969" y="828"/>
                <a:ext cx="158" cy="157"/>
              </a:xfrm>
              <a:prstGeom prst="rect">
                <a:avLst/>
              </a:prstGeom>
              <a:solidFill>
                <a:schemeClr val="accent2"/>
              </a:solidFill>
              <a:ln w="381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383" name="Line 7"/>
              <p:cNvSpPr>
                <a:spLocks noChangeShapeType="1"/>
              </p:cNvSpPr>
              <p:nvPr/>
            </p:nvSpPr>
            <p:spPr bwMode="auto">
              <a:xfrm rot="5400000">
                <a:off x="4899" y="670"/>
                <a:ext cx="306" cy="1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2384" name="Rectangle 8"/>
              <p:cNvSpPr>
                <a:spLocks noChangeArrowheads="1"/>
              </p:cNvSpPr>
              <p:nvPr/>
            </p:nvSpPr>
            <p:spPr bwMode="auto">
              <a:xfrm rot="5400000">
                <a:off x="5017" y="879"/>
                <a:ext cx="62" cy="175"/>
              </a:xfrm>
              <a:prstGeom prst="rect">
                <a:avLst/>
              </a:prstGeom>
              <a:solidFill>
                <a:schemeClr val="accent2"/>
              </a:solidFill>
              <a:ln w="14288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</p:grpSp>
        <p:grpSp>
          <p:nvGrpSpPr>
            <p:cNvPr id="42361" name="Group 9"/>
            <p:cNvGrpSpPr>
              <a:grpSpLocks/>
            </p:cNvGrpSpPr>
            <p:nvPr/>
          </p:nvGrpSpPr>
          <p:grpSpPr bwMode="auto">
            <a:xfrm rot="-5400000">
              <a:off x="2131" y="2671"/>
              <a:ext cx="175" cy="480"/>
              <a:chOff x="4960" y="518"/>
              <a:chExt cx="175" cy="480"/>
            </a:xfrm>
          </p:grpSpPr>
          <p:sp>
            <p:nvSpPr>
              <p:cNvPr id="42379" name="Rectangle 10"/>
              <p:cNvSpPr>
                <a:spLocks noChangeArrowheads="1"/>
              </p:cNvSpPr>
              <p:nvPr/>
            </p:nvSpPr>
            <p:spPr bwMode="auto">
              <a:xfrm rot="5400000">
                <a:off x="4969" y="828"/>
                <a:ext cx="158" cy="157"/>
              </a:xfrm>
              <a:prstGeom prst="rect">
                <a:avLst/>
              </a:prstGeom>
              <a:solidFill>
                <a:schemeClr val="accent2"/>
              </a:solidFill>
              <a:ln w="381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380" name="Line 11"/>
              <p:cNvSpPr>
                <a:spLocks noChangeShapeType="1"/>
              </p:cNvSpPr>
              <p:nvPr/>
            </p:nvSpPr>
            <p:spPr bwMode="auto">
              <a:xfrm rot="5400000">
                <a:off x="4899" y="670"/>
                <a:ext cx="306" cy="1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2381" name="Rectangle 12"/>
              <p:cNvSpPr>
                <a:spLocks noChangeArrowheads="1"/>
              </p:cNvSpPr>
              <p:nvPr/>
            </p:nvSpPr>
            <p:spPr bwMode="auto">
              <a:xfrm rot="5400000">
                <a:off x="5017" y="879"/>
                <a:ext cx="62" cy="175"/>
              </a:xfrm>
              <a:prstGeom prst="rect">
                <a:avLst/>
              </a:prstGeom>
              <a:solidFill>
                <a:schemeClr val="accent2"/>
              </a:solidFill>
              <a:ln w="14288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</p:grpSp>
        <p:grpSp>
          <p:nvGrpSpPr>
            <p:cNvPr id="42362" name="Group 13"/>
            <p:cNvGrpSpPr>
              <a:grpSpLocks/>
            </p:cNvGrpSpPr>
            <p:nvPr/>
          </p:nvGrpSpPr>
          <p:grpSpPr bwMode="auto">
            <a:xfrm>
              <a:off x="1413" y="3266"/>
              <a:ext cx="175" cy="480"/>
              <a:chOff x="4960" y="518"/>
              <a:chExt cx="175" cy="480"/>
            </a:xfrm>
          </p:grpSpPr>
          <p:sp>
            <p:nvSpPr>
              <p:cNvPr id="42376" name="Rectangle 14"/>
              <p:cNvSpPr>
                <a:spLocks noChangeArrowheads="1"/>
              </p:cNvSpPr>
              <p:nvPr/>
            </p:nvSpPr>
            <p:spPr bwMode="auto">
              <a:xfrm rot="5400000">
                <a:off x="4969" y="828"/>
                <a:ext cx="158" cy="157"/>
              </a:xfrm>
              <a:prstGeom prst="rect">
                <a:avLst/>
              </a:prstGeom>
              <a:solidFill>
                <a:schemeClr val="accent2"/>
              </a:solidFill>
              <a:ln w="381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377" name="Line 15"/>
              <p:cNvSpPr>
                <a:spLocks noChangeShapeType="1"/>
              </p:cNvSpPr>
              <p:nvPr/>
            </p:nvSpPr>
            <p:spPr bwMode="auto">
              <a:xfrm rot="5400000">
                <a:off x="4899" y="670"/>
                <a:ext cx="306" cy="1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2378" name="Rectangle 16"/>
              <p:cNvSpPr>
                <a:spLocks noChangeArrowheads="1"/>
              </p:cNvSpPr>
              <p:nvPr/>
            </p:nvSpPr>
            <p:spPr bwMode="auto">
              <a:xfrm rot="5400000">
                <a:off x="5017" y="879"/>
                <a:ext cx="62" cy="175"/>
              </a:xfrm>
              <a:prstGeom prst="rect">
                <a:avLst/>
              </a:prstGeom>
              <a:solidFill>
                <a:schemeClr val="accent2"/>
              </a:solidFill>
              <a:ln w="14288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</p:grpSp>
        <p:grpSp>
          <p:nvGrpSpPr>
            <p:cNvPr id="42363" name="Group 17"/>
            <p:cNvGrpSpPr>
              <a:grpSpLocks/>
            </p:cNvGrpSpPr>
            <p:nvPr/>
          </p:nvGrpSpPr>
          <p:grpSpPr bwMode="auto">
            <a:xfrm>
              <a:off x="864" y="2369"/>
              <a:ext cx="1272" cy="1044"/>
              <a:chOff x="1608" y="2388"/>
              <a:chExt cx="1272" cy="1044"/>
            </a:xfrm>
          </p:grpSpPr>
          <p:sp>
            <p:nvSpPr>
              <p:cNvPr id="42364" name="Oval 18"/>
              <p:cNvSpPr>
                <a:spLocks noChangeArrowheads="1"/>
              </p:cNvSpPr>
              <p:nvPr/>
            </p:nvSpPr>
            <p:spPr bwMode="auto">
              <a:xfrm>
                <a:off x="1608" y="2388"/>
                <a:ext cx="1272" cy="1044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365" name="Oval 19"/>
              <p:cNvSpPr>
                <a:spLocks noChangeArrowheads="1"/>
              </p:cNvSpPr>
              <p:nvPr/>
            </p:nvSpPr>
            <p:spPr bwMode="auto">
              <a:xfrm>
                <a:off x="1944" y="2556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366" name="Oval 20"/>
              <p:cNvSpPr>
                <a:spLocks noChangeArrowheads="1"/>
              </p:cNvSpPr>
              <p:nvPr/>
            </p:nvSpPr>
            <p:spPr bwMode="auto">
              <a:xfrm>
                <a:off x="1745" y="2741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367" name="Oval 21"/>
              <p:cNvSpPr>
                <a:spLocks noChangeArrowheads="1"/>
              </p:cNvSpPr>
              <p:nvPr/>
            </p:nvSpPr>
            <p:spPr bwMode="auto">
              <a:xfrm>
                <a:off x="2062" y="2770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368" name="Oval 22"/>
              <p:cNvSpPr>
                <a:spLocks noChangeArrowheads="1"/>
              </p:cNvSpPr>
              <p:nvPr/>
            </p:nvSpPr>
            <p:spPr bwMode="auto">
              <a:xfrm>
                <a:off x="2355" y="2583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369" name="Oval 23"/>
              <p:cNvSpPr>
                <a:spLocks noChangeArrowheads="1"/>
              </p:cNvSpPr>
              <p:nvPr/>
            </p:nvSpPr>
            <p:spPr bwMode="auto">
              <a:xfrm>
                <a:off x="2552" y="2792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370" name="Oval 24"/>
              <p:cNvSpPr>
                <a:spLocks noChangeArrowheads="1"/>
              </p:cNvSpPr>
              <p:nvPr/>
            </p:nvSpPr>
            <p:spPr bwMode="auto">
              <a:xfrm>
                <a:off x="2305" y="2941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371" name="Oval 25"/>
              <p:cNvSpPr>
                <a:spLocks noChangeArrowheads="1"/>
              </p:cNvSpPr>
              <p:nvPr/>
            </p:nvSpPr>
            <p:spPr bwMode="auto">
              <a:xfrm>
                <a:off x="1866" y="3090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372" name="Oval 26"/>
              <p:cNvSpPr>
                <a:spLocks noChangeArrowheads="1"/>
              </p:cNvSpPr>
              <p:nvPr/>
            </p:nvSpPr>
            <p:spPr bwMode="auto">
              <a:xfrm>
                <a:off x="1872" y="2844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373" name="Oval 27"/>
              <p:cNvSpPr>
                <a:spLocks noChangeArrowheads="1"/>
              </p:cNvSpPr>
              <p:nvPr/>
            </p:nvSpPr>
            <p:spPr bwMode="auto">
              <a:xfrm>
                <a:off x="2525" y="3101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374" name="Oval 28"/>
              <p:cNvSpPr>
                <a:spLocks noChangeArrowheads="1"/>
              </p:cNvSpPr>
              <p:nvPr/>
            </p:nvSpPr>
            <p:spPr bwMode="auto">
              <a:xfrm>
                <a:off x="2146" y="2962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375" name="Oval 29"/>
              <p:cNvSpPr>
                <a:spLocks noChangeArrowheads="1"/>
              </p:cNvSpPr>
              <p:nvPr/>
            </p:nvSpPr>
            <p:spPr bwMode="auto">
              <a:xfrm>
                <a:off x="2211" y="3183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</p:grp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6954838" y="3201988"/>
            <a:ext cx="3592512" cy="3211512"/>
            <a:chOff x="3421" y="1885"/>
            <a:chExt cx="2263" cy="2023"/>
          </a:xfrm>
        </p:grpSpPr>
        <p:grpSp>
          <p:nvGrpSpPr>
            <p:cNvPr id="42279" name="Group 31"/>
            <p:cNvGrpSpPr>
              <a:grpSpLocks/>
            </p:cNvGrpSpPr>
            <p:nvPr/>
          </p:nvGrpSpPr>
          <p:grpSpPr bwMode="auto">
            <a:xfrm>
              <a:off x="4398" y="3231"/>
              <a:ext cx="274" cy="677"/>
              <a:chOff x="4616" y="315"/>
              <a:chExt cx="274" cy="677"/>
            </a:xfrm>
          </p:grpSpPr>
          <p:sp>
            <p:nvSpPr>
              <p:cNvPr id="42344" name="Rectangle 32"/>
              <p:cNvSpPr>
                <a:spLocks noChangeArrowheads="1"/>
              </p:cNvSpPr>
              <p:nvPr/>
            </p:nvSpPr>
            <p:spPr bwMode="auto">
              <a:xfrm rot="5400000">
                <a:off x="4676" y="625"/>
                <a:ext cx="158" cy="157"/>
              </a:xfrm>
              <a:prstGeom prst="rect">
                <a:avLst/>
              </a:prstGeom>
              <a:solidFill>
                <a:schemeClr val="accent2"/>
              </a:solidFill>
              <a:ln w="381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345" name="Line 33"/>
              <p:cNvSpPr>
                <a:spLocks noChangeShapeType="1"/>
              </p:cNvSpPr>
              <p:nvPr/>
            </p:nvSpPr>
            <p:spPr bwMode="auto">
              <a:xfrm rot="5400000">
                <a:off x="4606" y="467"/>
                <a:ext cx="306" cy="1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2346" name="Rectangle 34"/>
              <p:cNvSpPr>
                <a:spLocks noChangeArrowheads="1"/>
              </p:cNvSpPr>
              <p:nvPr/>
            </p:nvSpPr>
            <p:spPr bwMode="auto">
              <a:xfrm rot="5400000">
                <a:off x="4724" y="676"/>
                <a:ext cx="62" cy="175"/>
              </a:xfrm>
              <a:prstGeom prst="rect">
                <a:avLst/>
              </a:prstGeom>
              <a:solidFill>
                <a:schemeClr val="accent2"/>
              </a:solidFill>
              <a:ln w="14288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grpSp>
            <p:nvGrpSpPr>
              <p:cNvPr id="42347" name="Group 35"/>
              <p:cNvGrpSpPr>
                <a:grpSpLocks/>
              </p:cNvGrpSpPr>
              <p:nvPr/>
            </p:nvGrpSpPr>
            <p:grpSpPr bwMode="auto">
              <a:xfrm>
                <a:off x="4616" y="669"/>
                <a:ext cx="274" cy="323"/>
                <a:chOff x="1111" y="3020"/>
                <a:chExt cx="274" cy="323"/>
              </a:xfrm>
            </p:grpSpPr>
            <p:sp>
              <p:nvSpPr>
                <p:cNvPr id="42348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1166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349" name="Line 37"/>
                <p:cNvSpPr>
                  <a:spLocks noChangeShapeType="1"/>
                </p:cNvSpPr>
                <p:nvPr/>
              </p:nvSpPr>
              <p:spPr bwMode="auto">
                <a:xfrm>
                  <a:off x="1271" y="3203"/>
                  <a:ext cx="87" cy="88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350" name="Line 38"/>
                <p:cNvSpPr>
                  <a:spLocks noChangeShapeType="1"/>
                </p:cNvSpPr>
                <p:nvPr/>
              </p:nvSpPr>
              <p:spPr bwMode="auto">
                <a:xfrm>
                  <a:off x="1271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42351" name="Group 39"/>
                <p:cNvGrpSpPr>
                  <a:grpSpLocks/>
                </p:cNvGrpSpPr>
                <p:nvPr/>
              </p:nvGrpSpPr>
              <p:grpSpPr bwMode="auto">
                <a:xfrm>
                  <a:off x="1111" y="3291"/>
                  <a:ext cx="53" cy="52"/>
                  <a:chOff x="1105" y="3291"/>
                  <a:chExt cx="53" cy="52"/>
                </a:xfrm>
              </p:grpSpPr>
              <p:sp>
                <p:nvSpPr>
                  <p:cNvPr id="42358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1157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359" name="Line 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05" y="3291"/>
                    <a:ext cx="52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42352" name="Group 42"/>
                <p:cNvGrpSpPr>
                  <a:grpSpLocks/>
                </p:cNvGrpSpPr>
                <p:nvPr/>
              </p:nvGrpSpPr>
              <p:grpSpPr bwMode="auto">
                <a:xfrm>
                  <a:off x="1332" y="3291"/>
                  <a:ext cx="53" cy="52"/>
                  <a:chOff x="1332" y="3291"/>
                  <a:chExt cx="53" cy="52"/>
                </a:xfrm>
              </p:grpSpPr>
              <p:sp>
                <p:nvSpPr>
                  <p:cNvPr id="42356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357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53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42353" name="Line 45"/>
                <p:cNvSpPr>
                  <a:spLocks noChangeShapeType="1"/>
                </p:cNvSpPr>
                <p:nvPr/>
              </p:nvSpPr>
              <p:spPr bwMode="auto">
                <a:xfrm>
                  <a:off x="1253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35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1143" y="3203"/>
                  <a:ext cx="87" cy="87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355" name="Line 47"/>
                <p:cNvSpPr>
                  <a:spLocks noChangeShapeType="1"/>
                </p:cNvSpPr>
                <p:nvPr/>
              </p:nvSpPr>
              <p:spPr bwMode="auto">
                <a:xfrm>
                  <a:off x="1227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</p:grpSp>
        <p:grpSp>
          <p:nvGrpSpPr>
            <p:cNvPr id="42280" name="Group 48"/>
            <p:cNvGrpSpPr>
              <a:grpSpLocks/>
            </p:cNvGrpSpPr>
            <p:nvPr/>
          </p:nvGrpSpPr>
          <p:grpSpPr bwMode="auto">
            <a:xfrm rot="10800000">
              <a:off x="4398" y="1885"/>
              <a:ext cx="274" cy="677"/>
              <a:chOff x="4616" y="315"/>
              <a:chExt cx="274" cy="677"/>
            </a:xfrm>
          </p:grpSpPr>
          <p:sp>
            <p:nvSpPr>
              <p:cNvPr id="42328" name="Rectangle 49"/>
              <p:cNvSpPr>
                <a:spLocks noChangeArrowheads="1"/>
              </p:cNvSpPr>
              <p:nvPr/>
            </p:nvSpPr>
            <p:spPr bwMode="auto">
              <a:xfrm rot="5400000">
                <a:off x="4676" y="625"/>
                <a:ext cx="158" cy="157"/>
              </a:xfrm>
              <a:prstGeom prst="rect">
                <a:avLst/>
              </a:prstGeom>
              <a:solidFill>
                <a:schemeClr val="accent2"/>
              </a:solidFill>
              <a:ln w="381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329" name="Line 50"/>
              <p:cNvSpPr>
                <a:spLocks noChangeShapeType="1"/>
              </p:cNvSpPr>
              <p:nvPr/>
            </p:nvSpPr>
            <p:spPr bwMode="auto">
              <a:xfrm rot="5400000">
                <a:off x="4606" y="467"/>
                <a:ext cx="306" cy="1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2330" name="Rectangle 51"/>
              <p:cNvSpPr>
                <a:spLocks noChangeArrowheads="1"/>
              </p:cNvSpPr>
              <p:nvPr/>
            </p:nvSpPr>
            <p:spPr bwMode="auto">
              <a:xfrm rot="5400000">
                <a:off x="4724" y="676"/>
                <a:ext cx="62" cy="175"/>
              </a:xfrm>
              <a:prstGeom prst="rect">
                <a:avLst/>
              </a:prstGeom>
              <a:solidFill>
                <a:schemeClr val="accent2"/>
              </a:solidFill>
              <a:ln w="14288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grpSp>
            <p:nvGrpSpPr>
              <p:cNvPr id="42331" name="Group 52"/>
              <p:cNvGrpSpPr>
                <a:grpSpLocks/>
              </p:cNvGrpSpPr>
              <p:nvPr/>
            </p:nvGrpSpPr>
            <p:grpSpPr bwMode="auto">
              <a:xfrm>
                <a:off x="4616" y="669"/>
                <a:ext cx="274" cy="323"/>
                <a:chOff x="1111" y="3020"/>
                <a:chExt cx="274" cy="323"/>
              </a:xfrm>
            </p:grpSpPr>
            <p:sp>
              <p:nvSpPr>
                <p:cNvPr id="42332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1166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333" name="Line 54"/>
                <p:cNvSpPr>
                  <a:spLocks noChangeShapeType="1"/>
                </p:cNvSpPr>
                <p:nvPr/>
              </p:nvSpPr>
              <p:spPr bwMode="auto">
                <a:xfrm>
                  <a:off x="1271" y="3203"/>
                  <a:ext cx="87" cy="88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334" name="Line 55"/>
                <p:cNvSpPr>
                  <a:spLocks noChangeShapeType="1"/>
                </p:cNvSpPr>
                <p:nvPr/>
              </p:nvSpPr>
              <p:spPr bwMode="auto">
                <a:xfrm>
                  <a:off x="1271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42335" name="Group 56"/>
                <p:cNvGrpSpPr>
                  <a:grpSpLocks/>
                </p:cNvGrpSpPr>
                <p:nvPr/>
              </p:nvGrpSpPr>
              <p:grpSpPr bwMode="auto">
                <a:xfrm>
                  <a:off x="1111" y="3291"/>
                  <a:ext cx="53" cy="52"/>
                  <a:chOff x="1105" y="3291"/>
                  <a:chExt cx="53" cy="52"/>
                </a:xfrm>
              </p:grpSpPr>
              <p:sp>
                <p:nvSpPr>
                  <p:cNvPr id="42342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1157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343" name="Line 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05" y="3291"/>
                    <a:ext cx="52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42336" name="Group 59"/>
                <p:cNvGrpSpPr>
                  <a:grpSpLocks/>
                </p:cNvGrpSpPr>
                <p:nvPr/>
              </p:nvGrpSpPr>
              <p:grpSpPr bwMode="auto">
                <a:xfrm>
                  <a:off x="1332" y="3291"/>
                  <a:ext cx="53" cy="52"/>
                  <a:chOff x="1332" y="3291"/>
                  <a:chExt cx="53" cy="52"/>
                </a:xfrm>
              </p:grpSpPr>
              <p:sp>
                <p:nvSpPr>
                  <p:cNvPr id="42340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341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53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42337" name="Line 62"/>
                <p:cNvSpPr>
                  <a:spLocks noChangeShapeType="1"/>
                </p:cNvSpPr>
                <p:nvPr/>
              </p:nvSpPr>
              <p:spPr bwMode="auto">
                <a:xfrm>
                  <a:off x="1253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338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1143" y="3203"/>
                  <a:ext cx="87" cy="87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339" name="Line 64"/>
                <p:cNvSpPr>
                  <a:spLocks noChangeShapeType="1"/>
                </p:cNvSpPr>
                <p:nvPr/>
              </p:nvSpPr>
              <p:spPr bwMode="auto">
                <a:xfrm>
                  <a:off x="1227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</p:grpSp>
        <p:grpSp>
          <p:nvGrpSpPr>
            <p:cNvPr id="42281" name="Group 65"/>
            <p:cNvGrpSpPr>
              <a:grpSpLocks/>
            </p:cNvGrpSpPr>
            <p:nvPr/>
          </p:nvGrpSpPr>
          <p:grpSpPr bwMode="auto">
            <a:xfrm rot="-5400000">
              <a:off x="5209" y="2539"/>
              <a:ext cx="274" cy="677"/>
              <a:chOff x="4616" y="315"/>
              <a:chExt cx="274" cy="677"/>
            </a:xfrm>
          </p:grpSpPr>
          <p:sp>
            <p:nvSpPr>
              <p:cNvPr id="42312" name="Rectangle 66"/>
              <p:cNvSpPr>
                <a:spLocks noChangeArrowheads="1"/>
              </p:cNvSpPr>
              <p:nvPr/>
            </p:nvSpPr>
            <p:spPr bwMode="auto">
              <a:xfrm rot="5400000">
                <a:off x="4676" y="625"/>
                <a:ext cx="158" cy="157"/>
              </a:xfrm>
              <a:prstGeom prst="rect">
                <a:avLst/>
              </a:prstGeom>
              <a:solidFill>
                <a:schemeClr val="accent2"/>
              </a:solidFill>
              <a:ln w="381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313" name="Line 67"/>
              <p:cNvSpPr>
                <a:spLocks noChangeShapeType="1"/>
              </p:cNvSpPr>
              <p:nvPr/>
            </p:nvSpPr>
            <p:spPr bwMode="auto">
              <a:xfrm rot="5400000">
                <a:off x="4606" y="467"/>
                <a:ext cx="306" cy="1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2314" name="Rectangle 68"/>
              <p:cNvSpPr>
                <a:spLocks noChangeArrowheads="1"/>
              </p:cNvSpPr>
              <p:nvPr/>
            </p:nvSpPr>
            <p:spPr bwMode="auto">
              <a:xfrm rot="5400000">
                <a:off x="4724" y="676"/>
                <a:ext cx="62" cy="175"/>
              </a:xfrm>
              <a:prstGeom prst="rect">
                <a:avLst/>
              </a:prstGeom>
              <a:solidFill>
                <a:schemeClr val="accent2"/>
              </a:solidFill>
              <a:ln w="14288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grpSp>
            <p:nvGrpSpPr>
              <p:cNvPr id="42315" name="Group 69"/>
              <p:cNvGrpSpPr>
                <a:grpSpLocks/>
              </p:cNvGrpSpPr>
              <p:nvPr/>
            </p:nvGrpSpPr>
            <p:grpSpPr bwMode="auto">
              <a:xfrm>
                <a:off x="4616" y="669"/>
                <a:ext cx="274" cy="323"/>
                <a:chOff x="1111" y="3020"/>
                <a:chExt cx="274" cy="323"/>
              </a:xfrm>
            </p:grpSpPr>
            <p:sp>
              <p:nvSpPr>
                <p:cNvPr id="42316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1166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317" name="Line 71"/>
                <p:cNvSpPr>
                  <a:spLocks noChangeShapeType="1"/>
                </p:cNvSpPr>
                <p:nvPr/>
              </p:nvSpPr>
              <p:spPr bwMode="auto">
                <a:xfrm>
                  <a:off x="1271" y="3203"/>
                  <a:ext cx="87" cy="88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318" name="Line 72"/>
                <p:cNvSpPr>
                  <a:spLocks noChangeShapeType="1"/>
                </p:cNvSpPr>
                <p:nvPr/>
              </p:nvSpPr>
              <p:spPr bwMode="auto">
                <a:xfrm>
                  <a:off x="1271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42319" name="Group 73"/>
                <p:cNvGrpSpPr>
                  <a:grpSpLocks/>
                </p:cNvGrpSpPr>
                <p:nvPr/>
              </p:nvGrpSpPr>
              <p:grpSpPr bwMode="auto">
                <a:xfrm>
                  <a:off x="1111" y="3291"/>
                  <a:ext cx="53" cy="52"/>
                  <a:chOff x="1105" y="3291"/>
                  <a:chExt cx="53" cy="52"/>
                </a:xfrm>
              </p:grpSpPr>
              <p:sp>
                <p:nvSpPr>
                  <p:cNvPr id="42326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1157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327" name="Line 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05" y="3291"/>
                    <a:ext cx="52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42320" name="Group 76"/>
                <p:cNvGrpSpPr>
                  <a:grpSpLocks/>
                </p:cNvGrpSpPr>
                <p:nvPr/>
              </p:nvGrpSpPr>
              <p:grpSpPr bwMode="auto">
                <a:xfrm>
                  <a:off x="1332" y="3291"/>
                  <a:ext cx="53" cy="52"/>
                  <a:chOff x="1332" y="3291"/>
                  <a:chExt cx="53" cy="52"/>
                </a:xfrm>
              </p:grpSpPr>
              <p:sp>
                <p:nvSpPr>
                  <p:cNvPr id="42324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325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53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42321" name="Line 79"/>
                <p:cNvSpPr>
                  <a:spLocks noChangeShapeType="1"/>
                </p:cNvSpPr>
                <p:nvPr/>
              </p:nvSpPr>
              <p:spPr bwMode="auto">
                <a:xfrm>
                  <a:off x="1253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322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1143" y="3203"/>
                  <a:ext cx="87" cy="87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323" name="Line 81"/>
                <p:cNvSpPr>
                  <a:spLocks noChangeShapeType="1"/>
                </p:cNvSpPr>
                <p:nvPr/>
              </p:nvSpPr>
              <p:spPr bwMode="auto">
                <a:xfrm>
                  <a:off x="1227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</p:grpSp>
        <p:grpSp>
          <p:nvGrpSpPr>
            <p:cNvPr id="42282" name="Group 82"/>
            <p:cNvGrpSpPr>
              <a:grpSpLocks/>
            </p:cNvGrpSpPr>
            <p:nvPr/>
          </p:nvGrpSpPr>
          <p:grpSpPr bwMode="auto">
            <a:xfrm rot="5400000">
              <a:off x="3623" y="2539"/>
              <a:ext cx="274" cy="677"/>
              <a:chOff x="4616" y="315"/>
              <a:chExt cx="274" cy="677"/>
            </a:xfrm>
          </p:grpSpPr>
          <p:sp>
            <p:nvSpPr>
              <p:cNvPr id="42296" name="Rectangle 83"/>
              <p:cNvSpPr>
                <a:spLocks noChangeArrowheads="1"/>
              </p:cNvSpPr>
              <p:nvPr/>
            </p:nvSpPr>
            <p:spPr bwMode="auto">
              <a:xfrm rot="5400000">
                <a:off x="4676" y="625"/>
                <a:ext cx="158" cy="157"/>
              </a:xfrm>
              <a:prstGeom prst="rect">
                <a:avLst/>
              </a:prstGeom>
              <a:solidFill>
                <a:schemeClr val="accent2"/>
              </a:solidFill>
              <a:ln w="381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297" name="Line 84"/>
              <p:cNvSpPr>
                <a:spLocks noChangeShapeType="1"/>
              </p:cNvSpPr>
              <p:nvPr/>
            </p:nvSpPr>
            <p:spPr bwMode="auto">
              <a:xfrm rot="5400000">
                <a:off x="4606" y="467"/>
                <a:ext cx="306" cy="1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2298" name="Rectangle 85"/>
              <p:cNvSpPr>
                <a:spLocks noChangeArrowheads="1"/>
              </p:cNvSpPr>
              <p:nvPr/>
            </p:nvSpPr>
            <p:spPr bwMode="auto">
              <a:xfrm rot="5400000">
                <a:off x="4724" y="676"/>
                <a:ext cx="62" cy="175"/>
              </a:xfrm>
              <a:prstGeom prst="rect">
                <a:avLst/>
              </a:prstGeom>
              <a:solidFill>
                <a:schemeClr val="accent2"/>
              </a:solidFill>
              <a:ln w="14288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grpSp>
            <p:nvGrpSpPr>
              <p:cNvPr id="42299" name="Group 86"/>
              <p:cNvGrpSpPr>
                <a:grpSpLocks/>
              </p:cNvGrpSpPr>
              <p:nvPr/>
            </p:nvGrpSpPr>
            <p:grpSpPr bwMode="auto">
              <a:xfrm>
                <a:off x="4616" y="669"/>
                <a:ext cx="274" cy="323"/>
                <a:chOff x="1111" y="3020"/>
                <a:chExt cx="274" cy="323"/>
              </a:xfrm>
            </p:grpSpPr>
            <p:sp>
              <p:nvSpPr>
                <p:cNvPr id="42300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1166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301" name="Line 88"/>
                <p:cNvSpPr>
                  <a:spLocks noChangeShapeType="1"/>
                </p:cNvSpPr>
                <p:nvPr/>
              </p:nvSpPr>
              <p:spPr bwMode="auto">
                <a:xfrm>
                  <a:off x="1271" y="3203"/>
                  <a:ext cx="87" cy="88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302" name="Line 89"/>
                <p:cNvSpPr>
                  <a:spLocks noChangeShapeType="1"/>
                </p:cNvSpPr>
                <p:nvPr/>
              </p:nvSpPr>
              <p:spPr bwMode="auto">
                <a:xfrm>
                  <a:off x="1271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42303" name="Group 90"/>
                <p:cNvGrpSpPr>
                  <a:grpSpLocks/>
                </p:cNvGrpSpPr>
                <p:nvPr/>
              </p:nvGrpSpPr>
              <p:grpSpPr bwMode="auto">
                <a:xfrm>
                  <a:off x="1111" y="3291"/>
                  <a:ext cx="53" cy="52"/>
                  <a:chOff x="1105" y="3291"/>
                  <a:chExt cx="53" cy="52"/>
                </a:xfrm>
              </p:grpSpPr>
              <p:sp>
                <p:nvSpPr>
                  <p:cNvPr id="42310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1157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311" name="Line 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05" y="3291"/>
                    <a:ext cx="52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42304" name="Group 93"/>
                <p:cNvGrpSpPr>
                  <a:grpSpLocks/>
                </p:cNvGrpSpPr>
                <p:nvPr/>
              </p:nvGrpSpPr>
              <p:grpSpPr bwMode="auto">
                <a:xfrm>
                  <a:off x="1332" y="3291"/>
                  <a:ext cx="53" cy="52"/>
                  <a:chOff x="1332" y="3291"/>
                  <a:chExt cx="53" cy="52"/>
                </a:xfrm>
              </p:grpSpPr>
              <p:sp>
                <p:nvSpPr>
                  <p:cNvPr id="42308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309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53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42305" name="Line 96"/>
                <p:cNvSpPr>
                  <a:spLocks noChangeShapeType="1"/>
                </p:cNvSpPr>
                <p:nvPr/>
              </p:nvSpPr>
              <p:spPr bwMode="auto">
                <a:xfrm>
                  <a:off x="1253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306" name="Line 97"/>
                <p:cNvSpPr>
                  <a:spLocks noChangeShapeType="1"/>
                </p:cNvSpPr>
                <p:nvPr/>
              </p:nvSpPr>
              <p:spPr bwMode="auto">
                <a:xfrm flipH="1">
                  <a:off x="1143" y="3203"/>
                  <a:ext cx="87" cy="87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307" name="Line 98"/>
                <p:cNvSpPr>
                  <a:spLocks noChangeShapeType="1"/>
                </p:cNvSpPr>
                <p:nvPr/>
              </p:nvSpPr>
              <p:spPr bwMode="auto">
                <a:xfrm>
                  <a:off x="1227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</p:grpSp>
        <p:grpSp>
          <p:nvGrpSpPr>
            <p:cNvPr id="42283" name="Group 99"/>
            <p:cNvGrpSpPr>
              <a:grpSpLocks/>
            </p:cNvGrpSpPr>
            <p:nvPr/>
          </p:nvGrpSpPr>
          <p:grpSpPr bwMode="auto">
            <a:xfrm>
              <a:off x="3905" y="2381"/>
              <a:ext cx="1272" cy="1044"/>
              <a:chOff x="1608" y="2388"/>
              <a:chExt cx="1272" cy="1044"/>
            </a:xfrm>
          </p:grpSpPr>
          <p:sp>
            <p:nvSpPr>
              <p:cNvPr id="42284" name="Oval 100"/>
              <p:cNvSpPr>
                <a:spLocks noChangeArrowheads="1"/>
              </p:cNvSpPr>
              <p:nvPr/>
            </p:nvSpPr>
            <p:spPr bwMode="auto">
              <a:xfrm>
                <a:off x="1608" y="2388"/>
                <a:ext cx="1272" cy="1044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285" name="Oval 101"/>
              <p:cNvSpPr>
                <a:spLocks noChangeArrowheads="1"/>
              </p:cNvSpPr>
              <p:nvPr/>
            </p:nvSpPr>
            <p:spPr bwMode="auto">
              <a:xfrm>
                <a:off x="1944" y="2556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286" name="Oval 102"/>
              <p:cNvSpPr>
                <a:spLocks noChangeArrowheads="1"/>
              </p:cNvSpPr>
              <p:nvPr/>
            </p:nvSpPr>
            <p:spPr bwMode="auto">
              <a:xfrm>
                <a:off x="1745" y="2741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287" name="Oval 103"/>
              <p:cNvSpPr>
                <a:spLocks noChangeArrowheads="1"/>
              </p:cNvSpPr>
              <p:nvPr/>
            </p:nvSpPr>
            <p:spPr bwMode="auto">
              <a:xfrm>
                <a:off x="2062" y="2770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288" name="Oval 104"/>
              <p:cNvSpPr>
                <a:spLocks noChangeArrowheads="1"/>
              </p:cNvSpPr>
              <p:nvPr/>
            </p:nvSpPr>
            <p:spPr bwMode="auto">
              <a:xfrm>
                <a:off x="2355" y="2583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289" name="Oval 105"/>
              <p:cNvSpPr>
                <a:spLocks noChangeArrowheads="1"/>
              </p:cNvSpPr>
              <p:nvPr/>
            </p:nvSpPr>
            <p:spPr bwMode="auto">
              <a:xfrm>
                <a:off x="2552" y="2792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290" name="Oval 106"/>
              <p:cNvSpPr>
                <a:spLocks noChangeArrowheads="1"/>
              </p:cNvSpPr>
              <p:nvPr/>
            </p:nvSpPr>
            <p:spPr bwMode="auto">
              <a:xfrm>
                <a:off x="2305" y="2941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291" name="Oval 107"/>
              <p:cNvSpPr>
                <a:spLocks noChangeArrowheads="1"/>
              </p:cNvSpPr>
              <p:nvPr/>
            </p:nvSpPr>
            <p:spPr bwMode="auto">
              <a:xfrm>
                <a:off x="1866" y="3090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292" name="Oval 108"/>
              <p:cNvSpPr>
                <a:spLocks noChangeArrowheads="1"/>
              </p:cNvSpPr>
              <p:nvPr/>
            </p:nvSpPr>
            <p:spPr bwMode="auto">
              <a:xfrm>
                <a:off x="1872" y="2844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293" name="Oval 109"/>
              <p:cNvSpPr>
                <a:spLocks noChangeArrowheads="1"/>
              </p:cNvSpPr>
              <p:nvPr/>
            </p:nvSpPr>
            <p:spPr bwMode="auto">
              <a:xfrm>
                <a:off x="2525" y="3101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294" name="Oval 110"/>
              <p:cNvSpPr>
                <a:spLocks noChangeArrowheads="1"/>
              </p:cNvSpPr>
              <p:nvPr/>
            </p:nvSpPr>
            <p:spPr bwMode="auto">
              <a:xfrm>
                <a:off x="2146" y="2962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295" name="Oval 111"/>
              <p:cNvSpPr>
                <a:spLocks noChangeArrowheads="1"/>
              </p:cNvSpPr>
              <p:nvPr/>
            </p:nvSpPr>
            <p:spPr bwMode="auto">
              <a:xfrm>
                <a:off x="2211" y="3183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</p:grpSp>
      </p:grpSp>
      <p:sp>
        <p:nvSpPr>
          <p:cNvPr id="229488" name="Line 112"/>
          <p:cNvSpPr>
            <a:spLocks noChangeShapeType="1"/>
          </p:cNvSpPr>
          <p:nvPr/>
        </p:nvSpPr>
        <p:spPr bwMode="auto">
          <a:xfrm>
            <a:off x="6324600" y="4495800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grpSp>
        <p:nvGrpSpPr>
          <p:cNvPr id="25" name="Group 113"/>
          <p:cNvGrpSpPr>
            <a:grpSpLocks/>
          </p:cNvGrpSpPr>
          <p:nvPr/>
        </p:nvGrpSpPr>
        <p:grpSpPr bwMode="auto">
          <a:xfrm>
            <a:off x="7780338" y="190500"/>
            <a:ext cx="2019300" cy="3714750"/>
            <a:chOff x="3941" y="120"/>
            <a:chExt cx="1272" cy="2340"/>
          </a:xfrm>
        </p:grpSpPr>
        <p:grpSp>
          <p:nvGrpSpPr>
            <p:cNvPr id="42213" name="Group 114"/>
            <p:cNvGrpSpPr>
              <a:grpSpLocks/>
            </p:cNvGrpSpPr>
            <p:nvPr/>
          </p:nvGrpSpPr>
          <p:grpSpPr bwMode="auto">
            <a:xfrm>
              <a:off x="3941" y="120"/>
              <a:ext cx="1272" cy="1511"/>
              <a:chOff x="3941" y="-12"/>
              <a:chExt cx="1272" cy="1511"/>
            </a:xfrm>
          </p:grpSpPr>
          <p:grpSp>
            <p:nvGrpSpPr>
              <p:cNvPr id="42215" name="Group 115"/>
              <p:cNvGrpSpPr>
                <a:grpSpLocks/>
              </p:cNvGrpSpPr>
              <p:nvPr/>
            </p:nvGrpSpPr>
            <p:grpSpPr bwMode="auto">
              <a:xfrm>
                <a:off x="4019" y="726"/>
                <a:ext cx="274" cy="677"/>
                <a:chOff x="4616" y="315"/>
                <a:chExt cx="274" cy="677"/>
              </a:xfrm>
            </p:grpSpPr>
            <p:sp>
              <p:nvSpPr>
                <p:cNvPr id="42263" name="Rectangle 116"/>
                <p:cNvSpPr>
                  <a:spLocks noChangeArrowheads="1"/>
                </p:cNvSpPr>
                <p:nvPr/>
              </p:nvSpPr>
              <p:spPr bwMode="auto">
                <a:xfrm rot="5400000">
                  <a:off x="4676" y="625"/>
                  <a:ext cx="158" cy="157"/>
                </a:xfrm>
                <a:prstGeom prst="rect">
                  <a:avLst/>
                </a:prstGeom>
                <a:solidFill>
                  <a:schemeClr val="accent2"/>
                </a:solidFill>
                <a:ln w="3810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42264" name="Line 117"/>
                <p:cNvSpPr>
                  <a:spLocks noChangeShapeType="1"/>
                </p:cNvSpPr>
                <p:nvPr/>
              </p:nvSpPr>
              <p:spPr bwMode="auto">
                <a:xfrm rot="5400000">
                  <a:off x="4606" y="467"/>
                  <a:ext cx="306" cy="1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265" name="Rectangle 118"/>
                <p:cNvSpPr>
                  <a:spLocks noChangeArrowheads="1"/>
                </p:cNvSpPr>
                <p:nvPr/>
              </p:nvSpPr>
              <p:spPr bwMode="auto">
                <a:xfrm rot="5400000">
                  <a:off x="4724" y="676"/>
                  <a:ext cx="62" cy="175"/>
                </a:xfrm>
                <a:prstGeom prst="rect">
                  <a:avLst/>
                </a:prstGeom>
                <a:solidFill>
                  <a:schemeClr val="accent2"/>
                </a:solidFill>
                <a:ln w="14288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grpSp>
              <p:nvGrpSpPr>
                <p:cNvPr id="42266" name="Group 119"/>
                <p:cNvGrpSpPr>
                  <a:grpSpLocks/>
                </p:cNvGrpSpPr>
                <p:nvPr/>
              </p:nvGrpSpPr>
              <p:grpSpPr bwMode="auto">
                <a:xfrm>
                  <a:off x="4616" y="669"/>
                  <a:ext cx="274" cy="323"/>
                  <a:chOff x="1111" y="3020"/>
                  <a:chExt cx="274" cy="323"/>
                </a:xfrm>
              </p:grpSpPr>
              <p:sp>
                <p:nvSpPr>
                  <p:cNvPr id="42267" name="Line 1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66" y="3247"/>
                    <a:ext cx="79" cy="79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268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1271" y="3203"/>
                    <a:ext cx="87" cy="88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269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1271" y="3020"/>
                    <a:ext cx="1" cy="183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grpSp>
                <p:nvGrpSpPr>
                  <p:cNvPr id="42270" name="Group 123"/>
                  <p:cNvGrpSpPr>
                    <a:grpSpLocks/>
                  </p:cNvGrpSpPr>
                  <p:nvPr/>
                </p:nvGrpSpPr>
                <p:grpSpPr bwMode="auto">
                  <a:xfrm>
                    <a:off x="1111" y="3291"/>
                    <a:ext cx="53" cy="52"/>
                    <a:chOff x="1105" y="3291"/>
                    <a:chExt cx="53" cy="52"/>
                  </a:xfrm>
                </p:grpSpPr>
                <p:sp>
                  <p:nvSpPr>
                    <p:cNvPr id="42277" name="Line 1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7" y="3291"/>
                      <a:ext cx="1" cy="52"/>
                    </a:xfrm>
                    <a:prstGeom prst="line">
                      <a:avLst/>
                    </a:prstGeom>
                    <a:noFill/>
                    <a:ln w="14288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r-HR"/>
                    </a:p>
                  </p:txBody>
                </p:sp>
                <p:sp>
                  <p:nvSpPr>
                    <p:cNvPr id="42278" name="Line 12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105" y="3291"/>
                      <a:ext cx="52" cy="1"/>
                    </a:xfrm>
                    <a:prstGeom prst="line">
                      <a:avLst/>
                    </a:prstGeom>
                    <a:noFill/>
                    <a:ln w="14288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r-HR"/>
                    </a:p>
                  </p:txBody>
                </p:sp>
              </p:grpSp>
              <p:grpSp>
                <p:nvGrpSpPr>
                  <p:cNvPr id="42271" name="Group 126"/>
                  <p:cNvGrpSpPr>
                    <a:grpSpLocks/>
                  </p:cNvGrpSpPr>
                  <p:nvPr/>
                </p:nvGrpSpPr>
                <p:grpSpPr bwMode="auto">
                  <a:xfrm>
                    <a:off x="1332" y="3291"/>
                    <a:ext cx="53" cy="52"/>
                    <a:chOff x="1332" y="3291"/>
                    <a:chExt cx="53" cy="52"/>
                  </a:xfrm>
                </p:grpSpPr>
                <p:sp>
                  <p:nvSpPr>
                    <p:cNvPr id="42275" name="Line 1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32" y="3291"/>
                      <a:ext cx="1" cy="52"/>
                    </a:xfrm>
                    <a:prstGeom prst="line">
                      <a:avLst/>
                    </a:prstGeom>
                    <a:noFill/>
                    <a:ln w="14288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r-HR"/>
                    </a:p>
                  </p:txBody>
                </p:sp>
                <p:sp>
                  <p:nvSpPr>
                    <p:cNvPr id="42276" name="Line 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32" y="3291"/>
                      <a:ext cx="53" cy="1"/>
                    </a:xfrm>
                    <a:prstGeom prst="line">
                      <a:avLst/>
                    </a:prstGeom>
                    <a:noFill/>
                    <a:ln w="14288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r-HR"/>
                    </a:p>
                  </p:txBody>
                </p:sp>
              </p:grpSp>
              <p:sp>
                <p:nvSpPr>
                  <p:cNvPr id="42272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1253" y="3247"/>
                    <a:ext cx="79" cy="79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273" name="Line 1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43" y="3203"/>
                    <a:ext cx="87" cy="87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274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1227" y="3020"/>
                    <a:ext cx="1" cy="183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</p:grpSp>
          <p:grpSp>
            <p:nvGrpSpPr>
              <p:cNvPr id="42216" name="Group 132"/>
              <p:cNvGrpSpPr>
                <a:grpSpLocks/>
              </p:cNvGrpSpPr>
              <p:nvPr/>
            </p:nvGrpSpPr>
            <p:grpSpPr bwMode="auto">
              <a:xfrm>
                <a:off x="4444" y="822"/>
                <a:ext cx="274" cy="677"/>
                <a:chOff x="4616" y="315"/>
                <a:chExt cx="274" cy="677"/>
              </a:xfrm>
            </p:grpSpPr>
            <p:sp>
              <p:nvSpPr>
                <p:cNvPr id="42247" name="Rectangle 133"/>
                <p:cNvSpPr>
                  <a:spLocks noChangeArrowheads="1"/>
                </p:cNvSpPr>
                <p:nvPr/>
              </p:nvSpPr>
              <p:spPr bwMode="auto">
                <a:xfrm rot="5400000">
                  <a:off x="4676" y="625"/>
                  <a:ext cx="158" cy="157"/>
                </a:xfrm>
                <a:prstGeom prst="rect">
                  <a:avLst/>
                </a:prstGeom>
                <a:solidFill>
                  <a:schemeClr val="accent2"/>
                </a:solidFill>
                <a:ln w="3810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42248" name="Line 134"/>
                <p:cNvSpPr>
                  <a:spLocks noChangeShapeType="1"/>
                </p:cNvSpPr>
                <p:nvPr/>
              </p:nvSpPr>
              <p:spPr bwMode="auto">
                <a:xfrm rot="5400000">
                  <a:off x="4606" y="467"/>
                  <a:ext cx="306" cy="1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249" name="Rectangle 135"/>
                <p:cNvSpPr>
                  <a:spLocks noChangeArrowheads="1"/>
                </p:cNvSpPr>
                <p:nvPr/>
              </p:nvSpPr>
              <p:spPr bwMode="auto">
                <a:xfrm rot="5400000">
                  <a:off x="4724" y="676"/>
                  <a:ext cx="62" cy="175"/>
                </a:xfrm>
                <a:prstGeom prst="rect">
                  <a:avLst/>
                </a:prstGeom>
                <a:solidFill>
                  <a:schemeClr val="accent2"/>
                </a:solidFill>
                <a:ln w="14288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grpSp>
              <p:nvGrpSpPr>
                <p:cNvPr id="42250" name="Group 136"/>
                <p:cNvGrpSpPr>
                  <a:grpSpLocks/>
                </p:cNvGrpSpPr>
                <p:nvPr/>
              </p:nvGrpSpPr>
              <p:grpSpPr bwMode="auto">
                <a:xfrm>
                  <a:off x="4616" y="669"/>
                  <a:ext cx="274" cy="323"/>
                  <a:chOff x="1111" y="3020"/>
                  <a:chExt cx="274" cy="323"/>
                </a:xfrm>
              </p:grpSpPr>
              <p:sp>
                <p:nvSpPr>
                  <p:cNvPr id="42251" name="Line 1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66" y="3247"/>
                    <a:ext cx="79" cy="79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252" name="Line 138"/>
                  <p:cNvSpPr>
                    <a:spLocks noChangeShapeType="1"/>
                  </p:cNvSpPr>
                  <p:nvPr/>
                </p:nvSpPr>
                <p:spPr bwMode="auto">
                  <a:xfrm>
                    <a:off x="1271" y="3203"/>
                    <a:ext cx="87" cy="88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253" name="Line 139"/>
                  <p:cNvSpPr>
                    <a:spLocks noChangeShapeType="1"/>
                  </p:cNvSpPr>
                  <p:nvPr/>
                </p:nvSpPr>
                <p:spPr bwMode="auto">
                  <a:xfrm>
                    <a:off x="1271" y="3020"/>
                    <a:ext cx="1" cy="183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grpSp>
                <p:nvGrpSpPr>
                  <p:cNvPr id="42254" name="Group 140"/>
                  <p:cNvGrpSpPr>
                    <a:grpSpLocks/>
                  </p:cNvGrpSpPr>
                  <p:nvPr/>
                </p:nvGrpSpPr>
                <p:grpSpPr bwMode="auto">
                  <a:xfrm>
                    <a:off x="1111" y="3291"/>
                    <a:ext cx="53" cy="52"/>
                    <a:chOff x="1105" y="3291"/>
                    <a:chExt cx="53" cy="52"/>
                  </a:xfrm>
                </p:grpSpPr>
                <p:sp>
                  <p:nvSpPr>
                    <p:cNvPr id="42261" name="Line 1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7" y="3291"/>
                      <a:ext cx="1" cy="52"/>
                    </a:xfrm>
                    <a:prstGeom prst="line">
                      <a:avLst/>
                    </a:prstGeom>
                    <a:noFill/>
                    <a:ln w="14288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r-HR"/>
                    </a:p>
                  </p:txBody>
                </p:sp>
                <p:sp>
                  <p:nvSpPr>
                    <p:cNvPr id="42262" name="Line 1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105" y="3291"/>
                      <a:ext cx="52" cy="1"/>
                    </a:xfrm>
                    <a:prstGeom prst="line">
                      <a:avLst/>
                    </a:prstGeom>
                    <a:noFill/>
                    <a:ln w="14288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r-HR"/>
                    </a:p>
                  </p:txBody>
                </p:sp>
              </p:grpSp>
              <p:grpSp>
                <p:nvGrpSpPr>
                  <p:cNvPr id="42255" name="Group 143"/>
                  <p:cNvGrpSpPr>
                    <a:grpSpLocks/>
                  </p:cNvGrpSpPr>
                  <p:nvPr/>
                </p:nvGrpSpPr>
                <p:grpSpPr bwMode="auto">
                  <a:xfrm>
                    <a:off x="1332" y="3291"/>
                    <a:ext cx="53" cy="52"/>
                    <a:chOff x="1332" y="3291"/>
                    <a:chExt cx="53" cy="52"/>
                  </a:xfrm>
                </p:grpSpPr>
                <p:sp>
                  <p:nvSpPr>
                    <p:cNvPr id="42259" name="Line 1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32" y="3291"/>
                      <a:ext cx="1" cy="52"/>
                    </a:xfrm>
                    <a:prstGeom prst="line">
                      <a:avLst/>
                    </a:prstGeom>
                    <a:noFill/>
                    <a:ln w="14288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r-HR"/>
                    </a:p>
                  </p:txBody>
                </p:sp>
                <p:sp>
                  <p:nvSpPr>
                    <p:cNvPr id="42260" name="Line 1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32" y="3291"/>
                      <a:ext cx="53" cy="1"/>
                    </a:xfrm>
                    <a:prstGeom prst="line">
                      <a:avLst/>
                    </a:prstGeom>
                    <a:noFill/>
                    <a:ln w="14288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r-HR"/>
                    </a:p>
                  </p:txBody>
                </p:sp>
              </p:grpSp>
              <p:sp>
                <p:nvSpPr>
                  <p:cNvPr id="42256" name="Line 146"/>
                  <p:cNvSpPr>
                    <a:spLocks noChangeShapeType="1"/>
                  </p:cNvSpPr>
                  <p:nvPr/>
                </p:nvSpPr>
                <p:spPr bwMode="auto">
                  <a:xfrm>
                    <a:off x="1253" y="3247"/>
                    <a:ext cx="79" cy="79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257" name="Line 14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43" y="3203"/>
                    <a:ext cx="87" cy="87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258" name="Line 148"/>
                  <p:cNvSpPr>
                    <a:spLocks noChangeShapeType="1"/>
                  </p:cNvSpPr>
                  <p:nvPr/>
                </p:nvSpPr>
                <p:spPr bwMode="auto">
                  <a:xfrm>
                    <a:off x="1227" y="3020"/>
                    <a:ext cx="1" cy="183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</p:grpSp>
          <p:grpSp>
            <p:nvGrpSpPr>
              <p:cNvPr id="42217" name="Group 149"/>
              <p:cNvGrpSpPr>
                <a:grpSpLocks/>
              </p:cNvGrpSpPr>
              <p:nvPr/>
            </p:nvGrpSpPr>
            <p:grpSpPr bwMode="auto">
              <a:xfrm>
                <a:off x="4893" y="726"/>
                <a:ext cx="274" cy="677"/>
                <a:chOff x="4616" y="315"/>
                <a:chExt cx="274" cy="677"/>
              </a:xfrm>
            </p:grpSpPr>
            <p:sp>
              <p:nvSpPr>
                <p:cNvPr id="42231" name="Rectangle 150"/>
                <p:cNvSpPr>
                  <a:spLocks noChangeArrowheads="1"/>
                </p:cNvSpPr>
                <p:nvPr/>
              </p:nvSpPr>
              <p:spPr bwMode="auto">
                <a:xfrm rot="5400000">
                  <a:off x="4676" y="625"/>
                  <a:ext cx="158" cy="157"/>
                </a:xfrm>
                <a:prstGeom prst="rect">
                  <a:avLst/>
                </a:prstGeom>
                <a:solidFill>
                  <a:schemeClr val="accent2"/>
                </a:solidFill>
                <a:ln w="3810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42232" name="Line 151"/>
                <p:cNvSpPr>
                  <a:spLocks noChangeShapeType="1"/>
                </p:cNvSpPr>
                <p:nvPr/>
              </p:nvSpPr>
              <p:spPr bwMode="auto">
                <a:xfrm rot="5400000">
                  <a:off x="4606" y="467"/>
                  <a:ext cx="306" cy="1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233" name="Rectangle 152"/>
                <p:cNvSpPr>
                  <a:spLocks noChangeArrowheads="1"/>
                </p:cNvSpPr>
                <p:nvPr/>
              </p:nvSpPr>
              <p:spPr bwMode="auto">
                <a:xfrm rot="5400000">
                  <a:off x="4724" y="676"/>
                  <a:ext cx="62" cy="175"/>
                </a:xfrm>
                <a:prstGeom prst="rect">
                  <a:avLst/>
                </a:prstGeom>
                <a:solidFill>
                  <a:schemeClr val="accent2"/>
                </a:solidFill>
                <a:ln w="14288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grpSp>
              <p:nvGrpSpPr>
                <p:cNvPr id="42234" name="Group 153"/>
                <p:cNvGrpSpPr>
                  <a:grpSpLocks/>
                </p:cNvGrpSpPr>
                <p:nvPr/>
              </p:nvGrpSpPr>
              <p:grpSpPr bwMode="auto">
                <a:xfrm>
                  <a:off x="4616" y="669"/>
                  <a:ext cx="274" cy="323"/>
                  <a:chOff x="1111" y="3020"/>
                  <a:chExt cx="274" cy="323"/>
                </a:xfrm>
              </p:grpSpPr>
              <p:sp>
                <p:nvSpPr>
                  <p:cNvPr id="42235" name="Line 1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66" y="3247"/>
                    <a:ext cx="79" cy="79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236" name="Line 155"/>
                  <p:cNvSpPr>
                    <a:spLocks noChangeShapeType="1"/>
                  </p:cNvSpPr>
                  <p:nvPr/>
                </p:nvSpPr>
                <p:spPr bwMode="auto">
                  <a:xfrm>
                    <a:off x="1271" y="3203"/>
                    <a:ext cx="87" cy="88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237" name="Line 156"/>
                  <p:cNvSpPr>
                    <a:spLocks noChangeShapeType="1"/>
                  </p:cNvSpPr>
                  <p:nvPr/>
                </p:nvSpPr>
                <p:spPr bwMode="auto">
                  <a:xfrm>
                    <a:off x="1271" y="3020"/>
                    <a:ext cx="1" cy="183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grpSp>
                <p:nvGrpSpPr>
                  <p:cNvPr id="42238" name="Group 157"/>
                  <p:cNvGrpSpPr>
                    <a:grpSpLocks/>
                  </p:cNvGrpSpPr>
                  <p:nvPr/>
                </p:nvGrpSpPr>
                <p:grpSpPr bwMode="auto">
                  <a:xfrm>
                    <a:off x="1111" y="3291"/>
                    <a:ext cx="53" cy="52"/>
                    <a:chOff x="1105" y="3291"/>
                    <a:chExt cx="53" cy="52"/>
                  </a:xfrm>
                </p:grpSpPr>
                <p:sp>
                  <p:nvSpPr>
                    <p:cNvPr id="42245" name="Line 1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7" y="3291"/>
                      <a:ext cx="1" cy="52"/>
                    </a:xfrm>
                    <a:prstGeom prst="line">
                      <a:avLst/>
                    </a:prstGeom>
                    <a:noFill/>
                    <a:ln w="14288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r-HR"/>
                    </a:p>
                  </p:txBody>
                </p:sp>
                <p:sp>
                  <p:nvSpPr>
                    <p:cNvPr id="42246" name="Line 15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105" y="3291"/>
                      <a:ext cx="52" cy="1"/>
                    </a:xfrm>
                    <a:prstGeom prst="line">
                      <a:avLst/>
                    </a:prstGeom>
                    <a:noFill/>
                    <a:ln w="14288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r-HR"/>
                    </a:p>
                  </p:txBody>
                </p:sp>
              </p:grpSp>
              <p:grpSp>
                <p:nvGrpSpPr>
                  <p:cNvPr id="42239" name="Group 160"/>
                  <p:cNvGrpSpPr>
                    <a:grpSpLocks/>
                  </p:cNvGrpSpPr>
                  <p:nvPr/>
                </p:nvGrpSpPr>
                <p:grpSpPr bwMode="auto">
                  <a:xfrm>
                    <a:off x="1332" y="3291"/>
                    <a:ext cx="53" cy="52"/>
                    <a:chOff x="1332" y="3291"/>
                    <a:chExt cx="53" cy="52"/>
                  </a:xfrm>
                </p:grpSpPr>
                <p:sp>
                  <p:nvSpPr>
                    <p:cNvPr id="42243" name="Line 1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32" y="3291"/>
                      <a:ext cx="1" cy="52"/>
                    </a:xfrm>
                    <a:prstGeom prst="line">
                      <a:avLst/>
                    </a:prstGeom>
                    <a:noFill/>
                    <a:ln w="14288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r-HR"/>
                    </a:p>
                  </p:txBody>
                </p:sp>
                <p:sp>
                  <p:nvSpPr>
                    <p:cNvPr id="42244" name="Line 1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32" y="3291"/>
                      <a:ext cx="53" cy="1"/>
                    </a:xfrm>
                    <a:prstGeom prst="line">
                      <a:avLst/>
                    </a:prstGeom>
                    <a:noFill/>
                    <a:ln w="14288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r-HR"/>
                    </a:p>
                  </p:txBody>
                </p:sp>
              </p:grpSp>
              <p:sp>
                <p:nvSpPr>
                  <p:cNvPr id="42240" name="Line 163"/>
                  <p:cNvSpPr>
                    <a:spLocks noChangeShapeType="1"/>
                  </p:cNvSpPr>
                  <p:nvPr/>
                </p:nvSpPr>
                <p:spPr bwMode="auto">
                  <a:xfrm>
                    <a:off x="1253" y="3247"/>
                    <a:ext cx="79" cy="79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241" name="Line 1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43" y="3203"/>
                    <a:ext cx="87" cy="87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242" name="Line 165"/>
                  <p:cNvSpPr>
                    <a:spLocks noChangeShapeType="1"/>
                  </p:cNvSpPr>
                  <p:nvPr/>
                </p:nvSpPr>
                <p:spPr bwMode="auto">
                  <a:xfrm>
                    <a:off x="1227" y="3020"/>
                    <a:ext cx="1" cy="183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</p:grpSp>
          <p:grpSp>
            <p:nvGrpSpPr>
              <p:cNvPr id="42218" name="Group 166"/>
              <p:cNvGrpSpPr>
                <a:grpSpLocks/>
              </p:cNvGrpSpPr>
              <p:nvPr/>
            </p:nvGrpSpPr>
            <p:grpSpPr bwMode="auto">
              <a:xfrm>
                <a:off x="3941" y="-12"/>
                <a:ext cx="1272" cy="1044"/>
                <a:chOff x="1608" y="2388"/>
                <a:chExt cx="1272" cy="1044"/>
              </a:xfrm>
            </p:grpSpPr>
            <p:sp>
              <p:nvSpPr>
                <p:cNvPr id="42219" name="Oval 167"/>
                <p:cNvSpPr>
                  <a:spLocks noChangeArrowheads="1"/>
                </p:cNvSpPr>
                <p:nvPr/>
              </p:nvSpPr>
              <p:spPr bwMode="auto">
                <a:xfrm>
                  <a:off x="1608" y="2388"/>
                  <a:ext cx="1272" cy="1044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42220" name="Oval 168"/>
                <p:cNvSpPr>
                  <a:spLocks noChangeArrowheads="1"/>
                </p:cNvSpPr>
                <p:nvPr/>
              </p:nvSpPr>
              <p:spPr bwMode="auto">
                <a:xfrm>
                  <a:off x="1944" y="2556"/>
                  <a:ext cx="132" cy="108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42221" name="Oval 169"/>
                <p:cNvSpPr>
                  <a:spLocks noChangeArrowheads="1"/>
                </p:cNvSpPr>
                <p:nvPr/>
              </p:nvSpPr>
              <p:spPr bwMode="auto">
                <a:xfrm>
                  <a:off x="1745" y="2741"/>
                  <a:ext cx="132" cy="108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42222" name="Oval 170"/>
                <p:cNvSpPr>
                  <a:spLocks noChangeArrowheads="1"/>
                </p:cNvSpPr>
                <p:nvPr/>
              </p:nvSpPr>
              <p:spPr bwMode="auto">
                <a:xfrm>
                  <a:off x="2062" y="2770"/>
                  <a:ext cx="132" cy="108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42223" name="Oval 171"/>
                <p:cNvSpPr>
                  <a:spLocks noChangeArrowheads="1"/>
                </p:cNvSpPr>
                <p:nvPr/>
              </p:nvSpPr>
              <p:spPr bwMode="auto">
                <a:xfrm>
                  <a:off x="2355" y="2583"/>
                  <a:ext cx="132" cy="108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42224" name="Oval 172"/>
                <p:cNvSpPr>
                  <a:spLocks noChangeArrowheads="1"/>
                </p:cNvSpPr>
                <p:nvPr/>
              </p:nvSpPr>
              <p:spPr bwMode="auto">
                <a:xfrm>
                  <a:off x="2552" y="2792"/>
                  <a:ext cx="132" cy="108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42225" name="Oval 173"/>
                <p:cNvSpPr>
                  <a:spLocks noChangeArrowheads="1"/>
                </p:cNvSpPr>
                <p:nvPr/>
              </p:nvSpPr>
              <p:spPr bwMode="auto">
                <a:xfrm>
                  <a:off x="2305" y="2941"/>
                  <a:ext cx="132" cy="108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42226" name="Oval 174"/>
                <p:cNvSpPr>
                  <a:spLocks noChangeArrowheads="1"/>
                </p:cNvSpPr>
                <p:nvPr/>
              </p:nvSpPr>
              <p:spPr bwMode="auto">
                <a:xfrm>
                  <a:off x="1866" y="3090"/>
                  <a:ext cx="132" cy="108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42227" name="Oval 175"/>
                <p:cNvSpPr>
                  <a:spLocks noChangeArrowheads="1"/>
                </p:cNvSpPr>
                <p:nvPr/>
              </p:nvSpPr>
              <p:spPr bwMode="auto">
                <a:xfrm>
                  <a:off x="1872" y="2844"/>
                  <a:ext cx="132" cy="108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42228" name="Oval 176"/>
                <p:cNvSpPr>
                  <a:spLocks noChangeArrowheads="1"/>
                </p:cNvSpPr>
                <p:nvPr/>
              </p:nvSpPr>
              <p:spPr bwMode="auto">
                <a:xfrm>
                  <a:off x="2525" y="3101"/>
                  <a:ext cx="132" cy="108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42229" name="Oval 177"/>
                <p:cNvSpPr>
                  <a:spLocks noChangeArrowheads="1"/>
                </p:cNvSpPr>
                <p:nvPr/>
              </p:nvSpPr>
              <p:spPr bwMode="auto">
                <a:xfrm>
                  <a:off x="2146" y="2962"/>
                  <a:ext cx="132" cy="108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  <p:sp>
              <p:nvSpPr>
                <p:cNvPr id="42230" name="Oval 178"/>
                <p:cNvSpPr>
                  <a:spLocks noChangeArrowheads="1"/>
                </p:cNvSpPr>
                <p:nvPr/>
              </p:nvSpPr>
              <p:spPr bwMode="auto">
                <a:xfrm>
                  <a:off x="2211" y="3183"/>
                  <a:ext cx="132" cy="108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/>
                </a:p>
              </p:txBody>
            </p:sp>
          </p:grpSp>
        </p:grpSp>
        <p:sp>
          <p:nvSpPr>
            <p:cNvPr id="42214" name="Line 179"/>
            <p:cNvSpPr>
              <a:spLocks noChangeShapeType="1"/>
            </p:cNvSpPr>
            <p:nvPr/>
          </p:nvSpPr>
          <p:spPr bwMode="auto">
            <a:xfrm flipV="1">
              <a:off x="3948" y="1260"/>
              <a:ext cx="0" cy="12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29556" name="Text Box 180"/>
          <p:cNvSpPr txBox="1">
            <a:spLocks noChangeArrowheads="1"/>
          </p:cNvSpPr>
          <p:nvPr/>
        </p:nvSpPr>
        <p:spPr bwMode="auto">
          <a:xfrm>
            <a:off x="4800600" y="3257551"/>
            <a:ext cx="800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sr-Latn-RS" sz="2000" b="1">
                <a:latin typeface="Tahoma" panose="020B0604030504040204" pitchFamily="34" charset="0"/>
              </a:rPr>
              <a:t>Fc</a:t>
            </a:r>
            <a:r>
              <a:rPr lang="en-GB" altLang="sr-Latn-RS" sz="2000" b="1">
                <a:latin typeface="Symbol" panose="05050102010706020507" pitchFamily="18" charset="2"/>
              </a:rPr>
              <a:t>e</a:t>
            </a:r>
            <a:r>
              <a:rPr lang="en-GB" altLang="sr-Latn-RS" sz="2000" b="1">
                <a:latin typeface="Tahoma" panose="020B0604030504040204" pitchFamily="34" charset="0"/>
              </a:rPr>
              <a:t>R</a:t>
            </a:r>
          </a:p>
        </p:txBody>
      </p:sp>
      <p:grpSp>
        <p:nvGrpSpPr>
          <p:cNvPr id="229636" name="Group 181"/>
          <p:cNvGrpSpPr>
            <a:grpSpLocks/>
          </p:cNvGrpSpPr>
          <p:nvPr/>
        </p:nvGrpSpPr>
        <p:grpSpPr bwMode="auto">
          <a:xfrm>
            <a:off x="7915275" y="2501900"/>
            <a:ext cx="1778000" cy="1068388"/>
            <a:chOff x="4026" y="1576"/>
            <a:chExt cx="1120" cy="673"/>
          </a:xfrm>
        </p:grpSpPr>
        <p:grpSp>
          <p:nvGrpSpPr>
            <p:cNvPr id="42201" name="Group 182"/>
            <p:cNvGrpSpPr>
              <a:grpSpLocks/>
            </p:cNvGrpSpPr>
            <p:nvPr/>
          </p:nvGrpSpPr>
          <p:grpSpPr bwMode="auto">
            <a:xfrm>
              <a:off x="4026" y="1611"/>
              <a:ext cx="1094" cy="638"/>
              <a:chOff x="4026" y="1479"/>
              <a:chExt cx="1094" cy="638"/>
            </a:xfrm>
          </p:grpSpPr>
          <p:sp>
            <p:nvSpPr>
              <p:cNvPr id="42203" name="Rectangle 183"/>
              <p:cNvSpPr>
                <a:spLocks noChangeArrowheads="1"/>
              </p:cNvSpPr>
              <p:nvPr/>
            </p:nvSpPr>
            <p:spPr bwMode="auto">
              <a:xfrm>
                <a:off x="4370" y="1479"/>
                <a:ext cx="104" cy="44"/>
              </a:xfrm>
              <a:prstGeom prst="rect">
                <a:avLst/>
              </a:prstGeom>
              <a:solidFill>
                <a:schemeClr val="folHlink"/>
              </a:solidFill>
              <a:ln w="142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204" name="Rectangle 184"/>
              <p:cNvSpPr>
                <a:spLocks noChangeArrowheads="1"/>
              </p:cNvSpPr>
              <p:nvPr/>
            </p:nvSpPr>
            <p:spPr bwMode="auto">
              <a:xfrm>
                <a:off x="4681" y="1479"/>
                <a:ext cx="104" cy="44"/>
              </a:xfrm>
              <a:prstGeom prst="rect">
                <a:avLst/>
              </a:prstGeom>
              <a:solidFill>
                <a:schemeClr val="folHlink"/>
              </a:solidFill>
              <a:ln w="142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205" name="Rectangle 185"/>
              <p:cNvSpPr>
                <a:spLocks noChangeArrowheads="1"/>
              </p:cNvSpPr>
              <p:nvPr/>
            </p:nvSpPr>
            <p:spPr bwMode="auto">
              <a:xfrm>
                <a:off x="5016" y="1820"/>
                <a:ext cx="104" cy="44"/>
              </a:xfrm>
              <a:prstGeom prst="rect">
                <a:avLst/>
              </a:prstGeom>
              <a:solidFill>
                <a:schemeClr val="folHlink"/>
              </a:solidFill>
              <a:ln w="142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206" name="Rectangle 186"/>
              <p:cNvSpPr>
                <a:spLocks noChangeArrowheads="1"/>
              </p:cNvSpPr>
              <p:nvPr/>
            </p:nvSpPr>
            <p:spPr bwMode="auto">
              <a:xfrm>
                <a:off x="4793" y="1777"/>
                <a:ext cx="104" cy="44"/>
              </a:xfrm>
              <a:prstGeom prst="rect">
                <a:avLst/>
              </a:prstGeom>
              <a:solidFill>
                <a:schemeClr val="folHlink"/>
              </a:solidFill>
              <a:ln w="142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207" name="Rectangle 187"/>
              <p:cNvSpPr>
                <a:spLocks noChangeArrowheads="1"/>
              </p:cNvSpPr>
              <p:nvPr/>
            </p:nvSpPr>
            <p:spPr bwMode="auto">
              <a:xfrm>
                <a:off x="4252" y="1800"/>
                <a:ext cx="104" cy="44"/>
              </a:xfrm>
              <a:prstGeom prst="rect">
                <a:avLst/>
              </a:prstGeom>
              <a:solidFill>
                <a:schemeClr val="folHlink"/>
              </a:solidFill>
              <a:ln w="142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208" name="Rectangle 188"/>
              <p:cNvSpPr>
                <a:spLocks noChangeArrowheads="1"/>
              </p:cNvSpPr>
              <p:nvPr/>
            </p:nvSpPr>
            <p:spPr bwMode="auto">
              <a:xfrm>
                <a:off x="4839" y="1991"/>
                <a:ext cx="104" cy="44"/>
              </a:xfrm>
              <a:prstGeom prst="rect">
                <a:avLst/>
              </a:prstGeom>
              <a:solidFill>
                <a:schemeClr val="folHlink"/>
              </a:solidFill>
              <a:ln w="142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209" name="Rectangle 189"/>
              <p:cNvSpPr>
                <a:spLocks noChangeArrowheads="1"/>
              </p:cNvSpPr>
              <p:nvPr/>
            </p:nvSpPr>
            <p:spPr bwMode="auto">
              <a:xfrm>
                <a:off x="4586" y="1726"/>
                <a:ext cx="104" cy="44"/>
              </a:xfrm>
              <a:prstGeom prst="rect">
                <a:avLst/>
              </a:prstGeom>
              <a:solidFill>
                <a:schemeClr val="folHlink"/>
              </a:solidFill>
              <a:ln w="142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210" name="Rectangle 190"/>
              <p:cNvSpPr>
                <a:spLocks noChangeArrowheads="1"/>
              </p:cNvSpPr>
              <p:nvPr/>
            </p:nvSpPr>
            <p:spPr bwMode="auto">
              <a:xfrm>
                <a:off x="4237" y="2073"/>
                <a:ext cx="104" cy="44"/>
              </a:xfrm>
              <a:prstGeom prst="rect">
                <a:avLst/>
              </a:prstGeom>
              <a:solidFill>
                <a:schemeClr val="folHlink"/>
              </a:solidFill>
              <a:ln w="142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211" name="Rectangle 191"/>
              <p:cNvSpPr>
                <a:spLocks noChangeArrowheads="1"/>
              </p:cNvSpPr>
              <p:nvPr/>
            </p:nvSpPr>
            <p:spPr bwMode="auto">
              <a:xfrm>
                <a:off x="4026" y="1724"/>
                <a:ext cx="104" cy="44"/>
              </a:xfrm>
              <a:prstGeom prst="rect">
                <a:avLst/>
              </a:prstGeom>
              <a:solidFill>
                <a:schemeClr val="folHlink"/>
              </a:solidFill>
              <a:ln w="142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212" name="Rectangle 192"/>
              <p:cNvSpPr>
                <a:spLocks noChangeArrowheads="1"/>
              </p:cNvSpPr>
              <p:nvPr/>
            </p:nvSpPr>
            <p:spPr bwMode="auto">
              <a:xfrm>
                <a:off x="4252" y="1950"/>
                <a:ext cx="104" cy="44"/>
              </a:xfrm>
              <a:prstGeom prst="rect">
                <a:avLst/>
              </a:prstGeom>
              <a:solidFill>
                <a:schemeClr val="folHlink"/>
              </a:solidFill>
              <a:ln w="142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</p:grpSp>
        <p:sp>
          <p:nvSpPr>
            <p:cNvPr id="42202" name="Text Box 193"/>
            <p:cNvSpPr txBox="1">
              <a:spLocks noChangeArrowheads="1"/>
            </p:cNvSpPr>
            <p:nvPr/>
          </p:nvSpPr>
          <p:spPr bwMode="auto">
            <a:xfrm>
              <a:off x="4406" y="1576"/>
              <a:ext cx="7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r-Latn-CS" altLang="sr-Latn-RS" sz="2000" b="1">
                  <a:latin typeface="Tahoma" panose="020B0604030504040204" pitchFamily="34" charset="0"/>
                </a:rPr>
                <a:t>Antigen</a:t>
              </a:r>
              <a:endParaRPr lang="en-GB" altLang="sr-Latn-RS" sz="2000" b="1">
                <a:latin typeface="Tahoma" panose="020B0604030504040204" pitchFamily="34" charset="0"/>
              </a:endParaRPr>
            </a:p>
          </p:txBody>
        </p:sp>
      </p:grpSp>
      <p:sp>
        <p:nvSpPr>
          <p:cNvPr id="229570" name="Rectangle 194"/>
          <p:cNvSpPr>
            <a:spLocks noChangeArrowheads="1"/>
          </p:cNvSpPr>
          <p:nvPr/>
        </p:nvSpPr>
        <p:spPr bwMode="auto">
          <a:xfrm>
            <a:off x="1543050" y="3200400"/>
            <a:ext cx="2552700" cy="3162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2000" b="1">
              <a:latin typeface="Tahoma" panose="020B0604030504040204" pitchFamily="34" charset="0"/>
            </a:endParaRPr>
          </a:p>
        </p:txBody>
      </p:sp>
      <p:sp>
        <p:nvSpPr>
          <p:cNvPr id="229571" name="Text Box 195"/>
          <p:cNvSpPr txBox="1">
            <a:spLocks noChangeArrowheads="1"/>
          </p:cNvSpPr>
          <p:nvPr/>
        </p:nvSpPr>
        <p:spPr bwMode="auto">
          <a:xfrm>
            <a:off x="4518025" y="4578351"/>
            <a:ext cx="15446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sr-Latn-RS" sz="2000" b="1">
                <a:latin typeface="Tahoma" panose="020B0604030504040204" pitchFamily="34" charset="0"/>
              </a:rPr>
              <a:t>MASTOCIT</a:t>
            </a:r>
          </a:p>
        </p:txBody>
      </p:sp>
      <p:grpSp>
        <p:nvGrpSpPr>
          <p:cNvPr id="229638" name="Group 196"/>
          <p:cNvGrpSpPr>
            <a:grpSpLocks/>
          </p:cNvGrpSpPr>
          <p:nvPr/>
        </p:nvGrpSpPr>
        <p:grpSpPr bwMode="auto">
          <a:xfrm>
            <a:off x="1863726" y="273051"/>
            <a:ext cx="5718175" cy="2506663"/>
            <a:chOff x="214" y="172"/>
            <a:chExt cx="3602" cy="1579"/>
          </a:xfrm>
        </p:grpSpPr>
        <p:sp>
          <p:nvSpPr>
            <p:cNvPr id="42134" name="Line 197"/>
            <p:cNvSpPr>
              <a:spLocks noChangeShapeType="1"/>
            </p:cNvSpPr>
            <p:nvPr/>
          </p:nvSpPr>
          <p:spPr bwMode="auto">
            <a:xfrm flipH="1">
              <a:off x="1800" y="708"/>
              <a:ext cx="201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2135" name="Text Box 198"/>
            <p:cNvSpPr txBox="1">
              <a:spLocks noChangeArrowheads="1"/>
            </p:cNvSpPr>
            <p:nvPr/>
          </p:nvSpPr>
          <p:spPr bwMode="auto">
            <a:xfrm>
              <a:off x="2138" y="700"/>
              <a:ext cx="153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1400" b="1">
                  <a:latin typeface="Tahoma" panose="020B0604030504040204" pitchFamily="34" charset="0"/>
                </a:rPr>
                <a:t>Križno</a:t>
              </a:r>
              <a:r>
                <a:rPr lang="en-GB" altLang="sr-Latn-RS" sz="1400" b="1">
                  <a:latin typeface="Tahoma" panose="020B0604030504040204" pitchFamily="34" charset="0"/>
                </a:rPr>
                <a:t> spajanje vezanih IgE </a:t>
              </a:r>
              <a:r>
                <a:rPr lang="sr-Latn-CS" altLang="sr-Latn-RS" sz="1400" b="1">
                  <a:latin typeface="Tahoma" panose="020B0604030504040204" pitchFamily="34" charset="0"/>
                </a:rPr>
                <a:t>antigenom</a:t>
              </a:r>
              <a:endParaRPr lang="en-GB" altLang="sr-Latn-RS" sz="1400" b="1">
                <a:latin typeface="Tahoma" panose="020B0604030504040204" pitchFamily="34" charset="0"/>
              </a:endParaRPr>
            </a:p>
          </p:txBody>
        </p:sp>
        <p:grpSp>
          <p:nvGrpSpPr>
            <p:cNvPr id="42136" name="Group 199"/>
            <p:cNvGrpSpPr>
              <a:grpSpLocks/>
            </p:cNvGrpSpPr>
            <p:nvPr/>
          </p:nvGrpSpPr>
          <p:grpSpPr bwMode="auto">
            <a:xfrm>
              <a:off x="214" y="172"/>
              <a:ext cx="1836" cy="1579"/>
              <a:chOff x="214" y="172"/>
              <a:chExt cx="1836" cy="1579"/>
            </a:xfrm>
          </p:grpSpPr>
          <p:sp>
            <p:nvSpPr>
              <p:cNvPr id="42137" name="Rectangle 200"/>
              <p:cNvSpPr>
                <a:spLocks noChangeArrowheads="1"/>
              </p:cNvSpPr>
              <p:nvPr/>
            </p:nvSpPr>
            <p:spPr bwMode="auto">
              <a:xfrm>
                <a:off x="1044" y="348"/>
                <a:ext cx="732" cy="900"/>
              </a:xfrm>
              <a:prstGeom prst="rect">
                <a:avLst/>
              </a:prstGeom>
              <a:solidFill>
                <a:srgbClr val="EA8ADA"/>
              </a:solidFill>
              <a:ln w="12700" algn="ctr">
                <a:solidFill>
                  <a:srgbClr val="C523AA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138" name="Oval 201"/>
              <p:cNvSpPr>
                <a:spLocks noChangeArrowheads="1"/>
              </p:cNvSpPr>
              <p:nvPr/>
            </p:nvSpPr>
            <p:spPr bwMode="auto">
              <a:xfrm rot="-5400000">
                <a:off x="555" y="1631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139" name="Rectangle 202"/>
              <p:cNvSpPr>
                <a:spLocks noChangeArrowheads="1"/>
              </p:cNvSpPr>
              <p:nvPr/>
            </p:nvSpPr>
            <p:spPr bwMode="auto">
              <a:xfrm>
                <a:off x="1358" y="1039"/>
                <a:ext cx="158" cy="157"/>
              </a:xfrm>
              <a:prstGeom prst="rect">
                <a:avLst/>
              </a:prstGeom>
              <a:solidFill>
                <a:srgbClr val="EA8ADA"/>
              </a:solidFill>
              <a:ln w="381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140" name="Line 203"/>
              <p:cNvSpPr>
                <a:spLocks noChangeShapeType="1"/>
              </p:cNvSpPr>
              <p:nvPr/>
            </p:nvSpPr>
            <p:spPr bwMode="auto">
              <a:xfrm>
                <a:off x="1048" y="1113"/>
                <a:ext cx="306" cy="1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2141" name="Rectangle 204"/>
              <p:cNvSpPr>
                <a:spLocks noChangeArrowheads="1"/>
              </p:cNvSpPr>
              <p:nvPr/>
            </p:nvSpPr>
            <p:spPr bwMode="auto">
              <a:xfrm>
                <a:off x="1466" y="1030"/>
                <a:ext cx="62" cy="175"/>
              </a:xfrm>
              <a:prstGeom prst="rect">
                <a:avLst/>
              </a:prstGeom>
              <a:solidFill>
                <a:srgbClr val="EA8ADA"/>
              </a:solidFill>
              <a:ln w="14288">
                <a:solidFill>
                  <a:srgbClr val="EA8AD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grpSp>
            <p:nvGrpSpPr>
              <p:cNvPr id="42142" name="Group 205"/>
              <p:cNvGrpSpPr>
                <a:grpSpLocks/>
              </p:cNvGrpSpPr>
              <p:nvPr/>
            </p:nvGrpSpPr>
            <p:grpSpPr bwMode="auto">
              <a:xfrm rot="-5400000">
                <a:off x="1427" y="958"/>
                <a:ext cx="274" cy="323"/>
                <a:chOff x="1111" y="3020"/>
                <a:chExt cx="274" cy="323"/>
              </a:xfrm>
            </p:grpSpPr>
            <p:sp>
              <p:nvSpPr>
                <p:cNvPr id="42189" name="Line 206"/>
                <p:cNvSpPr>
                  <a:spLocks noChangeShapeType="1"/>
                </p:cNvSpPr>
                <p:nvPr/>
              </p:nvSpPr>
              <p:spPr bwMode="auto">
                <a:xfrm flipH="1">
                  <a:off x="1166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190" name="Line 207"/>
                <p:cNvSpPr>
                  <a:spLocks noChangeShapeType="1"/>
                </p:cNvSpPr>
                <p:nvPr/>
              </p:nvSpPr>
              <p:spPr bwMode="auto">
                <a:xfrm>
                  <a:off x="1271" y="3203"/>
                  <a:ext cx="87" cy="88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191" name="Line 208"/>
                <p:cNvSpPr>
                  <a:spLocks noChangeShapeType="1"/>
                </p:cNvSpPr>
                <p:nvPr/>
              </p:nvSpPr>
              <p:spPr bwMode="auto">
                <a:xfrm>
                  <a:off x="1271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42192" name="Group 209"/>
                <p:cNvGrpSpPr>
                  <a:grpSpLocks/>
                </p:cNvGrpSpPr>
                <p:nvPr/>
              </p:nvGrpSpPr>
              <p:grpSpPr bwMode="auto">
                <a:xfrm>
                  <a:off x="1111" y="3291"/>
                  <a:ext cx="53" cy="52"/>
                  <a:chOff x="1105" y="3291"/>
                  <a:chExt cx="53" cy="52"/>
                </a:xfrm>
              </p:grpSpPr>
              <p:sp>
                <p:nvSpPr>
                  <p:cNvPr id="42199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1157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200" name="Line 2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05" y="3291"/>
                    <a:ext cx="52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42193" name="Group 212"/>
                <p:cNvGrpSpPr>
                  <a:grpSpLocks/>
                </p:cNvGrpSpPr>
                <p:nvPr/>
              </p:nvGrpSpPr>
              <p:grpSpPr bwMode="auto">
                <a:xfrm>
                  <a:off x="1332" y="3291"/>
                  <a:ext cx="53" cy="52"/>
                  <a:chOff x="1332" y="3291"/>
                  <a:chExt cx="53" cy="52"/>
                </a:xfrm>
              </p:grpSpPr>
              <p:sp>
                <p:nvSpPr>
                  <p:cNvPr id="42197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198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53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42194" name="Line 215"/>
                <p:cNvSpPr>
                  <a:spLocks noChangeShapeType="1"/>
                </p:cNvSpPr>
                <p:nvPr/>
              </p:nvSpPr>
              <p:spPr bwMode="auto">
                <a:xfrm>
                  <a:off x="1253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195" name="Line 216"/>
                <p:cNvSpPr>
                  <a:spLocks noChangeShapeType="1"/>
                </p:cNvSpPr>
                <p:nvPr/>
              </p:nvSpPr>
              <p:spPr bwMode="auto">
                <a:xfrm flipH="1">
                  <a:off x="1143" y="3203"/>
                  <a:ext cx="87" cy="87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196" name="Line 217"/>
                <p:cNvSpPr>
                  <a:spLocks noChangeShapeType="1"/>
                </p:cNvSpPr>
                <p:nvPr/>
              </p:nvSpPr>
              <p:spPr bwMode="auto">
                <a:xfrm>
                  <a:off x="1227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42143" name="Rectangle 218"/>
              <p:cNvSpPr>
                <a:spLocks noChangeArrowheads="1"/>
              </p:cNvSpPr>
              <p:nvPr/>
            </p:nvSpPr>
            <p:spPr bwMode="auto">
              <a:xfrm>
                <a:off x="1358" y="722"/>
                <a:ext cx="158" cy="157"/>
              </a:xfrm>
              <a:prstGeom prst="rect">
                <a:avLst/>
              </a:prstGeom>
              <a:solidFill>
                <a:srgbClr val="EA8ADA"/>
              </a:solidFill>
              <a:ln w="381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144" name="Line 219"/>
              <p:cNvSpPr>
                <a:spLocks noChangeShapeType="1"/>
              </p:cNvSpPr>
              <p:nvPr/>
            </p:nvSpPr>
            <p:spPr bwMode="auto">
              <a:xfrm>
                <a:off x="1048" y="796"/>
                <a:ext cx="306" cy="1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2145" name="Rectangle 220"/>
              <p:cNvSpPr>
                <a:spLocks noChangeArrowheads="1"/>
              </p:cNvSpPr>
              <p:nvPr/>
            </p:nvSpPr>
            <p:spPr bwMode="auto">
              <a:xfrm>
                <a:off x="1466" y="713"/>
                <a:ext cx="62" cy="175"/>
              </a:xfrm>
              <a:prstGeom prst="rect">
                <a:avLst/>
              </a:prstGeom>
              <a:solidFill>
                <a:srgbClr val="EA8ADA"/>
              </a:solidFill>
              <a:ln w="14288">
                <a:solidFill>
                  <a:srgbClr val="EA8AD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grpSp>
            <p:nvGrpSpPr>
              <p:cNvPr id="42146" name="Group 221"/>
              <p:cNvGrpSpPr>
                <a:grpSpLocks/>
              </p:cNvGrpSpPr>
              <p:nvPr/>
            </p:nvGrpSpPr>
            <p:grpSpPr bwMode="auto">
              <a:xfrm rot="-5400000">
                <a:off x="1427" y="641"/>
                <a:ext cx="274" cy="323"/>
                <a:chOff x="1111" y="3020"/>
                <a:chExt cx="274" cy="323"/>
              </a:xfrm>
            </p:grpSpPr>
            <p:sp>
              <p:nvSpPr>
                <p:cNvPr id="42177" name="Line 222"/>
                <p:cNvSpPr>
                  <a:spLocks noChangeShapeType="1"/>
                </p:cNvSpPr>
                <p:nvPr/>
              </p:nvSpPr>
              <p:spPr bwMode="auto">
                <a:xfrm flipH="1">
                  <a:off x="1166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178" name="Line 223"/>
                <p:cNvSpPr>
                  <a:spLocks noChangeShapeType="1"/>
                </p:cNvSpPr>
                <p:nvPr/>
              </p:nvSpPr>
              <p:spPr bwMode="auto">
                <a:xfrm>
                  <a:off x="1271" y="3203"/>
                  <a:ext cx="87" cy="88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179" name="Line 224"/>
                <p:cNvSpPr>
                  <a:spLocks noChangeShapeType="1"/>
                </p:cNvSpPr>
                <p:nvPr/>
              </p:nvSpPr>
              <p:spPr bwMode="auto">
                <a:xfrm>
                  <a:off x="1271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42180" name="Group 225"/>
                <p:cNvGrpSpPr>
                  <a:grpSpLocks/>
                </p:cNvGrpSpPr>
                <p:nvPr/>
              </p:nvGrpSpPr>
              <p:grpSpPr bwMode="auto">
                <a:xfrm>
                  <a:off x="1111" y="3291"/>
                  <a:ext cx="53" cy="52"/>
                  <a:chOff x="1105" y="3291"/>
                  <a:chExt cx="53" cy="52"/>
                </a:xfrm>
              </p:grpSpPr>
              <p:sp>
                <p:nvSpPr>
                  <p:cNvPr id="42187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1157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188" name="Line 2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05" y="3291"/>
                    <a:ext cx="52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42181" name="Group 228"/>
                <p:cNvGrpSpPr>
                  <a:grpSpLocks/>
                </p:cNvGrpSpPr>
                <p:nvPr/>
              </p:nvGrpSpPr>
              <p:grpSpPr bwMode="auto">
                <a:xfrm>
                  <a:off x="1332" y="3291"/>
                  <a:ext cx="53" cy="52"/>
                  <a:chOff x="1332" y="3291"/>
                  <a:chExt cx="53" cy="52"/>
                </a:xfrm>
              </p:grpSpPr>
              <p:sp>
                <p:nvSpPr>
                  <p:cNvPr id="42185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186" name="Line 230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53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42182" name="Line 231"/>
                <p:cNvSpPr>
                  <a:spLocks noChangeShapeType="1"/>
                </p:cNvSpPr>
                <p:nvPr/>
              </p:nvSpPr>
              <p:spPr bwMode="auto">
                <a:xfrm>
                  <a:off x="1253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183" name="Line 232"/>
                <p:cNvSpPr>
                  <a:spLocks noChangeShapeType="1"/>
                </p:cNvSpPr>
                <p:nvPr/>
              </p:nvSpPr>
              <p:spPr bwMode="auto">
                <a:xfrm flipH="1">
                  <a:off x="1143" y="3203"/>
                  <a:ext cx="87" cy="87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184" name="Line 233"/>
                <p:cNvSpPr>
                  <a:spLocks noChangeShapeType="1"/>
                </p:cNvSpPr>
                <p:nvPr/>
              </p:nvSpPr>
              <p:spPr bwMode="auto">
                <a:xfrm>
                  <a:off x="1227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42147" name="Rectangle 234"/>
              <p:cNvSpPr>
                <a:spLocks noChangeArrowheads="1"/>
              </p:cNvSpPr>
              <p:nvPr/>
            </p:nvSpPr>
            <p:spPr bwMode="auto">
              <a:xfrm>
                <a:off x="1358" y="411"/>
                <a:ext cx="158" cy="157"/>
              </a:xfrm>
              <a:prstGeom prst="rect">
                <a:avLst/>
              </a:prstGeom>
              <a:solidFill>
                <a:srgbClr val="EA8ADA"/>
              </a:solidFill>
              <a:ln w="381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148" name="Line 235"/>
              <p:cNvSpPr>
                <a:spLocks noChangeShapeType="1"/>
              </p:cNvSpPr>
              <p:nvPr/>
            </p:nvSpPr>
            <p:spPr bwMode="auto">
              <a:xfrm>
                <a:off x="1048" y="485"/>
                <a:ext cx="306" cy="1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2149" name="Rectangle 236"/>
              <p:cNvSpPr>
                <a:spLocks noChangeArrowheads="1"/>
              </p:cNvSpPr>
              <p:nvPr/>
            </p:nvSpPr>
            <p:spPr bwMode="auto">
              <a:xfrm>
                <a:off x="1466" y="402"/>
                <a:ext cx="62" cy="175"/>
              </a:xfrm>
              <a:prstGeom prst="rect">
                <a:avLst/>
              </a:prstGeom>
              <a:solidFill>
                <a:srgbClr val="EA8ADA"/>
              </a:solidFill>
              <a:ln w="14288">
                <a:solidFill>
                  <a:srgbClr val="EA8AD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grpSp>
            <p:nvGrpSpPr>
              <p:cNvPr id="42150" name="Group 237"/>
              <p:cNvGrpSpPr>
                <a:grpSpLocks/>
              </p:cNvGrpSpPr>
              <p:nvPr/>
            </p:nvGrpSpPr>
            <p:grpSpPr bwMode="auto">
              <a:xfrm rot="-5400000">
                <a:off x="1427" y="330"/>
                <a:ext cx="274" cy="323"/>
                <a:chOff x="1111" y="3020"/>
                <a:chExt cx="274" cy="323"/>
              </a:xfrm>
            </p:grpSpPr>
            <p:sp>
              <p:nvSpPr>
                <p:cNvPr id="42165" name="Line 238"/>
                <p:cNvSpPr>
                  <a:spLocks noChangeShapeType="1"/>
                </p:cNvSpPr>
                <p:nvPr/>
              </p:nvSpPr>
              <p:spPr bwMode="auto">
                <a:xfrm flipH="1">
                  <a:off x="1166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166" name="Line 239"/>
                <p:cNvSpPr>
                  <a:spLocks noChangeShapeType="1"/>
                </p:cNvSpPr>
                <p:nvPr/>
              </p:nvSpPr>
              <p:spPr bwMode="auto">
                <a:xfrm>
                  <a:off x="1271" y="3203"/>
                  <a:ext cx="87" cy="88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167" name="Line 240"/>
                <p:cNvSpPr>
                  <a:spLocks noChangeShapeType="1"/>
                </p:cNvSpPr>
                <p:nvPr/>
              </p:nvSpPr>
              <p:spPr bwMode="auto">
                <a:xfrm>
                  <a:off x="1271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42168" name="Group 241"/>
                <p:cNvGrpSpPr>
                  <a:grpSpLocks/>
                </p:cNvGrpSpPr>
                <p:nvPr/>
              </p:nvGrpSpPr>
              <p:grpSpPr bwMode="auto">
                <a:xfrm>
                  <a:off x="1111" y="3291"/>
                  <a:ext cx="53" cy="52"/>
                  <a:chOff x="1105" y="3291"/>
                  <a:chExt cx="53" cy="52"/>
                </a:xfrm>
              </p:grpSpPr>
              <p:sp>
                <p:nvSpPr>
                  <p:cNvPr id="42175" name="Line 242"/>
                  <p:cNvSpPr>
                    <a:spLocks noChangeShapeType="1"/>
                  </p:cNvSpPr>
                  <p:nvPr/>
                </p:nvSpPr>
                <p:spPr bwMode="auto">
                  <a:xfrm>
                    <a:off x="1157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176" name="Line 24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05" y="3291"/>
                    <a:ext cx="52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42169" name="Group 244"/>
                <p:cNvGrpSpPr>
                  <a:grpSpLocks/>
                </p:cNvGrpSpPr>
                <p:nvPr/>
              </p:nvGrpSpPr>
              <p:grpSpPr bwMode="auto">
                <a:xfrm>
                  <a:off x="1332" y="3291"/>
                  <a:ext cx="53" cy="52"/>
                  <a:chOff x="1332" y="3291"/>
                  <a:chExt cx="53" cy="52"/>
                </a:xfrm>
              </p:grpSpPr>
              <p:sp>
                <p:nvSpPr>
                  <p:cNvPr id="42173" name="Line 245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174" name="Line 246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53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42170" name="Line 247"/>
                <p:cNvSpPr>
                  <a:spLocks noChangeShapeType="1"/>
                </p:cNvSpPr>
                <p:nvPr/>
              </p:nvSpPr>
              <p:spPr bwMode="auto">
                <a:xfrm>
                  <a:off x="1253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171" name="Line 248"/>
                <p:cNvSpPr>
                  <a:spLocks noChangeShapeType="1"/>
                </p:cNvSpPr>
                <p:nvPr/>
              </p:nvSpPr>
              <p:spPr bwMode="auto">
                <a:xfrm flipH="1">
                  <a:off x="1143" y="3203"/>
                  <a:ext cx="87" cy="87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172" name="Line 249"/>
                <p:cNvSpPr>
                  <a:spLocks noChangeShapeType="1"/>
                </p:cNvSpPr>
                <p:nvPr/>
              </p:nvSpPr>
              <p:spPr bwMode="auto">
                <a:xfrm>
                  <a:off x="1227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42151" name="Oval 250"/>
              <p:cNvSpPr>
                <a:spLocks noChangeArrowheads="1"/>
              </p:cNvSpPr>
              <p:nvPr/>
            </p:nvSpPr>
            <p:spPr bwMode="auto">
              <a:xfrm rot="16200000" flipH="1">
                <a:off x="100" y="286"/>
                <a:ext cx="1272" cy="1044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152" name="Oval 251"/>
              <p:cNvSpPr>
                <a:spLocks noChangeArrowheads="1"/>
              </p:cNvSpPr>
              <p:nvPr/>
            </p:nvSpPr>
            <p:spPr bwMode="auto">
              <a:xfrm rot="-5400000">
                <a:off x="370" y="1431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153" name="Oval 252"/>
              <p:cNvSpPr>
                <a:spLocks noChangeArrowheads="1"/>
              </p:cNvSpPr>
              <p:nvPr/>
            </p:nvSpPr>
            <p:spPr bwMode="auto">
              <a:xfrm rot="-5400000">
                <a:off x="584" y="1313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154" name="Oval 253"/>
              <p:cNvSpPr>
                <a:spLocks noChangeArrowheads="1"/>
              </p:cNvSpPr>
              <p:nvPr/>
            </p:nvSpPr>
            <p:spPr bwMode="auto">
              <a:xfrm rot="-5400000">
                <a:off x="432" y="948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155" name="Oval 254"/>
              <p:cNvSpPr>
                <a:spLocks noChangeArrowheads="1"/>
              </p:cNvSpPr>
              <p:nvPr/>
            </p:nvSpPr>
            <p:spPr bwMode="auto">
              <a:xfrm rot="-5400000">
                <a:off x="533" y="571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156" name="Oval 255"/>
              <p:cNvSpPr>
                <a:spLocks noChangeArrowheads="1"/>
              </p:cNvSpPr>
              <p:nvPr/>
            </p:nvSpPr>
            <p:spPr bwMode="auto">
              <a:xfrm rot="-5400000">
                <a:off x="755" y="914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157" name="Oval 256"/>
              <p:cNvSpPr>
                <a:spLocks noChangeArrowheads="1"/>
              </p:cNvSpPr>
              <p:nvPr/>
            </p:nvSpPr>
            <p:spPr bwMode="auto">
              <a:xfrm rot="-5400000">
                <a:off x="904" y="1509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158" name="Oval 257"/>
              <p:cNvSpPr>
                <a:spLocks noChangeArrowheads="1"/>
              </p:cNvSpPr>
              <p:nvPr/>
            </p:nvSpPr>
            <p:spPr bwMode="auto">
              <a:xfrm rot="-5400000">
                <a:off x="658" y="1503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159" name="Oval 258"/>
              <p:cNvSpPr>
                <a:spLocks noChangeArrowheads="1"/>
              </p:cNvSpPr>
              <p:nvPr/>
            </p:nvSpPr>
            <p:spPr bwMode="auto">
              <a:xfrm rot="-5400000">
                <a:off x="818" y="586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160" name="Oval 259"/>
              <p:cNvSpPr>
                <a:spLocks noChangeArrowheads="1"/>
              </p:cNvSpPr>
              <p:nvPr/>
            </p:nvSpPr>
            <p:spPr bwMode="auto">
              <a:xfrm rot="-5400000">
                <a:off x="776" y="1229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161" name="Oval 260"/>
              <p:cNvSpPr>
                <a:spLocks noChangeArrowheads="1"/>
              </p:cNvSpPr>
              <p:nvPr/>
            </p:nvSpPr>
            <p:spPr bwMode="auto">
              <a:xfrm rot="-5400000">
                <a:off x="997" y="720"/>
                <a:ext cx="132" cy="108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162" name="Rectangle 261"/>
              <p:cNvSpPr>
                <a:spLocks noChangeArrowheads="1"/>
              </p:cNvSpPr>
              <p:nvPr/>
            </p:nvSpPr>
            <p:spPr bwMode="auto">
              <a:xfrm rot="5400000">
                <a:off x="1661" y="625"/>
                <a:ext cx="104" cy="44"/>
              </a:xfrm>
              <a:prstGeom prst="rect">
                <a:avLst/>
              </a:prstGeom>
              <a:solidFill>
                <a:schemeClr val="folHlink"/>
              </a:solidFill>
              <a:ln w="142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163" name="Rectangle 262"/>
              <p:cNvSpPr>
                <a:spLocks noChangeArrowheads="1"/>
              </p:cNvSpPr>
              <p:nvPr/>
            </p:nvSpPr>
            <p:spPr bwMode="auto">
              <a:xfrm rot="5400000">
                <a:off x="1665" y="935"/>
                <a:ext cx="104" cy="44"/>
              </a:xfrm>
              <a:prstGeom prst="rect">
                <a:avLst/>
              </a:prstGeom>
              <a:solidFill>
                <a:schemeClr val="folHlink"/>
              </a:solidFill>
              <a:ln w="142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/>
              </a:p>
            </p:txBody>
          </p:sp>
          <p:sp>
            <p:nvSpPr>
              <p:cNvPr id="42164" name="Text Box 263"/>
              <p:cNvSpPr txBox="1">
                <a:spLocks noChangeArrowheads="1"/>
              </p:cNvSpPr>
              <p:nvPr/>
            </p:nvSpPr>
            <p:spPr bwMode="auto">
              <a:xfrm>
                <a:off x="1934" y="1228"/>
                <a:ext cx="11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2000" b="1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29640" name="Text Box 264"/>
          <p:cNvSpPr txBox="1">
            <a:spLocks noChangeArrowheads="1"/>
          </p:cNvSpPr>
          <p:nvPr/>
        </p:nvSpPr>
        <p:spPr bwMode="auto">
          <a:xfrm>
            <a:off x="1562100" y="3255964"/>
            <a:ext cx="2527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sr-Latn-RS" sz="2000" b="1">
                <a:solidFill>
                  <a:srgbClr val="FF3300"/>
                </a:solidFill>
                <a:latin typeface="Tahoma" panose="020B0604030504040204" pitchFamily="34" charset="0"/>
              </a:rPr>
              <a:t>Medijatori </a:t>
            </a:r>
            <a:r>
              <a:rPr lang="sr-Latn-CS" altLang="sr-Latn-RS" sz="2000" b="1">
                <a:solidFill>
                  <a:srgbClr val="FF3300"/>
                </a:solidFill>
                <a:latin typeface="Tahoma" panose="020B0604030504040204" pitchFamily="34" charset="0"/>
              </a:rPr>
              <a:t>rane preosetljivosti</a:t>
            </a:r>
            <a:endParaRPr lang="en-GB" altLang="sr-Latn-RS" sz="2000" b="1">
              <a:solidFill>
                <a:srgbClr val="FF3300"/>
              </a:solidFill>
              <a:latin typeface="Tahoma" panose="020B0604030504040204" pitchFamily="34" charset="0"/>
            </a:endParaRPr>
          </a:p>
        </p:txBody>
      </p:sp>
      <p:sp>
        <p:nvSpPr>
          <p:cNvPr id="229641" name="Text Box 265"/>
          <p:cNvSpPr txBox="1">
            <a:spLocks noChangeArrowheads="1"/>
          </p:cNvSpPr>
          <p:nvPr/>
        </p:nvSpPr>
        <p:spPr bwMode="auto">
          <a:xfrm>
            <a:off x="1524001" y="4254501"/>
            <a:ext cx="2568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sr-Latn-RS" sz="2000" b="1">
                <a:latin typeface="Tahoma" panose="020B0604030504040204" pitchFamily="34" charset="0"/>
              </a:rPr>
              <a:t>Pr</a:t>
            </a:r>
            <a:r>
              <a:rPr lang="hr-HR" altLang="sr-Latn-RS" sz="2000" b="1">
                <a:latin typeface="Tahoma" panose="020B0604030504040204" pitchFamily="34" charset="0"/>
              </a:rPr>
              <a:t>i</a:t>
            </a:r>
            <a:r>
              <a:rPr lang="en-GB" altLang="sr-Latn-RS" sz="2000" b="1">
                <a:latin typeface="Tahoma" panose="020B0604030504040204" pitchFamily="34" charset="0"/>
              </a:rPr>
              <a:t>m</a:t>
            </a:r>
            <a:r>
              <a:rPr lang="hr-HR" altLang="sr-Latn-RS" sz="2000" b="1">
                <a:latin typeface="Tahoma" panose="020B0604030504040204" pitchFamily="34" charset="0"/>
              </a:rPr>
              <a:t>a</a:t>
            </a:r>
            <a:r>
              <a:rPr lang="en-GB" altLang="sr-Latn-RS" sz="2000" b="1">
                <a:latin typeface="Tahoma" panose="020B0604030504040204" pitchFamily="34" charset="0"/>
              </a:rPr>
              <a:t>rni </a:t>
            </a:r>
            <a:r>
              <a:rPr lang="en-GB" altLang="sr-Latn-RS" sz="1600" b="1">
                <a:latin typeface="Tahoma" panose="020B0604030504040204" pitchFamily="34" charset="0"/>
              </a:rPr>
              <a:t>(Histamin)</a:t>
            </a:r>
          </a:p>
        </p:txBody>
      </p:sp>
      <p:sp>
        <p:nvSpPr>
          <p:cNvPr id="229642" name="Text Box 266"/>
          <p:cNvSpPr txBox="1">
            <a:spLocks noChangeArrowheads="1"/>
          </p:cNvSpPr>
          <p:nvPr/>
        </p:nvSpPr>
        <p:spPr bwMode="auto">
          <a:xfrm>
            <a:off x="1774825" y="5073651"/>
            <a:ext cx="22415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b="1" dirty="0">
                <a:latin typeface="Tahoma" panose="020B0604030504040204" pitchFamily="34" charset="0"/>
              </a:rPr>
              <a:t>Sekundarni</a:t>
            </a:r>
            <a:r>
              <a:rPr lang="en-GB" altLang="sr-Latn-RS" sz="2000" b="1" dirty="0">
                <a:latin typeface="Tahoma" panose="020B0604030504040204" pitchFamily="34" charset="0"/>
              </a:rPr>
              <a:t> </a:t>
            </a:r>
            <a:r>
              <a:rPr lang="en-GB" altLang="sr-Latn-RS" sz="1600" b="1" dirty="0">
                <a:latin typeface="Tahoma" panose="020B0604030504040204" pitchFamily="34" charset="0"/>
              </a:rPr>
              <a:t>(</a:t>
            </a:r>
            <a:r>
              <a:rPr lang="en-GB" altLang="sr-Latn-RS" sz="1600" b="1" dirty="0" err="1">
                <a:latin typeface="Tahoma" panose="020B0604030504040204" pitchFamily="34" charset="0"/>
              </a:rPr>
              <a:t>Prostaglandini</a:t>
            </a:r>
            <a:r>
              <a:rPr lang="en-GB" altLang="sr-Latn-RS" sz="1600" b="1" dirty="0">
                <a:latin typeface="Tahoma" panose="020B0604030504040204" pitchFamily="34" charset="0"/>
              </a:rPr>
              <a:t>, </a:t>
            </a:r>
            <a:r>
              <a:rPr lang="en-GB" altLang="sr-Latn-RS" sz="1600" b="1" dirty="0" err="1">
                <a:latin typeface="Tahoma" panose="020B0604030504040204" pitchFamily="34" charset="0"/>
              </a:rPr>
              <a:t>Leukotrijeni</a:t>
            </a:r>
            <a:r>
              <a:rPr lang="en-GB" altLang="sr-Latn-RS" sz="1600" b="1" dirty="0">
                <a:latin typeface="Tahoma" panose="020B0604030504040204" pitchFamily="34" charset="0"/>
              </a:rPr>
              <a:t>)</a:t>
            </a:r>
          </a:p>
        </p:txBody>
      </p:sp>
      <p:sp>
        <p:nvSpPr>
          <p:cNvPr id="229643" name="AutoShape 267"/>
          <p:cNvSpPr>
            <a:spLocks noChangeArrowheads="1"/>
          </p:cNvSpPr>
          <p:nvPr/>
        </p:nvSpPr>
        <p:spPr bwMode="auto">
          <a:xfrm>
            <a:off x="2762251" y="2609851"/>
            <a:ext cx="219075" cy="519113"/>
          </a:xfrm>
          <a:prstGeom prst="downArrow">
            <a:avLst>
              <a:gd name="adj1" fmla="val 50000"/>
              <a:gd name="adj2" fmla="val 59239"/>
            </a:avLst>
          </a:prstGeom>
          <a:solidFill>
            <a:schemeClr val="tx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grpSp>
        <p:nvGrpSpPr>
          <p:cNvPr id="229653" name="Group 268"/>
          <p:cNvGrpSpPr>
            <a:grpSpLocks/>
          </p:cNvGrpSpPr>
          <p:nvPr/>
        </p:nvGrpSpPr>
        <p:grpSpPr bwMode="auto">
          <a:xfrm>
            <a:off x="4511676" y="2997200"/>
            <a:ext cx="3216275" cy="2903538"/>
            <a:chOff x="1790" y="1889"/>
            <a:chExt cx="2026" cy="1829"/>
          </a:xfrm>
        </p:grpSpPr>
        <p:grpSp>
          <p:nvGrpSpPr>
            <p:cNvPr id="42002" name="Group 269"/>
            <p:cNvGrpSpPr>
              <a:grpSpLocks/>
            </p:cNvGrpSpPr>
            <p:nvPr/>
          </p:nvGrpSpPr>
          <p:grpSpPr bwMode="auto">
            <a:xfrm rot="-5400000">
              <a:off x="2625" y="3430"/>
              <a:ext cx="253" cy="323"/>
              <a:chOff x="1111" y="3020"/>
              <a:chExt cx="274" cy="323"/>
            </a:xfrm>
          </p:grpSpPr>
          <p:sp>
            <p:nvSpPr>
              <p:cNvPr id="42122" name="Line 270"/>
              <p:cNvSpPr>
                <a:spLocks noChangeShapeType="1"/>
              </p:cNvSpPr>
              <p:nvPr/>
            </p:nvSpPr>
            <p:spPr bwMode="auto">
              <a:xfrm flipH="1">
                <a:off x="1166" y="3247"/>
                <a:ext cx="79" cy="79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2123" name="Line 271"/>
              <p:cNvSpPr>
                <a:spLocks noChangeShapeType="1"/>
              </p:cNvSpPr>
              <p:nvPr/>
            </p:nvSpPr>
            <p:spPr bwMode="auto">
              <a:xfrm>
                <a:off x="1271" y="3203"/>
                <a:ext cx="87" cy="88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2124" name="Line 272"/>
              <p:cNvSpPr>
                <a:spLocks noChangeShapeType="1"/>
              </p:cNvSpPr>
              <p:nvPr/>
            </p:nvSpPr>
            <p:spPr bwMode="auto">
              <a:xfrm>
                <a:off x="1271" y="3020"/>
                <a:ext cx="1" cy="183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42125" name="Group 273"/>
              <p:cNvGrpSpPr>
                <a:grpSpLocks/>
              </p:cNvGrpSpPr>
              <p:nvPr/>
            </p:nvGrpSpPr>
            <p:grpSpPr bwMode="auto">
              <a:xfrm>
                <a:off x="1111" y="3291"/>
                <a:ext cx="53" cy="52"/>
                <a:chOff x="1105" y="3291"/>
                <a:chExt cx="53" cy="52"/>
              </a:xfrm>
            </p:grpSpPr>
            <p:sp>
              <p:nvSpPr>
                <p:cNvPr id="42132" name="Line 274"/>
                <p:cNvSpPr>
                  <a:spLocks noChangeShapeType="1"/>
                </p:cNvSpPr>
                <p:nvPr/>
              </p:nvSpPr>
              <p:spPr bwMode="auto">
                <a:xfrm>
                  <a:off x="1157" y="3291"/>
                  <a:ext cx="1" cy="52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133" name="Line 275"/>
                <p:cNvSpPr>
                  <a:spLocks noChangeShapeType="1"/>
                </p:cNvSpPr>
                <p:nvPr/>
              </p:nvSpPr>
              <p:spPr bwMode="auto">
                <a:xfrm flipH="1">
                  <a:off x="1105" y="3291"/>
                  <a:ext cx="52" cy="1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42126" name="Group 276"/>
              <p:cNvGrpSpPr>
                <a:grpSpLocks/>
              </p:cNvGrpSpPr>
              <p:nvPr/>
            </p:nvGrpSpPr>
            <p:grpSpPr bwMode="auto">
              <a:xfrm>
                <a:off x="1332" y="3291"/>
                <a:ext cx="53" cy="52"/>
                <a:chOff x="1332" y="3291"/>
                <a:chExt cx="53" cy="52"/>
              </a:xfrm>
            </p:grpSpPr>
            <p:sp>
              <p:nvSpPr>
                <p:cNvPr id="42130" name="Line 277"/>
                <p:cNvSpPr>
                  <a:spLocks noChangeShapeType="1"/>
                </p:cNvSpPr>
                <p:nvPr/>
              </p:nvSpPr>
              <p:spPr bwMode="auto">
                <a:xfrm>
                  <a:off x="1332" y="3291"/>
                  <a:ext cx="1" cy="52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131" name="Line 278"/>
                <p:cNvSpPr>
                  <a:spLocks noChangeShapeType="1"/>
                </p:cNvSpPr>
                <p:nvPr/>
              </p:nvSpPr>
              <p:spPr bwMode="auto">
                <a:xfrm>
                  <a:off x="1332" y="3291"/>
                  <a:ext cx="53" cy="1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42127" name="Line 279"/>
              <p:cNvSpPr>
                <a:spLocks noChangeShapeType="1"/>
              </p:cNvSpPr>
              <p:nvPr/>
            </p:nvSpPr>
            <p:spPr bwMode="auto">
              <a:xfrm>
                <a:off x="1253" y="3247"/>
                <a:ext cx="79" cy="79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2128" name="Line 280"/>
              <p:cNvSpPr>
                <a:spLocks noChangeShapeType="1"/>
              </p:cNvSpPr>
              <p:nvPr/>
            </p:nvSpPr>
            <p:spPr bwMode="auto">
              <a:xfrm flipH="1">
                <a:off x="1143" y="3203"/>
                <a:ext cx="87" cy="87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2129" name="Line 281"/>
              <p:cNvSpPr>
                <a:spLocks noChangeShapeType="1"/>
              </p:cNvSpPr>
              <p:nvPr/>
            </p:nvSpPr>
            <p:spPr bwMode="auto">
              <a:xfrm>
                <a:off x="1227" y="3020"/>
                <a:ext cx="1" cy="183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42003" name="Group 282"/>
            <p:cNvGrpSpPr>
              <a:grpSpLocks/>
            </p:cNvGrpSpPr>
            <p:nvPr/>
          </p:nvGrpSpPr>
          <p:grpSpPr bwMode="auto">
            <a:xfrm>
              <a:off x="2848" y="3092"/>
              <a:ext cx="274" cy="298"/>
              <a:chOff x="1111" y="3020"/>
              <a:chExt cx="274" cy="323"/>
            </a:xfrm>
          </p:grpSpPr>
          <p:sp>
            <p:nvSpPr>
              <p:cNvPr id="42110" name="Line 283"/>
              <p:cNvSpPr>
                <a:spLocks noChangeShapeType="1"/>
              </p:cNvSpPr>
              <p:nvPr/>
            </p:nvSpPr>
            <p:spPr bwMode="auto">
              <a:xfrm flipH="1">
                <a:off x="1166" y="3247"/>
                <a:ext cx="79" cy="79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2111" name="Line 284"/>
              <p:cNvSpPr>
                <a:spLocks noChangeShapeType="1"/>
              </p:cNvSpPr>
              <p:nvPr/>
            </p:nvSpPr>
            <p:spPr bwMode="auto">
              <a:xfrm>
                <a:off x="1271" y="3203"/>
                <a:ext cx="87" cy="88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2112" name="Line 285"/>
              <p:cNvSpPr>
                <a:spLocks noChangeShapeType="1"/>
              </p:cNvSpPr>
              <p:nvPr/>
            </p:nvSpPr>
            <p:spPr bwMode="auto">
              <a:xfrm>
                <a:off x="1271" y="3020"/>
                <a:ext cx="1" cy="183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42113" name="Group 286"/>
              <p:cNvGrpSpPr>
                <a:grpSpLocks/>
              </p:cNvGrpSpPr>
              <p:nvPr/>
            </p:nvGrpSpPr>
            <p:grpSpPr bwMode="auto">
              <a:xfrm>
                <a:off x="1111" y="3291"/>
                <a:ext cx="53" cy="52"/>
                <a:chOff x="1105" y="3291"/>
                <a:chExt cx="53" cy="52"/>
              </a:xfrm>
            </p:grpSpPr>
            <p:sp>
              <p:nvSpPr>
                <p:cNvPr id="42120" name="Line 287"/>
                <p:cNvSpPr>
                  <a:spLocks noChangeShapeType="1"/>
                </p:cNvSpPr>
                <p:nvPr/>
              </p:nvSpPr>
              <p:spPr bwMode="auto">
                <a:xfrm>
                  <a:off x="1157" y="3291"/>
                  <a:ext cx="1" cy="52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121" name="Line 288"/>
                <p:cNvSpPr>
                  <a:spLocks noChangeShapeType="1"/>
                </p:cNvSpPr>
                <p:nvPr/>
              </p:nvSpPr>
              <p:spPr bwMode="auto">
                <a:xfrm flipH="1">
                  <a:off x="1105" y="3291"/>
                  <a:ext cx="52" cy="1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42114" name="Group 289"/>
              <p:cNvGrpSpPr>
                <a:grpSpLocks/>
              </p:cNvGrpSpPr>
              <p:nvPr/>
            </p:nvGrpSpPr>
            <p:grpSpPr bwMode="auto">
              <a:xfrm>
                <a:off x="1332" y="3291"/>
                <a:ext cx="53" cy="52"/>
                <a:chOff x="1332" y="3291"/>
                <a:chExt cx="53" cy="52"/>
              </a:xfrm>
            </p:grpSpPr>
            <p:sp>
              <p:nvSpPr>
                <p:cNvPr id="42118" name="Line 290"/>
                <p:cNvSpPr>
                  <a:spLocks noChangeShapeType="1"/>
                </p:cNvSpPr>
                <p:nvPr/>
              </p:nvSpPr>
              <p:spPr bwMode="auto">
                <a:xfrm>
                  <a:off x="1332" y="3291"/>
                  <a:ext cx="1" cy="52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119" name="Line 291"/>
                <p:cNvSpPr>
                  <a:spLocks noChangeShapeType="1"/>
                </p:cNvSpPr>
                <p:nvPr/>
              </p:nvSpPr>
              <p:spPr bwMode="auto">
                <a:xfrm>
                  <a:off x="1332" y="3291"/>
                  <a:ext cx="53" cy="1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42115" name="Line 292"/>
              <p:cNvSpPr>
                <a:spLocks noChangeShapeType="1"/>
              </p:cNvSpPr>
              <p:nvPr/>
            </p:nvSpPr>
            <p:spPr bwMode="auto">
              <a:xfrm>
                <a:off x="1253" y="3247"/>
                <a:ext cx="79" cy="79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2116" name="Line 293"/>
              <p:cNvSpPr>
                <a:spLocks noChangeShapeType="1"/>
              </p:cNvSpPr>
              <p:nvPr/>
            </p:nvSpPr>
            <p:spPr bwMode="auto">
              <a:xfrm flipH="1">
                <a:off x="1143" y="3203"/>
                <a:ext cx="87" cy="87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2117" name="Line 294"/>
              <p:cNvSpPr>
                <a:spLocks noChangeShapeType="1"/>
              </p:cNvSpPr>
              <p:nvPr/>
            </p:nvSpPr>
            <p:spPr bwMode="auto">
              <a:xfrm>
                <a:off x="1227" y="3020"/>
                <a:ext cx="1" cy="183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42004" name="Group 295"/>
            <p:cNvGrpSpPr>
              <a:grpSpLocks/>
            </p:cNvGrpSpPr>
            <p:nvPr/>
          </p:nvGrpSpPr>
          <p:grpSpPr bwMode="auto">
            <a:xfrm flipV="1">
              <a:off x="3121" y="3134"/>
              <a:ext cx="274" cy="298"/>
              <a:chOff x="1111" y="3020"/>
              <a:chExt cx="274" cy="323"/>
            </a:xfrm>
          </p:grpSpPr>
          <p:sp>
            <p:nvSpPr>
              <p:cNvPr id="42098" name="Line 296"/>
              <p:cNvSpPr>
                <a:spLocks noChangeShapeType="1"/>
              </p:cNvSpPr>
              <p:nvPr/>
            </p:nvSpPr>
            <p:spPr bwMode="auto">
              <a:xfrm flipH="1">
                <a:off x="1166" y="3247"/>
                <a:ext cx="79" cy="79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2099" name="Line 297"/>
              <p:cNvSpPr>
                <a:spLocks noChangeShapeType="1"/>
              </p:cNvSpPr>
              <p:nvPr/>
            </p:nvSpPr>
            <p:spPr bwMode="auto">
              <a:xfrm>
                <a:off x="1271" y="3203"/>
                <a:ext cx="87" cy="88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2100" name="Line 298"/>
              <p:cNvSpPr>
                <a:spLocks noChangeShapeType="1"/>
              </p:cNvSpPr>
              <p:nvPr/>
            </p:nvSpPr>
            <p:spPr bwMode="auto">
              <a:xfrm>
                <a:off x="1271" y="3020"/>
                <a:ext cx="1" cy="183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42101" name="Group 299"/>
              <p:cNvGrpSpPr>
                <a:grpSpLocks/>
              </p:cNvGrpSpPr>
              <p:nvPr/>
            </p:nvGrpSpPr>
            <p:grpSpPr bwMode="auto">
              <a:xfrm>
                <a:off x="1111" y="3291"/>
                <a:ext cx="53" cy="52"/>
                <a:chOff x="1105" y="3291"/>
                <a:chExt cx="53" cy="52"/>
              </a:xfrm>
            </p:grpSpPr>
            <p:sp>
              <p:nvSpPr>
                <p:cNvPr id="42108" name="Line 300"/>
                <p:cNvSpPr>
                  <a:spLocks noChangeShapeType="1"/>
                </p:cNvSpPr>
                <p:nvPr/>
              </p:nvSpPr>
              <p:spPr bwMode="auto">
                <a:xfrm>
                  <a:off x="1157" y="3291"/>
                  <a:ext cx="1" cy="52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109" name="Line 301"/>
                <p:cNvSpPr>
                  <a:spLocks noChangeShapeType="1"/>
                </p:cNvSpPr>
                <p:nvPr/>
              </p:nvSpPr>
              <p:spPr bwMode="auto">
                <a:xfrm flipH="1">
                  <a:off x="1105" y="3291"/>
                  <a:ext cx="52" cy="1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42102" name="Group 302"/>
              <p:cNvGrpSpPr>
                <a:grpSpLocks/>
              </p:cNvGrpSpPr>
              <p:nvPr/>
            </p:nvGrpSpPr>
            <p:grpSpPr bwMode="auto">
              <a:xfrm>
                <a:off x="1332" y="3291"/>
                <a:ext cx="53" cy="52"/>
                <a:chOff x="1332" y="3291"/>
                <a:chExt cx="53" cy="52"/>
              </a:xfrm>
            </p:grpSpPr>
            <p:sp>
              <p:nvSpPr>
                <p:cNvPr id="42106" name="Line 303"/>
                <p:cNvSpPr>
                  <a:spLocks noChangeShapeType="1"/>
                </p:cNvSpPr>
                <p:nvPr/>
              </p:nvSpPr>
              <p:spPr bwMode="auto">
                <a:xfrm>
                  <a:off x="1332" y="3291"/>
                  <a:ext cx="1" cy="52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107" name="Line 304"/>
                <p:cNvSpPr>
                  <a:spLocks noChangeShapeType="1"/>
                </p:cNvSpPr>
                <p:nvPr/>
              </p:nvSpPr>
              <p:spPr bwMode="auto">
                <a:xfrm>
                  <a:off x="1332" y="3291"/>
                  <a:ext cx="53" cy="1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42103" name="Line 305"/>
              <p:cNvSpPr>
                <a:spLocks noChangeShapeType="1"/>
              </p:cNvSpPr>
              <p:nvPr/>
            </p:nvSpPr>
            <p:spPr bwMode="auto">
              <a:xfrm>
                <a:off x="1253" y="3247"/>
                <a:ext cx="79" cy="79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2104" name="Line 306"/>
              <p:cNvSpPr>
                <a:spLocks noChangeShapeType="1"/>
              </p:cNvSpPr>
              <p:nvPr/>
            </p:nvSpPr>
            <p:spPr bwMode="auto">
              <a:xfrm flipH="1">
                <a:off x="1143" y="3203"/>
                <a:ext cx="87" cy="87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2105" name="Line 307"/>
              <p:cNvSpPr>
                <a:spLocks noChangeShapeType="1"/>
              </p:cNvSpPr>
              <p:nvPr/>
            </p:nvSpPr>
            <p:spPr bwMode="auto">
              <a:xfrm>
                <a:off x="1227" y="3020"/>
                <a:ext cx="1" cy="183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42005" name="Group 308"/>
            <p:cNvGrpSpPr>
              <a:grpSpLocks/>
            </p:cNvGrpSpPr>
            <p:nvPr/>
          </p:nvGrpSpPr>
          <p:grpSpPr bwMode="auto">
            <a:xfrm>
              <a:off x="1790" y="1889"/>
              <a:ext cx="2026" cy="924"/>
              <a:chOff x="1790" y="1853"/>
              <a:chExt cx="2026" cy="924"/>
            </a:xfrm>
          </p:grpSpPr>
          <p:grpSp>
            <p:nvGrpSpPr>
              <p:cNvPr id="42006" name="Group 309"/>
              <p:cNvGrpSpPr>
                <a:grpSpLocks/>
              </p:cNvGrpSpPr>
              <p:nvPr/>
            </p:nvGrpSpPr>
            <p:grpSpPr bwMode="auto">
              <a:xfrm rot="-1798837">
                <a:off x="2821" y="2193"/>
                <a:ext cx="274" cy="298"/>
                <a:chOff x="1111" y="3020"/>
                <a:chExt cx="274" cy="323"/>
              </a:xfrm>
            </p:grpSpPr>
            <p:sp>
              <p:nvSpPr>
                <p:cNvPr id="42086" name="Line 310"/>
                <p:cNvSpPr>
                  <a:spLocks noChangeShapeType="1"/>
                </p:cNvSpPr>
                <p:nvPr/>
              </p:nvSpPr>
              <p:spPr bwMode="auto">
                <a:xfrm flipH="1">
                  <a:off x="1166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87" name="Line 311"/>
                <p:cNvSpPr>
                  <a:spLocks noChangeShapeType="1"/>
                </p:cNvSpPr>
                <p:nvPr/>
              </p:nvSpPr>
              <p:spPr bwMode="auto">
                <a:xfrm>
                  <a:off x="1271" y="3203"/>
                  <a:ext cx="87" cy="88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88" name="Line 312"/>
                <p:cNvSpPr>
                  <a:spLocks noChangeShapeType="1"/>
                </p:cNvSpPr>
                <p:nvPr/>
              </p:nvSpPr>
              <p:spPr bwMode="auto">
                <a:xfrm>
                  <a:off x="1271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42089" name="Group 313"/>
                <p:cNvGrpSpPr>
                  <a:grpSpLocks/>
                </p:cNvGrpSpPr>
                <p:nvPr/>
              </p:nvGrpSpPr>
              <p:grpSpPr bwMode="auto">
                <a:xfrm>
                  <a:off x="1111" y="3291"/>
                  <a:ext cx="53" cy="52"/>
                  <a:chOff x="1105" y="3291"/>
                  <a:chExt cx="53" cy="52"/>
                </a:xfrm>
              </p:grpSpPr>
              <p:sp>
                <p:nvSpPr>
                  <p:cNvPr id="42096" name="Line 314"/>
                  <p:cNvSpPr>
                    <a:spLocks noChangeShapeType="1"/>
                  </p:cNvSpPr>
                  <p:nvPr/>
                </p:nvSpPr>
                <p:spPr bwMode="auto">
                  <a:xfrm>
                    <a:off x="1157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097" name="Line 3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05" y="3291"/>
                    <a:ext cx="52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42090" name="Group 316"/>
                <p:cNvGrpSpPr>
                  <a:grpSpLocks/>
                </p:cNvGrpSpPr>
                <p:nvPr/>
              </p:nvGrpSpPr>
              <p:grpSpPr bwMode="auto">
                <a:xfrm>
                  <a:off x="1332" y="3291"/>
                  <a:ext cx="53" cy="52"/>
                  <a:chOff x="1332" y="3291"/>
                  <a:chExt cx="53" cy="52"/>
                </a:xfrm>
              </p:grpSpPr>
              <p:sp>
                <p:nvSpPr>
                  <p:cNvPr id="42094" name="Line 317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095" name="Line 318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53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42091" name="Line 319"/>
                <p:cNvSpPr>
                  <a:spLocks noChangeShapeType="1"/>
                </p:cNvSpPr>
                <p:nvPr/>
              </p:nvSpPr>
              <p:spPr bwMode="auto">
                <a:xfrm>
                  <a:off x="1253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92" name="Line 320"/>
                <p:cNvSpPr>
                  <a:spLocks noChangeShapeType="1"/>
                </p:cNvSpPr>
                <p:nvPr/>
              </p:nvSpPr>
              <p:spPr bwMode="auto">
                <a:xfrm flipH="1">
                  <a:off x="1143" y="3203"/>
                  <a:ext cx="87" cy="87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93" name="Line 321"/>
                <p:cNvSpPr>
                  <a:spLocks noChangeShapeType="1"/>
                </p:cNvSpPr>
                <p:nvPr/>
              </p:nvSpPr>
              <p:spPr bwMode="auto">
                <a:xfrm>
                  <a:off x="1227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42007" name="Group 322"/>
              <p:cNvGrpSpPr>
                <a:grpSpLocks/>
              </p:cNvGrpSpPr>
              <p:nvPr/>
            </p:nvGrpSpPr>
            <p:grpSpPr bwMode="auto">
              <a:xfrm rot="1931979">
                <a:off x="3186" y="2397"/>
                <a:ext cx="274" cy="298"/>
                <a:chOff x="1111" y="3020"/>
                <a:chExt cx="274" cy="323"/>
              </a:xfrm>
            </p:grpSpPr>
            <p:sp>
              <p:nvSpPr>
                <p:cNvPr id="42074" name="Line 323"/>
                <p:cNvSpPr>
                  <a:spLocks noChangeShapeType="1"/>
                </p:cNvSpPr>
                <p:nvPr/>
              </p:nvSpPr>
              <p:spPr bwMode="auto">
                <a:xfrm flipH="1">
                  <a:off x="1166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75" name="Line 324"/>
                <p:cNvSpPr>
                  <a:spLocks noChangeShapeType="1"/>
                </p:cNvSpPr>
                <p:nvPr/>
              </p:nvSpPr>
              <p:spPr bwMode="auto">
                <a:xfrm>
                  <a:off x="1271" y="3203"/>
                  <a:ext cx="87" cy="88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76" name="Line 325"/>
                <p:cNvSpPr>
                  <a:spLocks noChangeShapeType="1"/>
                </p:cNvSpPr>
                <p:nvPr/>
              </p:nvSpPr>
              <p:spPr bwMode="auto">
                <a:xfrm>
                  <a:off x="1271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42077" name="Group 326"/>
                <p:cNvGrpSpPr>
                  <a:grpSpLocks/>
                </p:cNvGrpSpPr>
                <p:nvPr/>
              </p:nvGrpSpPr>
              <p:grpSpPr bwMode="auto">
                <a:xfrm>
                  <a:off x="1111" y="3291"/>
                  <a:ext cx="53" cy="52"/>
                  <a:chOff x="1105" y="3291"/>
                  <a:chExt cx="53" cy="52"/>
                </a:xfrm>
              </p:grpSpPr>
              <p:sp>
                <p:nvSpPr>
                  <p:cNvPr id="42084" name="Line 327"/>
                  <p:cNvSpPr>
                    <a:spLocks noChangeShapeType="1"/>
                  </p:cNvSpPr>
                  <p:nvPr/>
                </p:nvSpPr>
                <p:spPr bwMode="auto">
                  <a:xfrm>
                    <a:off x="1157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085" name="Line 3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05" y="3291"/>
                    <a:ext cx="52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42078" name="Group 329"/>
                <p:cNvGrpSpPr>
                  <a:grpSpLocks/>
                </p:cNvGrpSpPr>
                <p:nvPr/>
              </p:nvGrpSpPr>
              <p:grpSpPr bwMode="auto">
                <a:xfrm>
                  <a:off x="1332" y="3291"/>
                  <a:ext cx="53" cy="52"/>
                  <a:chOff x="1332" y="3291"/>
                  <a:chExt cx="53" cy="52"/>
                </a:xfrm>
              </p:grpSpPr>
              <p:sp>
                <p:nvSpPr>
                  <p:cNvPr id="42082" name="Line 330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083" name="Line 331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53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42079" name="Line 332"/>
                <p:cNvSpPr>
                  <a:spLocks noChangeShapeType="1"/>
                </p:cNvSpPr>
                <p:nvPr/>
              </p:nvSpPr>
              <p:spPr bwMode="auto">
                <a:xfrm>
                  <a:off x="1253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80" name="Line 333"/>
                <p:cNvSpPr>
                  <a:spLocks noChangeShapeType="1"/>
                </p:cNvSpPr>
                <p:nvPr/>
              </p:nvSpPr>
              <p:spPr bwMode="auto">
                <a:xfrm flipH="1">
                  <a:off x="1143" y="3203"/>
                  <a:ext cx="87" cy="87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81" name="Line 334"/>
                <p:cNvSpPr>
                  <a:spLocks noChangeShapeType="1"/>
                </p:cNvSpPr>
                <p:nvPr/>
              </p:nvSpPr>
              <p:spPr bwMode="auto">
                <a:xfrm>
                  <a:off x="1227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42008" name="Text Box 335"/>
              <p:cNvSpPr txBox="1">
                <a:spLocks noChangeArrowheads="1"/>
              </p:cNvSpPr>
              <p:nvPr/>
            </p:nvSpPr>
            <p:spPr bwMode="auto">
              <a:xfrm>
                <a:off x="2748" y="2280"/>
                <a:ext cx="1068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GB" altLang="sr-Latn-RS" sz="2000" b="1">
                    <a:latin typeface="Tahoma" panose="020B0604030504040204" pitchFamily="34" charset="0"/>
                  </a:rPr>
                  <a:t>IgE</a:t>
                </a:r>
                <a:r>
                  <a:rPr lang="sr-Latn-CS" altLang="sr-Latn-RS" sz="2000" b="1">
                    <a:latin typeface="Tahoma" panose="020B0604030504040204" pitchFamily="34" charset="0"/>
                  </a:rPr>
                  <a:t> protutijela</a:t>
                </a:r>
                <a:endParaRPr lang="en-GB" altLang="sr-Latn-RS" sz="2000" b="1">
                  <a:latin typeface="Tahoma" panose="020B0604030504040204" pitchFamily="34" charset="0"/>
                </a:endParaRPr>
              </a:p>
            </p:txBody>
          </p:sp>
          <p:grpSp>
            <p:nvGrpSpPr>
              <p:cNvPr id="42009" name="Group 336"/>
              <p:cNvGrpSpPr>
                <a:grpSpLocks/>
              </p:cNvGrpSpPr>
              <p:nvPr/>
            </p:nvGrpSpPr>
            <p:grpSpPr bwMode="auto">
              <a:xfrm>
                <a:off x="2934" y="1943"/>
                <a:ext cx="274" cy="298"/>
                <a:chOff x="1111" y="3020"/>
                <a:chExt cx="274" cy="323"/>
              </a:xfrm>
            </p:grpSpPr>
            <p:sp>
              <p:nvSpPr>
                <p:cNvPr id="42062" name="Line 337"/>
                <p:cNvSpPr>
                  <a:spLocks noChangeShapeType="1"/>
                </p:cNvSpPr>
                <p:nvPr/>
              </p:nvSpPr>
              <p:spPr bwMode="auto">
                <a:xfrm flipH="1">
                  <a:off x="1166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63" name="Line 338"/>
                <p:cNvSpPr>
                  <a:spLocks noChangeShapeType="1"/>
                </p:cNvSpPr>
                <p:nvPr/>
              </p:nvSpPr>
              <p:spPr bwMode="auto">
                <a:xfrm>
                  <a:off x="1271" y="3203"/>
                  <a:ext cx="87" cy="88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64" name="Line 339"/>
                <p:cNvSpPr>
                  <a:spLocks noChangeShapeType="1"/>
                </p:cNvSpPr>
                <p:nvPr/>
              </p:nvSpPr>
              <p:spPr bwMode="auto">
                <a:xfrm>
                  <a:off x="1271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42065" name="Group 340"/>
                <p:cNvGrpSpPr>
                  <a:grpSpLocks/>
                </p:cNvGrpSpPr>
                <p:nvPr/>
              </p:nvGrpSpPr>
              <p:grpSpPr bwMode="auto">
                <a:xfrm>
                  <a:off x="1111" y="3291"/>
                  <a:ext cx="53" cy="52"/>
                  <a:chOff x="1105" y="3291"/>
                  <a:chExt cx="53" cy="52"/>
                </a:xfrm>
              </p:grpSpPr>
              <p:sp>
                <p:nvSpPr>
                  <p:cNvPr id="42072" name="Line 341"/>
                  <p:cNvSpPr>
                    <a:spLocks noChangeShapeType="1"/>
                  </p:cNvSpPr>
                  <p:nvPr/>
                </p:nvSpPr>
                <p:spPr bwMode="auto">
                  <a:xfrm>
                    <a:off x="1157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073" name="Line 3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05" y="3291"/>
                    <a:ext cx="52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42066" name="Group 343"/>
                <p:cNvGrpSpPr>
                  <a:grpSpLocks/>
                </p:cNvGrpSpPr>
                <p:nvPr/>
              </p:nvGrpSpPr>
              <p:grpSpPr bwMode="auto">
                <a:xfrm>
                  <a:off x="1332" y="3291"/>
                  <a:ext cx="53" cy="52"/>
                  <a:chOff x="1332" y="3291"/>
                  <a:chExt cx="53" cy="52"/>
                </a:xfrm>
              </p:grpSpPr>
              <p:sp>
                <p:nvSpPr>
                  <p:cNvPr id="42070" name="Line 344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071" name="Line 345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53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42067" name="Line 346"/>
                <p:cNvSpPr>
                  <a:spLocks noChangeShapeType="1"/>
                </p:cNvSpPr>
                <p:nvPr/>
              </p:nvSpPr>
              <p:spPr bwMode="auto">
                <a:xfrm>
                  <a:off x="1253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68" name="Line 347"/>
                <p:cNvSpPr>
                  <a:spLocks noChangeShapeType="1"/>
                </p:cNvSpPr>
                <p:nvPr/>
              </p:nvSpPr>
              <p:spPr bwMode="auto">
                <a:xfrm flipH="1">
                  <a:off x="1143" y="3203"/>
                  <a:ext cx="87" cy="87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69" name="Line 348"/>
                <p:cNvSpPr>
                  <a:spLocks noChangeShapeType="1"/>
                </p:cNvSpPr>
                <p:nvPr/>
              </p:nvSpPr>
              <p:spPr bwMode="auto">
                <a:xfrm>
                  <a:off x="1227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42010" name="Group 349"/>
              <p:cNvGrpSpPr>
                <a:grpSpLocks/>
              </p:cNvGrpSpPr>
              <p:nvPr/>
            </p:nvGrpSpPr>
            <p:grpSpPr bwMode="auto">
              <a:xfrm>
                <a:off x="2927" y="2479"/>
                <a:ext cx="274" cy="298"/>
                <a:chOff x="1111" y="3020"/>
                <a:chExt cx="274" cy="323"/>
              </a:xfrm>
            </p:grpSpPr>
            <p:sp>
              <p:nvSpPr>
                <p:cNvPr id="42050" name="Line 350"/>
                <p:cNvSpPr>
                  <a:spLocks noChangeShapeType="1"/>
                </p:cNvSpPr>
                <p:nvPr/>
              </p:nvSpPr>
              <p:spPr bwMode="auto">
                <a:xfrm flipH="1">
                  <a:off x="1166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51" name="Line 351"/>
                <p:cNvSpPr>
                  <a:spLocks noChangeShapeType="1"/>
                </p:cNvSpPr>
                <p:nvPr/>
              </p:nvSpPr>
              <p:spPr bwMode="auto">
                <a:xfrm>
                  <a:off x="1271" y="3203"/>
                  <a:ext cx="87" cy="88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52" name="Line 352"/>
                <p:cNvSpPr>
                  <a:spLocks noChangeShapeType="1"/>
                </p:cNvSpPr>
                <p:nvPr/>
              </p:nvSpPr>
              <p:spPr bwMode="auto">
                <a:xfrm>
                  <a:off x="1271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42053" name="Group 353"/>
                <p:cNvGrpSpPr>
                  <a:grpSpLocks/>
                </p:cNvGrpSpPr>
                <p:nvPr/>
              </p:nvGrpSpPr>
              <p:grpSpPr bwMode="auto">
                <a:xfrm>
                  <a:off x="1111" y="3291"/>
                  <a:ext cx="53" cy="52"/>
                  <a:chOff x="1105" y="3291"/>
                  <a:chExt cx="53" cy="52"/>
                </a:xfrm>
              </p:grpSpPr>
              <p:sp>
                <p:nvSpPr>
                  <p:cNvPr id="42060" name="Line 354"/>
                  <p:cNvSpPr>
                    <a:spLocks noChangeShapeType="1"/>
                  </p:cNvSpPr>
                  <p:nvPr/>
                </p:nvSpPr>
                <p:spPr bwMode="auto">
                  <a:xfrm>
                    <a:off x="1157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061" name="Line 3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05" y="3291"/>
                    <a:ext cx="52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42054" name="Group 356"/>
                <p:cNvGrpSpPr>
                  <a:grpSpLocks/>
                </p:cNvGrpSpPr>
                <p:nvPr/>
              </p:nvGrpSpPr>
              <p:grpSpPr bwMode="auto">
                <a:xfrm>
                  <a:off x="1332" y="3291"/>
                  <a:ext cx="53" cy="52"/>
                  <a:chOff x="1332" y="3291"/>
                  <a:chExt cx="53" cy="52"/>
                </a:xfrm>
              </p:grpSpPr>
              <p:sp>
                <p:nvSpPr>
                  <p:cNvPr id="42058" name="Line 357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059" name="Line 358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53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42055" name="Line 359"/>
                <p:cNvSpPr>
                  <a:spLocks noChangeShapeType="1"/>
                </p:cNvSpPr>
                <p:nvPr/>
              </p:nvSpPr>
              <p:spPr bwMode="auto">
                <a:xfrm>
                  <a:off x="1253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56" name="Line 360"/>
                <p:cNvSpPr>
                  <a:spLocks noChangeShapeType="1"/>
                </p:cNvSpPr>
                <p:nvPr/>
              </p:nvSpPr>
              <p:spPr bwMode="auto">
                <a:xfrm flipH="1">
                  <a:off x="1143" y="3203"/>
                  <a:ext cx="87" cy="87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57" name="Line 361"/>
                <p:cNvSpPr>
                  <a:spLocks noChangeShapeType="1"/>
                </p:cNvSpPr>
                <p:nvPr/>
              </p:nvSpPr>
              <p:spPr bwMode="auto">
                <a:xfrm>
                  <a:off x="1227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42011" name="Group 362"/>
              <p:cNvGrpSpPr>
                <a:grpSpLocks/>
              </p:cNvGrpSpPr>
              <p:nvPr/>
            </p:nvGrpSpPr>
            <p:grpSpPr bwMode="auto">
              <a:xfrm rot="2152452">
                <a:off x="2728" y="1853"/>
                <a:ext cx="274" cy="298"/>
                <a:chOff x="1111" y="3020"/>
                <a:chExt cx="274" cy="323"/>
              </a:xfrm>
            </p:grpSpPr>
            <p:sp>
              <p:nvSpPr>
                <p:cNvPr id="42038" name="Line 363"/>
                <p:cNvSpPr>
                  <a:spLocks noChangeShapeType="1"/>
                </p:cNvSpPr>
                <p:nvPr/>
              </p:nvSpPr>
              <p:spPr bwMode="auto">
                <a:xfrm flipH="1">
                  <a:off x="1166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39" name="Line 364"/>
                <p:cNvSpPr>
                  <a:spLocks noChangeShapeType="1"/>
                </p:cNvSpPr>
                <p:nvPr/>
              </p:nvSpPr>
              <p:spPr bwMode="auto">
                <a:xfrm>
                  <a:off x="1271" y="3203"/>
                  <a:ext cx="87" cy="88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40" name="Line 365"/>
                <p:cNvSpPr>
                  <a:spLocks noChangeShapeType="1"/>
                </p:cNvSpPr>
                <p:nvPr/>
              </p:nvSpPr>
              <p:spPr bwMode="auto">
                <a:xfrm>
                  <a:off x="1271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42041" name="Group 366"/>
                <p:cNvGrpSpPr>
                  <a:grpSpLocks/>
                </p:cNvGrpSpPr>
                <p:nvPr/>
              </p:nvGrpSpPr>
              <p:grpSpPr bwMode="auto">
                <a:xfrm>
                  <a:off x="1111" y="3291"/>
                  <a:ext cx="53" cy="52"/>
                  <a:chOff x="1105" y="3291"/>
                  <a:chExt cx="53" cy="52"/>
                </a:xfrm>
              </p:grpSpPr>
              <p:sp>
                <p:nvSpPr>
                  <p:cNvPr id="42048" name="Line 367"/>
                  <p:cNvSpPr>
                    <a:spLocks noChangeShapeType="1"/>
                  </p:cNvSpPr>
                  <p:nvPr/>
                </p:nvSpPr>
                <p:spPr bwMode="auto">
                  <a:xfrm>
                    <a:off x="1157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049" name="Line 36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05" y="3291"/>
                    <a:ext cx="52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42042" name="Group 369"/>
                <p:cNvGrpSpPr>
                  <a:grpSpLocks/>
                </p:cNvGrpSpPr>
                <p:nvPr/>
              </p:nvGrpSpPr>
              <p:grpSpPr bwMode="auto">
                <a:xfrm>
                  <a:off x="1332" y="3291"/>
                  <a:ext cx="53" cy="52"/>
                  <a:chOff x="1332" y="3291"/>
                  <a:chExt cx="53" cy="52"/>
                </a:xfrm>
              </p:grpSpPr>
              <p:sp>
                <p:nvSpPr>
                  <p:cNvPr id="42046" name="Line 370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047" name="Line 371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53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42043" name="Line 372"/>
                <p:cNvSpPr>
                  <a:spLocks noChangeShapeType="1"/>
                </p:cNvSpPr>
                <p:nvPr/>
              </p:nvSpPr>
              <p:spPr bwMode="auto">
                <a:xfrm>
                  <a:off x="1253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44" name="Line 373"/>
                <p:cNvSpPr>
                  <a:spLocks noChangeShapeType="1"/>
                </p:cNvSpPr>
                <p:nvPr/>
              </p:nvSpPr>
              <p:spPr bwMode="auto">
                <a:xfrm flipH="1">
                  <a:off x="1143" y="3203"/>
                  <a:ext cx="87" cy="87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45" name="Line 374"/>
                <p:cNvSpPr>
                  <a:spLocks noChangeShapeType="1"/>
                </p:cNvSpPr>
                <p:nvPr/>
              </p:nvSpPr>
              <p:spPr bwMode="auto">
                <a:xfrm>
                  <a:off x="1227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42012" name="Group 375"/>
              <p:cNvGrpSpPr>
                <a:grpSpLocks/>
              </p:cNvGrpSpPr>
              <p:nvPr/>
            </p:nvGrpSpPr>
            <p:grpSpPr bwMode="auto">
              <a:xfrm>
                <a:off x="2493" y="2134"/>
                <a:ext cx="274" cy="298"/>
                <a:chOff x="1111" y="3020"/>
                <a:chExt cx="274" cy="323"/>
              </a:xfrm>
            </p:grpSpPr>
            <p:sp>
              <p:nvSpPr>
                <p:cNvPr id="42026" name="Line 376"/>
                <p:cNvSpPr>
                  <a:spLocks noChangeShapeType="1"/>
                </p:cNvSpPr>
                <p:nvPr/>
              </p:nvSpPr>
              <p:spPr bwMode="auto">
                <a:xfrm flipH="1">
                  <a:off x="1166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27" name="Line 377"/>
                <p:cNvSpPr>
                  <a:spLocks noChangeShapeType="1"/>
                </p:cNvSpPr>
                <p:nvPr/>
              </p:nvSpPr>
              <p:spPr bwMode="auto">
                <a:xfrm>
                  <a:off x="1271" y="3203"/>
                  <a:ext cx="87" cy="88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28" name="Line 378"/>
                <p:cNvSpPr>
                  <a:spLocks noChangeShapeType="1"/>
                </p:cNvSpPr>
                <p:nvPr/>
              </p:nvSpPr>
              <p:spPr bwMode="auto">
                <a:xfrm>
                  <a:off x="1271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42029" name="Group 379"/>
                <p:cNvGrpSpPr>
                  <a:grpSpLocks/>
                </p:cNvGrpSpPr>
                <p:nvPr/>
              </p:nvGrpSpPr>
              <p:grpSpPr bwMode="auto">
                <a:xfrm>
                  <a:off x="1111" y="3291"/>
                  <a:ext cx="53" cy="52"/>
                  <a:chOff x="1105" y="3291"/>
                  <a:chExt cx="53" cy="52"/>
                </a:xfrm>
              </p:grpSpPr>
              <p:sp>
                <p:nvSpPr>
                  <p:cNvPr id="42036" name="Line 380"/>
                  <p:cNvSpPr>
                    <a:spLocks noChangeShapeType="1"/>
                  </p:cNvSpPr>
                  <p:nvPr/>
                </p:nvSpPr>
                <p:spPr bwMode="auto">
                  <a:xfrm>
                    <a:off x="1157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037" name="Line 38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05" y="3291"/>
                    <a:ext cx="52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42030" name="Group 382"/>
                <p:cNvGrpSpPr>
                  <a:grpSpLocks/>
                </p:cNvGrpSpPr>
                <p:nvPr/>
              </p:nvGrpSpPr>
              <p:grpSpPr bwMode="auto">
                <a:xfrm>
                  <a:off x="1332" y="3291"/>
                  <a:ext cx="53" cy="52"/>
                  <a:chOff x="1332" y="3291"/>
                  <a:chExt cx="53" cy="52"/>
                </a:xfrm>
              </p:grpSpPr>
              <p:sp>
                <p:nvSpPr>
                  <p:cNvPr id="42034" name="Line 383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035" name="Line 384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53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42031" name="Line 385"/>
                <p:cNvSpPr>
                  <a:spLocks noChangeShapeType="1"/>
                </p:cNvSpPr>
                <p:nvPr/>
              </p:nvSpPr>
              <p:spPr bwMode="auto">
                <a:xfrm>
                  <a:off x="1253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32" name="Line 386"/>
                <p:cNvSpPr>
                  <a:spLocks noChangeShapeType="1"/>
                </p:cNvSpPr>
                <p:nvPr/>
              </p:nvSpPr>
              <p:spPr bwMode="auto">
                <a:xfrm flipH="1">
                  <a:off x="1143" y="3203"/>
                  <a:ext cx="87" cy="87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33" name="Line 387"/>
                <p:cNvSpPr>
                  <a:spLocks noChangeShapeType="1"/>
                </p:cNvSpPr>
                <p:nvPr/>
              </p:nvSpPr>
              <p:spPr bwMode="auto">
                <a:xfrm>
                  <a:off x="1227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42013" name="Group 388"/>
              <p:cNvGrpSpPr>
                <a:grpSpLocks/>
              </p:cNvGrpSpPr>
              <p:nvPr/>
            </p:nvGrpSpPr>
            <p:grpSpPr bwMode="auto">
              <a:xfrm>
                <a:off x="1790" y="2117"/>
                <a:ext cx="274" cy="298"/>
                <a:chOff x="1111" y="3020"/>
                <a:chExt cx="274" cy="323"/>
              </a:xfrm>
            </p:grpSpPr>
            <p:sp>
              <p:nvSpPr>
                <p:cNvPr id="42014" name="Line 389"/>
                <p:cNvSpPr>
                  <a:spLocks noChangeShapeType="1"/>
                </p:cNvSpPr>
                <p:nvPr/>
              </p:nvSpPr>
              <p:spPr bwMode="auto">
                <a:xfrm flipH="1">
                  <a:off x="1166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15" name="Line 390"/>
                <p:cNvSpPr>
                  <a:spLocks noChangeShapeType="1"/>
                </p:cNvSpPr>
                <p:nvPr/>
              </p:nvSpPr>
              <p:spPr bwMode="auto">
                <a:xfrm>
                  <a:off x="1271" y="3203"/>
                  <a:ext cx="87" cy="88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16" name="Line 391"/>
                <p:cNvSpPr>
                  <a:spLocks noChangeShapeType="1"/>
                </p:cNvSpPr>
                <p:nvPr/>
              </p:nvSpPr>
              <p:spPr bwMode="auto">
                <a:xfrm>
                  <a:off x="1271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42017" name="Group 392"/>
                <p:cNvGrpSpPr>
                  <a:grpSpLocks/>
                </p:cNvGrpSpPr>
                <p:nvPr/>
              </p:nvGrpSpPr>
              <p:grpSpPr bwMode="auto">
                <a:xfrm>
                  <a:off x="1111" y="3291"/>
                  <a:ext cx="53" cy="52"/>
                  <a:chOff x="1105" y="3291"/>
                  <a:chExt cx="53" cy="52"/>
                </a:xfrm>
              </p:grpSpPr>
              <p:sp>
                <p:nvSpPr>
                  <p:cNvPr id="42024" name="Line 393"/>
                  <p:cNvSpPr>
                    <a:spLocks noChangeShapeType="1"/>
                  </p:cNvSpPr>
                  <p:nvPr/>
                </p:nvSpPr>
                <p:spPr bwMode="auto">
                  <a:xfrm>
                    <a:off x="1157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025" name="Line 3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05" y="3291"/>
                    <a:ext cx="52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42018" name="Group 395"/>
                <p:cNvGrpSpPr>
                  <a:grpSpLocks/>
                </p:cNvGrpSpPr>
                <p:nvPr/>
              </p:nvGrpSpPr>
              <p:grpSpPr bwMode="auto">
                <a:xfrm>
                  <a:off x="1332" y="3291"/>
                  <a:ext cx="53" cy="52"/>
                  <a:chOff x="1332" y="3291"/>
                  <a:chExt cx="53" cy="52"/>
                </a:xfrm>
              </p:grpSpPr>
              <p:sp>
                <p:nvSpPr>
                  <p:cNvPr id="42022" name="Line 396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1" cy="52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42023" name="Line 397"/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291"/>
                    <a:ext cx="53" cy="1"/>
                  </a:xfrm>
                  <a:prstGeom prst="line">
                    <a:avLst/>
                  </a:prstGeom>
                  <a:noFill/>
                  <a:ln w="14288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42019" name="Line 398"/>
                <p:cNvSpPr>
                  <a:spLocks noChangeShapeType="1"/>
                </p:cNvSpPr>
                <p:nvPr/>
              </p:nvSpPr>
              <p:spPr bwMode="auto">
                <a:xfrm>
                  <a:off x="1253" y="3247"/>
                  <a:ext cx="79" cy="79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20" name="Line 399"/>
                <p:cNvSpPr>
                  <a:spLocks noChangeShapeType="1"/>
                </p:cNvSpPr>
                <p:nvPr/>
              </p:nvSpPr>
              <p:spPr bwMode="auto">
                <a:xfrm flipH="1">
                  <a:off x="1143" y="3203"/>
                  <a:ext cx="87" cy="87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2021" name="Line 400"/>
                <p:cNvSpPr>
                  <a:spLocks noChangeShapeType="1"/>
                </p:cNvSpPr>
                <p:nvPr/>
              </p:nvSpPr>
              <p:spPr bwMode="auto">
                <a:xfrm>
                  <a:off x="1227" y="3020"/>
                  <a:ext cx="1" cy="18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281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29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29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29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29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29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29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29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29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2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22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29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29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2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2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229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229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229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229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229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229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556" grpId="0"/>
      <p:bldP spid="229570" grpId="0" animBg="1"/>
      <p:bldP spid="229571" grpId="0"/>
      <p:bldP spid="229640" grpId="0"/>
      <p:bldP spid="229641" grpId="0"/>
      <p:bldP spid="229642" grpId="0"/>
      <p:bldP spid="22964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965" y="1466104"/>
            <a:ext cx="7121916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575894" y="729658"/>
            <a:ext cx="11029616" cy="648766"/>
          </a:xfrm>
        </p:spPr>
        <p:txBody>
          <a:bodyPr/>
          <a:lstStyle/>
          <a:p>
            <a:r>
              <a:rPr lang="hr-HR" altLang="sr-Latn-RS" dirty="0"/>
              <a:t>Proces aktivacije i </a:t>
            </a:r>
            <a:r>
              <a:rPr lang="hr-HR" altLang="sr-Latn-RS" dirty="0" err="1"/>
              <a:t>degranulacije</a:t>
            </a:r>
            <a:r>
              <a:rPr lang="hr-HR" altLang="sr-Latn-RS" dirty="0"/>
              <a:t> </a:t>
            </a:r>
            <a:r>
              <a:rPr lang="hr-HR" altLang="sr-Latn-RS" dirty="0" err="1"/>
              <a:t>mastocita</a:t>
            </a:r>
            <a:endParaRPr lang="hr-HR" altLang="sr-Latn-RS" dirty="0"/>
          </a:p>
        </p:txBody>
      </p:sp>
      <p:pic>
        <p:nvPicPr>
          <p:cNvPr id="4" name="Rezervirano mjesto sadržaj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9" y="1378424"/>
            <a:ext cx="3017269" cy="5245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8536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Biološki učinci medijatora neposredne preosjetljivosti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7108" y="446088"/>
            <a:ext cx="5489685" cy="541496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24726" y="2904893"/>
            <a:ext cx="3031852" cy="3001392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88" y="2655869"/>
            <a:ext cx="3345590" cy="36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2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Genetske i okolišne interakcije u alergiji i biomarkeri alergijskog rinitisa</a:t>
            </a:r>
          </a:p>
        </p:txBody>
      </p:sp>
      <p:pic>
        <p:nvPicPr>
          <p:cNvPr id="44035" name="Content Placeholder 3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17675"/>
            <a:ext cx="5384800" cy="4902200"/>
          </a:xfrm>
        </p:spPr>
      </p:pic>
      <p:pic>
        <p:nvPicPr>
          <p:cNvPr id="44036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1717675"/>
            <a:ext cx="5867400" cy="5140325"/>
          </a:xfrm>
        </p:spPr>
      </p:pic>
    </p:spTree>
    <p:extLst>
      <p:ext uri="{BB962C8B-B14F-4D97-AF65-F5344CB8AC3E}">
        <p14:creationId xmlns:p14="http://schemas.microsoft.com/office/powerpoint/2010/main" val="31788403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121786" y="640866"/>
            <a:ext cx="6934200" cy="621713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2400">
              <a:latin typeface="Arial Narrow" panose="020B0606020202030204" pitchFamily="34" charset="0"/>
            </a:endParaRPr>
          </a:p>
        </p:txBody>
      </p:sp>
      <p:grpSp>
        <p:nvGrpSpPr>
          <p:cNvPr id="45059" name="Group 3"/>
          <p:cNvGrpSpPr>
            <a:grpSpLocks/>
          </p:cNvGrpSpPr>
          <p:nvPr/>
        </p:nvGrpSpPr>
        <p:grpSpPr bwMode="auto">
          <a:xfrm>
            <a:off x="5319095" y="2582378"/>
            <a:ext cx="1700212" cy="1358900"/>
            <a:chOff x="3625" y="1801"/>
            <a:chExt cx="1071" cy="856"/>
          </a:xfrm>
        </p:grpSpPr>
        <p:sp>
          <p:nvSpPr>
            <p:cNvPr id="45164" name="Rectangle 4"/>
            <p:cNvSpPr>
              <a:spLocks noChangeArrowheads="1"/>
            </p:cNvSpPr>
            <p:nvPr/>
          </p:nvSpPr>
          <p:spPr bwMode="auto">
            <a:xfrm rot="3781875" flipH="1">
              <a:off x="3648" y="2305"/>
              <a:ext cx="329" cy="37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graphicFrame>
          <p:nvGraphicFramePr>
            <p:cNvPr id="45165" name="Object 5"/>
            <p:cNvGraphicFramePr>
              <a:graphicFrameLocks noChangeAspect="1"/>
            </p:cNvGraphicFramePr>
            <p:nvPr/>
          </p:nvGraphicFramePr>
          <p:xfrm>
            <a:off x="3782" y="1801"/>
            <a:ext cx="914" cy="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66" name="CorelDRAW" r:id="rId4" imgW="1257605" imgH="1024738" progId="CorelDRAW.Graphic.10">
                    <p:embed/>
                  </p:oleObj>
                </mc:Choice>
                <mc:Fallback>
                  <p:oleObj name="CorelDRAW" r:id="rId4" imgW="1257605" imgH="1024738" progId="CorelDRAW.Graphic.10">
                    <p:embed/>
                    <p:pic>
                      <p:nvPicPr>
                        <p:cNvPr id="45165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2" y="1801"/>
                          <a:ext cx="914" cy="7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5060" name="Group 6"/>
          <p:cNvGrpSpPr>
            <a:grpSpLocks/>
          </p:cNvGrpSpPr>
          <p:nvPr/>
        </p:nvGrpSpPr>
        <p:grpSpPr bwMode="auto">
          <a:xfrm>
            <a:off x="1393208" y="2496654"/>
            <a:ext cx="1719263" cy="1368425"/>
            <a:chOff x="1152" y="1747"/>
            <a:chExt cx="1083" cy="862"/>
          </a:xfrm>
        </p:grpSpPr>
        <p:sp>
          <p:nvSpPr>
            <p:cNvPr id="45162" name="Rectangle 7"/>
            <p:cNvSpPr>
              <a:spLocks noChangeArrowheads="1"/>
            </p:cNvSpPr>
            <p:nvPr/>
          </p:nvSpPr>
          <p:spPr bwMode="auto">
            <a:xfrm rot="-3781875">
              <a:off x="1884" y="2257"/>
              <a:ext cx="328" cy="37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graphicFrame>
          <p:nvGraphicFramePr>
            <p:cNvPr id="45163" name="Object 8"/>
            <p:cNvGraphicFramePr>
              <a:graphicFrameLocks noChangeAspect="1"/>
            </p:cNvGraphicFramePr>
            <p:nvPr/>
          </p:nvGraphicFramePr>
          <p:xfrm>
            <a:off x="1152" y="1747"/>
            <a:ext cx="911" cy="7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67" name="CorelDRAW" r:id="rId6" imgW="1254557" imgH="1030224" progId="CorelDRAW.Graphic.10">
                    <p:embed/>
                  </p:oleObj>
                </mc:Choice>
                <mc:Fallback>
                  <p:oleObj name="CorelDRAW" r:id="rId6" imgW="1254557" imgH="1030224" progId="CorelDRAW.Graphic.10">
                    <p:embed/>
                    <p:pic>
                      <p:nvPicPr>
                        <p:cNvPr id="45163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1747"/>
                          <a:ext cx="911" cy="7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5061" name="Group 9"/>
          <p:cNvGrpSpPr>
            <a:grpSpLocks/>
          </p:cNvGrpSpPr>
          <p:nvPr/>
        </p:nvGrpSpPr>
        <p:grpSpPr bwMode="auto">
          <a:xfrm>
            <a:off x="3152158" y="1018690"/>
            <a:ext cx="1038225" cy="1911350"/>
            <a:chOff x="2260" y="816"/>
            <a:chExt cx="654" cy="1204"/>
          </a:xfrm>
        </p:grpSpPr>
        <p:sp>
          <p:nvSpPr>
            <p:cNvPr id="45160" name="Rectangle 10"/>
            <p:cNvSpPr>
              <a:spLocks noChangeArrowheads="1"/>
            </p:cNvSpPr>
            <p:nvPr/>
          </p:nvSpPr>
          <p:spPr bwMode="auto">
            <a:xfrm>
              <a:off x="2417" y="1525"/>
              <a:ext cx="332" cy="49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graphicFrame>
          <p:nvGraphicFramePr>
            <p:cNvPr id="45161" name="Object 11"/>
            <p:cNvGraphicFramePr>
              <a:graphicFrameLocks noChangeAspect="1"/>
            </p:cNvGraphicFramePr>
            <p:nvPr/>
          </p:nvGraphicFramePr>
          <p:xfrm>
            <a:off x="2260" y="816"/>
            <a:ext cx="654" cy="8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68" name="CorelDRAW" r:id="rId8" imgW="900074" imgH="1215847" progId="CorelDRAW.Graphic.10">
                    <p:embed/>
                  </p:oleObj>
                </mc:Choice>
                <mc:Fallback>
                  <p:oleObj name="CorelDRAW" r:id="rId8" imgW="900074" imgH="1215847" progId="CorelDRAW.Graphic.10">
                    <p:embed/>
                    <p:pic>
                      <p:nvPicPr>
                        <p:cNvPr id="45161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0" y="816"/>
                          <a:ext cx="654" cy="8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5062" name="Group 12"/>
          <p:cNvGrpSpPr>
            <a:grpSpLocks/>
          </p:cNvGrpSpPr>
          <p:nvPr/>
        </p:nvGrpSpPr>
        <p:grpSpPr bwMode="auto">
          <a:xfrm>
            <a:off x="4382471" y="1018690"/>
            <a:ext cx="1038225" cy="1911350"/>
            <a:chOff x="3035" y="816"/>
            <a:chExt cx="654" cy="1204"/>
          </a:xfrm>
        </p:grpSpPr>
        <p:sp>
          <p:nvSpPr>
            <p:cNvPr id="45158" name="Rectangle 13"/>
            <p:cNvSpPr>
              <a:spLocks noChangeArrowheads="1"/>
            </p:cNvSpPr>
            <p:nvPr/>
          </p:nvSpPr>
          <p:spPr bwMode="auto">
            <a:xfrm>
              <a:off x="3192" y="1525"/>
              <a:ext cx="332" cy="49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graphicFrame>
          <p:nvGraphicFramePr>
            <p:cNvPr id="45159" name="Object 14"/>
            <p:cNvGraphicFramePr>
              <a:graphicFrameLocks noChangeAspect="1"/>
            </p:cNvGraphicFramePr>
            <p:nvPr/>
          </p:nvGraphicFramePr>
          <p:xfrm>
            <a:off x="3035" y="816"/>
            <a:ext cx="654" cy="8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69" name="CorelDRAW" r:id="rId10" imgW="900074" imgH="1215847" progId="CorelDRAW.Graphic.10">
                    <p:embed/>
                  </p:oleObj>
                </mc:Choice>
                <mc:Fallback>
                  <p:oleObj name="CorelDRAW" r:id="rId10" imgW="900074" imgH="1215847" progId="CorelDRAW.Graphic.10">
                    <p:embed/>
                    <p:pic>
                      <p:nvPicPr>
                        <p:cNvPr id="45159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35" y="816"/>
                          <a:ext cx="654" cy="8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063" name="Freeform 15"/>
          <p:cNvSpPr>
            <a:spLocks/>
          </p:cNvSpPr>
          <p:nvPr/>
        </p:nvSpPr>
        <p:spPr bwMode="auto">
          <a:xfrm rot="20976114">
            <a:off x="2799733" y="2322028"/>
            <a:ext cx="2733675" cy="3181350"/>
          </a:xfrm>
          <a:custGeom>
            <a:avLst/>
            <a:gdLst>
              <a:gd name="T0" fmla="*/ 2147483646 w 1493"/>
              <a:gd name="T1" fmla="*/ 2147483646 h 1757"/>
              <a:gd name="T2" fmla="*/ 2147483646 w 1493"/>
              <a:gd name="T3" fmla="*/ 2147483646 h 1757"/>
              <a:gd name="T4" fmla="*/ 2147483646 w 1493"/>
              <a:gd name="T5" fmla="*/ 2147483646 h 1757"/>
              <a:gd name="T6" fmla="*/ 2147483646 w 1493"/>
              <a:gd name="T7" fmla="*/ 2147483646 h 1757"/>
              <a:gd name="T8" fmla="*/ 0 w 1493"/>
              <a:gd name="T9" fmla="*/ 2147483646 h 1757"/>
              <a:gd name="T10" fmla="*/ 2147483646 w 1493"/>
              <a:gd name="T11" fmla="*/ 2147483646 h 1757"/>
              <a:gd name="T12" fmla="*/ 2147483646 w 1493"/>
              <a:gd name="T13" fmla="*/ 2147483646 h 1757"/>
              <a:gd name="T14" fmla="*/ 2147483646 w 1493"/>
              <a:gd name="T15" fmla="*/ 2147483646 h 1757"/>
              <a:gd name="T16" fmla="*/ 2147483646 w 1493"/>
              <a:gd name="T17" fmla="*/ 2147483646 h 1757"/>
              <a:gd name="T18" fmla="*/ 2147483646 w 1493"/>
              <a:gd name="T19" fmla="*/ 2147483646 h 1757"/>
              <a:gd name="T20" fmla="*/ 2147483646 w 1493"/>
              <a:gd name="T21" fmla="*/ 2147483646 h 1757"/>
              <a:gd name="T22" fmla="*/ 2147483646 w 1493"/>
              <a:gd name="T23" fmla="*/ 2147483646 h 1757"/>
              <a:gd name="T24" fmla="*/ 2147483646 w 1493"/>
              <a:gd name="T25" fmla="*/ 2147483646 h 1757"/>
              <a:gd name="T26" fmla="*/ 2147483646 w 1493"/>
              <a:gd name="T27" fmla="*/ 2147483646 h 1757"/>
              <a:gd name="T28" fmla="*/ 2147483646 w 1493"/>
              <a:gd name="T29" fmla="*/ 2147483646 h 1757"/>
              <a:gd name="T30" fmla="*/ 2147483646 w 1493"/>
              <a:gd name="T31" fmla="*/ 2147483646 h 1757"/>
              <a:gd name="T32" fmla="*/ 2147483646 w 1493"/>
              <a:gd name="T33" fmla="*/ 2147483646 h 1757"/>
              <a:gd name="T34" fmla="*/ 2147483646 w 1493"/>
              <a:gd name="T35" fmla="*/ 2147483646 h 1757"/>
              <a:gd name="T36" fmla="*/ 2147483646 w 1493"/>
              <a:gd name="T37" fmla="*/ 2147483646 h 1757"/>
              <a:gd name="T38" fmla="*/ 2147483646 w 1493"/>
              <a:gd name="T39" fmla="*/ 2147483646 h 1757"/>
              <a:gd name="T40" fmla="*/ 2147483646 w 1493"/>
              <a:gd name="T41" fmla="*/ 2147483646 h 1757"/>
              <a:gd name="T42" fmla="*/ 2147483646 w 1493"/>
              <a:gd name="T43" fmla="*/ 2147483646 h 1757"/>
              <a:gd name="T44" fmla="*/ 2147483646 w 1493"/>
              <a:gd name="T45" fmla="*/ 2147483646 h 1757"/>
              <a:gd name="T46" fmla="*/ 2147483646 w 1493"/>
              <a:gd name="T47" fmla="*/ 2147483646 h 1757"/>
              <a:gd name="T48" fmla="*/ 2147483646 w 1493"/>
              <a:gd name="T49" fmla="*/ 2147483646 h 1757"/>
              <a:gd name="T50" fmla="*/ 2147483646 w 1493"/>
              <a:gd name="T51" fmla="*/ 2147483646 h 1757"/>
              <a:gd name="T52" fmla="*/ 2147483646 w 1493"/>
              <a:gd name="T53" fmla="*/ 2147483646 h 1757"/>
              <a:gd name="T54" fmla="*/ 2147483646 w 1493"/>
              <a:gd name="T55" fmla="*/ 2147483646 h 1757"/>
              <a:gd name="T56" fmla="*/ 2147483646 w 1493"/>
              <a:gd name="T57" fmla="*/ 2147483646 h 1757"/>
              <a:gd name="T58" fmla="*/ 2147483646 w 1493"/>
              <a:gd name="T59" fmla="*/ 2147483646 h 1757"/>
              <a:gd name="T60" fmla="*/ 2147483646 w 1493"/>
              <a:gd name="T61" fmla="*/ 2147483646 h 1757"/>
              <a:gd name="T62" fmla="*/ 2147483646 w 1493"/>
              <a:gd name="T63" fmla="*/ 2147483646 h 1757"/>
              <a:gd name="T64" fmla="*/ 2147483646 w 1493"/>
              <a:gd name="T65" fmla="*/ 2147483646 h 1757"/>
              <a:gd name="T66" fmla="*/ 2147483646 w 1493"/>
              <a:gd name="T67" fmla="*/ 2147483646 h 1757"/>
              <a:gd name="T68" fmla="*/ 2147483646 w 1493"/>
              <a:gd name="T69" fmla="*/ 2147483646 h 1757"/>
              <a:gd name="T70" fmla="*/ 2147483646 w 1493"/>
              <a:gd name="T71" fmla="*/ 2147483646 h 1757"/>
              <a:gd name="T72" fmla="*/ 2147483646 w 1493"/>
              <a:gd name="T73" fmla="*/ 2147483646 h 1757"/>
              <a:gd name="T74" fmla="*/ 2147483646 w 1493"/>
              <a:gd name="T75" fmla="*/ 2147483646 h 1757"/>
              <a:gd name="T76" fmla="*/ 2147483646 w 1493"/>
              <a:gd name="T77" fmla="*/ 2147483646 h 1757"/>
              <a:gd name="T78" fmla="*/ 2147483646 w 1493"/>
              <a:gd name="T79" fmla="*/ 2147483646 h 1757"/>
              <a:gd name="T80" fmla="*/ 2147483646 w 1493"/>
              <a:gd name="T81" fmla="*/ 2147483646 h 1757"/>
              <a:gd name="T82" fmla="*/ 2147483646 w 1493"/>
              <a:gd name="T83" fmla="*/ 2147483646 h 1757"/>
              <a:gd name="T84" fmla="*/ 2147483646 w 1493"/>
              <a:gd name="T85" fmla="*/ 2147483646 h 1757"/>
              <a:gd name="T86" fmla="*/ 2147483646 w 1493"/>
              <a:gd name="T87" fmla="*/ 2147483646 h 1757"/>
              <a:gd name="T88" fmla="*/ 2147483646 w 1493"/>
              <a:gd name="T89" fmla="*/ 2147483646 h 1757"/>
              <a:gd name="T90" fmla="*/ 2147483646 w 1493"/>
              <a:gd name="T91" fmla="*/ 2147483646 h 1757"/>
              <a:gd name="T92" fmla="*/ 2147483646 w 1493"/>
              <a:gd name="T93" fmla="*/ 2147483646 h 1757"/>
              <a:gd name="T94" fmla="*/ 2147483646 w 1493"/>
              <a:gd name="T95" fmla="*/ 2147483646 h 1757"/>
              <a:gd name="T96" fmla="*/ 2147483646 w 1493"/>
              <a:gd name="T97" fmla="*/ 2147483646 h 1757"/>
              <a:gd name="T98" fmla="*/ 2147483646 w 1493"/>
              <a:gd name="T99" fmla="*/ 2147483646 h 1757"/>
              <a:gd name="T100" fmla="*/ 2147483646 w 1493"/>
              <a:gd name="T101" fmla="*/ 2147483646 h 1757"/>
              <a:gd name="T102" fmla="*/ 2147483646 w 1493"/>
              <a:gd name="T103" fmla="*/ 2147483646 h 1757"/>
              <a:gd name="T104" fmla="*/ 2147483646 w 1493"/>
              <a:gd name="T105" fmla="*/ 2147483646 h 1757"/>
              <a:gd name="T106" fmla="*/ 2147483646 w 1493"/>
              <a:gd name="T107" fmla="*/ 2147483646 h 1757"/>
              <a:gd name="T108" fmla="*/ 2147483646 w 1493"/>
              <a:gd name="T109" fmla="*/ 2147483646 h 1757"/>
              <a:gd name="T110" fmla="*/ 2147483646 w 1493"/>
              <a:gd name="T111" fmla="*/ 2147483646 h 175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93"/>
              <a:gd name="T169" fmla="*/ 0 h 1757"/>
              <a:gd name="T170" fmla="*/ 1493 w 1493"/>
              <a:gd name="T171" fmla="*/ 1757 h 175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93" h="1757">
                <a:moveTo>
                  <a:pt x="329" y="309"/>
                </a:moveTo>
                <a:cubicBezTo>
                  <a:pt x="250" y="335"/>
                  <a:pt x="179" y="465"/>
                  <a:pt x="124" y="523"/>
                </a:cubicBezTo>
                <a:cubicBezTo>
                  <a:pt x="116" y="553"/>
                  <a:pt x="109" y="583"/>
                  <a:pt x="99" y="613"/>
                </a:cubicBezTo>
                <a:cubicBezTo>
                  <a:pt x="88" y="723"/>
                  <a:pt x="89" y="854"/>
                  <a:pt x="25" y="950"/>
                </a:cubicBezTo>
                <a:cubicBezTo>
                  <a:pt x="13" y="988"/>
                  <a:pt x="9" y="1027"/>
                  <a:pt x="0" y="1066"/>
                </a:cubicBezTo>
                <a:cubicBezTo>
                  <a:pt x="3" y="1140"/>
                  <a:pt x="4" y="1214"/>
                  <a:pt x="9" y="1288"/>
                </a:cubicBezTo>
                <a:cubicBezTo>
                  <a:pt x="11" y="1313"/>
                  <a:pt x="15" y="1385"/>
                  <a:pt x="33" y="1403"/>
                </a:cubicBezTo>
                <a:cubicBezTo>
                  <a:pt x="39" y="1409"/>
                  <a:pt x="50" y="1408"/>
                  <a:pt x="58" y="1411"/>
                </a:cubicBezTo>
                <a:cubicBezTo>
                  <a:pt x="77" y="1432"/>
                  <a:pt x="88" y="1443"/>
                  <a:pt x="115" y="1452"/>
                </a:cubicBezTo>
                <a:cubicBezTo>
                  <a:pt x="129" y="1491"/>
                  <a:pt x="151" y="1505"/>
                  <a:pt x="190" y="1518"/>
                </a:cubicBezTo>
                <a:cubicBezTo>
                  <a:pt x="195" y="1526"/>
                  <a:pt x="198" y="1538"/>
                  <a:pt x="206" y="1543"/>
                </a:cubicBezTo>
                <a:cubicBezTo>
                  <a:pt x="221" y="1552"/>
                  <a:pt x="255" y="1559"/>
                  <a:pt x="255" y="1559"/>
                </a:cubicBezTo>
                <a:cubicBezTo>
                  <a:pt x="286" y="1590"/>
                  <a:pt x="282" y="1594"/>
                  <a:pt x="354" y="1568"/>
                </a:cubicBezTo>
                <a:cubicBezTo>
                  <a:pt x="371" y="1562"/>
                  <a:pt x="365" y="1535"/>
                  <a:pt x="371" y="1518"/>
                </a:cubicBezTo>
                <a:cubicBezTo>
                  <a:pt x="363" y="1470"/>
                  <a:pt x="325" y="1390"/>
                  <a:pt x="387" y="1370"/>
                </a:cubicBezTo>
                <a:cubicBezTo>
                  <a:pt x="431" y="1374"/>
                  <a:pt x="481" y="1365"/>
                  <a:pt x="519" y="1387"/>
                </a:cubicBezTo>
                <a:cubicBezTo>
                  <a:pt x="534" y="1396"/>
                  <a:pt x="540" y="1416"/>
                  <a:pt x="552" y="1428"/>
                </a:cubicBezTo>
                <a:cubicBezTo>
                  <a:pt x="570" y="1483"/>
                  <a:pt x="529" y="1498"/>
                  <a:pt x="486" y="1526"/>
                </a:cubicBezTo>
                <a:cubicBezTo>
                  <a:pt x="470" y="1537"/>
                  <a:pt x="445" y="1568"/>
                  <a:pt x="445" y="1568"/>
                </a:cubicBezTo>
                <a:cubicBezTo>
                  <a:pt x="460" y="1615"/>
                  <a:pt x="469" y="1642"/>
                  <a:pt x="519" y="1658"/>
                </a:cubicBezTo>
                <a:cubicBezTo>
                  <a:pt x="567" y="1709"/>
                  <a:pt x="652" y="1688"/>
                  <a:pt x="716" y="1691"/>
                </a:cubicBezTo>
                <a:cubicBezTo>
                  <a:pt x="769" y="1704"/>
                  <a:pt x="821" y="1700"/>
                  <a:pt x="873" y="1683"/>
                </a:cubicBezTo>
                <a:cubicBezTo>
                  <a:pt x="894" y="1619"/>
                  <a:pt x="895" y="1648"/>
                  <a:pt x="873" y="1584"/>
                </a:cubicBezTo>
                <a:cubicBezTo>
                  <a:pt x="867" y="1568"/>
                  <a:pt x="856" y="1535"/>
                  <a:pt x="856" y="1535"/>
                </a:cubicBezTo>
                <a:cubicBezTo>
                  <a:pt x="869" y="1451"/>
                  <a:pt x="880" y="1476"/>
                  <a:pt x="971" y="1485"/>
                </a:cubicBezTo>
                <a:cubicBezTo>
                  <a:pt x="990" y="1504"/>
                  <a:pt x="1002" y="1524"/>
                  <a:pt x="1021" y="1543"/>
                </a:cubicBezTo>
                <a:cubicBezTo>
                  <a:pt x="1035" y="1603"/>
                  <a:pt x="1025" y="1610"/>
                  <a:pt x="988" y="1650"/>
                </a:cubicBezTo>
                <a:cubicBezTo>
                  <a:pt x="977" y="1682"/>
                  <a:pt x="957" y="1684"/>
                  <a:pt x="947" y="1716"/>
                </a:cubicBezTo>
                <a:cubicBezTo>
                  <a:pt x="971" y="1732"/>
                  <a:pt x="985" y="1748"/>
                  <a:pt x="1012" y="1757"/>
                </a:cubicBezTo>
                <a:cubicBezTo>
                  <a:pt x="1083" y="1753"/>
                  <a:pt x="1157" y="1755"/>
                  <a:pt x="1226" y="1732"/>
                </a:cubicBezTo>
                <a:cubicBezTo>
                  <a:pt x="1232" y="1727"/>
                  <a:pt x="1236" y="1720"/>
                  <a:pt x="1243" y="1716"/>
                </a:cubicBezTo>
                <a:cubicBezTo>
                  <a:pt x="1250" y="1712"/>
                  <a:pt x="1260" y="1712"/>
                  <a:pt x="1267" y="1707"/>
                </a:cubicBezTo>
                <a:cubicBezTo>
                  <a:pt x="1283" y="1695"/>
                  <a:pt x="1309" y="1666"/>
                  <a:pt x="1309" y="1666"/>
                </a:cubicBezTo>
                <a:cubicBezTo>
                  <a:pt x="1331" y="1621"/>
                  <a:pt x="1341" y="1620"/>
                  <a:pt x="1358" y="1568"/>
                </a:cubicBezTo>
                <a:cubicBezTo>
                  <a:pt x="1363" y="1551"/>
                  <a:pt x="1374" y="1518"/>
                  <a:pt x="1374" y="1518"/>
                </a:cubicBezTo>
                <a:cubicBezTo>
                  <a:pt x="1383" y="1412"/>
                  <a:pt x="1393" y="1303"/>
                  <a:pt x="1407" y="1197"/>
                </a:cubicBezTo>
                <a:cubicBezTo>
                  <a:pt x="1410" y="1177"/>
                  <a:pt x="1420" y="1159"/>
                  <a:pt x="1424" y="1140"/>
                </a:cubicBezTo>
                <a:cubicBezTo>
                  <a:pt x="1447" y="1035"/>
                  <a:pt x="1413" y="1183"/>
                  <a:pt x="1440" y="1025"/>
                </a:cubicBezTo>
                <a:cubicBezTo>
                  <a:pt x="1448" y="981"/>
                  <a:pt x="1466" y="938"/>
                  <a:pt x="1473" y="893"/>
                </a:cubicBezTo>
                <a:cubicBezTo>
                  <a:pt x="1471" y="827"/>
                  <a:pt x="1493" y="571"/>
                  <a:pt x="1407" y="490"/>
                </a:cubicBezTo>
                <a:cubicBezTo>
                  <a:pt x="1395" y="452"/>
                  <a:pt x="1393" y="426"/>
                  <a:pt x="1366" y="399"/>
                </a:cubicBezTo>
                <a:cubicBezTo>
                  <a:pt x="1356" y="359"/>
                  <a:pt x="1337" y="330"/>
                  <a:pt x="1309" y="300"/>
                </a:cubicBezTo>
                <a:cubicBezTo>
                  <a:pt x="1286" y="240"/>
                  <a:pt x="1319" y="312"/>
                  <a:pt x="1276" y="259"/>
                </a:cubicBezTo>
                <a:cubicBezTo>
                  <a:pt x="1271" y="252"/>
                  <a:pt x="1271" y="242"/>
                  <a:pt x="1267" y="235"/>
                </a:cubicBezTo>
                <a:cubicBezTo>
                  <a:pt x="1248" y="204"/>
                  <a:pt x="1223" y="180"/>
                  <a:pt x="1193" y="161"/>
                </a:cubicBezTo>
                <a:cubicBezTo>
                  <a:pt x="1160" y="110"/>
                  <a:pt x="1197" y="155"/>
                  <a:pt x="1152" y="128"/>
                </a:cubicBezTo>
                <a:cubicBezTo>
                  <a:pt x="1128" y="114"/>
                  <a:pt x="1123" y="97"/>
                  <a:pt x="1095" y="86"/>
                </a:cubicBezTo>
                <a:cubicBezTo>
                  <a:pt x="1048" y="41"/>
                  <a:pt x="951" y="29"/>
                  <a:pt x="889" y="21"/>
                </a:cubicBezTo>
                <a:cubicBezTo>
                  <a:pt x="812" y="0"/>
                  <a:pt x="840" y="4"/>
                  <a:pt x="700" y="21"/>
                </a:cubicBezTo>
                <a:cubicBezTo>
                  <a:pt x="683" y="23"/>
                  <a:pt x="650" y="37"/>
                  <a:pt x="650" y="37"/>
                </a:cubicBezTo>
                <a:cubicBezTo>
                  <a:pt x="647" y="45"/>
                  <a:pt x="648" y="56"/>
                  <a:pt x="642" y="62"/>
                </a:cubicBezTo>
                <a:cubicBezTo>
                  <a:pt x="636" y="68"/>
                  <a:pt x="625" y="66"/>
                  <a:pt x="617" y="70"/>
                </a:cubicBezTo>
                <a:cubicBezTo>
                  <a:pt x="591" y="83"/>
                  <a:pt x="571" y="94"/>
                  <a:pt x="543" y="103"/>
                </a:cubicBezTo>
                <a:cubicBezTo>
                  <a:pt x="519" y="119"/>
                  <a:pt x="492" y="126"/>
                  <a:pt x="469" y="144"/>
                </a:cubicBezTo>
                <a:cubicBezTo>
                  <a:pt x="435" y="171"/>
                  <a:pt x="406" y="201"/>
                  <a:pt x="379" y="235"/>
                </a:cubicBezTo>
                <a:cubicBezTo>
                  <a:pt x="361" y="258"/>
                  <a:pt x="329" y="279"/>
                  <a:pt x="329" y="309"/>
                </a:cubicBezTo>
                <a:close/>
              </a:path>
            </a:pathLst>
          </a:custGeom>
          <a:solidFill>
            <a:srgbClr val="FFCCFF"/>
          </a:solidFill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45064" name="Freeform 16"/>
          <p:cNvSpPr>
            <a:spLocks/>
          </p:cNvSpPr>
          <p:nvPr/>
        </p:nvSpPr>
        <p:spPr bwMode="auto">
          <a:xfrm>
            <a:off x="3698258" y="3009415"/>
            <a:ext cx="1228725" cy="674688"/>
          </a:xfrm>
          <a:custGeom>
            <a:avLst/>
            <a:gdLst>
              <a:gd name="T0" fmla="*/ 2147483646 w 671"/>
              <a:gd name="T1" fmla="*/ 2147483646 h 372"/>
              <a:gd name="T2" fmla="*/ 2147483646 w 671"/>
              <a:gd name="T3" fmla="*/ 2147483646 h 372"/>
              <a:gd name="T4" fmla="*/ 2147483646 w 671"/>
              <a:gd name="T5" fmla="*/ 2147483646 h 372"/>
              <a:gd name="T6" fmla="*/ 2147483646 w 671"/>
              <a:gd name="T7" fmla="*/ 2147483646 h 372"/>
              <a:gd name="T8" fmla="*/ 2147483646 w 671"/>
              <a:gd name="T9" fmla="*/ 2147483646 h 372"/>
              <a:gd name="T10" fmla="*/ 2147483646 w 671"/>
              <a:gd name="T11" fmla="*/ 2147483646 h 372"/>
              <a:gd name="T12" fmla="*/ 2147483646 w 671"/>
              <a:gd name="T13" fmla="*/ 0 h 372"/>
              <a:gd name="T14" fmla="*/ 2147483646 w 671"/>
              <a:gd name="T15" fmla="*/ 2147483646 h 372"/>
              <a:gd name="T16" fmla="*/ 2147483646 w 671"/>
              <a:gd name="T17" fmla="*/ 2147483646 h 372"/>
              <a:gd name="T18" fmla="*/ 2147483646 w 671"/>
              <a:gd name="T19" fmla="*/ 2147483646 h 372"/>
              <a:gd name="T20" fmla="*/ 2147483646 w 671"/>
              <a:gd name="T21" fmla="*/ 2147483646 h 372"/>
              <a:gd name="T22" fmla="*/ 2147483646 w 671"/>
              <a:gd name="T23" fmla="*/ 2147483646 h 372"/>
              <a:gd name="T24" fmla="*/ 2147483646 w 671"/>
              <a:gd name="T25" fmla="*/ 2147483646 h 372"/>
              <a:gd name="T26" fmla="*/ 2147483646 w 671"/>
              <a:gd name="T27" fmla="*/ 2147483646 h 372"/>
              <a:gd name="T28" fmla="*/ 2147483646 w 671"/>
              <a:gd name="T29" fmla="*/ 2147483646 h 372"/>
              <a:gd name="T30" fmla="*/ 2147483646 w 671"/>
              <a:gd name="T31" fmla="*/ 2147483646 h 372"/>
              <a:gd name="T32" fmla="*/ 2147483646 w 671"/>
              <a:gd name="T33" fmla="*/ 2147483646 h 372"/>
              <a:gd name="T34" fmla="*/ 2147483646 w 671"/>
              <a:gd name="T35" fmla="*/ 2147483646 h 372"/>
              <a:gd name="T36" fmla="*/ 2147483646 w 671"/>
              <a:gd name="T37" fmla="*/ 2147483646 h 372"/>
              <a:gd name="T38" fmla="*/ 2147483646 w 671"/>
              <a:gd name="T39" fmla="*/ 2147483646 h 372"/>
              <a:gd name="T40" fmla="*/ 2147483646 w 671"/>
              <a:gd name="T41" fmla="*/ 2147483646 h 372"/>
              <a:gd name="T42" fmla="*/ 2147483646 w 671"/>
              <a:gd name="T43" fmla="*/ 2147483646 h 372"/>
              <a:gd name="T44" fmla="*/ 2147483646 w 671"/>
              <a:gd name="T45" fmla="*/ 2147483646 h 372"/>
              <a:gd name="T46" fmla="*/ 2147483646 w 671"/>
              <a:gd name="T47" fmla="*/ 2147483646 h 372"/>
              <a:gd name="T48" fmla="*/ 2147483646 w 671"/>
              <a:gd name="T49" fmla="*/ 2147483646 h 372"/>
              <a:gd name="T50" fmla="*/ 2147483646 w 671"/>
              <a:gd name="T51" fmla="*/ 2147483646 h 37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71"/>
              <a:gd name="T79" fmla="*/ 0 h 372"/>
              <a:gd name="T80" fmla="*/ 671 w 671"/>
              <a:gd name="T81" fmla="*/ 372 h 37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71" h="372">
                <a:moveTo>
                  <a:pt x="58" y="132"/>
                </a:moveTo>
                <a:cubicBezTo>
                  <a:pt x="62" y="120"/>
                  <a:pt x="67" y="108"/>
                  <a:pt x="70" y="96"/>
                </a:cubicBezTo>
                <a:cubicBezTo>
                  <a:pt x="72" y="88"/>
                  <a:pt x="70" y="77"/>
                  <a:pt x="76" y="72"/>
                </a:cubicBezTo>
                <a:cubicBezTo>
                  <a:pt x="86" y="64"/>
                  <a:pt x="101" y="67"/>
                  <a:pt x="112" y="60"/>
                </a:cubicBezTo>
                <a:cubicBezTo>
                  <a:pt x="121" y="54"/>
                  <a:pt x="152" y="33"/>
                  <a:pt x="166" y="24"/>
                </a:cubicBezTo>
                <a:cubicBezTo>
                  <a:pt x="182" y="13"/>
                  <a:pt x="202" y="12"/>
                  <a:pt x="220" y="6"/>
                </a:cubicBezTo>
                <a:cubicBezTo>
                  <a:pt x="226" y="4"/>
                  <a:pt x="238" y="0"/>
                  <a:pt x="238" y="0"/>
                </a:cubicBezTo>
                <a:cubicBezTo>
                  <a:pt x="320" y="2"/>
                  <a:pt x="402" y="1"/>
                  <a:pt x="484" y="6"/>
                </a:cubicBezTo>
                <a:cubicBezTo>
                  <a:pt x="528" y="9"/>
                  <a:pt x="570" y="41"/>
                  <a:pt x="610" y="54"/>
                </a:cubicBezTo>
                <a:cubicBezTo>
                  <a:pt x="632" y="87"/>
                  <a:pt x="652" y="125"/>
                  <a:pt x="664" y="162"/>
                </a:cubicBezTo>
                <a:cubicBezTo>
                  <a:pt x="662" y="199"/>
                  <a:pt x="671" y="306"/>
                  <a:pt x="616" y="324"/>
                </a:cubicBezTo>
                <a:cubicBezTo>
                  <a:pt x="603" y="363"/>
                  <a:pt x="571" y="346"/>
                  <a:pt x="532" y="342"/>
                </a:cubicBezTo>
                <a:cubicBezTo>
                  <a:pt x="503" y="332"/>
                  <a:pt x="493" y="309"/>
                  <a:pt x="466" y="300"/>
                </a:cubicBezTo>
                <a:cubicBezTo>
                  <a:pt x="460" y="281"/>
                  <a:pt x="454" y="258"/>
                  <a:pt x="436" y="246"/>
                </a:cubicBezTo>
                <a:cubicBezTo>
                  <a:pt x="424" y="238"/>
                  <a:pt x="400" y="222"/>
                  <a:pt x="400" y="222"/>
                </a:cubicBezTo>
                <a:cubicBezTo>
                  <a:pt x="374" y="224"/>
                  <a:pt x="347" y="221"/>
                  <a:pt x="322" y="228"/>
                </a:cubicBezTo>
                <a:cubicBezTo>
                  <a:pt x="308" y="232"/>
                  <a:pt x="286" y="252"/>
                  <a:pt x="286" y="252"/>
                </a:cubicBezTo>
                <a:cubicBezTo>
                  <a:pt x="282" y="258"/>
                  <a:pt x="279" y="265"/>
                  <a:pt x="274" y="270"/>
                </a:cubicBezTo>
                <a:cubicBezTo>
                  <a:pt x="269" y="275"/>
                  <a:pt x="260" y="276"/>
                  <a:pt x="256" y="282"/>
                </a:cubicBezTo>
                <a:cubicBezTo>
                  <a:pt x="220" y="339"/>
                  <a:pt x="267" y="303"/>
                  <a:pt x="226" y="330"/>
                </a:cubicBezTo>
                <a:cubicBezTo>
                  <a:pt x="211" y="352"/>
                  <a:pt x="186" y="363"/>
                  <a:pt x="160" y="372"/>
                </a:cubicBezTo>
                <a:cubicBezTo>
                  <a:pt x="81" y="365"/>
                  <a:pt x="111" y="366"/>
                  <a:pt x="58" y="348"/>
                </a:cubicBezTo>
                <a:cubicBezTo>
                  <a:pt x="52" y="342"/>
                  <a:pt x="45" y="337"/>
                  <a:pt x="40" y="330"/>
                </a:cubicBezTo>
                <a:cubicBezTo>
                  <a:pt x="31" y="319"/>
                  <a:pt x="16" y="294"/>
                  <a:pt x="16" y="294"/>
                </a:cubicBezTo>
                <a:cubicBezTo>
                  <a:pt x="6" y="243"/>
                  <a:pt x="0" y="193"/>
                  <a:pt x="46" y="162"/>
                </a:cubicBezTo>
                <a:cubicBezTo>
                  <a:pt x="72" y="122"/>
                  <a:pt x="83" y="120"/>
                  <a:pt x="58" y="132"/>
                </a:cubicBezTo>
                <a:close/>
              </a:path>
            </a:pathLst>
          </a:custGeom>
          <a:solidFill>
            <a:srgbClr val="CC66FF"/>
          </a:solidFill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grpSp>
        <p:nvGrpSpPr>
          <p:cNvPr id="45065" name="Group 17"/>
          <p:cNvGrpSpPr>
            <a:grpSpLocks/>
          </p:cNvGrpSpPr>
          <p:nvPr/>
        </p:nvGrpSpPr>
        <p:grpSpPr bwMode="auto">
          <a:xfrm>
            <a:off x="3298207" y="4142890"/>
            <a:ext cx="457200" cy="457200"/>
            <a:chOff x="2304" y="3024"/>
            <a:chExt cx="288" cy="288"/>
          </a:xfrm>
        </p:grpSpPr>
        <p:sp>
          <p:nvSpPr>
            <p:cNvPr id="45139" name="Oval 18"/>
            <p:cNvSpPr>
              <a:spLocks noChangeArrowheads="1"/>
            </p:cNvSpPr>
            <p:nvPr/>
          </p:nvSpPr>
          <p:spPr bwMode="auto">
            <a:xfrm>
              <a:off x="2304" y="3024"/>
              <a:ext cx="288" cy="288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40" name="Oval 19"/>
            <p:cNvSpPr>
              <a:spLocks noChangeArrowheads="1"/>
            </p:cNvSpPr>
            <p:nvPr/>
          </p:nvSpPr>
          <p:spPr bwMode="auto">
            <a:xfrm>
              <a:off x="2352" y="3216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41" name="Oval 20"/>
            <p:cNvSpPr>
              <a:spLocks noChangeArrowheads="1"/>
            </p:cNvSpPr>
            <p:nvPr/>
          </p:nvSpPr>
          <p:spPr bwMode="auto">
            <a:xfrm>
              <a:off x="2448" y="3216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42" name="Oval 21"/>
            <p:cNvSpPr>
              <a:spLocks noChangeArrowheads="1"/>
            </p:cNvSpPr>
            <p:nvPr/>
          </p:nvSpPr>
          <p:spPr bwMode="auto">
            <a:xfrm>
              <a:off x="2400" y="3120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43" name="Oval 22"/>
            <p:cNvSpPr>
              <a:spLocks noChangeArrowheads="1"/>
            </p:cNvSpPr>
            <p:nvPr/>
          </p:nvSpPr>
          <p:spPr bwMode="auto">
            <a:xfrm>
              <a:off x="2496" y="3120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44" name="Oval 23"/>
            <p:cNvSpPr>
              <a:spLocks noChangeArrowheads="1"/>
            </p:cNvSpPr>
            <p:nvPr/>
          </p:nvSpPr>
          <p:spPr bwMode="auto">
            <a:xfrm>
              <a:off x="2352" y="3168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45" name="Oval 24"/>
            <p:cNvSpPr>
              <a:spLocks noChangeArrowheads="1"/>
            </p:cNvSpPr>
            <p:nvPr/>
          </p:nvSpPr>
          <p:spPr bwMode="auto">
            <a:xfrm>
              <a:off x="2448" y="3168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46" name="Oval 25"/>
            <p:cNvSpPr>
              <a:spLocks noChangeArrowheads="1"/>
            </p:cNvSpPr>
            <p:nvPr/>
          </p:nvSpPr>
          <p:spPr bwMode="auto">
            <a:xfrm>
              <a:off x="2304" y="3120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47" name="Oval 26"/>
            <p:cNvSpPr>
              <a:spLocks noChangeArrowheads="1"/>
            </p:cNvSpPr>
            <p:nvPr/>
          </p:nvSpPr>
          <p:spPr bwMode="auto">
            <a:xfrm>
              <a:off x="2400" y="3264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48" name="Oval 27"/>
            <p:cNvSpPr>
              <a:spLocks noChangeArrowheads="1"/>
            </p:cNvSpPr>
            <p:nvPr/>
          </p:nvSpPr>
          <p:spPr bwMode="auto">
            <a:xfrm>
              <a:off x="2448" y="3072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49" name="Oval 28"/>
            <p:cNvSpPr>
              <a:spLocks noChangeArrowheads="1"/>
            </p:cNvSpPr>
            <p:nvPr/>
          </p:nvSpPr>
          <p:spPr bwMode="auto">
            <a:xfrm>
              <a:off x="2496" y="3168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50" name="Oval 29"/>
            <p:cNvSpPr>
              <a:spLocks noChangeArrowheads="1"/>
            </p:cNvSpPr>
            <p:nvPr/>
          </p:nvSpPr>
          <p:spPr bwMode="auto">
            <a:xfrm>
              <a:off x="2496" y="3216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51" name="Oval 30"/>
            <p:cNvSpPr>
              <a:spLocks noChangeArrowheads="1"/>
            </p:cNvSpPr>
            <p:nvPr/>
          </p:nvSpPr>
          <p:spPr bwMode="auto">
            <a:xfrm>
              <a:off x="2352" y="3072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52" name="Oval 31"/>
            <p:cNvSpPr>
              <a:spLocks noChangeArrowheads="1"/>
            </p:cNvSpPr>
            <p:nvPr/>
          </p:nvSpPr>
          <p:spPr bwMode="auto">
            <a:xfrm>
              <a:off x="2310" y="3176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53" name="Oval 32"/>
            <p:cNvSpPr>
              <a:spLocks noChangeArrowheads="1"/>
            </p:cNvSpPr>
            <p:nvPr/>
          </p:nvSpPr>
          <p:spPr bwMode="auto">
            <a:xfrm>
              <a:off x="2399" y="3189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54" name="Oval 33"/>
            <p:cNvSpPr>
              <a:spLocks noChangeArrowheads="1"/>
            </p:cNvSpPr>
            <p:nvPr/>
          </p:nvSpPr>
          <p:spPr bwMode="auto">
            <a:xfrm>
              <a:off x="2542" y="3143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55" name="Oval 34"/>
            <p:cNvSpPr>
              <a:spLocks noChangeArrowheads="1"/>
            </p:cNvSpPr>
            <p:nvPr/>
          </p:nvSpPr>
          <p:spPr bwMode="auto">
            <a:xfrm>
              <a:off x="2496" y="3072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56" name="Oval 35"/>
            <p:cNvSpPr>
              <a:spLocks noChangeArrowheads="1"/>
            </p:cNvSpPr>
            <p:nvPr/>
          </p:nvSpPr>
          <p:spPr bwMode="auto">
            <a:xfrm>
              <a:off x="2349" y="3120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57" name="Oval 36"/>
            <p:cNvSpPr>
              <a:spLocks noChangeArrowheads="1"/>
            </p:cNvSpPr>
            <p:nvPr/>
          </p:nvSpPr>
          <p:spPr bwMode="auto">
            <a:xfrm>
              <a:off x="2398" y="3039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5066" name="Group 37"/>
          <p:cNvGrpSpPr>
            <a:grpSpLocks/>
          </p:cNvGrpSpPr>
          <p:nvPr/>
        </p:nvGrpSpPr>
        <p:grpSpPr bwMode="auto">
          <a:xfrm rot="3961038">
            <a:off x="4669807" y="4066690"/>
            <a:ext cx="457200" cy="457200"/>
            <a:chOff x="2304" y="3024"/>
            <a:chExt cx="288" cy="288"/>
          </a:xfrm>
        </p:grpSpPr>
        <p:sp>
          <p:nvSpPr>
            <p:cNvPr id="45120" name="Oval 38"/>
            <p:cNvSpPr>
              <a:spLocks noChangeArrowheads="1"/>
            </p:cNvSpPr>
            <p:nvPr/>
          </p:nvSpPr>
          <p:spPr bwMode="auto">
            <a:xfrm>
              <a:off x="2304" y="3024"/>
              <a:ext cx="288" cy="288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21" name="Oval 39"/>
            <p:cNvSpPr>
              <a:spLocks noChangeArrowheads="1"/>
            </p:cNvSpPr>
            <p:nvPr/>
          </p:nvSpPr>
          <p:spPr bwMode="auto">
            <a:xfrm>
              <a:off x="2352" y="3216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22" name="Oval 40"/>
            <p:cNvSpPr>
              <a:spLocks noChangeArrowheads="1"/>
            </p:cNvSpPr>
            <p:nvPr/>
          </p:nvSpPr>
          <p:spPr bwMode="auto">
            <a:xfrm>
              <a:off x="2448" y="3216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23" name="Oval 41"/>
            <p:cNvSpPr>
              <a:spLocks noChangeArrowheads="1"/>
            </p:cNvSpPr>
            <p:nvPr/>
          </p:nvSpPr>
          <p:spPr bwMode="auto">
            <a:xfrm>
              <a:off x="2400" y="3120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24" name="Oval 42"/>
            <p:cNvSpPr>
              <a:spLocks noChangeArrowheads="1"/>
            </p:cNvSpPr>
            <p:nvPr/>
          </p:nvSpPr>
          <p:spPr bwMode="auto">
            <a:xfrm>
              <a:off x="2496" y="3120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25" name="Oval 43"/>
            <p:cNvSpPr>
              <a:spLocks noChangeArrowheads="1"/>
            </p:cNvSpPr>
            <p:nvPr/>
          </p:nvSpPr>
          <p:spPr bwMode="auto">
            <a:xfrm>
              <a:off x="2352" y="3168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26" name="Oval 44"/>
            <p:cNvSpPr>
              <a:spLocks noChangeArrowheads="1"/>
            </p:cNvSpPr>
            <p:nvPr/>
          </p:nvSpPr>
          <p:spPr bwMode="auto">
            <a:xfrm>
              <a:off x="2448" y="3168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27" name="Oval 45"/>
            <p:cNvSpPr>
              <a:spLocks noChangeArrowheads="1"/>
            </p:cNvSpPr>
            <p:nvPr/>
          </p:nvSpPr>
          <p:spPr bwMode="auto">
            <a:xfrm>
              <a:off x="2304" y="3120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28" name="Oval 46"/>
            <p:cNvSpPr>
              <a:spLocks noChangeArrowheads="1"/>
            </p:cNvSpPr>
            <p:nvPr/>
          </p:nvSpPr>
          <p:spPr bwMode="auto">
            <a:xfrm>
              <a:off x="2400" y="3264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29" name="Oval 47"/>
            <p:cNvSpPr>
              <a:spLocks noChangeArrowheads="1"/>
            </p:cNvSpPr>
            <p:nvPr/>
          </p:nvSpPr>
          <p:spPr bwMode="auto">
            <a:xfrm>
              <a:off x="2448" y="3072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30" name="Oval 48"/>
            <p:cNvSpPr>
              <a:spLocks noChangeArrowheads="1"/>
            </p:cNvSpPr>
            <p:nvPr/>
          </p:nvSpPr>
          <p:spPr bwMode="auto">
            <a:xfrm>
              <a:off x="2496" y="3168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31" name="Oval 49"/>
            <p:cNvSpPr>
              <a:spLocks noChangeArrowheads="1"/>
            </p:cNvSpPr>
            <p:nvPr/>
          </p:nvSpPr>
          <p:spPr bwMode="auto">
            <a:xfrm>
              <a:off x="2496" y="3216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32" name="Oval 50"/>
            <p:cNvSpPr>
              <a:spLocks noChangeArrowheads="1"/>
            </p:cNvSpPr>
            <p:nvPr/>
          </p:nvSpPr>
          <p:spPr bwMode="auto">
            <a:xfrm>
              <a:off x="2352" y="3072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33" name="Oval 51"/>
            <p:cNvSpPr>
              <a:spLocks noChangeArrowheads="1"/>
            </p:cNvSpPr>
            <p:nvPr/>
          </p:nvSpPr>
          <p:spPr bwMode="auto">
            <a:xfrm>
              <a:off x="2310" y="3176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34" name="Oval 52"/>
            <p:cNvSpPr>
              <a:spLocks noChangeArrowheads="1"/>
            </p:cNvSpPr>
            <p:nvPr/>
          </p:nvSpPr>
          <p:spPr bwMode="auto">
            <a:xfrm>
              <a:off x="2399" y="3189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35" name="Oval 53"/>
            <p:cNvSpPr>
              <a:spLocks noChangeArrowheads="1"/>
            </p:cNvSpPr>
            <p:nvPr/>
          </p:nvSpPr>
          <p:spPr bwMode="auto">
            <a:xfrm>
              <a:off x="2542" y="3143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36" name="Oval 54"/>
            <p:cNvSpPr>
              <a:spLocks noChangeArrowheads="1"/>
            </p:cNvSpPr>
            <p:nvPr/>
          </p:nvSpPr>
          <p:spPr bwMode="auto">
            <a:xfrm>
              <a:off x="2496" y="3072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37" name="Oval 55"/>
            <p:cNvSpPr>
              <a:spLocks noChangeArrowheads="1"/>
            </p:cNvSpPr>
            <p:nvPr/>
          </p:nvSpPr>
          <p:spPr bwMode="auto">
            <a:xfrm>
              <a:off x="2349" y="3120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38" name="Oval 56"/>
            <p:cNvSpPr>
              <a:spLocks noChangeArrowheads="1"/>
            </p:cNvSpPr>
            <p:nvPr/>
          </p:nvSpPr>
          <p:spPr bwMode="auto">
            <a:xfrm>
              <a:off x="2398" y="3039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5067" name="Group 57"/>
          <p:cNvGrpSpPr>
            <a:grpSpLocks/>
          </p:cNvGrpSpPr>
          <p:nvPr/>
        </p:nvGrpSpPr>
        <p:grpSpPr bwMode="auto">
          <a:xfrm rot="16611284">
            <a:off x="3907807" y="4219090"/>
            <a:ext cx="457200" cy="457200"/>
            <a:chOff x="2304" y="3024"/>
            <a:chExt cx="288" cy="288"/>
          </a:xfrm>
        </p:grpSpPr>
        <p:sp>
          <p:nvSpPr>
            <p:cNvPr id="45101" name="Oval 58"/>
            <p:cNvSpPr>
              <a:spLocks noChangeArrowheads="1"/>
            </p:cNvSpPr>
            <p:nvPr/>
          </p:nvSpPr>
          <p:spPr bwMode="auto">
            <a:xfrm>
              <a:off x="2304" y="3024"/>
              <a:ext cx="288" cy="288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02" name="Oval 59"/>
            <p:cNvSpPr>
              <a:spLocks noChangeArrowheads="1"/>
            </p:cNvSpPr>
            <p:nvPr/>
          </p:nvSpPr>
          <p:spPr bwMode="auto">
            <a:xfrm>
              <a:off x="2352" y="3216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03" name="Oval 60"/>
            <p:cNvSpPr>
              <a:spLocks noChangeArrowheads="1"/>
            </p:cNvSpPr>
            <p:nvPr/>
          </p:nvSpPr>
          <p:spPr bwMode="auto">
            <a:xfrm>
              <a:off x="2448" y="3216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04" name="Oval 61"/>
            <p:cNvSpPr>
              <a:spLocks noChangeArrowheads="1"/>
            </p:cNvSpPr>
            <p:nvPr/>
          </p:nvSpPr>
          <p:spPr bwMode="auto">
            <a:xfrm>
              <a:off x="2400" y="3120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05" name="Oval 62"/>
            <p:cNvSpPr>
              <a:spLocks noChangeArrowheads="1"/>
            </p:cNvSpPr>
            <p:nvPr/>
          </p:nvSpPr>
          <p:spPr bwMode="auto">
            <a:xfrm>
              <a:off x="2496" y="3120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06" name="Oval 63"/>
            <p:cNvSpPr>
              <a:spLocks noChangeArrowheads="1"/>
            </p:cNvSpPr>
            <p:nvPr/>
          </p:nvSpPr>
          <p:spPr bwMode="auto">
            <a:xfrm>
              <a:off x="2352" y="3168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07" name="Oval 64"/>
            <p:cNvSpPr>
              <a:spLocks noChangeArrowheads="1"/>
            </p:cNvSpPr>
            <p:nvPr/>
          </p:nvSpPr>
          <p:spPr bwMode="auto">
            <a:xfrm>
              <a:off x="2448" y="3168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08" name="Oval 65"/>
            <p:cNvSpPr>
              <a:spLocks noChangeArrowheads="1"/>
            </p:cNvSpPr>
            <p:nvPr/>
          </p:nvSpPr>
          <p:spPr bwMode="auto">
            <a:xfrm>
              <a:off x="2304" y="3120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09" name="Oval 66"/>
            <p:cNvSpPr>
              <a:spLocks noChangeArrowheads="1"/>
            </p:cNvSpPr>
            <p:nvPr/>
          </p:nvSpPr>
          <p:spPr bwMode="auto">
            <a:xfrm>
              <a:off x="2400" y="3264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10" name="Oval 67"/>
            <p:cNvSpPr>
              <a:spLocks noChangeArrowheads="1"/>
            </p:cNvSpPr>
            <p:nvPr/>
          </p:nvSpPr>
          <p:spPr bwMode="auto">
            <a:xfrm>
              <a:off x="2448" y="3072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11" name="Oval 68"/>
            <p:cNvSpPr>
              <a:spLocks noChangeArrowheads="1"/>
            </p:cNvSpPr>
            <p:nvPr/>
          </p:nvSpPr>
          <p:spPr bwMode="auto">
            <a:xfrm>
              <a:off x="2496" y="3168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12" name="Oval 69"/>
            <p:cNvSpPr>
              <a:spLocks noChangeArrowheads="1"/>
            </p:cNvSpPr>
            <p:nvPr/>
          </p:nvSpPr>
          <p:spPr bwMode="auto">
            <a:xfrm>
              <a:off x="2496" y="3216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13" name="Oval 70"/>
            <p:cNvSpPr>
              <a:spLocks noChangeArrowheads="1"/>
            </p:cNvSpPr>
            <p:nvPr/>
          </p:nvSpPr>
          <p:spPr bwMode="auto">
            <a:xfrm>
              <a:off x="2352" y="3072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14" name="Oval 71"/>
            <p:cNvSpPr>
              <a:spLocks noChangeArrowheads="1"/>
            </p:cNvSpPr>
            <p:nvPr/>
          </p:nvSpPr>
          <p:spPr bwMode="auto">
            <a:xfrm>
              <a:off x="2310" y="3176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15" name="Oval 72"/>
            <p:cNvSpPr>
              <a:spLocks noChangeArrowheads="1"/>
            </p:cNvSpPr>
            <p:nvPr/>
          </p:nvSpPr>
          <p:spPr bwMode="auto">
            <a:xfrm>
              <a:off x="2399" y="3189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16" name="Oval 73"/>
            <p:cNvSpPr>
              <a:spLocks noChangeArrowheads="1"/>
            </p:cNvSpPr>
            <p:nvPr/>
          </p:nvSpPr>
          <p:spPr bwMode="auto">
            <a:xfrm>
              <a:off x="2542" y="3143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17" name="Oval 74"/>
            <p:cNvSpPr>
              <a:spLocks noChangeArrowheads="1"/>
            </p:cNvSpPr>
            <p:nvPr/>
          </p:nvSpPr>
          <p:spPr bwMode="auto">
            <a:xfrm>
              <a:off x="2496" y="3072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18" name="Oval 75"/>
            <p:cNvSpPr>
              <a:spLocks noChangeArrowheads="1"/>
            </p:cNvSpPr>
            <p:nvPr/>
          </p:nvSpPr>
          <p:spPr bwMode="auto">
            <a:xfrm>
              <a:off x="2349" y="3120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19" name="Oval 76"/>
            <p:cNvSpPr>
              <a:spLocks noChangeArrowheads="1"/>
            </p:cNvSpPr>
            <p:nvPr/>
          </p:nvSpPr>
          <p:spPr bwMode="auto">
            <a:xfrm>
              <a:off x="2398" y="3039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5068" name="Group 77"/>
          <p:cNvGrpSpPr>
            <a:grpSpLocks/>
          </p:cNvGrpSpPr>
          <p:nvPr/>
        </p:nvGrpSpPr>
        <p:grpSpPr bwMode="auto">
          <a:xfrm rot="19626359">
            <a:off x="4136407" y="3533290"/>
            <a:ext cx="457200" cy="457200"/>
            <a:chOff x="2304" y="3024"/>
            <a:chExt cx="288" cy="288"/>
          </a:xfrm>
        </p:grpSpPr>
        <p:sp>
          <p:nvSpPr>
            <p:cNvPr id="45082" name="Oval 78"/>
            <p:cNvSpPr>
              <a:spLocks noChangeArrowheads="1"/>
            </p:cNvSpPr>
            <p:nvPr/>
          </p:nvSpPr>
          <p:spPr bwMode="auto">
            <a:xfrm>
              <a:off x="2304" y="3024"/>
              <a:ext cx="288" cy="288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083" name="Oval 79"/>
            <p:cNvSpPr>
              <a:spLocks noChangeArrowheads="1"/>
            </p:cNvSpPr>
            <p:nvPr/>
          </p:nvSpPr>
          <p:spPr bwMode="auto">
            <a:xfrm>
              <a:off x="2352" y="3216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084" name="Oval 80"/>
            <p:cNvSpPr>
              <a:spLocks noChangeArrowheads="1"/>
            </p:cNvSpPr>
            <p:nvPr/>
          </p:nvSpPr>
          <p:spPr bwMode="auto">
            <a:xfrm>
              <a:off x="2448" y="3216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085" name="Oval 81"/>
            <p:cNvSpPr>
              <a:spLocks noChangeArrowheads="1"/>
            </p:cNvSpPr>
            <p:nvPr/>
          </p:nvSpPr>
          <p:spPr bwMode="auto">
            <a:xfrm>
              <a:off x="2400" y="3120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086" name="Oval 82"/>
            <p:cNvSpPr>
              <a:spLocks noChangeArrowheads="1"/>
            </p:cNvSpPr>
            <p:nvPr/>
          </p:nvSpPr>
          <p:spPr bwMode="auto">
            <a:xfrm>
              <a:off x="2496" y="3120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087" name="Oval 83"/>
            <p:cNvSpPr>
              <a:spLocks noChangeArrowheads="1"/>
            </p:cNvSpPr>
            <p:nvPr/>
          </p:nvSpPr>
          <p:spPr bwMode="auto">
            <a:xfrm>
              <a:off x="2352" y="3168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088" name="Oval 84"/>
            <p:cNvSpPr>
              <a:spLocks noChangeArrowheads="1"/>
            </p:cNvSpPr>
            <p:nvPr/>
          </p:nvSpPr>
          <p:spPr bwMode="auto">
            <a:xfrm>
              <a:off x="2448" y="3168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089" name="Oval 85"/>
            <p:cNvSpPr>
              <a:spLocks noChangeArrowheads="1"/>
            </p:cNvSpPr>
            <p:nvPr/>
          </p:nvSpPr>
          <p:spPr bwMode="auto">
            <a:xfrm>
              <a:off x="2304" y="3120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090" name="Oval 86"/>
            <p:cNvSpPr>
              <a:spLocks noChangeArrowheads="1"/>
            </p:cNvSpPr>
            <p:nvPr/>
          </p:nvSpPr>
          <p:spPr bwMode="auto">
            <a:xfrm>
              <a:off x="2400" y="3264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091" name="Oval 87"/>
            <p:cNvSpPr>
              <a:spLocks noChangeArrowheads="1"/>
            </p:cNvSpPr>
            <p:nvPr/>
          </p:nvSpPr>
          <p:spPr bwMode="auto">
            <a:xfrm>
              <a:off x="2448" y="3072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092" name="Oval 88"/>
            <p:cNvSpPr>
              <a:spLocks noChangeArrowheads="1"/>
            </p:cNvSpPr>
            <p:nvPr/>
          </p:nvSpPr>
          <p:spPr bwMode="auto">
            <a:xfrm>
              <a:off x="2496" y="3168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093" name="Oval 89"/>
            <p:cNvSpPr>
              <a:spLocks noChangeArrowheads="1"/>
            </p:cNvSpPr>
            <p:nvPr/>
          </p:nvSpPr>
          <p:spPr bwMode="auto">
            <a:xfrm>
              <a:off x="2496" y="3216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094" name="Oval 90"/>
            <p:cNvSpPr>
              <a:spLocks noChangeArrowheads="1"/>
            </p:cNvSpPr>
            <p:nvPr/>
          </p:nvSpPr>
          <p:spPr bwMode="auto">
            <a:xfrm>
              <a:off x="2352" y="3072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095" name="Oval 91"/>
            <p:cNvSpPr>
              <a:spLocks noChangeArrowheads="1"/>
            </p:cNvSpPr>
            <p:nvPr/>
          </p:nvSpPr>
          <p:spPr bwMode="auto">
            <a:xfrm>
              <a:off x="2310" y="3176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096" name="Oval 92"/>
            <p:cNvSpPr>
              <a:spLocks noChangeArrowheads="1"/>
            </p:cNvSpPr>
            <p:nvPr/>
          </p:nvSpPr>
          <p:spPr bwMode="auto">
            <a:xfrm>
              <a:off x="2399" y="3189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097" name="Oval 93"/>
            <p:cNvSpPr>
              <a:spLocks noChangeArrowheads="1"/>
            </p:cNvSpPr>
            <p:nvPr/>
          </p:nvSpPr>
          <p:spPr bwMode="auto">
            <a:xfrm>
              <a:off x="2542" y="3143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098" name="Oval 94"/>
            <p:cNvSpPr>
              <a:spLocks noChangeArrowheads="1"/>
            </p:cNvSpPr>
            <p:nvPr/>
          </p:nvSpPr>
          <p:spPr bwMode="auto">
            <a:xfrm>
              <a:off x="2496" y="3072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099" name="Oval 95"/>
            <p:cNvSpPr>
              <a:spLocks noChangeArrowheads="1"/>
            </p:cNvSpPr>
            <p:nvPr/>
          </p:nvSpPr>
          <p:spPr bwMode="auto">
            <a:xfrm>
              <a:off x="2349" y="3120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45100" name="Oval 96"/>
            <p:cNvSpPr>
              <a:spLocks noChangeArrowheads="1"/>
            </p:cNvSpPr>
            <p:nvPr/>
          </p:nvSpPr>
          <p:spPr bwMode="auto">
            <a:xfrm>
              <a:off x="2398" y="3039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</p:grpSp>
      <p:sp>
        <p:nvSpPr>
          <p:cNvPr id="45069" name="Oval 97"/>
          <p:cNvSpPr>
            <a:spLocks noChangeArrowheads="1"/>
          </p:cNvSpPr>
          <p:nvPr/>
        </p:nvSpPr>
        <p:spPr bwMode="auto">
          <a:xfrm>
            <a:off x="4060207" y="71389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5070" name="Text Box 98"/>
          <p:cNvSpPr txBox="1">
            <a:spLocks noChangeArrowheads="1"/>
          </p:cNvSpPr>
          <p:nvPr/>
        </p:nvSpPr>
        <p:spPr bwMode="auto">
          <a:xfrm>
            <a:off x="1074869" y="5326115"/>
            <a:ext cx="6096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sr-Latn-RS" sz="2400" dirty="0" err="1">
                <a:latin typeface="Arial Narrow" panose="020B0606020202030204" pitchFamily="34" charset="0"/>
              </a:rPr>
              <a:t>Degranulacija</a:t>
            </a: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mastocita</a:t>
            </a: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sr-Latn-CS" altLang="sr-Latn-RS" sz="2400" dirty="0">
                <a:latin typeface="Arial Narrow" panose="020B0606020202030204" pitchFamily="34" charset="0"/>
              </a:rPr>
              <a:t>i</a:t>
            </a: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osloba</a:t>
            </a:r>
            <a:r>
              <a:rPr lang="sr-Latn-CS" altLang="sr-Latn-RS" sz="2400" dirty="0" err="1">
                <a:latin typeface="Arial Narrow" panose="020B0606020202030204" pitchFamily="34" charset="0"/>
              </a:rPr>
              <a:t>đanje</a:t>
            </a:r>
            <a:r>
              <a:rPr lang="sr-Latn-CS" altLang="sr-Latn-RS" sz="2400" dirty="0">
                <a:latin typeface="Arial Narrow" panose="020B0606020202030204" pitchFamily="34" charset="0"/>
              </a:rPr>
              <a:t> primarnih medijatora upale</a:t>
            </a:r>
            <a:endParaRPr lang="en-US" altLang="sr-Latn-RS" sz="2400" dirty="0">
              <a:latin typeface="Arial Narrow" panose="020B0606020202030204" pitchFamily="34" charset="0"/>
            </a:endParaRPr>
          </a:p>
        </p:txBody>
      </p:sp>
      <p:sp>
        <p:nvSpPr>
          <p:cNvPr id="45071" name="Text Box 99"/>
          <p:cNvSpPr txBox="1">
            <a:spLocks noChangeArrowheads="1"/>
          </p:cNvSpPr>
          <p:nvPr/>
        </p:nvSpPr>
        <p:spPr bwMode="auto">
          <a:xfrm>
            <a:off x="4517408" y="485290"/>
            <a:ext cx="1056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dirty="0" err="1">
                <a:latin typeface="Arial Narrow" panose="020B0606020202030204" pitchFamily="34" charset="0"/>
              </a:rPr>
              <a:t>Alergen</a:t>
            </a:r>
            <a:endParaRPr lang="en-US" altLang="sr-Latn-RS" sz="2400" dirty="0">
              <a:latin typeface="Arial Narrow" panose="020B0606020202030204" pitchFamily="34" charset="0"/>
            </a:endParaRPr>
          </a:p>
        </p:txBody>
      </p:sp>
      <p:graphicFrame>
        <p:nvGraphicFramePr>
          <p:cNvPr id="45072" name="Object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562920"/>
              </p:ext>
            </p:extLst>
          </p:nvPr>
        </p:nvGraphicFramePr>
        <p:xfrm>
          <a:off x="5528646" y="2687153"/>
          <a:ext cx="1809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0" name="CorelDRAW" r:id="rId11" imgW="347472" imgH="780288" progId="CorelDRAW.Graphic.10">
                  <p:embed/>
                </p:oleObj>
              </mc:Choice>
              <mc:Fallback>
                <p:oleObj name="CorelDRAW" r:id="rId11" imgW="347472" imgH="780288" progId="CorelDRAW.Graphic.10">
                  <p:embed/>
                  <p:pic>
                    <p:nvPicPr>
                      <p:cNvPr id="45072" name="Object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8646" y="2687153"/>
                        <a:ext cx="1809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3" name="Object 1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3755021"/>
              </p:ext>
            </p:extLst>
          </p:nvPr>
        </p:nvGraphicFramePr>
        <p:xfrm>
          <a:off x="3385521" y="2618890"/>
          <a:ext cx="217487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1" name="CorelDRAW" r:id="rId13" imgW="293827" imgH="660197" progId="CorelDRAW.Graphic.10">
                  <p:embed/>
                </p:oleObj>
              </mc:Choice>
              <mc:Fallback>
                <p:oleObj name="CorelDRAW" r:id="rId13" imgW="293827" imgH="660197" progId="CorelDRAW.Graphic.10">
                  <p:embed/>
                  <p:pic>
                    <p:nvPicPr>
                      <p:cNvPr id="45073" name="Object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5521" y="2618890"/>
                        <a:ext cx="217487" cy="134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4" name="Text Box 102"/>
          <p:cNvSpPr txBox="1">
            <a:spLocks noChangeArrowheads="1"/>
          </p:cNvSpPr>
          <p:nvPr/>
        </p:nvSpPr>
        <p:spPr bwMode="auto">
          <a:xfrm>
            <a:off x="4031633" y="1418740"/>
            <a:ext cx="4796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 dirty="0" err="1">
                <a:latin typeface="Arial Narrow" panose="020B0606020202030204" pitchFamily="34" charset="0"/>
              </a:rPr>
              <a:t>IgE</a:t>
            </a:r>
            <a:endParaRPr lang="en-US" altLang="sr-Latn-RS" sz="1800" b="1" dirty="0">
              <a:latin typeface="Arial Narrow" panose="020B0606020202030204" pitchFamily="34" charset="0"/>
            </a:endParaRPr>
          </a:p>
        </p:txBody>
      </p:sp>
      <p:sp>
        <p:nvSpPr>
          <p:cNvPr id="45075" name="Text Box 103"/>
          <p:cNvSpPr txBox="1">
            <a:spLocks noChangeArrowheads="1"/>
          </p:cNvSpPr>
          <p:nvPr/>
        </p:nvSpPr>
        <p:spPr bwMode="auto">
          <a:xfrm>
            <a:off x="707408" y="4676290"/>
            <a:ext cx="20088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 dirty="0">
                <a:latin typeface="Arial Narrow" panose="020B0606020202030204" pitchFamily="34" charset="0"/>
              </a:rPr>
              <a:t>Primarne granule sa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 dirty="0">
                <a:latin typeface="Arial Narrow" panose="020B0606020202030204" pitchFamily="34" charset="0"/>
              </a:rPr>
              <a:t>medijatorima upale</a:t>
            </a:r>
            <a:endParaRPr lang="en-US" altLang="sr-Latn-RS" sz="1800" b="1" dirty="0">
              <a:latin typeface="Arial Narrow" panose="020B0606020202030204" pitchFamily="34" charset="0"/>
            </a:endParaRPr>
          </a:p>
        </p:txBody>
      </p:sp>
      <p:sp>
        <p:nvSpPr>
          <p:cNvPr id="45076" name="Line 104"/>
          <p:cNvSpPr>
            <a:spLocks noChangeShapeType="1"/>
          </p:cNvSpPr>
          <p:nvPr/>
        </p:nvSpPr>
        <p:spPr bwMode="auto">
          <a:xfrm flipV="1">
            <a:off x="2231407" y="4523890"/>
            <a:ext cx="990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45077" name="Text Box 105"/>
          <p:cNvSpPr txBox="1">
            <a:spLocks noChangeArrowheads="1"/>
          </p:cNvSpPr>
          <p:nvPr/>
        </p:nvSpPr>
        <p:spPr bwMode="auto">
          <a:xfrm>
            <a:off x="1850408" y="3868253"/>
            <a:ext cx="6479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 dirty="0" err="1">
                <a:latin typeface="Arial Narrow" panose="020B0606020202030204" pitchFamily="34" charset="0"/>
              </a:rPr>
              <a:t>FceR</a:t>
            </a:r>
            <a:endParaRPr lang="en-US" altLang="sr-Latn-RS" sz="1800" b="1" dirty="0">
              <a:latin typeface="Arial Narrow" panose="020B0606020202030204" pitchFamily="34" charset="0"/>
            </a:endParaRPr>
          </a:p>
        </p:txBody>
      </p:sp>
      <p:sp>
        <p:nvSpPr>
          <p:cNvPr id="45078" name="Rectangle 106"/>
          <p:cNvSpPr>
            <a:spLocks noChangeArrowheads="1"/>
          </p:cNvSpPr>
          <p:nvPr/>
        </p:nvSpPr>
        <p:spPr bwMode="auto">
          <a:xfrm>
            <a:off x="137910" y="6126707"/>
            <a:ext cx="6881397" cy="688975"/>
          </a:xfrm>
          <a:prstGeom prst="rect">
            <a:avLst/>
          </a:prstGeom>
          <a:solidFill>
            <a:srgbClr val="C6D5E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45079" name="Rectangle 107"/>
          <p:cNvSpPr>
            <a:spLocks noChangeArrowheads="1"/>
          </p:cNvSpPr>
          <p:nvPr/>
        </p:nvSpPr>
        <p:spPr bwMode="auto">
          <a:xfrm>
            <a:off x="454339" y="6427113"/>
            <a:ext cx="7382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8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IgE</a:t>
            </a:r>
            <a:r>
              <a:rPr lang="en-US" altLang="sr-Latn-RS" sz="2800" b="1" dirty="0">
                <a:solidFill>
                  <a:srgbClr val="000000"/>
                </a:solidFill>
                <a:latin typeface="Arial Narrow" panose="020B0606020202030204" pitchFamily="34" charset="0"/>
              </a:rPr>
              <a:t> POSREDOVANA, RANA PREOSETLJIVOST</a:t>
            </a:r>
            <a:endParaRPr lang="en-US" altLang="sr-Latn-RS" sz="2800" dirty="0">
              <a:latin typeface="Arial Narrow" panose="020B0606020202030204" pitchFamily="34" charset="0"/>
            </a:endParaRPr>
          </a:p>
        </p:txBody>
      </p:sp>
      <p:sp>
        <p:nvSpPr>
          <p:cNvPr id="45081" name="Rectangle 109"/>
          <p:cNvSpPr>
            <a:spLocks noChangeArrowheads="1"/>
          </p:cNvSpPr>
          <p:nvPr/>
        </p:nvSpPr>
        <p:spPr bwMode="auto">
          <a:xfrm>
            <a:off x="1205575" y="105011"/>
            <a:ext cx="259686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800" b="1" dirty="0">
                <a:solidFill>
                  <a:srgbClr val="000000"/>
                </a:solidFill>
                <a:latin typeface="Arial Narrow" panose="020B0606020202030204" pitchFamily="34" charset="0"/>
              </a:rPr>
              <a:t>I tip </a:t>
            </a:r>
            <a:r>
              <a:rPr lang="en-US" altLang="sr-Latn-RS" sz="28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preosetljivosti</a:t>
            </a:r>
            <a:endParaRPr lang="en-US" altLang="sr-Latn-RS" sz="2800" dirty="0">
              <a:latin typeface="Arial Narrow" panose="020B0606020202030204" pitchFamily="34" charset="0"/>
            </a:endParaRP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02380" y="713890"/>
            <a:ext cx="4515941" cy="614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6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/>
            </a:r>
            <a:br>
              <a:rPr lang="hr-HR" altLang="sr-Latn-RS"/>
            </a:br>
            <a:r>
              <a:rPr lang="hr-HR" altLang="sr-Latn-RS"/>
              <a:t>Najvažniji receptori za IgE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51117" cy="4240877"/>
          </a:xfrm>
        </p:spPr>
        <p:txBody>
          <a:bodyPr>
            <a:normAutofit lnSpcReduction="10000"/>
          </a:bodyPr>
          <a:lstStyle/>
          <a:p>
            <a:r>
              <a:rPr lang="hr-HR" altLang="sr-Latn-RS" sz="2400" b="1" dirty="0" err="1">
                <a:latin typeface="Arial Narrow" panose="020B0606020202030204" pitchFamily="34" charset="0"/>
              </a:rPr>
              <a:t>visokoafinitetni</a:t>
            </a:r>
            <a:r>
              <a:rPr lang="hr-HR" altLang="sr-Latn-RS" sz="2400" b="1" dirty="0">
                <a:latin typeface="Arial Narrow" panose="020B0606020202030204" pitchFamily="34" charset="0"/>
              </a:rPr>
              <a:t>: </a:t>
            </a:r>
            <a:r>
              <a:rPr lang="hr-HR" altLang="sr-Latn-RS" sz="2400" b="1" dirty="0" err="1">
                <a:latin typeface="Arial Narrow" panose="020B0606020202030204" pitchFamily="34" charset="0"/>
              </a:rPr>
              <a:t>Fc</a:t>
            </a:r>
            <a:r>
              <a:rPr lang="hr-HR" altLang="sr-Latn-RS" sz="2400" b="1" dirty="0" err="1">
                <a:latin typeface="Arial Narrow" panose="020B0606020202030204" pitchFamily="34" charset="0"/>
                <a:sym typeface="Symbol" panose="05050102010706020507" pitchFamily="18" charset="2"/>
              </a:rPr>
              <a:t></a:t>
            </a:r>
            <a:r>
              <a:rPr lang="hr-HR" altLang="sr-Latn-RS" sz="2400" b="1" dirty="0" err="1">
                <a:latin typeface="Arial Narrow" panose="020B0606020202030204" pitchFamily="34" charset="0"/>
              </a:rPr>
              <a:t>RI</a:t>
            </a:r>
            <a:endParaRPr lang="hr-HR" altLang="sr-Latn-RS" sz="2400" b="1" dirty="0">
              <a:latin typeface="Arial Narrow" panose="020B0606020202030204" pitchFamily="34" charset="0"/>
            </a:endParaRPr>
          </a:p>
          <a:p>
            <a:r>
              <a:rPr lang="hr-HR" altLang="sr-Latn-RS" sz="2400" dirty="0">
                <a:latin typeface="Arial Narrow" panose="020B0606020202030204" pitchFamily="34" charset="0"/>
              </a:rPr>
              <a:t>Na </a:t>
            </a:r>
            <a:r>
              <a:rPr lang="hr-HR" altLang="sr-Latn-RS" sz="2400" b="1" dirty="0" err="1">
                <a:latin typeface="Arial Narrow" panose="020B0606020202030204" pitchFamily="34" charset="0"/>
              </a:rPr>
              <a:t>mastocitima</a:t>
            </a:r>
            <a:r>
              <a:rPr lang="hr-HR" altLang="sr-Latn-RS" sz="2400" b="1" dirty="0">
                <a:latin typeface="Arial Narrow" panose="020B0606020202030204" pitchFamily="34" charset="0"/>
              </a:rPr>
              <a:t> i </a:t>
            </a:r>
            <a:r>
              <a:rPr lang="hr-HR" altLang="sr-Latn-RS" sz="2400" b="1" dirty="0" err="1">
                <a:latin typeface="Arial Narrow" panose="020B0606020202030204" pitchFamily="34" charset="0"/>
              </a:rPr>
              <a:t>bazofilima</a:t>
            </a:r>
            <a:r>
              <a:rPr lang="hr-HR" altLang="sr-Latn-RS" sz="2400" b="1" dirty="0">
                <a:latin typeface="Arial Narrow" panose="020B0606020202030204" pitchFamily="34" charset="0"/>
              </a:rPr>
              <a:t> </a:t>
            </a:r>
            <a:r>
              <a:rPr lang="hr-HR" altLang="sr-Latn-RS" sz="2400" dirty="0">
                <a:latin typeface="Arial Narrow" panose="020B0606020202030204" pitchFamily="34" charset="0"/>
              </a:rPr>
              <a:t>nalazi se u obliku </a:t>
            </a:r>
            <a:r>
              <a:rPr lang="hr-HR" altLang="sr-Latn-RS" sz="2400" b="1" dirty="0" err="1">
                <a:latin typeface="Arial Narrow" panose="020B0606020202030204" pitchFamily="34" charset="0"/>
              </a:rPr>
              <a:t>tetramera</a:t>
            </a:r>
            <a:r>
              <a:rPr lang="hr-HR" altLang="sr-Latn-RS" sz="2400" b="1" dirty="0">
                <a:latin typeface="Arial Narrow" panose="020B0606020202030204" pitchFamily="34" charset="0"/>
              </a:rPr>
              <a:t> građenog od </a:t>
            </a:r>
            <a:r>
              <a:rPr lang="el-GR" altLang="sr-Latn-RS" sz="2400" b="1" dirty="0">
                <a:latin typeface="Arial Narrow" panose="020B0606020202030204" pitchFamily="34" charset="0"/>
              </a:rPr>
              <a:t>α-</a:t>
            </a:r>
            <a:r>
              <a:rPr lang="hr-HR" altLang="sr-Latn-RS" sz="2400" b="1" dirty="0">
                <a:latin typeface="Arial Narrow" panose="020B0606020202030204" pitchFamily="34" charset="0"/>
              </a:rPr>
              <a:t>lanca, </a:t>
            </a:r>
            <a:r>
              <a:rPr lang="el-GR" altLang="sr-Latn-RS" sz="2400" b="1" dirty="0">
                <a:latin typeface="Arial Narrow" panose="020B0606020202030204" pitchFamily="34" charset="0"/>
              </a:rPr>
              <a:t>β-</a:t>
            </a:r>
            <a:r>
              <a:rPr lang="hr-HR" altLang="sr-Latn-RS" sz="2400" b="1" dirty="0">
                <a:latin typeface="Arial Narrow" panose="020B0606020202030204" pitchFamily="34" charset="0"/>
              </a:rPr>
              <a:t>lanca i dva </a:t>
            </a:r>
            <a:r>
              <a:rPr lang="el-GR" altLang="sr-Latn-RS" sz="2400" b="1" dirty="0">
                <a:latin typeface="Arial Narrow" panose="020B0606020202030204" pitchFamily="34" charset="0"/>
              </a:rPr>
              <a:t>γ-</a:t>
            </a:r>
            <a:r>
              <a:rPr lang="hr-HR" altLang="sr-Latn-RS" sz="2400" b="1" dirty="0">
                <a:latin typeface="Arial Narrow" panose="020B0606020202030204" pitchFamily="34" charset="0"/>
              </a:rPr>
              <a:t>lanca</a:t>
            </a:r>
            <a:r>
              <a:rPr lang="hr-HR" altLang="sr-Latn-RS" sz="2400" dirty="0">
                <a:latin typeface="Arial Narrow" panose="020B0606020202030204" pitchFamily="34" charset="0"/>
              </a:rPr>
              <a:t>, </a:t>
            </a:r>
          </a:p>
          <a:p>
            <a:r>
              <a:rPr lang="hr-HR" altLang="sr-Latn-RS" sz="2400" dirty="0">
                <a:latin typeface="Arial Narrow" panose="020B0606020202030204" pitchFamily="34" charset="0"/>
              </a:rPr>
              <a:t>dok na drugim stanicama poput </a:t>
            </a:r>
            <a:r>
              <a:rPr lang="hr-HR" altLang="sr-Latn-RS" sz="2400" b="1" dirty="0">
                <a:latin typeface="Arial Narrow" panose="020B0606020202030204" pitchFamily="34" charset="0"/>
              </a:rPr>
              <a:t>eozinofila, </a:t>
            </a:r>
            <a:r>
              <a:rPr lang="hr-HR" altLang="sr-Latn-RS" sz="2400" b="1" dirty="0" err="1">
                <a:latin typeface="Arial Narrow" panose="020B0606020202030204" pitchFamily="34" charset="0"/>
              </a:rPr>
              <a:t>monocita</a:t>
            </a:r>
            <a:r>
              <a:rPr lang="hr-HR" altLang="sr-Latn-RS" sz="2400" b="1" dirty="0">
                <a:latin typeface="Arial Narrow" panose="020B0606020202030204" pitchFamily="34" charset="0"/>
              </a:rPr>
              <a:t>, </a:t>
            </a:r>
            <a:r>
              <a:rPr lang="hr-HR" altLang="sr-Latn-RS" sz="2400" b="1" dirty="0" err="1">
                <a:latin typeface="Arial Narrow" panose="020B0606020202030204" pitchFamily="34" charset="0"/>
              </a:rPr>
              <a:t>Langerhansovih</a:t>
            </a:r>
            <a:r>
              <a:rPr lang="hr-HR" altLang="sr-Latn-RS" sz="2400" b="1" dirty="0">
                <a:latin typeface="Arial Narrow" panose="020B0606020202030204" pitchFamily="34" charset="0"/>
              </a:rPr>
              <a:t> i </a:t>
            </a:r>
            <a:r>
              <a:rPr lang="hr-HR" altLang="sr-Latn-RS" sz="2400" b="1" dirty="0" err="1">
                <a:latin typeface="Arial Narrow" panose="020B0606020202030204" pitchFamily="34" charset="0"/>
              </a:rPr>
              <a:t>dendritičnih</a:t>
            </a:r>
            <a:r>
              <a:rPr lang="hr-HR" altLang="sr-Latn-RS" sz="2400" b="1" dirty="0">
                <a:latin typeface="Arial Narrow" panose="020B0606020202030204" pitchFamily="34" charset="0"/>
              </a:rPr>
              <a:t> stanica ima oblik trimera i nedostaje mu </a:t>
            </a:r>
            <a:r>
              <a:rPr lang="el-GR" altLang="sr-Latn-RS" sz="2400" b="1" dirty="0">
                <a:latin typeface="Arial Narrow" panose="020B0606020202030204" pitchFamily="34" charset="0"/>
              </a:rPr>
              <a:t>β-</a:t>
            </a:r>
            <a:r>
              <a:rPr lang="hr-HR" altLang="sr-Latn-RS" sz="2400" b="1" dirty="0">
                <a:latin typeface="Arial Narrow" panose="020B0606020202030204" pitchFamily="34" charset="0"/>
              </a:rPr>
              <a:t>lanac </a:t>
            </a:r>
          </a:p>
          <a:p>
            <a:r>
              <a:rPr lang="hr-HR" altLang="sr-Latn-RS" sz="2400" dirty="0">
                <a:latin typeface="Arial Narrow" panose="020B0606020202030204" pitchFamily="34" charset="0"/>
              </a:rPr>
              <a:t> </a:t>
            </a:r>
            <a:r>
              <a:rPr lang="hr-HR" altLang="sr-Latn-RS" sz="2400" b="1" dirty="0">
                <a:latin typeface="Arial Narrow" panose="020B0606020202030204" pitchFamily="34" charset="0"/>
              </a:rPr>
              <a:t>niskoafinitetni: Fc</a:t>
            </a:r>
            <a:r>
              <a:rPr lang="hr-HR" altLang="sr-Latn-RS" sz="2400" b="1" dirty="0">
                <a:latin typeface="Arial Narrow" panose="020B0606020202030204" pitchFamily="34" charset="0"/>
                <a:sym typeface="Symbol" panose="05050102010706020507" pitchFamily="18" charset="2"/>
              </a:rPr>
              <a:t></a:t>
            </a:r>
            <a:r>
              <a:rPr lang="hr-HR" altLang="sr-Latn-RS" sz="2400" b="1" dirty="0">
                <a:latin typeface="Arial Narrow" panose="020B0606020202030204" pitchFamily="34" charset="0"/>
              </a:rPr>
              <a:t>RIIa (CD23a), Fc</a:t>
            </a:r>
            <a:r>
              <a:rPr lang="hr-HR" altLang="sr-Latn-RS" sz="2400" b="1" dirty="0">
                <a:latin typeface="Arial Narrow" panose="020B0606020202030204" pitchFamily="34" charset="0"/>
                <a:sym typeface="Symbol" panose="05050102010706020507" pitchFamily="18" charset="2"/>
              </a:rPr>
              <a:t></a:t>
            </a:r>
            <a:r>
              <a:rPr lang="hr-HR" altLang="sr-Latn-RS" sz="2400" b="1" dirty="0">
                <a:latin typeface="Arial Narrow" panose="020B0606020202030204" pitchFamily="34" charset="0"/>
              </a:rPr>
              <a:t>RIIb (CD23b) </a:t>
            </a:r>
          </a:p>
          <a:p>
            <a:endParaRPr lang="hr-HR" altLang="sr-Latn-RS" dirty="0"/>
          </a:p>
        </p:txBody>
      </p:sp>
      <p:pic>
        <p:nvPicPr>
          <p:cNvPr id="47109" name="Picture 9" descr="https://upload.wikimedia.org/wikipedia/commons/thumb/4/42/Fc%CE%B5RI_Receptor.jpg/300px-Fc%CE%B5RI_Recepto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0926" y="961669"/>
            <a:ext cx="5179196" cy="5507211"/>
          </a:xfrm>
        </p:spPr>
      </p:pic>
      <p:sp>
        <p:nvSpPr>
          <p:cNvPr id="47108" name="AutoShape 5" descr="Slikovni rezultat za receptor Ig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1800"/>
          </a:p>
        </p:txBody>
      </p:sp>
    </p:spTree>
    <p:extLst>
      <p:ext uri="{BB962C8B-B14F-4D97-AF65-F5344CB8AC3E}">
        <p14:creationId xmlns:p14="http://schemas.microsoft.com/office/powerpoint/2010/main" val="67037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aobljeni pravokutnik 10"/>
          <p:cNvSpPr/>
          <p:nvPr/>
        </p:nvSpPr>
        <p:spPr>
          <a:xfrm>
            <a:off x="550863" y="545910"/>
            <a:ext cx="2151063" cy="6312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46389" y="1274764"/>
            <a:ext cx="7858125" cy="71437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hr-HR" sz="2200" dirty="0">
              <a:cs typeface="Arial" panose="020B0604020202020204" pitchFamily="34" charset="0"/>
            </a:endParaRPr>
          </a:p>
          <a:p>
            <a:pPr marL="514350" indent="-514350" algn="l">
              <a:buFont typeface="+mj-lt"/>
              <a:buAutoNum type="arabicPeriod"/>
              <a:defRPr/>
            </a:pPr>
            <a:r>
              <a:rPr lang="hr-HR" sz="2200" dirty="0">
                <a:cs typeface="Arial" panose="020B0604020202020204" pitchFamily="34" charset="0"/>
              </a:rPr>
              <a:t>Fc</a:t>
            </a:r>
            <a:r>
              <a:rPr lang="el-GR" sz="2200" dirty="0">
                <a:cs typeface="Arial" panose="020B0604020202020204" pitchFamily="34" charset="0"/>
              </a:rPr>
              <a:t>ε</a:t>
            </a:r>
            <a:r>
              <a:rPr lang="hr-HR" sz="2200" dirty="0">
                <a:cs typeface="Arial" panose="020B0604020202020204" pitchFamily="34" charset="0"/>
              </a:rPr>
              <a:t>RI </a:t>
            </a:r>
            <a:r>
              <a:rPr lang="pt-BR" sz="2200" dirty="0">
                <a:cs typeface="Arial" panose="020B0604020202020204" pitchFamily="34" charset="0"/>
              </a:rPr>
              <a:t>(receptor </a:t>
            </a:r>
            <a:r>
              <a:rPr lang="hr-HR" sz="2200" dirty="0">
                <a:cs typeface="Arial" panose="020B0604020202020204" pitchFamily="34" charset="0"/>
              </a:rPr>
              <a:t>visokog</a:t>
            </a:r>
            <a:r>
              <a:rPr lang="pt-BR" sz="2200" dirty="0">
                <a:cs typeface="Arial" panose="020B0604020202020204" pitchFamily="34" charset="0"/>
              </a:rPr>
              <a:t> afiniteta za IgE)</a:t>
            </a:r>
          </a:p>
          <a:p>
            <a:pPr algn="l">
              <a:defRPr/>
            </a:pPr>
            <a:endParaRPr lang="hr-HR" sz="2200" dirty="0">
              <a:cs typeface="Arial" panose="020B0604020202020204" pitchFamily="34" charset="0"/>
            </a:endParaRPr>
          </a:p>
        </p:txBody>
      </p:sp>
      <p:pic>
        <p:nvPicPr>
          <p:cNvPr id="4813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1968501"/>
            <a:ext cx="487045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Callout 7"/>
          <p:cNvSpPr/>
          <p:nvPr/>
        </p:nvSpPr>
        <p:spPr>
          <a:xfrm>
            <a:off x="1290638" y="3545682"/>
            <a:ext cx="3638550" cy="1081088"/>
          </a:xfrm>
          <a:prstGeom prst="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bg1"/>
                </a:solidFill>
              </a:rPr>
              <a:t>amplifikacija signala</a:t>
            </a:r>
          </a:p>
        </p:txBody>
      </p:sp>
      <p:sp>
        <p:nvSpPr>
          <p:cNvPr id="9" name="Left Arrow Callout 8"/>
          <p:cNvSpPr/>
          <p:nvPr/>
        </p:nvSpPr>
        <p:spPr>
          <a:xfrm>
            <a:off x="7239000" y="3627439"/>
            <a:ext cx="3168650" cy="917575"/>
          </a:xfrm>
          <a:prstGeom prst="left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bg1"/>
                </a:solidFill>
              </a:rPr>
              <a:t>provođenje signala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024063" y="714376"/>
            <a:ext cx="8229600" cy="504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hr-HR" sz="2600" dirty="0">
                <a:solidFill>
                  <a:schemeClr val="bg1"/>
                </a:solidFill>
                <a:cs typeface="Arial" panose="020B0604020202020204" pitchFamily="34" charset="0"/>
              </a:rPr>
              <a:t>IgE receptori</a:t>
            </a:r>
          </a:p>
        </p:txBody>
      </p:sp>
      <p:sp>
        <p:nvSpPr>
          <p:cNvPr id="48136" name="TextBox 4"/>
          <p:cNvSpPr txBox="1">
            <a:spLocks noChangeArrowheads="1"/>
          </p:cNvSpPr>
          <p:nvPr/>
        </p:nvSpPr>
        <p:spPr bwMode="auto">
          <a:xfrm>
            <a:off x="2782889" y="6053138"/>
            <a:ext cx="9240789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700" dirty="0" err="1">
                <a:cs typeface="Arial" panose="020B0604020202020204" pitchFamily="34" charset="0"/>
              </a:rPr>
              <a:t>Premoštavanje</a:t>
            </a:r>
            <a:r>
              <a:rPr lang="hr-HR" altLang="sr-Latn-RS" sz="1700" dirty="0">
                <a:cs typeface="Arial" panose="020B0604020202020204" pitchFamily="34" charset="0"/>
              </a:rPr>
              <a:t> </a:t>
            </a:r>
            <a:r>
              <a:rPr lang="hr-HR" altLang="sr-Latn-RS" sz="1700" dirty="0" err="1">
                <a:cs typeface="Arial" panose="020B0604020202020204" pitchFamily="34" charset="0"/>
              </a:rPr>
              <a:t>IgE</a:t>
            </a:r>
            <a:r>
              <a:rPr lang="hr-HR" altLang="sr-Latn-RS" sz="1700" dirty="0">
                <a:cs typeface="Arial" panose="020B0604020202020204" pitchFamily="34" charset="0"/>
              </a:rPr>
              <a:t> protutijela antigenom rezultira lokalnim otpuštanjem  medijatora upale, enzima i </a:t>
            </a:r>
            <a:r>
              <a:rPr lang="hr-HR" altLang="sr-Latn-RS" sz="1700" dirty="0" err="1">
                <a:cs typeface="Arial" panose="020B0604020202020204" pitchFamily="34" charset="0"/>
              </a:rPr>
              <a:t>citokina</a:t>
            </a:r>
            <a:r>
              <a:rPr lang="hr-HR" altLang="sr-Latn-RS" sz="1700" dirty="0">
                <a:cs typeface="Arial" panose="020B0604020202020204" pitchFamily="34" charset="0"/>
              </a:rPr>
              <a:t> koji posreduju kliničku manifestaciju </a:t>
            </a:r>
            <a:r>
              <a:rPr lang="hr-HR" altLang="sr-Latn-RS" sz="1700" dirty="0" err="1">
                <a:cs typeface="Arial" panose="020B0604020202020204" pitchFamily="34" charset="0"/>
              </a:rPr>
              <a:t>atopije</a:t>
            </a:r>
            <a:r>
              <a:rPr lang="hr-HR" altLang="sr-Latn-RS" sz="1700" dirty="0">
                <a:cs typeface="Arial" panose="020B0604020202020204" pitchFamily="34" charset="0"/>
              </a:rPr>
              <a:t>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1800" y="1274764"/>
            <a:ext cx="21717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6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46389" y="1428751"/>
            <a:ext cx="7858125" cy="7143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hr-HR" sz="2200" dirty="0">
                <a:cs typeface="Arial" panose="020B0604020202020204" pitchFamily="34" charset="0"/>
              </a:rPr>
              <a:t>2. </a:t>
            </a:r>
            <a:r>
              <a:rPr lang="hr-HR" sz="2200" dirty="0" err="1">
                <a:cs typeface="Arial" panose="020B0604020202020204" pitchFamily="34" charset="0"/>
              </a:rPr>
              <a:t>Fc</a:t>
            </a:r>
            <a:r>
              <a:rPr lang="el-GR" sz="2200" dirty="0">
                <a:cs typeface="Arial" panose="020B0604020202020204" pitchFamily="34" charset="0"/>
              </a:rPr>
              <a:t>ε</a:t>
            </a:r>
            <a:r>
              <a:rPr lang="hr-HR" sz="2200" dirty="0">
                <a:cs typeface="Arial" panose="020B0604020202020204" pitchFamily="34" charset="0"/>
              </a:rPr>
              <a:t>RII ili CD23 (receptor niskog afiniteta za IgE)</a:t>
            </a:r>
          </a:p>
        </p:txBody>
      </p:sp>
      <p:pic>
        <p:nvPicPr>
          <p:cNvPr id="50180" name="Picture 11" descr="Capture.JPG"/>
          <p:cNvPicPr>
            <a:picLocks noChangeAspect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011" y="2143126"/>
            <a:ext cx="3614738" cy="433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aobljeni pravokutnik 5"/>
          <p:cNvSpPr/>
          <p:nvPr/>
        </p:nvSpPr>
        <p:spPr>
          <a:xfrm>
            <a:off x="550863" y="573205"/>
            <a:ext cx="2151063" cy="62847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0" name="Rounded Rectangle 9"/>
          <p:cNvSpPr/>
          <p:nvPr/>
        </p:nvSpPr>
        <p:spPr>
          <a:xfrm>
            <a:off x="2024063" y="714376"/>
            <a:ext cx="8229600" cy="5048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2800" dirty="0">
                <a:solidFill>
                  <a:schemeClr val="bg1"/>
                </a:solidFill>
              </a:rPr>
              <a:t>IgE receptori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2024063" y="2491195"/>
            <a:ext cx="6202363" cy="3633787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hr-HR" sz="2400" dirty="0" err="1">
                <a:latin typeface="Arial Narrow" panose="020B0606020202030204" pitchFamily="34" charset="0"/>
              </a:rPr>
              <a:t>Eksprimiran</a:t>
            </a:r>
            <a:r>
              <a:rPr lang="hr-HR" sz="2400" dirty="0">
                <a:latin typeface="Arial Narrow" panose="020B0606020202030204" pitchFamily="34" charset="0"/>
              </a:rPr>
              <a:t> na različitim vrstama stanica: </a:t>
            </a:r>
            <a:r>
              <a:rPr lang="hr-HR" sz="2400" dirty="0" err="1">
                <a:latin typeface="Arial Narrow" panose="020B0606020202030204" pitchFamily="34" charset="0"/>
              </a:rPr>
              <a:t>limfocitima</a:t>
            </a:r>
            <a:r>
              <a:rPr lang="hr-HR" sz="2400" dirty="0">
                <a:latin typeface="Arial Narrow" panose="020B0606020202030204" pitchFamily="34" charset="0"/>
              </a:rPr>
              <a:t> B, </a:t>
            </a:r>
            <a:r>
              <a:rPr lang="hr-HR" sz="2400" dirty="0" err="1">
                <a:latin typeface="Arial Narrow" panose="020B0606020202030204" pitchFamily="34" charset="0"/>
              </a:rPr>
              <a:t>Langerhansovim</a:t>
            </a:r>
            <a:r>
              <a:rPr lang="hr-HR" sz="2400" dirty="0">
                <a:latin typeface="Arial Narrow" panose="020B0606020202030204" pitchFamily="34" charset="0"/>
              </a:rPr>
              <a:t> stanicama, </a:t>
            </a:r>
            <a:r>
              <a:rPr lang="hr-HR" sz="2400" dirty="0" err="1">
                <a:latin typeface="Arial Narrow" panose="020B0606020202030204" pitchFamily="34" charset="0"/>
              </a:rPr>
              <a:t>folikularnim</a:t>
            </a:r>
            <a:r>
              <a:rPr lang="hr-HR" sz="2400" dirty="0">
                <a:latin typeface="Arial Narrow" panose="020B0606020202030204" pitchFamily="34" charset="0"/>
              </a:rPr>
              <a:t> </a:t>
            </a:r>
            <a:r>
              <a:rPr lang="hr-HR" sz="2400" dirty="0" err="1">
                <a:latin typeface="Arial Narrow" panose="020B0606020202030204" pitchFamily="34" charset="0"/>
              </a:rPr>
              <a:t>dendritičkim</a:t>
            </a:r>
            <a:r>
              <a:rPr lang="hr-HR" sz="2400" dirty="0">
                <a:latin typeface="Arial Narrow" panose="020B0606020202030204" pitchFamily="34" charset="0"/>
              </a:rPr>
              <a:t> stanicama, </a:t>
            </a:r>
            <a:r>
              <a:rPr lang="hr-HR" sz="2400" dirty="0" err="1">
                <a:latin typeface="Arial Narrow" panose="020B0606020202030204" pitchFamily="34" charset="0"/>
              </a:rPr>
              <a:t>limfocitima</a:t>
            </a:r>
            <a:r>
              <a:rPr lang="hr-HR" sz="2400" dirty="0">
                <a:latin typeface="Arial Narrow" panose="020B0606020202030204" pitchFamily="34" charset="0"/>
              </a:rPr>
              <a:t> T, eozinofilima</a:t>
            </a:r>
          </a:p>
          <a:p>
            <a:r>
              <a:rPr lang="hr-HR" sz="2400" dirty="0">
                <a:latin typeface="Arial Narrow" panose="020B0606020202030204" pitchFamily="34" charset="0"/>
              </a:rPr>
              <a:t>Sudjeluju </a:t>
            </a:r>
            <a:r>
              <a:rPr lang="hr-HR" sz="2400" b="1" dirty="0">
                <a:latin typeface="Arial Narrow" panose="020B0606020202030204" pitchFamily="34" charset="0"/>
              </a:rPr>
              <a:t>u regulaciji stvaranja </a:t>
            </a:r>
            <a:r>
              <a:rPr lang="hr-HR" sz="2400" b="1" dirty="0" err="1">
                <a:latin typeface="Arial Narrow" panose="020B0606020202030204" pitchFamily="34" charset="0"/>
              </a:rPr>
              <a:t>IgE</a:t>
            </a:r>
            <a:endParaRPr lang="hr-HR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00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4"/>
          <p:cNvSpPr>
            <a:spLocks noGrp="1"/>
          </p:cNvSpPr>
          <p:nvPr>
            <p:ph type="title"/>
          </p:nvPr>
        </p:nvSpPr>
        <p:spPr>
          <a:xfrm>
            <a:off x="396607" y="514869"/>
            <a:ext cx="6998413" cy="1188720"/>
          </a:xfrm>
        </p:spPr>
        <p:txBody>
          <a:bodyPr/>
          <a:lstStyle/>
          <a:p>
            <a:r>
              <a:rPr lang="hr-HR" altLang="sr-Latn-RS" dirty="0"/>
              <a:t>Za razvoj alergije važna interakcija genetskih i okolišnih čimbenika</a:t>
            </a:r>
          </a:p>
        </p:txBody>
      </p:sp>
      <p:pic>
        <p:nvPicPr>
          <p:cNvPr id="7171" name="Content Placeholder 6" descr="inPharma - Alergijski rinitis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606" y="1780709"/>
            <a:ext cx="6731307" cy="4994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913" y="0"/>
            <a:ext cx="4751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2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69" y="115888"/>
            <a:ext cx="4930775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2"/>
          <p:cNvSpPr txBox="1">
            <a:spLocks noChangeArrowheads="1"/>
          </p:cNvSpPr>
          <p:nvPr/>
        </p:nvSpPr>
        <p:spPr bwMode="auto">
          <a:xfrm>
            <a:off x="6453047" y="962027"/>
            <a:ext cx="53113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800" b="1" dirty="0"/>
              <a:t>Slijed zbivanja u reakcijama neposredne preosjetljivosti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04193" y="3068639"/>
            <a:ext cx="59931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r>
              <a:rPr lang="hr-HR" sz="2000" b="1" dirty="0" err="1"/>
              <a:t>Tfh</a:t>
            </a:r>
            <a:r>
              <a:rPr lang="hr-HR" sz="2000" b="1" dirty="0"/>
              <a:t>-</a:t>
            </a:r>
            <a:r>
              <a:rPr lang="hr-HR" sz="2000" b="1" baseline="-25000" dirty="0"/>
              <a:t> </a:t>
            </a:r>
            <a:r>
              <a:rPr lang="pl-PL" sz="2000" b="1" dirty="0"/>
              <a:t>folikularne </a:t>
            </a:r>
            <a:r>
              <a:rPr lang="pl-PL" sz="2000" dirty="0"/>
              <a:t>pomagačke stanice bitne za </a:t>
            </a:r>
            <a:r>
              <a:rPr lang="pl-PL" sz="2000" b="1" dirty="0"/>
              <a:t>diferencijaciju stanica B  koje stvaraju IgE </a:t>
            </a:r>
            <a:endParaRPr lang="pl-PL" sz="2000" b="1" dirty="0" smtClean="0"/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endParaRPr lang="pl-PL" sz="2000" dirty="0"/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sz="2000" b="1" dirty="0"/>
              <a:t>Th2</a:t>
            </a:r>
            <a:r>
              <a:rPr lang="hr-HR" sz="2000" dirty="0"/>
              <a:t> imaju središnju ulogu </a:t>
            </a:r>
            <a:r>
              <a:rPr lang="hr-HR" sz="2000" b="1" dirty="0"/>
              <a:t>u upalnim reakcijama u tkivima</a:t>
            </a:r>
            <a:endParaRPr lang="hr-HR" sz="2000" b="1" baseline="-25000" dirty="0"/>
          </a:p>
        </p:txBody>
      </p:sp>
      <p:sp>
        <p:nvSpPr>
          <p:cNvPr id="54277" name="TextBox 4"/>
          <p:cNvSpPr txBox="1">
            <a:spLocks noChangeArrowheads="1"/>
          </p:cNvSpPr>
          <p:nvPr/>
        </p:nvSpPr>
        <p:spPr bwMode="auto">
          <a:xfrm>
            <a:off x="6453047" y="5233987"/>
            <a:ext cx="515885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hr-HR" altLang="sr-Latn-RS" sz="1600" dirty="0"/>
              <a:t>IgE-na alergene koncentracija  1 µg/mL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hr-HR" altLang="sr-Latn-RS" sz="1600" dirty="0"/>
              <a:t>IgE-na helmite koncentracija 1000 µg/mL</a:t>
            </a:r>
          </a:p>
        </p:txBody>
      </p:sp>
    </p:spTree>
    <p:extLst>
      <p:ext uri="{BB962C8B-B14F-4D97-AF65-F5344CB8AC3E}">
        <p14:creationId xmlns:p14="http://schemas.microsoft.com/office/powerpoint/2010/main" val="334610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85" y="563114"/>
            <a:ext cx="7500797" cy="61652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38364" y="987400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hr-HR" dirty="0">
                <a:latin typeface="Arial Narrow" panose="020B0606020202030204" pitchFamily="34" charset="0"/>
              </a:rPr>
              <a:t>Križno povezivanje  aktivira </a:t>
            </a:r>
            <a:r>
              <a:rPr lang="hr-HR" dirty="0" err="1">
                <a:latin typeface="Arial Narrow" panose="020B0606020202030204" pitchFamily="34" charset="0"/>
              </a:rPr>
              <a:t>Syk</a:t>
            </a:r>
            <a:r>
              <a:rPr lang="hr-HR" dirty="0">
                <a:latin typeface="Arial Narrow" panose="020B0606020202030204" pitchFamily="34" charset="0"/>
              </a:rPr>
              <a:t> i </a:t>
            </a:r>
            <a:r>
              <a:rPr lang="hr-HR" dirty="0" err="1">
                <a:latin typeface="Arial Narrow" panose="020B0606020202030204" pitchFamily="34" charset="0"/>
              </a:rPr>
              <a:t>Lyn</a:t>
            </a:r>
            <a:r>
              <a:rPr lang="hr-HR" dirty="0">
                <a:latin typeface="Arial Narrow" panose="020B0606020202030204" pitchFamily="34" charset="0"/>
              </a:rPr>
              <a:t> </a:t>
            </a:r>
            <a:r>
              <a:rPr lang="hr-HR" dirty="0" err="1">
                <a:latin typeface="Arial Narrow" panose="020B0606020202030204" pitchFamily="34" charset="0"/>
              </a:rPr>
              <a:t>kinaze</a:t>
            </a:r>
            <a:endParaRPr lang="hr-HR" dirty="0">
              <a:latin typeface="Arial Narrow" panose="020B0606020202030204" pitchFamily="34" charset="0"/>
            </a:endParaRPr>
          </a:p>
          <a:p>
            <a:pPr algn="just"/>
            <a:endParaRPr lang="hr-HR" dirty="0">
              <a:latin typeface="Arial Narrow" panose="020B0606020202030204" pitchFamily="34" charset="0"/>
            </a:endParaRPr>
          </a:p>
          <a:p>
            <a:pPr algn="just"/>
            <a:r>
              <a:rPr lang="hr-HR" dirty="0">
                <a:latin typeface="Arial Narrow" panose="020B0606020202030204" pitchFamily="34" charset="0"/>
              </a:rPr>
              <a:t>One uzrokuju MAP-</a:t>
            </a:r>
            <a:r>
              <a:rPr lang="hr-HR" dirty="0" err="1">
                <a:latin typeface="Arial Narrow" panose="020B0606020202030204" pitchFamily="34" charset="0"/>
              </a:rPr>
              <a:t>kinaznu</a:t>
            </a:r>
            <a:r>
              <a:rPr lang="hr-HR" dirty="0">
                <a:latin typeface="Arial Narrow" panose="020B0606020202030204" pitchFamily="34" charset="0"/>
              </a:rPr>
              <a:t> kaskadu i </a:t>
            </a:r>
          </a:p>
          <a:p>
            <a:pPr algn="just"/>
            <a:r>
              <a:rPr lang="hr-HR" dirty="0">
                <a:latin typeface="Arial Narrow" panose="020B0606020202030204" pitchFamily="34" charset="0"/>
              </a:rPr>
              <a:t>      </a:t>
            </a:r>
            <a:r>
              <a:rPr lang="hr-HR" dirty="0" err="1">
                <a:latin typeface="Arial Narrow" panose="020B0606020202030204" pitchFamily="34" charset="0"/>
              </a:rPr>
              <a:t>fosfolipazu</a:t>
            </a:r>
            <a:r>
              <a:rPr lang="hr-HR" dirty="0">
                <a:latin typeface="Arial Narrow" panose="020B0606020202030204" pitchFamily="34" charset="0"/>
              </a:rPr>
              <a:t> </a:t>
            </a:r>
            <a:r>
              <a:rPr lang="hr-HR" dirty="0" err="1">
                <a:latin typeface="Arial Narrow" panose="020B0606020202030204" pitchFamily="34" charset="0"/>
              </a:rPr>
              <a:t>Cy</a:t>
            </a:r>
            <a:r>
              <a:rPr lang="hr-HR" dirty="0">
                <a:latin typeface="Arial Narrow" panose="020B0606020202030204" pitchFamily="34" charset="0"/>
              </a:rPr>
              <a:t> (</a:t>
            </a:r>
            <a:r>
              <a:rPr lang="hr-HR" dirty="0" err="1">
                <a:latin typeface="Arial Narrow" panose="020B0606020202030204" pitchFamily="34" charset="0"/>
              </a:rPr>
              <a:t>PLCy</a:t>
            </a:r>
            <a:r>
              <a:rPr lang="hr-HR" dirty="0">
                <a:latin typeface="Arial Narrow" panose="020B0606020202030204" pitchFamily="34" charset="0"/>
              </a:rPr>
              <a:t>)</a:t>
            </a:r>
          </a:p>
          <a:p>
            <a:pPr algn="just"/>
            <a:endParaRPr lang="hr-HR" dirty="0">
              <a:latin typeface="Arial Narrow" panose="020B0606020202030204" pitchFamily="34" charset="0"/>
            </a:endParaRPr>
          </a:p>
          <a:p>
            <a:pPr algn="just"/>
            <a:r>
              <a:rPr lang="hr-HR" dirty="0" err="1">
                <a:latin typeface="Arial Narrow" panose="020B0606020202030204" pitchFamily="34" charset="0"/>
              </a:rPr>
              <a:t>Fosfolipazu</a:t>
            </a:r>
            <a:r>
              <a:rPr lang="hr-HR" dirty="0">
                <a:latin typeface="Arial Narrow" panose="020B0606020202030204" pitchFamily="34" charset="0"/>
              </a:rPr>
              <a:t> </a:t>
            </a:r>
            <a:r>
              <a:rPr lang="hr-HR" dirty="0" err="1">
                <a:latin typeface="Arial Narrow" panose="020B0606020202030204" pitchFamily="34" charset="0"/>
              </a:rPr>
              <a:t>Cy</a:t>
            </a:r>
            <a:r>
              <a:rPr lang="hr-HR" dirty="0">
                <a:latin typeface="Arial Narrow" panose="020B0606020202030204" pitchFamily="34" charset="0"/>
              </a:rPr>
              <a:t> (</a:t>
            </a:r>
            <a:r>
              <a:rPr lang="hr-HR" dirty="0" err="1">
                <a:latin typeface="Arial Narrow" panose="020B0606020202030204" pitchFamily="34" charset="0"/>
              </a:rPr>
              <a:t>PLCy</a:t>
            </a:r>
            <a:r>
              <a:rPr lang="hr-HR" dirty="0">
                <a:latin typeface="Arial Narrow" panose="020B0606020202030204" pitchFamily="34" charset="0"/>
              </a:rPr>
              <a:t>) katalizira IP3 i DAG iz</a:t>
            </a:r>
          </a:p>
          <a:p>
            <a:pPr algn="just"/>
            <a:r>
              <a:rPr lang="hr-HR" dirty="0">
                <a:latin typeface="Arial Narrow" panose="020B0606020202030204" pitchFamily="34" charset="0"/>
              </a:rPr>
              <a:t>     membranskog PIP2</a:t>
            </a:r>
          </a:p>
          <a:p>
            <a:pPr algn="just"/>
            <a:endParaRPr lang="hr-HR" dirty="0">
              <a:latin typeface="Arial Narrow" panose="020B0606020202030204" pitchFamily="34" charset="0"/>
            </a:endParaRPr>
          </a:p>
          <a:p>
            <a:pPr algn="just"/>
            <a:r>
              <a:rPr lang="hr-HR" dirty="0">
                <a:latin typeface="Arial Narrow" panose="020B0606020202030204" pitchFamily="34" charset="0"/>
              </a:rPr>
              <a:t>IP3 -uzrokuje oslobađanje Ca</a:t>
            </a:r>
            <a:r>
              <a:rPr lang="hr-HR" baseline="30000" dirty="0">
                <a:latin typeface="Arial Narrow" panose="020B0606020202030204" pitchFamily="34" charset="0"/>
              </a:rPr>
              <a:t>2+</a:t>
            </a:r>
          </a:p>
          <a:p>
            <a:pPr algn="just"/>
            <a:endParaRPr lang="hr-HR" dirty="0">
              <a:latin typeface="Arial Narrow" panose="020B0606020202030204" pitchFamily="34" charset="0"/>
            </a:endParaRPr>
          </a:p>
          <a:p>
            <a:pPr algn="just"/>
            <a:r>
              <a:rPr lang="hr-HR" dirty="0">
                <a:latin typeface="Arial Narrow" panose="020B0606020202030204" pitchFamily="34" charset="0"/>
              </a:rPr>
              <a:t>Ca</a:t>
            </a:r>
            <a:r>
              <a:rPr lang="hr-HR" baseline="30000" dirty="0">
                <a:latin typeface="Arial Narrow" panose="020B0606020202030204" pitchFamily="34" charset="0"/>
              </a:rPr>
              <a:t>2+ </a:t>
            </a:r>
            <a:r>
              <a:rPr lang="hr-HR" dirty="0">
                <a:latin typeface="Arial Narrow" panose="020B0606020202030204" pitchFamily="34" charset="0"/>
              </a:rPr>
              <a:t>+  i DAG aktiviraju PKC koja </a:t>
            </a:r>
            <a:r>
              <a:rPr lang="hr-HR" dirty="0" err="1">
                <a:latin typeface="Arial Narrow" panose="020B0606020202030204" pitchFamily="34" charset="0"/>
              </a:rPr>
              <a:t>fosforilira</a:t>
            </a:r>
            <a:r>
              <a:rPr lang="hr-HR" dirty="0">
                <a:latin typeface="Arial Narrow" panose="020B0606020202030204" pitchFamily="34" charset="0"/>
              </a:rPr>
              <a:t> </a:t>
            </a:r>
          </a:p>
          <a:p>
            <a:pPr algn="just"/>
            <a:r>
              <a:rPr lang="hr-HR" dirty="0">
                <a:latin typeface="Arial Narrow" panose="020B0606020202030204" pitchFamily="34" charset="0"/>
              </a:rPr>
              <a:t>      laki lanac </a:t>
            </a:r>
            <a:r>
              <a:rPr lang="hr-HR" dirty="0" err="1">
                <a:latin typeface="Arial Narrow" panose="020B0606020202030204" pitchFamily="34" charset="0"/>
              </a:rPr>
              <a:t>miozina</a:t>
            </a:r>
            <a:r>
              <a:rPr lang="hr-HR" dirty="0">
                <a:latin typeface="Arial Narrow" panose="020B0606020202030204" pitchFamily="34" charset="0"/>
              </a:rPr>
              <a:t> –</a:t>
            </a:r>
            <a:r>
              <a:rPr lang="hr-HR" dirty="0" err="1">
                <a:latin typeface="Arial Narrow" panose="020B0606020202030204" pitchFamily="34" charset="0"/>
              </a:rPr>
              <a:t>oslobađamnje</a:t>
            </a:r>
            <a:r>
              <a:rPr lang="hr-HR" dirty="0">
                <a:latin typeface="Arial Narrow" panose="020B0606020202030204" pitchFamily="34" charset="0"/>
              </a:rPr>
              <a:t>  primarnih</a:t>
            </a:r>
          </a:p>
          <a:p>
            <a:pPr algn="just"/>
            <a:r>
              <a:rPr lang="hr-HR" dirty="0">
                <a:latin typeface="Arial Narrow" panose="020B0606020202030204" pitchFamily="34" charset="0"/>
              </a:rPr>
              <a:t>       medijatora</a:t>
            </a:r>
          </a:p>
          <a:p>
            <a:pPr algn="just"/>
            <a:endParaRPr lang="hr-HR" dirty="0">
              <a:latin typeface="Arial Narrow" panose="020B0606020202030204" pitchFamily="34" charset="0"/>
            </a:endParaRPr>
          </a:p>
          <a:p>
            <a:pPr algn="just"/>
            <a:r>
              <a:rPr lang="hr-HR" dirty="0">
                <a:latin typeface="Arial Narrow" panose="020B0606020202030204" pitchFamily="34" charset="0"/>
              </a:rPr>
              <a:t>Ca</a:t>
            </a:r>
            <a:r>
              <a:rPr lang="hr-HR" baseline="30000" dirty="0">
                <a:latin typeface="Arial Narrow" panose="020B0606020202030204" pitchFamily="34" charset="0"/>
              </a:rPr>
              <a:t>2+</a:t>
            </a:r>
            <a:r>
              <a:rPr lang="hr-HR" dirty="0">
                <a:latin typeface="Arial Narrow" panose="020B0606020202030204" pitchFamily="34" charset="0"/>
              </a:rPr>
              <a:t> i MAP-</a:t>
            </a:r>
            <a:r>
              <a:rPr lang="hr-HR" dirty="0" err="1">
                <a:latin typeface="Arial Narrow" panose="020B0606020202030204" pitchFamily="34" charset="0"/>
              </a:rPr>
              <a:t>kinaza</a:t>
            </a:r>
            <a:r>
              <a:rPr lang="hr-HR" dirty="0">
                <a:latin typeface="Arial Narrow" panose="020B0606020202030204" pitchFamily="34" charset="0"/>
              </a:rPr>
              <a:t> aktiviraju  </a:t>
            </a:r>
            <a:r>
              <a:rPr lang="hr-HR" dirty="0" err="1">
                <a:latin typeface="Arial Narrow" panose="020B0606020202030204" pitchFamily="34" charset="0"/>
              </a:rPr>
              <a:t>fosfolipazu</a:t>
            </a:r>
            <a:r>
              <a:rPr lang="hr-HR" dirty="0">
                <a:latin typeface="Arial Narrow" panose="020B0606020202030204" pitchFamily="34" charset="0"/>
              </a:rPr>
              <a:t> </a:t>
            </a:r>
          </a:p>
          <a:p>
            <a:pPr algn="just"/>
            <a:r>
              <a:rPr lang="hr-HR" dirty="0">
                <a:latin typeface="Arial Narrow" panose="020B0606020202030204" pitchFamily="34" charset="0"/>
              </a:rPr>
              <a:t>    PLA2 –sinteza </a:t>
            </a:r>
            <a:r>
              <a:rPr lang="hr-HR" dirty="0" err="1">
                <a:latin typeface="Arial Narrow" panose="020B0606020202030204" pitchFamily="34" charset="0"/>
              </a:rPr>
              <a:t>lipidnih</a:t>
            </a:r>
            <a:r>
              <a:rPr lang="hr-HR" dirty="0">
                <a:latin typeface="Arial Narrow" panose="020B0606020202030204" pitchFamily="34" charset="0"/>
              </a:rPr>
              <a:t> medijatora PGD2 i</a:t>
            </a:r>
          </a:p>
          <a:p>
            <a:pPr algn="just"/>
            <a:r>
              <a:rPr lang="hr-HR" dirty="0">
                <a:latin typeface="Arial Narrow" panose="020B0606020202030204" pitchFamily="34" charset="0"/>
              </a:rPr>
              <a:t>     LTC4</a:t>
            </a:r>
          </a:p>
        </p:txBody>
      </p:sp>
      <p:sp>
        <p:nvSpPr>
          <p:cNvPr id="4" name="Down Arrow 3"/>
          <p:cNvSpPr/>
          <p:nvPr/>
        </p:nvSpPr>
        <p:spPr>
          <a:xfrm>
            <a:off x="9585277" y="1396620"/>
            <a:ext cx="68239" cy="2047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Down Arrow 4"/>
          <p:cNvSpPr/>
          <p:nvPr/>
        </p:nvSpPr>
        <p:spPr>
          <a:xfrm>
            <a:off x="9619396" y="2231408"/>
            <a:ext cx="68239" cy="2047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Down Arrow 5"/>
          <p:cNvSpPr/>
          <p:nvPr/>
        </p:nvSpPr>
        <p:spPr>
          <a:xfrm>
            <a:off x="9687635" y="2963837"/>
            <a:ext cx="68239" cy="2047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Down Arrow 6"/>
          <p:cNvSpPr/>
          <p:nvPr/>
        </p:nvSpPr>
        <p:spPr>
          <a:xfrm>
            <a:off x="9721753" y="3543372"/>
            <a:ext cx="68239" cy="2047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Down Arrow 7"/>
          <p:cNvSpPr/>
          <p:nvPr/>
        </p:nvSpPr>
        <p:spPr>
          <a:xfrm>
            <a:off x="9721754" y="4679422"/>
            <a:ext cx="68239" cy="2047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xtBox 2"/>
          <p:cNvSpPr txBox="1"/>
          <p:nvPr/>
        </p:nvSpPr>
        <p:spPr>
          <a:xfrm>
            <a:off x="7872945" y="6073716"/>
            <a:ext cx="3697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latin typeface="Arial Narrow" panose="020B0606020202030204" pitchFamily="34" charset="0"/>
              </a:rPr>
              <a:t>NTAL (</a:t>
            </a:r>
            <a:r>
              <a:rPr lang="hr-HR" i="1" dirty="0">
                <a:latin typeface="Arial Narrow" panose="020B0606020202030204" pitchFamily="34" charset="0"/>
              </a:rPr>
              <a:t>ne-T stanični aktivacijski</a:t>
            </a:r>
            <a:r>
              <a:rPr lang="hr-HR" dirty="0">
                <a:latin typeface="Arial Narrow" panose="020B0606020202030204" pitchFamily="34" charset="0"/>
              </a:rPr>
              <a:t> </a:t>
            </a:r>
            <a:r>
              <a:rPr lang="hr-HR" dirty="0" err="1" smtClean="0">
                <a:latin typeface="Arial Narrow" panose="020B0606020202030204" pitchFamily="34" charset="0"/>
              </a:rPr>
              <a:t>povezivač</a:t>
            </a:r>
            <a:endParaRPr lang="hr-HR" dirty="0">
              <a:latin typeface="Arial Narrow" panose="020B0606020202030204" pitchFamily="34" charset="0"/>
            </a:endParaRPr>
          </a:p>
          <a:p>
            <a:r>
              <a:rPr lang="fr-FR" dirty="0">
                <a:latin typeface="Arial Narrow" panose="020B0606020202030204" pitchFamily="34" charset="0"/>
              </a:rPr>
              <a:t>Non–T </a:t>
            </a:r>
            <a:r>
              <a:rPr lang="fr-FR" dirty="0" err="1">
                <a:latin typeface="Arial Narrow" panose="020B0606020202030204" pitchFamily="34" charset="0"/>
              </a:rPr>
              <a:t>cell</a:t>
            </a:r>
            <a:r>
              <a:rPr lang="fr-FR" dirty="0">
                <a:latin typeface="Arial Narrow" panose="020B0606020202030204" pitchFamily="34" charset="0"/>
              </a:rPr>
              <a:t> activation linker</a:t>
            </a:r>
            <a:endParaRPr lang="hr-H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82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854"/>
            <a:ext cx="7604343" cy="627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47783" y="1430742"/>
            <a:ext cx="4730955" cy="4914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hr-HR" sz="2000" dirty="0">
                <a:latin typeface="Bahnschrift SemiBold Condensed" panose="020B0502040204020203" pitchFamily="34" charset="0"/>
              </a:rPr>
              <a:t>Križno povezivanje  </a:t>
            </a:r>
            <a:r>
              <a:rPr lang="hr-HR" sz="2000" b="1" dirty="0">
                <a:latin typeface="Bahnschrift SemiBold Condensed" panose="020B0502040204020203" pitchFamily="34" charset="0"/>
              </a:rPr>
              <a:t>aktivira </a:t>
            </a:r>
            <a:r>
              <a:rPr lang="hr-HR" sz="2000" b="1" dirty="0" err="1">
                <a:latin typeface="Bahnschrift SemiBold Condensed" panose="020B0502040204020203" pitchFamily="34" charset="0"/>
              </a:rPr>
              <a:t>Syk</a:t>
            </a:r>
            <a:r>
              <a:rPr lang="hr-HR" sz="2000" b="1" dirty="0">
                <a:latin typeface="Bahnschrift SemiBold Condensed" panose="020B0502040204020203" pitchFamily="34" charset="0"/>
              </a:rPr>
              <a:t> i </a:t>
            </a:r>
            <a:r>
              <a:rPr lang="hr-HR" sz="2000" b="1" dirty="0" err="1">
                <a:latin typeface="Bahnschrift SemiBold Condensed" panose="020B0502040204020203" pitchFamily="34" charset="0"/>
              </a:rPr>
              <a:t>Lyn</a:t>
            </a:r>
            <a:r>
              <a:rPr lang="hr-HR" sz="2000" b="1" dirty="0">
                <a:latin typeface="Bahnschrift SemiBold Condensed" panose="020B0502040204020203" pitchFamily="34" charset="0"/>
              </a:rPr>
              <a:t> </a:t>
            </a:r>
            <a:r>
              <a:rPr lang="hr-HR" sz="2000" b="1" dirty="0" err="1">
                <a:latin typeface="Bahnschrift SemiBold Condensed" panose="020B0502040204020203" pitchFamily="34" charset="0"/>
              </a:rPr>
              <a:t>kinaze</a:t>
            </a:r>
            <a:endParaRPr lang="hr-HR" sz="2000" b="1" dirty="0">
              <a:latin typeface="Bahnschrift SemiBold Condensed" panose="020B0502040204020203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hr-HR" sz="2000" b="1" dirty="0">
              <a:latin typeface="Bahnschrift SemiBold Condensed" panose="020B0502040204020203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r-HR" sz="2000" dirty="0">
                <a:latin typeface="Bahnschrift SemiBold Condensed" panose="020B0502040204020203" pitchFamily="34" charset="0"/>
              </a:rPr>
              <a:t>One uzrokuju MAP-kinaznu kaskadu i fosfolipazu Cy (PLCy)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hr-HR" sz="2000" dirty="0">
              <a:latin typeface="Bahnschrift SemiBold Condensed" panose="020B0502040204020203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r-HR" sz="2000" dirty="0" err="1">
                <a:latin typeface="Bahnschrift SemiBold Condensed" panose="020B0502040204020203" pitchFamily="34" charset="0"/>
              </a:rPr>
              <a:t>Fosfolipazu</a:t>
            </a:r>
            <a:r>
              <a:rPr lang="hr-HR" sz="2000" dirty="0">
                <a:latin typeface="Bahnschrift SemiBold Condensed" panose="020B0502040204020203" pitchFamily="34" charset="0"/>
              </a:rPr>
              <a:t> </a:t>
            </a:r>
            <a:r>
              <a:rPr lang="hr-HR" sz="2000" dirty="0" err="1">
                <a:latin typeface="Bahnschrift SemiBold Condensed" panose="020B0502040204020203" pitchFamily="34" charset="0"/>
              </a:rPr>
              <a:t>Cy</a:t>
            </a:r>
            <a:r>
              <a:rPr lang="hr-HR" sz="2000" dirty="0">
                <a:latin typeface="Bahnschrift SemiBold Condensed" panose="020B0502040204020203" pitchFamily="34" charset="0"/>
              </a:rPr>
              <a:t> (</a:t>
            </a:r>
            <a:r>
              <a:rPr lang="hr-HR" sz="2000" dirty="0" err="1">
                <a:latin typeface="Bahnschrift SemiBold Condensed" panose="020B0502040204020203" pitchFamily="34" charset="0"/>
              </a:rPr>
              <a:t>PLCy</a:t>
            </a:r>
            <a:r>
              <a:rPr lang="hr-HR" sz="2000" dirty="0">
                <a:latin typeface="Bahnschrift SemiBold Condensed" panose="020B0502040204020203" pitchFamily="34" charset="0"/>
              </a:rPr>
              <a:t>) katalizira IP3 i DAG iz</a:t>
            </a:r>
          </a:p>
          <a:p>
            <a:r>
              <a:rPr lang="hr-HR" sz="2000" dirty="0">
                <a:latin typeface="Bahnschrift SemiBold Condensed" panose="020B0502040204020203" pitchFamily="34" charset="0"/>
              </a:rPr>
              <a:t>      membranskog PIP2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hr-HR" sz="2000" dirty="0">
              <a:latin typeface="Bahnschrift SemiBold Condensed" panose="020B0502040204020203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r-HR" sz="2000" dirty="0">
                <a:latin typeface="Bahnschrift SemiBold Condensed" panose="020B0502040204020203" pitchFamily="34" charset="0"/>
              </a:rPr>
              <a:t>IP3 -uzrokuje oslobađanje Ca</a:t>
            </a:r>
            <a:r>
              <a:rPr lang="hr-HR" sz="2000" baseline="30000" dirty="0">
                <a:latin typeface="Bahnschrift SemiBold Condensed" panose="020B0502040204020203" pitchFamily="34" charset="0"/>
              </a:rPr>
              <a:t>2+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hr-HR" sz="2000" baseline="30000" dirty="0">
              <a:latin typeface="Bahnschrift SemiBold Condensed" panose="020B0502040204020203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r-HR" sz="2000" dirty="0">
                <a:latin typeface="Bahnschrift SemiBold Condensed" panose="020B0502040204020203" pitchFamily="34" charset="0"/>
              </a:rPr>
              <a:t>Ca</a:t>
            </a:r>
            <a:r>
              <a:rPr lang="hr-HR" sz="2000" baseline="30000" dirty="0">
                <a:latin typeface="Bahnschrift SemiBold Condensed" panose="020B0502040204020203" pitchFamily="34" charset="0"/>
              </a:rPr>
              <a:t>2+ </a:t>
            </a:r>
            <a:r>
              <a:rPr lang="hr-HR" sz="2000" dirty="0">
                <a:latin typeface="Bahnschrift SemiBold Condensed" panose="020B0502040204020203" pitchFamily="34" charset="0"/>
              </a:rPr>
              <a:t> i DAG aktiviraju PKC koja fosforilira laki lanac miozina –oslobađamnje  primarnih  medijatora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hr-HR" sz="2000" dirty="0">
              <a:latin typeface="Bahnschrift SemiBold Condensed" panose="020B0502040204020203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r-HR" sz="2000" dirty="0">
                <a:latin typeface="Bahnschrift SemiBold Condensed" panose="020B0502040204020203" pitchFamily="34" charset="0"/>
              </a:rPr>
              <a:t>Ca</a:t>
            </a:r>
            <a:r>
              <a:rPr lang="hr-HR" sz="2000" baseline="30000" dirty="0">
                <a:latin typeface="Bahnschrift SemiBold Condensed" panose="020B0502040204020203" pitchFamily="34" charset="0"/>
              </a:rPr>
              <a:t>2+</a:t>
            </a:r>
            <a:r>
              <a:rPr lang="hr-HR" sz="2000" dirty="0">
                <a:latin typeface="Bahnschrift SemiBold Condensed" panose="020B0502040204020203" pitchFamily="34" charset="0"/>
              </a:rPr>
              <a:t> i MAP-kinaza aktiviraju  fosfolipazu  PLA2 –sinteza lipidnih medijatora PGD2 i    LTC4</a:t>
            </a:r>
          </a:p>
        </p:txBody>
      </p:sp>
      <p:sp>
        <p:nvSpPr>
          <p:cNvPr id="3" name="Down Arrow 2"/>
          <p:cNvSpPr/>
          <p:nvPr/>
        </p:nvSpPr>
        <p:spPr>
          <a:xfrm>
            <a:off x="9812739" y="1853135"/>
            <a:ext cx="68239" cy="2047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Down Arrow 5"/>
          <p:cNvSpPr/>
          <p:nvPr/>
        </p:nvSpPr>
        <p:spPr>
          <a:xfrm>
            <a:off x="9806101" y="2693862"/>
            <a:ext cx="68239" cy="2047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Down Arrow 7"/>
          <p:cNvSpPr/>
          <p:nvPr/>
        </p:nvSpPr>
        <p:spPr>
          <a:xfrm>
            <a:off x="9827606" y="5416721"/>
            <a:ext cx="68239" cy="2047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Down Arrow 8"/>
          <p:cNvSpPr/>
          <p:nvPr/>
        </p:nvSpPr>
        <p:spPr>
          <a:xfrm>
            <a:off x="9796678" y="4241612"/>
            <a:ext cx="68239" cy="2047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Down Arrow 9"/>
          <p:cNvSpPr/>
          <p:nvPr/>
        </p:nvSpPr>
        <p:spPr>
          <a:xfrm>
            <a:off x="9778620" y="3641987"/>
            <a:ext cx="68239" cy="2047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091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rilog 11-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73" y="209550"/>
            <a:ext cx="554196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4590597" y="6027738"/>
            <a:ext cx="863600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b="1">
                <a:solidFill>
                  <a:srgbClr val="FF6699"/>
                </a:solidFill>
              </a:rPr>
              <a:t>Upala</a:t>
            </a:r>
          </a:p>
        </p:txBody>
      </p:sp>
      <p:sp>
        <p:nvSpPr>
          <p:cNvPr id="57348" name="TextBox 1"/>
          <p:cNvSpPr txBox="1">
            <a:spLocks noChangeArrowheads="1"/>
          </p:cNvSpPr>
          <p:nvPr/>
        </p:nvSpPr>
        <p:spPr bwMode="auto">
          <a:xfrm>
            <a:off x="212271" y="6018213"/>
            <a:ext cx="1222265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dirty="0">
                <a:latin typeface="Arial Narrow" panose="020B0606020202030204" pitchFamily="34" charset="0"/>
              </a:rPr>
              <a:t>Dilatacija krvnih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dirty="0">
                <a:latin typeface="Arial Narrow" panose="020B0606020202030204" pitchFamily="34" charset="0"/>
              </a:rPr>
              <a:t>žila, kontrakcija glatke muskulature</a:t>
            </a:r>
          </a:p>
        </p:txBody>
      </p:sp>
      <p:sp>
        <p:nvSpPr>
          <p:cNvPr id="57349" name="TextBox 2"/>
          <p:cNvSpPr txBox="1">
            <a:spLocks noChangeArrowheads="1"/>
          </p:cNvSpPr>
          <p:nvPr/>
        </p:nvSpPr>
        <p:spPr bwMode="auto">
          <a:xfrm>
            <a:off x="1451886" y="6027738"/>
            <a:ext cx="792162" cy="461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dirty="0">
                <a:latin typeface="Arial Narrow" panose="020B0606020202030204" pitchFamily="34" charset="0"/>
              </a:rPr>
              <a:t>Oštećenje tkiva</a:t>
            </a:r>
          </a:p>
        </p:txBody>
      </p:sp>
      <p:sp>
        <p:nvSpPr>
          <p:cNvPr id="57350" name="TextBox 3"/>
          <p:cNvSpPr txBox="1">
            <a:spLocks noChangeArrowheads="1"/>
          </p:cNvSpPr>
          <p:nvPr/>
        </p:nvSpPr>
        <p:spPr bwMode="auto">
          <a:xfrm>
            <a:off x="2459720" y="5996895"/>
            <a:ext cx="720725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dirty="0">
                <a:latin typeface="Arial Narrow" panose="020B0606020202030204" pitchFamily="34" charset="0"/>
              </a:rPr>
              <a:t>Dilatacija krvnih žila</a:t>
            </a:r>
          </a:p>
        </p:txBody>
      </p:sp>
      <p:sp>
        <p:nvSpPr>
          <p:cNvPr id="57351" name="TextBox 4"/>
          <p:cNvSpPr txBox="1">
            <a:spLocks noChangeArrowheads="1"/>
          </p:cNvSpPr>
          <p:nvPr/>
        </p:nvSpPr>
        <p:spPr bwMode="auto">
          <a:xfrm>
            <a:off x="3261860" y="5981701"/>
            <a:ext cx="1005340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dirty="0">
                <a:latin typeface="Arial Narrow" panose="020B0606020202030204" pitchFamily="34" charset="0"/>
              </a:rPr>
              <a:t>Kontrakcija glatke muskulature</a:t>
            </a:r>
          </a:p>
        </p:txBody>
      </p:sp>
      <p:sp>
        <p:nvSpPr>
          <p:cNvPr id="57352" name="TextBox 5"/>
          <p:cNvSpPr txBox="1">
            <a:spLocks noChangeArrowheads="1"/>
          </p:cNvSpPr>
          <p:nvPr/>
        </p:nvSpPr>
        <p:spPr bwMode="auto">
          <a:xfrm>
            <a:off x="4517573" y="6018213"/>
            <a:ext cx="9366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dirty="0">
                <a:latin typeface="Arial Narrow" panose="020B0606020202030204" pitchFamily="34" charset="0"/>
              </a:rPr>
              <a:t>Upala (mobilizacija leukocita)</a:t>
            </a:r>
          </a:p>
        </p:txBody>
      </p:sp>
      <p:pic>
        <p:nvPicPr>
          <p:cNvPr id="9" name="Picture 2" descr="Prilog 11-02">
            <a:extLst>
              <a:ext uri="{FF2B5EF4-FFF2-40B4-BE49-F238E27FC236}">
                <a16:creationId xmlns:a16="http://schemas.microsoft.com/office/drawing/2014/main" id="{45C51E52-8794-4243-BC6C-FFDC4C399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227" y="214313"/>
            <a:ext cx="4184650" cy="654843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31E9BF9D-0D99-4780-AB69-093025302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7414" y="1246188"/>
            <a:ext cx="666750" cy="27463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dirty="0">
                <a:solidFill>
                  <a:schemeClr val="bg1"/>
                </a:solidFill>
                <a:latin typeface="Times New Roman" panose="02020603050405020304" pitchFamily="18" charset="0"/>
              </a:rPr>
              <a:t>stanica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CA085C0B-037E-44C0-ADAD-18169A8CD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3452" y="2038349"/>
            <a:ext cx="792162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dirty="0">
                <a:solidFill>
                  <a:schemeClr val="bg1"/>
                </a:solidFill>
                <a:latin typeface="Times New Roman" panose="02020603050405020304" pitchFamily="18" charset="0"/>
              </a:rPr>
              <a:t>B stanica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dirty="0">
                <a:solidFill>
                  <a:schemeClr val="bg1"/>
                </a:solidFill>
                <a:latin typeface="Times New Roman" panose="02020603050405020304" pitchFamily="18" charset="0"/>
              </a:rPr>
              <a:t>(IgE)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5500C50B-CF28-4A05-99DD-D774989EF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1112" y="741362"/>
            <a:ext cx="646301" cy="1444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dirty="0">
                <a:solidFill>
                  <a:schemeClr val="bg1"/>
                </a:solidFill>
                <a:latin typeface="Times New Roman" panose="02020603050405020304" pitchFamily="18" charset="0"/>
              </a:rPr>
              <a:t>B-stanica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00C597C5-373C-4AD5-BB4A-2819146F8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4314" y="741362"/>
            <a:ext cx="431800" cy="144462"/>
          </a:xfrm>
          <a:prstGeom prst="rect">
            <a:avLst/>
          </a:prstGeom>
          <a:solidFill>
            <a:srgbClr val="C6D5EC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>
                <a:latin typeface="Times New Roman" panose="02020603050405020304" pitchFamily="18" charset="0"/>
              </a:rPr>
              <a:t>stanica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1F95B7F0-6E45-46BD-814E-C9BB1AD44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3589" y="1030288"/>
            <a:ext cx="431800" cy="142875"/>
          </a:xfrm>
          <a:prstGeom prst="rect">
            <a:avLst/>
          </a:prstGeom>
          <a:solidFill>
            <a:srgbClr val="C6D5EC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>
                <a:latin typeface="Times New Roman" panose="02020603050405020304" pitchFamily="18" charset="0"/>
              </a:rPr>
              <a:t>stanica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17E9D9-45BD-4353-921B-E9DC6F9F8943}"/>
              </a:ext>
            </a:extLst>
          </p:cNvPr>
          <p:cNvSpPr/>
          <p:nvPr/>
        </p:nvSpPr>
        <p:spPr>
          <a:xfrm>
            <a:off x="7457507" y="644525"/>
            <a:ext cx="1655763" cy="914400"/>
          </a:xfrm>
          <a:prstGeom prst="rect">
            <a:avLst/>
          </a:prstGeom>
          <a:solidFill>
            <a:srgbClr val="C6D5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Aktivacija T</a:t>
            </a:r>
            <a:r>
              <a:rPr lang="hr-HR" sz="12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H2 </a:t>
            </a:r>
            <a:r>
              <a:rPr lang="hr-HR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stanica antigenom i stimulacija stanica B na sintezu protutijela </a:t>
            </a:r>
            <a:r>
              <a:rPr lang="hr-HR" sz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IgE</a:t>
            </a:r>
            <a:endParaRPr lang="hr-HR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75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BF20DA-22EB-4FDE-A686-0257189B9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457200"/>
            <a:ext cx="4288971" cy="6242958"/>
          </a:xfrm>
          <a:prstGeom prst="rect">
            <a:avLst/>
          </a:prstGeom>
        </p:spPr>
      </p:pic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168308" cy="1371600"/>
          </a:xfrm>
        </p:spPr>
        <p:txBody>
          <a:bodyPr/>
          <a:lstStyle/>
          <a:p>
            <a:r>
              <a:rPr lang="en-US" altLang="sr-Latn-RS" dirty="0"/>
              <a:t>MEDIJATORI KOJE STVARAJU MAST</a:t>
            </a:r>
            <a:r>
              <a:rPr lang="hr-HR" altLang="sr-Latn-RS" dirty="0"/>
              <a:t>OCITI</a:t>
            </a:r>
            <a:r>
              <a:rPr lang="en-US" altLang="sr-Latn-RS" dirty="0"/>
              <a:t> I BAZOFILI</a:t>
            </a:r>
          </a:p>
        </p:txBody>
      </p:sp>
      <p:graphicFrame>
        <p:nvGraphicFramePr>
          <p:cNvPr id="161813" name="Group 2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551710883"/>
              </p:ext>
            </p:extLst>
          </p:nvPr>
        </p:nvGraphicFramePr>
        <p:xfrm>
          <a:off x="179679" y="2133470"/>
          <a:ext cx="7598229" cy="4555671"/>
        </p:xfrm>
        <a:graphic>
          <a:graphicData uri="http://schemas.openxmlformats.org/drawingml/2006/table">
            <a:tbl>
              <a:tblPr/>
              <a:tblGrid>
                <a:gridCol w="2532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2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2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22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PRIMARNI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NI MEDIJATORI</a:t>
                      </a:r>
                    </a:p>
                  </a:txBody>
                  <a:tcPr marL="91436" marR="91436"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HISTAMIN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ENZIMI:proteaze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kisele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hidrolaze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karboksipeptidaze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1436" marR="91436"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Povecanje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vaskularne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permeabilnosti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kontrakcija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glatke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muskulature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Oštećenje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-remodel</a:t>
                      </a:r>
                      <a:r>
                        <a:rPr kumimoji="0" lang="hr-H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ir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anje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tkiva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1436" marR="91436"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81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SEKUNDARNI (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NOVO</a:t>
                      </a: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STVORENI)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LIPIDNI MEDIJATORI</a:t>
                      </a:r>
                    </a:p>
                  </a:txBody>
                  <a:tcPr marL="91436" marR="91436"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PROSTAGLANDIN D2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LEUKOTRIJENI, PAF</a:t>
                      </a:r>
                    </a:p>
                  </a:txBody>
                  <a:tcPr marL="91436" marR="91436"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Vazodilatacija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bronhokonstrikcija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kumimoji="0" lang="hr-H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k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emotaks</a:t>
                      </a:r>
                      <a:r>
                        <a:rPr kumimoji="0" lang="hr-H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ija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povecanje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vaskularne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permeabilnosti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1436" marR="91436"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50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CITOKINI </a:t>
                      </a: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NASTALI NAKON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AKTIVACIJ</a:t>
                      </a: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1436" marR="91436"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IL-3, TNF-a, MIP-1a, IL-4, IL-13, IL-5</a:t>
                      </a:r>
                    </a:p>
                  </a:txBody>
                  <a:tcPr marL="91436" marR="91436"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Proliferacija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mast</a:t>
                      </a:r>
                      <a:r>
                        <a:rPr kumimoji="0" lang="hr-H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ocita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hr-H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Upala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TH2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diferencijacija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Stvaranje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aktivacija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eozinofila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1436" marR="91436"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727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4716" y="457200"/>
            <a:ext cx="11987284" cy="730155"/>
          </a:xfrm>
        </p:spPr>
        <p:txBody>
          <a:bodyPr/>
          <a:lstStyle/>
          <a:p>
            <a:r>
              <a:rPr lang="hr-HR" altLang="sr-Latn-RS" dirty="0"/>
              <a:t>Učinak medijatora </a:t>
            </a:r>
            <a:r>
              <a:rPr lang="hr-HR" altLang="sr-Latn-RS" dirty="0" err="1"/>
              <a:t>mastocita</a:t>
            </a:r>
            <a:r>
              <a:rPr lang="hr-HR" altLang="sr-Latn-RS" dirty="0"/>
              <a:t>  uključenih  u tip I preosjetljivosti</a:t>
            </a:r>
          </a:p>
        </p:txBody>
      </p:sp>
      <p:graphicFrame>
        <p:nvGraphicFramePr>
          <p:cNvPr id="177376" name="Group 22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339805554"/>
              </p:ext>
            </p:extLst>
          </p:nvPr>
        </p:nvGraphicFramePr>
        <p:xfrm>
          <a:off x="445826" y="1187355"/>
          <a:ext cx="11263952" cy="5580269"/>
        </p:xfrm>
        <a:graphic>
          <a:graphicData uri="http://schemas.openxmlformats.org/drawingml/2006/table">
            <a:tbl>
              <a:tblPr/>
              <a:tblGrid>
                <a:gridCol w="3976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3655">
                  <a:extLst>
                    <a:ext uri="{9D8B030D-6E8A-4147-A177-3AD203B41FA5}">
                      <a16:colId xmlns:a16="http://schemas.microsoft.com/office/drawing/2014/main" val="3320702601"/>
                    </a:ext>
                  </a:extLst>
                </a:gridCol>
                <a:gridCol w="5434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518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Mediator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Učinak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51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Primarni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51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Histamin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Povećanje propusnosti krvnih žila, </a:t>
                      </a: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kotrakcija</a:t>
                      </a: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glatkog mišićja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51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Serotonin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Povećanje propusnosti krvnih žila, </a:t>
                      </a: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kotrakcija</a:t>
                      </a: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glatkog mišićja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51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Čimbenik kemotaksije eozinofila</a:t>
                      </a:r>
                      <a:endParaRPr kumimoji="0" lang="hr-H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Kemotaksija</a:t>
                      </a: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eozinofila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51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Čimbenik kemotaksije neutrofila</a:t>
                      </a:r>
                      <a:endParaRPr kumimoji="0" lang="hr-H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Kemotaksija</a:t>
                      </a: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neutrofila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72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Proteaze</a:t>
                      </a:r>
                      <a:endParaRPr kumimoji="0" lang="hr-H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Izlučivanje </a:t>
                      </a: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mukusa</a:t>
                      </a: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bronha, razgradnja bazalne membrane krvnih žila, </a:t>
                      </a: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cjepanje</a:t>
                      </a: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komponenti sustava komplementa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51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Sekundarni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51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Čimbenik aktivacije trombocita</a:t>
                      </a:r>
                      <a:endParaRPr kumimoji="0" lang="hr-H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Agregiranje i </a:t>
                      </a: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degranulacija</a:t>
                      </a: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trombocita, kontrakcija glatkog mišićja pluća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Leukotrijeni (tvari sporoga djelovanja)</a:t>
                      </a:r>
                      <a:endParaRPr kumimoji="0" lang="hr-H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Povećanje propusnosti krvnih žila, kontrakcija glatkog mišićja pluća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551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Prostaglandini</a:t>
                      </a:r>
                      <a:endParaRPr kumimoji="0" lang="hr-H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Proširenost krvnih žila, kontrakcija glatkog mišićja pluća, </a:t>
                      </a: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agregacija</a:t>
                      </a: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trombocita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551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Bradikinin</a:t>
                      </a:r>
                      <a:endParaRPr kumimoji="0" lang="hr-H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Povećanje propusnosti krvnih žila, </a:t>
                      </a: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kotrakcija</a:t>
                      </a: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glatkog mišićja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329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Citokini</a:t>
                      </a:r>
                      <a:endParaRPr kumimoji="0" lang="hr-H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hr-HR"/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277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IL-1 i TNF-α</a:t>
                      </a: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Sustavna </a:t>
                      </a: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anafilaksija</a:t>
                      </a: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povećanje izražaja adhezijskih molekula na </a:t>
                      </a: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endotelnim</a:t>
                      </a: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stanicama venula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84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IL-2, IL-3, IL-4, IL-5, IL-6, TGF-β i GM-CSF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Različiti učinci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1" marR="9143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03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Anafilaktična reakcija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581192" y="2122499"/>
            <a:ext cx="11029615" cy="4442074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b="1" dirty="0" err="1">
                <a:latin typeface="Arial Narrow" panose="020B0606020202030204" pitchFamily="34" charset="0"/>
              </a:rPr>
              <a:t>Anafilaktična</a:t>
            </a:r>
            <a:r>
              <a:rPr lang="hr-HR" altLang="sr-Latn-RS" sz="2000" b="1" dirty="0">
                <a:latin typeface="Arial Narrow" panose="020B0606020202030204" pitchFamily="34" charset="0"/>
              </a:rPr>
              <a:t> reakcija može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biti lokalna (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atopija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) ili opća (generalizirana</a:t>
            </a:r>
            <a:r>
              <a:rPr lang="hr-HR" altLang="sr-Latn-RS" sz="2000" dirty="0">
                <a:solidFill>
                  <a:srgbClr val="FFFF00"/>
                </a:solidFill>
                <a:latin typeface="Arial Narrow" panose="020B0606020202030204" pitchFamily="34" charset="0"/>
              </a:rPr>
              <a:t>)</a:t>
            </a:r>
            <a:r>
              <a:rPr lang="hr-HR" altLang="sr-Latn-RS" sz="2000" dirty="0">
                <a:latin typeface="Arial Narrow" panose="020B0606020202030204" pitchFamily="34" charset="0"/>
              </a:rPr>
              <a:t>; razvoj anafilaktičkih oblika reakcije ovisi o genskom ustroju osobe.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ATOPIJSKE REAKCIJE </a:t>
            </a:r>
            <a:r>
              <a:rPr lang="hr-HR" altLang="sr-Latn-RS" sz="2000" dirty="0">
                <a:latin typeface="Arial Narrow" panose="020B0606020202030204" pitchFamily="34" charset="0"/>
              </a:rPr>
              <a:t>načešće uzrokuju antigeni koji u organizam uđu</a:t>
            </a:r>
          </a:p>
          <a:p>
            <a:pPr lvl="1" algn="just"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dirty="0">
                <a:latin typeface="Arial Narrow" panose="020B0606020202030204" pitchFamily="34" charset="0"/>
              </a:rPr>
              <a:t>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dišnim sustavom </a:t>
            </a:r>
            <a:r>
              <a:rPr lang="hr-HR" altLang="sr-Latn-RS" sz="2000" dirty="0">
                <a:latin typeface="Arial Narrow" panose="020B0606020202030204" pitchFamily="34" charset="0"/>
              </a:rPr>
              <a:t>(alergeni iz peludi, kućne prašine, životinjske dlake i perja) ili </a:t>
            </a:r>
          </a:p>
          <a:p>
            <a:pPr lvl="1" algn="just"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probavnim sustavom </a:t>
            </a:r>
            <a:r>
              <a:rPr lang="hr-HR" altLang="sr-Latn-RS" sz="2000" dirty="0">
                <a:latin typeface="Arial Narrow" panose="020B0606020202030204" pitchFamily="34" charset="0"/>
              </a:rPr>
              <a:t>(alergeni iz mlijeka, jaja, voća) ili pak lijekovi.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dirty="0">
                <a:latin typeface="Arial Narrow" panose="020B0606020202030204" pitchFamily="34" charset="0"/>
              </a:rPr>
              <a:t>Alergijska reakcija koja se zbiva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u gornjim dišnim putovima </a:t>
            </a:r>
            <a:r>
              <a:rPr lang="hr-HR" altLang="sr-Latn-RS" sz="2000" dirty="0">
                <a:latin typeface="Arial Narrow" panose="020B0606020202030204" pitchFamily="34" charset="0"/>
              </a:rPr>
              <a:t>očituje se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konjunktivitisom i peludnom hunjavicom</a:t>
            </a:r>
            <a:r>
              <a:rPr lang="hr-HR" altLang="sr-Latn-RS" sz="2000" dirty="0">
                <a:latin typeface="Arial Narrow" panose="020B0606020202030204" pitchFamily="34" charset="0"/>
              </a:rPr>
              <a:t>, a ona koja se zbiva </a:t>
            </a:r>
            <a:r>
              <a:rPr lang="hr-HR" altLang="sr-Latn-RS" sz="2000" b="1" dirty="0">
                <a:latin typeface="Arial Narrow" panose="020B0606020202030204" pitchFamily="34" charset="0"/>
              </a:rPr>
              <a:t>u donjim dišnim putovima </a:t>
            </a:r>
            <a:r>
              <a:rPr lang="hr-HR" altLang="sr-Latn-RS" sz="2000" dirty="0">
                <a:latin typeface="Arial Narrow" panose="020B0606020202030204" pitchFamily="34" charset="0"/>
              </a:rPr>
              <a:t>obično se očituje kao </a:t>
            </a:r>
            <a:r>
              <a:rPr lang="hr-HR" altLang="sr-Latn-RS" sz="2000" b="1" dirty="0">
                <a:latin typeface="Arial Narrow" panose="020B0606020202030204" pitchFamily="34" charset="0"/>
              </a:rPr>
              <a:t>bronhalna astma</a:t>
            </a:r>
            <a:r>
              <a:rPr lang="hr-HR" altLang="sr-Latn-RS" sz="2000" dirty="0">
                <a:latin typeface="Arial Narrow" panose="020B0606020202030204" pitchFamily="34" charset="0"/>
              </a:rPr>
              <a:t>.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dirty="0">
                <a:latin typeface="Arial Narrow" panose="020B0606020202030204" pitchFamily="34" charset="0"/>
              </a:rPr>
              <a:t>Alergen koji uđe kroz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probavni sustav </a:t>
            </a:r>
            <a:r>
              <a:rPr lang="hr-HR" altLang="sr-Latn-RS" sz="2000" dirty="0">
                <a:latin typeface="Arial Narrow" panose="020B0606020202030204" pitchFamily="34" charset="0"/>
              </a:rPr>
              <a:t>mogu prouzročiti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povraćanje i proljev</a:t>
            </a:r>
            <a:r>
              <a:rPr lang="hr-HR" altLang="sr-Latn-RS" sz="2000" dirty="0">
                <a:latin typeface="Arial Narrow" panose="020B0606020202030204" pitchFamily="34" charset="0"/>
              </a:rPr>
              <a:t>, a ako nakon apsorpcije krvlju dospije u kožu uzrokuju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crvenilo, svrbež i oteklinu (urtikarija</a:t>
            </a:r>
            <a:r>
              <a:rPr lang="hr-HR" altLang="sr-Latn-RS" sz="2000" dirty="0">
                <a:solidFill>
                  <a:srgbClr val="FFFF00"/>
                </a:solidFill>
                <a:latin typeface="Arial Narrow" panose="020B0606020202030204" pitchFamily="34" charset="0"/>
              </a:rPr>
              <a:t>).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GENERALIZIRANE ANAFILAKSIJE </a:t>
            </a:r>
            <a:r>
              <a:rPr lang="hr-HR" altLang="sr-Latn-RS" sz="2000" b="1" dirty="0">
                <a:latin typeface="Arial Narrow" panose="020B0606020202030204" pitchFamily="34" charset="0"/>
              </a:rPr>
              <a:t>-</a:t>
            </a:r>
            <a:r>
              <a:rPr lang="hr-HR" altLang="sr-Latn-RS" sz="2000" dirty="0">
                <a:latin typeface="Arial Narrow" panose="020B0606020202030204" pitchFamily="34" charset="0"/>
              </a:rPr>
              <a:t>prvi znaci mogu biti slični onima u lokalizirane (</a:t>
            </a:r>
            <a:r>
              <a:rPr lang="hr-HR" altLang="sr-Latn-RS" sz="2000" b="1" dirty="0">
                <a:latin typeface="Arial Narrow" panose="020B0606020202030204" pitchFamily="34" charset="0"/>
              </a:rPr>
              <a:t>urtikartija, angioedem, crvenoilo, svrbež</a:t>
            </a:r>
            <a:r>
              <a:rPr lang="hr-HR" altLang="sr-Latn-RS" sz="2000" dirty="0">
                <a:latin typeface="Arial Narrow" panose="020B0606020202030204" pitchFamily="34" charset="0"/>
              </a:rPr>
              <a:t>), a nakon kožnih simptoma obično slijede oni koji su posljedica zahvaćenosti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probavnog sustava </a:t>
            </a:r>
            <a:r>
              <a:rPr lang="hr-HR" altLang="sr-Latn-RS" sz="2000" b="1" dirty="0">
                <a:latin typeface="Arial Narrow" panose="020B0606020202030204" pitchFamily="34" charset="0"/>
              </a:rPr>
              <a:t>(povraćanje, grčevi, proljev</a:t>
            </a:r>
            <a:r>
              <a:rPr lang="hr-HR" altLang="sr-Latn-RS" sz="2000" dirty="0">
                <a:latin typeface="Arial Narrow" panose="020B0606020202030204" pitchFamily="34" charset="0"/>
              </a:rPr>
              <a:t>),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dišnog sustava </a:t>
            </a:r>
            <a:r>
              <a:rPr lang="hr-HR" altLang="sr-Latn-RS" sz="2000" b="1" dirty="0">
                <a:latin typeface="Arial Narrow" panose="020B0606020202030204" pitchFamily="34" charset="0"/>
              </a:rPr>
              <a:t>(otežano disanje, astma) </a:t>
            </a:r>
            <a:r>
              <a:rPr lang="hr-HR" altLang="sr-Latn-RS" sz="2000" dirty="0">
                <a:solidFill>
                  <a:srgbClr val="FFFF00"/>
                </a:solidFill>
                <a:latin typeface="Arial Narrow" panose="020B0606020202030204" pitchFamily="34" charset="0"/>
              </a:rPr>
              <a:t>i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krvožilnog sustava </a:t>
            </a:r>
            <a:r>
              <a:rPr lang="hr-HR" altLang="sr-Latn-RS" sz="2000" b="1" dirty="0">
                <a:latin typeface="Arial Narrow" panose="020B0606020202030204" pitchFamily="34" charset="0"/>
              </a:rPr>
              <a:t>(pad tlaka zbog gubitka krvne tekućine</a:t>
            </a:r>
            <a:r>
              <a:rPr lang="hr-HR" altLang="sr-Latn-RS" sz="2000" dirty="0">
                <a:latin typeface="Arial Narrow" panose="020B060602020203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72530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5" y="2267442"/>
            <a:ext cx="6790734" cy="431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9278729"/>
              </p:ext>
            </p:extLst>
          </p:nvPr>
        </p:nvGraphicFramePr>
        <p:xfrm>
          <a:off x="6981640" y="502481"/>
          <a:ext cx="5329237" cy="6355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1" name="Image" r:id="rId4" imgW="6019048" imgH="7619048" progId="Photoshop.Image.7">
                  <p:embed/>
                </p:oleObj>
              </mc:Choice>
              <mc:Fallback>
                <p:oleObj name="Image" r:id="rId4" imgW="6019048" imgH="7619048" progId="Photoshop.Image.7">
                  <p:embed/>
                  <p:pic>
                    <p:nvPicPr>
                      <p:cNvPr id="655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1640" y="502481"/>
                        <a:ext cx="5329237" cy="6355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365814" y="5712654"/>
            <a:ext cx="1341008" cy="36933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Vazodilatacija</a:t>
            </a:r>
            <a:endParaRPr lang="en-US" altLang="sr-Latn-R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408940" y="5307842"/>
            <a:ext cx="1415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latin typeface="Arial Narrow" panose="020B0606020202030204" pitchFamily="34" charset="0"/>
              </a:rPr>
              <a:t>Deskvamacija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latin typeface="Arial Narrow" panose="020B0606020202030204" pitchFamily="34" charset="0"/>
              </a:rPr>
              <a:t>epitela</a:t>
            </a:r>
            <a:endParaRPr lang="en-US" altLang="sr-Latn-RS" sz="1800">
              <a:latin typeface="Arial Narrow" panose="020B060602020203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0133926" y="5307841"/>
            <a:ext cx="1217000" cy="92333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Hipertrofija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glatke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muskulature</a:t>
            </a:r>
            <a:endParaRPr lang="en-US" altLang="sr-Latn-R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813615" y="1542291"/>
            <a:ext cx="12490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Mukozni</a:t>
            </a: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 čep</a:t>
            </a:r>
            <a:endParaRPr lang="en-US" altLang="sr-Latn-R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573924" y="491148"/>
            <a:ext cx="13660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Zadebljavanje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bazalne</a:t>
            </a:r>
            <a:endParaRPr lang="sr-Latn-CS" altLang="sr-Latn-R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membrane</a:t>
            </a:r>
            <a:endParaRPr lang="en-US" altLang="sr-Latn-R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109667" y="1461658"/>
            <a:ext cx="1173719" cy="646331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Hiperplazija</a:t>
            </a:r>
            <a:endParaRPr lang="sr-Latn-CS" altLang="sr-Latn-R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žlijezda</a:t>
            </a:r>
            <a:endParaRPr lang="en-US" altLang="sr-Latn-R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0501131" y="964442"/>
            <a:ext cx="12795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latin typeface="Arial Narrow" panose="020B0606020202030204" pitchFamily="34" charset="0"/>
              </a:rPr>
              <a:t>Infiltracija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mukoze</a:t>
            </a: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T </a:t>
            </a:r>
            <a:r>
              <a:rPr lang="sr-Latn-CS" altLang="sr-Latn-RS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limfocitima</a:t>
            </a:r>
            <a:endParaRPr lang="sr-Latn-CS" altLang="sr-Latn-R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i </a:t>
            </a:r>
            <a:r>
              <a:rPr lang="sr-Latn-CS" altLang="sr-Latn-RS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eozinofilim</a:t>
            </a:r>
            <a:r>
              <a:rPr lang="sr-Latn-CS" altLang="sr-Latn-RS" sz="1800" dirty="0" err="1">
                <a:latin typeface="Arial Narrow" panose="020B0606020202030204" pitchFamily="34" charset="0"/>
              </a:rPr>
              <a:t>a</a:t>
            </a:r>
            <a:endParaRPr lang="sr-Latn-CS" altLang="sr-Latn-RS" sz="1800" dirty="0"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90745" y="6348641"/>
            <a:ext cx="5320132" cy="446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81" y="1528784"/>
            <a:ext cx="2896668" cy="2054724"/>
          </a:xfrm>
          <a:prstGeom prst="rect">
            <a:avLst/>
          </a:prstGeom>
        </p:spPr>
      </p:pic>
      <p:sp>
        <p:nvSpPr>
          <p:cNvPr id="64514" name="Title 3"/>
          <p:cNvSpPr>
            <a:spLocks noGrp="1"/>
          </p:cNvSpPr>
          <p:nvPr>
            <p:ph type="title"/>
          </p:nvPr>
        </p:nvSpPr>
        <p:spPr>
          <a:xfrm>
            <a:off x="111273" y="595562"/>
            <a:ext cx="11029616" cy="933222"/>
          </a:xfrm>
        </p:spPr>
        <p:txBody>
          <a:bodyPr/>
          <a:lstStyle/>
          <a:p>
            <a:r>
              <a:rPr lang="hr-HR" altLang="sr-Latn-RS" dirty="0" err="1"/>
              <a:t>Atopijska</a:t>
            </a:r>
            <a:r>
              <a:rPr lang="hr-HR" altLang="sr-Latn-RS" dirty="0"/>
              <a:t> reakcija</a:t>
            </a:r>
          </a:p>
        </p:txBody>
      </p:sp>
    </p:spTree>
    <p:extLst>
      <p:ext uri="{BB962C8B-B14F-4D97-AF65-F5344CB8AC3E}">
        <p14:creationId xmlns:p14="http://schemas.microsoft.com/office/powerpoint/2010/main" val="4625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7"/>
            <a:ext cx="6974009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Box 2"/>
          <p:cNvSpPr txBox="1">
            <a:spLocks noChangeArrowheads="1"/>
          </p:cNvSpPr>
          <p:nvPr/>
        </p:nvSpPr>
        <p:spPr bwMode="auto">
          <a:xfrm>
            <a:off x="710071" y="26987"/>
            <a:ext cx="5976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en-US" sz="1800" b="1" dirty="0"/>
              <a:t>Rana i kasna faza alergijske reakcije</a:t>
            </a:r>
            <a:endParaRPr lang="en-US" altLang="en-US" sz="1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974006" y="780873"/>
            <a:ext cx="5217994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Arial Narrow" panose="020B0606020202030204" pitchFamily="34" charset="0"/>
              </a:rPr>
              <a:t>DDP – </a:t>
            </a:r>
            <a:r>
              <a:rPr lang="en-US" dirty="0" err="1">
                <a:latin typeface="Arial Narrow" panose="020B0606020202030204" pitchFamily="34" charset="0"/>
              </a:rPr>
              <a:t>donji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dišni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putovi</a:t>
            </a:r>
            <a:r>
              <a:rPr lang="en-US" dirty="0">
                <a:latin typeface="Arial Narrow" panose="020B0606020202030204" pitchFamily="34" charset="0"/>
              </a:rPr>
              <a:t>; ECP– </a:t>
            </a:r>
            <a:r>
              <a:rPr lang="en-US" dirty="0" err="1">
                <a:latin typeface="Arial Narrow" panose="020B0606020202030204" pitchFamily="34" charset="0"/>
              </a:rPr>
              <a:t>eozinofilni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kationski</a:t>
            </a:r>
            <a:r>
              <a:rPr lang="en-US" dirty="0">
                <a:latin typeface="Arial Narrow" panose="020B0606020202030204" pitchFamily="34" charset="0"/>
              </a:rPr>
              <a:t> protein; </a:t>
            </a:r>
            <a:endParaRPr lang="hr-HR" dirty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en-US" dirty="0">
                <a:latin typeface="Arial Narrow" panose="020B0606020202030204" pitchFamily="34" charset="0"/>
              </a:rPr>
              <a:t>GDP – </a:t>
            </a:r>
            <a:r>
              <a:rPr lang="en-US" dirty="0" err="1">
                <a:latin typeface="Arial Narrow" panose="020B0606020202030204" pitchFamily="34" charset="0"/>
              </a:rPr>
              <a:t>gornji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dišni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putovi</a:t>
            </a:r>
            <a:r>
              <a:rPr lang="en-US" dirty="0">
                <a:latin typeface="Arial Narrow" panose="020B0606020202030204" pitchFamily="34" charset="0"/>
              </a:rPr>
              <a:t>; GM-CSF - </a:t>
            </a:r>
            <a:r>
              <a:rPr lang="en-US" dirty="0" err="1">
                <a:latin typeface="Arial Narrow" panose="020B0606020202030204" pitchFamily="34" charset="0"/>
              </a:rPr>
              <a:t>čimbenik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poticanja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hr-HR" dirty="0">
                <a:latin typeface="Arial Narrow" panose="020B0606020202030204" pitchFamily="34" charset="0"/>
              </a:rPr>
              <a:t>   </a:t>
            </a:r>
            <a:r>
              <a:rPr lang="en-US" dirty="0" err="1">
                <a:latin typeface="Arial Narrow" panose="020B0606020202030204" pitchFamily="34" charset="0"/>
              </a:rPr>
              <a:t>granulocitnih</a:t>
            </a:r>
            <a:r>
              <a:rPr lang="en-US" dirty="0">
                <a:latin typeface="Arial Narrow" panose="020B0606020202030204" pitchFamily="34" charset="0"/>
              </a:rPr>
              <a:t> i</a:t>
            </a:r>
            <a:r>
              <a:rPr lang="hr-HR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makrofagnih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kolonija</a:t>
            </a:r>
            <a:r>
              <a:rPr lang="en-US" dirty="0">
                <a:latin typeface="Arial Narrow" panose="020B0606020202030204" pitchFamily="34" charset="0"/>
              </a:rPr>
              <a:t>; </a:t>
            </a:r>
            <a:endParaRPr lang="hr-HR" dirty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en-US" dirty="0" err="1">
                <a:latin typeface="Arial Narrow" panose="020B0606020202030204" pitchFamily="34" charset="0"/>
              </a:rPr>
              <a:t>IgE</a:t>
            </a:r>
            <a:r>
              <a:rPr lang="en-US" dirty="0">
                <a:latin typeface="Arial Narrow" panose="020B0606020202030204" pitchFamily="34" charset="0"/>
              </a:rPr>
              <a:t> – </a:t>
            </a:r>
            <a:r>
              <a:rPr lang="en-US" dirty="0" err="1">
                <a:latin typeface="Arial Narrow" panose="020B0606020202030204" pitchFamily="34" charset="0"/>
              </a:rPr>
              <a:t>imunoglubulin</a:t>
            </a:r>
            <a:r>
              <a:rPr lang="en-US" dirty="0">
                <a:latin typeface="Arial Narrow" panose="020B0606020202030204" pitchFamily="34" charset="0"/>
              </a:rPr>
              <a:t> E;</a:t>
            </a:r>
            <a:endParaRPr lang="hr-HR" dirty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en-US" dirty="0">
                <a:latin typeface="Arial Narrow" panose="020B0606020202030204" pitchFamily="34" charset="0"/>
              </a:rPr>
              <a:t> IL – interleukin;</a:t>
            </a:r>
            <a:endParaRPr lang="hr-HR" dirty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en-US" dirty="0">
                <a:latin typeface="Arial Narrow" panose="020B0606020202030204" pitchFamily="34" charset="0"/>
              </a:rPr>
              <a:t> KAR – </a:t>
            </a:r>
            <a:r>
              <a:rPr lang="en-US" dirty="0" err="1">
                <a:latin typeface="Arial Narrow" panose="020B0606020202030204" pitchFamily="34" charset="0"/>
              </a:rPr>
              <a:t>kasna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alergijska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reakcija</a:t>
            </a:r>
            <a:r>
              <a:rPr lang="en-US" dirty="0">
                <a:latin typeface="Arial Narrow" panose="020B0606020202030204" pitchFamily="34" charset="0"/>
              </a:rPr>
              <a:t>;</a:t>
            </a:r>
            <a:endParaRPr lang="hr-HR" dirty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en-US" dirty="0">
                <a:latin typeface="Arial Narrow" panose="020B0606020202030204" pitchFamily="34" charset="0"/>
              </a:rPr>
              <a:t> MBP – </a:t>
            </a:r>
            <a:r>
              <a:rPr lang="en-US" dirty="0" err="1">
                <a:latin typeface="Arial Narrow" panose="020B0606020202030204" pitchFamily="34" charset="0"/>
              </a:rPr>
              <a:t>glavni</a:t>
            </a:r>
            <a:r>
              <a:rPr lang="hr-HR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bazni</a:t>
            </a:r>
            <a:r>
              <a:rPr lang="en-US" dirty="0">
                <a:latin typeface="Arial Narrow" panose="020B0606020202030204" pitchFamily="34" charset="0"/>
              </a:rPr>
              <a:t> protein;</a:t>
            </a:r>
            <a:endParaRPr lang="hr-HR" dirty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en-US" dirty="0">
                <a:latin typeface="Arial Narrow" panose="020B0606020202030204" pitchFamily="34" charset="0"/>
              </a:rPr>
              <a:t> PAF – </a:t>
            </a:r>
            <a:r>
              <a:rPr lang="en-US" dirty="0" err="1">
                <a:latin typeface="Arial Narrow" panose="020B0606020202030204" pitchFamily="34" charset="0"/>
              </a:rPr>
              <a:t>faktor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aktivacije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trombocita</a:t>
            </a:r>
            <a:r>
              <a:rPr lang="en-US" dirty="0">
                <a:latin typeface="Arial Narrow" panose="020B0606020202030204" pitchFamily="34" charset="0"/>
              </a:rPr>
              <a:t> (</a:t>
            </a:r>
            <a:r>
              <a:rPr lang="en-US" dirty="0" err="1">
                <a:latin typeface="Arial Narrow" panose="020B0606020202030204" pitchFamily="34" charset="0"/>
              </a:rPr>
              <a:t>eng.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i="1" dirty="0">
                <a:latin typeface="Arial Narrow" panose="020B0606020202030204" pitchFamily="34" charset="0"/>
              </a:rPr>
              <a:t>Platelet-Activating Factor</a:t>
            </a:r>
            <a:r>
              <a:rPr lang="en-US" dirty="0">
                <a:latin typeface="Arial Narrow" panose="020B0606020202030204" pitchFamily="34" charset="0"/>
              </a:rPr>
              <a:t>);</a:t>
            </a:r>
            <a:endParaRPr lang="hr-HR" dirty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en-US" dirty="0">
                <a:latin typeface="Arial Narrow" panose="020B0606020202030204" pitchFamily="34" charset="0"/>
              </a:rPr>
              <a:t> TGF-</a:t>
            </a:r>
            <a:r>
              <a:rPr lang="el-GR" dirty="0">
                <a:latin typeface="Arial Narrow" panose="020B0606020202030204" pitchFamily="34" charset="0"/>
              </a:rPr>
              <a:t>α - </a:t>
            </a:r>
            <a:r>
              <a:rPr lang="en-US" dirty="0" err="1">
                <a:latin typeface="Arial Narrow" panose="020B0606020202030204" pitchFamily="34" charset="0"/>
              </a:rPr>
              <a:t>transformirajući</a:t>
            </a:r>
            <a:endParaRPr lang="en-US" dirty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en-US" dirty="0" err="1">
                <a:latin typeface="Arial Narrow" panose="020B0606020202030204" pitchFamily="34" charset="0"/>
              </a:rPr>
              <a:t>faktor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rasta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l-GR" dirty="0">
                <a:latin typeface="Arial Narrow" panose="020B0606020202030204" pitchFamily="34" charset="0"/>
              </a:rPr>
              <a:t>α;</a:t>
            </a:r>
            <a:endParaRPr lang="hr-HR" dirty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el-GR" dirty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Th0 – </a:t>
            </a:r>
            <a:r>
              <a:rPr lang="en-US" dirty="0" err="1">
                <a:latin typeface="Arial Narrow" panose="020B0606020202030204" pitchFamily="34" charset="0"/>
              </a:rPr>
              <a:t>pomoćnički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limfociti</a:t>
            </a:r>
            <a:r>
              <a:rPr lang="en-US" dirty="0">
                <a:latin typeface="Arial Narrow" panose="020B0606020202030204" pitchFamily="34" charset="0"/>
              </a:rPr>
              <a:t> 0; Th1 - </a:t>
            </a:r>
            <a:r>
              <a:rPr lang="en-US" dirty="0" err="1">
                <a:latin typeface="Arial Narrow" panose="020B0606020202030204" pitchFamily="34" charset="0"/>
              </a:rPr>
              <a:t>pomoćnički</a:t>
            </a:r>
            <a:r>
              <a:rPr lang="en-US" dirty="0">
                <a:latin typeface="Arial Narrow" panose="020B0606020202030204" pitchFamily="34" charset="0"/>
              </a:rPr>
              <a:t> T </a:t>
            </a:r>
            <a:r>
              <a:rPr lang="en-US" dirty="0" err="1">
                <a:latin typeface="Arial Narrow" panose="020B0606020202030204" pitchFamily="34" charset="0"/>
              </a:rPr>
              <a:t>limfociti</a:t>
            </a:r>
            <a:r>
              <a:rPr lang="en-US" dirty="0">
                <a:latin typeface="Arial Narrow" panose="020B0606020202030204" pitchFamily="34" charset="0"/>
              </a:rPr>
              <a:t> 1; Th2 - </a:t>
            </a:r>
            <a:r>
              <a:rPr lang="en-US" dirty="0" err="1">
                <a:latin typeface="Arial Narrow" panose="020B0606020202030204" pitchFamily="34" charset="0"/>
              </a:rPr>
              <a:t>pomoćnički</a:t>
            </a:r>
            <a:r>
              <a:rPr lang="en-US" dirty="0">
                <a:latin typeface="Arial Narrow" panose="020B0606020202030204" pitchFamily="34" charset="0"/>
              </a:rPr>
              <a:t> T </a:t>
            </a:r>
            <a:r>
              <a:rPr lang="en-US" dirty="0" err="1">
                <a:latin typeface="Arial Narrow" panose="020B0606020202030204" pitchFamily="34" charset="0"/>
              </a:rPr>
              <a:t>limociti</a:t>
            </a:r>
            <a:r>
              <a:rPr lang="en-US" dirty="0">
                <a:latin typeface="Arial Narrow" panose="020B0606020202030204" pitchFamily="34" charset="0"/>
              </a:rPr>
              <a:t> 2;</a:t>
            </a:r>
          </a:p>
          <a:p>
            <a:pPr>
              <a:defRPr/>
            </a:pPr>
            <a:r>
              <a:rPr lang="en-US" dirty="0" err="1">
                <a:latin typeface="Arial Narrow" panose="020B0606020202030204" pitchFamily="34" charset="0"/>
              </a:rPr>
              <a:t>Treg</a:t>
            </a:r>
            <a:r>
              <a:rPr lang="en-US" dirty="0">
                <a:latin typeface="Arial Narrow" panose="020B0606020202030204" pitchFamily="34" charset="0"/>
              </a:rPr>
              <a:t> – </a:t>
            </a:r>
            <a:r>
              <a:rPr lang="en-US" dirty="0" err="1">
                <a:latin typeface="Arial Narrow" panose="020B0606020202030204" pitchFamily="34" charset="0"/>
              </a:rPr>
              <a:t>regulacijske</a:t>
            </a:r>
            <a:r>
              <a:rPr lang="en-US" dirty="0">
                <a:latin typeface="Arial Narrow" panose="020B0606020202030204" pitchFamily="34" charset="0"/>
              </a:rPr>
              <a:t> T-</a:t>
            </a:r>
            <a:r>
              <a:rPr lang="en-US" dirty="0" err="1">
                <a:latin typeface="Arial Narrow" panose="020B0606020202030204" pitchFamily="34" charset="0"/>
              </a:rPr>
              <a:t>stanice</a:t>
            </a:r>
            <a:r>
              <a:rPr lang="en-US" dirty="0">
                <a:latin typeface="Arial Narrow" panose="020B0606020202030204" pitchFamily="34" charset="0"/>
              </a:rPr>
              <a:t>; TNF</a:t>
            </a:r>
            <a:r>
              <a:rPr lang="el-GR" dirty="0">
                <a:latin typeface="Arial Narrow" panose="020B0606020202030204" pitchFamily="34" charset="0"/>
              </a:rPr>
              <a:t>α </a:t>
            </a:r>
            <a:r>
              <a:rPr lang="hr-HR" dirty="0">
                <a:latin typeface="Arial Narrow" panose="020B0606020202030204" pitchFamily="34" charset="0"/>
              </a:rPr>
              <a:t>-</a:t>
            </a:r>
            <a:r>
              <a:rPr lang="en-US" dirty="0" err="1">
                <a:latin typeface="Arial Narrow" panose="020B0606020202030204" pitchFamily="34" charset="0"/>
              </a:rPr>
              <a:t>faktor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tumorske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nekroze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l-GR" dirty="0">
                <a:latin typeface="Arial Narrow" panose="020B0606020202030204" pitchFamily="34" charset="0"/>
              </a:rPr>
              <a:t>α;</a:t>
            </a:r>
            <a:endParaRPr lang="hr-HR" dirty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el-GR" dirty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TSLP - (</a:t>
            </a:r>
            <a:r>
              <a:rPr lang="en-US" dirty="0" err="1">
                <a:latin typeface="Arial Narrow" panose="020B0606020202030204" pitchFamily="34" charset="0"/>
              </a:rPr>
              <a:t>eng.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i="1" dirty="0" err="1">
                <a:latin typeface="Arial Narrow" panose="020B0606020202030204" pitchFamily="34" charset="0"/>
              </a:rPr>
              <a:t>Thymic</a:t>
            </a:r>
            <a:r>
              <a:rPr lang="en-US" i="1" dirty="0">
                <a:latin typeface="Arial Narrow" panose="020B0606020202030204" pitchFamily="34" charset="0"/>
              </a:rPr>
              <a:t> Stromal </a:t>
            </a:r>
            <a:r>
              <a:rPr lang="en-US" i="1" dirty="0" err="1">
                <a:latin typeface="Arial Narrow" panose="020B0606020202030204" pitchFamily="34" charset="0"/>
              </a:rPr>
              <a:t>Lymphopoietin</a:t>
            </a:r>
            <a:r>
              <a:rPr lang="en-US" dirty="0">
                <a:latin typeface="Arial Narrow" panose="020B0606020202030204" pitchFamily="34" charset="0"/>
              </a:rPr>
              <a:t>);</a:t>
            </a:r>
          </a:p>
          <a:p>
            <a:pPr>
              <a:defRPr/>
            </a:pPr>
            <a:r>
              <a:rPr lang="en-US" dirty="0">
                <a:latin typeface="Arial Narrow" panose="020B0606020202030204" pitchFamily="34" charset="0"/>
              </a:rPr>
              <a:t>RANTES - </a:t>
            </a:r>
            <a:r>
              <a:rPr lang="en-US" dirty="0" err="1">
                <a:latin typeface="Arial Narrow" panose="020B0606020202030204" pitchFamily="34" charset="0"/>
              </a:rPr>
              <a:t>kemokin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kemoatraktant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monocita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en-US" dirty="0" err="1">
                <a:latin typeface="Arial Narrow" panose="020B0606020202030204" pitchFamily="34" charset="0"/>
              </a:rPr>
              <a:t>limfocita</a:t>
            </a:r>
            <a:r>
              <a:rPr lang="en-US" dirty="0">
                <a:latin typeface="Arial Narrow" panose="020B0606020202030204" pitchFamily="34" charset="0"/>
              </a:rPr>
              <a:t> T, </a:t>
            </a:r>
            <a:r>
              <a:rPr lang="en-US" dirty="0" err="1">
                <a:latin typeface="Arial Narrow" panose="020B0606020202030204" pitchFamily="34" charset="0"/>
              </a:rPr>
              <a:t>stanica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ubojica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en-US" dirty="0" err="1">
                <a:latin typeface="Arial Narrow" panose="020B0606020202030204" pitchFamily="34" charset="0"/>
              </a:rPr>
              <a:t>eozinofilnih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i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bazofilnih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granulocita</a:t>
            </a:r>
            <a:endParaRPr lang="en-US" dirty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en-US" dirty="0">
                <a:latin typeface="Arial Narrow" panose="020B0606020202030204" pitchFamily="34" charset="0"/>
              </a:rPr>
              <a:t>(</a:t>
            </a:r>
            <a:r>
              <a:rPr lang="en-US" dirty="0" err="1">
                <a:latin typeface="Arial Narrow" panose="020B0606020202030204" pitchFamily="34" charset="0"/>
              </a:rPr>
              <a:t>eng.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i="1" dirty="0">
                <a:latin typeface="Arial Narrow" panose="020B0606020202030204" pitchFamily="34" charset="0"/>
              </a:rPr>
              <a:t>Regulated on Activation, Normal T cell Expressed and Secreted</a:t>
            </a:r>
            <a:r>
              <a:rPr lang="en-US" dirty="0">
                <a:latin typeface="Arial Narrow" panose="020B0606020202030204" pitchFamily="34" charset="0"/>
              </a:rPr>
              <a:t>); RAR – rana </a:t>
            </a:r>
            <a:r>
              <a:rPr lang="en-US" dirty="0" err="1">
                <a:latin typeface="Arial Narrow" panose="020B0606020202030204" pitchFamily="34" charset="0"/>
              </a:rPr>
              <a:t>alergijska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reakcija</a:t>
            </a:r>
            <a:r>
              <a:rPr lang="en-US" dirty="0">
                <a:latin typeface="Arial Narrow" panose="020B0606020202030204" pitchFamily="34" charset="0"/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423465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niOkvir 15"/>
          <p:cNvSpPr txBox="1"/>
          <p:nvPr/>
        </p:nvSpPr>
        <p:spPr>
          <a:xfrm>
            <a:off x="2806985" y="616583"/>
            <a:ext cx="7072313" cy="150495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algn="ctr" eaLnBrk="1" hangingPunct="1">
              <a:buFont typeface="Wingdings" pitchFamily="2" charset="2"/>
              <a:buChar char="§"/>
              <a:defRPr/>
            </a:pPr>
            <a:r>
              <a:rPr lang="hr-HR" sz="2000" dirty="0">
                <a:latin typeface="Arial" charset="0"/>
                <a:cs typeface="Arial" charset="0"/>
              </a:rPr>
              <a:t> </a:t>
            </a:r>
            <a:r>
              <a:rPr lang="hr-HR" sz="2000" b="1" dirty="0">
                <a:latin typeface="Arial Narrow" panose="020B0606020202030204" pitchFamily="34" charset="0"/>
                <a:cs typeface="Arial" charset="0"/>
              </a:rPr>
              <a:t>reakcije preosjetljivosti tipa I</a:t>
            </a:r>
          </a:p>
          <a:p>
            <a:pPr algn="ctr" eaLnBrk="1" hangingPunct="1">
              <a:defRPr/>
            </a:pPr>
            <a:r>
              <a:rPr lang="hr-HR" sz="2000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antigen + </a:t>
            </a:r>
            <a:r>
              <a:rPr lang="hr-HR" sz="2000" dirty="0" err="1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IgE</a:t>
            </a:r>
            <a:endParaRPr lang="hr-HR" sz="2000" dirty="0">
              <a:latin typeface="Arial Narrow" panose="020B0606020202030204" pitchFamily="34" charset="0"/>
              <a:cs typeface="Arial" charset="0"/>
              <a:sym typeface="Wingdings" pitchFamily="2" charset="2"/>
            </a:endParaRPr>
          </a:p>
          <a:p>
            <a:pPr algn="ctr" eaLnBrk="1" hangingPunct="1">
              <a:defRPr/>
            </a:pPr>
            <a:r>
              <a:rPr lang="hr-HR" sz="1600" i="1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APC  Th  B-stanice  </a:t>
            </a:r>
            <a:r>
              <a:rPr lang="hr-HR" sz="1600" i="1" dirty="0" err="1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IgE</a:t>
            </a:r>
            <a:r>
              <a:rPr lang="hr-HR" sz="1600" i="1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 </a:t>
            </a:r>
          </a:p>
          <a:p>
            <a:pPr algn="ctr" eaLnBrk="1" hangingPunct="1">
              <a:defRPr/>
            </a:pPr>
            <a:r>
              <a:rPr lang="hr-HR" sz="2000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anafilaktičke reakcije</a:t>
            </a:r>
          </a:p>
          <a:p>
            <a:pPr algn="ctr" eaLnBrk="1" hangingPunct="1">
              <a:defRPr/>
            </a:pPr>
            <a:r>
              <a:rPr lang="hr-HR" sz="1600" i="1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svinjski inzulin, bjelančevine kikirikija, oraha, mlijeka, jaja, …</a:t>
            </a:r>
            <a:endParaRPr lang="hr-HR" sz="2000" dirty="0">
              <a:latin typeface="Arial Narrow" panose="020B0606020202030204" pitchFamily="34" charset="0"/>
              <a:cs typeface="Arial" charset="0"/>
              <a:sym typeface="Wingdings" pitchFamily="2" charset="2"/>
            </a:endParaRPr>
          </a:p>
        </p:txBody>
      </p:sp>
      <p:pic>
        <p:nvPicPr>
          <p:cNvPr id="68611" name="Picture 16" descr="type 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87" y="2146158"/>
            <a:ext cx="8194675" cy="4000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2" name="Rectangle 12"/>
          <p:cNvSpPr>
            <a:spLocks noChangeArrowheads="1"/>
          </p:cNvSpPr>
          <p:nvPr/>
        </p:nvSpPr>
        <p:spPr bwMode="auto">
          <a:xfrm>
            <a:off x="3436938" y="5084477"/>
            <a:ext cx="2736850" cy="93503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Aft>
                <a:spcPct val="20000"/>
              </a:spcAft>
              <a:buClr>
                <a:schemeClr val="accent1"/>
              </a:buClr>
              <a:buSzPct val="70000"/>
              <a:buFont typeface="Monotype Sorts" charset="2"/>
              <a:buNone/>
            </a:pPr>
            <a:r>
              <a:rPr lang="hr-HR" altLang="sr-Latn-RS" sz="1400" b="1" dirty="0">
                <a:solidFill>
                  <a:schemeClr val="bg1"/>
                </a:solidFill>
                <a:cs typeface="Arial" panose="020B0604020202020204" pitchFamily="34" charset="0"/>
              </a:rPr>
              <a:t>histamin</a:t>
            </a:r>
          </a:p>
          <a:p>
            <a:pPr algn="ctr" eaLnBrk="1" hangingPunct="1">
              <a:lnSpc>
                <a:spcPct val="70000"/>
              </a:lnSpc>
              <a:spcAft>
                <a:spcPct val="20000"/>
              </a:spcAft>
              <a:buClr>
                <a:schemeClr val="accent1"/>
              </a:buClr>
              <a:buSzPct val="70000"/>
              <a:buFont typeface="Monotype Sorts" charset="2"/>
              <a:buNone/>
            </a:pPr>
            <a:r>
              <a:rPr lang="hr-HR" altLang="sr-Latn-RS" sz="1400" b="1" dirty="0">
                <a:solidFill>
                  <a:schemeClr val="bg1"/>
                </a:solidFill>
                <a:cs typeface="Arial" panose="020B0604020202020204" pitchFamily="34" charset="0"/>
              </a:rPr>
              <a:t>triptaza, kininogenaza, ECF-A</a:t>
            </a:r>
          </a:p>
          <a:p>
            <a:pPr algn="ctr" eaLnBrk="1" hangingPunct="1">
              <a:lnSpc>
                <a:spcPct val="70000"/>
              </a:lnSpc>
              <a:spcAft>
                <a:spcPct val="20000"/>
              </a:spcAft>
              <a:buClr>
                <a:schemeClr val="accent1"/>
              </a:buClr>
              <a:buSzPct val="70000"/>
              <a:buFont typeface="Monotype Sorts" charset="2"/>
              <a:buNone/>
            </a:pPr>
            <a:r>
              <a:rPr lang="hr-HR" altLang="sr-Latn-RS" sz="1400" b="1" dirty="0">
                <a:solidFill>
                  <a:schemeClr val="bg1"/>
                </a:solidFill>
                <a:cs typeface="Arial" panose="020B0604020202020204" pitchFamily="34" charset="0"/>
              </a:rPr>
              <a:t>leukotrieni, prostaglandini</a:t>
            </a:r>
          </a:p>
          <a:p>
            <a:pPr algn="ctr" eaLnBrk="1" hangingPunct="1">
              <a:lnSpc>
                <a:spcPct val="70000"/>
              </a:lnSpc>
              <a:spcAft>
                <a:spcPct val="20000"/>
              </a:spcAft>
              <a:buClr>
                <a:schemeClr val="accent1"/>
              </a:buClr>
              <a:buSzPct val="70000"/>
              <a:buFont typeface="Monotype Sorts" charset="2"/>
              <a:buNone/>
            </a:pPr>
            <a:r>
              <a:rPr lang="hr-HR" altLang="sr-Latn-RS" sz="1400" b="1" dirty="0">
                <a:solidFill>
                  <a:schemeClr val="bg1"/>
                </a:solidFill>
                <a:cs typeface="Arial" panose="020B0604020202020204" pitchFamily="34" charset="0"/>
              </a:rPr>
              <a:t>PAF</a:t>
            </a:r>
          </a:p>
        </p:txBody>
      </p:sp>
      <p:graphicFrame>
        <p:nvGraphicFramePr>
          <p:cNvPr id="68613" name="Object 2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738563" y="6072189"/>
          <a:ext cx="85725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Package" showAsIcon="1" r:id="rId5" imgW="914400" imgH="714375" progId="Package">
                  <p:embed/>
                </p:oleObj>
              </mc:Choice>
              <mc:Fallback>
                <p:oleObj name="Package" showAsIcon="1" r:id="rId5" imgW="914400" imgH="714375" progId="Package">
                  <p:embed/>
                  <p:pic>
                    <p:nvPicPr>
                      <p:cNvPr id="68613" name="Object 23">
                        <a:hlinkClick r:id="" action="ppaction://ole?verb=0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8563" y="6072189"/>
                        <a:ext cx="857250" cy="669925"/>
                      </a:xfrm>
                      <a:prstGeom prst="rect">
                        <a:avLst/>
                      </a:prstGeom>
                      <a:solidFill>
                        <a:schemeClr val="bg1">
                          <a:alpha val="79999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4" name="Rectangle 19"/>
          <p:cNvSpPr>
            <a:spLocks noChangeArrowheads="1"/>
          </p:cNvSpPr>
          <p:nvPr/>
        </p:nvSpPr>
        <p:spPr bwMode="auto">
          <a:xfrm>
            <a:off x="9064625" y="2517775"/>
            <a:ext cx="1081088" cy="2159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chemeClr val="accent1"/>
              </a:buClr>
              <a:buSzPct val="70000"/>
              <a:buFont typeface="Monotype Sorts" charset="2"/>
              <a:buNone/>
            </a:pPr>
            <a:r>
              <a:rPr lang="hr-HR" altLang="sr-Latn-RS" sz="1400" b="1" dirty="0">
                <a:solidFill>
                  <a:schemeClr val="bg1"/>
                </a:solidFill>
                <a:cs typeface="Arial" panose="020B0604020202020204" pitchFamily="34" charset="0"/>
              </a:rPr>
              <a:t>B stanica</a:t>
            </a:r>
          </a:p>
        </p:txBody>
      </p:sp>
      <p:sp>
        <p:nvSpPr>
          <p:cNvPr id="68615" name="Rectangle 20"/>
          <p:cNvSpPr>
            <a:spLocks noChangeArrowheads="1"/>
          </p:cNvSpPr>
          <p:nvPr/>
        </p:nvSpPr>
        <p:spPr bwMode="auto">
          <a:xfrm>
            <a:off x="5594046" y="4357689"/>
            <a:ext cx="649288" cy="36036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70000"/>
              </a:lnSpc>
              <a:spcBef>
                <a:spcPct val="0"/>
              </a:spcBef>
              <a:buClr>
                <a:schemeClr val="accent1"/>
              </a:buClr>
              <a:buSzPct val="70000"/>
              <a:buFont typeface="Monotype Sorts" charset="2"/>
              <a:buNone/>
            </a:pPr>
            <a:r>
              <a:rPr lang="hr-HR" altLang="sr-Latn-RS" sz="1400" b="1" dirty="0">
                <a:solidFill>
                  <a:schemeClr val="bg1"/>
                </a:solidFill>
                <a:cs typeface="Arial" panose="020B0604020202020204" pitchFamily="34" charset="0"/>
              </a:rPr>
              <a:t>Th</a:t>
            </a:r>
            <a:endParaRPr lang="hr-HR" altLang="sr-Latn-RS" sz="1400" b="1" baseline="-25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8616" name="Rectangle 20"/>
          <p:cNvSpPr>
            <a:spLocks noChangeArrowheads="1"/>
          </p:cNvSpPr>
          <p:nvPr/>
        </p:nvSpPr>
        <p:spPr bwMode="auto">
          <a:xfrm>
            <a:off x="4969207" y="3051238"/>
            <a:ext cx="571500" cy="35718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chemeClr val="accent1"/>
              </a:buClr>
              <a:buSzPct val="70000"/>
              <a:buFont typeface="Monotype Sorts" charset="2"/>
              <a:buNone/>
            </a:pPr>
            <a:r>
              <a:rPr lang="hr-HR" altLang="sr-Latn-RS" sz="1400" b="1" dirty="0">
                <a:solidFill>
                  <a:schemeClr val="bg1"/>
                </a:solidFill>
                <a:cs typeface="Arial" panose="020B0604020202020204" pitchFamily="34" charset="0"/>
              </a:rPr>
              <a:t>APC</a:t>
            </a:r>
            <a:endParaRPr lang="hr-HR" altLang="sr-Latn-RS" sz="1400" b="1" baseline="-25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8617" name="Rectangle 18"/>
          <p:cNvSpPr>
            <a:spLocks noChangeArrowheads="1"/>
          </p:cNvSpPr>
          <p:nvPr/>
        </p:nvSpPr>
        <p:spPr bwMode="auto">
          <a:xfrm>
            <a:off x="6880225" y="2603978"/>
            <a:ext cx="1152525" cy="2159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>
                <a:schemeClr val="accent1"/>
              </a:buClr>
              <a:buSzPct val="70000"/>
              <a:buFont typeface="Monotype Sorts" charset="2"/>
              <a:buNone/>
            </a:pPr>
            <a:r>
              <a:rPr lang="hr-HR" altLang="sr-Latn-RS" sz="1400" b="1" dirty="0">
                <a:solidFill>
                  <a:schemeClr val="bg1"/>
                </a:solidFill>
                <a:cs typeface="Arial" panose="020B0604020202020204" pitchFamily="34" charset="0"/>
              </a:rPr>
              <a:t>IL2, IL4, IL5</a:t>
            </a:r>
          </a:p>
        </p:txBody>
      </p:sp>
      <p:sp>
        <p:nvSpPr>
          <p:cNvPr id="68618" name="AutoShape 17"/>
          <p:cNvSpPr>
            <a:spLocks noChangeArrowheads="1"/>
          </p:cNvSpPr>
          <p:nvPr/>
        </p:nvSpPr>
        <p:spPr bwMode="auto">
          <a:xfrm rot="18084340">
            <a:off x="7050882" y="3032920"/>
            <a:ext cx="1282700" cy="833437"/>
          </a:xfrm>
          <a:prstGeom prst="lightningBolt">
            <a:avLst/>
          </a:prstGeom>
          <a:gradFill rotWithShape="1">
            <a:gsLst>
              <a:gs pos="0">
                <a:srgbClr val="FF3300"/>
              </a:gs>
              <a:gs pos="100000">
                <a:schemeClr val="tx2"/>
              </a:gs>
            </a:gsLst>
            <a:lin ang="2700000" scaled="1"/>
          </a:gradFill>
          <a:ln w="3175" algn="ctr">
            <a:solidFill>
              <a:schemeClr val="folHlink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cs typeface="Arial" panose="020B0604020202020204" pitchFamily="34" charset="0"/>
            </a:endParaRPr>
          </a:p>
        </p:txBody>
      </p:sp>
      <p:sp>
        <p:nvSpPr>
          <p:cNvPr id="68619" name="Rectangle 20"/>
          <p:cNvSpPr>
            <a:spLocks noChangeArrowheads="1"/>
          </p:cNvSpPr>
          <p:nvPr/>
        </p:nvSpPr>
        <p:spPr bwMode="auto">
          <a:xfrm>
            <a:off x="7953375" y="3997326"/>
            <a:ext cx="577850" cy="360363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70000"/>
              </a:lnSpc>
              <a:spcBef>
                <a:spcPct val="0"/>
              </a:spcBef>
              <a:buClr>
                <a:schemeClr val="accent1"/>
              </a:buClr>
              <a:buSzPct val="70000"/>
              <a:buFont typeface="Monotype Sorts" charset="2"/>
              <a:buNone/>
            </a:pPr>
            <a:r>
              <a:rPr lang="hr-HR" altLang="sr-Latn-RS" sz="1400" b="1" dirty="0">
                <a:cs typeface="Arial" panose="020B0604020202020204" pitchFamily="34" charset="0"/>
              </a:rPr>
              <a:t> </a:t>
            </a:r>
            <a:r>
              <a:rPr lang="hr-HR" altLang="sr-Latn-RS" sz="1400" b="1" dirty="0" err="1">
                <a:solidFill>
                  <a:schemeClr val="bg1"/>
                </a:solidFill>
                <a:cs typeface="Arial" panose="020B0604020202020204" pitchFamily="34" charset="0"/>
              </a:rPr>
              <a:t>IgE</a:t>
            </a:r>
            <a:endParaRPr lang="hr-HR" altLang="sr-Latn-RS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8620" name="Rectangle 20"/>
          <p:cNvSpPr>
            <a:spLocks noChangeArrowheads="1"/>
          </p:cNvSpPr>
          <p:nvPr/>
        </p:nvSpPr>
        <p:spPr bwMode="auto">
          <a:xfrm>
            <a:off x="6515125" y="4279272"/>
            <a:ext cx="1435100" cy="360363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70000"/>
              </a:lnSpc>
              <a:spcBef>
                <a:spcPct val="0"/>
              </a:spcBef>
              <a:buClr>
                <a:schemeClr val="accent1"/>
              </a:buClr>
              <a:buSzPct val="70000"/>
              <a:buFont typeface="Monotype Sorts" charset="2"/>
              <a:buNone/>
            </a:pPr>
            <a:r>
              <a:rPr lang="hr-HR" altLang="sr-Latn-RS" sz="1400" b="1" dirty="0">
                <a:solidFill>
                  <a:schemeClr val="bg1"/>
                </a:solidFill>
                <a:cs typeface="Arial" panose="020B0604020202020204" pitchFamily="34" charset="0"/>
              </a:rPr>
              <a:t>mastocit</a:t>
            </a:r>
            <a:endParaRPr lang="hr-HR" altLang="sr-Latn-RS" sz="1400" b="1" baseline="-25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1213" name="Rectangle 5"/>
          <p:cNvSpPr>
            <a:spLocks noChangeArrowheads="1"/>
          </p:cNvSpPr>
          <p:nvPr/>
        </p:nvSpPr>
        <p:spPr bwMode="auto">
          <a:xfrm>
            <a:off x="2927795" y="6085778"/>
            <a:ext cx="6880234" cy="646331"/>
          </a:xfrm>
          <a:prstGeom prst="rect">
            <a:avLst/>
          </a:prstGeom>
          <a:solidFill>
            <a:schemeClr val="bg1">
              <a:alpha val="85000"/>
            </a:schemeClr>
          </a:solidFill>
          <a:ln w="3175" algn="ctr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r-HR" altLang="sr-Latn-RS" sz="1800" i="1" dirty="0">
                <a:latin typeface="Arial Narrow" panose="020B0606020202030204" pitchFamily="34" charset="0"/>
                <a:cs typeface="Arial" panose="020B0604020202020204" pitchFamily="34" charset="0"/>
              </a:rPr>
              <a:t>histamin: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r-HR" altLang="sr-Latn-RS" sz="1800" i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hr-HR" altLang="sr-Latn-RS" sz="1800" i="1" dirty="0" err="1">
                <a:latin typeface="Arial Narrow" panose="020B0606020202030204" pitchFamily="34" charset="0"/>
                <a:cs typeface="Arial" panose="020B0604020202020204" pitchFamily="34" charset="0"/>
              </a:rPr>
              <a:t>bronhokonstrikcija</a:t>
            </a:r>
            <a:r>
              <a:rPr lang="hr-HR" altLang="sr-Latn-RS" sz="1800" i="1" dirty="0">
                <a:latin typeface="Arial Narrow" panose="020B0606020202030204" pitchFamily="34" charset="0"/>
                <a:cs typeface="Arial" panose="020B0604020202020204" pitchFamily="34" charset="0"/>
              </a:rPr>
              <a:t>, vazodilatacija, propusnost kapilara, ...</a:t>
            </a:r>
          </a:p>
        </p:txBody>
      </p:sp>
    </p:spTree>
    <p:extLst>
      <p:ext uri="{BB962C8B-B14F-4D97-AF65-F5344CB8AC3E}">
        <p14:creationId xmlns:p14="http://schemas.microsoft.com/office/powerpoint/2010/main" val="368630446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Vrste antigena koji uzrokuju reakcije preosjetljivosti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46" y="1989139"/>
            <a:ext cx="10631277" cy="4619625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805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AutoShape 2"/>
          <p:cNvSpPr>
            <a:spLocks noChangeAspect="1" noChangeArrowheads="1" noTextEdit="1"/>
          </p:cNvSpPr>
          <p:nvPr/>
        </p:nvSpPr>
        <p:spPr bwMode="auto">
          <a:xfrm>
            <a:off x="152400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grpSp>
        <p:nvGrpSpPr>
          <p:cNvPr id="70659" name="Group 3"/>
          <p:cNvGrpSpPr>
            <a:grpSpLocks/>
          </p:cNvGrpSpPr>
          <p:nvPr/>
        </p:nvGrpSpPr>
        <p:grpSpPr bwMode="auto">
          <a:xfrm>
            <a:off x="395785" y="0"/>
            <a:ext cx="11245755" cy="6858000"/>
            <a:chOff x="0" y="0"/>
            <a:chExt cx="5904" cy="4320"/>
          </a:xfrm>
          <a:solidFill>
            <a:schemeClr val="accent2"/>
          </a:solidFill>
        </p:grpSpPr>
        <p:sp>
          <p:nvSpPr>
            <p:cNvPr id="7117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71" name="Rectangle 5"/>
            <p:cNvSpPr>
              <a:spLocks noChangeArrowheads="1"/>
            </p:cNvSpPr>
            <p:nvPr/>
          </p:nvSpPr>
          <p:spPr bwMode="auto">
            <a:xfrm>
              <a:off x="0" y="34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72" name="Rectangle 6"/>
            <p:cNvSpPr>
              <a:spLocks noChangeArrowheads="1"/>
            </p:cNvSpPr>
            <p:nvPr/>
          </p:nvSpPr>
          <p:spPr bwMode="auto">
            <a:xfrm>
              <a:off x="0" y="6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73" name="Rectangle 7"/>
            <p:cNvSpPr>
              <a:spLocks noChangeArrowheads="1"/>
            </p:cNvSpPr>
            <p:nvPr/>
          </p:nvSpPr>
          <p:spPr bwMode="auto">
            <a:xfrm>
              <a:off x="0" y="102"/>
              <a:ext cx="5904" cy="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74" name="Rectangle 8"/>
            <p:cNvSpPr>
              <a:spLocks noChangeArrowheads="1"/>
            </p:cNvSpPr>
            <p:nvPr/>
          </p:nvSpPr>
          <p:spPr bwMode="auto">
            <a:xfrm>
              <a:off x="0" y="13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75" name="Rectangle 9"/>
            <p:cNvSpPr>
              <a:spLocks noChangeArrowheads="1"/>
            </p:cNvSpPr>
            <p:nvPr/>
          </p:nvSpPr>
          <p:spPr bwMode="auto">
            <a:xfrm>
              <a:off x="0" y="172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76" name="Rectangle 10"/>
            <p:cNvSpPr>
              <a:spLocks noChangeArrowheads="1"/>
            </p:cNvSpPr>
            <p:nvPr/>
          </p:nvSpPr>
          <p:spPr bwMode="auto">
            <a:xfrm>
              <a:off x="0" y="206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77" name="Rectangle 11"/>
            <p:cNvSpPr>
              <a:spLocks noChangeArrowheads="1"/>
            </p:cNvSpPr>
            <p:nvPr/>
          </p:nvSpPr>
          <p:spPr bwMode="auto">
            <a:xfrm>
              <a:off x="0" y="240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78" name="Rectangle 12"/>
            <p:cNvSpPr>
              <a:spLocks noChangeArrowheads="1"/>
            </p:cNvSpPr>
            <p:nvPr/>
          </p:nvSpPr>
          <p:spPr bwMode="auto">
            <a:xfrm>
              <a:off x="0" y="274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79" name="Rectangle 13"/>
            <p:cNvSpPr>
              <a:spLocks noChangeArrowheads="1"/>
            </p:cNvSpPr>
            <p:nvPr/>
          </p:nvSpPr>
          <p:spPr bwMode="auto">
            <a:xfrm>
              <a:off x="0" y="30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80" name="Rectangle 14"/>
            <p:cNvSpPr>
              <a:spLocks noChangeArrowheads="1"/>
            </p:cNvSpPr>
            <p:nvPr/>
          </p:nvSpPr>
          <p:spPr bwMode="auto">
            <a:xfrm>
              <a:off x="0" y="342"/>
              <a:ext cx="5904" cy="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81" name="Rectangle 15"/>
            <p:cNvSpPr>
              <a:spLocks noChangeArrowheads="1"/>
            </p:cNvSpPr>
            <p:nvPr/>
          </p:nvSpPr>
          <p:spPr bwMode="auto">
            <a:xfrm>
              <a:off x="0" y="37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82" name="Rectangle 16"/>
            <p:cNvSpPr>
              <a:spLocks noChangeArrowheads="1"/>
            </p:cNvSpPr>
            <p:nvPr/>
          </p:nvSpPr>
          <p:spPr bwMode="auto">
            <a:xfrm>
              <a:off x="0" y="412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83" name="Rectangle 17"/>
            <p:cNvSpPr>
              <a:spLocks noChangeArrowheads="1"/>
            </p:cNvSpPr>
            <p:nvPr/>
          </p:nvSpPr>
          <p:spPr bwMode="auto">
            <a:xfrm>
              <a:off x="0" y="446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84" name="Rectangle 18"/>
            <p:cNvSpPr>
              <a:spLocks noChangeArrowheads="1"/>
            </p:cNvSpPr>
            <p:nvPr/>
          </p:nvSpPr>
          <p:spPr bwMode="auto">
            <a:xfrm>
              <a:off x="0" y="480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85" name="Rectangle 19"/>
            <p:cNvSpPr>
              <a:spLocks noChangeArrowheads="1"/>
            </p:cNvSpPr>
            <p:nvPr/>
          </p:nvSpPr>
          <p:spPr bwMode="auto">
            <a:xfrm>
              <a:off x="0" y="514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86" name="Rectangle 20"/>
            <p:cNvSpPr>
              <a:spLocks noChangeArrowheads="1"/>
            </p:cNvSpPr>
            <p:nvPr/>
          </p:nvSpPr>
          <p:spPr bwMode="auto">
            <a:xfrm>
              <a:off x="0" y="54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87" name="Rectangle 21"/>
            <p:cNvSpPr>
              <a:spLocks noChangeArrowheads="1"/>
            </p:cNvSpPr>
            <p:nvPr/>
          </p:nvSpPr>
          <p:spPr bwMode="auto">
            <a:xfrm>
              <a:off x="0" y="582"/>
              <a:ext cx="5904" cy="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88" name="Rectangle 22"/>
            <p:cNvSpPr>
              <a:spLocks noChangeArrowheads="1"/>
            </p:cNvSpPr>
            <p:nvPr/>
          </p:nvSpPr>
          <p:spPr bwMode="auto">
            <a:xfrm>
              <a:off x="0" y="61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89" name="Rectangle 23"/>
            <p:cNvSpPr>
              <a:spLocks noChangeArrowheads="1"/>
            </p:cNvSpPr>
            <p:nvPr/>
          </p:nvSpPr>
          <p:spPr bwMode="auto">
            <a:xfrm>
              <a:off x="0" y="652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90" name="Rectangle 24"/>
            <p:cNvSpPr>
              <a:spLocks noChangeArrowheads="1"/>
            </p:cNvSpPr>
            <p:nvPr/>
          </p:nvSpPr>
          <p:spPr bwMode="auto">
            <a:xfrm>
              <a:off x="0" y="686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91" name="Rectangle 25"/>
            <p:cNvSpPr>
              <a:spLocks noChangeArrowheads="1"/>
            </p:cNvSpPr>
            <p:nvPr/>
          </p:nvSpPr>
          <p:spPr bwMode="auto">
            <a:xfrm>
              <a:off x="0" y="720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92" name="Rectangle 26"/>
            <p:cNvSpPr>
              <a:spLocks noChangeArrowheads="1"/>
            </p:cNvSpPr>
            <p:nvPr/>
          </p:nvSpPr>
          <p:spPr bwMode="auto">
            <a:xfrm>
              <a:off x="0" y="754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93" name="Rectangle 27"/>
            <p:cNvSpPr>
              <a:spLocks noChangeArrowheads="1"/>
            </p:cNvSpPr>
            <p:nvPr/>
          </p:nvSpPr>
          <p:spPr bwMode="auto">
            <a:xfrm>
              <a:off x="0" y="78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94" name="Rectangle 28"/>
            <p:cNvSpPr>
              <a:spLocks noChangeArrowheads="1"/>
            </p:cNvSpPr>
            <p:nvPr/>
          </p:nvSpPr>
          <p:spPr bwMode="auto">
            <a:xfrm>
              <a:off x="0" y="822"/>
              <a:ext cx="5904" cy="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95" name="Rectangle 29"/>
            <p:cNvSpPr>
              <a:spLocks noChangeArrowheads="1"/>
            </p:cNvSpPr>
            <p:nvPr/>
          </p:nvSpPr>
          <p:spPr bwMode="auto">
            <a:xfrm>
              <a:off x="0" y="85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96" name="Rectangle 30"/>
            <p:cNvSpPr>
              <a:spLocks noChangeArrowheads="1"/>
            </p:cNvSpPr>
            <p:nvPr/>
          </p:nvSpPr>
          <p:spPr bwMode="auto">
            <a:xfrm>
              <a:off x="0" y="892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97" name="Rectangle 31"/>
            <p:cNvSpPr>
              <a:spLocks noChangeArrowheads="1"/>
            </p:cNvSpPr>
            <p:nvPr/>
          </p:nvSpPr>
          <p:spPr bwMode="auto">
            <a:xfrm>
              <a:off x="0" y="926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98" name="Rectangle 32"/>
            <p:cNvSpPr>
              <a:spLocks noChangeArrowheads="1"/>
            </p:cNvSpPr>
            <p:nvPr/>
          </p:nvSpPr>
          <p:spPr bwMode="auto">
            <a:xfrm>
              <a:off x="0" y="960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199" name="Rectangle 33"/>
            <p:cNvSpPr>
              <a:spLocks noChangeArrowheads="1"/>
            </p:cNvSpPr>
            <p:nvPr/>
          </p:nvSpPr>
          <p:spPr bwMode="auto">
            <a:xfrm>
              <a:off x="0" y="994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00" name="Rectangle 34"/>
            <p:cNvSpPr>
              <a:spLocks noChangeArrowheads="1"/>
            </p:cNvSpPr>
            <p:nvPr/>
          </p:nvSpPr>
          <p:spPr bwMode="auto">
            <a:xfrm>
              <a:off x="0" y="102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01" name="Rectangle 35"/>
            <p:cNvSpPr>
              <a:spLocks noChangeArrowheads="1"/>
            </p:cNvSpPr>
            <p:nvPr/>
          </p:nvSpPr>
          <p:spPr bwMode="auto">
            <a:xfrm>
              <a:off x="0" y="1062"/>
              <a:ext cx="5904" cy="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02" name="Rectangle 36"/>
            <p:cNvSpPr>
              <a:spLocks noChangeArrowheads="1"/>
            </p:cNvSpPr>
            <p:nvPr/>
          </p:nvSpPr>
          <p:spPr bwMode="auto">
            <a:xfrm>
              <a:off x="0" y="109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03" name="Rectangle 37"/>
            <p:cNvSpPr>
              <a:spLocks noChangeArrowheads="1"/>
            </p:cNvSpPr>
            <p:nvPr/>
          </p:nvSpPr>
          <p:spPr bwMode="auto">
            <a:xfrm>
              <a:off x="0" y="1132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04" name="Rectangle 38"/>
            <p:cNvSpPr>
              <a:spLocks noChangeArrowheads="1"/>
            </p:cNvSpPr>
            <p:nvPr/>
          </p:nvSpPr>
          <p:spPr bwMode="auto">
            <a:xfrm>
              <a:off x="0" y="1166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05" name="Rectangle 39"/>
            <p:cNvSpPr>
              <a:spLocks noChangeArrowheads="1"/>
            </p:cNvSpPr>
            <p:nvPr/>
          </p:nvSpPr>
          <p:spPr bwMode="auto">
            <a:xfrm>
              <a:off x="0" y="1200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06" name="Rectangle 40"/>
            <p:cNvSpPr>
              <a:spLocks noChangeArrowheads="1"/>
            </p:cNvSpPr>
            <p:nvPr/>
          </p:nvSpPr>
          <p:spPr bwMode="auto">
            <a:xfrm>
              <a:off x="0" y="1234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07" name="Rectangle 41"/>
            <p:cNvSpPr>
              <a:spLocks noChangeArrowheads="1"/>
            </p:cNvSpPr>
            <p:nvPr/>
          </p:nvSpPr>
          <p:spPr bwMode="auto">
            <a:xfrm>
              <a:off x="0" y="126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08" name="Rectangle 42"/>
            <p:cNvSpPr>
              <a:spLocks noChangeArrowheads="1"/>
            </p:cNvSpPr>
            <p:nvPr/>
          </p:nvSpPr>
          <p:spPr bwMode="auto">
            <a:xfrm>
              <a:off x="0" y="1302"/>
              <a:ext cx="5904" cy="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09" name="Rectangle 43"/>
            <p:cNvSpPr>
              <a:spLocks noChangeArrowheads="1"/>
            </p:cNvSpPr>
            <p:nvPr/>
          </p:nvSpPr>
          <p:spPr bwMode="auto">
            <a:xfrm>
              <a:off x="0" y="133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10" name="Rectangle 44"/>
            <p:cNvSpPr>
              <a:spLocks noChangeArrowheads="1"/>
            </p:cNvSpPr>
            <p:nvPr/>
          </p:nvSpPr>
          <p:spPr bwMode="auto">
            <a:xfrm>
              <a:off x="0" y="1372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11" name="Rectangle 45"/>
            <p:cNvSpPr>
              <a:spLocks noChangeArrowheads="1"/>
            </p:cNvSpPr>
            <p:nvPr/>
          </p:nvSpPr>
          <p:spPr bwMode="auto">
            <a:xfrm>
              <a:off x="0" y="1406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12" name="Rectangle 46"/>
            <p:cNvSpPr>
              <a:spLocks noChangeArrowheads="1"/>
            </p:cNvSpPr>
            <p:nvPr/>
          </p:nvSpPr>
          <p:spPr bwMode="auto">
            <a:xfrm>
              <a:off x="0" y="1440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13" name="Rectangle 47"/>
            <p:cNvSpPr>
              <a:spLocks noChangeArrowheads="1"/>
            </p:cNvSpPr>
            <p:nvPr/>
          </p:nvSpPr>
          <p:spPr bwMode="auto">
            <a:xfrm>
              <a:off x="0" y="1474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14" name="Rectangle 48"/>
            <p:cNvSpPr>
              <a:spLocks noChangeArrowheads="1"/>
            </p:cNvSpPr>
            <p:nvPr/>
          </p:nvSpPr>
          <p:spPr bwMode="auto">
            <a:xfrm>
              <a:off x="0" y="150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15" name="Rectangle 49"/>
            <p:cNvSpPr>
              <a:spLocks noChangeArrowheads="1"/>
            </p:cNvSpPr>
            <p:nvPr/>
          </p:nvSpPr>
          <p:spPr bwMode="auto">
            <a:xfrm>
              <a:off x="0" y="1542"/>
              <a:ext cx="5904" cy="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16" name="Rectangle 50"/>
            <p:cNvSpPr>
              <a:spLocks noChangeArrowheads="1"/>
            </p:cNvSpPr>
            <p:nvPr/>
          </p:nvSpPr>
          <p:spPr bwMode="auto">
            <a:xfrm>
              <a:off x="0" y="157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17" name="Rectangle 51"/>
            <p:cNvSpPr>
              <a:spLocks noChangeArrowheads="1"/>
            </p:cNvSpPr>
            <p:nvPr/>
          </p:nvSpPr>
          <p:spPr bwMode="auto">
            <a:xfrm>
              <a:off x="0" y="1612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18" name="Rectangle 52"/>
            <p:cNvSpPr>
              <a:spLocks noChangeArrowheads="1"/>
            </p:cNvSpPr>
            <p:nvPr/>
          </p:nvSpPr>
          <p:spPr bwMode="auto">
            <a:xfrm>
              <a:off x="0" y="1646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19" name="Rectangle 53"/>
            <p:cNvSpPr>
              <a:spLocks noChangeArrowheads="1"/>
            </p:cNvSpPr>
            <p:nvPr/>
          </p:nvSpPr>
          <p:spPr bwMode="auto">
            <a:xfrm>
              <a:off x="0" y="1680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20" name="Rectangle 54"/>
            <p:cNvSpPr>
              <a:spLocks noChangeArrowheads="1"/>
            </p:cNvSpPr>
            <p:nvPr/>
          </p:nvSpPr>
          <p:spPr bwMode="auto">
            <a:xfrm>
              <a:off x="0" y="1714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21" name="Rectangle 55"/>
            <p:cNvSpPr>
              <a:spLocks noChangeArrowheads="1"/>
            </p:cNvSpPr>
            <p:nvPr/>
          </p:nvSpPr>
          <p:spPr bwMode="auto">
            <a:xfrm>
              <a:off x="0" y="174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22" name="Rectangle 56"/>
            <p:cNvSpPr>
              <a:spLocks noChangeArrowheads="1"/>
            </p:cNvSpPr>
            <p:nvPr/>
          </p:nvSpPr>
          <p:spPr bwMode="auto">
            <a:xfrm>
              <a:off x="0" y="1782"/>
              <a:ext cx="5904" cy="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23" name="Rectangle 57"/>
            <p:cNvSpPr>
              <a:spLocks noChangeArrowheads="1"/>
            </p:cNvSpPr>
            <p:nvPr/>
          </p:nvSpPr>
          <p:spPr bwMode="auto">
            <a:xfrm>
              <a:off x="0" y="181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24" name="Rectangle 58"/>
            <p:cNvSpPr>
              <a:spLocks noChangeArrowheads="1"/>
            </p:cNvSpPr>
            <p:nvPr/>
          </p:nvSpPr>
          <p:spPr bwMode="auto">
            <a:xfrm>
              <a:off x="0" y="1852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25" name="Rectangle 59"/>
            <p:cNvSpPr>
              <a:spLocks noChangeArrowheads="1"/>
            </p:cNvSpPr>
            <p:nvPr/>
          </p:nvSpPr>
          <p:spPr bwMode="auto">
            <a:xfrm>
              <a:off x="0" y="1886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26" name="Rectangle 60"/>
            <p:cNvSpPr>
              <a:spLocks noChangeArrowheads="1"/>
            </p:cNvSpPr>
            <p:nvPr/>
          </p:nvSpPr>
          <p:spPr bwMode="auto">
            <a:xfrm>
              <a:off x="0" y="1920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27" name="Rectangle 61"/>
            <p:cNvSpPr>
              <a:spLocks noChangeArrowheads="1"/>
            </p:cNvSpPr>
            <p:nvPr/>
          </p:nvSpPr>
          <p:spPr bwMode="auto">
            <a:xfrm>
              <a:off x="0" y="1954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28" name="Rectangle 62"/>
            <p:cNvSpPr>
              <a:spLocks noChangeArrowheads="1"/>
            </p:cNvSpPr>
            <p:nvPr/>
          </p:nvSpPr>
          <p:spPr bwMode="auto">
            <a:xfrm>
              <a:off x="0" y="198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29" name="Rectangle 63"/>
            <p:cNvSpPr>
              <a:spLocks noChangeArrowheads="1"/>
            </p:cNvSpPr>
            <p:nvPr/>
          </p:nvSpPr>
          <p:spPr bwMode="auto">
            <a:xfrm>
              <a:off x="0" y="2022"/>
              <a:ext cx="5904" cy="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30" name="Rectangle 64"/>
            <p:cNvSpPr>
              <a:spLocks noChangeArrowheads="1"/>
            </p:cNvSpPr>
            <p:nvPr/>
          </p:nvSpPr>
          <p:spPr bwMode="auto">
            <a:xfrm>
              <a:off x="0" y="205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31" name="Rectangle 65"/>
            <p:cNvSpPr>
              <a:spLocks noChangeArrowheads="1"/>
            </p:cNvSpPr>
            <p:nvPr/>
          </p:nvSpPr>
          <p:spPr bwMode="auto">
            <a:xfrm>
              <a:off x="0" y="2092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32" name="Rectangle 66"/>
            <p:cNvSpPr>
              <a:spLocks noChangeArrowheads="1"/>
            </p:cNvSpPr>
            <p:nvPr/>
          </p:nvSpPr>
          <p:spPr bwMode="auto">
            <a:xfrm>
              <a:off x="0" y="2126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33" name="Rectangle 67"/>
            <p:cNvSpPr>
              <a:spLocks noChangeArrowheads="1"/>
            </p:cNvSpPr>
            <p:nvPr/>
          </p:nvSpPr>
          <p:spPr bwMode="auto">
            <a:xfrm>
              <a:off x="0" y="2160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34" name="Rectangle 68"/>
            <p:cNvSpPr>
              <a:spLocks noChangeArrowheads="1"/>
            </p:cNvSpPr>
            <p:nvPr/>
          </p:nvSpPr>
          <p:spPr bwMode="auto">
            <a:xfrm>
              <a:off x="0" y="2194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35" name="Rectangle 69"/>
            <p:cNvSpPr>
              <a:spLocks noChangeArrowheads="1"/>
            </p:cNvSpPr>
            <p:nvPr/>
          </p:nvSpPr>
          <p:spPr bwMode="auto">
            <a:xfrm>
              <a:off x="0" y="222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36" name="Rectangle 70"/>
            <p:cNvSpPr>
              <a:spLocks noChangeArrowheads="1"/>
            </p:cNvSpPr>
            <p:nvPr/>
          </p:nvSpPr>
          <p:spPr bwMode="auto">
            <a:xfrm>
              <a:off x="0" y="2262"/>
              <a:ext cx="5904" cy="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37" name="Rectangle 71"/>
            <p:cNvSpPr>
              <a:spLocks noChangeArrowheads="1"/>
            </p:cNvSpPr>
            <p:nvPr/>
          </p:nvSpPr>
          <p:spPr bwMode="auto">
            <a:xfrm>
              <a:off x="0" y="229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38" name="Rectangle 72"/>
            <p:cNvSpPr>
              <a:spLocks noChangeArrowheads="1"/>
            </p:cNvSpPr>
            <p:nvPr/>
          </p:nvSpPr>
          <p:spPr bwMode="auto">
            <a:xfrm>
              <a:off x="0" y="2332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39" name="Rectangle 73"/>
            <p:cNvSpPr>
              <a:spLocks noChangeArrowheads="1"/>
            </p:cNvSpPr>
            <p:nvPr/>
          </p:nvSpPr>
          <p:spPr bwMode="auto">
            <a:xfrm>
              <a:off x="0" y="2366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40" name="Rectangle 74"/>
            <p:cNvSpPr>
              <a:spLocks noChangeArrowheads="1"/>
            </p:cNvSpPr>
            <p:nvPr/>
          </p:nvSpPr>
          <p:spPr bwMode="auto">
            <a:xfrm>
              <a:off x="0" y="2400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41" name="Rectangle 75"/>
            <p:cNvSpPr>
              <a:spLocks noChangeArrowheads="1"/>
            </p:cNvSpPr>
            <p:nvPr/>
          </p:nvSpPr>
          <p:spPr bwMode="auto">
            <a:xfrm>
              <a:off x="0" y="2434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42" name="Rectangle 76"/>
            <p:cNvSpPr>
              <a:spLocks noChangeArrowheads="1"/>
            </p:cNvSpPr>
            <p:nvPr/>
          </p:nvSpPr>
          <p:spPr bwMode="auto">
            <a:xfrm>
              <a:off x="0" y="246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43" name="Rectangle 77"/>
            <p:cNvSpPr>
              <a:spLocks noChangeArrowheads="1"/>
            </p:cNvSpPr>
            <p:nvPr/>
          </p:nvSpPr>
          <p:spPr bwMode="auto">
            <a:xfrm>
              <a:off x="0" y="2502"/>
              <a:ext cx="5904" cy="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44" name="Rectangle 78"/>
            <p:cNvSpPr>
              <a:spLocks noChangeArrowheads="1"/>
            </p:cNvSpPr>
            <p:nvPr/>
          </p:nvSpPr>
          <p:spPr bwMode="auto">
            <a:xfrm>
              <a:off x="0" y="253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45" name="Rectangle 79"/>
            <p:cNvSpPr>
              <a:spLocks noChangeArrowheads="1"/>
            </p:cNvSpPr>
            <p:nvPr/>
          </p:nvSpPr>
          <p:spPr bwMode="auto">
            <a:xfrm>
              <a:off x="0" y="2572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46" name="Rectangle 80"/>
            <p:cNvSpPr>
              <a:spLocks noChangeArrowheads="1"/>
            </p:cNvSpPr>
            <p:nvPr/>
          </p:nvSpPr>
          <p:spPr bwMode="auto">
            <a:xfrm>
              <a:off x="0" y="2606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47" name="Rectangle 81"/>
            <p:cNvSpPr>
              <a:spLocks noChangeArrowheads="1"/>
            </p:cNvSpPr>
            <p:nvPr/>
          </p:nvSpPr>
          <p:spPr bwMode="auto">
            <a:xfrm>
              <a:off x="0" y="2640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48" name="Rectangle 82"/>
            <p:cNvSpPr>
              <a:spLocks noChangeArrowheads="1"/>
            </p:cNvSpPr>
            <p:nvPr/>
          </p:nvSpPr>
          <p:spPr bwMode="auto">
            <a:xfrm>
              <a:off x="0" y="2674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49" name="Rectangle 83"/>
            <p:cNvSpPr>
              <a:spLocks noChangeArrowheads="1"/>
            </p:cNvSpPr>
            <p:nvPr/>
          </p:nvSpPr>
          <p:spPr bwMode="auto">
            <a:xfrm>
              <a:off x="0" y="270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50" name="Rectangle 84"/>
            <p:cNvSpPr>
              <a:spLocks noChangeArrowheads="1"/>
            </p:cNvSpPr>
            <p:nvPr/>
          </p:nvSpPr>
          <p:spPr bwMode="auto">
            <a:xfrm>
              <a:off x="0" y="2742"/>
              <a:ext cx="5904" cy="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51" name="Rectangle 85"/>
            <p:cNvSpPr>
              <a:spLocks noChangeArrowheads="1"/>
            </p:cNvSpPr>
            <p:nvPr/>
          </p:nvSpPr>
          <p:spPr bwMode="auto">
            <a:xfrm>
              <a:off x="0" y="277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52" name="Rectangle 86"/>
            <p:cNvSpPr>
              <a:spLocks noChangeArrowheads="1"/>
            </p:cNvSpPr>
            <p:nvPr/>
          </p:nvSpPr>
          <p:spPr bwMode="auto">
            <a:xfrm>
              <a:off x="0" y="2812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53" name="Rectangle 87"/>
            <p:cNvSpPr>
              <a:spLocks noChangeArrowheads="1"/>
            </p:cNvSpPr>
            <p:nvPr/>
          </p:nvSpPr>
          <p:spPr bwMode="auto">
            <a:xfrm>
              <a:off x="0" y="2846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54" name="Rectangle 88"/>
            <p:cNvSpPr>
              <a:spLocks noChangeArrowheads="1"/>
            </p:cNvSpPr>
            <p:nvPr/>
          </p:nvSpPr>
          <p:spPr bwMode="auto">
            <a:xfrm>
              <a:off x="0" y="2880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55" name="Rectangle 89"/>
            <p:cNvSpPr>
              <a:spLocks noChangeArrowheads="1"/>
            </p:cNvSpPr>
            <p:nvPr/>
          </p:nvSpPr>
          <p:spPr bwMode="auto">
            <a:xfrm>
              <a:off x="0" y="2914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56" name="Rectangle 90"/>
            <p:cNvSpPr>
              <a:spLocks noChangeArrowheads="1"/>
            </p:cNvSpPr>
            <p:nvPr/>
          </p:nvSpPr>
          <p:spPr bwMode="auto">
            <a:xfrm>
              <a:off x="0" y="294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57" name="Rectangle 91"/>
            <p:cNvSpPr>
              <a:spLocks noChangeArrowheads="1"/>
            </p:cNvSpPr>
            <p:nvPr/>
          </p:nvSpPr>
          <p:spPr bwMode="auto">
            <a:xfrm>
              <a:off x="0" y="2982"/>
              <a:ext cx="5904" cy="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58" name="Rectangle 92"/>
            <p:cNvSpPr>
              <a:spLocks noChangeArrowheads="1"/>
            </p:cNvSpPr>
            <p:nvPr/>
          </p:nvSpPr>
          <p:spPr bwMode="auto">
            <a:xfrm>
              <a:off x="0" y="301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59" name="Rectangle 93"/>
            <p:cNvSpPr>
              <a:spLocks noChangeArrowheads="1"/>
            </p:cNvSpPr>
            <p:nvPr/>
          </p:nvSpPr>
          <p:spPr bwMode="auto">
            <a:xfrm>
              <a:off x="0" y="3052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60" name="Rectangle 94"/>
            <p:cNvSpPr>
              <a:spLocks noChangeArrowheads="1"/>
            </p:cNvSpPr>
            <p:nvPr/>
          </p:nvSpPr>
          <p:spPr bwMode="auto">
            <a:xfrm>
              <a:off x="0" y="3086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61" name="Rectangle 95"/>
            <p:cNvSpPr>
              <a:spLocks noChangeArrowheads="1"/>
            </p:cNvSpPr>
            <p:nvPr/>
          </p:nvSpPr>
          <p:spPr bwMode="auto">
            <a:xfrm>
              <a:off x="0" y="3120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62" name="Rectangle 96"/>
            <p:cNvSpPr>
              <a:spLocks noChangeArrowheads="1"/>
            </p:cNvSpPr>
            <p:nvPr/>
          </p:nvSpPr>
          <p:spPr bwMode="auto">
            <a:xfrm>
              <a:off x="0" y="3154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63" name="Rectangle 97"/>
            <p:cNvSpPr>
              <a:spLocks noChangeArrowheads="1"/>
            </p:cNvSpPr>
            <p:nvPr/>
          </p:nvSpPr>
          <p:spPr bwMode="auto">
            <a:xfrm>
              <a:off x="0" y="318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64" name="Rectangle 98"/>
            <p:cNvSpPr>
              <a:spLocks noChangeArrowheads="1"/>
            </p:cNvSpPr>
            <p:nvPr/>
          </p:nvSpPr>
          <p:spPr bwMode="auto">
            <a:xfrm>
              <a:off x="0" y="3222"/>
              <a:ext cx="5904" cy="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65" name="Rectangle 99"/>
            <p:cNvSpPr>
              <a:spLocks noChangeArrowheads="1"/>
            </p:cNvSpPr>
            <p:nvPr/>
          </p:nvSpPr>
          <p:spPr bwMode="auto">
            <a:xfrm>
              <a:off x="0" y="325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66" name="Rectangle 100"/>
            <p:cNvSpPr>
              <a:spLocks noChangeArrowheads="1"/>
            </p:cNvSpPr>
            <p:nvPr/>
          </p:nvSpPr>
          <p:spPr bwMode="auto">
            <a:xfrm>
              <a:off x="0" y="3292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67" name="Rectangle 101"/>
            <p:cNvSpPr>
              <a:spLocks noChangeArrowheads="1"/>
            </p:cNvSpPr>
            <p:nvPr/>
          </p:nvSpPr>
          <p:spPr bwMode="auto">
            <a:xfrm>
              <a:off x="0" y="3326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68" name="Rectangle 102"/>
            <p:cNvSpPr>
              <a:spLocks noChangeArrowheads="1"/>
            </p:cNvSpPr>
            <p:nvPr/>
          </p:nvSpPr>
          <p:spPr bwMode="auto">
            <a:xfrm>
              <a:off x="0" y="3360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69" name="Rectangle 103"/>
            <p:cNvSpPr>
              <a:spLocks noChangeArrowheads="1"/>
            </p:cNvSpPr>
            <p:nvPr/>
          </p:nvSpPr>
          <p:spPr bwMode="auto">
            <a:xfrm>
              <a:off x="0" y="3394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70" name="Rectangle 104"/>
            <p:cNvSpPr>
              <a:spLocks noChangeArrowheads="1"/>
            </p:cNvSpPr>
            <p:nvPr/>
          </p:nvSpPr>
          <p:spPr bwMode="auto">
            <a:xfrm>
              <a:off x="0" y="342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71" name="Rectangle 105"/>
            <p:cNvSpPr>
              <a:spLocks noChangeArrowheads="1"/>
            </p:cNvSpPr>
            <p:nvPr/>
          </p:nvSpPr>
          <p:spPr bwMode="auto">
            <a:xfrm>
              <a:off x="0" y="3462"/>
              <a:ext cx="5904" cy="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72" name="Rectangle 106"/>
            <p:cNvSpPr>
              <a:spLocks noChangeArrowheads="1"/>
            </p:cNvSpPr>
            <p:nvPr/>
          </p:nvSpPr>
          <p:spPr bwMode="auto">
            <a:xfrm>
              <a:off x="0" y="349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73" name="Rectangle 107"/>
            <p:cNvSpPr>
              <a:spLocks noChangeArrowheads="1"/>
            </p:cNvSpPr>
            <p:nvPr/>
          </p:nvSpPr>
          <p:spPr bwMode="auto">
            <a:xfrm>
              <a:off x="0" y="3532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74" name="Rectangle 108"/>
            <p:cNvSpPr>
              <a:spLocks noChangeArrowheads="1"/>
            </p:cNvSpPr>
            <p:nvPr/>
          </p:nvSpPr>
          <p:spPr bwMode="auto">
            <a:xfrm>
              <a:off x="0" y="3566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75" name="Rectangle 109"/>
            <p:cNvSpPr>
              <a:spLocks noChangeArrowheads="1"/>
            </p:cNvSpPr>
            <p:nvPr/>
          </p:nvSpPr>
          <p:spPr bwMode="auto">
            <a:xfrm>
              <a:off x="0" y="3600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76" name="Rectangle 110"/>
            <p:cNvSpPr>
              <a:spLocks noChangeArrowheads="1"/>
            </p:cNvSpPr>
            <p:nvPr/>
          </p:nvSpPr>
          <p:spPr bwMode="auto">
            <a:xfrm>
              <a:off x="0" y="3634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77" name="Rectangle 111"/>
            <p:cNvSpPr>
              <a:spLocks noChangeArrowheads="1"/>
            </p:cNvSpPr>
            <p:nvPr/>
          </p:nvSpPr>
          <p:spPr bwMode="auto">
            <a:xfrm>
              <a:off x="0" y="366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78" name="Rectangle 112"/>
            <p:cNvSpPr>
              <a:spLocks noChangeArrowheads="1"/>
            </p:cNvSpPr>
            <p:nvPr/>
          </p:nvSpPr>
          <p:spPr bwMode="auto">
            <a:xfrm>
              <a:off x="0" y="3702"/>
              <a:ext cx="5904" cy="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79" name="Rectangle 113"/>
            <p:cNvSpPr>
              <a:spLocks noChangeArrowheads="1"/>
            </p:cNvSpPr>
            <p:nvPr/>
          </p:nvSpPr>
          <p:spPr bwMode="auto">
            <a:xfrm>
              <a:off x="0" y="373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80" name="Rectangle 114"/>
            <p:cNvSpPr>
              <a:spLocks noChangeArrowheads="1"/>
            </p:cNvSpPr>
            <p:nvPr/>
          </p:nvSpPr>
          <p:spPr bwMode="auto">
            <a:xfrm>
              <a:off x="0" y="3772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81" name="Rectangle 115"/>
            <p:cNvSpPr>
              <a:spLocks noChangeArrowheads="1"/>
            </p:cNvSpPr>
            <p:nvPr/>
          </p:nvSpPr>
          <p:spPr bwMode="auto">
            <a:xfrm>
              <a:off x="0" y="3806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82" name="Rectangle 116"/>
            <p:cNvSpPr>
              <a:spLocks noChangeArrowheads="1"/>
            </p:cNvSpPr>
            <p:nvPr/>
          </p:nvSpPr>
          <p:spPr bwMode="auto">
            <a:xfrm>
              <a:off x="0" y="3840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83" name="Rectangle 117"/>
            <p:cNvSpPr>
              <a:spLocks noChangeArrowheads="1"/>
            </p:cNvSpPr>
            <p:nvPr/>
          </p:nvSpPr>
          <p:spPr bwMode="auto">
            <a:xfrm>
              <a:off x="0" y="3874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84" name="Rectangle 118"/>
            <p:cNvSpPr>
              <a:spLocks noChangeArrowheads="1"/>
            </p:cNvSpPr>
            <p:nvPr/>
          </p:nvSpPr>
          <p:spPr bwMode="auto">
            <a:xfrm>
              <a:off x="0" y="390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85" name="Rectangle 119"/>
            <p:cNvSpPr>
              <a:spLocks noChangeArrowheads="1"/>
            </p:cNvSpPr>
            <p:nvPr/>
          </p:nvSpPr>
          <p:spPr bwMode="auto">
            <a:xfrm>
              <a:off x="0" y="3942"/>
              <a:ext cx="5904" cy="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86" name="Rectangle 120"/>
            <p:cNvSpPr>
              <a:spLocks noChangeArrowheads="1"/>
            </p:cNvSpPr>
            <p:nvPr/>
          </p:nvSpPr>
          <p:spPr bwMode="auto">
            <a:xfrm>
              <a:off x="0" y="397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87" name="Rectangle 121"/>
            <p:cNvSpPr>
              <a:spLocks noChangeArrowheads="1"/>
            </p:cNvSpPr>
            <p:nvPr/>
          </p:nvSpPr>
          <p:spPr bwMode="auto">
            <a:xfrm>
              <a:off x="0" y="4012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88" name="Rectangle 122"/>
            <p:cNvSpPr>
              <a:spLocks noChangeArrowheads="1"/>
            </p:cNvSpPr>
            <p:nvPr/>
          </p:nvSpPr>
          <p:spPr bwMode="auto">
            <a:xfrm>
              <a:off x="0" y="4046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89" name="Rectangle 123"/>
            <p:cNvSpPr>
              <a:spLocks noChangeArrowheads="1"/>
            </p:cNvSpPr>
            <p:nvPr/>
          </p:nvSpPr>
          <p:spPr bwMode="auto">
            <a:xfrm>
              <a:off x="0" y="4080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90" name="Rectangle 124"/>
            <p:cNvSpPr>
              <a:spLocks noChangeArrowheads="1"/>
            </p:cNvSpPr>
            <p:nvPr/>
          </p:nvSpPr>
          <p:spPr bwMode="auto">
            <a:xfrm>
              <a:off x="0" y="4114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91" name="Rectangle 125"/>
            <p:cNvSpPr>
              <a:spLocks noChangeArrowheads="1"/>
            </p:cNvSpPr>
            <p:nvPr/>
          </p:nvSpPr>
          <p:spPr bwMode="auto">
            <a:xfrm>
              <a:off x="0" y="414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92" name="Rectangle 126"/>
            <p:cNvSpPr>
              <a:spLocks noChangeArrowheads="1"/>
            </p:cNvSpPr>
            <p:nvPr/>
          </p:nvSpPr>
          <p:spPr bwMode="auto">
            <a:xfrm>
              <a:off x="0" y="4182"/>
              <a:ext cx="5904" cy="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93" name="Rectangle 127"/>
            <p:cNvSpPr>
              <a:spLocks noChangeArrowheads="1"/>
            </p:cNvSpPr>
            <p:nvPr/>
          </p:nvSpPr>
          <p:spPr bwMode="auto">
            <a:xfrm>
              <a:off x="0" y="4218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94" name="Rectangle 128"/>
            <p:cNvSpPr>
              <a:spLocks noChangeArrowheads="1"/>
            </p:cNvSpPr>
            <p:nvPr/>
          </p:nvSpPr>
          <p:spPr bwMode="auto">
            <a:xfrm>
              <a:off x="0" y="4252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1295" name="Rectangle 129"/>
            <p:cNvSpPr>
              <a:spLocks noChangeArrowheads="1"/>
            </p:cNvSpPr>
            <p:nvPr/>
          </p:nvSpPr>
          <p:spPr bwMode="auto">
            <a:xfrm>
              <a:off x="0" y="4286"/>
              <a:ext cx="5904" cy="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</p:grpSp>
      <p:sp>
        <p:nvSpPr>
          <p:cNvPr id="70660" name="Rectangle 130"/>
          <p:cNvSpPr>
            <a:spLocks noChangeArrowheads="1"/>
          </p:cNvSpPr>
          <p:nvPr/>
        </p:nvSpPr>
        <p:spPr bwMode="auto">
          <a:xfrm>
            <a:off x="1524001" y="1676401"/>
            <a:ext cx="9375775" cy="231775"/>
          </a:xfrm>
          <a:prstGeom prst="rect">
            <a:avLst/>
          </a:prstGeom>
          <a:solidFill>
            <a:srgbClr val="FFFFD5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661" name="Rectangle 131"/>
          <p:cNvSpPr>
            <a:spLocks noChangeArrowheads="1"/>
          </p:cNvSpPr>
          <p:nvPr/>
        </p:nvSpPr>
        <p:spPr bwMode="auto">
          <a:xfrm>
            <a:off x="1524001" y="1752601"/>
            <a:ext cx="9375775" cy="231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662" name="Line 132"/>
          <p:cNvSpPr>
            <a:spLocks noChangeShapeType="1"/>
          </p:cNvSpPr>
          <p:nvPr/>
        </p:nvSpPr>
        <p:spPr bwMode="auto">
          <a:xfrm>
            <a:off x="2070100" y="1752600"/>
            <a:ext cx="1588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663" name="Line 133"/>
          <p:cNvSpPr>
            <a:spLocks noChangeShapeType="1"/>
          </p:cNvSpPr>
          <p:nvPr/>
        </p:nvSpPr>
        <p:spPr bwMode="auto">
          <a:xfrm>
            <a:off x="5741989" y="1752600"/>
            <a:ext cx="1587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664" name="Line 134"/>
          <p:cNvSpPr>
            <a:spLocks noChangeShapeType="1"/>
          </p:cNvSpPr>
          <p:nvPr/>
        </p:nvSpPr>
        <p:spPr bwMode="auto">
          <a:xfrm>
            <a:off x="6178550" y="1752600"/>
            <a:ext cx="1588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665" name="Line 135"/>
          <p:cNvSpPr>
            <a:spLocks noChangeShapeType="1"/>
          </p:cNvSpPr>
          <p:nvPr/>
        </p:nvSpPr>
        <p:spPr bwMode="auto">
          <a:xfrm>
            <a:off x="6600825" y="1752600"/>
            <a:ext cx="1588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666" name="Line 136"/>
          <p:cNvSpPr>
            <a:spLocks noChangeShapeType="1"/>
          </p:cNvSpPr>
          <p:nvPr/>
        </p:nvSpPr>
        <p:spPr bwMode="auto">
          <a:xfrm>
            <a:off x="7019925" y="1765300"/>
            <a:ext cx="1588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667" name="Line 137"/>
          <p:cNvSpPr>
            <a:spLocks noChangeShapeType="1"/>
          </p:cNvSpPr>
          <p:nvPr/>
        </p:nvSpPr>
        <p:spPr bwMode="auto">
          <a:xfrm>
            <a:off x="7472364" y="1752600"/>
            <a:ext cx="1587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668" name="Line 138"/>
          <p:cNvSpPr>
            <a:spLocks noChangeShapeType="1"/>
          </p:cNvSpPr>
          <p:nvPr/>
        </p:nvSpPr>
        <p:spPr bwMode="auto">
          <a:xfrm>
            <a:off x="7927975" y="1752600"/>
            <a:ext cx="1588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669" name="Line 139"/>
          <p:cNvSpPr>
            <a:spLocks noChangeShapeType="1"/>
          </p:cNvSpPr>
          <p:nvPr/>
        </p:nvSpPr>
        <p:spPr bwMode="auto">
          <a:xfrm>
            <a:off x="8361364" y="1752600"/>
            <a:ext cx="1587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670" name="Line 140"/>
          <p:cNvSpPr>
            <a:spLocks noChangeShapeType="1"/>
          </p:cNvSpPr>
          <p:nvPr/>
        </p:nvSpPr>
        <p:spPr bwMode="auto">
          <a:xfrm>
            <a:off x="8820150" y="1752600"/>
            <a:ext cx="1588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671" name="Line 141"/>
          <p:cNvSpPr>
            <a:spLocks noChangeShapeType="1"/>
          </p:cNvSpPr>
          <p:nvPr/>
        </p:nvSpPr>
        <p:spPr bwMode="auto">
          <a:xfrm>
            <a:off x="9232900" y="1752600"/>
            <a:ext cx="1588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672" name="Line 142"/>
          <p:cNvSpPr>
            <a:spLocks noChangeShapeType="1"/>
          </p:cNvSpPr>
          <p:nvPr/>
        </p:nvSpPr>
        <p:spPr bwMode="auto">
          <a:xfrm>
            <a:off x="9688514" y="1752600"/>
            <a:ext cx="1587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673" name="Line 143"/>
          <p:cNvSpPr>
            <a:spLocks noChangeShapeType="1"/>
          </p:cNvSpPr>
          <p:nvPr/>
        </p:nvSpPr>
        <p:spPr bwMode="auto">
          <a:xfrm>
            <a:off x="10115550" y="1752600"/>
            <a:ext cx="1588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674" name="Line 144"/>
          <p:cNvSpPr>
            <a:spLocks noChangeShapeType="1"/>
          </p:cNvSpPr>
          <p:nvPr/>
        </p:nvSpPr>
        <p:spPr bwMode="auto">
          <a:xfrm>
            <a:off x="10506075" y="1752600"/>
            <a:ext cx="1588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675" name="Line 145"/>
          <p:cNvSpPr>
            <a:spLocks noChangeShapeType="1"/>
          </p:cNvSpPr>
          <p:nvPr/>
        </p:nvSpPr>
        <p:spPr bwMode="auto">
          <a:xfrm>
            <a:off x="3476625" y="1752600"/>
            <a:ext cx="1588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676" name="Line 146"/>
          <p:cNvSpPr>
            <a:spLocks noChangeShapeType="1"/>
          </p:cNvSpPr>
          <p:nvPr/>
        </p:nvSpPr>
        <p:spPr bwMode="auto">
          <a:xfrm>
            <a:off x="3944939" y="1752600"/>
            <a:ext cx="1587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677" name="Line 147"/>
          <p:cNvSpPr>
            <a:spLocks noChangeShapeType="1"/>
          </p:cNvSpPr>
          <p:nvPr/>
        </p:nvSpPr>
        <p:spPr bwMode="auto">
          <a:xfrm>
            <a:off x="4413250" y="1752600"/>
            <a:ext cx="1588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678" name="Line 148"/>
          <p:cNvSpPr>
            <a:spLocks noChangeShapeType="1"/>
          </p:cNvSpPr>
          <p:nvPr/>
        </p:nvSpPr>
        <p:spPr bwMode="auto">
          <a:xfrm>
            <a:off x="4883150" y="1752600"/>
            <a:ext cx="1588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679" name="Line 149"/>
          <p:cNvSpPr>
            <a:spLocks noChangeShapeType="1"/>
          </p:cNvSpPr>
          <p:nvPr/>
        </p:nvSpPr>
        <p:spPr bwMode="auto">
          <a:xfrm>
            <a:off x="5351464" y="1752600"/>
            <a:ext cx="1587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680" name="Line 150"/>
          <p:cNvSpPr>
            <a:spLocks noChangeShapeType="1"/>
          </p:cNvSpPr>
          <p:nvPr/>
        </p:nvSpPr>
        <p:spPr bwMode="auto">
          <a:xfrm>
            <a:off x="2540000" y="1752600"/>
            <a:ext cx="1588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681" name="Line 151"/>
          <p:cNvSpPr>
            <a:spLocks noChangeShapeType="1"/>
          </p:cNvSpPr>
          <p:nvPr/>
        </p:nvSpPr>
        <p:spPr bwMode="auto">
          <a:xfrm>
            <a:off x="3008314" y="1752600"/>
            <a:ext cx="1587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682" name="Oval 152"/>
          <p:cNvSpPr>
            <a:spLocks noChangeArrowheads="1"/>
          </p:cNvSpPr>
          <p:nvPr/>
        </p:nvSpPr>
        <p:spPr bwMode="auto">
          <a:xfrm>
            <a:off x="1622426" y="1841501"/>
            <a:ext cx="314325" cy="793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683" name="Line 153"/>
          <p:cNvSpPr>
            <a:spLocks noChangeShapeType="1"/>
          </p:cNvSpPr>
          <p:nvPr/>
        </p:nvSpPr>
        <p:spPr bwMode="auto">
          <a:xfrm>
            <a:off x="6334125" y="1905000"/>
            <a:ext cx="1588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684" name="Oval 154"/>
          <p:cNvSpPr>
            <a:spLocks noChangeArrowheads="1"/>
          </p:cNvSpPr>
          <p:nvPr/>
        </p:nvSpPr>
        <p:spPr bwMode="auto">
          <a:xfrm>
            <a:off x="2149476" y="1841501"/>
            <a:ext cx="314325" cy="793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685" name="Oval 155"/>
          <p:cNvSpPr>
            <a:spLocks noChangeArrowheads="1"/>
          </p:cNvSpPr>
          <p:nvPr/>
        </p:nvSpPr>
        <p:spPr bwMode="auto">
          <a:xfrm>
            <a:off x="2695576" y="1828801"/>
            <a:ext cx="315913" cy="793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686" name="Oval 156"/>
          <p:cNvSpPr>
            <a:spLocks noChangeArrowheads="1"/>
          </p:cNvSpPr>
          <p:nvPr/>
        </p:nvSpPr>
        <p:spPr bwMode="auto">
          <a:xfrm>
            <a:off x="3086101" y="1828801"/>
            <a:ext cx="315913" cy="793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687" name="Oval 157"/>
          <p:cNvSpPr>
            <a:spLocks noChangeArrowheads="1"/>
          </p:cNvSpPr>
          <p:nvPr/>
        </p:nvSpPr>
        <p:spPr bwMode="auto">
          <a:xfrm>
            <a:off x="3554413" y="1828801"/>
            <a:ext cx="315912" cy="793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688" name="Oval 158"/>
          <p:cNvSpPr>
            <a:spLocks noChangeArrowheads="1"/>
          </p:cNvSpPr>
          <p:nvPr/>
        </p:nvSpPr>
        <p:spPr bwMode="auto">
          <a:xfrm>
            <a:off x="4022726" y="1828801"/>
            <a:ext cx="315913" cy="793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689" name="Oval 159"/>
          <p:cNvSpPr>
            <a:spLocks noChangeArrowheads="1"/>
          </p:cNvSpPr>
          <p:nvPr/>
        </p:nvSpPr>
        <p:spPr bwMode="auto">
          <a:xfrm>
            <a:off x="4492626" y="1828801"/>
            <a:ext cx="314325" cy="793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690" name="Oval 160"/>
          <p:cNvSpPr>
            <a:spLocks noChangeArrowheads="1"/>
          </p:cNvSpPr>
          <p:nvPr/>
        </p:nvSpPr>
        <p:spPr bwMode="auto">
          <a:xfrm>
            <a:off x="4960938" y="1828801"/>
            <a:ext cx="315912" cy="793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691" name="Oval 161"/>
          <p:cNvSpPr>
            <a:spLocks noChangeArrowheads="1"/>
          </p:cNvSpPr>
          <p:nvPr/>
        </p:nvSpPr>
        <p:spPr bwMode="auto">
          <a:xfrm>
            <a:off x="5429251" y="1828801"/>
            <a:ext cx="315913" cy="793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692" name="Oval 162"/>
          <p:cNvSpPr>
            <a:spLocks noChangeArrowheads="1"/>
          </p:cNvSpPr>
          <p:nvPr/>
        </p:nvSpPr>
        <p:spPr bwMode="auto">
          <a:xfrm>
            <a:off x="5819776" y="1828801"/>
            <a:ext cx="315913" cy="793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693" name="Oval 163"/>
          <p:cNvSpPr>
            <a:spLocks noChangeArrowheads="1"/>
          </p:cNvSpPr>
          <p:nvPr/>
        </p:nvSpPr>
        <p:spPr bwMode="auto">
          <a:xfrm>
            <a:off x="6210301" y="1828801"/>
            <a:ext cx="315913" cy="793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694" name="Oval 164"/>
          <p:cNvSpPr>
            <a:spLocks noChangeArrowheads="1"/>
          </p:cNvSpPr>
          <p:nvPr/>
        </p:nvSpPr>
        <p:spPr bwMode="auto">
          <a:xfrm>
            <a:off x="6678613" y="1828801"/>
            <a:ext cx="315912" cy="793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695" name="Oval 165"/>
          <p:cNvSpPr>
            <a:spLocks noChangeArrowheads="1"/>
          </p:cNvSpPr>
          <p:nvPr/>
        </p:nvSpPr>
        <p:spPr bwMode="auto">
          <a:xfrm>
            <a:off x="7069138" y="1828801"/>
            <a:ext cx="315912" cy="793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696" name="Oval 166"/>
          <p:cNvSpPr>
            <a:spLocks noChangeArrowheads="1"/>
          </p:cNvSpPr>
          <p:nvPr/>
        </p:nvSpPr>
        <p:spPr bwMode="auto">
          <a:xfrm>
            <a:off x="7537451" y="1841501"/>
            <a:ext cx="315913" cy="793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697" name="Oval 167"/>
          <p:cNvSpPr>
            <a:spLocks noChangeArrowheads="1"/>
          </p:cNvSpPr>
          <p:nvPr/>
        </p:nvSpPr>
        <p:spPr bwMode="auto">
          <a:xfrm>
            <a:off x="7977188" y="1828801"/>
            <a:ext cx="315912" cy="793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698" name="Oval 168"/>
          <p:cNvSpPr>
            <a:spLocks noChangeArrowheads="1"/>
          </p:cNvSpPr>
          <p:nvPr/>
        </p:nvSpPr>
        <p:spPr bwMode="auto">
          <a:xfrm>
            <a:off x="8397876" y="1828801"/>
            <a:ext cx="314325" cy="793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699" name="Oval 169"/>
          <p:cNvSpPr>
            <a:spLocks noChangeArrowheads="1"/>
          </p:cNvSpPr>
          <p:nvPr/>
        </p:nvSpPr>
        <p:spPr bwMode="auto">
          <a:xfrm>
            <a:off x="8866188" y="1828801"/>
            <a:ext cx="315912" cy="793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00" name="Oval 170"/>
          <p:cNvSpPr>
            <a:spLocks noChangeArrowheads="1"/>
          </p:cNvSpPr>
          <p:nvPr/>
        </p:nvSpPr>
        <p:spPr bwMode="auto">
          <a:xfrm>
            <a:off x="9334501" y="1828801"/>
            <a:ext cx="315913" cy="793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01" name="Oval 171"/>
          <p:cNvSpPr>
            <a:spLocks noChangeArrowheads="1"/>
          </p:cNvSpPr>
          <p:nvPr/>
        </p:nvSpPr>
        <p:spPr bwMode="auto">
          <a:xfrm>
            <a:off x="9725026" y="1828801"/>
            <a:ext cx="315913" cy="793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02" name="Oval 172"/>
          <p:cNvSpPr>
            <a:spLocks noChangeArrowheads="1"/>
          </p:cNvSpPr>
          <p:nvPr/>
        </p:nvSpPr>
        <p:spPr bwMode="auto">
          <a:xfrm>
            <a:off x="10583863" y="1828801"/>
            <a:ext cx="315912" cy="793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03" name="Oval 173"/>
          <p:cNvSpPr>
            <a:spLocks noChangeArrowheads="1"/>
          </p:cNvSpPr>
          <p:nvPr/>
        </p:nvSpPr>
        <p:spPr bwMode="auto">
          <a:xfrm>
            <a:off x="10115551" y="1828801"/>
            <a:ext cx="315913" cy="793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04" name="Rectangle 174"/>
          <p:cNvSpPr>
            <a:spLocks noChangeArrowheads="1"/>
          </p:cNvSpPr>
          <p:nvPr/>
        </p:nvSpPr>
        <p:spPr bwMode="auto">
          <a:xfrm>
            <a:off x="5194300" y="1143001"/>
            <a:ext cx="14097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05" name="Rectangle 175"/>
          <p:cNvSpPr>
            <a:spLocks noChangeArrowheads="1"/>
          </p:cNvSpPr>
          <p:nvPr/>
        </p:nvSpPr>
        <p:spPr bwMode="auto">
          <a:xfrm>
            <a:off x="5289551" y="1152525"/>
            <a:ext cx="8511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>
                <a:solidFill>
                  <a:srgbClr val="000000"/>
                </a:solidFill>
                <a:latin typeface="Arial Narrow" panose="020B0606020202030204" pitchFamily="34" charset="0"/>
              </a:rPr>
              <a:t>ANTIGEN</a:t>
            </a:r>
            <a:endParaRPr lang="en-U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06" name="Freeform 176"/>
          <p:cNvSpPr>
            <a:spLocks/>
          </p:cNvSpPr>
          <p:nvPr/>
        </p:nvSpPr>
        <p:spPr bwMode="auto">
          <a:xfrm>
            <a:off x="3883026" y="1136650"/>
            <a:ext cx="423863" cy="330200"/>
          </a:xfrm>
          <a:custGeom>
            <a:avLst/>
            <a:gdLst>
              <a:gd name="T0" fmla="*/ 2147483646 w 267"/>
              <a:gd name="T1" fmla="*/ 2147483646 h 208"/>
              <a:gd name="T2" fmla="*/ 2147483646 w 267"/>
              <a:gd name="T3" fmla="*/ 2147483646 h 208"/>
              <a:gd name="T4" fmla="*/ 2147483646 w 267"/>
              <a:gd name="T5" fmla="*/ 2147483646 h 208"/>
              <a:gd name="T6" fmla="*/ 2147483646 w 267"/>
              <a:gd name="T7" fmla="*/ 2147483646 h 208"/>
              <a:gd name="T8" fmla="*/ 2147483646 w 267"/>
              <a:gd name="T9" fmla="*/ 2147483646 h 208"/>
              <a:gd name="T10" fmla="*/ 2147483646 w 267"/>
              <a:gd name="T11" fmla="*/ 2147483646 h 208"/>
              <a:gd name="T12" fmla="*/ 2147483646 w 267"/>
              <a:gd name="T13" fmla="*/ 2147483646 h 208"/>
              <a:gd name="T14" fmla="*/ 2147483646 w 267"/>
              <a:gd name="T15" fmla="*/ 2147483646 h 208"/>
              <a:gd name="T16" fmla="*/ 0 w 267"/>
              <a:gd name="T17" fmla="*/ 2147483646 h 208"/>
              <a:gd name="T18" fmla="*/ 2147483646 w 267"/>
              <a:gd name="T19" fmla="*/ 2147483646 h 208"/>
              <a:gd name="T20" fmla="*/ 2147483646 w 267"/>
              <a:gd name="T21" fmla="*/ 2147483646 h 208"/>
              <a:gd name="T22" fmla="*/ 2147483646 w 267"/>
              <a:gd name="T23" fmla="*/ 2147483646 h 208"/>
              <a:gd name="T24" fmla="*/ 2147483646 w 267"/>
              <a:gd name="T25" fmla="*/ 2147483646 h 208"/>
              <a:gd name="T26" fmla="*/ 2147483646 w 267"/>
              <a:gd name="T27" fmla="*/ 2147483646 h 208"/>
              <a:gd name="T28" fmla="*/ 2147483646 w 267"/>
              <a:gd name="T29" fmla="*/ 2147483646 h 208"/>
              <a:gd name="T30" fmla="*/ 2147483646 w 267"/>
              <a:gd name="T31" fmla="*/ 2147483646 h 208"/>
              <a:gd name="T32" fmla="*/ 2147483646 w 267"/>
              <a:gd name="T33" fmla="*/ 2147483646 h 208"/>
              <a:gd name="T34" fmla="*/ 2147483646 w 267"/>
              <a:gd name="T35" fmla="*/ 2147483646 h 208"/>
              <a:gd name="T36" fmla="*/ 2147483646 w 267"/>
              <a:gd name="T37" fmla="*/ 2147483646 h 208"/>
              <a:gd name="T38" fmla="*/ 2147483646 w 267"/>
              <a:gd name="T39" fmla="*/ 2147483646 h 208"/>
              <a:gd name="T40" fmla="*/ 2147483646 w 267"/>
              <a:gd name="T41" fmla="*/ 2147483646 h 208"/>
              <a:gd name="T42" fmla="*/ 2147483646 w 267"/>
              <a:gd name="T43" fmla="*/ 2147483646 h 208"/>
              <a:gd name="T44" fmla="*/ 2147483646 w 267"/>
              <a:gd name="T45" fmla="*/ 0 h 208"/>
              <a:gd name="T46" fmla="*/ 2147483646 w 267"/>
              <a:gd name="T47" fmla="*/ 2147483646 h 208"/>
              <a:gd name="T48" fmla="*/ 2147483646 w 267"/>
              <a:gd name="T49" fmla="*/ 2147483646 h 208"/>
              <a:gd name="T50" fmla="*/ 2147483646 w 267"/>
              <a:gd name="T51" fmla="*/ 2147483646 h 208"/>
              <a:gd name="T52" fmla="*/ 2147483646 w 267"/>
              <a:gd name="T53" fmla="*/ 2147483646 h 208"/>
              <a:gd name="T54" fmla="*/ 2147483646 w 267"/>
              <a:gd name="T55" fmla="*/ 2147483646 h 208"/>
              <a:gd name="T56" fmla="*/ 2147483646 w 267"/>
              <a:gd name="T57" fmla="*/ 2147483646 h 208"/>
              <a:gd name="T58" fmla="*/ 2147483646 w 267"/>
              <a:gd name="T59" fmla="*/ 2147483646 h 208"/>
              <a:gd name="T60" fmla="*/ 2147483646 w 267"/>
              <a:gd name="T61" fmla="*/ 2147483646 h 208"/>
              <a:gd name="T62" fmla="*/ 2147483646 w 267"/>
              <a:gd name="T63" fmla="*/ 2147483646 h 208"/>
              <a:gd name="T64" fmla="*/ 2147483646 w 267"/>
              <a:gd name="T65" fmla="*/ 2147483646 h 208"/>
              <a:gd name="T66" fmla="*/ 2147483646 w 267"/>
              <a:gd name="T67" fmla="*/ 2147483646 h 208"/>
              <a:gd name="T68" fmla="*/ 2147483646 w 267"/>
              <a:gd name="T69" fmla="*/ 2147483646 h 208"/>
              <a:gd name="T70" fmla="*/ 2147483646 w 267"/>
              <a:gd name="T71" fmla="*/ 2147483646 h 208"/>
              <a:gd name="T72" fmla="*/ 2147483646 w 267"/>
              <a:gd name="T73" fmla="*/ 2147483646 h 208"/>
              <a:gd name="T74" fmla="*/ 2147483646 w 267"/>
              <a:gd name="T75" fmla="*/ 2147483646 h 208"/>
              <a:gd name="T76" fmla="*/ 2147483646 w 267"/>
              <a:gd name="T77" fmla="*/ 2147483646 h 208"/>
              <a:gd name="T78" fmla="*/ 2147483646 w 267"/>
              <a:gd name="T79" fmla="*/ 2147483646 h 208"/>
              <a:gd name="T80" fmla="*/ 2147483646 w 267"/>
              <a:gd name="T81" fmla="*/ 2147483646 h 208"/>
              <a:gd name="T82" fmla="*/ 2147483646 w 267"/>
              <a:gd name="T83" fmla="*/ 2147483646 h 208"/>
              <a:gd name="T84" fmla="*/ 2147483646 w 267"/>
              <a:gd name="T85" fmla="*/ 2147483646 h 208"/>
              <a:gd name="T86" fmla="*/ 2147483646 w 267"/>
              <a:gd name="T87" fmla="*/ 2147483646 h 208"/>
              <a:gd name="T88" fmla="*/ 2147483646 w 267"/>
              <a:gd name="T89" fmla="*/ 2147483646 h 208"/>
              <a:gd name="T90" fmla="*/ 2147483646 w 267"/>
              <a:gd name="T91" fmla="*/ 2147483646 h 20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67"/>
              <a:gd name="T139" fmla="*/ 0 h 208"/>
              <a:gd name="T140" fmla="*/ 267 w 267"/>
              <a:gd name="T141" fmla="*/ 208 h 20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67" h="208">
                <a:moveTo>
                  <a:pt x="101" y="208"/>
                </a:moveTo>
                <a:lnTo>
                  <a:pt x="76" y="204"/>
                </a:lnTo>
                <a:lnTo>
                  <a:pt x="58" y="202"/>
                </a:lnTo>
                <a:lnTo>
                  <a:pt x="41" y="198"/>
                </a:lnTo>
                <a:lnTo>
                  <a:pt x="31" y="192"/>
                </a:lnTo>
                <a:lnTo>
                  <a:pt x="21" y="186"/>
                </a:lnTo>
                <a:lnTo>
                  <a:pt x="15" y="174"/>
                </a:lnTo>
                <a:lnTo>
                  <a:pt x="8" y="158"/>
                </a:lnTo>
                <a:lnTo>
                  <a:pt x="0" y="138"/>
                </a:lnTo>
                <a:lnTo>
                  <a:pt x="2" y="114"/>
                </a:lnTo>
                <a:lnTo>
                  <a:pt x="4" y="94"/>
                </a:lnTo>
                <a:lnTo>
                  <a:pt x="6" y="76"/>
                </a:lnTo>
                <a:lnTo>
                  <a:pt x="8" y="62"/>
                </a:lnTo>
                <a:lnTo>
                  <a:pt x="11" y="50"/>
                </a:lnTo>
                <a:lnTo>
                  <a:pt x="13" y="38"/>
                </a:lnTo>
                <a:lnTo>
                  <a:pt x="21" y="24"/>
                </a:lnTo>
                <a:lnTo>
                  <a:pt x="35" y="14"/>
                </a:lnTo>
                <a:lnTo>
                  <a:pt x="43" y="12"/>
                </a:lnTo>
                <a:lnTo>
                  <a:pt x="56" y="10"/>
                </a:lnTo>
                <a:lnTo>
                  <a:pt x="70" y="8"/>
                </a:lnTo>
                <a:lnTo>
                  <a:pt x="88" y="6"/>
                </a:lnTo>
                <a:lnTo>
                  <a:pt x="109" y="2"/>
                </a:lnTo>
                <a:lnTo>
                  <a:pt x="131" y="0"/>
                </a:lnTo>
                <a:lnTo>
                  <a:pt x="164" y="6"/>
                </a:lnTo>
                <a:lnTo>
                  <a:pt x="191" y="14"/>
                </a:lnTo>
                <a:lnTo>
                  <a:pt x="218" y="24"/>
                </a:lnTo>
                <a:lnTo>
                  <a:pt x="244" y="38"/>
                </a:lnTo>
                <a:lnTo>
                  <a:pt x="250" y="46"/>
                </a:lnTo>
                <a:lnTo>
                  <a:pt x="257" y="52"/>
                </a:lnTo>
                <a:lnTo>
                  <a:pt x="261" y="60"/>
                </a:lnTo>
                <a:lnTo>
                  <a:pt x="265" y="68"/>
                </a:lnTo>
                <a:lnTo>
                  <a:pt x="267" y="96"/>
                </a:lnTo>
                <a:lnTo>
                  <a:pt x="267" y="120"/>
                </a:lnTo>
                <a:lnTo>
                  <a:pt x="265" y="140"/>
                </a:lnTo>
                <a:lnTo>
                  <a:pt x="263" y="158"/>
                </a:lnTo>
                <a:lnTo>
                  <a:pt x="259" y="172"/>
                </a:lnTo>
                <a:lnTo>
                  <a:pt x="254" y="182"/>
                </a:lnTo>
                <a:lnTo>
                  <a:pt x="248" y="192"/>
                </a:lnTo>
                <a:lnTo>
                  <a:pt x="238" y="198"/>
                </a:lnTo>
                <a:lnTo>
                  <a:pt x="218" y="206"/>
                </a:lnTo>
                <a:lnTo>
                  <a:pt x="203" y="208"/>
                </a:lnTo>
                <a:lnTo>
                  <a:pt x="187" y="208"/>
                </a:lnTo>
                <a:lnTo>
                  <a:pt x="168" y="208"/>
                </a:lnTo>
                <a:lnTo>
                  <a:pt x="148" y="208"/>
                </a:lnTo>
                <a:lnTo>
                  <a:pt x="125" y="208"/>
                </a:lnTo>
                <a:lnTo>
                  <a:pt x="101" y="208"/>
                </a:lnTo>
                <a:close/>
              </a:path>
            </a:pathLst>
          </a:custGeom>
          <a:solidFill>
            <a:srgbClr val="6699FF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707" name="Rectangle 177"/>
          <p:cNvSpPr>
            <a:spLocks noChangeArrowheads="1"/>
          </p:cNvSpPr>
          <p:nvPr/>
        </p:nvSpPr>
        <p:spPr bwMode="auto">
          <a:xfrm>
            <a:off x="9021764" y="1219201"/>
            <a:ext cx="15065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08" name="Rectangle 178"/>
          <p:cNvSpPr>
            <a:spLocks noChangeArrowheads="1"/>
          </p:cNvSpPr>
          <p:nvPr/>
        </p:nvSpPr>
        <p:spPr bwMode="auto">
          <a:xfrm>
            <a:off x="9117013" y="1235076"/>
            <a:ext cx="11766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>
                <a:solidFill>
                  <a:srgbClr val="000000"/>
                </a:solidFill>
                <a:latin typeface="Arial Narrow" panose="020B0606020202030204" pitchFamily="34" charset="0"/>
              </a:rPr>
              <a:t>SLUZOKOŽA</a:t>
            </a:r>
            <a:endParaRPr lang="en-U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09" name="Freeform 179"/>
          <p:cNvSpPr>
            <a:spLocks/>
          </p:cNvSpPr>
          <p:nvPr/>
        </p:nvSpPr>
        <p:spPr bwMode="auto">
          <a:xfrm>
            <a:off x="2468563" y="2273301"/>
            <a:ext cx="1320800" cy="930275"/>
          </a:xfrm>
          <a:custGeom>
            <a:avLst/>
            <a:gdLst>
              <a:gd name="T0" fmla="*/ 2147483646 w 832"/>
              <a:gd name="T1" fmla="*/ 2147483646 h 586"/>
              <a:gd name="T2" fmla="*/ 2147483646 w 832"/>
              <a:gd name="T3" fmla="*/ 2147483646 h 586"/>
              <a:gd name="T4" fmla="*/ 2147483646 w 832"/>
              <a:gd name="T5" fmla="*/ 2147483646 h 586"/>
              <a:gd name="T6" fmla="*/ 2147483646 w 832"/>
              <a:gd name="T7" fmla="*/ 2147483646 h 586"/>
              <a:gd name="T8" fmla="*/ 2147483646 w 832"/>
              <a:gd name="T9" fmla="*/ 2147483646 h 586"/>
              <a:gd name="T10" fmla="*/ 2147483646 w 832"/>
              <a:gd name="T11" fmla="*/ 2147483646 h 586"/>
              <a:gd name="T12" fmla="*/ 2147483646 w 832"/>
              <a:gd name="T13" fmla="*/ 2147483646 h 586"/>
              <a:gd name="T14" fmla="*/ 2147483646 w 832"/>
              <a:gd name="T15" fmla="*/ 2147483646 h 586"/>
              <a:gd name="T16" fmla="*/ 2147483646 w 832"/>
              <a:gd name="T17" fmla="*/ 2147483646 h 586"/>
              <a:gd name="T18" fmla="*/ 2147483646 w 832"/>
              <a:gd name="T19" fmla="*/ 2147483646 h 586"/>
              <a:gd name="T20" fmla="*/ 2147483646 w 832"/>
              <a:gd name="T21" fmla="*/ 2147483646 h 586"/>
              <a:gd name="T22" fmla="*/ 2147483646 w 832"/>
              <a:gd name="T23" fmla="*/ 2147483646 h 586"/>
              <a:gd name="T24" fmla="*/ 2147483646 w 832"/>
              <a:gd name="T25" fmla="*/ 2147483646 h 586"/>
              <a:gd name="T26" fmla="*/ 2147483646 w 832"/>
              <a:gd name="T27" fmla="*/ 2147483646 h 586"/>
              <a:gd name="T28" fmla="*/ 2147483646 w 832"/>
              <a:gd name="T29" fmla="*/ 2147483646 h 586"/>
              <a:gd name="T30" fmla="*/ 2147483646 w 832"/>
              <a:gd name="T31" fmla="*/ 2147483646 h 586"/>
              <a:gd name="T32" fmla="*/ 0 w 832"/>
              <a:gd name="T33" fmla="*/ 2147483646 h 586"/>
              <a:gd name="T34" fmla="*/ 2147483646 w 832"/>
              <a:gd name="T35" fmla="*/ 2147483646 h 586"/>
              <a:gd name="T36" fmla="*/ 2147483646 w 832"/>
              <a:gd name="T37" fmla="*/ 2147483646 h 586"/>
              <a:gd name="T38" fmla="*/ 2147483646 w 832"/>
              <a:gd name="T39" fmla="*/ 2147483646 h 586"/>
              <a:gd name="T40" fmla="*/ 2147483646 w 832"/>
              <a:gd name="T41" fmla="*/ 2147483646 h 586"/>
              <a:gd name="T42" fmla="*/ 2147483646 w 832"/>
              <a:gd name="T43" fmla="*/ 2147483646 h 586"/>
              <a:gd name="T44" fmla="*/ 2147483646 w 832"/>
              <a:gd name="T45" fmla="*/ 2147483646 h 586"/>
              <a:gd name="T46" fmla="*/ 2147483646 w 832"/>
              <a:gd name="T47" fmla="*/ 2147483646 h 586"/>
              <a:gd name="T48" fmla="*/ 2147483646 w 832"/>
              <a:gd name="T49" fmla="*/ 2147483646 h 586"/>
              <a:gd name="T50" fmla="*/ 2147483646 w 832"/>
              <a:gd name="T51" fmla="*/ 2147483646 h 586"/>
              <a:gd name="T52" fmla="*/ 2147483646 w 832"/>
              <a:gd name="T53" fmla="*/ 2147483646 h 586"/>
              <a:gd name="T54" fmla="*/ 2147483646 w 832"/>
              <a:gd name="T55" fmla="*/ 2147483646 h 586"/>
              <a:gd name="T56" fmla="*/ 2147483646 w 832"/>
              <a:gd name="T57" fmla="*/ 2147483646 h 586"/>
              <a:gd name="T58" fmla="*/ 2147483646 w 832"/>
              <a:gd name="T59" fmla="*/ 2147483646 h 586"/>
              <a:gd name="T60" fmla="*/ 2147483646 w 832"/>
              <a:gd name="T61" fmla="*/ 2147483646 h 586"/>
              <a:gd name="T62" fmla="*/ 2147483646 w 832"/>
              <a:gd name="T63" fmla="*/ 2147483646 h 586"/>
              <a:gd name="T64" fmla="*/ 2147483646 w 832"/>
              <a:gd name="T65" fmla="*/ 2147483646 h 586"/>
              <a:gd name="T66" fmla="*/ 2147483646 w 832"/>
              <a:gd name="T67" fmla="*/ 2147483646 h 586"/>
              <a:gd name="T68" fmla="*/ 2147483646 w 832"/>
              <a:gd name="T69" fmla="*/ 2147483646 h 586"/>
              <a:gd name="T70" fmla="*/ 2147483646 w 832"/>
              <a:gd name="T71" fmla="*/ 2147483646 h 586"/>
              <a:gd name="T72" fmla="*/ 2147483646 w 832"/>
              <a:gd name="T73" fmla="*/ 2147483646 h 586"/>
              <a:gd name="T74" fmla="*/ 2147483646 w 832"/>
              <a:gd name="T75" fmla="*/ 2147483646 h 586"/>
              <a:gd name="T76" fmla="*/ 2147483646 w 832"/>
              <a:gd name="T77" fmla="*/ 2147483646 h 586"/>
              <a:gd name="T78" fmla="*/ 2147483646 w 832"/>
              <a:gd name="T79" fmla="*/ 2147483646 h 586"/>
              <a:gd name="T80" fmla="*/ 2147483646 w 832"/>
              <a:gd name="T81" fmla="*/ 2147483646 h 586"/>
              <a:gd name="T82" fmla="*/ 2147483646 w 832"/>
              <a:gd name="T83" fmla="*/ 2147483646 h 586"/>
              <a:gd name="T84" fmla="*/ 2147483646 w 832"/>
              <a:gd name="T85" fmla="*/ 2147483646 h 586"/>
              <a:gd name="T86" fmla="*/ 2147483646 w 832"/>
              <a:gd name="T87" fmla="*/ 2147483646 h 58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832"/>
              <a:gd name="T133" fmla="*/ 0 h 586"/>
              <a:gd name="T134" fmla="*/ 832 w 832"/>
              <a:gd name="T135" fmla="*/ 586 h 58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832" h="586">
                <a:moveTo>
                  <a:pt x="571" y="90"/>
                </a:moveTo>
                <a:lnTo>
                  <a:pt x="569" y="80"/>
                </a:lnTo>
                <a:lnTo>
                  <a:pt x="567" y="68"/>
                </a:lnTo>
                <a:lnTo>
                  <a:pt x="565" y="58"/>
                </a:lnTo>
                <a:lnTo>
                  <a:pt x="561" y="50"/>
                </a:lnTo>
                <a:lnTo>
                  <a:pt x="551" y="36"/>
                </a:lnTo>
                <a:lnTo>
                  <a:pt x="543" y="26"/>
                </a:lnTo>
                <a:lnTo>
                  <a:pt x="537" y="20"/>
                </a:lnTo>
                <a:lnTo>
                  <a:pt x="535" y="18"/>
                </a:lnTo>
                <a:lnTo>
                  <a:pt x="530" y="18"/>
                </a:lnTo>
                <a:lnTo>
                  <a:pt x="530" y="20"/>
                </a:lnTo>
                <a:lnTo>
                  <a:pt x="530" y="28"/>
                </a:lnTo>
                <a:lnTo>
                  <a:pt x="530" y="36"/>
                </a:lnTo>
                <a:lnTo>
                  <a:pt x="533" y="36"/>
                </a:lnTo>
                <a:lnTo>
                  <a:pt x="530" y="34"/>
                </a:lnTo>
                <a:lnTo>
                  <a:pt x="528" y="26"/>
                </a:lnTo>
                <a:lnTo>
                  <a:pt x="526" y="16"/>
                </a:lnTo>
                <a:lnTo>
                  <a:pt x="520" y="0"/>
                </a:lnTo>
                <a:lnTo>
                  <a:pt x="403" y="2"/>
                </a:lnTo>
                <a:lnTo>
                  <a:pt x="346" y="6"/>
                </a:lnTo>
                <a:lnTo>
                  <a:pt x="287" y="10"/>
                </a:lnTo>
                <a:lnTo>
                  <a:pt x="268" y="14"/>
                </a:lnTo>
                <a:lnTo>
                  <a:pt x="248" y="20"/>
                </a:lnTo>
                <a:lnTo>
                  <a:pt x="239" y="24"/>
                </a:lnTo>
                <a:lnTo>
                  <a:pt x="231" y="28"/>
                </a:lnTo>
                <a:lnTo>
                  <a:pt x="227" y="30"/>
                </a:lnTo>
                <a:lnTo>
                  <a:pt x="225" y="30"/>
                </a:lnTo>
                <a:lnTo>
                  <a:pt x="211" y="44"/>
                </a:lnTo>
                <a:lnTo>
                  <a:pt x="202" y="54"/>
                </a:lnTo>
                <a:lnTo>
                  <a:pt x="194" y="60"/>
                </a:lnTo>
                <a:lnTo>
                  <a:pt x="190" y="64"/>
                </a:lnTo>
                <a:lnTo>
                  <a:pt x="182" y="68"/>
                </a:lnTo>
                <a:lnTo>
                  <a:pt x="172" y="74"/>
                </a:lnTo>
                <a:lnTo>
                  <a:pt x="157" y="84"/>
                </a:lnTo>
                <a:lnTo>
                  <a:pt x="145" y="90"/>
                </a:lnTo>
                <a:lnTo>
                  <a:pt x="133" y="98"/>
                </a:lnTo>
                <a:lnTo>
                  <a:pt x="125" y="104"/>
                </a:lnTo>
                <a:lnTo>
                  <a:pt x="114" y="112"/>
                </a:lnTo>
                <a:lnTo>
                  <a:pt x="106" y="116"/>
                </a:lnTo>
                <a:lnTo>
                  <a:pt x="102" y="118"/>
                </a:lnTo>
                <a:lnTo>
                  <a:pt x="86" y="144"/>
                </a:lnTo>
                <a:lnTo>
                  <a:pt x="69" y="168"/>
                </a:lnTo>
                <a:lnTo>
                  <a:pt x="45" y="212"/>
                </a:lnTo>
                <a:lnTo>
                  <a:pt x="34" y="236"/>
                </a:lnTo>
                <a:lnTo>
                  <a:pt x="26" y="260"/>
                </a:lnTo>
                <a:lnTo>
                  <a:pt x="18" y="288"/>
                </a:lnTo>
                <a:lnTo>
                  <a:pt x="12" y="318"/>
                </a:lnTo>
                <a:lnTo>
                  <a:pt x="8" y="346"/>
                </a:lnTo>
                <a:lnTo>
                  <a:pt x="4" y="372"/>
                </a:lnTo>
                <a:lnTo>
                  <a:pt x="0" y="400"/>
                </a:lnTo>
                <a:lnTo>
                  <a:pt x="2" y="426"/>
                </a:lnTo>
                <a:lnTo>
                  <a:pt x="6" y="434"/>
                </a:lnTo>
                <a:lnTo>
                  <a:pt x="14" y="438"/>
                </a:lnTo>
                <a:lnTo>
                  <a:pt x="24" y="442"/>
                </a:lnTo>
                <a:lnTo>
                  <a:pt x="32" y="446"/>
                </a:lnTo>
                <a:lnTo>
                  <a:pt x="47" y="462"/>
                </a:lnTo>
                <a:lnTo>
                  <a:pt x="63" y="476"/>
                </a:lnTo>
                <a:lnTo>
                  <a:pt x="77" y="486"/>
                </a:lnTo>
                <a:lnTo>
                  <a:pt x="88" y="492"/>
                </a:lnTo>
                <a:lnTo>
                  <a:pt x="94" y="496"/>
                </a:lnTo>
                <a:lnTo>
                  <a:pt x="98" y="500"/>
                </a:lnTo>
                <a:lnTo>
                  <a:pt x="102" y="500"/>
                </a:lnTo>
                <a:lnTo>
                  <a:pt x="102" y="498"/>
                </a:lnTo>
                <a:lnTo>
                  <a:pt x="102" y="494"/>
                </a:lnTo>
                <a:lnTo>
                  <a:pt x="104" y="496"/>
                </a:lnTo>
                <a:lnTo>
                  <a:pt x="108" y="498"/>
                </a:lnTo>
                <a:lnTo>
                  <a:pt x="112" y="502"/>
                </a:lnTo>
                <a:lnTo>
                  <a:pt x="120" y="508"/>
                </a:lnTo>
                <a:lnTo>
                  <a:pt x="133" y="516"/>
                </a:lnTo>
                <a:lnTo>
                  <a:pt x="159" y="536"/>
                </a:lnTo>
                <a:lnTo>
                  <a:pt x="182" y="554"/>
                </a:lnTo>
                <a:lnTo>
                  <a:pt x="207" y="570"/>
                </a:lnTo>
                <a:lnTo>
                  <a:pt x="235" y="586"/>
                </a:lnTo>
                <a:lnTo>
                  <a:pt x="291" y="584"/>
                </a:lnTo>
                <a:lnTo>
                  <a:pt x="348" y="584"/>
                </a:lnTo>
                <a:lnTo>
                  <a:pt x="403" y="582"/>
                </a:lnTo>
                <a:lnTo>
                  <a:pt x="459" y="576"/>
                </a:lnTo>
                <a:lnTo>
                  <a:pt x="467" y="572"/>
                </a:lnTo>
                <a:lnTo>
                  <a:pt x="471" y="566"/>
                </a:lnTo>
                <a:lnTo>
                  <a:pt x="475" y="558"/>
                </a:lnTo>
                <a:lnTo>
                  <a:pt x="479" y="550"/>
                </a:lnTo>
                <a:lnTo>
                  <a:pt x="483" y="530"/>
                </a:lnTo>
                <a:lnTo>
                  <a:pt x="485" y="522"/>
                </a:lnTo>
                <a:lnTo>
                  <a:pt x="489" y="516"/>
                </a:lnTo>
                <a:lnTo>
                  <a:pt x="500" y="506"/>
                </a:lnTo>
                <a:lnTo>
                  <a:pt x="512" y="500"/>
                </a:lnTo>
                <a:lnTo>
                  <a:pt x="539" y="490"/>
                </a:lnTo>
                <a:lnTo>
                  <a:pt x="567" y="488"/>
                </a:lnTo>
                <a:lnTo>
                  <a:pt x="598" y="488"/>
                </a:lnTo>
                <a:lnTo>
                  <a:pt x="629" y="490"/>
                </a:lnTo>
                <a:lnTo>
                  <a:pt x="662" y="494"/>
                </a:lnTo>
                <a:lnTo>
                  <a:pt x="692" y="496"/>
                </a:lnTo>
                <a:lnTo>
                  <a:pt x="723" y="496"/>
                </a:lnTo>
                <a:lnTo>
                  <a:pt x="735" y="484"/>
                </a:lnTo>
                <a:lnTo>
                  <a:pt x="746" y="474"/>
                </a:lnTo>
                <a:lnTo>
                  <a:pt x="760" y="460"/>
                </a:lnTo>
                <a:lnTo>
                  <a:pt x="770" y="452"/>
                </a:lnTo>
                <a:lnTo>
                  <a:pt x="776" y="446"/>
                </a:lnTo>
                <a:lnTo>
                  <a:pt x="781" y="440"/>
                </a:lnTo>
                <a:lnTo>
                  <a:pt x="787" y="434"/>
                </a:lnTo>
                <a:lnTo>
                  <a:pt x="795" y="422"/>
                </a:lnTo>
                <a:lnTo>
                  <a:pt x="799" y="416"/>
                </a:lnTo>
                <a:lnTo>
                  <a:pt x="805" y="406"/>
                </a:lnTo>
                <a:lnTo>
                  <a:pt x="815" y="358"/>
                </a:lnTo>
                <a:lnTo>
                  <a:pt x="824" y="310"/>
                </a:lnTo>
                <a:lnTo>
                  <a:pt x="830" y="260"/>
                </a:lnTo>
                <a:lnTo>
                  <a:pt x="832" y="238"/>
                </a:lnTo>
                <a:lnTo>
                  <a:pt x="832" y="214"/>
                </a:lnTo>
                <a:lnTo>
                  <a:pt x="828" y="192"/>
                </a:lnTo>
                <a:lnTo>
                  <a:pt x="824" y="172"/>
                </a:lnTo>
                <a:lnTo>
                  <a:pt x="815" y="152"/>
                </a:lnTo>
                <a:lnTo>
                  <a:pt x="805" y="134"/>
                </a:lnTo>
                <a:lnTo>
                  <a:pt x="791" y="118"/>
                </a:lnTo>
                <a:lnTo>
                  <a:pt x="772" y="104"/>
                </a:lnTo>
                <a:lnTo>
                  <a:pt x="750" y="90"/>
                </a:lnTo>
                <a:lnTo>
                  <a:pt x="723" y="80"/>
                </a:lnTo>
                <a:lnTo>
                  <a:pt x="715" y="68"/>
                </a:lnTo>
                <a:lnTo>
                  <a:pt x="707" y="58"/>
                </a:lnTo>
                <a:lnTo>
                  <a:pt x="694" y="44"/>
                </a:lnTo>
                <a:lnTo>
                  <a:pt x="680" y="34"/>
                </a:lnTo>
                <a:lnTo>
                  <a:pt x="666" y="30"/>
                </a:lnTo>
                <a:lnTo>
                  <a:pt x="647" y="30"/>
                </a:lnTo>
                <a:lnTo>
                  <a:pt x="627" y="32"/>
                </a:lnTo>
                <a:lnTo>
                  <a:pt x="602" y="36"/>
                </a:lnTo>
                <a:lnTo>
                  <a:pt x="571" y="40"/>
                </a:lnTo>
                <a:lnTo>
                  <a:pt x="567" y="52"/>
                </a:lnTo>
                <a:lnTo>
                  <a:pt x="563" y="58"/>
                </a:lnTo>
                <a:lnTo>
                  <a:pt x="561" y="64"/>
                </a:lnTo>
                <a:lnTo>
                  <a:pt x="561" y="68"/>
                </a:lnTo>
                <a:lnTo>
                  <a:pt x="561" y="70"/>
                </a:lnTo>
                <a:lnTo>
                  <a:pt x="563" y="74"/>
                </a:lnTo>
                <a:lnTo>
                  <a:pt x="565" y="80"/>
                </a:lnTo>
                <a:lnTo>
                  <a:pt x="571" y="9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710" name="Oval 180"/>
          <p:cNvSpPr>
            <a:spLocks noChangeArrowheads="1"/>
          </p:cNvSpPr>
          <p:nvPr/>
        </p:nvSpPr>
        <p:spPr bwMode="auto">
          <a:xfrm>
            <a:off x="2695576" y="2362201"/>
            <a:ext cx="784225" cy="5365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11" name="Freeform 181"/>
          <p:cNvSpPr>
            <a:spLocks/>
          </p:cNvSpPr>
          <p:nvPr/>
        </p:nvSpPr>
        <p:spPr bwMode="auto">
          <a:xfrm>
            <a:off x="3321051" y="2895600"/>
            <a:ext cx="390525" cy="304800"/>
          </a:xfrm>
          <a:custGeom>
            <a:avLst/>
            <a:gdLst>
              <a:gd name="T0" fmla="*/ 2147483646 w 246"/>
              <a:gd name="T1" fmla="*/ 0 h 192"/>
              <a:gd name="T2" fmla="*/ 0 w 246"/>
              <a:gd name="T3" fmla="*/ 2147483646 h 192"/>
              <a:gd name="T4" fmla="*/ 2147483646 w 246"/>
              <a:gd name="T5" fmla="*/ 2147483646 h 192"/>
              <a:gd name="T6" fmla="*/ 2147483646 w 246"/>
              <a:gd name="T7" fmla="*/ 2147483646 h 192"/>
              <a:gd name="T8" fmla="*/ 2147483646 w 246"/>
              <a:gd name="T9" fmla="*/ 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6"/>
              <a:gd name="T16" fmla="*/ 0 h 192"/>
              <a:gd name="T17" fmla="*/ 246 w 246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6" h="192">
                <a:moveTo>
                  <a:pt x="123" y="0"/>
                </a:moveTo>
                <a:lnTo>
                  <a:pt x="0" y="96"/>
                </a:lnTo>
                <a:lnTo>
                  <a:pt x="123" y="192"/>
                </a:lnTo>
                <a:lnTo>
                  <a:pt x="246" y="96"/>
                </a:lnTo>
                <a:lnTo>
                  <a:pt x="123" y="0"/>
                </a:lnTo>
                <a:close/>
              </a:path>
            </a:pathLst>
          </a:custGeom>
          <a:solidFill>
            <a:srgbClr val="6699FF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712" name="Freeform 182"/>
          <p:cNvSpPr>
            <a:spLocks/>
          </p:cNvSpPr>
          <p:nvPr/>
        </p:nvSpPr>
        <p:spPr bwMode="auto">
          <a:xfrm>
            <a:off x="2540001" y="2971800"/>
            <a:ext cx="390525" cy="304800"/>
          </a:xfrm>
          <a:custGeom>
            <a:avLst/>
            <a:gdLst>
              <a:gd name="T0" fmla="*/ 2147483646 w 246"/>
              <a:gd name="T1" fmla="*/ 0 h 192"/>
              <a:gd name="T2" fmla="*/ 0 w 246"/>
              <a:gd name="T3" fmla="*/ 2147483646 h 192"/>
              <a:gd name="T4" fmla="*/ 2147483646 w 246"/>
              <a:gd name="T5" fmla="*/ 2147483646 h 192"/>
              <a:gd name="T6" fmla="*/ 2147483646 w 246"/>
              <a:gd name="T7" fmla="*/ 2147483646 h 192"/>
              <a:gd name="T8" fmla="*/ 2147483646 w 246"/>
              <a:gd name="T9" fmla="*/ 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6"/>
              <a:gd name="T16" fmla="*/ 0 h 192"/>
              <a:gd name="T17" fmla="*/ 246 w 246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6" h="192">
                <a:moveTo>
                  <a:pt x="123" y="0"/>
                </a:moveTo>
                <a:lnTo>
                  <a:pt x="0" y="96"/>
                </a:lnTo>
                <a:lnTo>
                  <a:pt x="123" y="192"/>
                </a:lnTo>
                <a:lnTo>
                  <a:pt x="246" y="96"/>
                </a:lnTo>
                <a:lnTo>
                  <a:pt x="123" y="0"/>
                </a:lnTo>
                <a:close/>
              </a:path>
            </a:pathLst>
          </a:custGeom>
          <a:solidFill>
            <a:srgbClr val="6699FF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713" name="Rectangle 183"/>
          <p:cNvSpPr>
            <a:spLocks noChangeArrowheads="1"/>
          </p:cNvSpPr>
          <p:nvPr/>
        </p:nvSpPr>
        <p:spPr bwMode="auto">
          <a:xfrm>
            <a:off x="2760663" y="2438401"/>
            <a:ext cx="8620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14" name="Rectangle 184"/>
          <p:cNvSpPr>
            <a:spLocks noChangeArrowheads="1"/>
          </p:cNvSpPr>
          <p:nvPr/>
        </p:nvSpPr>
        <p:spPr bwMode="auto">
          <a:xfrm>
            <a:off x="2854325" y="2454276"/>
            <a:ext cx="3991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>
                <a:solidFill>
                  <a:srgbClr val="000000"/>
                </a:solidFill>
                <a:latin typeface="Arial Narrow" panose="020B0606020202030204" pitchFamily="34" charset="0"/>
              </a:rPr>
              <a:t>AP</a:t>
            </a:r>
            <a:r>
              <a:rPr lang="hr-HR" altLang="sr-Latn-RS" sz="1800" b="1">
                <a:solidFill>
                  <a:srgbClr val="000000"/>
                </a:solidFill>
                <a:latin typeface="Arial Narrow" panose="020B0606020202030204" pitchFamily="34" charset="0"/>
              </a:rPr>
              <a:t>C</a:t>
            </a:r>
            <a:endParaRPr lang="en-US" altLang="sr-Latn-RS" sz="1800">
              <a:latin typeface="Arial Narrow" panose="020B0606020202030204" pitchFamily="34" charset="0"/>
            </a:endParaRPr>
          </a:p>
        </p:txBody>
      </p:sp>
      <p:grpSp>
        <p:nvGrpSpPr>
          <p:cNvPr id="70715" name="Group 185"/>
          <p:cNvGrpSpPr>
            <a:grpSpLocks/>
          </p:cNvGrpSpPr>
          <p:nvPr/>
        </p:nvGrpSpPr>
        <p:grpSpPr bwMode="auto">
          <a:xfrm>
            <a:off x="1992313" y="3505201"/>
            <a:ext cx="1409700" cy="1374775"/>
            <a:chOff x="295" y="2208"/>
            <a:chExt cx="888" cy="866"/>
          </a:xfrm>
        </p:grpSpPr>
        <p:sp>
          <p:nvSpPr>
            <p:cNvPr id="71028" name="Oval 186"/>
            <p:cNvSpPr>
              <a:spLocks noChangeArrowheads="1"/>
            </p:cNvSpPr>
            <p:nvPr/>
          </p:nvSpPr>
          <p:spPr bwMode="auto">
            <a:xfrm>
              <a:off x="295" y="2208"/>
              <a:ext cx="888" cy="866"/>
            </a:xfrm>
            <a:prstGeom prst="ellipse">
              <a:avLst/>
            </a:prstGeom>
            <a:solidFill>
              <a:srgbClr val="99FF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grpSp>
          <p:nvGrpSpPr>
            <p:cNvPr id="71029" name="Group 187"/>
            <p:cNvGrpSpPr>
              <a:grpSpLocks/>
            </p:cNvGrpSpPr>
            <p:nvPr/>
          </p:nvGrpSpPr>
          <p:grpSpPr bwMode="auto">
            <a:xfrm>
              <a:off x="414" y="2438"/>
              <a:ext cx="650" cy="578"/>
              <a:chOff x="414" y="2438"/>
              <a:chExt cx="650" cy="578"/>
            </a:xfrm>
          </p:grpSpPr>
          <p:grpSp>
            <p:nvGrpSpPr>
              <p:cNvPr id="71031" name="Group 188"/>
              <p:cNvGrpSpPr>
                <a:grpSpLocks/>
              </p:cNvGrpSpPr>
              <p:nvPr/>
            </p:nvGrpSpPr>
            <p:grpSpPr bwMode="auto">
              <a:xfrm>
                <a:off x="414" y="2438"/>
                <a:ext cx="650" cy="578"/>
                <a:chOff x="414" y="2438"/>
                <a:chExt cx="650" cy="578"/>
              </a:xfrm>
            </p:grpSpPr>
            <p:sp>
              <p:nvSpPr>
                <p:cNvPr id="71033" name="Oval 189"/>
                <p:cNvSpPr>
                  <a:spLocks noChangeArrowheads="1"/>
                </p:cNvSpPr>
                <p:nvPr/>
              </p:nvSpPr>
              <p:spPr bwMode="auto">
                <a:xfrm>
                  <a:off x="414" y="2438"/>
                  <a:ext cx="650" cy="578"/>
                </a:xfrm>
                <a:prstGeom prst="ellipse">
                  <a:avLst/>
                </a:prstGeom>
                <a:solidFill>
                  <a:srgbClr val="4776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34" name="Oval 190"/>
                <p:cNvSpPr>
                  <a:spLocks noChangeArrowheads="1"/>
                </p:cNvSpPr>
                <p:nvPr/>
              </p:nvSpPr>
              <p:spPr bwMode="auto">
                <a:xfrm>
                  <a:off x="418" y="2442"/>
                  <a:ext cx="642" cy="570"/>
                </a:xfrm>
                <a:prstGeom prst="ellipse">
                  <a:avLst/>
                </a:prstGeom>
                <a:solidFill>
                  <a:srgbClr val="4776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35" name="Oval 191"/>
                <p:cNvSpPr>
                  <a:spLocks noChangeArrowheads="1"/>
                </p:cNvSpPr>
                <p:nvPr/>
              </p:nvSpPr>
              <p:spPr bwMode="auto">
                <a:xfrm>
                  <a:off x="420" y="2444"/>
                  <a:ext cx="638" cy="566"/>
                </a:xfrm>
                <a:prstGeom prst="ellipse">
                  <a:avLst/>
                </a:prstGeom>
                <a:solidFill>
                  <a:srgbClr val="4776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36" name="Oval 192"/>
                <p:cNvSpPr>
                  <a:spLocks noChangeArrowheads="1"/>
                </p:cNvSpPr>
                <p:nvPr/>
              </p:nvSpPr>
              <p:spPr bwMode="auto">
                <a:xfrm>
                  <a:off x="422" y="2446"/>
                  <a:ext cx="634" cy="562"/>
                </a:xfrm>
                <a:prstGeom prst="ellipse">
                  <a:avLst/>
                </a:prstGeom>
                <a:solidFill>
                  <a:srgbClr val="4777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37" name="Oval 193"/>
                <p:cNvSpPr>
                  <a:spLocks noChangeArrowheads="1"/>
                </p:cNvSpPr>
                <p:nvPr/>
              </p:nvSpPr>
              <p:spPr bwMode="auto">
                <a:xfrm>
                  <a:off x="424" y="2448"/>
                  <a:ext cx="630" cy="558"/>
                </a:xfrm>
                <a:prstGeom prst="ellipse">
                  <a:avLst/>
                </a:prstGeom>
                <a:solidFill>
                  <a:srgbClr val="4877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38" name="Oval 194"/>
                <p:cNvSpPr>
                  <a:spLocks noChangeArrowheads="1"/>
                </p:cNvSpPr>
                <p:nvPr/>
              </p:nvSpPr>
              <p:spPr bwMode="auto">
                <a:xfrm>
                  <a:off x="426" y="2450"/>
                  <a:ext cx="626" cy="554"/>
                </a:xfrm>
                <a:prstGeom prst="ellipse">
                  <a:avLst/>
                </a:prstGeom>
                <a:solidFill>
                  <a:srgbClr val="4878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39" name="Oval 195"/>
                <p:cNvSpPr>
                  <a:spLocks noChangeArrowheads="1"/>
                </p:cNvSpPr>
                <p:nvPr/>
              </p:nvSpPr>
              <p:spPr bwMode="auto">
                <a:xfrm>
                  <a:off x="431" y="2452"/>
                  <a:ext cx="617" cy="550"/>
                </a:xfrm>
                <a:prstGeom prst="ellipse">
                  <a:avLst/>
                </a:prstGeom>
                <a:solidFill>
                  <a:srgbClr val="4878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40" name="Oval 196"/>
                <p:cNvSpPr>
                  <a:spLocks noChangeArrowheads="1"/>
                </p:cNvSpPr>
                <p:nvPr/>
              </p:nvSpPr>
              <p:spPr bwMode="auto">
                <a:xfrm>
                  <a:off x="433" y="2454"/>
                  <a:ext cx="613" cy="546"/>
                </a:xfrm>
                <a:prstGeom prst="ellipse">
                  <a:avLst/>
                </a:prstGeom>
                <a:solidFill>
                  <a:srgbClr val="4879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41" name="Oval 197"/>
                <p:cNvSpPr>
                  <a:spLocks noChangeArrowheads="1"/>
                </p:cNvSpPr>
                <p:nvPr/>
              </p:nvSpPr>
              <p:spPr bwMode="auto">
                <a:xfrm>
                  <a:off x="435" y="2456"/>
                  <a:ext cx="608" cy="542"/>
                </a:xfrm>
                <a:prstGeom prst="ellipse">
                  <a:avLst/>
                </a:prstGeom>
                <a:solidFill>
                  <a:srgbClr val="4979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42" name="Oval 198"/>
                <p:cNvSpPr>
                  <a:spLocks noChangeArrowheads="1"/>
                </p:cNvSpPr>
                <p:nvPr/>
              </p:nvSpPr>
              <p:spPr bwMode="auto">
                <a:xfrm>
                  <a:off x="437" y="2458"/>
                  <a:ext cx="604" cy="538"/>
                </a:xfrm>
                <a:prstGeom prst="ellipse">
                  <a:avLst/>
                </a:prstGeom>
                <a:solidFill>
                  <a:srgbClr val="497A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43" name="Oval 199"/>
                <p:cNvSpPr>
                  <a:spLocks noChangeArrowheads="1"/>
                </p:cNvSpPr>
                <p:nvPr/>
              </p:nvSpPr>
              <p:spPr bwMode="auto">
                <a:xfrm>
                  <a:off x="439" y="2460"/>
                  <a:ext cx="600" cy="534"/>
                </a:xfrm>
                <a:prstGeom prst="ellipse">
                  <a:avLst/>
                </a:prstGeom>
                <a:solidFill>
                  <a:srgbClr val="497A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44" name="Oval 200"/>
                <p:cNvSpPr>
                  <a:spLocks noChangeArrowheads="1"/>
                </p:cNvSpPr>
                <p:nvPr/>
              </p:nvSpPr>
              <p:spPr bwMode="auto">
                <a:xfrm>
                  <a:off x="441" y="2462"/>
                  <a:ext cx="596" cy="530"/>
                </a:xfrm>
                <a:prstGeom prst="ellipse">
                  <a:avLst/>
                </a:prstGeom>
                <a:solidFill>
                  <a:srgbClr val="4A7B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45" name="Oval 201"/>
                <p:cNvSpPr>
                  <a:spLocks noChangeArrowheads="1"/>
                </p:cNvSpPr>
                <p:nvPr/>
              </p:nvSpPr>
              <p:spPr bwMode="auto">
                <a:xfrm>
                  <a:off x="443" y="2464"/>
                  <a:ext cx="592" cy="526"/>
                </a:xfrm>
                <a:prstGeom prst="ellipse">
                  <a:avLst/>
                </a:prstGeom>
                <a:solidFill>
                  <a:srgbClr val="4A7C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46" name="Oval 202"/>
                <p:cNvSpPr>
                  <a:spLocks noChangeArrowheads="1"/>
                </p:cNvSpPr>
                <p:nvPr/>
              </p:nvSpPr>
              <p:spPr bwMode="auto">
                <a:xfrm>
                  <a:off x="447" y="2466"/>
                  <a:ext cx="584" cy="522"/>
                </a:xfrm>
                <a:prstGeom prst="ellipse">
                  <a:avLst/>
                </a:prstGeom>
                <a:solidFill>
                  <a:srgbClr val="4B7C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47" name="Oval 203"/>
                <p:cNvSpPr>
                  <a:spLocks noChangeArrowheads="1"/>
                </p:cNvSpPr>
                <p:nvPr/>
              </p:nvSpPr>
              <p:spPr bwMode="auto">
                <a:xfrm>
                  <a:off x="449" y="2468"/>
                  <a:ext cx="580" cy="518"/>
                </a:xfrm>
                <a:prstGeom prst="ellipse">
                  <a:avLst/>
                </a:prstGeom>
                <a:solidFill>
                  <a:srgbClr val="4B7D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48" name="Oval 204"/>
                <p:cNvSpPr>
                  <a:spLocks noChangeArrowheads="1"/>
                </p:cNvSpPr>
                <p:nvPr/>
              </p:nvSpPr>
              <p:spPr bwMode="auto">
                <a:xfrm>
                  <a:off x="451" y="2470"/>
                  <a:ext cx="576" cy="514"/>
                </a:xfrm>
                <a:prstGeom prst="ellipse">
                  <a:avLst/>
                </a:prstGeom>
                <a:solidFill>
                  <a:srgbClr val="4B7E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49" name="Oval 205"/>
                <p:cNvSpPr>
                  <a:spLocks noChangeArrowheads="1"/>
                </p:cNvSpPr>
                <p:nvPr/>
              </p:nvSpPr>
              <p:spPr bwMode="auto">
                <a:xfrm>
                  <a:off x="453" y="2472"/>
                  <a:ext cx="572" cy="510"/>
                </a:xfrm>
                <a:prstGeom prst="ellipse">
                  <a:avLst/>
                </a:prstGeom>
                <a:solidFill>
                  <a:srgbClr val="4C7E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50" name="Oval 206"/>
                <p:cNvSpPr>
                  <a:spLocks noChangeArrowheads="1"/>
                </p:cNvSpPr>
                <p:nvPr/>
              </p:nvSpPr>
              <p:spPr bwMode="auto">
                <a:xfrm>
                  <a:off x="455" y="2474"/>
                  <a:ext cx="568" cy="506"/>
                </a:xfrm>
                <a:prstGeom prst="ellipse">
                  <a:avLst/>
                </a:prstGeom>
                <a:solidFill>
                  <a:srgbClr val="4C7F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51" name="Oval 207"/>
                <p:cNvSpPr>
                  <a:spLocks noChangeArrowheads="1"/>
                </p:cNvSpPr>
                <p:nvPr/>
              </p:nvSpPr>
              <p:spPr bwMode="auto">
                <a:xfrm>
                  <a:off x="457" y="2476"/>
                  <a:ext cx="564" cy="502"/>
                </a:xfrm>
                <a:prstGeom prst="ellipse">
                  <a:avLst/>
                </a:prstGeom>
                <a:solidFill>
                  <a:srgbClr val="4D80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52" name="Oval 208"/>
                <p:cNvSpPr>
                  <a:spLocks noChangeArrowheads="1"/>
                </p:cNvSpPr>
                <p:nvPr/>
              </p:nvSpPr>
              <p:spPr bwMode="auto">
                <a:xfrm>
                  <a:off x="461" y="2480"/>
                  <a:ext cx="556" cy="494"/>
                </a:xfrm>
                <a:prstGeom prst="ellipse">
                  <a:avLst/>
                </a:prstGeom>
                <a:solidFill>
                  <a:srgbClr val="4D81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53" name="Oval 209"/>
                <p:cNvSpPr>
                  <a:spLocks noChangeArrowheads="1"/>
                </p:cNvSpPr>
                <p:nvPr/>
              </p:nvSpPr>
              <p:spPr bwMode="auto">
                <a:xfrm>
                  <a:off x="463" y="2482"/>
                  <a:ext cx="552" cy="490"/>
                </a:xfrm>
                <a:prstGeom prst="ellipse">
                  <a:avLst/>
                </a:prstGeom>
                <a:solidFill>
                  <a:srgbClr val="4E82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54" name="Oval 210"/>
                <p:cNvSpPr>
                  <a:spLocks noChangeArrowheads="1"/>
                </p:cNvSpPr>
                <p:nvPr/>
              </p:nvSpPr>
              <p:spPr bwMode="auto">
                <a:xfrm>
                  <a:off x="465" y="2484"/>
                  <a:ext cx="548" cy="486"/>
                </a:xfrm>
                <a:prstGeom prst="ellipse">
                  <a:avLst/>
                </a:prstGeom>
                <a:solidFill>
                  <a:srgbClr val="4E82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55" name="Oval 211"/>
                <p:cNvSpPr>
                  <a:spLocks noChangeArrowheads="1"/>
                </p:cNvSpPr>
                <p:nvPr/>
              </p:nvSpPr>
              <p:spPr bwMode="auto">
                <a:xfrm>
                  <a:off x="467" y="2486"/>
                  <a:ext cx="544" cy="482"/>
                </a:xfrm>
                <a:prstGeom prst="ellipse">
                  <a:avLst/>
                </a:prstGeom>
                <a:solidFill>
                  <a:srgbClr val="4F83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56" name="Oval 212"/>
                <p:cNvSpPr>
                  <a:spLocks noChangeArrowheads="1"/>
                </p:cNvSpPr>
                <p:nvPr/>
              </p:nvSpPr>
              <p:spPr bwMode="auto">
                <a:xfrm>
                  <a:off x="469" y="2488"/>
                  <a:ext cx="540" cy="478"/>
                </a:xfrm>
                <a:prstGeom prst="ellipse">
                  <a:avLst/>
                </a:prstGeom>
                <a:solidFill>
                  <a:srgbClr val="4F84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57" name="Oval 213"/>
                <p:cNvSpPr>
                  <a:spLocks noChangeArrowheads="1"/>
                </p:cNvSpPr>
                <p:nvPr/>
              </p:nvSpPr>
              <p:spPr bwMode="auto">
                <a:xfrm>
                  <a:off x="472" y="2490"/>
                  <a:ext cx="535" cy="474"/>
                </a:xfrm>
                <a:prstGeom prst="ellipse">
                  <a:avLst/>
                </a:prstGeom>
                <a:solidFill>
                  <a:srgbClr val="5085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58" name="Oval 214"/>
                <p:cNvSpPr>
                  <a:spLocks noChangeArrowheads="1"/>
                </p:cNvSpPr>
                <p:nvPr/>
              </p:nvSpPr>
              <p:spPr bwMode="auto">
                <a:xfrm>
                  <a:off x="474" y="2492"/>
                  <a:ext cx="531" cy="470"/>
                </a:xfrm>
                <a:prstGeom prst="ellipse">
                  <a:avLst/>
                </a:prstGeom>
                <a:solidFill>
                  <a:srgbClr val="5187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59" name="Oval 215"/>
                <p:cNvSpPr>
                  <a:spLocks noChangeArrowheads="1"/>
                </p:cNvSpPr>
                <p:nvPr/>
              </p:nvSpPr>
              <p:spPr bwMode="auto">
                <a:xfrm>
                  <a:off x="478" y="2494"/>
                  <a:ext cx="522" cy="466"/>
                </a:xfrm>
                <a:prstGeom prst="ellipse">
                  <a:avLst/>
                </a:prstGeom>
                <a:solidFill>
                  <a:srgbClr val="5188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60" name="Oval 216"/>
                <p:cNvSpPr>
                  <a:spLocks noChangeArrowheads="1"/>
                </p:cNvSpPr>
                <p:nvPr/>
              </p:nvSpPr>
              <p:spPr bwMode="auto">
                <a:xfrm>
                  <a:off x="480" y="2496"/>
                  <a:ext cx="518" cy="462"/>
                </a:xfrm>
                <a:prstGeom prst="ellipse">
                  <a:avLst/>
                </a:prstGeom>
                <a:solidFill>
                  <a:srgbClr val="5289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61" name="Oval 217"/>
                <p:cNvSpPr>
                  <a:spLocks noChangeArrowheads="1"/>
                </p:cNvSpPr>
                <p:nvPr/>
              </p:nvSpPr>
              <p:spPr bwMode="auto">
                <a:xfrm>
                  <a:off x="482" y="2498"/>
                  <a:ext cx="514" cy="458"/>
                </a:xfrm>
                <a:prstGeom prst="ellipse">
                  <a:avLst/>
                </a:prstGeom>
                <a:solidFill>
                  <a:srgbClr val="5289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62" name="Oval 218"/>
                <p:cNvSpPr>
                  <a:spLocks noChangeArrowheads="1"/>
                </p:cNvSpPr>
                <p:nvPr/>
              </p:nvSpPr>
              <p:spPr bwMode="auto">
                <a:xfrm>
                  <a:off x="484" y="2500"/>
                  <a:ext cx="510" cy="454"/>
                </a:xfrm>
                <a:prstGeom prst="ellipse">
                  <a:avLst/>
                </a:prstGeom>
                <a:solidFill>
                  <a:srgbClr val="538B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63" name="Oval 219"/>
                <p:cNvSpPr>
                  <a:spLocks noChangeArrowheads="1"/>
                </p:cNvSpPr>
                <p:nvPr/>
              </p:nvSpPr>
              <p:spPr bwMode="auto">
                <a:xfrm>
                  <a:off x="486" y="2502"/>
                  <a:ext cx="506" cy="450"/>
                </a:xfrm>
                <a:prstGeom prst="ellipse">
                  <a:avLst/>
                </a:prstGeom>
                <a:solidFill>
                  <a:srgbClr val="548C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64" name="Oval 220"/>
                <p:cNvSpPr>
                  <a:spLocks noChangeArrowheads="1"/>
                </p:cNvSpPr>
                <p:nvPr/>
              </p:nvSpPr>
              <p:spPr bwMode="auto">
                <a:xfrm>
                  <a:off x="488" y="2504"/>
                  <a:ext cx="502" cy="446"/>
                </a:xfrm>
                <a:prstGeom prst="ellipse">
                  <a:avLst/>
                </a:prstGeom>
                <a:solidFill>
                  <a:srgbClr val="558D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65" name="Oval 221"/>
                <p:cNvSpPr>
                  <a:spLocks noChangeArrowheads="1"/>
                </p:cNvSpPr>
                <p:nvPr/>
              </p:nvSpPr>
              <p:spPr bwMode="auto">
                <a:xfrm>
                  <a:off x="492" y="2506"/>
                  <a:ext cx="494" cy="442"/>
                </a:xfrm>
                <a:prstGeom prst="ellipse">
                  <a:avLst/>
                </a:prstGeom>
                <a:solidFill>
                  <a:srgbClr val="558F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66" name="Oval 222"/>
                <p:cNvSpPr>
                  <a:spLocks noChangeArrowheads="1"/>
                </p:cNvSpPr>
                <p:nvPr/>
              </p:nvSpPr>
              <p:spPr bwMode="auto">
                <a:xfrm>
                  <a:off x="494" y="2508"/>
                  <a:ext cx="490" cy="438"/>
                </a:xfrm>
                <a:prstGeom prst="ellipse">
                  <a:avLst/>
                </a:prstGeom>
                <a:solidFill>
                  <a:srgbClr val="5690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67" name="Oval 223"/>
                <p:cNvSpPr>
                  <a:spLocks noChangeArrowheads="1"/>
                </p:cNvSpPr>
                <p:nvPr/>
              </p:nvSpPr>
              <p:spPr bwMode="auto">
                <a:xfrm>
                  <a:off x="496" y="2510"/>
                  <a:ext cx="488" cy="434"/>
                </a:xfrm>
                <a:prstGeom prst="ellipse">
                  <a:avLst/>
                </a:prstGeom>
                <a:solidFill>
                  <a:srgbClr val="5791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68" name="Oval 224"/>
                <p:cNvSpPr>
                  <a:spLocks noChangeArrowheads="1"/>
                </p:cNvSpPr>
                <p:nvPr/>
              </p:nvSpPr>
              <p:spPr bwMode="auto">
                <a:xfrm>
                  <a:off x="498" y="2512"/>
                  <a:ext cx="484" cy="432"/>
                </a:xfrm>
                <a:prstGeom prst="ellipse">
                  <a:avLst/>
                </a:prstGeom>
                <a:solidFill>
                  <a:srgbClr val="5892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69" name="Oval 225"/>
                <p:cNvSpPr>
                  <a:spLocks noChangeArrowheads="1"/>
                </p:cNvSpPr>
                <p:nvPr/>
              </p:nvSpPr>
              <p:spPr bwMode="auto">
                <a:xfrm>
                  <a:off x="500" y="2514"/>
                  <a:ext cx="480" cy="428"/>
                </a:xfrm>
                <a:prstGeom prst="ellipse">
                  <a:avLst/>
                </a:prstGeom>
                <a:solidFill>
                  <a:srgbClr val="5893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70" name="Oval 226"/>
                <p:cNvSpPr>
                  <a:spLocks noChangeArrowheads="1"/>
                </p:cNvSpPr>
                <p:nvPr/>
              </p:nvSpPr>
              <p:spPr bwMode="auto">
                <a:xfrm>
                  <a:off x="502" y="2516"/>
                  <a:ext cx="476" cy="424"/>
                </a:xfrm>
                <a:prstGeom prst="ellipse">
                  <a:avLst/>
                </a:prstGeom>
                <a:solidFill>
                  <a:srgbClr val="5995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71" name="Oval 227"/>
                <p:cNvSpPr>
                  <a:spLocks noChangeArrowheads="1"/>
                </p:cNvSpPr>
                <p:nvPr/>
              </p:nvSpPr>
              <p:spPr bwMode="auto">
                <a:xfrm>
                  <a:off x="504" y="2518"/>
                  <a:ext cx="472" cy="420"/>
                </a:xfrm>
                <a:prstGeom prst="ellipse">
                  <a:avLst/>
                </a:prstGeom>
                <a:solidFill>
                  <a:srgbClr val="5A96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72" name="Oval 228"/>
                <p:cNvSpPr>
                  <a:spLocks noChangeArrowheads="1"/>
                </p:cNvSpPr>
                <p:nvPr/>
              </p:nvSpPr>
              <p:spPr bwMode="auto">
                <a:xfrm>
                  <a:off x="508" y="2522"/>
                  <a:ext cx="464" cy="412"/>
                </a:xfrm>
                <a:prstGeom prst="ellipse">
                  <a:avLst/>
                </a:prstGeom>
                <a:solidFill>
                  <a:srgbClr val="5B98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73" name="Oval 229"/>
                <p:cNvSpPr>
                  <a:spLocks noChangeArrowheads="1"/>
                </p:cNvSpPr>
                <p:nvPr/>
              </p:nvSpPr>
              <p:spPr bwMode="auto">
                <a:xfrm>
                  <a:off x="510" y="2524"/>
                  <a:ext cx="460" cy="408"/>
                </a:xfrm>
                <a:prstGeom prst="ellipse">
                  <a:avLst/>
                </a:prstGeom>
                <a:solidFill>
                  <a:srgbClr val="5C99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74" name="Oval 230"/>
                <p:cNvSpPr>
                  <a:spLocks noChangeArrowheads="1"/>
                </p:cNvSpPr>
                <p:nvPr/>
              </p:nvSpPr>
              <p:spPr bwMode="auto">
                <a:xfrm>
                  <a:off x="513" y="2526"/>
                  <a:ext cx="455" cy="404"/>
                </a:xfrm>
                <a:prstGeom prst="ellipse">
                  <a:avLst/>
                </a:prstGeom>
                <a:solidFill>
                  <a:srgbClr val="5C9A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75" name="Oval 231"/>
                <p:cNvSpPr>
                  <a:spLocks noChangeArrowheads="1"/>
                </p:cNvSpPr>
                <p:nvPr/>
              </p:nvSpPr>
              <p:spPr bwMode="auto">
                <a:xfrm>
                  <a:off x="515" y="2528"/>
                  <a:ext cx="451" cy="400"/>
                </a:xfrm>
                <a:prstGeom prst="ellipse">
                  <a:avLst/>
                </a:prstGeom>
                <a:solidFill>
                  <a:srgbClr val="5D9C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76" name="Oval 232"/>
                <p:cNvSpPr>
                  <a:spLocks noChangeArrowheads="1"/>
                </p:cNvSpPr>
                <p:nvPr/>
              </p:nvSpPr>
              <p:spPr bwMode="auto">
                <a:xfrm>
                  <a:off x="517" y="2530"/>
                  <a:ext cx="447" cy="396"/>
                </a:xfrm>
                <a:prstGeom prst="ellipse">
                  <a:avLst/>
                </a:prstGeom>
                <a:solidFill>
                  <a:srgbClr val="5E9D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77" name="Oval 233"/>
                <p:cNvSpPr>
                  <a:spLocks noChangeArrowheads="1"/>
                </p:cNvSpPr>
                <p:nvPr/>
              </p:nvSpPr>
              <p:spPr bwMode="auto">
                <a:xfrm>
                  <a:off x="519" y="2532"/>
                  <a:ext cx="442" cy="392"/>
                </a:xfrm>
                <a:prstGeom prst="ellipse">
                  <a:avLst/>
                </a:prstGeom>
                <a:solidFill>
                  <a:srgbClr val="5F9F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78" name="Oval 234"/>
                <p:cNvSpPr>
                  <a:spLocks noChangeArrowheads="1"/>
                </p:cNvSpPr>
                <p:nvPr/>
              </p:nvSpPr>
              <p:spPr bwMode="auto">
                <a:xfrm>
                  <a:off x="523" y="2534"/>
                  <a:ext cx="434" cy="388"/>
                </a:xfrm>
                <a:prstGeom prst="ellipse">
                  <a:avLst/>
                </a:prstGeom>
                <a:solidFill>
                  <a:srgbClr val="60A1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79" name="Oval 235"/>
                <p:cNvSpPr>
                  <a:spLocks noChangeArrowheads="1"/>
                </p:cNvSpPr>
                <p:nvPr/>
              </p:nvSpPr>
              <p:spPr bwMode="auto">
                <a:xfrm>
                  <a:off x="525" y="2536"/>
                  <a:ext cx="430" cy="384"/>
                </a:xfrm>
                <a:prstGeom prst="ellipse">
                  <a:avLst/>
                </a:prstGeom>
                <a:solidFill>
                  <a:srgbClr val="61A2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80" name="Oval 236"/>
                <p:cNvSpPr>
                  <a:spLocks noChangeArrowheads="1"/>
                </p:cNvSpPr>
                <p:nvPr/>
              </p:nvSpPr>
              <p:spPr bwMode="auto">
                <a:xfrm>
                  <a:off x="527" y="2538"/>
                  <a:ext cx="426" cy="380"/>
                </a:xfrm>
                <a:prstGeom prst="ellipse">
                  <a:avLst/>
                </a:prstGeom>
                <a:solidFill>
                  <a:srgbClr val="62A4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81" name="Oval 237"/>
                <p:cNvSpPr>
                  <a:spLocks noChangeArrowheads="1"/>
                </p:cNvSpPr>
                <p:nvPr/>
              </p:nvSpPr>
              <p:spPr bwMode="auto">
                <a:xfrm>
                  <a:off x="529" y="2540"/>
                  <a:ext cx="422" cy="376"/>
                </a:xfrm>
                <a:prstGeom prst="ellipse">
                  <a:avLst/>
                </a:prstGeom>
                <a:solidFill>
                  <a:srgbClr val="63A5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82" name="Oval 238"/>
                <p:cNvSpPr>
                  <a:spLocks noChangeArrowheads="1"/>
                </p:cNvSpPr>
                <p:nvPr/>
              </p:nvSpPr>
              <p:spPr bwMode="auto">
                <a:xfrm>
                  <a:off x="531" y="2542"/>
                  <a:ext cx="418" cy="372"/>
                </a:xfrm>
                <a:prstGeom prst="ellipse">
                  <a:avLst/>
                </a:prstGeom>
                <a:solidFill>
                  <a:srgbClr val="64A6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83" name="Oval 239"/>
                <p:cNvSpPr>
                  <a:spLocks noChangeArrowheads="1"/>
                </p:cNvSpPr>
                <p:nvPr/>
              </p:nvSpPr>
              <p:spPr bwMode="auto">
                <a:xfrm>
                  <a:off x="533" y="2544"/>
                  <a:ext cx="414" cy="368"/>
                </a:xfrm>
                <a:prstGeom prst="ellipse">
                  <a:avLst/>
                </a:prstGeom>
                <a:solidFill>
                  <a:srgbClr val="65A8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84" name="Oval 240"/>
                <p:cNvSpPr>
                  <a:spLocks noChangeArrowheads="1"/>
                </p:cNvSpPr>
                <p:nvPr/>
              </p:nvSpPr>
              <p:spPr bwMode="auto">
                <a:xfrm>
                  <a:off x="535" y="2546"/>
                  <a:ext cx="410" cy="364"/>
                </a:xfrm>
                <a:prstGeom prst="ellipse">
                  <a:avLst/>
                </a:prstGeom>
                <a:solidFill>
                  <a:srgbClr val="66AA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85" name="Oval 241"/>
                <p:cNvSpPr>
                  <a:spLocks noChangeArrowheads="1"/>
                </p:cNvSpPr>
                <p:nvPr/>
              </p:nvSpPr>
              <p:spPr bwMode="auto">
                <a:xfrm>
                  <a:off x="539" y="2548"/>
                  <a:ext cx="402" cy="360"/>
                </a:xfrm>
                <a:prstGeom prst="ellipse">
                  <a:avLst/>
                </a:prstGeom>
                <a:solidFill>
                  <a:srgbClr val="67AC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86" name="Oval 242"/>
                <p:cNvSpPr>
                  <a:spLocks noChangeArrowheads="1"/>
                </p:cNvSpPr>
                <p:nvPr/>
              </p:nvSpPr>
              <p:spPr bwMode="auto">
                <a:xfrm>
                  <a:off x="541" y="2550"/>
                  <a:ext cx="398" cy="356"/>
                </a:xfrm>
                <a:prstGeom prst="ellipse">
                  <a:avLst/>
                </a:prstGeom>
                <a:solidFill>
                  <a:srgbClr val="68AD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87" name="Oval 243"/>
                <p:cNvSpPr>
                  <a:spLocks noChangeArrowheads="1"/>
                </p:cNvSpPr>
                <p:nvPr/>
              </p:nvSpPr>
              <p:spPr bwMode="auto">
                <a:xfrm>
                  <a:off x="543" y="2552"/>
                  <a:ext cx="394" cy="352"/>
                </a:xfrm>
                <a:prstGeom prst="ellipse">
                  <a:avLst/>
                </a:prstGeom>
                <a:solidFill>
                  <a:srgbClr val="69AF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88" name="Oval 244"/>
                <p:cNvSpPr>
                  <a:spLocks noChangeArrowheads="1"/>
                </p:cNvSpPr>
                <p:nvPr/>
              </p:nvSpPr>
              <p:spPr bwMode="auto">
                <a:xfrm>
                  <a:off x="545" y="2554"/>
                  <a:ext cx="390" cy="348"/>
                </a:xfrm>
                <a:prstGeom prst="ellipse">
                  <a:avLst/>
                </a:prstGeom>
                <a:solidFill>
                  <a:srgbClr val="69B0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89" name="Oval 245"/>
                <p:cNvSpPr>
                  <a:spLocks noChangeArrowheads="1"/>
                </p:cNvSpPr>
                <p:nvPr/>
              </p:nvSpPr>
              <p:spPr bwMode="auto">
                <a:xfrm>
                  <a:off x="547" y="2556"/>
                  <a:ext cx="386" cy="344"/>
                </a:xfrm>
                <a:prstGeom prst="ellipse">
                  <a:avLst/>
                </a:prstGeom>
                <a:solidFill>
                  <a:srgbClr val="6BB2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90" name="Oval 246"/>
                <p:cNvSpPr>
                  <a:spLocks noChangeArrowheads="1"/>
                </p:cNvSpPr>
                <p:nvPr/>
              </p:nvSpPr>
              <p:spPr bwMode="auto">
                <a:xfrm>
                  <a:off x="549" y="2558"/>
                  <a:ext cx="382" cy="340"/>
                </a:xfrm>
                <a:prstGeom prst="ellipse">
                  <a:avLst/>
                </a:prstGeom>
                <a:solidFill>
                  <a:srgbClr val="6CB4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91" name="Oval 247"/>
                <p:cNvSpPr>
                  <a:spLocks noChangeArrowheads="1"/>
                </p:cNvSpPr>
                <p:nvPr/>
              </p:nvSpPr>
              <p:spPr bwMode="auto">
                <a:xfrm>
                  <a:off x="551" y="2560"/>
                  <a:ext cx="378" cy="336"/>
                </a:xfrm>
                <a:prstGeom prst="ellipse">
                  <a:avLst/>
                </a:prstGeom>
                <a:solidFill>
                  <a:srgbClr val="6DB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92" name="Oval 248"/>
                <p:cNvSpPr>
                  <a:spLocks noChangeArrowheads="1"/>
                </p:cNvSpPr>
                <p:nvPr/>
              </p:nvSpPr>
              <p:spPr bwMode="auto">
                <a:xfrm>
                  <a:off x="556" y="2564"/>
                  <a:ext cx="369" cy="328"/>
                </a:xfrm>
                <a:prstGeom prst="ellipse">
                  <a:avLst/>
                </a:prstGeom>
                <a:solidFill>
                  <a:srgbClr val="6EB7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93" name="Oval 249"/>
                <p:cNvSpPr>
                  <a:spLocks noChangeArrowheads="1"/>
                </p:cNvSpPr>
                <p:nvPr/>
              </p:nvSpPr>
              <p:spPr bwMode="auto">
                <a:xfrm>
                  <a:off x="558" y="2566"/>
                  <a:ext cx="365" cy="324"/>
                </a:xfrm>
                <a:prstGeom prst="ellipse">
                  <a:avLst/>
                </a:prstGeom>
                <a:solidFill>
                  <a:srgbClr val="6FB9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94" name="Oval 250"/>
                <p:cNvSpPr>
                  <a:spLocks noChangeArrowheads="1"/>
                </p:cNvSpPr>
                <p:nvPr/>
              </p:nvSpPr>
              <p:spPr bwMode="auto">
                <a:xfrm>
                  <a:off x="560" y="2568"/>
                  <a:ext cx="360" cy="320"/>
                </a:xfrm>
                <a:prstGeom prst="ellipse">
                  <a:avLst/>
                </a:prstGeom>
                <a:solidFill>
                  <a:srgbClr val="70BB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95" name="Oval 251"/>
                <p:cNvSpPr>
                  <a:spLocks noChangeArrowheads="1"/>
                </p:cNvSpPr>
                <p:nvPr/>
              </p:nvSpPr>
              <p:spPr bwMode="auto">
                <a:xfrm>
                  <a:off x="562" y="2570"/>
                  <a:ext cx="356" cy="316"/>
                </a:xfrm>
                <a:prstGeom prst="ellipse">
                  <a:avLst/>
                </a:prstGeom>
                <a:solidFill>
                  <a:srgbClr val="70BB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96" name="Oval 252"/>
                <p:cNvSpPr>
                  <a:spLocks noChangeArrowheads="1"/>
                </p:cNvSpPr>
                <p:nvPr/>
              </p:nvSpPr>
              <p:spPr bwMode="auto">
                <a:xfrm>
                  <a:off x="564" y="2572"/>
                  <a:ext cx="352" cy="312"/>
                </a:xfrm>
                <a:prstGeom prst="ellipse">
                  <a:avLst/>
                </a:prstGeom>
                <a:solidFill>
                  <a:srgbClr val="71BD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97" name="Oval 253"/>
                <p:cNvSpPr>
                  <a:spLocks noChangeArrowheads="1"/>
                </p:cNvSpPr>
                <p:nvPr/>
              </p:nvSpPr>
              <p:spPr bwMode="auto">
                <a:xfrm>
                  <a:off x="566" y="2574"/>
                  <a:ext cx="348" cy="308"/>
                </a:xfrm>
                <a:prstGeom prst="ellipse">
                  <a:avLst/>
                </a:prstGeom>
                <a:solidFill>
                  <a:srgbClr val="72BF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98" name="Oval 254"/>
                <p:cNvSpPr>
                  <a:spLocks noChangeArrowheads="1"/>
                </p:cNvSpPr>
                <p:nvPr/>
              </p:nvSpPr>
              <p:spPr bwMode="auto">
                <a:xfrm>
                  <a:off x="570" y="2576"/>
                  <a:ext cx="340" cy="304"/>
                </a:xfrm>
                <a:prstGeom prst="ellipse">
                  <a:avLst/>
                </a:prstGeom>
                <a:solidFill>
                  <a:srgbClr val="73C1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99" name="Oval 255"/>
                <p:cNvSpPr>
                  <a:spLocks noChangeArrowheads="1"/>
                </p:cNvSpPr>
                <p:nvPr/>
              </p:nvSpPr>
              <p:spPr bwMode="auto">
                <a:xfrm>
                  <a:off x="572" y="2578"/>
                  <a:ext cx="336" cy="300"/>
                </a:xfrm>
                <a:prstGeom prst="ellipse">
                  <a:avLst/>
                </a:prstGeom>
                <a:solidFill>
                  <a:srgbClr val="74C2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00" name="Oval 256"/>
                <p:cNvSpPr>
                  <a:spLocks noChangeArrowheads="1"/>
                </p:cNvSpPr>
                <p:nvPr/>
              </p:nvSpPr>
              <p:spPr bwMode="auto">
                <a:xfrm>
                  <a:off x="574" y="2580"/>
                  <a:ext cx="332" cy="296"/>
                </a:xfrm>
                <a:prstGeom prst="ellipse">
                  <a:avLst/>
                </a:prstGeom>
                <a:solidFill>
                  <a:srgbClr val="75C4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01" name="Oval 257"/>
                <p:cNvSpPr>
                  <a:spLocks noChangeArrowheads="1"/>
                </p:cNvSpPr>
                <p:nvPr/>
              </p:nvSpPr>
              <p:spPr bwMode="auto">
                <a:xfrm>
                  <a:off x="576" y="2582"/>
                  <a:ext cx="328" cy="292"/>
                </a:xfrm>
                <a:prstGeom prst="ellipse">
                  <a:avLst/>
                </a:prstGeom>
                <a:solidFill>
                  <a:srgbClr val="77C6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02" name="Oval 258"/>
                <p:cNvSpPr>
                  <a:spLocks noChangeArrowheads="1"/>
                </p:cNvSpPr>
                <p:nvPr/>
              </p:nvSpPr>
              <p:spPr bwMode="auto">
                <a:xfrm>
                  <a:off x="578" y="2584"/>
                  <a:ext cx="324" cy="288"/>
                </a:xfrm>
                <a:prstGeom prst="ellipse">
                  <a:avLst/>
                </a:prstGeom>
                <a:solidFill>
                  <a:srgbClr val="77C7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03" name="Oval 259"/>
                <p:cNvSpPr>
                  <a:spLocks noChangeArrowheads="1"/>
                </p:cNvSpPr>
                <p:nvPr/>
              </p:nvSpPr>
              <p:spPr bwMode="auto">
                <a:xfrm>
                  <a:off x="580" y="2586"/>
                  <a:ext cx="320" cy="284"/>
                </a:xfrm>
                <a:prstGeom prst="ellipse">
                  <a:avLst/>
                </a:prstGeom>
                <a:solidFill>
                  <a:srgbClr val="78C8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04" name="Oval 260"/>
                <p:cNvSpPr>
                  <a:spLocks noChangeArrowheads="1"/>
                </p:cNvSpPr>
                <p:nvPr/>
              </p:nvSpPr>
              <p:spPr bwMode="auto">
                <a:xfrm>
                  <a:off x="582" y="2588"/>
                  <a:ext cx="316" cy="280"/>
                </a:xfrm>
                <a:prstGeom prst="ellipse">
                  <a:avLst/>
                </a:prstGeom>
                <a:solidFill>
                  <a:srgbClr val="79CA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05" name="Oval 261"/>
                <p:cNvSpPr>
                  <a:spLocks noChangeArrowheads="1"/>
                </p:cNvSpPr>
                <p:nvPr/>
              </p:nvSpPr>
              <p:spPr bwMode="auto">
                <a:xfrm>
                  <a:off x="586" y="2590"/>
                  <a:ext cx="308" cy="276"/>
                </a:xfrm>
                <a:prstGeom prst="ellipse">
                  <a:avLst/>
                </a:prstGeom>
                <a:solidFill>
                  <a:srgbClr val="7ACC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06" name="Oval 262"/>
                <p:cNvSpPr>
                  <a:spLocks noChangeArrowheads="1"/>
                </p:cNvSpPr>
                <p:nvPr/>
              </p:nvSpPr>
              <p:spPr bwMode="auto">
                <a:xfrm>
                  <a:off x="588" y="2592"/>
                  <a:ext cx="304" cy="272"/>
                </a:xfrm>
                <a:prstGeom prst="ellipse">
                  <a:avLst/>
                </a:prstGeom>
                <a:solidFill>
                  <a:srgbClr val="7BCD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07" name="Oval 263"/>
                <p:cNvSpPr>
                  <a:spLocks noChangeArrowheads="1"/>
                </p:cNvSpPr>
                <p:nvPr/>
              </p:nvSpPr>
              <p:spPr bwMode="auto">
                <a:xfrm>
                  <a:off x="590" y="2594"/>
                  <a:ext cx="300" cy="268"/>
                </a:xfrm>
                <a:prstGeom prst="ellipse">
                  <a:avLst/>
                </a:prstGeom>
                <a:solidFill>
                  <a:srgbClr val="7CCF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08" name="Oval 264"/>
                <p:cNvSpPr>
                  <a:spLocks noChangeArrowheads="1"/>
                </p:cNvSpPr>
                <p:nvPr/>
              </p:nvSpPr>
              <p:spPr bwMode="auto">
                <a:xfrm>
                  <a:off x="592" y="2596"/>
                  <a:ext cx="296" cy="264"/>
                </a:xfrm>
                <a:prstGeom prst="ellipse">
                  <a:avLst/>
                </a:prstGeom>
                <a:solidFill>
                  <a:srgbClr val="7DD0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09" name="Oval 265"/>
                <p:cNvSpPr>
                  <a:spLocks noChangeArrowheads="1"/>
                </p:cNvSpPr>
                <p:nvPr/>
              </p:nvSpPr>
              <p:spPr bwMode="auto">
                <a:xfrm>
                  <a:off x="595" y="2598"/>
                  <a:ext cx="291" cy="260"/>
                </a:xfrm>
                <a:prstGeom prst="ellipse">
                  <a:avLst/>
                </a:prstGeom>
                <a:solidFill>
                  <a:srgbClr val="7DD1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10" name="Oval 266"/>
                <p:cNvSpPr>
                  <a:spLocks noChangeArrowheads="1"/>
                </p:cNvSpPr>
                <p:nvPr/>
              </p:nvSpPr>
              <p:spPr bwMode="auto">
                <a:xfrm>
                  <a:off x="597" y="2600"/>
                  <a:ext cx="287" cy="256"/>
                </a:xfrm>
                <a:prstGeom prst="ellipse">
                  <a:avLst/>
                </a:prstGeom>
                <a:solidFill>
                  <a:srgbClr val="7ED3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11" name="Oval 267"/>
                <p:cNvSpPr>
                  <a:spLocks noChangeArrowheads="1"/>
                </p:cNvSpPr>
                <p:nvPr/>
              </p:nvSpPr>
              <p:spPr bwMode="auto">
                <a:xfrm>
                  <a:off x="601" y="2604"/>
                  <a:ext cx="278" cy="248"/>
                </a:xfrm>
                <a:prstGeom prst="ellipse">
                  <a:avLst/>
                </a:prstGeom>
                <a:solidFill>
                  <a:srgbClr val="7FD4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12" name="Oval 268"/>
                <p:cNvSpPr>
                  <a:spLocks noChangeArrowheads="1"/>
                </p:cNvSpPr>
                <p:nvPr/>
              </p:nvSpPr>
              <p:spPr bwMode="auto">
                <a:xfrm>
                  <a:off x="603" y="2606"/>
                  <a:ext cx="274" cy="244"/>
                </a:xfrm>
                <a:prstGeom prst="ellipse">
                  <a:avLst/>
                </a:prstGeom>
                <a:solidFill>
                  <a:srgbClr val="80D6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13" name="Oval 269"/>
                <p:cNvSpPr>
                  <a:spLocks noChangeArrowheads="1"/>
                </p:cNvSpPr>
                <p:nvPr/>
              </p:nvSpPr>
              <p:spPr bwMode="auto">
                <a:xfrm>
                  <a:off x="605" y="2608"/>
                  <a:ext cx="270" cy="240"/>
                </a:xfrm>
                <a:prstGeom prst="ellipse">
                  <a:avLst/>
                </a:prstGeom>
                <a:solidFill>
                  <a:srgbClr val="81D7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14" name="Oval 270"/>
                <p:cNvSpPr>
                  <a:spLocks noChangeArrowheads="1"/>
                </p:cNvSpPr>
                <p:nvPr/>
              </p:nvSpPr>
              <p:spPr bwMode="auto">
                <a:xfrm>
                  <a:off x="607" y="2610"/>
                  <a:ext cx="266" cy="236"/>
                </a:xfrm>
                <a:prstGeom prst="ellipse">
                  <a:avLst/>
                </a:prstGeom>
                <a:solidFill>
                  <a:srgbClr val="82D9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15" name="Oval 271"/>
                <p:cNvSpPr>
                  <a:spLocks noChangeArrowheads="1"/>
                </p:cNvSpPr>
                <p:nvPr/>
              </p:nvSpPr>
              <p:spPr bwMode="auto">
                <a:xfrm>
                  <a:off x="609" y="2612"/>
                  <a:ext cx="262" cy="232"/>
                </a:xfrm>
                <a:prstGeom prst="ellipse">
                  <a:avLst/>
                </a:prstGeom>
                <a:solidFill>
                  <a:srgbClr val="83DA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16" name="Oval 272"/>
                <p:cNvSpPr>
                  <a:spLocks noChangeArrowheads="1"/>
                </p:cNvSpPr>
                <p:nvPr/>
              </p:nvSpPr>
              <p:spPr bwMode="auto">
                <a:xfrm>
                  <a:off x="611" y="2614"/>
                  <a:ext cx="258" cy="228"/>
                </a:xfrm>
                <a:prstGeom prst="ellipse">
                  <a:avLst/>
                </a:prstGeom>
                <a:solidFill>
                  <a:srgbClr val="83DB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17" name="Oval 273"/>
                <p:cNvSpPr>
                  <a:spLocks noChangeArrowheads="1"/>
                </p:cNvSpPr>
                <p:nvPr/>
              </p:nvSpPr>
              <p:spPr bwMode="auto">
                <a:xfrm>
                  <a:off x="613" y="2616"/>
                  <a:ext cx="254" cy="224"/>
                </a:xfrm>
                <a:prstGeom prst="ellipse">
                  <a:avLst/>
                </a:prstGeom>
                <a:solidFill>
                  <a:srgbClr val="84DC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18" name="Oval 274"/>
                <p:cNvSpPr>
                  <a:spLocks noChangeArrowheads="1"/>
                </p:cNvSpPr>
                <p:nvPr/>
              </p:nvSpPr>
              <p:spPr bwMode="auto">
                <a:xfrm>
                  <a:off x="617" y="2618"/>
                  <a:ext cx="246" cy="220"/>
                </a:xfrm>
                <a:prstGeom prst="ellipse">
                  <a:avLst/>
                </a:prstGeom>
                <a:solidFill>
                  <a:srgbClr val="85DE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19" name="Oval 275"/>
                <p:cNvSpPr>
                  <a:spLocks noChangeArrowheads="1"/>
                </p:cNvSpPr>
                <p:nvPr/>
              </p:nvSpPr>
              <p:spPr bwMode="auto">
                <a:xfrm>
                  <a:off x="619" y="2620"/>
                  <a:ext cx="242" cy="216"/>
                </a:xfrm>
                <a:prstGeom prst="ellipse">
                  <a:avLst/>
                </a:prstGeom>
                <a:solidFill>
                  <a:srgbClr val="86DF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20" name="Oval 276"/>
                <p:cNvSpPr>
                  <a:spLocks noChangeArrowheads="1"/>
                </p:cNvSpPr>
                <p:nvPr/>
              </p:nvSpPr>
              <p:spPr bwMode="auto">
                <a:xfrm>
                  <a:off x="621" y="2622"/>
                  <a:ext cx="238" cy="212"/>
                </a:xfrm>
                <a:prstGeom prst="ellipse">
                  <a:avLst/>
                </a:prstGeom>
                <a:solidFill>
                  <a:srgbClr val="86E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21" name="Oval 277"/>
                <p:cNvSpPr>
                  <a:spLocks noChangeArrowheads="1"/>
                </p:cNvSpPr>
                <p:nvPr/>
              </p:nvSpPr>
              <p:spPr bwMode="auto">
                <a:xfrm>
                  <a:off x="623" y="2624"/>
                  <a:ext cx="234" cy="208"/>
                </a:xfrm>
                <a:prstGeom prst="ellipse">
                  <a:avLst/>
                </a:prstGeom>
                <a:solidFill>
                  <a:srgbClr val="87E1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22" name="Oval 278"/>
                <p:cNvSpPr>
                  <a:spLocks noChangeArrowheads="1"/>
                </p:cNvSpPr>
                <p:nvPr/>
              </p:nvSpPr>
              <p:spPr bwMode="auto">
                <a:xfrm>
                  <a:off x="625" y="2626"/>
                  <a:ext cx="230" cy="204"/>
                </a:xfrm>
                <a:prstGeom prst="ellipse">
                  <a:avLst/>
                </a:prstGeom>
                <a:solidFill>
                  <a:srgbClr val="88E3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23" name="Oval 279"/>
                <p:cNvSpPr>
                  <a:spLocks noChangeArrowheads="1"/>
                </p:cNvSpPr>
                <p:nvPr/>
              </p:nvSpPr>
              <p:spPr bwMode="auto">
                <a:xfrm>
                  <a:off x="627" y="2628"/>
                  <a:ext cx="226" cy="200"/>
                </a:xfrm>
                <a:prstGeom prst="ellipse">
                  <a:avLst/>
                </a:prstGeom>
                <a:solidFill>
                  <a:srgbClr val="88E3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24" name="Oval 280"/>
                <p:cNvSpPr>
                  <a:spLocks noChangeArrowheads="1"/>
                </p:cNvSpPr>
                <p:nvPr/>
              </p:nvSpPr>
              <p:spPr bwMode="auto">
                <a:xfrm>
                  <a:off x="631" y="2630"/>
                  <a:ext cx="218" cy="196"/>
                </a:xfrm>
                <a:prstGeom prst="ellipse">
                  <a:avLst/>
                </a:prstGeom>
                <a:solidFill>
                  <a:srgbClr val="89E5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25" name="Oval 281"/>
                <p:cNvSpPr>
                  <a:spLocks noChangeArrowheads="1"/>
                </p:cNvSpPr>
                <p:nvPr/>
              </p:nvSpPr>
              <p:spPr bwMode="auto">
                <a:xfrm>
                  <a:off x="633" y="2632"/>
                  <a:ext cx="214" cy="192"/>
                </a:xfrm>
                <a:prstGeom prst="ellipse">
                  <a:avLst/>
                </a:prstGeom>
                <a:solidFill>
                  <a:srgbClr val="8AE6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26" name="Oval 282"/>
                <p:cNvSpPr>
                  <a:spLocks noChangeArrowheads="1"/>
                </p:cNvSpPr>
                <p:nvPr/>
              </p:nvSpPr>
              <p:spPr bwMode="auto">
                <a:xfrm>
                  <a:off x="636" y="2634"/>
                  <a:ext cx="209" cy="188"/>
                </a:xfrm>
                <a:prstGeom prst="ellipse">
                  <a:avLst/>
                </a:prstGeom>
                <a:solidFill>
                  <a:srgbClr val="8AE7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27" name="Oval 283"/>
                <p:cNvSpPr>
                  <a:spLocks noChangeArrowheads="1"/>
                </p:cNvSpPr>
                <p:nvPr/>
              </p:nvSpPr>
              <p:spPr bwMode="auto">
                <a:xfrm>
                  <a:off x="638" y="2636"/>
                  <a:ext cx="205" cy="184"/>
                </a:xfrm>
                <a:prstGeom prst="ellipse">
                  <a:avLst/>
                </a:prstGeom>
                <a:solidFill>
                  <a:srgbClr val="8BE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28" name="Oval 284"/>
                <p:cNvSpPr>
                  <a:spLocks noChangeArrowheads="1"/>
                </p:cNvSpPr>
                <p:nvPr/>
              </p:nvSpPr>
              <p:spPr bwMode="auto">
                <a:xfrm>
                  <a:off x="640" y="2638"/>
                  <a:ext cx="201" cy="180"/>
                </a:xfrm>
                <a:prstGeom prst="ellipse">
                  <a:avLst/>
                </a:prstGeom>
                <a:solidFill>
                  <a:srgbClr val="8CE9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29" name="Oval 285"/>
                <p:cNvSpPr>
                  <a:spLocks noChangeArrowheads="1"/>
                </p:cNvSpPr>
                <p:nvPr/>
              </p:nvSpPr>
              <p:spPr bwMode="auto">
                <a:xfrm>
                  <a:off x="642" y="2640"/>
                  <a:ext cx="196" cy="176"/>
                </a:xfrm>
                <a:prstGeom prst="ellipse">
                  <a:avLst/>
                </a:prstGeom>
                <a:solidFill>
                  <a:srgbClr val="8CEA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30" name="Oval 286"/>
                <p:cNvSpPr>
                  <a:spLocks noChangeArrowheads="1"/>
                </p:cNvSpPr>
                <p:nvPr/>
              </p:nvSpPr>
              <p:spPr bwMode="auto">
                <a:xfrm>
                  <a:off x="644" y="2642"/>
                  <a:ext cx="192" cy="172"/>
                </a:xfrm>
                <a:prstGeom prst="ellipse">
                  <a:avLst/>
                </a:prstGeom>
                <a:solidFill>
                  <a:srgbClr val="8DEB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31" name="Oval 287"/>
                <p:cNvSpPr>
                  <a:spLocks noChangeArrowheads="1"/>
                </p:cNvSpPr>
                <p:nvPr/>
              </p:nvSpPr>
              <p:spPr bwMode="auto">
                <a:xfrm>
                  <a:off x="648" y="2646"/>
                  <a:ext cx="184" cy="164"/>
                </a:xfrm>
                <a:prstGeom prst="ellipse">
                  <a:avLst/>
                </a:prstGeom>
                <a:solidFill>
                  <a:srgbClr val="8DEC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32" name="Oval 288"/>
                <p:cNvSpPr>
                  <a:spLocks noChangeArrowheads="1"/>
                </p:cNvSpPr>
                <p:nvPr/>
              </p:nvSpPr>
              <p:spPr bwMode="auto">
                <a:xfrm>
                  <a:off x="650" y="2648"/>
                  <a:ext cx="180" cy="160"/>
                </a:xfrm>
                <a:prstGeom prst="ellipse">
                  <a:avLst/>
                </a:prstGeom>
                <a:solidFill>
                  <a:srgbClr val="8EED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33" name="Oval 289"/>
                <p:cNvSpPr>
                  <a:spLocks noChangeArrowheads="1"/>
                </p:cNvSpPr>
                <p:nvPr/>
              </p:nvSpPr>
              <p:spPr bwMode="auto">
                <a:xfrm>
                  <a:off x="652" y="2650"/>
                  <a:ext cx="176" cy="156"/>
                </a:xfrm>
                <a:prstGeom prst="ellipse">
                  <a:avLst/>
                </a:prstGeom>
                <a:solidFill>
                  <a:srgbClr val="8EED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34" name="Oval 290"/>
                <p:cNvSpPr>
                  <a:spLocks noChangeArrowheads="1"/>
                </p:cNvSpPr>
                <p:nvPr/>
              </p:nvSpPr>
              <p:spPr bwMode="auto">
                <a:xfrm>
                  <a:off x="654" y="2652"/>
                  <a:ext cx="172" cy="152"/>
                </a:xfrm>
                <a:prstGeom prst="ellipse">
                  <a:avLst/>
                </a:prstGeom>
                <a:solidFill>
                  <a:srgbClr val="8FE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35" name="Oval 291"/>
                <p:cNvSpPr>
                  <a:spLocks noChangeArrowheads="1"/>
                </p:cNvSpPr>
                <p:nvPr/>
              </p:nvSpPr>
              <p:spPr bwMode="auto">
                <a:xfrm>
                  <a:off x="656" y="2654"/>
                  <a:ext cx="168" cy="148"/>
                </a:xfrm>
                <a:prstGeom prst="ellipse">
                  <a:avLst/>
                </a:prstGeom>
                <a:solidFill>
                  <a:srgbClr val="8FE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36" name="Oval 292"/>
                <p:cNvSpPr>
                  <a:spLocks noChangeArrowheads="1"/>
                </p:cNvSpPr>
                <p:nvPr/>
              </p:nvSpPr>
              <p:spPr bwMode="auto">
                <a:xfrm>
                  <a:off x="658" y="2656"/>
                  <a:ext cx="164" cy="146"/>
                </a:xfrm>
                <a:prstGeom prst="ellipse">
                  <a:avLst/>
                </a:prstGeom>
                <a:solidFill>
                  <a:srgbClr val="90F0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37" name="Oval 293"/>
                <p:cNvSpPr>
                  <a:spLocks noChangeArrowheads="1"/>
                </p:cNvSpPr>
                <p:nvPr/>
              </p:nvSpPr>
              <p:spPr bwMode="auto">
                <a:xfrm>
                  <a:off x="660" y="2658"/>
                  <a:ext cx="162" cy="142"/>
                </a:xfrm>
                <a:prstGeom prst="ellipse">
                  <a:avLst/>
                </a:prstGeom>
                <a:solidFill>
                  <a:srgbClr val="90F1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38" name="Oval 294"/>
                <p:cNvSpPr>
                  <a:spLocks noChangeArrowheads="1"/>
                </p:cNvSpPr>
                <p:nvPr/>
              </p:nvSpPr>
              <p:spPr bwMode="auto">
                <a:xfrm>
                  <a:off x="664" y="2660"/>
                  <a:ext cx="154" cy="138"/>
                </a:xfrm>
                <a:prstGeom prst="ellipse">
                  <a:avLst/>
                </a:prstGeom>
                <a:solidFill>
                  <a:srgbClr val="91F1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39" name="Oval 295"/>
                <p:cNvSpPr>
                  <a:spLocks noChangeArrowheads="1"/>
                </p:cNvSpPr>
                <p:nvPr/>
              </p:nvSpPr>
              <p:spPr bwMode="auto">
                <a:xfrm>
                  <a:off x="666" y="2662"/>
                  <a:ext cx="150" cy="134"/>
                </a:xfrm>
                <a:prstGeom prst="ellipse">
                  <a:avLst/>
                </a:prstGeom>
                <a:solidFill>
                  <a:srgbClr val="91F2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40" name="Oval 296"/>
                <p:cNvSpPr>
                  <a:spLocks noChangeArrowheads="1"/>
                </p:cNvSpPr>
                <p:nvPr/>
              </p:nvSpPr>
              <p:spPr bwMode="auto">
                <a:xfrm>
                  <a:off x="668" y="2664"/>
                  <a:ext cx="146" cy="130"/>
                </a:xfrm>
                <a:prstGeom prst="ellipse">
                  <a:avLst/>
                </a:prstGeom>
                <a:solidFill>
                  <a:srgbClr val="92F3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41" name="Oval 297"/>
                <p:cNvSpPr>
                  <a:spLocks noChangeArrowheads="1"/>
                </p:cNvSpPr>
                <p:nvPr/>
              </p:nvSpPr>
              <p:spPr bwMode="auto">
                <a:xfrm>
                  <a:off x="670" y="2666"/>
                  <a:ext cx="142" cy="126"/>
                </a:xfrm>
                <a:prstGeom prst="ellipse">
                  <a:avLst/>
                </a:prstGeom>
                <a:solidFill>
                  <a:srgbClr val="92F4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42" name="Oval 298"/>
                <p:cNvSpPr>
                  <a:spLocks noChangeArrowheads="1"/>
                </p:cNvSpPr>
                <p:nvPr/>
              </p:nvSpPr>
              <p:spPr bwMode="auto">
                <a:xfrm>
                  <a:off x="672" y="2668"/>
                  <a:ext cx="138" cy="122"/>
                </a:xfrm>
                <a:prstGeom prst="ellipse">
                  <a:avLst/>
                </a:prstGeom>
                <a:solidFill>
                  <a:srgbClr val="92F4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43" name="Oval 299"/>
                <p:cNvSpPr>
                  <a:spLocks noChangeArrowheads="1"/>
                </p:cNvSpPr>
                <p:nvPr/>
              </p:nvSpPr>
              <p:spPr bwMode="auto">
                <a:xfrm>
                  <a:off x="674" y="2670"/>
                  <a:ext cx="134" cy="118"/>
                </a:xfrm>
                <a:prstGeom prst="ellipse">
                  <a:avLst/>
                </a:prstGeom>
                <a:solidFill>
                  <a:srgbClr val="93F5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44" name="Oval 300"/>
                <p:cNvSpPr>
                  <a:spLocks noChangeArrowheads="1"/>
                </p:cNvSpPr>
                <p:nvPr/>
              </p:nvSpPr>
              <p:spPr bwMode="auto">
                <a:xfrm>
                  <a:off x="679" y="2672"/>
                  <a:ext cx="125" cy="114"/>
                </a:xfrm>
                <a:prstGeom prst="ellipse">
                  <a:avLst/>
                </a:prstGeom>
                <a:solidFill>
                  <a:srgbClr val="93F5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45" name="Oval 301"/>
                <p:cNvSpPr>
                  <a:spLocks noChangeArrowheads="1"/>
                </p:cNvSpPr>
                <p:nvPr/>
              </p:nvSpPr>
              <p:spPr bwMode="auto">
                <a:xfrm>
                  <a:off x="681" y="2674"/>
                  <a:ext cx="121" cy="110"/>
                </a:xfrm>
                <a:prstGeom prst="ellipse">
                  <a:avLst/>
                </a:prstGeom>
                <a:solidFill>
                  <a:srgbClr val="93F6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46" name="Oval 302"/>
                <p:cNvSpPr>
                  <a:spLocks noChangeArrowheads="1"/>
                </p:cNvSpPr>
                <p:nvPr/>
              </p:nvSpPr>
              <p:spPr bwMode="auto">
                <a:xfrm>
                  <a:off x="683" y="2676"/>
                  <a:ext cx="117" cy="106"/>
                </a:xfrm>
                <a:prstGeom prst="ellipse">
                  <a:avLst/>
                </a:prstGeom>
                <a:solidFill>
                  <a:srgbClr val="94F6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47" name="Oval 303"/>
                <p:cNvSpPr>
                  <a:spLocks noChangeArrowheads="1"/>
                </p:cNvSpPr>
                <p:nvPr/>
              </p:nvSpPr>
              <p:spPr bwMode="auto">
                <a:xfrm>
                  <a:off x="685" y="2678"/>
                  <a:ext cx="112" cy="102"/>
                </a:xfrm>
                <a:prstGeom prst="ellipse">
                  <a:avLst/>
                </a:prstGeom>
                <a:solidFill>
                  <a:srgbClr val="94F7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48" name="Oval 304"/>
                <p:cNvSpPr>
                  <a:spLocks noChangeArrowheads="1"/>
                </p:cNvSpPr>
                <p:nvPr/>
              </p:nvSpPr>
              <p:spPr bwMode="auto">
                <a:xfrm>
                  <a:off x="687" y="2680"/>
                  <a:ext cx="108" cy="98"/>
                </a:xfrm>
                <a:prstGeom prst="ellipse">
                  <a:avLst/>
                </a:prstGeom>
                <a:solidFill>
                  <a:srgbClr val="94F8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49" name="Oval 305"/>
                <p:cNvSpPr>
                  <a:spLocks noChangeArrowheads="1"/>
                </p:cNvSpPr>
                <p:nvPr/>
              </p:nvSpPr>
              <p:spPr bwMode="auto">
                <a:xfrm>
                  <a:off x="689" y="2682"/>
                  <a:ext cx="104" cy="94"/>
                </a:xfrm>
                <a:prstGeom prst="ellipse">
                  <a:avLst/>
                </a:prstGeom>
                <a:solidFill>
                  <a:srgbClr val="95F8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50" name="Oval 306"/>
                <p:cNvSpPr>
                  <a:spLocks noChangeArrowheads="1"/>
                </p:cNvSpPr>
                <p:nvPr/>
              </p:nvSpPr>
              <p:spPr bwMode="auto">
                <a:xfrm>
                  <a:off x="691" y="2684"/>
                  <a:ext cx="100" cy="90"/>
                </a:xfrm>
                <a:prstGeom prst="ellipse">
                  <a:avLst/>
                </a:prstGeom>
                <a:solidFill>
                  <a:srgbClr val="95F8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51" name="Oval 307"/>
                <p:cNvSpPr>
                  <a:spLocks noChangeArrowheads="1"/>
                </p:cNvSpPr>
                <p:nvPr/>
              </p:nvSpPr>
              <p:spPr bwMode="auto">
                <a:xfrm>
                  <a:off x="695" y="2688"/>
                  <a:ext cx="92" cy="82"/>
                </a:xfrm>
                <a:prstGeom prst="ellipse">
                  <a:avLst/>
                </a:prstGeom>
                <a:solidFill>
                  <a:srgbClr val="95F9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52" name="Oval 308"/>
                <p:cNvSpPr>
                  <a:spLocks noChangeArrowheads="1"/>
                </p:cNvSpPr>
                <p:nvPr/>
              </p:nvSpPr>
              <p:spPr bwMode="auto">
                <a:xfrm>
                  <a:off x="697" y="2690"/>
                  <a:ext cx="88" cy="78"/>
                </a:xfrm>
                <a:prstGeom prst="ellipse">
                  <a:avLst/>
                </a:prstGeom>
                <a:solidFill>
                  <a:srgbClr val="95F9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53" name="Oval 309"/>
                <p:cNvSpPr>
                  <a:spLocks noChangeArrowheads="1"/>
                </p:cNvSpPr>
                <p:nvPr/>
              </p:nvSpPr>
              <p:spPr bwMode="auto">
                <a:xfrm>
                  <a:off x="699" y="2692"/>
                  <a:ext cx="84" cy="74"/>
                </a:xfrm>
                <a:prstGeom prst="ellipse">
                  <a:avLst/>
                </a:prstGeom>
                <a:solidFill>
                  <a:srgbClr val="96FA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54" name="Oval 310"/>
                <p:cNvSpPr>
                  <a:spLocks noChangeArrowheads="1"/>
                </p:cNvSpPr>
                <p:nvPr/>
              </p:nvSpPr>
              <p:spPr bwMode="auto">
                <a:xfrm>
                  <a:off x="701" y="2694"/>
                  <a:ext cx="80" cy="70"/>
                </a:xfrm>
                <a:prstGeom prst="ellipse">
                  <a:avLst/>
                </a:prstGeom>
                <a:solidFill>
                  <a:srgbClr val="96FA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55" name="Oval 311"/>
                <p:cNvSpPr>
                  <a:spLocks noChangeArrowheads="1"/>
                </p:cNvSpPr>
                <p:nvPr/>
              </p:nvSpPr>
              <p:spPr bwMode="auto">
                <a:xfrm>
                  <a:off x="703" y="2696"/>
                  <a:ext cx="76" cy="66"/>
                </a:xfrm>
                <a:prstGeom prst="ellipse">
                  <a:avLst/>
                </a:prstGeom>
                <a:solidFill>
                  <a:srgbClr val="96FB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56" name="Oval 312"/>
                <p:cNvSpPr>
                  <a:spLocks noChangeArrowheads="1"/>
                </p:cNvSpPr>
                <p:nvPr/>
              </p:nvSpPr>
              <p:spPr bwMode="auto">
                <a:xfrm>
                  <a:off x="705" y="2698"/>
                  <a:ext cx="72" cy="62"/>
                </a:xfrm>
                <a:prstGeom prst="ellipse">
                  <a:avLst/>
                </a:prstGeom>
                <a:solidFill>
                  <a:srgbClr val="96FB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57" name="Oval 313"/>
                <p:cNvSpPr>
                  <a:spLocks noChangeArrowheads="1"/>
                </p:cNvSpPr>
                <p:nvPr/>
              </p:nvSpPr>
              <p:spPr bwMode="auto">
                <a:xfrm>
                  <a:off x="709" y="2700"/>
                  <a:ext cx="64" cy="58"/>
                </a:xfrm>
                <a:prstGeom prst="ellipse">
                  <a:avLst/>
                </a:prstGeom>
                <a:solidFill>
                  <a:srgbClr val="97FB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58" name="Oval 314"/>
                <p:cNvSpPr>
                  <a:spLocks noChangeArrowheads="1"/>
                </p:cNvSpPr>
                <p:nvPr/>
              </p:nvSpPr>
              <p:spPr bwMode="auto">
                <a:xfrm>
                  <a:off x="711" y="2702"/>
                  <a:ext cx="60" cy="54"/>
                </a:xfrm>
                <a:prstGeom prst="ellipse">
                  <a:avLst/>
                </a:prstGeom>
                <a:solidFill>
                  <a:srgbClr val="97FC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59" name="Oval 315"/>
                <p:cNvSpPr>
                  <a:spLocks noChangeArrowheads="1"/>
                </p:cNvSpPr>
                <p:nvPr/>
              </p:nvSpPr>
              <p:spPr bwMode="auto">
                <a:xfrm>
                  <a:off x="713" y="2704"/>
                  <a:ext cx="56" cy="50"/>
                </a:xfrm>
                <a:prstGeom prst="ellipse">
                  <a:avLst/>
                </a:prstGeom>
                <a:solidFill>
                  <a:srgbClr val="97FC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60" name="Oval 316"/>
                <p:cNvSpPr>
                  <a:spLocks noChangeArrowheads="1"/>
                </p:cNvSpPr>
                <p:nvPr/>
              </p:nvSpPr>
              <p:spPr bwMode="auto">
                <a:xfrm>
                  <a:off x="715" y="2706"/>
                  <a:ext cx="52" cy="46"/>
                </a:xfrm>
                <a:prstGeom prst="ellipse">
                  <a:avLst/>
                </a:prstGeom>
                <a:solidFill>
                  <a:srgbClr val="97FC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61" name="Oval 317"/>
                <p:cNvSpPr>
                  <a:spLocks noChangeArrowheads="1"/>
                </p:cNvSpPr>
                <p:nvPr/>
              </p:nvSpPr>
              <p:spPr bwMode="auto">
                <a:xfrm>
                  <a:off x="718" y="2708"/>
                  <a:ext cx="47" cy="42"/>
                </a:xfrm>
                <a:prstGeom prst="ellipse">
                  <a:avLst/>
                </a:prstGeom>
                <a:solidFill>
                  <a:srgbClr val="97FD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62" name="Oval 318"/>
                <p:cNvSpPr>
                  <a:spLocks noChangeArrowheads="1"/>
                </p:cNvSpPr>
                <p:nvPr/>
              </p:nvSpPr>
              <p:spPr bwMode="auto">
                <a:xfrm>
                  <a:off x="720" y="2710"/>
                  <a:ext cx="43" cy="38"/>
                </a:xfrm>
                <a:prstGeom prst="ellipse">
                  <a:avLst/>
                </a:prstGeom>
                <a:solidFill>
                  <a:srgbClr val="97FD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63" name="Oval 319"/>
                <p:cNvSpPr>
                  <a:spLocks noChangeArrowheads="1"/>
                </p:cNvSpPr>
                <p:nvPr/>
              </p:nvSpPr>
              <p:spPr bwMode="auto">
                <a:xfrm>
                  <a:off x="722" y="2712"/>
                  <a:ext cx="39" cy="34"/>
                </a:xfrm>
                <a:prstGeom prst="ellipse">
                  <a:avLst/>
                </a:prstGeom>
                <a:solidFill>
                  <a:srgbClr val="98FD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64" name="Oval 320"/>
                <p:cNvSpPr>
                  <a:spLocks noChangeArrowheads="1"/>
                </p:cNvSpPr>
                <p:nvPr/>
              </p:nvSpPr>
              <p:spPr bwMode="auto">
                <a:xfrm>
                  <a:off x="726" y="2714"/>
                  <a:ext cx="30" cy="30"/>
                </a:xfrm>
                <a:prstGeom prst="ellipse">
                  <a:avLst/>
                </a:prstGeom>
                <a:solidFill>
                  <a:srgbClr val="98FD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65" name="Oval 321"/>
                <p:cNvSpPr>
                  <a:spLocks noChangeArrowheads="1"/>
                </p:cNvSpPr>
                <p:nvPr/>
              </p:nvSpPr>
              <p:spPr bwMode="auto">
                <a:xfrm>
                  <a:off x="728" y="2716"/>
                  <a:ext cx="26" cy="26"/>
                </a:xfrm>
                <a:prstGeom prst="ellipse">
                  <a:avLst/>
                </a:prstGeom>
                <a:solidFill>
                  <a:srgbClr val="98FD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66" name="Oval 322"/>
                <p:cNvSpPr>
                  <a:spLocks noChangeArrowheads="1"/>
                </p:cNvSpPr>
                <p:nvPr/>
              </p:nvSpPr>
              <p:spPr bwMode="auto">
                <a:xfrm>
                  <a:off x="730" y="2718"/>
                  <a:ext cx="22" cy="22"/>
                </a:xfrm>
                <a:prstGeom prst="ellipse">
                  <a:avLst/>
                </a:prstGeom>
                <a:solidFill>
                  <a:srgbClr val="98F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67" name="Oval 323"/>
                <p:cNvSpPr>
                  <a:spLocks noChangeArrowheads="1"/>
                </p:cNvSpPr>
                <p:nvPr/>
              </p:nvSpPr>
              <p:spPr bwMode="auto">
                <a:xfrm>
                  <a:off x="732" y="2720"/>
                  <a:ext cx="18" cy="18"/>
                </a:xfrm>
                <a:prstGeom prst="ellipse">
                  <a:avLst/>
                </a:prstGeom>
                <a:solidFill>
                  <a:srgbClr val="98F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68" name="Oval 324"/>
                <p:cNvSpPr>
                  <a:spLocks noChangeArrowheads="1"/>
                </p:cNvSpPr>
                <p:nvPr/>
              </p:nvSpPr>
              <p:spPr bwMode="auto">
                <a:xfrm>
                  <a:off x="734" y="2722"/>
                  <a:ext cx="14" cy="14"/>
                </a:xfrm>
                <a:prstGeom prst="ellipse">
                  <a:avLst/>
                </a:prstGeom>
                <a:solidFill>
                  <a:srgbClr val="98F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169" name="Oval 325"/>
                <p:cNvSpPr>
                  <a:spLocks noChangeArrowheads="1"/>
                </p:cNvSpPr>
                <p:nvPr/>
              </p:nvSpPr>
              <p:spPr bwMode="auto">
                <a:xfrm>
                  <a:off x="736" y="2724"/>
                  <a:ext cx="10" cy="10"/>
                </a:xfrm>
                <a:prstGeom prst="ellipse">
                  <a:avLst/>
                </a:prstGeom>
                <a:solidFill>
                  <a:srgbClr val="98F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71032" name="Oval 326"/>
              <p:cNvSpPr>
                <a:spLocks noChangeArrowheads="1"/>
              </p:cNvSpPr>
              <p:nvPr/>
            </p:nvSpPr>
            <p:spPr bwMode="auto">
              <a:xfrm>
                <a:off x="414" y="2438"/>
                <a:ext cx="650" cy="578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71030" name="Rectangle 327"/>
            <p:cNvSpPr>
              <a:spLocks noChangeArrowheads="1"/>
            </p:cNvSpPr>
            <p:nvPr/>
          </p:nvSpPr>
          <p:spPr bwMode="auto">
            <a:xfrm>
              <a:off x="625" y="2656"/>
              <a:ext cx="21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sr-Latn-RS" sz="1800" b="1">
                  <a:solidFill>
                    <a:srgbClr val="000000"/>
                  </a:solidFill>
                  <a:latin typeface="Arial Narrow" panose="020B0606020202030204" pitchFamily="34" charset="0"/>
                </a:rPr>
                <a:t>Th2</a:t>
              </a:r>
              <a:endParaRPr lang="en-US" altLang="sr-Latn-RS" sz="180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0716" name="Group 328"/>
          <p:cNvGrpSpPr>
            <a:grpSpLocks/>
          </p:cNvGrpSpPr>
          <p:nvPr/>
        </p:nvGrpSpPr>
        <p:grpSpPr bwMode="auto">
          <a:xfrm>
            <a:off x="3502026" y="2873375"/>
            <a:ext cx="2500313" cy="2438400"/>
            <a:chOff x="1246" y="1810"/>
            <a:chExt cx="1575" cy="1536"/>
          </a:xfrm>
        </p:grpSpPr>
        <p:grpSp>
          <p:nvGrpSpPr>
            <p:cNvPr id="70791" name="Group 329"/>
            <p:cNvGrpSpPr>
              <a:grpSpLocks/>
            </p:cNvGrpSpPr>
            <p:nvPr/>
          </p:nvGrpSpPr>
          <p:grpSpPr bwMode="auto">
            <a:xfrm>
              <a:off x="1583" y="2160"/>
              <a:ext cx="887" cy="866"/>
              <a:chOff x="1583" y="2160"/>
              <a:chExt cx="887" cy="866"/>
            </a:xfrm>
          </p:grpSpPr>
          <p:grpSp>
            <p:nvGrpSpPr>
              <p:cNvPr id="70949" name="Group 330"/>
              <p:cNvGrpSpPr>
                <a:grpSpLocks/>
              </p:cNvGrpSpPr>
              <p:nvPr/>
            </p:nvGrpSpPr>
            <p:grpSpPr bwMode="auto">
              <a:xfrm>
                <a:off x="1583" y="2160"/>
                <a:ext cx="887" cy="866"/>
                <a:chOff x="1583" y="2160"/>
                <a:chExt cx="887" cy="866"/>
              </a:xfrm>
            </p:grpSpPr>
            <p:sp>
              <p:nvSpPr>
                <p:cNvPr id="70951" name="Oval 331"/>
                <p:cNvSpPr>
                  <a:spLocks noChangeArrowheads="1"/>
                </p:cNvSpPr>
                <p:nvPr/>
              </p:nvSpPr>
              <p:spPr bwMode="auto">
                <a:xfrm>
                  <a:off x="1583" y="2160"/>
                  <a:ext cx="887" cy="866"/>
                </a:xfrm>
                <a:prstGeom prst="ellipse">
                  <a:avLst/>
                </a:prstGeom>
                <a:solidFill>
                  <a:srgbClr val="8888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52" name="Oval 332"/>
                <p:cNvSpPr>
                  <a:spLocks noChangeArrowheads="1"/>
                </p:cNvSpPr>
                <p:nvPr/>
              </p:nvSpPr>
              <p:spPr bwMode="auto">
                <a:xfrm>
                  <a:off x="1593" y="2170"/>
                  <a:ext cx="867" cy="846"/>
                </a:xfrm>
                <a:prstGeom prst="ellipse">
                  <a:avLst/>
                </a:prstGeom>
                <a:solidFill>
                  <a:srgbClr val="8888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53" name="Oval 333"/>
                <p:cNvSpPr>
                  <a:spLocks noChangeArrowheads="1"/>
                </p:cNvSpPr>
                <p:nvPr/>
              </p:nvSpPr>
              <p:spPr bwMode="auto">
                <a:xfrm>
                  <a:off x="1599" y="2176"/>
                  <a:ext cx="855" cy="834"/>
                </a:xfrm>
                <a:prstGeom prst="ellipse">
                  <a:avLst/>
                </a:prstGeom>
                <a:solidFill>
                  <a:srgbClr val="8888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54" name="Oval 334"/>
                <p:cNvSpPr>
                  <a:spLocks noChangeArrowheads="1"/>
                </p:cNvSpPr>
                <p:nvPr/>
              </p:nvSpPr>
              <p:spPr bwMode="auto">
                <a:xfrm>
                  <a:off x="1605" y="2182"/>
                  <a:ext cx="843" cy="822"/>
                </a:xfrm>
                <a:prstGeom prst="ellipse">
                  <a:avLst/>
                </a:prstGeom>
                <a:solidFill>
                  <a:srgbClr val="8888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55" name="Oval 335"/>
                <p:cNvSpPr>
                  <a:spLocks noChangeArrowheads="1"/>
                </p:cNvSpPr>
                <p:nvPr/>
              </p:nvSpPr>
              <p:spPr bwMode="auto">
                <a:xfrm>
                  <a:off x="1609" y="2186"/>
                  <a:ext cx="835" cy="814"/>
                </a:xfrm>
                <a:prstGeom prst="ellipse">
                  <a:avLst/>
                </a:prstGeom>
                <a:solidFill>
                  <a:srgbClr val="8989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56" name="Oval 336"/>
                <p:cNvSpPr>
                  <a:spLocks noChangeArrowheads="1"/>
                </p:cNvSpPr>
                <p:nvPr/>
              </p:nvSpPr>
              <p:spPr bwMode="auto">
                <a:xfrm>
                  <a:off x="1615" y="2192"/>
                  <a:ext cx="822" cy="802"/>
                </a:xfrm>
                <a:prstGeom prst="ellipse">
                  <a:avLst/>
                </a:prstGeom>
                <a:solidFill>
                  <a:srgbClr val="8989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57" name="Oval 337"/>
                <p:cNvSpPr>
                  <a:spLocks noChangeArrowheads="1"/>
                </p:cNvSpPr>
                <p:nvPr/>
              </p:nvSpPr>
              <p:spPr bwMode="auto">
                <a:xfrm>
                  <a:off x="1622" y="2198"/>
                  <a:ext cx="809" cy="790"/>
                </a:xfrm>
                <a:prstGeom prst="ellipse">
                  <a:avLst/>
                </a:prstGeom>
                <a:solidFill>
                  <a:srgbClr val="8989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58" name="Oval 338"/>
                <p:cNvSpPr>
                  <a:spLocks noChangeArrowheads="1"/>
                </p:cNvSpPr>
                <p:nvPr/>
              </p:nvSpPr>
              <p:spPr bwMode="auto">
                <a:xfrm>
                  <a:off x="1628" y="2204"/>
                  <a:ext cx="797" cy="778"/>
                </a:xfrm>
                <a:prstGeom prst="ellipse">
                  <a:avLst/>
                </a:prstGeom>
                <a:solidFill>
                  <a:srgbClr val="8A8A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59" name="Oval 339"/>
                <p:cNvSpPr>
                  <a:spLocks noChangeArrowheads="1"/>
                </p:cNvSpPr>
                <p:nvPr/>
              </p:nvSpPr>
              <p:spPr bwMode="auto">
                <a:xfrm>
                  <a:off x="1634" y="2210"/>
                  <a:ext cx="785" cy="766"/>
                </a:xfrm>
                <a:prstGeom prst="ellipse">
                  <a:avLst/>
                </a:prstGeom>
                <a:solidFill>
                  <a:srgbClr val="8A8A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60" name="Oval 340"/>
                <p:cNvSpPr>
                  <a:spLocks noChangeArrowheads="1"/>
                </p:cNvSpPr>
                <p:nvPr/>
              </p:nvSpPr>
              <p:spPr bwMode="auto">
                <a:xfrm>
                  <a:off x="1638" y="2214"/>
                  <a:ext cx="777" cy="758"/>
                </a:xfrm>
                <a:prstGeom prst="ellipse">
                  <a:avLst/>
                </a:prstGeom>
                <a:solidFill>
                  <a:srgbClr val="8B8B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61" name="Oval 341"/>
                <p:cNvSpPr>
                  <a:spLocks noChangeArrowheads="1"/>
                </p:cNvSpPr>
                <p:nvPr/>
              </p:nvSpPr>
              <p:spPr bwMode="auto">
                <a:xfrm>
                  <a:off x="1644" y="2220"/>
                  <a:ext cx="765" cy="746"/>
                </a:xfrm>
                <a:prstGeom prst="ellipse">
                  <a:avLst/>
                </a:prstGeom>
                <a:solidFill>
                  <a:srgbClr val="8B8B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62" name="Oval 342"/>
                <p:cNvSpPr>
                  <a:spLocks noChangeArrowheads="1"/>
                </p:cNvSpPr>
                <p:nvPr/>
              </p:nvSpPr>
              <p:spPr bwMode="auto">
                <a:xfrm>
                  <a:off x="1650" y="2226"/>
                  <a:ext cx="753" cy="734"/>
                </a:xfrm>
                <a:prstGeom prst="ellipse">
                  <a:avLst/>
                </a:prstGeom>
                <a:solidFill>
                  <a:srgbClr val="8C8C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63" name="Oval 343"/>
                <p:cNvSpPr>
                  <a:spLocks noChangeArrowheads="1"/>
                </p:cNvSpPr>
                <p:nvPr/>
              </p:nvSpPr>
              <p:spPr bwMode="auto">
                <a:xfrm>
                  <a:off x="1656" y="2232"/>
                  <a:ext cx="740" cy="722"/>
                </a:xfrm>
                <a:prstGeom prst="ellipse">
                  <a:avLst/>
                </a:prstGeom>
                <a:solidFill>
                  <a:srgbClr val="8C8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64" name="Oval 344"/>
                <p:cNvSpPr>
                  <a:spLocks noChangeArrowheads="1"/>
                </p:cNvSpPr>
                <p:nvPr/>
              </p:nvSpPr>
              <p:spPr bwMode="auto">
                <a:xfrm>
                  <a:off x="1661" y="2236"/>
                  <a:ext cx="731" cy="714"/>
                </a:xfrm>
                <a:prstGeom prst="ellipse">
                  <a:avLst/>
                </a:prstGeom>
                <a:solidFill>
                  <a:srgbClr val="8D8D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65" name="Oval 345"/>
                <p:cNvSpPr>
                  <a:spLocks noChangeArrowheads="1"/>
                </p:cNvSpPr>
                <p:nvPr/>
              </p:nvSpPr>
              <p:spPr bwMode="auto">
                <a:xfrm>
                  <a:off x="1667" y="2242"/>
                  <a:ext cx="719" cy="702"/>
                </a:xfrm>
                <a:prstGeom prst="ellipse">
                  <a:avLst/>
                </a:prstGeom>
                <a:solidFill>
                  <a:srgbClr val="8D8D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66" name="Oval 346"/>
                <p:cNvSpPr>
                  <a:spLocks noChangeArrowheads="1"/>
                </p:cNvSpPr>
                <p:nvPr/>
              </p:nvSpPr>
              <p:spPr bwMode="auto">
                <a:xfrm>
                  <a:off x="1673" y="2248"/>
                  <a:ext cx="707" cy="690"/>
                </a:xfrm>
                <a:prstGeom prst="ellipse">
                  <a:avLst/>
                </a:prstGeom>
                <a:solidFill>
                  <a:srgbClr val="8E8E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67" name="Oval 347"/>
                <p:cNvSpPr>
                  <a:spLocks noChangeArrowheads="1"/>
                </p:cNvSpPr>
                <p:nvPr/>
              </p:nvSpPr>
              <p:spPr bwMode="auto">
                <a:xfrm>
                  <a:off x="1679" y="2254"/>
                  <a:ext cx="695" cy="678"/>
                </a:xfrm>
                <a:prstGeom prst="ellipse">
                  <a:avLst/>
                </a:prstGeom>
                <a:solidFill>
                  <a:srgbClr val="8F8F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68" name="Oval 348"/>
                <p:cNvSpPr>
                  <a:spLocks noChangeArrowheads="1"/>
                </p:cNvSpPr>
                <p:nvPr/>
              </p:nvSpPr>
              <p:spPr bwMode="auto">
                <a:xfrm>
                  <a:off x="1685" y="2260"/>
                  <a:ext cx="683" cy="666"/>
                </a:xfrm>
                <a:prstGeom prst="ellipse">
                  <a:avLst/>
                </a:prstGeom>
                <a:solidFill>
                  <a:srgbClr val="9090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69" name="Oval 349"/>
                <p:cNvSpPr>
                  <a:spLocks noChangeArrowheads="1"/>
                </p:cNvSpPr>
                <p:nvPr/>
              </p:nvSpPr>
              <p:spPr bwMode="auto">
                <a:xfrm>
                  <a:off x="1689" y="2264"/>
                  <a:ext cx="675" cy="658"/>
                </a:xfrm>
                <a:prstGeom prst="ellipse">
                  <a:avLst/>
                </a:prstGeom>
                <a:solidFill>
                  <a:srgbClr val="9090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70" name="Oval 350"/>
                <p:cNvSpPr>
                  <a:spLocks noChangeArrowheads="1"/>
                </p:cNvSpPr>
                <p:nvPr/>
              </p:nvSpPr>
              <p:spPr bwMode="auto">
                <a:xfrm>
                  <a:off x="1695" y="2270"/>
                  <a:ext cx="665" cy="648"/>
                </a:xfrm>
                <a:prstGeom prst="ellipse">
                  <a:avLst/>
                </a:prstGeom>
                <a:solidFill>
                  <a:srgbClr val="9191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71" name="Oval 351"/>
                <p:cNvSpPr>
                  <a:spLocks noChangeArrowheads="1"/>
                </p:cNvSpPr>
                <p:nvPr/>
              </p:nvSpPr>
              <p:spPr bwMode="auto">
                <a:xfrm>
                  <a:off x="1702" y="2276"/>
                  <a:ext cx="651" cy="636"/>
                </a:xfrm>
                <a:prstGeom prst="ellipse">
                  <a:avLst/>
                </a:prstGeom>
                <a:solidFill>
                  <a:srgbClr val="9292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72" name="Oval 352"/>
                <p:cNvSpPr>
                  <a:spLocks noChangeArrowheads="1"/>
                </p:cNvSpPr>
                <p:nvPr/>
              </p:nvSpPr>
              <p:spPr bwMode="auto">
                <a:xfrm>
                  <a:off x="1708" y="2282"/>
                  <a:ext cx="639" cy="624"/>
                </a:xfrm>
                <a:prstGeom prst="ellipse">
                  <a:avLst/>
                </a:prstGeom>
                <a:solidFill>
                  <a:srgbClr val="9393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73" name="Oval 353"/>
                <p:cNvSpPr>
                  <a:spLocks noChangeArrowheads="1"/>
                </p:cNvSpPr>
                <p:nvPr/>
              </p:nvSpPr>
              <p:spPr bwMode="auto">
                <a:xfrm>
                  <a:off x="1712" y="2286"/>
                  <a:ext cx="631" cy="616"/>
                </a:xfrm>
                <a:prstGeom prst="ellipse">
                  <a:avLst/>
                </a:prstGeom>
                <a:solidFill>
                  <a:srgbClr val="9494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74" name="Oval 354"/>
                <p:cNvSpPr>
                  <a:spLocks noChangeArrowheads="1"/>
                </p:cNvSpPr>
                <p:nvPr/>
              </p:nvSpPr>
              <p:spPr bwMode="auto">
                <a:xfrm>
                  <a:off x="1718" y="2292"/>
                  <a:ext cx="619" cy="604"/>
                </a:xfrm>
                <a:prstGeom prst="ellipse">
                  <a:avLst/>
                </a:prstGeom>
                <a:solidFill>
                  <a:srgbClr val="9595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75" name="Oval 355"/>
                <p:cNvSpPr>
                  <a:spLocks noChangeArrowheads="1"/>
                </p:cNvSpPr>
                <p:nvPr/>
              </p:nvSpPr>
              <p:spPr bwMode="auto">
                <a:xfrm>
                  <a:off x="1724" y="2298"/>
                  <a:ext cx="607" cy="592"/>
                </a:xfrm>
                <a:prstGeom prst="ellipse">
                  <a:avLst/>
                </a:prstGeom>
                <a:solidFill>
                  <a:srgbClr val="9696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76" name="Oval 356"/>
                <p:cNvSpPr>
                  <a:spLocks noChangeArrowheads="1"/>
                </p:cNvSpPr>
                <p:nvPr/>
              </p:nvSpPr>
              <p:spPr bwMode="auto">
                <a:xfrm>
                  <a:off x="1730" y="2304"/>
                  <a:ext cx="595" cy="580"/>
                </a:xfrm>
                <a:prstGeom prst="ellipse">
                  <a:avLst/>
                </a:prstGeom>
                <a:solidFill>
                  <a:srgbClr val="9797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77" name="Oval 357"/>
                <p:cNvSpPr>
                  <a:spLocks noChangeArrowheads="1"/>
                </p:cNvSpPr>
                <p:nvPr/>
              </p:nvSpPr>
              <p:spPr bwMode="auto">
                <a:xfrm>
                  <a:off x="1736" y="2310"/>
                  <a:ext cx="583" cy="568"/>
                </a:xfrm>
                <a:prstGeom prst="ellipse">
                  <a:avLst/>
                </a:prstGeom>
                <a:solidFill>
                  <a:srgbClr val="9898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78" name="Oval 358"/>
                <p:cNvSpPr>
                  <a:spLocks noChangeArrowheads="1"/>
                </p:cNvSpPr>
                <p:nvPr/>
              </p:nvSpPr>
              <p:spPr bwMode="auto">
                <a:xfrm>
                  <a:off x="1740" y="2314"/>
                  <a:ext cx="574" cy="560"/>
                </a:xfrm>
                <a:prstGeom prst="ellipse">
                  <a:avLst/>
                </a:prstGeom>
                <a:solidFill>
                  <a:srgbClr val="9A9A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79" name="Oval 359"/>
                <p:cNvSpPr>
                  <a:spLocks noChangeArrowheads="1"/>
                </p:cNvSpPr>
                <p:nvPr/>
              </p:nvSpPr>
              <p:spPr bwMode="auto">
                <a:xfrm>
                  <a:off x="1747" y="2320"/>
                  <a:ext cx="561" cy="548"/>
                </a:xfrm>
                <a:prstGeom prst="ellipse">
                  <a:avLst/>
                </a:prstGeom>
                <a:solidFill>
                  <a:srgbClr val="9B9B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80" name="Oval 360"/>
                <p:cNvSpPr>
                  <a:spLocks noChangeArrowheads="1"/>
                </p:cNvSpPr>
                <p:nvPr/>
              </p:nvSpPr>
              <p:spPr bwMode="auto">
                <a:xfrm>
                  <a:off x="1753" y="2326"/>
                  <a:ext cx="549" cy="536"/>
                </a:xfrm>
                <a:prstGeom prst="ellipse">
                  <a:avLst/>
                </a:prstGeom>
                <a:solidFill>
                  <a:srgbClr val="9C9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81" name="Oval 361"/>
                <p:cNvSpPr>
                  <a:spLocks noChangeArrowheads="1"/>
                </p:cNvSpPr>
                <p:nvPr/>
              </p:nvSpPr>
              <p:spPr bwMode="auto">
                <a:xfrm>
                  <a:off x="1759" y="2332"/>
                  <a:ext cx="537" cy="524"/>
                </a:xfrm>
                <a:prstGeom prst="ellipse">
                  <a:avLst/>
                </a:prstGeom>
                <a:solidFill>
                  <a:srgbClr val="9D9D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82" name="Oval 362"/>
                <p:cNvSpPr>
                  <a:spLocks noChangeArrowheads="1"/>
                </p:cNvSpPr>
                <p:nvPr/>
              </p:nvSpPr>
              <p:spPr bwMode="auto">
                <a:xfrm>
                  <a:off x="1765" y="2338"/>
                  <a:ext cx="525" cy="512"/>
                </a:xfrm>
                <a:prstGeom prst="ellipse">
                  <a:avLst/>
                </a:prstGeom>
                <a:solidFill>
                  <a:srgbClr val="9E9E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83" name="Oval 363"/>
                <p:cNvSpPr>
                  <a:spLocks noChangeArrowheads="1"/>
                </p:cNvSpPr>
                <p:nvPr/>
              </p:nvSpPr>
              <p:spPr bwMode="auto">
                <a:xfrm>
                  <a:off x="1769" y="2342"/>
                  <a:ext cx="517" cy="504"/>
                </a:xfrm>
                <a:prstGeom prst="ellipse">
                  <a:avLst/>
                </a:prstGeom>
                <a:solidFill>
                  <a:srgbClr val="9F9F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84" name="Oval 364"/>
                <p:cNvSpPr>
                  <a:spLocks noChangeArrowheads="1"/>
                </p:cNvSpPr>
                <p:nvPr/>
              </p:nvSpPr>
              <p:spPr bwMode="auto">
                <a:xfrm>
                  <a:off x="1775" y="2348"/>
                  <a:ext cx="505" cy="492"/>
                </a:xfrm>
                <a:prstGeom prst="ellipse">
                  <a:avLst/>
                </a:prstGeom>
                <a:solidFill>
                  <a:srgbClr val="A1A1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85" name="Oval 365"/>
                <p:cNvSpPr>
                  <a:spLocks noChangeArrowheads="1"/>
                </p:cNvSpPr>
                <p:nvPr/>
              </p:nvSpPr>
              <p:spPr bwMode="auto">
                <a:xfrm>
                  <a:off x="1781" y="2354"/>
                  <a:ext cx="492" cy="480"/>
                </a:xfrm>
                <a:prstGeom prst="ellipse">
                  <a:avLst/>
                </a:prstGeom>
                <a:solidFill>
                  <a:srgbClr val="A2A2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86" name="Oval 366"/>
                <p:cNvSpPr>
                  <a:spLocks noChangeArrowheads="1"/>
                </p:cNvSpPr>
                <p:nvPr/>
              </p:nvSpPr>
              <p:spPr bwMode="auto">
                <a:xfrm>
                  <a:off x="1788" y="2360"/>
                  <a:ext cx="479" cy="468"/>
                </a:xfrm>
                <a:prstGeom prst="ellipse">
                  <a:avLst/>
                </a:prstGeom>
                <a:solidFill>
                  <a:srgbClr val="A3A3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87" name="Oval 367"/>
                <p:cNvSpPr>
                  <a:spLocks noChangeArrowheads="1"/>
                </p:cNvSpPr>
                <p:nvPr/>
              </p:nvSpPr>
              <p:spPr bwMode="auto">
                <a:xfrm>
                  <a:off x="1792" y="2364"/>
                  <a:ext cx="471" cy="460"/>
                </a:xfrm>
                <a:prstGeom prst="ellipse">
                  <a:avLst/>
                </a:prstGeom>
                <a:solidFill>
                  <a:srgbClr val="A4A4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88" name="Oval 368"/>
                <p:cNvSpPr>
                  <a:spLocks noChangeArrowheads="1"/>
                </p:cNvSpPr>
                <p:nvPr/>
              </p:nvSpPr>
              <p:spPr bwMode="auto">
                <a:xfrm>
                  <a:off x="1798" y="2370"/>
                  <a:ext cx="459" cy="448"/>
                </a:xfrm>
                <a:prstGeom prst="ellipse">
                  <a:avLst/>
                </a:prstGeom>
                <a:solidFill>
                  <a:srgbClr val="A6A6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89" name="Oval 369"/>
                <p:cNvSpPr>
                  <a:spLocks noChangeArrowheads="1"/>
                </p:cNvSpPr>
                <p:nvPr/>
              </p:nvSpPr>
              <p:spPr bwMode="auto">
                <a:xfrm>
                  <a:off x="1804" y="2376"/>
                  <a:ext cx="447" cy="436"/>
                </a:xfrm>
                <a:prstGeom prst="ellipse">
                  <a:avLst/>
                </a:prstGeom>
                <a:solidFill>
                  <a:srgbClr val="A7A7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90" name="Oval 370"/>
                <p:cNvSpPr>
                  <a:spLocks noChangeArrowheads="1"/>
                </p:cNvSpPr>
                <p:nvPr/>
              </p:nvSpPr>
              <p:spPr bwMode="auto">
                <a:xfrm>
                  <a:off x="1810" y="2382"/>
                  <a:ext cx="435" cy="424"/>
                </a:xfrm>
                <a:prstGeom prst="ellipse">
                  <a:avLst/>
                </a:prstGeom>
                <a:solidFill>
                  <a:srgbClr val="A8A8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91" name="Oval 371"/>
                <p:cNvSpPr>
                  <a:spLocks noChangeArrowheads="1"/>
                </p:cNvSpPr>
                <p:nvPr/>
              </p:nvSpPr>
              <p:spPr bwMode="auto">
                <a:xfrm>
                  <a:off x="1816" y="2388"/>
                  <a:ext cx="423" cy="412"/>
                </a:xfrm>
                <a:prstGeom prst="ellipse">
                  <a:avLst/>
                </a:prstGeom>
                <a:solidFill>
                  <a:srgbClr val="A9A9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92" name="Oval 372"/>
                <p:cNvSpPr>
                  <a:spLocks noChangeArrowheads="1"/>
                </p:cNvSpPr>
                <p:nvPr/>
              </p:nvSpPr>
              <p:spPr bwMode="auto">
                <a:xfrm>
                  <a:off x="1820" y="2392"/>
                  <a:ext cx="415" cy="404"/>
                </a:xfrm>
                <a:prstGeom prst="ellipse">
                  <a:avLst/>
                </a:prstGeom>
                <a:solidFill>
                  <a:srgbClr val="ABAB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93" name="Oval 373"/>
                <p:cNvSpPr>
                  <a:spLocks noChangeArrowheads="1"/>
                </p:cNvSpPr>
                <p:nvPr/>
              </p:nvSpPr>
              <p:spPr bwMode="auto">
                <a:xfrm>
                  <a:off x="1827" y="2398"/>
                  <a:ext cx="401" cy="392"/>
                </a:xfrm>
                <a:prstGeom prst="ellipse">
                  <a:avLst/>
                </a:prstGeom>
                <a:solidFill>
                  <a:srgbClr val="ACAC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94" name="Oval 374"/>
                <p:cNvSpPr>
                  <a:spLocks noChangeArrowheads="1"/>
                </p:cNvSpPr>
                <p:nvPr/>
              </p:nvSpPr>
              <p:spPr bwMode="auto">
                <a:xfrm>
                  <a:off x="1833" y="2404"/>
                  <a:ext cx="389" cy="380"/>
                </a:xfrm>
                <a:prstGeom prst="ellipse">
                  <a:avLst/>
                </a:prstGeom>
                <a:solidFill>
                  <a:srgbClr val="ADAD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95" name="Oval 375"/>
                <p:cNvSpPr>
                  <a:spLocks noChangeArrowheads="1"/>
                </p:cNvSpPr>
                <p:nvPr/>
              </p:nvSpPr>
              <p:spPr bwMode="auto">
                <a:xfrm>
                  <a:off x="1839" y="2410"/>
                  <a:ext cx="377" cy="368"/>
                </a:xfrm>
                <a:prstGeom prst="ellipse">
                  <a:avLst/>
                </a:prstGeom>
                <a:solidFill>
                  <a:srgbClr val="AEAE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96" name="Oval 376"/>
                <p:cNvSpPr>
                  <a:spLocks noChangeArrowheads="1"/>
                </p:cNvSpPr>
                <p:nvPr/>
              </p:nvSpPr>
              <p:spPr bwMode="auto">
                <a:xfrm>
                  <a:off x="1843" y="2414"/>
                  <a:ext cx="369" cy="360"/>
                </a:xfrm>
                <a:prstGeom prst="ellipse">
                  <a:avLst/>
                </a:prstGeom>
                <a:solidFill>
                  <a:srgbClr val="AFAF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97" name="Oval 377"/>
                <p:cNvSpPr>
                  <a:spLocks noChangeArrowheads="1"/>
                </p:cNvSpPr>
                <p:nvPr/>
              </p:nvSpPr>
              <p:spPr bwMode="auto">
                <a:xfrm>
                  <a:off x="1849" y="2420"/>
                  <a:ext cx="357" cy="348"/>
                </a:xfrm>
                <a:prstGeom prst="ellipse">
                  <a:avLst/>
                </a:prstGeom>
                <a:solidFill>
                  <a:srgbClr val="B0B0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98" name="Oval 378"/>
                <p:cNvSpPr>
                  <a:spLocks noChangeArrowheads="1"/>
                </p:cNvSpPr>
                <p:nvPr/>
              </p:nvSpPr>
              <p:spPr bwMode="auto">
                <a:xfrm>
                  <a:off x="1855" y="2426"/>
                  <a:ext cx="345" cy="336"/>
                </a:xfrm>
                <a:prstGeom prst="ellipse">
                  <a:avLst/>
                </a:prstGeom>
                <a:solidFill>
                  <a:srgbClr val="B1B1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99" name="Oval 379"/>
                <p:cNvSpPr>
                  <a:spLocks noChangeArrowheads="1"/>
                </p:cNvSpPr>
                <p:nvPr/>
              </p:nvSpPr>
              <p:spPr bwMode="auto">
                <a:xfrm>
                  <a:off x="1861" y="2432"/>
                  <a:ext cx="333" cy="324"/>
                </a:xfrm>
                <a:prstGeom prst="ellipse">
                  <a:avLst/>
                </a:prstGeom>
                <a:solidFill>
                  <a:srgbClr val="B3B3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00" name="Oval 380"/>
                <p:cNvSpPr>
                  <a:spLocks noChangeArrowheads="1"/>
                </p:cNvSpPr>
                <p:nvPr/>
              </p:nvSpPr>
              <p:spPr bwMode="auto">
                <a:xfrm>
                  <a:off x="1868" y="2438"/>
                  <a:ext cx="319" cy="312"/>
                </a:xfrm>
                <a:prstGeom prst="ellipse">
                  <a:avLst/>
                </a:prstGeom>
                <a:solidFill>
                  <a:srgbClr val="B4B4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01" name="Oval 381"/>
                <p:cNvSpPr>
                  <a:spLocks noChangeArrowheads="1"/>
                </p:cNvSpPr>
                <p:nvPr/>
              </p:nvSpPr>
              <p:spPr bwMode="auto">
                <a:xfrm>
                  <a:off x="1872" y="2442"/>
                  <a:ext cx="311" cy="304"/>
                </a:xfrm>
                <a:prstGeom prst="ellipse">
                  <a:avLst/>
                </a:prstGeom>
                <a:solidFill>
                  <a:srgbClr val="B5B5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02" name="Oval 382"/>
                <p:cNvSpPr>
                  <a:spLocks noChangeArrowheads="1"/>
                </p:cNvSpPr>
                <p:nvPr/>
              </p:nvSpPr>
              <p:spPr bwMode="auto">
                <a:xfrm>
                  <a:off x="1878" y="2448"/>
                  <a:ext cx="299" cy="292"/>
                </a:xfrm>
                <a:prstGeom prst="ellipse">
                  <a:avLst/>
                </a:prstGeom>
                <a:solidFill>
                  <a:srgbClr val="B6B6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03" name="Oval 383"/>
                <p:cNvSpPr>
                  <a:spLocks noChangeArrowheads="1"/>
                </p:cNvSpPr>
                <p:nvPr/>
              </p:nvSpPr>
              <p:spPr bwMode="auto">
                <a:xfrm>
                  <a:off x="1884" y="2454"/>
                  <a:ext cx="287" cy="280"/>
                </a:xfrm>
                <a:prstGeom prst="ellipse">
                  <a:avLst/>
                </a:prstGeom>
                <a:solidFill>
                  <a:srgbClr val="B7B7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04" name="Oval 384"/>
                <p:cNvSpPr>
                  <a:spLocks noChangeArrowheads="1"/>
                </p:cNvSpPr>
                <p:nvPr/>
              </p:nvSpPr>
              <p:spPr bwMode="auto">
                <a:xfrm>
                  <a:off x="1890" y="2460"/>
                  <a:ext cx="275" cy="268"/>
                </a:xfrm>
                <a:prstGeom prst="ellipse">
                  <a:avLst/>
                </a:prstGeom>
                <a:solidFill>
                  <a:srgbClr val="B7B7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05" name="Oval 385"/>
                <p:cNvSpPr>
                  <a:spLocks noChangeArrowheads="1"/>
                </p:cNvSpPr>
                <p:nvPr/>
              </p:nvSpPr>
              <p:spPr bwMode="auto">
                <a:xfrm>
                  <a:off x="1896" y="2466"/>
                  <a:ext cx="263" cy="256"/>
                </a:xfrm>
                <a:prstGeom prst="ellipse">
                  <a:avLst/>
                </a:prstGeom>
                <a:solidFill>
                  <a:srgbClr val="B8B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06" name="Oval 386"/>
                <p:cNvSpPr>
                  <a:spLocks noChangeArrowheads="1"/>
                </p:cNvSpPr>
                <p:nvPr/>
              </p:nvSpPr>
              <p:spPr bwMode="auto">
                <a:xfrm>
                  <a:off x="1900" y="2470"/>
                  <a:ext cx="255" cy="248"/>
                </a:xfrm>
                <a:prstGeom prst="ellipse">
                  <a:avLst/>
                </a:prstGeom>
                <a:solidFill>
                  <a:srgbClr val="B9B9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07" name="Oval 387"/>
                <p:cNvSpPr>
                  <a:spLocks noChangeArrowheads="1"/>
                </p:cNvSpPr>
                <p:nvPr/>
              </p:nvSpPr>
              <p:spPr bwMode="auto">
                <a:xfrm>
                  <a:off x="1907" y="2476"/>
                  <a:ext cx="241" cy="236"/>
                </a:xfrm>
                <a:prstGeom prst="ellipse">
                  <a:avLst/>
                </a:prstGeom>
                <a:solidFill>
                  <a:srgbClr val="BABA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08" name="Oval 388"/>
                <p:cNvSpPr>
                  <a:spLocks noChangeArrowheads="1"/>
                </p:cNvSpPr>
                <p:nvPr/>
              </p:nvSpPr>
              <p:spPr bwMode="auto">
                <a:xfrm>
                  <a:off x="1913" y="2482"/>
                  <a:ext cx="229" cy="224"/>
                </a:xfrm>
                <a:prstGeom prst="ellipse">
                  <a:avLst/>
                </a:prstGeom>
                <a:solidFill>
                  <a:srgbClr val="BBBB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09" name="Oval 389"/>
                <p:cNvSpPr>
                  <a:spLocks noChangeArrowheads="1"/>
                </p:cNvSpPr>
                <p:nvPr/>
              </p:nvSpPr>
              <p:spPr bwMode="auto">
                <a:xfrm>
                  <a:off x="1919" y="2488"/>
                  <a:ext cx="219" cy="214"/>
                </a:xfrm>
                <a:prstGeom prst="ellipse">
                  <a:avLst/>
                </a:prstGeom>
                <a:solidFill>
                  <a:srgbClr val="BBBB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10" name="Oval 390"/>
                <p:cNvSpPr>
                  <a:spLocks noChangeArrowheads="1"/>
                </p:cNvSpPr>
                <p:nvPr/>
              </p:nvSpPr>
              <p:spPr bwMode="auto">
                <a:xfrm>
                  <a:off x="1923" y="2492"/>
                  <a:ext cx="211" cy="206"/>
                </a:xfrm>
                <a:prstGeom prst="ellipse">
                  <a:avLst/>
                </a:prstGeom>
                <a:solidFill>
                  <a:srgbClr val="BCBC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11" name="Oval 391"/>
                <p:cNvSpPr>
                  <a:spLocks noChangeArrowheads="1"/>
                </p:cNvSpPr>
                <p:nvPr/>
              </p:nvSpPr>
              <p:spPr bwMode="auto">
                <a:xfrm>
                  <a:off x="1929" y="2498"/>
                  <a:ext cx="199" cy="194"/>
                </a:xfrm>
                <a:prstGeom prst="ellipse">
                  <a:avLst/>
                </a:prstGeom>
                <a:solidFill>
                  <a:srgbClr val="BDBD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12" name="Oval 392"/>
                <p:cNvSpPr>
                  <a:spLocks noChangeArrowheads="1"/>
                </p:cNvSpPr>
                <p:nvPr/>
              </p:nvSpPr>
              <p:spPr bwMode="auto">
                <a:xfrm>
                  <a:off x="1935" y="2504"/>
                  <a:ext cx="187" cy="182"/>
                </a:xfrm>
                <a:prstGeom prst="ellipse">
                  <a:avLst/>
                </a:prstGeom>
                <a:solidFill>
                  <a:srgbClr val="BDBD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13" name="Oval 393"/>
                <p:cNvSpPr>
                  <a:spLocks noChangeArrowheads="1"/>
                </p:cNvSpPr>
                <p:nvPr/>
              </p:nvSpPr>
              <p:spPr bwMode="auto">
                <a:xfrm>
                  <a:off x="1941" y="2510"/>
                  <a:ext cx="175" cy="170"/>
                </a:xfrm>
                <a:prstGeom prst="ellipse">
                  <a:avLst/>
                </a:prstGeom>
                <a:solidFill>
                  <a:srgbClr val="BEBE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14" name="Oval 394"/>
                <p:cNvSpPr>
                  <a:spLocks noChangeArrowheads="1"/>
                </p:cNvSpPr>
                <p:nvPr/>
              </p:nvSpPr>
              <p:spPr bwMode="auto">
                <a:xfrm>
                  <a:off x="1948" y="2516"/>
                  <a:ext cx="161" cy="158"/>
                </a:xfrm>
                <a:prstGeom prst="ellipse">
                  <a:avLst/>
                </a:prstGeom>
                <a:solidFill>
                  <a:srgbClr val="BEBE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15" name="Oval 395"/>
                <p:cNvSpPr>
                  <a:spLocks noChangeArrowheads="1"/>
                </p:cNvSpPr>
                <p:nvPr/>
              </p:nvSpPr>
              <p:spPr bwMode="auto">
                <a:xfrm>
                  <a:off x="1952" y="2520"/>
                  <a:ext cx="153" cy="150"/>
                </a:xfrm>
                <a:prstGeom prst="ellipse">
                  <a:avLst/>
                </a:prstGeom>
                <a:solidFill>
                  <a:srgbClr val="BFBF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16" name="Oval 396"/>
                <p:cNvSpPr>
                  <a:spLocks noChangeArrowheads="1"/>
                </p:cNvSpPr>
                <p:nvPr/>
              </p:nvSpPr>
              <p:spPr bwMode="auto">
                <a:xfrm>
                  <a:off x="1958" y="2526"/>
                  <a:ext cx="141" cy="138"/>
                </a:xfrm>
                <a:prstGeom prst="ellipse">
                  <a:avLst/>
                </a:prstGeom>
                <a:solidFill>
                  <a:srgbClr val="BFBF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17" name="Oval 397"/>
                <p:cNvSpPr>
                  <a:spLocks noChangeArrowheads="1"/>
                </p:cNvSpPr>
                <p:nvPr/>
              </p:nvSpPr>
              <p:spPr bwMode="auto">
                <a:xfrm>
                  <a:off x="1964" y="2532"/>
                  <a:ext cx="129" cy="126"/>
                </a:xfrm>
                <a:prstGeom prst="ellipse">
                  <a:avLst/>
                </a:prstGeom>
                <a:solidFill>
                  <a:srgbClr val="C0C0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18" name="Oval 398"/>
                <p:cNvSpPr>
                  <a:spLocks noChangeArrowheads="1"/>
                </p:cNvSpPr>
                <p:nvPr/>
              </p:nvSpPr>
              <p:spPr bwMode="auto">
                <a:xfrm>
                  <a:off x="1970" y="2538"/>
                  <a:ext cx="117" cy="114"/>
                </a:xfrm>
                <a:prstGeom prst="ellipse">
                  <a:avLst/>
                </a:prstGeom>
                <a:solidFill>
                  <a:srgbClr val="C0C0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19" name="Oval 399"/>
                <p:cNvSpPr>
                  <a:spLocks noChangeArrowheads="1"/>
                </p:cNvSpPr>
                <p:nvPr/>
              </p:nvSpPr>
              <p:spPr bwMode="auto">
                <a:xfrm>
                  <a:off x="1974" y="2542"/>
                  <a:ext cx="109" cy="106"/>
                </a:xfrm>
                <a:prstGeom prst="ellipse">
                  <a:avLst/>
                </a:prstGeom>
                <a:solidFill>
                  <a:srgbClr val="C0C0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20" name="Oval 400"/>
                <p:cNvSpPr>
                  <a:spLocks noChangeArrowheads="1"/>
                </p:cNvSpPr>
                <p:nvPr/>
              </p:nvSpPr>
              <p:spPr bwMode="auto">
                <a:xfrm>
                  <a:off x="1980" y="2548"/>
                  <a:ext cx="97" cy="94"/>
                </a:xfrm>
                <a:prstGeom prst="ellipse">
                  <a:avLst/>
                </a:prstGeom>
                <a:solidFill>
                  <a:srgbClr val="C1C1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21" name="Oval 401"/>
                <p:cNvSpPr>
                  <a:spLocks noChangeArrowheads="1"/>
                </p:cNvSpPr>
                <p:nvPr/>
              </p:nvSpPr>
              <p:spPr bwMode="auto">
                <a:xfrm>
                  <a:off x="1986" y="2554"/>
                  <a:ext cx="85" cy="82"/>
                </a:xfrm>
                <a:prstGeom prst="ellipse">
                  <a:avLst/>
                </a:prstGeom>
                <a:solidFill>
                  <a:srgbClr val="C1C1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22" name="Oval 402"/>
                <p:cNvSpPr>
                  <a:spLocks noChangeArrowheads="1"/>
                </p:cNvSpPr>
                <p:nvPr/>
              </p:nvSpPr>
              <p:spPr bwMode="auto">
                <a:xfrm>
                  <a:off x="1993" y="2560"/>
                  <a:ext cx="71" cy="70"/>
                </a:xfrm>
                <a:prstGeom prst="ellipse">
                  <a:avLst/>
                </a:prstGeom>
                <a:solidFill>
                  <a:srgbClr val="C1C1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23" name="Oval 403"/>
                <p:cNvSpPr>
                  <a:spLocks noChangeArrowheads="1"/>
                </p:cNvSpPr>
                <p:nvPr/>
              </p:nvSpPr>
              <p:spPr bwMode="auto">
                <a:xfrm>
                  <a:off x="1999" y="2566"/>
                  <a:ext cx="59" cy="58"/>
                </a:xfrm>
                <a:prstGeom prst="ellipse">
                  <a:avLst/>
                </a:prstGeom>
                <a:solidFill>
                  <a:srgbClr val="C1C1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24" name="Oval 404"/>
                <p:cNvSpPr>
                  <a:spLocks noChangeArrowheads="1"/>
                </p:cNvSpPr>
                <p:nvPr/>
              </p:nvSpPr>
              <p:spPr bwMode="auto">
                <a:xfrm>
                  <a:off x="2003" y="2570"/>
                  <a:ext cx="51" cy="50"/>
                </a:xfrm>
                <a:prstGeom prst="ellipse">
                  <a:avLst/>
                </a:prstGeom>
                <a:solidFill>
                  <a:srgbClr val="C2C2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25" name="Oval 405"/>
                <p:cNvSpPr>
                  <a:spLocks noChangeArrowheads="1"/>
                </p:cNvSpPr>
                <p:nvPr/>
              </p:nvSpPr>
              <p:spPr bwMode="auto">
                <a:xfrm>
                  <a:off x="2009" y="2576"/>
                  <a:ext cx="39" cy="38"/>
                </a:xfrm>
                <a:prstGeom prst="ellipse">
                  <a:avLst/>
                </a:prstGeom>
                <a:solidFill>
                  <a:srgbClr val="C2C2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26" name="Oval 406"/>
                <p:cNvSpPr>
                  <a:spLocks noChangeArrowheads="1"/>
                </p:cNvSpPr>
                <p:nvPr/>
              </p:nvSpPr>
              <p:spPr bwMode="auto">
                <a:xfrm>
                  <a:off x="2015" y="2582"/>
                  <a:ext cx="27" cy="26"/>
                </a:xfrm>
                <a:prstGeom prst="ellipse">
                  <a:avLst/>
                </a:prstGeom>
                <a:solidFill>
                  <a:srgbClr val="C2C2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027" name="Oval 407"/>
                <p:cNvSpPr>
                  <a:spLocks noChangeArrowheads="1"/>
                </p:cNvSpPr>
                <p:nvPr/>
              </p:nvSpPr>
              <p:spPr bwMode="auto">
                <a:xfrm>
                  <a:off x="2021" y="2588"/>
                  <a:ext cx="15" cy="14"/>
                </a:xfrm>
                <a:prstGeom prst="ellipse">
                  <a:avLst/>
                </a:prstGeom>
                <a:solidFill>
                  <a:srgbClr val="C2C2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70950" name="Oval 408"/>
              <p:cNvSpPr>
                <a:spLocks noChangeArrowheads="1"/>
              </p:cNvSpPr>
              <p:nvPr/>
            </p:nvSpPr>
            <p:spPr bwMode="auto">
              <a:xfrm>
                <a:off x="1583" y="2160"/>
                <a:ext cx="887" cy="866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70792" name="Group 409"/>
            <p:cNvGrpSpPr>
              <a:grpSpLocks/>
            </p:cNvGrpSpPr>
            <p:nvPr/>
          </p:nvGrpSpPr>
          <p:grpSpPr bwMode="auto">
            <a:xfrm>
              <a:off x="1681" y="2400"/>
              <a:ext cx="652" cy="578"/>
              <a:chOff x="1681" y="2400"/>
              <a:chExt cx="652" cy="578"/>
            </a:xfrm>
          </p:grpSpPr>
          <p:grpSp>
            <p:nvGrpSpPr>
              <p:cNvPr id="70831" name="Group 410"/>
              <p:cNvGrpSpPr>
                <a:grpSpLocks/>
              </p:cNvGrpSpPr>
              <p:nvPr/>
            </p:nvGrpSpPr>
            <p:grpSpPr bwMode="auto">
              <a:xfrm>
                <a:off x="1681" y="2400"/>
                <a:ext cx="652" cy="578"/>
                <a:chOff x="1681" y="2400"/>
                <a:chExt cx="652" cy="578"/>
              </a:xfrm>
            </p:grpSpPr>
            <p:sp>
              <p:nvSpPr>
                <p:cNvPr id="70833" name="Oval 411"/>
                <p:cNvSpPr>
                  <a:spLocks noChangeArrowheads="1"/>
                </p:cNvSpPr>
                <p:nvPr/>
              </p:nvSpPr>
              <p:spPr bwMode="auto">
                <a:xfrm>
                  <a:off x="1681" y="2400"/>
                  <a:ext cx="652" cy="578"/>
                </a:xfrm>
                <a:prstGeom prst="ellipse">
                  <a:avLst/>
                </a:prstGeom>
                <a:solidFill>
                  <a:srgbClr val="6161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34" name="Oval 412"/>
                <p:cNvSpPr>
                  <a:spLocks noChangeArrowheads="1"/>
                </p:cNvSpPr>
                <p:nvPr/>
              </p:nvSpPr>
              <p:spPr bwMode="auto">
                <a:xfrm>
                  <a:off x="1685" y="2404"/>
                  <a:ext cx="644" cy="570"/>
                </a:xfrm>
                <a:prstGeom prst="ellipse">
                  <a:avLst/>
                </a:prstGeom>
                <a:solidFill>
                  <a:srgbClr val="6161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35" name="Oval 413"/>
                <p:cNvSpPr>
                  <a:spLocks noChangeArrowheads="1"/>
                </p:cNvSpPr>
                <p:nvPr/>
              </p:nvSpPr>
              <p:spPr bwMode="auto">
                <a:xfrm>
                  <a:off x="1689" y="2406"/>
                  <a:ext cx="636" cy="566"/>
                </a:xfrm>
                <a:prstGeom prst="ellipse">
                  <a:avLst/>
                </a:prstGeom>
                <a:solidFill>
                  <a:srgbClr val="6161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36" name="Oval 414"/>
                <p:cNvSpPr>
                  <a:spLocks noChangeArrowheads="1"/>
                </p:cNvSpPr>
                <p:nvPr/>
              </p:nvSpPr>
              <p:spPr bwMode="auto">
                <a:xfrm>
                  <a:off x="1691" y="2408"/>
                  <a:ext cx="632" cy="562"/>
                </a:xfrm>
                <a:prstGeom prst="ellipse">
                  <a:avLst/>
                </a:prstGeom>
                <a:solidFill>
                  <a:srgbClr val="6161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37" name="Oval 415"/>
                <p:cNvSpPr>
                  <a:spLocks noChangeArrowheads="1"/>
                </p:cNvSpPr>
                <p:nvPr/>
              </p:nvSpPr>
              <p:spPr bwMode="auto">
                <a:xfrm>
                  <a:off x="1693" y="2412"/>
                  <a:ext cx="628" cy="554"/>
                </a:xfrm>
                <a:prstGeom prst="ellipse">
                  <a:avLst/>
                </a:prstGeom>
                <a:solidFill>
                  <a:srgbClr val="6262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38" name="Oval 416"/>
                <p:cNvSpPr>
                  <a:spLocks noChangeArrowheads="1"/>
                </p:cNvSpPr>
                <p:nvPr/>
              </p:nvSpPr>
              <p:spPr bwMode="auto">
                <a:xfrm>
                  <a:off x="1697" y="2414"/>
                  <a:ext cx="620" cy="550"/>
                </a:xfrm>
                <a:prstGeom prst="ellipse">
                  <a:avLst/>
                </a:prstGeom>
                <a:solidFill>
                  <a:srgbClr val="6262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39" name="Oval 417"/>
                <p:cNvSpPr>
                  <a:spLocks noChangeArrowheads="1"/>
                </p:cNvSpPr>
                <p:nvPr/>
              </p:nvSpPr>
              <p:spPr bwMode="auto">
                <a:xfrm>
                  <a:off x="1699" y="2416"/>
                  <a:ext cx="615" cy="546"/>
                </a:xfrm>
                <a:prstGeom prst="ellipse">
                  <a:avLst/>
                </a:prstGeom>
                <a:solidFill>
                  <a:srgbClr val="6262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40" name="Oval 418"/>
                <p:cNvSpPr>
                  <a:spLocks noChangeArrowheads="1"/>
                </p:cNvSpPr>
                <p:nvPr/>
              </p:nvSpPr>
              <p:spPr bwMode="auto">
                <a:xfrm>
                  <a:off x="1702" y="2418"/>
                  <a:ext cx="610" cy="542"/>
                </a:xfrm>
                <a:prstGeom prst="ellipse">
                  <a:avLst/>
                </a:prstGeom>
                <a:solidFill>
                  <a:srgbClr val="6363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41" name="Oval 419"/>
                <p:cNvSpPr>
                  <a:spLocks noChangeArrowheads="1"/>
                </p:cNvSpPr>
                <p:nvPr/>
              </p:nvSpPr>
              <p:spPr bwMode="auto">
                <a:xfrm>
                  <a:off x="1706" y="2422"/>
                  <a:ext cx="602" cy="534"/>
                </a:xfrm>
                <a:prstGeom prst="ellipse">
                  <a:avLst/>
                </a:prstGeom>
                <a:solidFill>
                  <a:srgbClr val="6363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42" name="Oval 420"/>
                <p:cNvSpPr>
                  <a:spLocks noChangeArrowheads="1"/>
                </p:cNvSpPr>
                <p:nvPr/>
              </p:nvSpPr>
              <p:spPr bwMode="auto">
                <a:xfrm>
                  <a:off x="1708" y="2424"/>
                  <a:ext cx="598" cy="530"/>
                </a:xfrm>
                <a:prstGeom prst="ellipse">
                  <a:avLst/>
                </a:prstGeom>
                <a:solidFill>
                  <a:srgbClr val="6363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43" name="Oval 421"/>
                <p:cNvSpPr>
                  <a:spLocks noChangeArrowheads="1"/>
                </p:cNvSpPr>
                <p:nvPr/>
              </p:nvSpPr>
              <p:spPr bwMode="auto">
                <a:xfrm>
                  <a:off x="1710" y="2426"/>
                  <a:ext cx="592" cy="526"/>
                </a:xfrm>
                <a:prstGeom prst="ellipse">
                  <a:avLst/>
                </a:prstGeom>
                <a:solidFill>
                  <a:srgbClr val="6464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44" name="Oval 422"/>
                <p:cNvSpPr>
                  <a:spLocks noChangeArrowheads="1"/>
                </p:cNvSpPr>
                <p:nvPr/>
              </p:nvSpPr>
              <p:spPr bwMode="auto">
                <a:xfrm>
                  <a:off x="1714" y="2428"/>
                  <a:ext cx="586" cy="522"/>
                </a:xfrm>
                <a:prstGeom prst="ellipse">
                  <a:avLst/>
                </a:prstGeom>
                <a:solidFill>
                  <a:srgbClr val="6464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45" name="Oval 423"/>
                <p:cNvSpPr>
                  <a:spLocks noChangeArrowheads="1"/>
                </p:cNvSpPr>
                <p:nvPr/>
              </p:nvSpPr>
              <p:spPr bwMode="auto">
                <a:xfrm>
                  <a:off x="1716" y="2432"/>
                  <a:ext cx="582" cy="514"/>
                </a:xfrm>
                <a:prstGeom prst="ellipse">
                  <a:avLst/>
                </a:prstGeom>
                <a:solidFill>
                  <a:srgbClr val="6565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46" name="Oval 424"/>
                <p:cNvSpPr>
                  <a:spLocks noChangeArrowheads="1"/>
                </p:cNvSpPr>
                <p:nvPr/>
              </p:nvSpPr>
              <p:spPr bwMode="auto">
                <a:xfrm>
                  <a:off x="1720" y="2434"/>
                  <a:ext cx="574" cy="510"/>
                </a:xfrm>
                <a:prstGeom prst="ellipse">
                  <a:avLst/>
                </a:prstGeom>
                <a:solidFill>
                  <a:srgbClr val="6565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47" name="Oval 425"/>
                <p:cNvSpPr>
                  <a:spLocks noChangeArrowheads="1"/>
                </p:cNvSpPr>
                <p:nvPr/>
              </p:nvSpPr>
              <p:spPr bwMode="auto">
                <a:xfrm>
                  <a:off x="1722" y="2436"/>
                  <a:ext cx="570" cy="506"/>
                </a:xfrm>
                <a:prstGeom prst="ellipse">
                  <a:avLst/>
                </a:prstGeom>
                <a:solidFill>
                  <a:srgbClr val="6666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48" name="Oval 426"/>
                <p:cNvSpPr>
                  <a:spLocks noChangeArrowheads="1"/>
                </p:cNvSpPr>
                <p:nvPr/>
              </p:nvSpPr>
              <p:spPr bwMode="auto">
                <a:xfrm>
                  <a:off x="1724" y="2438"/>
                  <a:ext cx="566" cy="502"/>
                </a:xfrm>
                <a:prstGeom prst="ellipse">
                  <a:avLst/>
                </a:prstGeom>
                <a:solidFill>
                  <a:srgbClr val="6666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49" name="Oval 427"/>
                <p:cNvSpPr>
                  <a:spLocks noChangeArrowheads="1"/>
                </p:cNvSpPr>
                <p:nvPr/>
              </p:nvSpPr>
              <p:spPr bwMode="auto">
                <a:xfrm>
                  <a:off x="1728" y="2442"/>
                  <a:ext cx="558" cy="494"/>
                </a:xfrm>
                <a:prstGeom prst="ellipse">
                  <a:avLst/>
                </a:prstGeom>
                <a:solidFill>
                  <a:srgbClr val="6767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50" name="Oval 428"/>
                <p:cNvSpPr>
                  <a:spLocks noChangeArrowheads="1"/>
                </p:cNvSpPr>
                <p:nvPr/>
              </p:nvSpPr>
              <p:spPr bwMode="auto">
                <a:xfrm>
                  <a:off x="1730" y="2444"/>
                  <a:ext cx="554" cy="490"/>
                </a:xfrm>
                <a:prstGeom prst="ellipse">
                  <a:avLst/>
                </a:prstGeom>
                <a:solidFill>
                  <a:srgbClr val="6767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51" name="Oval 429"/>
                <p:cNvSpPr>
                  <a:spLocks noChangeArrowheads="1"/>
                </p:cNvSpPr>
                <p:nvPr/>
              </p:nvSpPr>
              <p:spPr bwMode="auto">
                <a:xfrm>
                  <a:off x="1732" y="2446"/>
                  <a:ext cx="550" cy="486"/>
                </a:xfrm>
                <a:prstGeom prst="ellipse">
                  <a:avLst/>
                </a:prstGeom>
                <a:solidFill>
                  <a:srgbClr val="686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52" name="Oval 430"/>
                <p:cNvSpPr>
                  <a:spLocks noChangeArrowheads="1"/>
                </p:cNvSpPr>
                <p:nvPr/>
              </p:nvSpPr>
              <p:spPr bwMode="auto">
                <a:xfrm>
                  <a:off x="1736" y="2448"/>
                  <a:ext cx="542" cy="482"/>
                </a:xfrm>
                <a:prstGeom prst="ellipse">
                  <a:avLst/>
                </a:prstGeom>
                <a:solidFill>
                  <a:srgbClr val="6868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53" name="Oval 431"/>
                <p:cNvSpPr>
                  <a:spLocks noChangeArrowheads="1"/>
                </p:cNvSpPr>
                <p:nvPr/>
              </p:nvSpPr>
              <p:spPr bwMode="auto">
                <a:xfrm>
                  <a:off x="1738" y="2452"/>
                  <a:ext cx="538" cy="474"/>
                </a:xfrm>
                <a:prstGeom prst="ellipse">
                  <a:avLst/>
                </a:prstGeom>
                <a:solidFill>
                  <a:srgbClr val="6969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54" name="Oval 432"/>
                <p:cNvSpPr>
                  <a:spLocks noChangeArrowheads="1"/>
                </p:cNvSpPr>
                <p:nvPr/>
              </p:nvSpPr>
              <p:spPr bwMode="auto">
                <a:xfrm>
                  <a:off x="1740" y="2454"/>
                  <a:ext cx="531" cy="470"/>
                </a:xfrm>
                <a:prstGeom prst="ellipse">
                  <a:avLst/>
                </a:prstGeom>
                <a:solidFill>
                  <a:srgbClr val="6A6A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55" name="Oval 433"/>
                <p:cNvSpPr>
                  <a:spLocks noChangeArrowheads="1"/>
                </p:cNvSpPr>
                <p:nvPr/>
              </p:nvSpPr>
              <p:spPr bwMode="auto">
                <a:xfrm>
                  <a:off x="1745" y="2456"/>
                  <a:ext cx="524" cy="466"/>
                </a:xfrm>
                <a:prstGeom prst="ellipse">
                  <a:avLst/>
                </a:prstGeom>
                <a:solidFill>
                  <a:srgbClr val="6B6B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56" name="Oval 434"/>
                <p:cNvSpPr>
                  <a:spLocks noChangeArrowheads="1"/>
                </p:cNvSpPr>
                <p:nvPr/>
              </p:nvSpPr>
              <p:spPr bwMode="auto">
                <a:xfrm>
                  <a:off x="1747" y="2458"/>
                  <a:ext cx="520" cy="462"/>
                </a:xfrm>
                <a:prstGeom prst="ellipse">
                  <a:avLst/>
                </a:prstGeom>
                <a:solidFill>
                  <a:srgbClr val="6B6B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57" name="Oval 435"/>
                <p:cNvSpPr>
                  <a:spLocks noChangeArrowheads="1"/>
                </p:cNvSpPr>
                <p:nvPr/>
              </p:nvSpPr>
              <p:spPr bwMode="auto">
                <a:xfrm>
                  <a:off x="1749" y="2460"/>
                  <a:ext cx="514" cy="458"/>
                </a:xfrm>
                <a:prstGeom prst="ellipse">
                  <a:avLst/>
                </a:prstGeom>
                <a:solidFill>
                  <a:srgbClr val="6C6C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58" name="Oval 436"/>
                <p:cNvSpPr>
                  <a:spLocks noChangeArrowheads="1"/>
                </p:cNvSpPr>
                <p:nvPr/>
              </p:nvSpPr>
              <p:spPr bwMode="auto">
                <a:xfrm>
                  <a:off x="1753" y="2464"/>
                  <a:ext cx="508" cy="450"/>
                </a:xfrm>
                <a:prstGeom prst="ellipse">
                  <a:avLst/>
                </a:prstGeom>
                <a:solidFill>
                  <a:srgbClr val="6D6D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59" name="Oval 437"/>
                <p:cNvSpPr>
                  <a:spLocks noChangeArrowheads="1"/>
                </p:cNvSpPr>
                <p:nvPr/>
              </p:nvSpPr>
              <p:spPr bwMode="auto">
                <a:xfrm>
                  <a:off x="1755" y="2466"/>
                  <a:ext cx="504" cy="446"/>
                </a:xfrm>
                <a:prstGeom prst="ellipse">
                  <a:avLst/>
                </a:prstGeom>
                <a:solidFill>
                  <a:srgbClr val="6D6D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60" name="Oval 438"/>
                <p:cNvSpPr>
                  <a:spLocks noChangeArrowheads="1"/>
                </p:cNvSpPr>
                <p:nvPr/>
              </p:nvSpPr>
              <p:spPr bwMode="auto">
                <a:xfrm>
                  <a:off x="1759" y="2468"/>
                  <a:ext cx="496" cy="442"/>
                </a:xfrm>
                <a:prstGeom prst="ellipse">
                  <a:avLst/>
                </a:prstGeom>
                <a:solidFill>
                  <a:srgbClr val="6E6E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61" name="Oval 439"/>
                <p:cNvSpPr>
                  <a:spLocks noChangeArrowheads="1"/>
                </p:cNvSpPr>
                <p:nvPr/>
              </p:nvSpPr>
              <p:spPr bwMode="auto">
                <a:xfrm>
                  <a:off x="1761" y="2470"/>
                  <a:ext cx="492" cy="438"/>
                </a:xfrm>
                <a:prstGeom prst="ellipse">
                  <a:avLst/>
                </a:prstGeom>
                <a:solidFill>
                  <a:srgbClr val="6F6F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62" name="Oval 440"/>
                <p:cNvSpPr>
                  <a:spLocks noChangeArrowheads="1"/>
                </p:cNvSpPr>
                <p:nvPr/>
              </p:nvSpPr>
              <p:spPr bwMode="auto">
                <a:xfrm>
                  <a:off x="1763" y="2474"/>
                  <a:ext cx="488" cy="432"/>
                </a:xfrm>
                <a:prstGeom prst="ellipse">
                  <a:avLst/>
                </a:prstGeom>
                <a:solidFill>
                  <a:srgbClr val="707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63" name="Oval 441"/>
                <p:cNvSpPr>
                  <a:spLocks noChangeArrowheads="1"/>
                </p:cNvSpPr>
                <p:nvPr/>
              </p:nvSpPr>
              <p:spPr bwMode="auto">
                <a:xfrm>
                  <a:off x="1767" y="2476"/>
                  <a:ext cx="482" cy="428"/>
                </a:xfrm>
                <a:prstGeom prst="ellipse">
                  <a:avLst/>
                </a:prstGeom>
                <a:solidFill>
                  <a:srgbClr val="7171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64" name="Oval 442"/>
                <p:cNvSpPr>
                  <a:spLocks noChangeArrowheads="1"/>
                </p:cNvSpPr>
                <p:nvPr/>
              </p:nvSpPr>
              <p:spPr bwMode="auto">
                <a:xfrm>
                  <a:off x="1769" y="2478"/>
                  <a:ext cx="478" cy="424"/>
                </a:xfrm>
                <a:prstGeom prst="ellipse">
                  <a:avLst/>
                </a:prstGeom>
                <a:solidFill>
                  <a:srgbClr val="7272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65" name="Oval 443"/>
                <p:cNvSpPr>
                  <a:spLocks noChangeArrowheads="1"/>
                </p:cNvSpPr>
                <p:nvPr/>
              </p:nvSpPr>
              <p:spPr bwMode="auto">
                <a:xfrm>
                  <a:off x="1771" y="2480"/>
                  <a:ext cx="472" cy="420"/>
                </a:xfrm>
                <a:prstGeom prst="ellipse">
                  <a:avLst/>
                </a:prstGeom>
                <a:solidFill>
                  <a:srgbClr val="7373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66" name="Oval 444"/>
                <p:cNvSpPr>
                  <a:spLocks noChangeArrowheads="1"/>
                </p:cNvSpPr>
                <p:nvPr/>
              </p:nvSpPr>
              <p:spPr bwMode="auto">
                <a:xfrm>
                  <a:off x="1775" y="2484"/>
                  <a:ext cx="466" cy="412"/>
                </a:xfrm>
                <a:prstGeom prst="ellipse">
                  <a:avLst/>
                </a:prstGeom>
                <a:solidFill>
                  <a:srgbClr val="7474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67" name="Oval 445"/>
                <p:cNvSpPr>
                  <a:spLocks noChangeArrowheads="1"/>
                </p:cNvSpPr>
                <p:nvPr/>
              </p:nvSpPr>
              <p:spPr bwMode="auto">
                <a:xfrm>
                  <a:off x="1777" y="2486"/>
                  <a:ext cx="462" cy="408"/>
                </a:xfrm>
                <a:prstGeom prst="ellipse">
                  <a:avLst/>
                </a:prstGeom>
                <a:solidFill>
                  <a:srgbClr val="7575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68" name="Oval 446"/>
                <p:cNvSpPr>
                  <a:spLocks noChangeArrowheads="1"/>
                </p:cNvSpPr>
                <p:nvPr/>
              </p:nvSpPr>
              <p:spPr bwMode="auto">
                <a:xfrm>
                  <a:off x="1779" y="2488"/>
                  <a:ext cx="456" cy="404"/>
                </a:xfrm>
                <a:prstGeom prst="ellipse">
                  <a:avLst/>
                </a:prstGeom>
                <a:solidFill>
                  <a:srgbClr val="7676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69" name="Oval 447"/>
                <p:cNvSpPr>
                  <a:spLocks noChangeArrowheads="1"/>
                </p:cNvSpPr>
                <p:nvPr/>
              </p:nvSpPr>
              <p:spPr bwMode="auto">
                <a:xfrm>
                  <a:off x="1784" y="2490"/>
                  <a:ext cx="448" cy="400"/>
                </a:xfrm>
                <a:prstGeom prst="ellipse">
                  <a:avLst/>
                </a:prstGeom>
                <a:solidFill>
                  <a:srgbClr val="777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70" name="Oval 448"/>
                <p:cNvSpPr>
                  <a:spLocks noChangeArrowheads="1"/>
                </p:cNvSpPr>
                <p:nvPr/>
              </p:nvSpPr>
              <p:spPr bwMode="auto">
                <a:xfrm>
                  <a:off x="1786" y="2494"/>
                  <a:ext cx="444" cy="392"/>
                </a:xfrm>
                <a:prstGeom prst="ellipse">
                  <a:avLst/>
                </a:prstGeom>
                <a:solidFill>
                  <a:srgbClr val="7878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71" name="Oval 449"/>
                <p:cNvSpPr>
                  <a:spLocks noChangeArrowheads="1"/>
                </p:cNvSpPr>
                <p:nvPr/>
              </p:nvSpPr>
              <p:spPr bwMode="auto">
                <a:xfrm>
                  <a:off x="1790" y="2496"/>
                  <a:ext cx="436" cy="388"/>
                </a:xfrm>
                <a:prstGeom prst="ellipse">
                  <a:avLst/>
                </a:prstGeom>
                <a:solidFill>
                  <a:srgbClr val="7979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72" name="Oval 450"/>
                <p:cNvSpPr>
                  <a:spLocks noChangeArrowheads="1"/>
                </p:cNvSpPr>
                <p:nvPr/>
              </p:nvSpPr>
              <p:spPr bwMode="auto">
                <a:xfrm>
                  <a:off x="1792" y="2498"/>
                  <a:ext cx="432" cy="384"/>
                </a:xfrm>
                <a:prstGeom prst="ellipse">
                  <a:avLst/>
                </a:prstGeom>
                <a:solidFill>
                  <a:srgbClr val="7A7A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73" name="Oval 451"/>
                <p:cNvSpPr>
                  <a:spLocks noChangeArrowheads="1"/>
                </p:cNvSpPr>
                <p:nvPr/>
              </p:nvSpPr>
              <p:spPr bwMode="auto">
                <a:xfrm>
                  <a:off x="1794" y="2500"/>
                  <a:ext cx="426" cy="380"/>
                </a:xfrm>
                <a:prstGeom prst="ellipse">
                  <a:avLst/>
                </a:prstGeom>
                <a:solidFill>
                  <a:srgbClr val="7B7B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74" name="Oval 452"/>
                <p:cNvSpPr>
                  <a:spLocks noChangeArrowheads="1"/>
                </p:cNvSpPr>
                <p:nvPr/>
              </p:nvSpPr>
              <p:spPr bwMode="auto">
                <a:xfrm>
                  <a:off x="1798" y="2504"/>
                  <a:ext cx="420" cy="372"/>
                </a:xfrm>
                <a:prstGeom prst="ellipse">
                  <a:avLst/>
                </a:prstGeom>
                <a:solidFill>
                  <a:srgbClr val="7C7C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75" name="Oval 453"/>
                <p:cNvSpPr>
                  <a:spLocks noChangeArrowheads="1"/>
                </p:cNvSpPr>
                <p:nvPr/>
              </p:nvSpPr>
              <p:spPr bwMode="auto">
                <a:xfrm>
                  <a:off x="1800" y="2506"/>
                  <a:ext cx="416" cy="368"/>
                </a:xfrm>
                <a:prstGeom prst="ellipse">
                  <a:avLst/>
                </a:prstGeom>
                <a:solidFill>
                  <a:srgbClr val="7D7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76" name="Oval 454"/>
                <p:cNvSpPr>
                  <a:spLocks noChangeArrowheads="1"/>
                </p:cNvSpPr>
                <p:nvPr/>
              </p:nvSpPr>
              <p:spPr bwMode="auto">
                <a:xfrm>
                  <a:off x="1802" y="2508"/>
                  <a:ext cx="410" cy="364"/>
                </a:xfrm>
                <a:prstGeom prst="ellipse">
                  <a:avLst/>
                </a:prstGeom>
                <a:solidFill>
                  <a:srgbClr val="7E7E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77" name="Oval 455"/>
                <p:cNvSpPr>
                  <a:spLocks noChangeArrowheads="1"/>
                </p:cNvSpPr>
                <p:nvPr/>
              </p:nvSpPr>
              <p:spPr bwMode="auto">
                <a:xfrm>
                  <a:off x="1806" y="2510"/>
                  <a:ext cx="404" cy="360"/>
                </a:xfrm>
                <a:prstGeom prst="ellipse">
                  <a:avLst/>
                </a:prstGeom>
                <a:solidFill>
                  <a:srgbClr val="7F7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78" name="Oval 456"/>
                <p:cNvSpPr>
                  <a:spLocks noChangeArrowheads="1"/>
                </p:cNvSpPr>
                <p:nvPr/>
              </p:nvSpPr>
              <p:spPr bwMode="auto">
                <a:xfrm>
                  <a:off x="1808" y="2514"/>
                  <a:ext cx="400" cy="352"/>
                </a:xfrm>
                <a:prstGeom prst="ellipse">
                  <a:avLst/>
                </a:prstGeom>
                <a:solidFill>
                  <a:srgbClr val="8080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79" name="Oval 457"/>
                <p:cNvSpPr>
                  <a:spLocks noChangeArrowheads="1"/>
                </p:cNvSpPr>
                <p:nvPr/>
              </p:nvSpPr>
              <p:spPr bwMode="auto">
                <a:xfrm>
                  <a:off x="1810" y="2516"/>
                  <a:ext cx="394" cy="348"/>
                </a:xfrm>
                <a:prstGeom prst="ellipse">
                  <a:avLst/>
                </a:prstGeom>
                <a:solidFill>
                  <a:srgbClr val="8282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80" name="Oval 458"/>
                <p:cNvSpPr>
                  <a:spLocks noChangeArrowheads="1"/>
                </p:cNvSpPr>
                <p:nvPr/>
              </p:nvSpPr>
              <p:spPr bwMode="auto">
                <a:xfrm>
                  <a:off x="1814" y="2518"/>
                  <a:ext cx="388" cy="344"/>
                </a:xfrm>
                <a:prstGeom prst="ellipse">
                  <a:avLst/>
                </a:prstGeom>
                <a:solidFill>
                  <a:srgbClr val="8383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81" name="Oval 459"/>
                <p:cNvSpPr>
                  <a:spLocks noChangeArrowheads="1"/>
                </p:cNvSpPr>
                <p:nvPr/>
              </p:nvSpPr>
              <p:spPr bwMode="auto">
                <a:xfrm>
                  <a:off x="1816" y="2520"/>
                  <a:ext cx="382" cy="340"/>
                </a:xfrm>
                <a:prstGeom prst="ellipse">
                  <a:avLst/>
                </a:prstGeom>
                <a:solidFill>
                  <a:srgbClr val="8484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82" name="Oval 460"/>
                <p:cNvSpPr>
                  <a:spLocks noChangeArrowheads="1"/>
                </p:cNvSpPr>
                <p:nvPr/>
              </p:nvSpPr>
              <p:spPr bwMode="auto">
                <a:xfrm>
                  <a:off x="1818" y="2522"/>
                  <a:ext cx="378" cy="336"/>
                </a:xfrm>
                <a:prstGeom prst="ellipse">
                  <a:avLst/>
                </a:prstGeom>
                <a:solidFill>
                  <a:srgbClr val="8585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83" name="Oval 461"/>
                <p:cNvSpPr>
                  <a:spLocks noChangeArrowheads="1"/>
                </p:cNvSpPr>
                <p:nvPr/>
              </p:nvSpPr>
              <p:spPr bwMode="auto">
                <a:xfrm>
                  <a:off x="1822" y="2526"/>
                  <a:ext cx="372" cy="328"/>
                </a:xfrm>
                <a:prstGeom prst="ellipse">
                  <a:avLst/>
                </a:prstGeom>
                <a:solidFill>
                  <a:srgbClr val="8686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84" name="Oval 462"/>
                <p:cNvSpPr>
                  <a:spLocks noChangeArrowheads="1"/>
                </p:cNvSpPr>
                <p:nvPr/>
              </p:nvSpPr>
              <p:spPr bwMode="auto">
                <a:xfrm>
                  <a:off x="1825" y="2528"/>
                  <a:ext cx="364" cy="324"/>
                </a:xfrm>
                <a:prstGeom prst="ellipse">
                  <a:avLst/>
                </a:prstGeom>
                <a:solidFill>
                  <a:srgbClr val="8787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85" name="Oval 463"/>
                <p:cNvSpPr>
                  <a:spLocks noChangeArrowheads="1"/>
                </p:cNvSpPr>
                <p:nvPr/>
              </p:nvSpPr>
              <p:spPr bwMode="auto">
                <a:xfrm>
                  <a:off x="1829" y="2530"/>
                  <a:ext cx="358" cy="320"/>
                </a:xfrm>
                <a:prstGeom prst="ellipse">
                  <a:avLst/>
                </a:prstGeom>
                <a:solidFill>
                  <a:srgbClr val="8888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86" name="Oval 464"/>
                <p:cNvSpPr>
                  <a:spLocks noChangeArrowheads="1"/>
                </p:cNvSpPr>
                <p:nvPr/>
              </p:nvSpPr>
              <p:spPr bwMode="auto">
                <a:xfrm>
                  <a:off x="1831" y="2532"/>
                  <a:ext cx="354" cy="316"/>
                </a:xfrm>
                <a:prstGeom prst="ellipse">
                  <a:avLst/>
                </a:prstGeom>
                <a:solidFill>
                  <a:srgbClr val="8A8A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87" name="Oval 465"/>
                <p:cNvSpPr>
                  <a:spLocks noChangeArrowheads="1"/>
                </p:cNvSpPr>
                <p:nvPr/>
              </p:nvSpPr>
              <p:spPr bwMode="auto">
                <a:xfrm>
                  <a:off x="1833" y="2536"/>
                  <a:ext cx="348" cy="308"/>
                </a:xfrm>
                <a:prstGeom prst="ellipse">
                  <a:avLst/>
                </a:prstGeom>
                <a:solidFill>
                  <a:srgbClr val="8B8B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88" name="Oval 466"/>
                <p:cNvSpPr>
                  <a:spLocks noChangeArrowheads="1"/>
                </p:cNvSpPr>
                <p:nvPr/>
              </p:nvSpPr>
              <p:spPr bwMode="auto">
                <a:xfrm>
                  <a:off x="1837" y="2538"/>
                  <a:ext cx="342" cy="304"/>
                </a:xfrm>
                <a:prstGeom prst="ellipse">
                  <a:avLst/>
                </a:prstGeom>
                <a:solidFill>
                  <a:srgbClr val="8C8C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89" name="Oval 467"/>
                <p:cNvSpPr>
                  <a:spLocks noChangeArrowheads="1"/>
                </p:cNvSpPr>
                <p:nvPr/>
              </p:nvSpPr>
              <p:spPr bwMode="auto">
                <a:xfrm>
                  <a:off x="1839" y="2540"/>
                  <a:ext cx="338" cy="300"/>
                </a:xfrm>
                <a:prstGeom prst="ellipse">
                  <a:avLst/>
                </a:prstGeom>
                <a:solidFill>
                  <a:srgbClr val="8D8D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90" name="Oval 468"/>
                <p:cNvSpPr>
                  <a:spLocks noChangeArrowheads="1"/>
                </p:cNvSpPr>
                <p:nvPr/>
              </p:nvSpPr>
              <p:spPr bwMode="auto">
                <a:xfrm>
                  <a:off x="1841" y="2542"/>
                  <a:ext cx="332" cy="296"/>
                </a:xfrm>
                <a:prstGeom prst="ellipse">
                  <a:avLst/>
                </a:prstGeom>
                <a:solidFill>
                  <a:srgbClr val="8E8E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91" name="Oval 469"/>
                <p:cNvSpPr>
                  <a:spLocks noChangeArrowheads="1"/>
                </p:cNvSpPr>
                <p:nvPr/>
              </p:nvSpPr>
              <p:spPr bwMode="auto">
                <a:xfrm>
                  <a:off x="1845" y="2546"/>
                  <a:ext cx="326" cy="288"/>
                </a:xfrm>
                <a:prstGeom prst="ellipse">
                  <a:avLst/>
                </a:prstGeom>
                <a:solidFill>
                  <a:srgbClr val="9090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92" name="Oval 470"/>
                <p:cNvSpPr>
                  <a:spLocks noChangeArrowheads="1"/>
                </p:cNvSpPr>
                <p:nvPr/>
              </p:nvSpPr>
              <p:spPr bwMode="auto">
                <a:xfrm>
                  <a:off x="1847" y="2548"/>
                  <a:ext cx="320" cy="284"/>
                </a:xfrm>
                <a:prstGeom prst="ellipse">
                  <a:avLst/>
                </a:prstGeom>
                <a:solidFill>
                  <a:srgbClr val="9191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93" name="Oval 471"/>
                <p:cNvSpPr>
                  <a:spLocks noChangeArrowheads="1"/>
                </p:cNvSpPr>
                <p:nvPr/>
              </p:nvSpPr>
              <p:spPr bwMode="auto">
                <a:xfrm>
                  <a:off x="1849" y="2550"/>
                  <a:ext cx="316" cy="280"/>
                </a:xfrm>
                <a:prstGeom prst="ellipse">
                  <a:avLst/>
                </a:prstGeom>
                <a:solidFill>
                  <a:srgbClr val="9292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94" name="Oval 472"/>
                <p:cNvSpPr>
                  <a:spLocks noChangeArrowheads="1"/>
                </p:cNvSpPr>
                <p:nvPr/>
              </p:nvSpPr>
              <p:spPr bwMode="auto">
                <a:xfrm>
                  <a:off x="1853" y="2552"/>
                  <a:ext cx="310" cy="276"/>
                </a:xfrm>
                <a:prstGeom prst="ellipse">
                  <a:avLst/>
                </a:prstGeom>
                <a:solidFill>
                  <a:srgbClr val="9393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95" name="Oval 473"/>
                <p:cNvSpPr>
                  <a:spLocks noChangeArrowheads="1"/>
                </p:cNvSpPr>
                <p:nvPr/>
              </p:nvSpPr>
              <p:spPr bwMode="auto">
                <a:xfrm>
                  <a:off x="1855" y="2556"/>
                  <a:ext cx="304" cy="268"/>
                </a:xfrm>
                <a:prstGeom prst="ellipse">
                  <a:avLst/>
                </a:prstGeom>
                <a:solidFill>
                  <a:srgbClr val="9494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96" name="Oval 474"/>
                <p:cNvSpPr>
                  <a:spLocks noChangeArrowheads="1"/>
                </p:cNvSpPr>
                <p:nvPr/>
              </p:nvSpPr>
              <p:spPr bwMode="auto">
                <a:xfrm>
                  <a:off x="1857" y="2558"/>
                  <a:ext cx="300" cy="264"/>
                </a:xfrm>
                <a:prstGeom prst="ellipse">
                  <a:avLst/>
                </a:prstGeom>
                <a:solidFill>
                  <a:srgbClr val="9595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97" name="Oval 475"/>
                <p:cNvSpPr>
                  <a:spLocks noChangeArrowheads="1"/>
                </p:cNvSpPr>
                <p:nvPr/>
              </p:nvSpPr>
              <p:spPr bwMode="auto">
                <a:xfrm>
                  <a:off x="1861" y="2560"/>
                  <a:ext cx="294" cy="260"/>
                </a:xfrm>
                <a:prstGeom prst="ellipse">
                  <a:avLst/>
                </a:prstGeom>
                <a:solidFill>
                  <a:srgbClr val="9696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98" name="Oval 476"/>
                <p:cNvSpPr>
                  <a:spLocks noChangeArrowheads="1"/>
                </p:cNvSpPr>
                <p:nvPr/>
              </p:nvSpPr>
              <p:spPr bwMode="auto">
                <a:xfrm>
                  <a:off x="1863" y="2562"/>
                  <a:ext cx="287" cy="256"/>
                </a:xfrm>
                <a:prstGeom prst="ellipse">
                  <a:avLst/>
                </a:prstGeom>
                <a:solidFill>
                  <a:srgbClr val="9797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899" name="Oval 477"/>
                <p:cNvSpPr>
                  <a:spLocks noChangeArrowheads="1"/>
                </p:cNvSpPr>
                <p:nvPr/>
              </p:nvSpPr>
              <p:spPr bwMode="auto">
                <a:xfrm>
                  <a:off x="1868" y="2566"/>
                  <a:ext cx="280" cy="248"/>
                </a:xfrm>
                <a:prstGeom prst="ellipse">
                  <a:avLst/>
                </a:prstGeom>
                <a:solidFill>
                  <a:srgbClr val="989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00" name="Oval 478"/>
                <p:cNvSpPr>
                  <a:spLocks noChangeArrowheads="1"/>
                </p:cNvSpPr>
                <p:nvPr/>
              </p:nvSpPr>
              <p:spPr bwMode="auto">
                <a:xfrm>
                  <a:off x="1870" y="2568"/>
                  <a:ext cx="276" cy="244"/>
                </a:xfrm>
                <a:prstGeom prst="ellipse">
                  <a:avLst/>
                </a:prstGeom>
                <a:solidFill>
                  <a:srgbClr val="9999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01" name="Oval 479"/>
                <p:cNvSpPr>
                  <a:spLocks noChangeArrowheads="1"/>
                </p:cNvSpPr>
                <p:nvPr/>
              </p:nvSpPr>
              <p:spPr bwMode="auto">
                <a:xfrm>
                  <a:off x="1872" y="2570"/>
                  <a:ext cx="270" cy="240"/>
                </a:xfrm>
                <a:prstGeom prst="ellipse">
                  <a:avLst/>
                </a:prstGeom>
                <a:solidFill>
                  <a:srgbClr val="9A9A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02" name="Oval 480"/>
                <p:cNvSpPr>
                  <a:spLocks noChangeArrowheads="1"/>
                </p:cNvSpPr>
                <p:nvPr/>
              </p:nvSpPr>
              <p:spPr bwMode="auto">
                <a:xfrm>
                  <a:off x="1876" y="2572"/>
                  <a:ext cx="264" cy="236"/>
                </a:xfrm>
                <a:prstGeom prst="ellipse">
                  <a:avLst/>
                </a:prstGeom>
                <a:solidFill>
                  <a:srgbClr val="9B9B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03" name="Oval 481"/>
                <p:cNvSpPr>
                  <a:spLocks noChangeArrowheads="1"/>
                </p:cNvSpPr>
                <p:nvPr/>
              </p:nvSpPr>
              <p:spPr bwMode="auto">
                <a:xfrm>
                  <a:off x="1878" y="2574"/>
                  <a:ext cx="258" cy="232"/>
                </a:xfrm>
                <a:prstGeom prst="ellipse">
                  <a:avLst/>
                </a:prstGeom>
                <a:solidFill>
                  <a:srgbClr val="9C9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04" name="Oval 482"/>
                <p:cNvSpPr>
                  <a:spLocks noChangeArrowheads="1"/>
                </p:cNvSpPr>
                <p:nvPr/>
              </p:nvSpPr>
              <p:spPr bwMode="auto">
                <a:xfrm>
                  <a:off x="1880" y="2578"/>
                  <a:ext cx="254" cy="224"/>
                </a:xfrm>
                <a:prstGeom prst="ellipse">
                  <a:avLst/>
                </a:prstGeom>
                <a:solidFill>
                  <a:srgbClr val="9D9D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05" name="Oval 483"/>
                <p:cNvSpPr>
                  <a:spLocks noChangeArrowheads="1"/>
                </p:cNvSpPr>
                <p:nvPr/>
              </p:nvSpPr>
              <p:spPr bwMode="auto">
                <a:xfrm>
                  <a:off x="1884" y="2580"/>
                  <a:ext cx="248" cy="220"/>
                </a:xfrm>
                <a:prstGeom prst="ellipse">
                  <a:avLst/>
                </a:prstGeom>
                <a:solidFill>
                  <a:srgbClr val="9E9E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06" name="Oval 484"/>
                <p:cNvSpPr>
                  <a:spLocks noChangeArrowheads="1"/>
                </p:cNvSpPr>
                <p:nvPr/>
              </p:nvSpPr>
              <p:spPr bwMode="auto">
                <a:xfrm>
                  <a:off x="1886" y="2582"/>
                  <a:ext cx="242" cy="216"/>
                </a:xfrm>
                <a:prstGeom prst="ellipse">
                  <a:avLst/>
                </a:prstGeom>
                <a:solidFill>
                  <a:srgbClr val="9F9F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07" name="Oval 485"/>
                <p:cNvSpPr>
                  <a:spLocks noChangeArrowheads="1"/>
                </p:cNvSpPr>
                <p:nvPr/>
              </p:nvSpPr>
              <p:spPr bwMode="auto">
                <a:xfrm>
                  <a:off x="1888" y="2584"/>
                  <a:ext cx="238" cy="212"/>
                </a:xfrm>
                <a:prstGeom prst="ellipse">
                  <a:avLst/>
                </a:prstGeom>
                <a:solidFill>
                  <a:srgbClr val="A0A0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08" name="Oval 486"/>
                <p:cNvSpPr>
                  <a:spLocks noChangeArrowheads="1"/>
                </p:cNvSpPr>
                <p:nvPr/>
              </p:nvSpPr>
              <p:spPr bwMode="auto">
                <a:xfrm>
                  <a:off x="1892" y="2588"/>
                  <a:ext cx="232" cy="204"/>
                </a:xfrm>
                <a:prstGeom prst="ellipse">
                  <a:avLst/>
                </a:prstGeom>
                <a:solidFill>
                  <a:srgbClr val="A1A1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09" name="Oval 487"/>
                <p:cNvSpPr>
                  <a:spLocks noChangeArrowheads="1"/>
                </p:cNvSpPr>
                <p:nvPr/>
              </p:nvSpPr>
              <p:spPr bwMode="auto">
                <a:xfrm>
                  <a:off x="1894" y="2590"/>
                  <a:ext cx="226" cy="200"/>
                </a:xfrm>
                <a:prstGeom prst="ellipse">
                  <a:avLst/>
                </a:prstGeom>
                <a:solidFill>
                  <a:srgbClr val="A1A1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10" name="Oval 488"/>
                <p:cNvSpPr>
                  <a:spLocks noChangeArrowheads="1"/>
                </p:cNvSpPr>
                <p:nvPr/>
              </p:nvSpPr>
              <p:spPr bwMode="auto">
                <a:xfrm>
                  <a:off x="1898" y="2592"/>
                  <a:ext cx="220" cy="196"/>
                </a:xfrm>
                <a:prstGeom prst="ellipse">
                  <a:avLst/>
                </a:prstGeom>
                <a:solidFill>
                  <a:srgbClr val="A2A2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11" name="Oval 489"/>
                <p:cNvSpPr>
                  <a:spLocks noChangeArrowheads="1"/>
                </p:cNvSpPr>
                <p:nvPr/>
              </p:nvSpPr>
              <p:spPr bwMode="auto">
                <a:xfrm>
                  <a:off x="1900" y="2594"/>
                  <a:ext cx="214" cy="192"/>
                </a:xfrm>
                <a:prstGeom prst="ellipse">
                  <a:avLst/>
                </a:prstGeom>
                <a:solidFill>
                  <a:srgbClr val="A3A3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12" name="Oval 490"/>
                <p:cNvSpPr>
                  <a:spLocks noChangeArrowheads="1"/>
                </p:cNvSpPr>
                <p:nvPr/>
              </p:nvSpPr>
              <p:spPr bwMode="auto">
                <a:xfrm>
                  <a:off x="1902" y="2598"/>
                  <a:ext cx="210" cy="184"/>
                </a:xfrm>
                <a:prstGeom prst="ellipse">
                  <a:avLst/>
                </a:prstGeom>
                <a:solidFill>
                  <a:srgbClr val="A4A4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13" name="Oval 491"/>
                <p:cNvSpPr>
                  <a:spLocks noChangeArrowheads="1"/>
                </p:cNvSpPr>
                <p:nvPr/>
              </p:nvSpPr>
              <p:spPr bwMode="auto">
                <a:xfrm>
                  <a:off x="1907" y="2600"/>
                  <a:ext cx="202" cy="180"/>
                </a:xfrm>
                <a:prstGeom prst="ellipse">
                  <a:avLst/>
                </a:prstGeom>
                <a:solidFill>
                  <a:srgbClr val="A5A5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14" name="Oval 492"/>
                <p:cNvSpPr>
                  <a:spLocks noChangeArrowheads="1"/>
                </p:cNvSpPr>
                <p:nvPr/>
              </p:nvSpPr>
              <p:spPr bwMode="auto">
                <a:xfrm>
                  <a:off x="1909" y="2602"/>
                  <a:ext cx="196" cy="176"/>
                </a:xfrm>
                <a:prstGeom prst="ellipse">
                  <a:avLst/>
                </a:prstGeom>
                <a:solidFill>
                  <a:srgbClr val="A5A5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15" name="Oval 493"/>
                <p:cNvSpPr>
                  <a:spLocks noChangeArrowheads="1"/>
                </p:cNvSpPr>
                <p:nvPr/>
              </p:nvSpPr>
              <p:spPr bwMode="auto">
                <a:xfrm>
                  <a:off x="1911" y="2604"/>
                  <a:ext cx="192" cy="172"/>
                </a:xfrm>
                <a:prstGeom prst="ellipse">
                  <a:avLst/>
                </a:prstGeom>
                <a:solidFill>
                  <a:srgbClr val="A6A6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16" name="Oval 494"/>
                <p:cNvSpPr>
                  <a:spLocks noChangeArrowheads="1"/>
                </p:cNvSpPr>
                <p:nvPr/>
              </p:nvSpPr>
              <p:spPr bwMode="auto">
                <a:xfrm>
                  <a:off x="1915" y="2608"/>
                  <a:ext cx="186" cy="164"/>
                </a:xfrm>
                <a:prstGeom prst="ellipse">
                  <a:avLst/>
                </a:prstGeom>
                <a:solidFill>
                  <a:srgbClr val="A7A7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17" name="Oval 495"/>
                <p:cNvSpPr>
                  <a:spLocks noChangeArrowheads="1"/>
                </p:cNvSpPr>
                <p:nvPr/>
              </p:nvSpPr>
              <p:spPr bwMode="auto">
                <a:xfrm>
                  <a:off x="1917" y="2610"/>
                  <a:ext cx="180" cy="160"/>
                </a:xfrm>
                <a:prstGeom prst="ellipse">
                  <a:avLst/>
                </a:prstGeom>
                <a:solidFill>
                  <a:srgbClr val="A7A7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18" name="Oval 496"/>
                <p:cNvSpPr>
                  <a:spLocks noChangeArrowheads="1"/>
                </p:cNvSpPr>
                <p:nvPr/>
              </p:nvSpPr>
              <p:spPr bwMode="auto">
                <a:xfrm>
                  <a:off x="1919" y="2612"/>
                  <a:ext cx="176" cy="156"/>
                </a:xfrm>
                <a:prstGeom prst="ellipse">
                  <a:avLst/>
                </a:prstGeom>
                <a:solidFill>
                  <a:srgbClr val="A8A8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19" name="Oval 497"/>
                <p:cNvSpPr>
                  <a:spLocks noChangeArrowheads="1"/>
                </p:cNvSpPr>
                <p:nvPr/>
              </p:nvSpPr>
              <p:spPr bwMode="auto">
                <a:xfrm>
                  <a:off x="1923" y="2614"/>
                  <a:ext cx="170" cy="152"/>
                </a:xfrm>
                <a:prstGeom prst="ellipse">
                  <a:avLst/>
                </a:prstGeom>
                <a:solidFill>
                  <a:srgbClr val="A9A9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20" name="Oval 498"/>
                <p:cNvSpPr>
                  <a:spLocks noChangeArrowheads="1"/>
                </p:cNvSpPr>
                <p:nvPr/>
              </p:nvSpPr>
              <p:spPr bwMode="auto">
                <a:xfrm>
                  <a:off x="1925" y="2618"/>
                  <a:ext cx="164" cy="146"/>
                </a:xfrm>
                <a:prstGeom prst="ellipse">
                  <a:avLst/>
                </a:prstGeom>
                <a:solidFill>
                  <a:srgbClr val="A9A9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21" name="Oval 499"/>
                <p:cNvSpPr>
                  <a:spLocks noChangeArrowheads="1"/>
                </p:cNvSpPr>
                <p:nvPr/>
              </p:nvSpPr>
              <p:spPr bwMode="auto">
                <a:xfrm>
                  <a:off x="1927" y="2620"/>
                  <a:ext cx="162" cy="142"/>
                </a:xfrm>
                <a:prstGeom prst="ellipse">
                  <a:avLst/>
                </a:prstGeom>
                <a:solidFill>
                  <a:srgbClr val="AAAA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22" name="Oval 500"/>
                <p:cNvSpPr>
                  <a:spLocks noChangeArrowheads="1"/>
                </p:cNvSpPr>
                <p:nvPr/>
              </p:nvSpPr>
              <p:spPr bwMode="auto">
                <a:xfrm>
                  <a:off x="1931" y="2622"/>
                  <a:ext cx="154" cy="138"/>
                </a:xfrm>
                <a:prstGeom prst="ellipse">
                  <a:avLst/>
                </a:prstGeom>
                <a:solidFill>
                  <a:srgbClr val="AAAA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23" name="Oval 501"/>
                <p:cNvSpPr>
                  <a:spLocks noChangeArrowheads="1"/>
                </p:cNvSpPr>
                <p:nvPr/>
              </p:nvSpPr>
              <p:spPr bwMode="auto">
                <a:xfrm>
                  <a:off x="1933" y="2624"/>
                  <a:ext cx="150" cy="134"/>
                </a:xfrm>
                <a:prstGeom prst="ellipse">
                  <a:avLst/>
                </a:prstGeom>
                <a:solidFill>
                  <a:srgbClr val="ABAB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24" name="Oval 502"/>
                <p:cNvSpPr>
                  <a:spLocks noChangeArrowheads="1"/>
                </p:cNvSpPr>
                <p:nvPr/>
              </p:nvSpPr>
              <p:spPr bwMode="auto">
                <a:xfrm>
                  <a:off x="1937" y="2628"/>
                  <a:ext cx="144" cy="126"/>
                </a:xfrm>
                <a:prstGeom prst="ellipse">
                  <a:avLst/>
                </a:prstGeom>
                <a:solidFill>
                  <a:srgbClr val="ABAB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25" name="Oval 503"/>
                <p:cNvSpPr>
                  <a:spLocks noChangeArrowheads="1"/>
                </p:cNvSpPr>
                <p:nvPr/>
              </p:nvSpPr>
              <p:spPr bwMode="auto">
                <a:xfrm>
                  <a:off x="1939" y="2630"/>
                  <a:ext cx="138" cy="122"/>
                </a:xfrm>
                <a:prstGeom prst="ellipse">
                  <a:avLst/>
                </a:prstGeom>
                <a:solidFill>
                  <a:srgbClr val="ACAC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26" name="Oval 504"/>
                <p:cNvSpPr>
                  <a:spLocks noChangeArrowheads="1"/>
                </p:cNvSpPr>
                <p:nvPr/>
              </p:nvSpPr>
              <p:spPr bwMode="auto">
                <a:xfrm>
                  <a:off x="1941" y="2632"/>
                  <a:ext cx="134" cy="118"/>
                </a:xfrm>
                <a:prstGeom prst="ellipse">
                  <a:avLst/>
                </a:prstGeom>
                <a:solidFill>
                  <a:srgbClr val="ACAC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27" name="Oval 505"/>
                <p:cNvSpPr>
                  <a:spLocks noChangeArrowheads="1"/>
                </p:cNvSpPr>
                <p:nvPr/>
              </p:nvSpPr>
              <p:spPr bwMode="auto">
                <a:xfrm>
                  <a:off x="1945" y="2634"/>
                  <a:ext cx="128" cy="114"/>
                </a:xfrm>
                <a:prstGeom prst="ellipse">
                  <a:avLst/>
                </a:prstGeom>
                <a:solidFill>
                  <a:srgbClr val="ADAD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28" name="Oval 506"/>
                <p:cNvSpPr>
                  <a:spLocks noChangeArrowheads="1"/>
                </p:cNvSpPr>
                <p:nvPr/>
              </p:nvSpPr>
              <p:spPr bwMode="auto">
                <a:xfrm>
                  <a:off x="1948" y="2636"/>
                  <a:ext cx="120" cy="110"/>
                </a:xfrm>
                <a:prstGeom prst="ellipse">
                  <a:avLst/>
                </a:prstGeom>
                <a:solidFill>
                  <a:srgbClr val="ADAD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29" name="Oval 507"/>
                <p:cNvSpPr>
                  <a:spLocks noChangeArrowheads="1"/>
                </p:cNvSpPr>
                <p:nvPr/>
              </p:nvSpPr>
              <p:spPr bwMode="auto">
                <a:xfrm>
                  <a:off x="1950" y="2640"/>
                  <a:ext cx="116" cy="102"/>
                </a:xfrm>
                <a:prstGeom prst="ellipse">
                  <a:avLst/>
                </a:prstGeom>
                <a:solidFill>
                  <a:srgbClr val="AEAE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30" name="Oval 508"/>
                <p:cNvSpPr>
                  <a:spLocks noChangeArrowheads="1"/>
                </p:cNvSpPr>
                <p:nvPr/>
              </p:nvSpPr>
              <p:spPr bwMode="auto">
                <a:xfrm>
                  <a:off x="1954" y="2642"/>
                  <a:ext cx="108" cy="98"/>
                </a:xfrm>
                <a:prstGeom prst="ellipse">
                  <a:avLst/>
                </a:prstGeom>
                <a:solidFill>
                  <a:srgbClr val="AEAE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31" name="Oval 509"/>
                <p:cNvSpPr>
                  <a:spLocks noChangeArrowheads="1"/>
                </p:cNvSpPr>
                <p:nvPr/>
              </p:nvSpPr>
              <p:spPr bwMode="auto">
                <a:xfrm>
                  <a:off x="1956" y="2644"/>
                  <a:ext cx="104" cy="94"/>
                </a:xfrm>
                <a:prstGeom prst="ellipse">
                  <a:avLst/>
                </a:prstGeom>
                <a:solidFill>
                  <a:srgbClr val="AEAE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32" name="Oval 510"/>
                <p:cNvSpPr>
                  <a:spLocks noChangeArrowheads="1"/>
                </p:cNvSpPr>
                <p:nvPr/>
              </p:nvSpPr>
              <p:spPr bwMode="auto">
                <a:xfrm>
                  <a:off x="1958" y="2646"/>
                  <a:ext cx="100" cy="90"/>
                </a:xfrm>
                <a:prstGeom prst="ellipse">
                  <a:avLst/>
                </a:prstGeom>
                <a:solidFill>
                  <a:srgbClr val="AFAF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33" name="Oval 511"/>
                <p:cNvSpPr>
                  <a:spLocks noChangeArrowheads="1"/>
                </p:cNvSpPr>
                <p:nvPr/>
              </p:nvSpPr>
              <p:spPr bwMode="auto">
                <a:xfrm>
                  <a:off x="1962" y="2650"/>
                  <a:ext cx="92" cy="82"/>
                </a:xfrm>
                <a:prstGeom prst="ellipse">
                  <a:avLst/>
                </a:prstGeom>
                <a:solidFill>
                  <a:srgbClr val="AFAF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34" name="Oval 512"/>
                <p:cNvSpPr>
                  <a:spLocks noChangeArrowheads="1"/>
                </p:cNvSpPr>
                <p:nvPr/>
              </p:nvSpPr>
              <p:spPr bwMode="auto">
                <a:xfrm>
                  <a:off x="1964" y="2652"/>
                  <a:ext cx="88" cy="78"/>
                </a:xfrm>
                <a:prstGeom prst="ellipse">
                  <a:avLst/>
                </a:prstGeom>
                <a:solidFill>
                  <a:srgbClr val="AFAF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35" name="Oval 513"/>
                <p:cNvSpPr>
                  <a:spLocks noChangeArrowheads="1"/>
                </p:cNvSpPr>
                <p:nvPr/>
              </p:nvSpPr>
              <p:spPr bwMode="auto">
                <a:xfrm>
                  <a:off x="1966" y="2654"/>
                  <a:ext cx="84" cy="74"/>
                </a:xfrm>
                <a:prstGeom prst="ellipse">
                  <a:avLst/>
                </a:prstGeom>
                <a:solidFill>
                  <a:srgbClr val="B0B0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36" name="Oval 514"/>
                <p:cNvSpPr>
                  <a:spLocks noChangeArrowheads="1"/>
                </p:cNvSpPr>
                <p:nvPr/>
              </p:nvSpPr>
              <p:spPr bwMode="auto">
                <a:xfrm>
                  <a:off x="1970" y="2656"/>
                  <a:ext cx="76" cy="70"/>
                </a:xfrm>
                <a:prstGeom prst="ellipse">
                  <a:avLst/>
                </a:prstGeom>
                <a:solidFill>
                  <a:srgbClr val="B0B0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37" name="Oval 515"/>
                <p:cNvSpPr>
                  <a:spLocks noChangeArrowheads="1"/>
                </p:cNvSpPr>
                <p:nvPr/>
              </p:nvSpPr>
              <p:spPr bwMode="auto">
                <a:xfrm>
                  <a:off x="1972" y="2660"/>
                  <a:ext cx="72" cy="62"/>
                </a:xfrm>
                <a:prstGeom prst="ellipse">
                  <a:avLst/>
                </a:prstGeom>
                <a:solidFill>
                  <a:srgbClr val="B0B0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38" name="Oval 516"/>
                <p:cNvSpPr>
                  <a:spLocks noChangeArrowheads="1"/>
                </p:cNvSpPr>
                <p:nvPr/>
              </p:nvSpPr>
              <p:spPr bwMode="auto">
                <a:xfrm>
                  <a:off x="1976" y="2662"/>
                  <a:ext cx="66" cy="58"/>
                </a:xfrm>
                <a:prstGeom prst="ellipse">
                  <a:avLst/>
                </a:prstGeom>
                <a:solidFill>
                  <a:srgbClr val="B0B0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39" name="Oval 517"/>
                <p:cNvSpPr>
                  <a:spLocks noChangeArrowheads="1"/>
                </p:cNvSpPr>
                <p:nvPr/>
              </p:nvSpPr>
              <p:spPr bwMode="auto">
                <a:xfrm>
                  <a:off x="1978" y="2664"/>
                  <a:ext cx="60" cy="54"/>
                </a:xfrm>
                <a:prstGeom prst="ellipse">
                  <a:avLst/>
                </a:prstGeom>
                <a:solidFill>
                  <a:srgbClr val="B1B1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40" name="Oval 518"/>
                <p:cNvSpPr>
                  <a:spLocks noChangeArrowheads="1"/>
                </p:cNvSpPr>
                <p:nvPr/>
              </p:nvSpPr>
              <p:spPr bwMode="auto">
                <a:xfrm>
                  <a:off x="1980" y="2666"/>
                  <a:ext cx="56" cy="50"/>
                </a:xfrm>
                <a:prstGeom prst="ellipse">
                  <a:avLst/>
                </a:prstGeom>
                <a:solidFill>
                  <a:srgbClr val="B1B1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41" name="Oval 519"/>
                <p:cNvSpPr>
                  <a:spLocks noChangeArrowheads="1"/>
                </p:cNvSpPr>
                <p:nvPr/>
              </p:nvSpPr>
              <p:spPr bwMode="auto">
                <a:xfrm>
                  <a:off x="1984" y="2670"/>
                  <a:ext cx="48" cy="42"/>
                </a:xfrm>
                <a:prstGeom prst="ellipse">
                  <a:avLst/>
                </a:prstGeom>
                <a:solidFill>
                  <a:srgbClr val="B1B1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42" name="Oval 520"/>
                <p:cNvSpPr>
                  <a:spLocks noChangeArrowheads="1"/>
                </p:cNvSpPr>
                <p:nvPr/>
              </p:nvSpPr>
              <p:spPr bwMode="auto">
                <a:xfrm>
                  <a:off x="1986" y="2672"/>
                  <a:ext cx="44" cy="38"/>
                </a:xfrm>
                <a:prstGeom prst="ellipse">
                  <a:avLst/>
                </a:prstGeom>
                <a:solidFill>
                  <a:srgbClr val="B1B1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43" name="Oval 521"/>
                <p:cNvSpPr>
                  <a:spLocks noChangeArrowheads="1"/>
                </p:cNvSpPr>
                <p:nvPr/>
              </p:nvSpPr>
              <p:spPr bwMode="auto">
                <a:xfrm>
                  <a:off x="1989" y="2674"/>
                  <a:ext cx="38" cy="34"/>
                </a:xfrm>
                <a:prstGeom prst="ellipse">
                  <a:avLst/>
                </a:prstGeom>
                <a:solidFill>
                  <a:srgbClr val="B2B2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44" name="Oval 522"/>
                <p:cNvSpPr>
                  <a:spLocks noChangeArrowheads="1"/>
                </p:cNvSpPr>
                <p:nvPr/>
              </p:nvSpPr>
              <p:spPr bwMode="auto">
                <a:xfrm>
                  <a:off x="1993" y="2676"/>
                  <a:ext cx="30" cy="30"/>
                </a:xfrm>
                <a:prstGeom prst="ellipse">
                  <a:avLst/>
                </a:prstGeom>
                <a:solidFill>
                  <a:srgbClr val="B2B2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45" name="Oval 523"/>
                <p:cNvSpPr>
                  <a:spLocks noChangeArrowheads="1"/>
                </p:cNvSpPr>
                <p:nvPr/>
              </p:nvSpPr>
              <p:spPr bwMode="auto">
                <a:xfrm>
                  <a:off x="1995" y="2680"/>
                  <a:ext cx="26" cy="22"/>
                </a:xfrm>
                <a:prstGeom prst="ellipse">
                  <a:avLst/>
                </a:prstGeom>
                <a:solidFill>
                  <a:srgbClr val="B2B2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46" name="Oval 524"/>
                <p:cNvSpPr>
                  <a:spLocks noChangeArrowheads="1"/>
                </p:cNvSpPr>
                <p:nvPr/>
              </p:nvSpPr>
              <p:spPr bwMode="auto">
                <a:xfrm>
                  <a:off x="1997" y="2682"/>
                  <a:ext cx="22" cy="18"/>
                </a:xfrm>
                <a:prstGeom prst="ellipse">
                  <a:avLst/>
                </a:prstGeom>
                <a:solidFill>
                  <a:srgbClr val="B2B2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47" name="Oval 525"/>
                <p:cNvSpPr>
                  <a:spLocks noChangeArrowheads="1"/>
                </p:cNvSpPr>
                <p:nvPr/>
              </p:nvSpPr>
              <p:spPr bwMode="auto">
                <a:xfrm>
                  <a:off x="2001" y="2684"/>
                  <a:ext cx="14" cy="14"/>
                </a:xfrm>
                <a:prstGeom prst="ellipse">
                  <a:avLst/>
                </a:prstGeom>
                <a:solidFill>
                  <a:srgbClr val="B2B2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948" name="Oval 526"/>
                <p:cNvSpPr>
                  <a:spLocks noChangeArrowheads="1"/>
                </p:cNvSpPr>
                <p:nvPr/>
              </p:nvSpPr>
              <p:spPr bwMode="auto">
                <a:xfrm>
                  <a:off x="2003" y="2686"/>
                  <a:ext cx="10" cy="10"/>
                </a:xfrm>
                <a:prstGeom prst="ellipse">
                  <a:avLst/>
                </a:prstGeom>
                <a:solidFill>
                  <a:srgbClr val="B2B2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sr-Latn-CS" altLang="sr-Latn-RS" sz="180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70832" name="Oval 527"/>
              <p:cNvSpPr>
                <a:spLocks noChangeArrowheads="1"/>
              </p:cNvSpPr>
              <p:nvPr/>
            </p:nvSpPr>
            <p:spPr bwMode="auto">
              <a:xfrm>
                <a:off x="1681" y="2400"/>
                <a:ext cx="652" cy="578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sr-Latn-CS" altLang="sr-Latn-RS" sz="180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70793" name="Rectangle 528"/>
            <p:cNvSpPr>
              <a:spLocks noChangeArrowheads="1"/>
            </p:cNvSpPr>
            <p:nvPr/>
          </p:nvSpPr>
          <p:spPr bwMode="auto">
            <a:xfrm>
              <a:off x="1829" y="2592"/>
              <a:ext cx="371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0794" name="Rectangle 529"/>
            <p:cNvSpPr>
              <a:spLocks noChangeArrowheads="1"/>
            </p:cNvSpPr>
            <p:nvPr/>
          </p:nvSpPr>
          <p:spPr bwMode="auto">
            <a:xfrm>
              <a:off x="1888" y="2630"/>
              <a:ext cx="11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sr-Latn-RS" sz="1800" b="1">
                  <a:solidFill>
                    <a:srgbClr val="000000"/>
                  </a:solidFill>
                  <a:latin typeface="Arial Narrow" panose="020B0606020202030204" pitchFamily="34" charset="0"/>
                </a:rPr>
                <a:t>B </a:t>
              </a:r>
              <a:endParaRPr lang="en-U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70795" name="Rectangle 530"/>
            <p:cNvSpPr>
              <a:spLocks noChangeArrowheads="1"/>
            </p:cNvSpPr>
            <p:nvPr/>
          </p:nvSpPr>
          <p:spPr bwMode="auto">
            <a:xfrm>
              <a:off x="2023" y="2630"/>
              <a:ext cx="10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sr-Latn-RS" sz="1800" b="1">
                  <a:solidFill>
                    <a:srgbClr val="000000"/>
                  </a:solidFill>
                  <a:latin typeface="Arial Narrow" panose="020B0606020202030204" pitchFamily="34" charset="0"/>
                </a:rPr>
                <a:t>ly</a:t>
              </a:r>
              <a:endParaRPr lang="en-US" altLang="sr-Latn-RS" sz="1800">
                <a:latin typeface="Arial Narrow" panose="020B0606020202030204" pitchFamily="34" charset="0"/>
              </a:endParaRPr>
            </a:p>
          </p:txBody>
        </p:sp>
        <p:grpSp>
          <p:nvGrpSpPr>
            <p:cNvPr id="70796" name="Group 531"/>
            <p:cNvGrpSpPr>
              <a:grpSpLocks/>
            </p:cNvGrpSpPr>
            <p:nvPr/>
          </p:nvGrpSpPr>
          <p:grpSpPr bwMode="auto">
            <a:xfrm>
              <a:off x="2032" y="1810"/>
              <a:ext cx="328" cy="412"/>
              <a:chOff x="2032" y="1810"/>
              <a:chExt cx="328" cy="412"/>
            </a:xfrm>
          </p:grpSpPr>
          <p:sp>
            <p:nvSpPr>
              <p:cNvPr id="70825" name="Freeform 532"/>
              <p:cNvSpPr>
                <a:spLocks/>
              </p:cNvSpPr>
              <p:nvPr/>
            </p:nvSpPr>
            <p:spPr bwMode="auto">
              <a:xfrm>
                <a:off x="2064" y="1972"/>
                <a:ext cx="89" cy="234"/>
              </a:xfrm>
              <a:custGeom>
                <a:avLst/>
                <a:gdLst>
                  <a:gd name="T0" fmla="*/ 54 w 89"/>
                  <a:gd name="T1" fmla="*/ 0 h 234"/>
                  <a:gd name="T2" fmla="*/ 0 w 89"/>
                  <a:gd name="T3" fmla="*/ 228 h 234"/>
                  <a:gd name="T4" fmla="*/ 35 w 89"/>
                  <a:gd name="T5" fmla="*/ 234 h 234"/>
                  <a:gd name="T6" fmla="*/ 89 w 89"/>
                  <a:gd name="T7" fmla="*/ 6 h 234"/>
                  <a:gd name="T8" fmla="*/ 54 w 89"/>
                  <a:gd name="T9" fmla="*/ 0 h 2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234"/>
                  <a:gd name="T17" fmla="*/ 89 w 89"/>
                  <a:gd name="T18" fmla="*/ 234 h 2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234">
                    <a:moveTo>
                      <a:pt x="54" y="0"/>
                    </a:moveTo>
                    <a:lnTo>
                      <a:pt x="0" y="228"/>
                    </a:lnTo>
                    <a:lnTo>
                      <a:pt x="35" y="234"/>
                    </a:lnTo>
                    <a:lnTo>
                      <a:pt x="89" y="6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26" name="Freeform 533"/>
              <p:cNvSpPr>
                <a:spLocks/>
              </p:cNvSpPr>
              <p:nvPr/>
            </p:nvSpPr>
            <p:spPr bwMode="auto">
              <a:xfrm>
                <a:off x="2132" y="1986"/>
                <a:ext cx="88" cy="236"/>
              </a:xfrm>
              <a:custGeom>
                <a:avLst/>
                <a:gdLst>
                  <a:gd name="T0" fmla="*/ 53 w 88"/>
                  <a:gd name="T1" fmla="*/ 0 h 236"/>
                  <a:gd name="T2" fmla="*/ 0 w 88"/>
                  <a:gd name="T3" fmla="*/ 228 h 236"/>
                  <a:gd name="T4" fmla="*/ 35 w 88"/>
                  <a:gd name="T5" fmla="*/ 236 h 236"/>
                  <a:gd name="T6" fmla="*/ 88 w 88"/>
                  <a:gd name="T7" fmla="*/ 8 h 236"/>
                  <a:gd name="T8" fmla="*/ 53 w 88"/>
                  <a:gd name="T9" fmla="*/ 0 h 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236"/>
                  <a:gd name="T17" fmla="*/ 88 w 88"/>
                  <a:gd name="T18" fmla="*/ 236 h 2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236">
                    <a:moveTo>
                      <a:pt x="53" y="0"/>
                    </a:moveTo>
                    <a:lnTo>
                      <a:pt x="0" y="228"/>
                    </a:lnTo>
                    <a:lnTo>
                      <a:pt x="35" y="236"/>
                    </a:lnTo>
                    <a:lnTo>
                      <a:pt x="88" y="8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27" name="Freeform 534"/>
              <p:cNvSpPr>
                <a:spLocks/>
              </p:cNvSpPr>
              <p:nvPr/>
            </p:nvSpPr>
            <p:spPr bwMode="auto">
              <a:xfrm>
                <a:off x="2194" y="1854"/>
                <a:ext cx="108" cy="146"/>
              </a:xfrm>
              <a:custGeom>
                <a:avLst/>
                <a:gdLst>
                  <a:gd name="T0" fmla="*/ 77 w 108"/>
                  <a:gd name="T1" fmla="*/ 0 h 146"/>
                  <a:gd name="T2" fmla="*/ 0 w 108"/>
                  <a:gd name="T3" fmla="*/ 130 h 146"/>
                  <a:gd name="T4" fmla="*/ 30 w 108"/>
                  <a:gd name="T5" fmla="*/ 146 h 146"/>
                  <a:gd name="T6" fmla="*/ 108 w 108"/>
                  <a:gd name="T7" fmla="*/ 16 h 146"/>
                  <a:gd name="T8" fmla="*/ 77 w 108"/>
                  <a:gd name="T9" fmla="*/ 0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"/>
                  <a:gd name="T16" fmla="*/ 0 h 146"/>
                  <a:gd name="T17" fmla="*/ 108 w 108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" h="146">
                    <a:moveTo>
                      <a:pt x="77" y="0"/>
                    </a:moveTo>
                    <a:lnTo>
                      <a:pt x="0" y="130"/>
                    </a:lnTo>
                    <a:lnTo>
                      <a:pt x="30" y="146"/>
                    </a:lnTo>
                    <a:lnTo>
                      <a:pt x="108" y="16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28" name="Freeform 535"/>
              <p:cNvSpPr>
                <a:spLocks/>
              </p:cNvSpPr>
              <p:nvPr/>
            </p:nvSpPr>
            <p:spPr bwMode="auto">
              <a:xfrm>
                <a:off x="2085" y="1810"/>
                <a:ext cx="68" cy="170"/>
              </a:xfrm>
              <a:custGeom>
                <a:avLst/>
                <a:gdLst>
                  <a:gd name="T0" fmla="*/ 0 w 68"/>
                  <a:gd name="T1" fmla="*/ 6 h 170"/>
                  <a:gd name="T2" fmla="*/ 33 w 68"/>
                  <a:gd name="T3" fmla="*/ 170 h 170"/>
                  <a:gd name="T4" fmla="*/ 68 w 68"/>
                  <a:gd name="T5" fmla="*/ 164 h 170"/>
                  <a:gd name="T6" fmla="*/ 35 w 68"/>
                  <a:gd name="T7" fmla="*/ 0 h 170"/>
                  <a:gd name="T8" fmla="*/ 0 w 68"/>
                  <a:gd name="T9" fmla="*/ 6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170"/>
                  <a:gd name="T17" fmla="*/ 68 w 68"/>
                  <a:gd name="T18" fmla="*/ 170 h 1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170">
                    <a:moveTo>
                      <a:pt x="0" y="6"/>
                    </a:moveTo>
                    <a:lnTo>
                      <a:pt x="33" y="170"/>
                    </a:lnTo>
                    <a:lnTo>
                      <a:pt x="68" y="164"/>
                    </a:lnTo>
                    <a:lnTo>
                      <a:pt x="35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29" name="Freeform 536"/>
              <p:cNvSpPr>
                <a:spLocks/>
              </p:cNvSpPr>
              <p:nvPr/>
            </p:nvSpPr>
            <p:spPr bwMode="auto">
              <a:xfrm>
                <a:off x="2032" y="1816"/>
                <a:ext cx="69" cy="170"/>
              </a:xfrm>
              <a:custGeom>
                <a:avLst/>
                <a:gdLst>
                  <a:gd name="T0" fmla="*/ 0 w 69"/>
                  <a:gd name="T1" fmla="*/ 8 h 170"/>
                  <a:gd name="T2" fmla="*/ 34 w 69"/>
                  <a:gd name="T3" fmla="*/ 170 h 170"/>
                  <a:gd name="T4" fmla="*/ 69 w 69"/>
                  <a:gd name="T5" fmla="*/ 164 h 170"/>
                  <a:gd name="T6" fmla="*/ 34 w 69"/>
                  <a:gd name="T7" fmla="*/ 0 h 170"/>
                  <a:gd name="T8" fmla="*/ 0 w 69"/>
                  <a:gd name="T9" fmla="*/ 8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"/>
                  <a:gd name="T16" fmla="*/ 0 h 170"/>
                  <a:gd name="T17" fmla="*/ 69 w 69"/>
                  <a:gd name="T18" fmla="*/ 170 h 1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" h="170">
                    <a:moveTo>
                      <a:pt x="0" y="8"/>
                    </a:moveTo>
                    <a:lnTo>
                      <a:pt x="34" y="170"/>
                    </a:lnTo>
                    <a:lnTo>
                      <a:pt x="69" y="164"/>
                    </a:lnTo>
                    <a:lnTo>
                      <a:pt x="34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30" name="Freeform 537"/>
              <p:cNvSpPr>
                <a:spLocks/>
              </p:cNvSpPr>
              <p:nvPr/>
            </p:nvSpPr>
            <p:spPr bwMode="auto">
              <a:xfrm>
                <a:off x="2237" y="1866"/>
                <a:ext cx="123" cy="162"/>
              </a:xfrm>
              <a:custGeom>
                <a:avLst/>
                <a:gdLst>
                  <a:gd name="T0" fmla="*/ 92 w 123"/>
                  <a:gd name="T1" fmla="*/ 0 h 162"/>
                  <a:gd name="T2" fmla="*/ 0 w 123"/>
                  <a:gd name="T3" fmla="*/ 142 h 162"/>
                  <a:gd name="T4" fmla="*/ 30 w 123"/>
                  <a:gd name="T5" fmla="*/ 162 h 162"/>
                  <a:gd name="T6" fmla="*/ 123 w 123"/>
                  <a:gd name="T7" fmla="*/ 20 h 162"/>
                  <a:gd name="T8" fmla="*/ 92 w 123"/>
                  <a:gd name="T9" fmla="*/ 0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62"/>
                  <a:gd name="T17" fmla="*/ 123 w 123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62">
                    <a:moveTo>
                      <a:pt x="92" y="0"/>
                    </a:moveTo>
                    <a:lnTo>
                      <a:pt x="0" y="142"/>
                    </a:lnTo>
                    <a:lnTo>
                      <a:pt x="30" y="162"/>
                    </a:lnTo>
                    <a:lnTo>
                      <a:pt x="123" y="20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70797" name="Group 538"/>
            <p:cNvGrpSpPr>
              <a:grpSpLocks/>
            </p:cNvGrpSpPr>
            <p:nvPr/>
          </p:nvGrpSpPr>
          <p:grpSpPr bwMode="auto">
            <a:xfrm>
              <a:off x="1300" y="2862"/>
              <a:ext cx="434" cy="376"/>
              <a:chOff x="1300" y="2862"/>
              <a:chExt cx="434" cy="376"/>
            </a:xfrm>
          </p:grpSpPr>
          <p:sp>
            <p:nvSpPr>
              <p:cNvPr id="70819" name="Freeform 539"/>
              <p:cNvSpPr>
                <a:spLocks/>
              </p:cNvSpPr>
              <p:nvPr/>
            </p:nvSpPr>
            <p:spPr bwMode="auto">
              <a:xfrm>
                <a:off x="1513" y="2920"/>
                <a:ext cx="221" cy="154"/>
              </a:xfrm>
              <a:custGeom>
                <a:avLst/>
                <a:gdLst>
                  <a:gd name="T0" fmla="*/ 20 w 221"/>
                  <a:gd name="T1" fmla="*/ 154 h 154"/>
                  <a:gd name="T2" fmla="*/ 221 w 221"/>
                  <a:gd name="T3" fmla="*/ 28 h 154"/>
                  <a:gd name="T4" fmla="*/ 201 w 221"/>
                  <a:gd name="T5" fmla="*/ 0 h 154"/>
                  <a:gd name="T6" fmla="*/ 0 w 221"/>
                  <a:gd name="T7" fmla="*/ 126 h 154"/>
                  <a:gd name="T8" fmla="*/ 20 w 221"/>
                  <a:gd name="T9" fmla="*/ 154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"/>
                  <a:gd name="T16" fmla="*/ 0 h 154"/>
                  <a:gd name="T17" fmla="*/ 221 w 221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" h="154">
                    <a:moveTo>
                      <a:pt x="20" y="154"/>
                    </a:moveTo>
                    <a:lnTo>
                      <a:pt x="221" y="28"/>
                    </a:lnTo>
                    <a:lnTo>
                      <a:pt x="201" y="0"/>
                    </a:lnTo>
                    <a:lnTo>
                      <a:pt x="0" y="126"/>
                    </a:lnTo>
                    <a:lnTo>
                      <a:pt x="20" y="154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20" name="Freeform 540"/>
              <p:cNvSpPr>
                <a:spLocks/>
              </p:cNvSpPr>
              <p:nvPr/>
            </p:nvSpPr>
            <p:spPr bwMode="auto">
              <a:xfrm>
                <a:off x="1476" y="2862"/>
                <a:ext cx="219" cy="156"/>
              </a:xfrm>
              <a:custGeom>
                <a:avLst/>
                <a:gdLst>
                  <a:gd name="T0" fmla="*/ 18 w 219"/>
                  <a:gd name="T1" fmla="*/ 156 h 156"/>
                  <a:gd name="T2" fmla="*/ 219 w 219"/>
                  <a:gd name="T3" fmla="*/ 28 h 156"/>
                  <a:gd name="T4" fmla="*/ 201 w 219"/>
                  <a:gd name="T5" fmla="*/ 0 h 156"/>
                  <a:gd name="T6" fmla="*/ 0 w 219"/>
                  <a:gd name="T7" fmla="*/ 128 h 156"/>
                  <a:gd name="T8" fmla="*/ 18 w 219"/>
                  <a:gd name="T9" fmla="*/ 156 h 1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9"/>
                  <a:gd name="T16" fmla="*/ 0 h 156"/>
                  <a:gd name="T17" fmla="*/ 219 w 219"/>
                  <a:gd name="T18" fmla="*/ 156 h 1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9" h="156">
                    <a:moveTo>
                      <a:pt x="18" y="156"/>
                    </a:moveTo>
                    <a:lnTo>
                      <a:pt x="219" y="28"/>
                    </a:lnTo>
                    <a:lnTo>
                      <a:pt x="201" y="0"/>
                    </a:lnTo>
                    <a:lnTo>
                      <a:pt x="0" y="128"/>
                    </a:lnTo>
                    <a:lnTo>
                      <a:pt x="18" y="156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21" name="Freeform 541"/>
              <p:cNvSpPr>
                <a:spLocks/>
              </p:cNvSpPr>
              <p:nvPr/>
            </p:nvSpPr>
            <p:spPr bwMode="auto">
              <a:xfrm>
                <a:off x="1330" y="2982"/>
                <a:ext cx="156" cy="72"/>
              </a:xfrm>
              <a:custGeom>
                <a:avLst/>
                <a:gdLst>
                  <a:gd name="T0" fmla="*/ 9 w 156"/>
                  <a:gd name="T1" fmla="*/ 72 h 72"/>
                  <a:gd name="T2" fmla="*/ 156 w 156"/>
                  <a:gd name="T3" fmla="*/ 32 h 72"/>
                  <a:gd name="T4" fmla="*/ 148 w 156"/>
                  <a:gd name="T5" fmla="*/ 0 h 72"/>
                  <a:gd name="T6" fmla="*/ 0 w 156"/>
                  <a:gd name="T7" fmla="*/ 40 h 72"/>
                  <a:gd name="T8" fmla="*/ 9 w 156"/>
                  <a:gd name="T9" fmla="*/ 72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72"/>
                  <a:gd name="T17" fmla="*/ 156 w 156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72">
                    <a:moveTo>
                      <a:pt x="9" y="72"/>
                    </a:moveTo>
                    <a:lnTo>
                      <a:pt x="156" y="32"/>
                    </a:lnTo>
                    <a:lnTo>
                      <a:pt x="148" y="0"/>
                    </a:lnTo>
                    <a:lnTo>
                      <a:pt x="0" y="40"/>
                    </a:lnTo>
                    <a:lnTo>
                      <a:pt x="9" y="72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22" name="Freeform 542"/>
              <p:cNvSpPr>
                <a:spLocks/>
              </p:cNvSpPr>
              <p:nvPr/>
            </p:nvSpPr>
            <p:spPr bwMode="auto">
              <a:xfrm>
                <a:off x="1417" y="3050"/>
                <a:ext cx="123" cy="158"/>
              </a:xfrm>
              <a:custGeom>
                <a:avLst/>
                <a:gdLst>
                  <a:gd name="T0" fmla="*/ 28 w 123"/>
                  <a:gd name="T1" fmla="*/ 158 h 158"/>
                  <a:gd name="T2" fmla="*/ 123 w 123"/>
                  <a:gd name="T3" fmla="*/ 18 h 158"/>
                  <a:gd name="T4" fmla="*/ 94 w 123"/>
                  <a:gd name="T5" fmla="*/ 0 h 158"/>
                  <a:gd name="T6" fmla="*/ 0 w 123"/>
                  <a:gd name="T7" fmla="*/ 140 h 158"/>
                  <a:gd name="T8" fmla="*/ 28 w 123"/>
                  <a:gd name="T9" fmla="*/ 158 h 1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58"/>
                  <a:gd name="T17" fmla="*/ 123 w 123"/>
                  <a:gd name="T18" fmla="*/ 158 h 1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58">
                    <a:moveTo>
                      <a:pt x="28" y="158"/>
                    </a:moveTo>
                    <a:lnTo>
                      <a:pt x="123" y="18"/>
                    </a:lnTo>
                    <a:lnTo>
                      <a:pt x="94" y="0"/>
                    </a:lnTo>
                    <a:lnTo>
                      <a:pt x="0" y="140"/>
                    </a:lnTo>
                    <a:lnTo>
                      <a:pt x="28" y="158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23" name="Freeform 543"/>
              <p:cNvSpPr>
                <a:spLocks/>
              </p:cNvSpPr>
              <p:nvPr/>
            </p:nvSpPr>
            <p:spPr bwMode="auto">
              <a:xfrm>
                <a:off x="1460" y="3078"/>
                <a:ext cx="121" cy="160"/>
              </a:xfrm>
              <a:custGeom>
                <a:avLst/>
                <a:gdLst>
                  <a:gd name="T0" fmla="*/ 28 w 121"/>
                  <a:gd name="T1" fmla="*/ 160 h 160"/>
                  <a:gd name="T2" fmla="*/ 121 w 121"/>
                  <a:gd name="T3" fmla="*/ 20 h 160"/>
                  <a:gd name="T4" fmla="*/ 92 w 121"/>
                  <a:gd name="T5" fmla="*/ 0 h 160"/>
                  <a:gd name="T6" fmla="*/ 0 w 121"/>
                  <a:gd name="T7" fmla="*/ 142 h 160"/>
                  <a:gd name="T8" fmla="*/ 28 w 121"/>
                  <a:gd name="T9" fmla="*/ 16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160"/>
                  <a:gd name="T17" fmla="*/ 121 w 121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160">
                    <a:moveTo>
                      <a:pt x="28" y="160"/>
                    </a:moveTo>
                    <a:lnTo>
                      <a:pt x="121" y="20"/>
                    </a:lnTo>
                    <a:lnTo>
                      <a:pt x="92" y="0"/>
                    </a:lnTo>
                    <a:lnTo>
                      <a:pt x="0" y="142"/>
                    </a:lnTo>
                    <a:lnTo>
                      <a:pt x="28" y="160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24" name="Freeform 544"/>
              <p:cNvSpPr>
                <a:spLocks/>
              </p:cNvSpPr>
              <p:nvPr/>
            </p:nvSpPr>
            <p:spPr bwMode="auto">
              <a:xfrm>
                <a:off x="1300" y="2934"/>
                <a:ext cx="174" cy="70"/>
              </a:xfrm>
              <a:custGeom>
                <a:avLst/>
                <a:gdLst>
                  <a:gd name="T0" fmla="*/ 8 w 174"/>
                  <a:gd name="T1" fmla="*/ 70 h 70"/>
                  <a:gd name="T2" fmla="*/ 174 w 174"/>
                  <a:gd name="T3" fmla="*/ 32 h 70"/>
                  <a:gd name="T4" fmla="*/ 166 w 174"/>
                  <a:gd name="T5" fmla="*/ 0 h 70"/>
                  <a:gd name="T6" fmla="*/ 0 w 174"/>
                  <a:gd name="T7" fmla="*/ 38 h 70"/>
                  <a:gd name="T8" fmla="*/ 8 w 174"/>
                  <a:gd name="T9" fmla="*/ 7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70"/>
                  <a:gd name="T17" fmla="*/ 174 w 174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70">
                    <a:moveTo>
                      <a:pt x="8" y="70"/>
                    </a:moveTo>
                    <a:lnTo>
                      <a:pt x="174" y="32"/>
                    </a:lnTo>
                    <a:lnTo>
                      <a:pt x="166" y="0"/>
                    </a:lnTo>
                    <a:lnTo>
                      <a:pt x="0" y="38"/>
                    </a:lnTo>
                    <a:lnTo>
                      <a:pt x="8" y="70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70798" name="Group 545"/>
            <p:cNvGrpSpPr>
              <a:grpSpLocks/>
            </p:cNvGrpSpPr>
            <p:nvPr/>
          </p:nvGrpSpPr>
          <p:grpSpPr bwMode="auto">
            <a:xfrm>
              <a:off x="1246" y="2038"/>
              <a:ext cx="429" cy="382"/>
              <a:chOff x="1246" y="2038"/>
              <a:chExt cx="429" cy="382"/>
            </a:xfrm>
          </p:grpSpPr>
          <p:sp>
            <p:nvSpPr>
              <p:cNvPr id="70813" name="Freeform 546"/>
              <p:cNvSpPr>
                <a:spLocks/>
              </p:cNvSpPr>
              <p:nvPr/>
            </p:nvSpPr>
            <p:spPr bwMode="auto">
              <a:xfrm>
                <a:off x="1419" y="2260"/>
                <a:ext cx="217" cy="160"/>
              </a:xfrm>
              <a:custGeom>
                <a:avLst/>
                <a:gdLst>
                  <a:gd name="T0" fmla="*/ 0 w 217"/>
                  <a:gd name="T1" fmla="*/ 28 h 160"/>
                  <a:gd name="T2" fmla="*/ 198 w 217"/>
                  <a:gd name="T3" fmla="*/ 160 h 160"/>
                  <a:gd name="T4" fmla="*/ 217 w 217"/>
                  <a:gd name="T5" fmla="*/ 132 h 160"/>
                  <a:gd name="T6" fmla="*/ 18 w 217"/>
                  <a:gd name="T7" fmla="*/ 0 h 160"/>
                  <a:gd name="T8" fmla="*/ 0 w 217"/>
                  <a:gd name="T9" fmla="*/ 28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7"/>
                  <a:gd name="T16" fmla="*/ 0 h 160"/>
                  <a:gd name="T17" fmla="*/ 217 w 217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7" h="160">
                    <a:moveTo>
                      <a:pt x="0" y="28"/>
                    </a:moveTo>
                    <a:lnTo>
                      <a:pt x="198" y="160"/>
                    </a:lnTo>
                    <a:lnTo>
                      <a:pt x="217" y="132"/>
                    </a:lnTo>
                    <a:lnTo>
                      <a:pt x="18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14" name="Freeform 547"/>
              <p:cNvSpPr>
                <a:spLocks/>
              </p:cNvSpPr>
              <p:nvPr/>
            </p:nvSpPr>
            <p:spPr bwMode="auto">
              <a:xfrm>
                <a:off x="1458" y="2204"/>
                <a:ext cx="217" cy="160"/>
              </a:xfrm>
              <a:custGeom>
                <a:avLst/>
                <a:gdLst>
                  <a:gd name="T0" fmla="*/ 0 w 217"/>
                  <a:gd name="T1" fmla="*/ 28 h 160"/>
                  <a:gd name="T2" fmla="*/ 198 w 217"/>
                  <a:gd name="T3" fmla="*/ 160 h 160"/>
                  <a:gd name="T4" fmla="*/ 217 w 217"/>
                  <a:gd name="T5" fmla="*/ 132 h 160"/>
                  <a:gd name="T6" fmla="*/ 18 w 217"/>
                  <a:gd name="T7" fmla="*/ 0 h 160"/>
                  <a:gd name="T8" fmla="*/ 0 w 217"/>
                  <a:gd name="T9" fmla="*/ 28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7"/>
                  <a:gd name="T16" fmla="*/ 0 h 160"/>
                  <a:gd name="T17" fmla="*/ 217 w 217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7" h="160">
                    <a:moveTo>
                      <a:pt x="0" y="28"/>
                    </a:moveTo>
                    <a:lnTo>
                      <a:pt x="198" y="160"/>
                    </a:lnTo>
                    <a:lnTo>
                      <a:pt x="217" y="132"/>
                    </a:lnTo>
                    <a:lnTo>
                      <a:pt x="18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15" name="Freeform 548"/>
              <p:cNvSpPr>
                <a:spLocks/>
              </p:cNvSpPr>
              <p:nvPr/>
            </p:nvSpPr>
            <p:spPr bwMode="auto">
              <a:xfrm>
                <a:off x="1361" y="2084"/>
                <a:ext cx="123" cy="140"/>
              </a:xfrm>
              <a:custGeom>
                <a:avLst/>
                <a:gdLst>
                  <a:gd name="T0" fmla="*/ 0 w 123"/>
                  <a:gd name="T1" fmla="*/ 22 h 140"/>
                  <a:gd name="T2" fmla="*/ 97 w 123"/>
                  <a:gd name="T3" fmla="*/ 140 h 140"/>
                  <a:gd name="T4" fmla="*/ 123 w 123"/>
                  <a:gd name="T5" fmla="*/ 118 h 140"/>
                  <a:gd name="T6" fmla="*/ 27 w 123"/>
                  <a:gd name="T7" fmla="*/ 0 h 140"/>
                  <a:gd name="T8" fmla="*/ 0 w 123"/>
                  <a:gd name="T9" fmla="*/ 22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40"/>
                  <a:gd name="T17" fmla="*/ 123 w 123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40">
                    <a:moveTo>
                      <a:pt x="0" y="22"/>
                    </a:moveTo>
                    <a:lnTo>
                      <a:pt x="97" y="140"/>
                    </a:lnTo>
                    <a:lnTo>
                      <a:pt x="123" y="118"/>
                    </a:lnTo>
                    <a:lnTo>
                      <a:pt x="27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16" name="Freeform 549"/>
              <p:cNvSpPr>
                <a:spLocks/>
              </p:cNvSpPr>
              <p:nvPr/>
            </p:nvSpPr>
            <p:spPr bwMode="auto">
              <a:xfrm>
                <a:off x="1259" y="2228"/>
                <a:ext cx="174" cy="64"/>
              </a:xfrm>
              <a:custGeom>
                <a:avLst/>
                <a:gdLst>
                  <a:gd name="T0" fmla="*/ 0 w 174"/>
                  <a:gd name="T1" fmla="*/ 34 h 64"/>
                  <a:gd name="T2" fmla="*/ 168 w 174"/>
                  <a:gd name="T3" fmla="*/ 64 h 64"/>
                  <a:gd name="T4" fmla="*/ 174 w 174"/>
                  <a:gd name="T5" fmla="*/ 30 h 64"/>
                  <a:gd name="T6" fmla="*/ 6 w 174"/>
                  <a:gd name="T7" fmla="*/ 0 h 64"/>
                  <a:gd name="T8" fmla="*/ 0 w 174"/>
                  <a:gd name="T9" fmla="*/ 34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64"/>
                  <a:gd name="T17" fmla="*/ 174 w 174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64">
                    <a:moveTo>
                      <a:pt x="0" y="34"/>
                    </a:moveTo>
                    <a:lnTo>
                      <a:pt x="168" y="64"/>
                    </a:lnTo>
                    <a:lnTo>
                      <a:pt x="174" y="30"/>
                    </a:lnTo>
                    <a:lnTo>
                      <a:pt x="6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17" name="Freeform 550"/>
              <p:cNvSpPr>
                <a:spLocks/>
              </p:cNvSpPr>
              <p:nvPr/>
            </p:nvSpPr>
            <p:spPr bwMode="auto">
              <a:xfrm>
                <a:off x="1246" y="2280"/>
                <a:ext cx="175" cy="60"/>
              </a:xfrm>
              <a:custGeom>
                <a:avLst/>
                <a:gdLst>
                  <a:gd name="T0" fmla="*/ 0 w 175"/>
                  <a:gd name="T1" fmla="*/ 34 h 60"/>
                  <a:gd name="T2" fmla="*/ 169 w 175"/>
                  <a:gd name="T3" fmla="*/ 60 h 60"/>
                  <a:gd name="T4" fmla="*/ 175 w 175"/>
                  <a:gd name="T5" fmla="*/ 26 h 60"/>
                  <a:gd name="T6" fmla="*/ 5 w 175"/>
                  <a:gd name="T7" fmla="*/ 0 h 60"/>
                  <a:gd name="T8" fmla="*/ 0 w 175"/>
                  <a:gd name="T9" fmla="*/ 34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5"/>
                  <a:gd name="T16" fmla="*/ 0 h 60"/>
                  <a:gd name="T17" fmla="*/ 175 w 175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5" h="60">
                    <a:moveTo>
                      <a:pt x="0" y="34"/>
                    </a:moveTo>
                    <a:lnTo>
                      <a:pt x="169" y="60"/>
                    </a:lnTo>
                    <a:lnTo>
                      <a:pt x="175" y="26"/>
                    </a:lnTo>
                    <a:lnTo>
                      <a:pt x="5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18" name="Freeform 551"/>
              <p:cNvSpPr>
                <a:spLocks/>
              </p:cNvSpPr>
              <p:nvPr/>
            </p:nvSpPr>
            <p:spPr bwMode="auto">
              <a:xfrm>
                <a:off x="1396" y="2038"/>
                <a:ext cx="129" cy="156"/>
              </a:xfrm>
              <a:custGeom>
                <a:avLst/>
                <a:gdLst>
                  <a:gd name="T0" fmla="*/ 0 w 129"/>
                  <a:gd name="T1" fmla="*/ 20 h 156"/>
                  <a:gd name="T2" fmla="*/ 101 w 129"/>
                  <a:gd name="T3" fmla="*/ 156 h 156"/>
                  <a:gd name="T4" fmla="*/ 129 w 129"/>
                  <a:gd name="T5" fmla="*/ 136 h 156"/>
                  <a:gd name="T6" fmla="*/ 29 w 129"/>
                  <a:gd name="T7" fmla="*/ 0 h 156"/>
                  <a:gd name="T8" fmla="*/ 0 w 129"/>
                  <a:gd name="T9" fmla="*/ 20 h 1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156"/>
                  <a:gd name="T17" fmla="*/ 129 w 129"/>
                  <a:gd name="T18" fmla="*/ 156 h 1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156">
                    <a:moveTo>
                      <a:pt x="0" y="20"/>
                    </a:moveTo>
                    <a:lnTo>
                      <a:pt x="101" y="156"/>
                    </a:lnTo>
                    <a:lnTo>
                      <a:pt x="129" y="136"/>
                    </a:lnTo>
                    <a:lnTo>
                      <a:pt x="29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70799" name="Group 552"/>
            <p:cNvGrpSpPr>
              <a:grpSpLocks/>
            </p:cNvGrpSpPr>
            <p:nvPr/>
          </p:nvGrpSpPr>
          <p:grpSpPr bwMode="auto">
            <a:xfrm>
              <a:off x="2405" y="2364"/>
              <a:ext cx="416" cy="320"/>
              <a:chOff x="2405" y="2364"/>
              <a:chExt cx="416" cy="320"/>
            </a:xfrm>
          </p:grpSpPr>
          <p:sp>
            <p:nvSpPr>
              <p:cNvPr id="70807" name="Freeform 553"/>
              <p:cNvSpPr>
                <a:spLocks/>
              </p:cNvSpPr>
              <p:nvPr/>
            </p:nvSpPr>
            <p:spPr bwMode="auto">
              <a:xfrm>
                <a:off x="2405" y="2498"/>
                <a:ext cx="242" cy="74"/>
              </a:xfrm>
              <a:custGeom>
                <a:avLst/>
                <a:gdLst>
                  <a:gd name="T0" fmla="*/ 235 w 242"/>
                  <a:gd name="T1" fmla="*/ 0 h 74"/>
                  <a:gd name="T2" fmla="*/ 0 w 242"/>
                  <a:gd name="T3" fmla="*/ 40 h 74"/>
                  <a:gd name="T4" fmla="*/ 6 w 242"/>
                  <a:gd name="T5" fmla="*/ 74 h 74"/>
                  <a:gd name="T6" fmla="*/ 242 w 242"/>
                  <a:gd name="T7" fmla="*/ 34 h 74"/>
                  <a:gd name="T8" fmla="*/ 235 w 242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2"/>
                  <a:gd name="T16" fmla="*/ 0 h 74"/>
                  <a:gd name="T17" fmla="*/ 242 w 242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2" h="74">
                    <a:moveTo>
                      <a:pt x="235" y="0"/>
                    </a:moveTo>
                    <a:lnTo>
                      <a:pt x="0" y="40"/>
                    </a:lnTo>
                    <a:lnTo>
                      <a:pt x="6" y="74"/>
                    </a:lnTo>
                    <a:lnTo>
                      <a:pt x="242" y="34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08" name="Freeform 554"/>
              <p:cNvSpPr>
                <a:spLocks/>
              </p:cNvSpPr>
              <p:nvPr/>
            </p:nvSpPr>
            <p:spPr bwMode="auto">
              <a:xfrm>
                <a:off x="2415" y="2566"/>
                <a:ext cx="244" cy="72"/>
              </a:xfrm>
              <a:custGeom>
                <a:avLst/>
                <a:gdLst>
                  <a:gd name="T0" fmla="*/ 238 w 244"/>
                  <a:gd name="T1" fmla="*/ 0 h 72"/>
                  <a:gd name="T2" fmla="*/ 0 w 244"/>
                  <a:gd name="T3" fmla="*/ 40 h 72"/>
                  <a:gd name="T4" fmla="*/ 6 w 244"/>
                  <a:gd name="T5" fmla="*/ 72 h 72"/>
                  <a:gd name="T6" fmla="*/ 244 w 244"/>
                  <a:gd name="T7" fmla="*/ 32 h 72"/>
                  <a:gd name="T8" fmla="*/ 238 w 244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4"/>
                  <a:gd name="T16" fmla="*/ 0 h 72"/>
                  <a:gd name="T17" fmla="*/ 244 w 244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4" h="72">
                    <a:moveTo>
                      <a:pt x="238" y="0"/>
                    </a:moveTo>
                    <a:lnTo>
                      <a:pt x="0" y="40"/>
                    </a:lnTo>
                    <a:lnTo>
                      <a:pt x="6" y="72"/>
                    </a:lnTo>
                    <a:lnTo>
                      <a:pt x="244" y="3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09" name="Freeform 555"/>
              <p:cNvSpPr>
                <a:spLocks/>
              </p:cNvSpPr>
              <p:nvPr/>
            </p:nvSpPr>
            <p:spPr bwMode="auto">
              <a:xfrm>
                <a:off x="2655" y="2572"/>
                <a:ext cx="156" cy="54"/>
              </a:xfrm>
              <a:custGeom>
                <a:avLst/>
                <a:gdLst>
                  <a:gd name="T0" fmla="*/ 156 w 156"/>
                  <a:gd name="T1" fmla="*/ 20 h 54"/>
                  <a:gd name="T2" fmla="*/ 4 w 156"/>
                  <a:gd name="T3" fmla="*/ 0 h 54"/>
                  <a:gd name="T4" fmla="*/ 0 w 156"/>
                  <a:gd name="T5" fmla="*/ 34 h 54"/>
                  <a:gd name="T6" fmla="*/ 151 w 156"/>
                  <a:gd name="T7" fmla="*/ 54 h 54"/>
                  <a:gd name="T8" fmla="*/ 156 w 156"/>
                  <a:gd name="T9" fmla="*/ 2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54"/>
                  <a:gd name="T17" fmla="*/ 156 w 156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54">
                    <a:moveTo>
                      <a:pt x="156" y="20"/>
                    </a:moveTo>
                    <a:lnTo>
                      <a:pt x="4" y="0"/>
                    </a:lnTo>
                    <a:lnTo>
                      <a:pt x="0" y="34"/>
                    </a:lnTo>
                    <a:lnTo>
                      <a:pt x="151" y="54"/>
                    </a:lnTo>
                    <a:lnTo>
                      <a:pt x="156" y="20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10" name="Freeform 556"/>
              <p:cNvSpPr>
                <a:spLocks/>
              </p:cNvSpPr>
              <p:nvPr/>
            </p:nvSpPr>
            <p:spPr bwMode="auto">
              <a:xfrm>
                <a:off x="2630" y="2410"/>
                <a:ext cx="162" cy="120"/>
              </a:xfrm>
              <a:custGeom>
                <a:avLst/>
                <a:gdLst>
                  <a:gd name="T0" fmla="*/ 144 w 162"/>
                  <a:gd name="T1" fmla="*/ 0 h 120"/>
                  <a:gd name="T2" fmla="*/ 0 w 162"/>
                  <a:gd name="T3" fmla="*/ 92 h 120"/>
                  <a:gd name="T4" fmla="*/ 21 w 162"/>
                  <a:gd name="T5" fmla="*/ 120 h 120"/>
                  <a:gd name="T6" fmla="*/ 162 w 162"/>
                  <a:gd name="T7" fmla="*/ 28 h 120"/>
                  <a:gd name="T8" fmla="*/ 144 w 162"/>
                  <a:gd name="T9" fmla="*/ 0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"/>
                  <a:gd name="T16" fmla="*/ 0 h 120"/>
                  <a:gd name="T17" fmla="*/ 162 w 162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" h="120">
                    <a:moveTo>
                      <a:pt x="144" y="0"/>
                    </a:moveTo>
                    <a:lnTo>
                      <a:pt x="0" y="92"/>
                    </a:lnTo>
                    <a:lnTo>
                      <a:pt x="21" y="120"/>
                    </a:lnTo>
                    <a:lnTo>
                      <a:pt x="162" y="28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11" name="Freeform 557"/>
              <p:cNvSpPr>
                <a:spLocks/>
              </p:cNvSpPr>
              <p:nvPr/>
            </p:nvSpPr>
            <p:spPr bwMode="auto">
              <a:xfrm>
                <a:off x="2606" y="2364"/>
                <a:ext cx="159" cy="124"/>
              </a:xfrm>
              <a:custGeom>
                <a:avLst/>
                <a:gdLst>
                  <a:gd name="T0" fmla="*/ 141 w 159"/>
                  <a:gd name="T1" fmla="*/ 0 h 124"/>
                  <a:gd name="T2" fmla="*/ 0 w 159"/>
                  <a:gd name="T3" fmla="*/ 96 h 124"/>
                  <a:gd name="T4" fmla="*/ 20 w 159"/>
                  <a:gd name="T5" fmla="*/ 124 h 124"/>
                  <a:gd name="T6" fmla="*/ 159 w 159"/>
                  <a:gd name="T7" fmla="*/ 28 h 124"/>
                  <a:gd name="T8" fmla="*/ 141 w 159"/>
                  <a:gd name="T9" fmla="*/ 0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9"/>
                  <a:gd name="T16" fmla="*/ 0 h 124"/>
                  <a:gd name="T17" fmla="*/ 159 w 159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9" h="124">
                    <a:moveTo>
                      <a:pt x="141" y="0"/>
                    </a:moveTo>
                    <a:lnTo>
                      <a:pt x="0" y="96"/>
                    </a:lnTo>
                    <a:lnTo>
                      <a:pt x="20" y="124"/>
                    </a:lnTo>
                    <a:lnTo>
                      <a:pt x="159" y="28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12" name="Freeform 558"/>
              <p:cNvSpPr>
                <a:spLocks/>
              </p:cNvSpPr>
              <p:nvPr/>
            </p:nvSpPr>
            <p:spPr bwMode="auto">
              <a:xfrm>
                <a:off x="2645" y="2620"/>
                <a:ext cx="176" cy="64"/>
              </a:xfrm>
              <a:custGeom>
                <a:avLst/>
                <a:gdLst>
                  <a:gd name="T0" fmla="*/ 176 w 176"/>
                  <a:gd name="T1" fmla="*/ 30 h 64"/>
                  <a:gd name="T2" fmla="*/ 6 w 176"/>
                  <a:gd name="T3" fmla="*/ 0 h 64"/>
                  <a:gd name="T4" fmla="*/ 0 w 176"/>
                  <a:gd name="T5" fmla="*/ 34 h 64"/>
                  <a:gd name="T6" fmla="*/ 170 w 176"/>
                  <a:gd name="T7" fmla="*/ 64 h 64"/>
                  <a:gd name="T8" fmla="*/ 176 w 176"/>
                  <a:gd name="T9" fmla="*/ 30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64"/>
                  <a:gd name="T17" fmla="*/ 176 w 176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64">
                    <a:moveTo>
                      <a:pt x="176" y="30"/>
                    </a:moveTo>
                    <a:lnTo>
                      <a:pt x="6" y="0"/>
                    </a:lnTo>
                    <a:lnTo>
                      <a:pt x="0" y="34"/>
                    </a:lnTo>
                    <a:lnTo>
                      <a:pt x="170" y="64"/>
                    </a:lnTo>
                    <a:lnTo>
                      <a:pt x="176" y="30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70800" name="Group 559"/>
            <p:cNvGrpSpPr>
              <a:grpSpLocks/>
            </p:cNvGrpSpPr>
            <p:nvPr/>
          </p:nvGrpSpPr>
          <p:grpSpPr bwMode="auto">
            <a:xfrm>
              <a:off x="2161" y="2920"/>
              <a:ext cx="377" cy="426"/>
              <a:chOff x="2161" y="2920"/>
              <a:chExt cx="377" cy="426"/>
            </a:xfrm>
          </p:grpSpPr>
          <p:sp>
            <p:nvSpPr>
              <p:cNvPr id="70801" name="Freeform 560"/>
              <p:cNvSpPr>
                <a:spLocks/>
              </p:cNvSpPr>
              <p:nvPr/>
            </p:nvSpPr>
            <p:spPr bwMode="auto">
              <a:xfrm>
                <a:off x="2220" y="2920"/>
                <a:ext cx="154" cy="220"/>
              </a:xfrm>
              <a:custGeom>
                <a:avLst/>
                <a:gdLst>
                  <a:gd name="T0" fmla="*/ 154 w 154"/>
                  <a:gd name="T1" fmla="*/ 202 h 220"/>
                  <a:gd name="T2" fmla="*/ 31 w 154"/>
                  <a:gd name="T3" fmla="*/ 0 h 220"/>
                  <a:gd name="T4" fmla="*/ 0 w 154"/>
                  <a:gd name="T5" fmla="*/ 18 h 220"/>
                  <a:gd name="T6" fmla="*/ 123 w 154"/>
                  <a:gd name="T7" fmla="*/ 220 h 220"/>
                  <a:gd name="T8" fmla="*/ 154 w 154"/>
                  <a:gd name="T9" fmla="*/ 202 h 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220"/>
                  <a:gd name="T17" fmla="*/ 154 w 154"/>
                  <a:gd name="T18" fmla="*/ 220 h 2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220">
                    <a:moveTo>
                      <a:pt x="154" y="202"/>
                    </a:moveTo>
                    <a:lnTo>
                      <a:pt x="31" y="0"/>
                    </a:lnTo>
                    <a:lnTo>
                      <a:pt x="0" y="18"/>
                    </a:lnTo>
                    <a:lnTo>
                      <a:pt x="123" y="220"/>
                    </a:lnTo>
                    <a:lnTo>
                      <a:pt x="154" y="202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02" name="Freeform 561"/>
              <p:cNvSpPr>
                <a:spLocks/>
              </p:cNvSpPr>
              <p:nvPr/>
            </p:nvSpPr>
            <p:spPr bwMode="auto">
              <a:xfrm>
                <a:off x="2161" y="2956"/>
                <a:ext cx="151" cy="218"/>
              </a:xfrm>
              <a:custGeom>
                <a:avLst/>
                <a:gdLst>
                  <a:gd name="T0" fmla="*/ 151 w 151"/>
                  <a:gd name="T1" fmla="*/ 202 h 218"/>
                  <a:gd name="T2" fmla="*/ 30 w 151"/>
                  <a:gd name="T3" fmla="*/ 0 h 218"/>
                  <a:gd name="T4" fmla="*/ 0 w 151"/>
                  <a:gd name="T5" fmla="*/ 16 h 218"/>
                  <a:gd name="T6" fmla="*/ 121 w 151"/>
                  <a:gd name="T7" fmla="*/ 218 h 218"/>
                  <a:gd name="T8" fmla="*/ 151 w 151"/>
                  <a:gd name="T9" fmla="*/ 202 h 2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1"/>
                  <a:gd name="T16" fmla="*/ 0 h 218"/>
                  <a:gd name="T17" fmla="*/ 151 w 151"/>
                  <a:gd name="T18" fmla="*/ 218 h 2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1" h="218">
                    <a:moveTo>
                      <a:pt x="151" y="202"/>
                    </a:moveTo>
                    <a:lnTo>
                      <a:pt x="30" y="0"/>
                    </a:lnTo>
                    <a:lnTo>
                      <a:pt x="0" y="16"/>
                    </a:lnTo>
                    <a:lnTo>
                      <a:pt x="121" y="218"/>
                    </a:lnTo>
                    <a:lnTo>
                      <a:pt x="151" y="202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03" name="Freeform 562"/>
              <p:cNvSpPr>
                <a:spLocks/>
              </p:cNvSpPr>
              <p:nvPr/>
            </p:nvSpPr>
            <p:spPr bwMode="auto">
              <a:xfrm>
                <a:off x="2276" y="3164"/>
                <a:ext cx="67" cy="154"/>
              </a:xfrm>
              <a:custGeom>
                <a:avLst/>
                <a:gdLst>
                  <a:gd name="T0" fmla="*/ 67 w 67"/>
                  <a:gd name="T1" fmla="*/ 146 h 154"/>
                  <a:gd name="T2" fmla="*/ 32 w 67"/>
                  <a:gd name="T3" fmla="*/ 0 h 154"/>
                  <a:gd name="T4" fmla="*/ 0 w 67"/>
                  <a:gd name="T5" fmla="*/ 8 h 154"/>
                  <a:gd name="T6" fmla="*/ 34 w 67"/>
                  <a:gd name="T7" fmla="*/ 154 h 154"/>
                  <a:gd name="T8" fmla="*/ 67 w 67"/>
                  <a:gd name="T9" fmla="*/ 146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154"/>
                  <a:gd name="T17" fmla="*/ 67 w 67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154">
                    <a:moveTo>
                      <a:pt x="67" y="146"/>
                    </a:moveTo>
                    <a:lnTo>
                      <a:pt x="32" y="0"/>
                    </a:lnTo>
                    <a:lnTo>
                      <a:pt x="0" y="8"/>
                    </a:lnTo>
                    <a:lnTo>
                      <a:pt x="34" y="154"/>
                    </a:lnTo>
                    <a:lnTo>
                      <a:pt x="67" y="146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04" name="Freeform 563"/>
              <p:cNvSpPr>
                <a:spLocks/>
              </p:cNvSpPr>
              <p:nvPr/>
            </p:nvSpPr>
            <p:spPr bwMode="auto">
              <a:xfrm>
                <a:off x="2345" y="3116"/>
                <a:ext cx="160" cy="124"/>
              </a:xfrm>
              <a:custGeom>
                <a:avLst/>
                <a:gdLst>
                  <a:gd name="T0" fmla="*/ 160 w 160"/>
                  <a:gd name="T1" fmla="*/ 96 h 124"/>
                  <a:gd name="T2" fmla="*/ 21 w 160"/>
                  <a:gd name="T3" fmla="*/ 0 h 124"/>
                  <a:gd name="T4" fmla="*/ 0 w 160"/>
                  <a:gd name="T5" fmla="*/ 28 h 124"/>
                  <a:gd name="T6" fmla="*/ 140 w 160"/>
                  <a:gd name="T7" fmla="*/ 124 h 124"/>
                  <a:gd name="T8" fmla="*/ 160 w 160"/>
                  <a:gd name="T9" fmla="*/ 96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0"/>
                  <a:gd name="T16" fmla="*/ 0 h 124"/>
                  <a:gd name="T17" fmla="*/ 160 w 160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0" h="124">
                    <a:moveTo>
                      <a:pt x="160" y="96"/>
                    </a:moveTo>
                    <a:lnTo>
                      <a:pt x="21" y="0"/>
                    </a:lnTo>
                    <a:lnTo>
                      <a:pt x="0" y="28"/>
                    </a:lnTo>
                    <a:lnTo>
                      <a:pt x="140" y="124"/>
                    </a:lnTo>
                    <a:lnTo>
                      <a:pt x="160" y="96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05" name="Freeform 564"/>
              <p:cNvSpPr>
                <a:spLocks/>
              </p:cNvSpPr>
              <p:nvPr/>
            </p:nvSpPr>
            <p:spPr bwMode="auto">
              <a:xfrm>
                <a:off x="2378" y="3076"/>
                <a:ext cx="160" cy="124"/>
              </a:xfrm>
              <a:custGeom>
                <a:avLst/>
                <a:gdLst>
                  <a:gd name="T0" fmla="*/ 160 w 160"/>
                  <a:gd name="T1" fmla="*/ 96 h 124"/>
                  <a:gd name="T2" fmla="*/ 18 w 160"/>
                  <a:gd name="T3" fmla="*/ 0 h 124"/>
                  <a:gd name="T4" fmla="*/ 0 w 160"/>
                  <a:gd name="T5" fmla="*/ 28 h 124"/>
                  <a:gd name="T6" fmla="*/ 139 w 160"/>
                  <a:gd name="T7" fmla="*/ 124 h 124"/>
                  <a:gd name="T8" fmla="*/ 160 w 160"/>
                  <a:gd name="T9" fmla="*/ 96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0"/>
                  <a:gd name="T16" fmla="*/ 0 h 124"/>
                  <a:gd name="T17" fmla="*/ 160 w 160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0" h="124">
                    <a:moveTo>
                      <a:pt x="160" y="96"/>
                    </a:moveTo>
                    <a:lnTo>
                      <a:pt x="18" y="0"/>
                    </a:lnTo>
                    <a:lnTo>
                      <a:pt x="0" y="28"/>
                    </a:lnTo>
                    <a:lnTo>
                      <a:pt x="139" y="124"/>
                    </a:lnTo>
                    <a:lnTo>
                      <a:pt x="160" y="96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  <p:sp>
            <p:nvSpPr>
              <p:cNvPr id="70806" name="Freeform 565"/>
              <p:cNvSpPr>
                <a:spLocks/>
              </p:cNvSpPr>
              <p:nvPr/>
            </p:nvSpPr>
            <p:spPr bwMode="auto">
              <a:xfrm>
                <a:off x="2224" y="3174"/>
                <a:ext cx="68" cy="172"/>
              </a:xfrm>
              <a:custGeom>
                <a:avLst/>
                <a:gdLst>
                  <a:gd name="T0" fmla="*/ 68 w 68"/>
                  <a:gd name="T1" fmla="*/ 166 h 172"/>
                  <a:gd name="T2" fmla="*/ 35 w 68"/>
                  <a:gd name="T3" fmla="*/ 0 h 172"/>
                  <a:gd name="T4" fmla="*/ 0 w 68"/>
                  <a:gd name="T5" fmla="*/ 6 h 172"/>
                  <a:gd name="T6" fmla="*/ 33 w 68"/>
                  <a:gd name="T7" fmla="*/ 172 h 172"/>
                  <a:gd name="T8" fmla="*/ 68 w 68"/>
                  <a:gd name="T9" fmla="*/ 166 h 1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172"/>
                  <a:gd name="T17" fmla="*/ 68 w 68"/>
                  <a:gd name="T18" fmla="*/ 172 h 1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172">
                    <a:moveTo>
                      <a:pt x="68" y="166"/>
                    </a:moveTo>
                    <a:lnTo>
                      <a:pt x="35" y="0"/>
                    </a:lnTo>
                    <a:lnTo>
                      <a:pt x="0" y="6"/>
                    </a:lnTo>
                    <a:lnTo>
                      <a:pt x="33" y="172"/>
                    </a:lnTo>
                    <a:lnTo>
                      <a:pt x="68" y="166"/>
                    </a:lnTo>
                    <a:close/>
                  </a:path>
                </a:pathLst>
              </a:custGeom>
              <a:solidFill>
                <a:srgbClr val="7575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r-HR">
                  <a:latin typeface="Arial Narrow" panose="020B0606020202030204" pitchFamily="34" charset="0"/>
                </a:endParaRPr>
              </a:p>
            </p:txBody>
          </p:sp>
        </p:grpSp>
      </p:grpSp>
      <p:grpSp>
        <p:nvGrpSpPr>
          <p:cNvPr id="70717" name="Group 566"/>
          <p:cNvGrpSpPr>
            <a:grpSpLocks/>
          </p:cNvGrpSpPr>
          <p:nvPr/>
        </p:nvGrpSpPr>
        <p:grpSpPr bwMode="auto">
          <a:xfrm>
            <a:off x="2705100" y="5375275"/>
            <a:ext cx="1676400" cy="419100"/>
            <a:chOff x="744" y="3386"/>
            <a:chExt cx="1056" cy="264"/>
          </a:xfrm>
        </p:grpSpPr>
        <p:sp>
          <p:nvSpPr>
            <p:cNvPr id="70787" name="Freeform 567"/>
            <p:cNvSpPr>
              <a:spLocks/>
            </p:cNvSpPr>
            <p:nvPr/>
          </p:nvSpPr>
          <p:spPr bwMode="auto">
            <a:xfrm>
              <a:off x="744" y="3386"/>
              <a:ext cx="1056" cy="264"/>
            </a:xfrm>
            <a:custGeom>
              <a:avLst/>
              <a:gdLst>
                <a:gd name="T0" fmla="*/ 0 w 1056"/>
                <a:gd name="T1" fmla="*/ 0 h 264"/>
                <a:gd name="T2" fmla="*/ 0 w 1056"/>
                <a:gd name="T3" fmla="*/ 24 h 264"/>
                <a:gd name="T4" fmla="*/ 6 w 1056"/>
                <a:gd name="T5" fmla="*/ 48 h 264"/>
                <a:gd name="T6" fmla="*/ 15 w 1056"/>
                <a:gd name="T7" fmla="*/ 72 h 264"/>
                <a:gd name="T8" fmla="*/ 25 w 1056"/>
                <a:gd name="T9" fmla="*/ 94 h 264"/>
                <a:gd name="T10" fmla="*/ 41 w 1056"/>
                <a:gd name="T11" fmla="*/ 116 h 264"/>
                <a:gd name="T12" fmla="*/ 58 w 1056"/>
                <a:gd name="T13" fmla="*/ 136 h 264"/>
                <a:gd name="T14" fmla="*/ 80 w 1056"/>
                <a:gd name="T15" fmla="*/ 156 h 264"/>
                <a:gd name="T16" fmla="*/ 103 w 1056"/>
                <a:gd name="T17" fmla="*/ 174 h 264"/>
                <a:gd name="T18" fmla="*/ 129 w 1056"/>
                <a:gd name="T19" fmla="*/ 190 h 264"/>
                <a:gd name="T20" fmla="*/ 158 w 1056"/>
                <a:gd name="T21" fmla="*/ 206 h 264"/>
                <a:gd name="T22" fmla="*/ 189 w 1056"/>
                <a:gd name="T23" fmla="*/ 218 h 264"/>
                <a:gd name="T24" fmla="*/ 222 w 1056"/>
                <a:gd name="T25" fmla="*/ 230 h 264"/>
                <a:gd name="T26" fmla="*/ 254 w 1056"/>
                <a:gd name="T27" fmla="*/ 240 h 264"/>
                <a:gd name="T28" fmla="*/ 291 w 1056"/>
                <a:gd name="T29" fmla="*/ 248 h 264"/>
                <a:gd name="T30" fmla="*/ 328 w 1056"/>
                <a:gd name="T31" fmla="*/ 252 h 264"/>
                <a:gd name="T32" fmla="*/ 367 w 1056"/>
                <a:gd name="T33" fmla="*/ 256 h 264"/>
                <a:gd name="T34" fmla="*/ 584 w 1056"/>
                <a:gd name="T35" fmla="*/ 264 h 264"/>
                <a:gd name="T36" fmla="*/ 644 w 1056"/>
                <a:gd name="T37" fmla="*/ 264 h 264"/>
                <a:gd name="T38" fmla="*/ 701 w 1056"/>
                <a:gd name="T39" fmla="*/ 258 h 264"/>
                <a:gd name="T40" fmla="*/ 755 w 1056"/>
                <a:gd name="T41" fmla="*/ 246 h 264"/>
                <a:gd name="T42" fmla="*/ 804 w 1056"/>
                <a:gd name="T43" fmla="*/ 228 h 264"/>
                <a:gd name="T44" fmla="*/ 849 w 1056"/>
                <a:gd name="T45" fmla="*/ 208 h 264"/>
                <a:gd name="T46" fmla="*/ 890 w 1056"/>
                <a:gd name="T47" fmla="*/ 182 h 264"/>
                <a:gd name="T48" fmla="*/ 923 w 1056"/>
                <a:gd name="T49" fmla="*/ 152 h 264"/>
                <a:gd name="T50" fmla="*/ 935 w 1056"/>
                <a:gd name="T51" fmla="*/ 136 h 264"/>
                <a:gd name="T52" fmla="*/ 947 w 1056"/>
                <a:gd name="T53" fmla="*/ 118 h 264"/>
                <a:gd name="T54" fmla="*/ 1056 w 1056"/>
                <a:gd name="T55" fmla="*/ 124 h 264"/>
                <a:gd name="T56" fmla="*/ 865 w 1056"/>
                <a:gd name="T57" fmla="*/ 36 h 264"/>
                <a:gd name="T58" fmla="*/ 623 w 1056"/>
                <a:gd name="T59" fmla="*/ 106 h 264"/>
                <a:gd name="T60" fmla="*/ 732 w 1056"/>
                <a:gd name="T61" fmla="*/ 110 h 264"/>
                <a:gd name="T62" fmla="*/ 714 w 1056"/>
                <a:gd name="T63" fmla="*/ 136 h 264"/>
                <a:gd name="T64" fmla="*/ 691 w 1056"/>
                <a:gd name="T65" fmla="*/ 158 h 264"/>
                <a:gd name="T66" fmla="*/ 662 w 1056"/>
                <a:gd name="T67" fmla="*/ 180 h 264"/>
                <a:gd name="T68" fmla="*/ 632 w 1056"/>
                <a:gd name="T69" fmla="*/ 200 h 264"/>
                <a:gd name="T70" fmla="*/ 597 w 1056"/>
                <a:gd name="T71" fmla="*/ 216 h 264"/>
                <a:gd name="T72" fmla="*/ 560 w 1056"/>
                <a:gd name="T73" fmla="*/ 230 h 264"/>
                <a:gd name="T74" fmla="*/ 519 w 1056"/>
                <a:gd name="T75" fmla="*/ 242 h 264"/>
                <a:gd name="T76" fmla="*/ 476 w 1056"/>
                <a:gd name="T77" fmla="*/ 250 h 264"/>
                <a:gd name="T78" fmla="*/ 476 w 1056"/>
                <a:gd name="T79" fmla="*/ 250 h 264"/>
                <a:gd name="T80" fmla="*/ 418 w 1056"/>
                <a:gd name="T81" fmla="*/ 234 h 264"/>
                <a:gd name="T82" fmla="*/ 367 w 1056"/>
                <a:gd name="T83" fmla="*/ 212 h 264"/>
                <a:gd name="T84" fmla="*/ 322 w 1056"/>
                <a:gd name="T85" fmla="*/ 184 h 264"/>
                <a:gd name="T86" fmla="*/ 285 w 1056"/>
                <a:gd name="T87" fmla="*/ 154 h 264"/>
                <a:gd name="T88" fmla="*/ 269 w 1056"/>
                <a:gd name="T89" fmla="*/ 138 h 264"/>
                <a:gd name="T90" fmla="*/ 254 w 1056"/>
                <a:gd name="T91" fmla="*/ 122 h 264"/>
                <a:gd name="T92" fmla="*/ 242 w 1056"/>
                <a:gd name="T93" fmla="*/ 104 h 264"/>
                <a:gd name="T94" fmla="*/ 232 w 1056"/>
                <a:gd name="T95" fmla="*/ 86 h 264"/>
                <a:gd name="T96" fmla="*/ 224 w 1056"/>
                <a:gd name="T97" fmla="*/ 66 h 264"/>
                <a:gd name="T98" fmla="*/ 220 w 1056"/>
                <a:gd name="T99" fmla="*/ 48 h 264"/>
                <a:gd name="T100" fmla="*/ 215 w 1056"/>
                <a:gd name="T101" fmla="*/ 28 h 264"/>
                <a:gd name="T102" fmla="*/ 215 w 1056"/>
                <a:gd name="T103" fmla="*/ 8 h 264"/>
                <a:gd name="T104" fmla="*/ 0 w 1056"/>
                <a:gd name="T105" fmla="*/ 0 h 2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56"/>
                <a:gd name="T160" fmla="*/ 0 h 264"/>
                <a:gd name="T161" fmla="*/ 1056 w 1056"/>
                <a:gd name="T162" fmla="*/ 264 h 2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56" h="264">
                  <a:moveTo>
                    <a:pt x="0" y="0"/>
                  </a:moveTo>
                  <a:lnTo>
                    <a:pt x="0" y="24"/>
                  </a:lnTo>
                  <a:lnTo>
                    <a:pt x="6" y="48"/>
                  </a:lnTo>
                  <a:lnTo>
                    <a:pt x="15" y="72"/>
                  </a:lnTo>
                  <a:lnTo>
                    <a:pt x="25" y="94"/>
                  </a:lnTo>
                  <a:lnTo>
                    <a:pt x="41" y="116"/>
                  </a:lnTo>
                  <a:lnTo>
                    <a:pt x="58" y="136"/>
                  </a:lnTo>
                  <a:lnTo>
                    <a:pt x="80" y="156"/>
                  </a:lnTo>
                  <a:lnTo>
                    <a:pt x="103" y="174"/>
                  </a:lnTo>
                  <a:lnTo>
                    <a:pt x="129" y="190"/>
                  </a:lnTo>
                  <a:lnTo>
                    <a:pt x="158" y="206"/>
                  </a:lnTo>
                  <a:lnTo>
                    <a:pt x="189" y="218"/>
                  </a:lnTo>
                  <a:lnTo>
                    <a:pt x="222" y="230"/>
                  </a:lnTo>
                  <a:lnTo>
                    <a:pt x="254" y="240"/>
                  </a:lnTo>
                  <a:lnTo>
                    <a:pt x="291" y="248"/>
                  </a:lnTo>
                  <a:lnTo>
                    <a:pt x="328" y="252"/>
                  </a:lnTo>
                  <a:lnTo>
                    <a:pt x="367" y="256"/>
                  </a:lnTo>
                  <a:lnTo>
                    <a:pt x="584" y="264"/>
                  </a:lnTo>
                  <a:lnTo>
                    <a:pt x="644" y="264"/>
                  </a:lnTo>
                  <a:lnTo>
                    <a:pt x="701" y="258"/>
                  </a:lnTo>
                  <a:lnTo>
                    <a:pt x="755" y="246"/>
                  </a:lnTo>
                  <a:lnTo>
                    <a:pt x="804" y="228"/>
                  </a:lnTo>
                  <a:lnTo>
                    <a:pt x="849" y="208"/>
                  </a:lnTo>
                  <a:lnTo>
                    <a:pt x="890" y="182"/>
                  </a:lnTo>
                  <a:lnTo>
                    <a:pt x="923" y="152"/>
                  </a:lnTo>
                  <a:lnTo>
                    <a:pt x="935" y="136"/>
                  </a:lnTo>
                  <a:lnTo>
                    <a:pt x="947" y="118"/>
                  </a:lnTo>
                  <a:lnTo>
                    <a:pt x="1056" y="124"/>
                  </a:lnTo>
                  <a:lnTo>
                    <a:pt x="865" y="36"/>
                  </a:lnTo>
                  <a:lnTo>
                    <a:pt x="623" y="106"/>
                  </a:lnTo>
                  <a:lnTo>
                    <a:pt x="732" y="110"/>
                  </a:lnTo>
                  <a:lnTo>
                    <a:pt x="714" y="136"/>
                  </a:lnTo>
                  <a:lnTo>
                    <a:pt x="691" y="158"/>
                  </a:lnTo>
                  <a:lnTo>
                    <a:pt x="662" y="180"/>
                  </a:lnTo>
                  <a:lnTo>
                    <a:pt x="632" y="200"/>
                  </a:lnTo>
                  <a:lnTo>
                    <a:pt x="597" y="216"/>
                  </a:lnTo>
                  <a:lnTo>
                    <a:pt x="560" y="230"/>
                  </a:lnTo>
                  <a:lnTo>
                    <a:pt x="519" y="242"/>
                  </a:lnTo>
                  <a:lnTo>
                    <a:pt x="476" y="250"/>
                  </a:lnTo>
                  <a:lnTo>
                    <a:pt x="418" y="234"/>
                  </a:lnTo>
                  <a:lnTo>
                    <a:pt x="367" y="212"/>
                  </a:lnTo>
                  <a:lnTo>
                    <a:pt x="322" y="184"/>
                  </a:lnTo>
                  <a:lnTo>
                    <a:pt x="285" y="154"/>
                  </a:lnTo>
                  <a:lnTo>
                    <a:pt x="269" y="138"/>
                  </a:lnTo>
                  <a:lnTo>
                    <a:pt x="254" y="122"/>
                  </a:lnTo>
                  <a:lnTo>
                    <a:pt x="242" y="104"/>
                  </a:lnTo>
                  <a:lnTo>
                    <a:pt x="232" y="86"/>
                  </a:lnTo>
                  <a:lnTo>
                    <a:pt x="224" y="66"/>
                  </a:lnTo>
                  <a:lnTo>
                    <a:pt x="220" y="48"/>
                  </a:lnTo>
                  <a:lnTo>
                    <a:pt x="215" y="28"/>
                  </a:lnTo>
                  <a:lnTo>
                    <a:pt x="215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  <p:sp>
          <p:nvSpPr>
            <p:cNvPr id="70788" name="Freeform 568"/>
            <p:cNvSpPr>
              <a:spLocks/>
            </p:cNvSpPr>
            <p:nvPr/>
          </p:nvSpPr>
          <p:spPr bwMode="auto">
            <a:xfrm>
              <a:off x="744" y="3386"/>
              <a:ext cx="476" cy="256"/>
            </a:xfrm>
            <a:custGeom>
              <a:avLst/>
              <a:gdLst>
                <a:gd name="T0" fmla="*/ 0 w 476"/>
                <a:gd name="T1" fmla="*/ 0 h 256"/>
                <a:gd name="T2" fmla="*/ 0 w 476"/>
                <a:gd name="T3" fmla="*/ 24 h 256"/>
                <a:gd name="T4" fmla="*/ 6 w 476"/>
                <a:gd name="T5" fmla="*/ 48 h 256"/>
                <a:gd name="T6" fmla="*/ 15 w 476"/>
                <a:gd name="T7" fmla="*/ 72 h 256"/>
                <a:gd name="T8" fmla="*/ 25 w 476"/>
                <a:gd name="T9" fmla="*/ 94 h 256"/>
                <a:gd name="T10" fmla="*/ 41 w 476"/>
                <a:gd name="T11" fmla="*/ 116 h 256"/>
                <a:gd name="T12" fmla="*/ 58 w 476"/>
                <a:gd name="T13" fmla="*/ 136 h 256"/>
                <a:gd name="T14" fmla="*/ 80 w 476"/>
                <a:gd name="T15" fmla="*/ 156 h 256"/>
                <a:gd name="T16" fmla="*/ 103 w 476"/>
                <a:gd name="T17" fmla="*/ 174 h 256"/>
                <a:gd name="T18" fmla="*/ 129 w 476"/>
                <a:gd name="T19" fmla="*/ 190 h 256"/>
                <a:gd name="T20" fmla="*/ 158 w 476"/>
                <a:gd name="T21" fmla="*/ 206 h 256"/>
                <a:gd name="T22" fmla="*/ 189 w 476"/>
                <a:gd name="T23" fmla="*/ 218 h 256"/>
                <a:gd name="T24" fmla="*/ 222 w 476"/>
                <a:gd name="T25" fmla="*/ 230 h 256"/>
                <a:gd name="T26" fmla="*/ 254 w 476"/>
                <a:gd name="T27" fmla="*/ 240 h 256"/>
                <a:gd name="T28" fmla="*/ 291 w 476"/>
                <a:gd name="T29" fmla="*/ 248 h 256"/>
                <a:gd name="T30" fmla="*/ 328 w 476"/>
                <a:gd name="T31" fmla="*/ 252 h 256"/>
                <a:gd name="T32" fmla="*/ 367 w 476"/>
                <a:gd name="T33" fmla="*/ 256 h 256"/>
                <a:gd name="T34" fmla="*/ 422 w 476"/>
                <a:gd name="T35" fmla="*/ 254 h 256"/>
                <a:gd name="T36" fmla="*/ 476 w 476"/>
                <a:gd name="T37" fmla="*/ 250 h 256"/>
                <a:gd name="T38" fmla="*/ 476 w 476"/>
                <a:gd name="T39" fmla="*/ 250 h 256"/>
                <a:gd name="T40" fmla="*/ 418 w 476"/>
                <a:gd name="T41" fmla="*/ 234 h 256"/>
                <a:gd name="T42" fmla="*/ 367 w 476"/>
                <a:gd name="T43" fmla="*/ 212 h 256"/>
                <a:gd name="T44" fmla="*/ 322 w 476"/>
                <a:gd name="T45" fmla="*/ 184 h 256"/>
                <a:gd name="T46" fmla="*/ 285 w 476"/>
                <a:gd name="T47" fmla="*/ 154 h 256"/>
                <a:gd name="T48" fmla="*/ 269 w 476"/>
                <a:gd name="T49" fmla="*/ 138 h 256"/>
                <a:gd name="T50" fmla="*/ 254 w 476"/>
                <a:gd name="T51" fmla="*/ 122 h 256"/>
                <a:gd name="T52" fmla="*/ 242 w 476"/>
                <a:gd name="T53" fmla="*/ 104 h 256"/>
                <a:gd name="T54" fmla="*/ 232 w 476"/>
                <a:gd name="T55" fmla="*/ 86 h 256"/>
                <a:gd name="T56" fmla="*/ 224 w 476"/>
                <a:gd name="T57" fmla="*/ 66 h 256"/>
                <a:gd name="T58" fmla="*/ 220 w 476"/>
                <a:gd name="T59" fmla="*/ 48 h 256"/>
                <a:gd name="T60" fmla="*/ 215 w 476"/>
                <a:gd name="T61" fmla="*/ 28 h 256"/>
                <a:gd name="T62" fmla="*/ 215 w 476"/>
                <a:gd name="T63" fmla="*/ 8 h 256"/>
                <a:gd name="T64" fmla="*/ 0 w 476"/>
                <a:gd name="T65" fmla="*/ 0 h 2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76"/>
                <a:gd name="T100" fmla="*/ 0 h 256"/>
                <a:gd name="T101" fmla="*/ 476 w 476"/>
                <a:gd name="T102" fmla="*/ 256 h 25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76" h="256">
                  <a:moveTo>
                    <a:pt x="0" y="0"/>
                  </a:moveTo>
                  <a:lnTo>
                    <a:pt x="0" y="24"/>
                  </a:lnTo>
                  <a:lnTo>
                    <a:pt x="6" y="48"/>
                  </a:lnTo>
                  <a:lnTo>
                    <a:pt x="15" y="72"/>
                  </a:lnTo>
                  <a:lnTo>
                    <a:pt x="25" y="94"/>
                  </a:lnTo>
                  <a:lnTo>
                    <a:pt x="41" y="116"/>
                  </a:lnTo>
                  <a:lnTo>
                    <a:pt x="58" y="136"/>
                  </a:lnTo>
                  <a:lnTo>
                    <a:pt x="80" y="156"/>
                  </a:lnTo>
                  <a:lnTo>
                    <a:pt x="103" y="174"/>
                  </a:lnTo>
                  <a:lnTo>
                    <a:pt x="129" y="190"/>
                  </a:lnTo>
                  <a:lnTo>
                    <a:pt x="158" y="206"/>
                  </a:lnTo>
                  <a:lnTo>
                    <a:pt x="189" y="218"/>
                  </a:lnTo>
                  <a:lnTo>
                    <a:pt x="222" y="230"/>
                  </a:lnTo>
                  <a:lnTo>
                    <a:pt x="254" y="240"/>
                  </a:lnTo>
                  <a:lnTo>
                    <a:pt x="291" y="248"/>
                  </a:lnTo>
                  <a:lnTo>
                    <a:pt x="328" y="252"/>
                  </a:lnTo>
                  <a:lnTo>
                    <a:pt x="367" y="256"/>
                  </a:lnTo>
                  <a:lnTo>
                    <a:pt x="422" y="254"/>
                  </a:lnTo>
                  <a:lnTo>
                    <a:pt x="476" y="250"/>
                  </a:lnTo>
                  <a:lnTo>
                    <a:pt x="418" y="234"/>
                  </a:lnTo>
                  <a:lnTo>
                    <a:pt x="367" y="212"/>
                  </a:lnTo>
                  <a:lnTo>
                    <a:pt x="322" y="184"/>
                  </a:lnTo>
                  <a:lnTo>
                    <a:pt x="285" y="154"/>
                  </a:lnTo>
                  <a:lnTo>
                    <a:pt x="269" y="138"/>
                  </a:lnTo>
                  <a:lnTo>
                    <a:pt x="254" y="122"/>
                  </a:lnTo>
                  <a:lnTo>
                    <a:pt x="242" y="104"/>
                  </a:lnTo>
                  <a:lnTo>
                    <a:pt x="232" y="86"/>
                  </a:lnTo>
                  <a:lnTo>
                    <a:pt x="224" y="66"/>
                  </a:lnTo>
                  <a:lnTo>
                    <a:pt x="220" y="48"/>
                  </a:lnTo>
                  <a:lnTo>
                    <a:pt x="215" y="28"/>
                  </a:lnTo>
                  <a:lnTo>
                    <a:pt x="215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A4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  <p:sp>
          <p:nvSpPr>
            <p:cNvPr id="70789" name="Freeform 569"/>
            <p:cNvSpPr>
              <a:spLocks/>
            </p:cNvSpPr>
            <p:nvPr/>
          </p:nvSpPr>
          <p:spPr bwMode="auto">
            <a:xfrm>
              <a:off x="744" y="3386"/>
              <a:ext cx="1056" cy="264"/>
            </a:xfrm>
            <a:custGeom>
              <a:avLst/>
              <a:gdLst>
                <a:gd name="T0" fmla="*/ 0 w 1056"/>
                <a:gd name="T1" fmla="*/ 0 h 264"/>
                <a:gd name="T2" fmla="*/ 0 w 1056"/>
                <a:gd name="T3" fmla="*/ 24 h 264"/>
                <a:gd name="T4" fmla="*/ 6 w 1056"/>
                <a:gd name="T5" fmla="*/ 48 h 264"/>
                <a:gd name="T6" fmla="*/ 15 w 1056"/>
                <a:gd name="T7" fmla="*/ 72 h 264"/>
                <a:gd name="T8" fmla="*/ 25 w 1056"/>
                <a:gd name="T9" fmla="*/ 94 h 264"/>
                <a:gd name="T10" fmla="*/ 41 w 1056"/>
                <a:gd name="T11" fmla="*/ 116 h 264"/>
                <a:gd name="T12" fmla="*/ 58 w 1056"/>
                <a:gd name="T13" fmla="*/ 136 h 264"/>
                <a:gd name="T14" fmla="*/ 80 w 1056"/>
                <a:gd name="T15" fmla="*/ 156 h 264"/>
                <a:gd name="T16" fmla="*/ 103 w 1056"/>
                <a:gd name="T17" fmla="*/ 174 h 264"/>
                <a:gd name="T18" fmla="*/ 129 w 1056"/>
                <a:gd name="T19" fmla="*/ 190 h 264"/>
                <a:gd name="T20" fmla="*/ 158 w 1056"/>
                <a:gd name="T21" fmla="*/ 206 h 264"/>
                <a:gd name="T22" fmla="*/ 189 w 1056"/>
                <a:gd name="T23" fmla="*/ 218 h 264"/>
                <a:gd name="T24" fmla="*/ 222 w 1056"/>
                <a:gd name="T25" fmla="*/ 230 h 264"/>
                <a:gd name="T26" fmla="*/ 254 w 1056"/>
                <a:gd name="T27" fmla="*/ 240 h 264"/>
                <a:gd name="T28" fmla="*/ 291 w 1056"/>
                <a:gd name="T29" fmla="*/ 248 h 264"/>
                <a:gd name="T30" fmla="*/ 328 w 1056"/>
                <a:gd name="T31" fmla="*/ 252 h 264"/>
                <a:gd name="T32" fmla="*/ 367 w 1056"/>
                <a:gd name="T33" fmla="*/ 256 h 264"/>
                <a:gd name="T34" fmla="*/ 584 w 1056"/>
                <a:gd name="T35" fmla="*/ 264 h 264"/>
                <a:gd name="T36" fmla="*/ 644 w 1056"/>
                <a:gd name="T37" fmla="*/ 264 h 264"/>
                <a:gd name="T38" fmla="*/ 701 w 1056"/>
                <a:gd name="T39" fmla="*/ 258 h 264"/>
                <a:gd name="T40" fmla="*/ 755 w 1056"/>
                <a:gd name="T41" fmla="*/ 246 h 264"/>
                <a:gd name="T42" fmla="*/ 804 w 1056"/>
                <a:gd name="T43" fmla="*/ 228 h 264"/>
                <a:gd name="T44" fmla="*/ 849 w 1056"/>
                <a:gd name="T45" fmla="*/ 208 h 264"/>
                <a:gd name="T46" fmla="*/ 890 w 1056"/>
                <a:gd name="T47" fmla="*/ 182 h 264"/>
                <a:gd name="T48" fmla="*/ 923 w 1056"/>
                <a:gd name="T49" fmla="*/ 152 h 264"/>
                <a:gd name="T50" fmla="*/ 935 w 1056"/>
                <a:gd name="T51" fmla="*/ 136 h 264"/>
                <a:gd name="T52" fmla="*/ 947 w 1056"/>
                <a:gd name="T53" fmla="*/ 118 h 264"/>
                <a:gd name="T54" fmla="*/ 1056 w 1056"/>
                <a:gd name="T55" fmla="*/ 124 h 264"/>
                <a:gd name="T56" fmla="*/ 865 w 1056"/>
                <a:gd name="T57" fmla="*/ 36 h 264"/>
                <a:gd name="T58" fmla="*/ 623 w 1056"/>
                <a:gd name="T59" fmla="*/ 106 h 264"/>
                <a:gd name="T60" fmla="*/ 732 w 1056"/>
                <a:gd name="T61" fmla="*/ 110 h 264"/>
                <a:gd name="T62" fmla="*/ 714 w 1056"/>
                <a:gd name="T63" fmla="*/ 136 h 264"/>
                <a:gd name="T64" fmla="*/ 691 w 1056"/>
                <a:gd name="T65" fmla="*/ 158 h 264"/>
                <a:gd name="T66" fmla="*/ 662 w 1056"/>
                <a:gd name="T67" fmla="*/ 180 h 264"/>
                <a:gd name="T68" fmla="*/ 632 w 1056"/>
                <a:gd name="T69" fmla="*/ 200 h 264"/>
                <a:gd name="T70" fmla="*/ 597 w 1056"/>
                <a:gd name="T71" fmla="*/ 216 h 264"/>
                <a:gd name="T72" fmla="*/ 560 w 1056"/>
                <a:gd name="T73" fmla="*/ 230 h 264"/>
                <a:gd name="T74" fmla="*/ 519 w 1056"/>
                <a:gd name="T75" fmla="*/ 242 h 264"/>
                <a:gd name="T76" fmla="*/ 476 w 1056"/>
                <a:gd name="T77" fmla="*/ 250 h 264"/>
                <a:gd name="T78" fmla="*/ 476 w 1056"/>
                <a:gd name="T79" fmla="*/ 250 h 264"/>
                <a:gd name="T80" fmla="*/ 418 w 1056"/>
                <a:gd name="T81" fmla="*/ 234 h 264"/>
                <a:gd name="T82" fmla="*/ 367 w 1056"/>
                <a:gd name="T83" fmla="*/ 212 h 264"/>
                <a:gd name="T84" fmla="*/ 322 w 1056"/>
                <a:gd name="T85" fmla="*/ 184 h 264"/>
                <a:gd name="T86" fmla="*/ 285 w 1056"/>
                <a:gd name="T87" fmla="*/ 154 h 264"/>
                <a:gd name="T88" fmla="*/ 269 w 1056"/>
                <a:gd name="T89" fmla="*/ 138 h 264"/>
                <a:gd name="T90" fmla="*/ 254 w 1056"/>
                <a:gd name="T91" fmla="*/ 122 h 264"/>
                <a:gd name="T92" fmla="*/ 242 w 1056"/>
                <a:gd name="T93" fmla="*/ 104 h 264"/>
                <a:gd name="T94" fmla="*/ 232 w 1056"/>
                <a:gd name="T95" fmla="*/ 86 h 264"/>
                <a:gd name="T96" fmla="*/ 224 w 1056"/>
                <a:gd name="T97" fmla="*/ 66 h 264"/>
                <a:gd name="T98" fmla="*/ 220 w 1056"/>
                <a:gd name="T99" fmla="*/ 48 h 264"/>
                <a:gd name="T100" fmla="*/ 215 w 1056"/>
                <a:gd name="T101" fmla="*/ 28 h 264"/>
                <a:gd name="T102" fmla="*/ 215 w 1056"/>
                <a:gd name="T103" fmla="*/ 8 h 264"/>
                <a:gd name="T104" fmla="*/ 0 w 1056"/>
                <a:gd name="T105" fmla="*/ 0 h 2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56"/>
                <a:gd name="T160" fmla="*/ 0 h 264"/>
                <a:gd name="T161" fmla="*/ 1056 w 1056"/>
                <a:gd name="T162" fmla="*/ 264 h 2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56" h="264">
                  <a:moveTo>
                    <a:pt x="0" y="0"/>
                  </a:moveTo>
                  <a:lnTo>
                    <a:pt x="0" y="24"/>
                  </a:lnTo>
                  <a:lnTo>
                    <a:pt x="6" y="48"/>
                  </a:lnTo>
                  <a:lnTo>
                    <a:pt x="15" y="72"/>
                  </a:lnTo>
                  <a:lnTo>
                    <a:pt x="25" y="94"/>
                  </a:lnTo>
                  <a:lnTo>
                    <a:pt x="41" y="116"/>
                  </a:lnTo>
                  <a:lnTo>
                    <a:pt x="58" y="136"/>
                  </a:lnTo>
                  <a:lnTo>
                    <a:pt x="80" y="156"/>
                  </a:lnTo>
                  <a:lnTo>
                    <a:pt x="103" y="174"/>
                  </a:lnTo>
                  <a:lnTo>
                    <a:pt x="129" y="190"/>
                  </a:lnTo>
                  <a:lnTo>
                    <a:pt x="158" y="206"/>
                  </a:lnTo>
                  <a:lnTo>
                    <a:pt x="189" y="218"/>
                  </a:lnTo>
                  <a:lnTo>
                    <a:pt x="222" y="230"/>
                  </a:lnTo>
                  <a:lnTo>
                    <a:pt x="254" y="240"/>
                  </a:lnTo>
                  <a:lnTo>
                    <a:pt x="291" y="248"/>
                  </a:lnTo>
                  <a:lnTo>
                    <a:pt x="328" y="252"/>
                  </a:lnTo>
                  <a:lnTo>
                    <a:pt x="367" y="256"/>
                  </a:lnTo>
                  <a:lnTo>
                    <a:pt x="584" y="264"/>
                  </a:lnTo>
                  <a:lnTo>
                    <a:pt x="644" y="264"/>
                  </a:lnTo>
                  <a:lnTo>
                    <a:pt x="701" y="258"/>
                  </a:lnTo>
                  <a:lnTo>
                    <a:pt x="755" y="246"/>
                  </a:lnTo>
                  <a:lnTo>
                    <a:pt x="804" y="228"/>
                  </a:lnTo>
                  <a:lnTo>
                    <a:pt x="849" y="208"/>
                  </a:lnTo>
                  <a:lnTo>
                    <a:pt x="890" y="182"/>
                  </a:lnTo>
                  <a:lnTo>
                    <a:pt x="923" y="152"/>
                  </a:lnTo>
                  <a:lnTo>
                    <a:pt x="935" y="136"/>
                  </a:lnTo>
                  <a:lnTo>
                    <a:pt x="947" y="118"/>
                  </a:lnTo>
                  <a:lnTo>
                    <a:pt x="1056" y="124"/>
                  </a:lnTo>
                  <a:lnTo>
                    <a:pt x="865" y="36"/>
                  </a:lnTo>
                  <a:lnTo>
                    <a:pt x="623" y="106"/>
                  </a:lnTo>
                  <a:lnTo>
                    <a:pt x="732" y="110"/>
                  </a:lnTo>
                  <a:lnTo>
                    <a:pt x="714" y="136"/>
                  </a:lnTo>
                  <a:lnTo>
                    <a:pt x="691" y="158"/>
                  </a:lnTo>
                  <a:lnTo>
                    <a:pt x="662" y="180"/>
                  </a:lnTo>
                  <a:lnTo>
                    <a:pt x="632" y="200"/>
                  </a:lnTo>
                  <a:lnTo>
                    <a:pt x="597" y="216"/>
                  </a:lnTo>
                  <a:lnTo>
                    <a:pt x="560" y="230"/>
                  </a:lnTo>
                  <a:lnTo>
                    <a:pt x="519" y="242"/>
                  </a:lnTo>
                  <a:lnTo>
                    <a:pt x="476" y="250"/>
                  </a:lnTo>
                  <a:lnTo>
                    <a:pt x="418" y="234"/>
                  </a:lnTo>
                  <a:lnTo>
                    <a:pt x="367" y="212"/>
                  </a:lnTo>
                  <a:lnTo>
                    <a:pt x="322" y="184"/>
                  </a:lnTo>
                  <a:lnTo>
                    <a:pt x="285" y="154"/>
                  </a:lnTo>
                  <a:lnTo>
                    <a:pt x="269" y="138"/>
                  </a:lnTo>
                  <a:lnTo>
                    <a:pt x="254" y="122"/>
                  </a:lnTo>
                  <a:lnTo>
                    <a:pt x="242" y="104"/>
                  </a:lnTo>
                  <a:lnTo>
                    <a:pt x="232" y="86"/>
                  </a:lnTo>
                  <a:lnTo>
                    <a:pt x="224" y="66"/>
                  </a:lnTo>
                  <a:lnTo>
                    <a:pt x="220" y="48"/>
                  </a:lnTo>
                  <a:lnTo>
                    <a:pt x="215" y="28"/>
                  </a:lnTo>
                  <a:lnTo>
                    <a:pt x="215" y="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  <p:sp>
          <p:nvSpPr>
            <p:cNvPr id="70790" name="Freeform 570"/>
            <p:cNvSpPr>
              <a:spLocks/>
            </p:cNvSpPr>
            <p:nvPr/>
          </p:nvSpPr>
          <p:spPr bwMode="auto">
            <a:xfrm>
              <a:off x="1111" y="3636"/>
              <a:ext cx="109" cy="6"/>
            </a:xfrm>
            <a:custGeom>
              <a:avLst/>
              <a:gdLst>
                <a:gd name="T0" fmla="*/ 0 w 109"/>
                <a:gd name="T1" fmla="*/ 6 h 6"/>
                <a:gd name="T2" fmla="*/ 55 w 109"/>
                <a:gd name="T3" fmla="*/ 4 h 6"/>
                <a:gd name="T4" fmla="*/ 109 w 109"/>
                <a:gd name="T5" fmla="*/ 0 h 6"/>
                <a:gd name="T6" fmla="*/ 0 60000 65536"/>
                <a:gd name="T7" fmla="*/ 0 60000 65536"/>
                <a:gd name="T8" fmla="*/ 0 60000 65536"/>
                <a:gd name="T9" fmla="*/ 0 w 109"/>
                <a:gd name="T10" fmla="*/ 0 h 6"/>
                <a:gd name="T11" fmla="*/ 109 w 109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9" h="6">
                  <a:moveTo>
                    <a:pt x="0" y="6"/>
                  </a:moveTo>
                  <a:lnTo>
                    <a:pt x="55" y="4"/>
                  </a:lnTo>
                  <a:lnTo>
                    <a:pt x="109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</p:grpSp>
      <p:sp>
        <p:nvSpPr>
          <p:cNvPr id="70718" name="Rectangle 571"/>
          <p:cNvSpPr>
            <a:spLocks noChangeArrowheads="1"/>
          </p:cNvSpPr>
          <p:nvPr/>
        </p:nvSpPr>
        <p:spPr bwMode="auto">
          <a:xfrm>
            <a:off x="2773363" y="6172201"/>
            <a:ext cx="19558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19" name="Rectangle 572"/>
          <p:cNvSpPr>
            <a:spLocks noChangeArrowheads="1"/>
          </p:cNvSpPr>
          <p:nvPr/>
        </p:nvSpPr>
        <p:spPr bwMode="auto">
          <a:xfrm>
            <a:off x="2868614" y="6181725"/>
            <a:ext cx="1683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>
                <a:solidFill>
                  <a:srgbClr val="000000"/>
                </a:solidFill>
                <a:latin typeface="Arial Narrow" panose="020B0606020202030204" pitchFamily="34" charset="0"/>
              </a:rPr>
              <a:t>IL</a:t>
            </a:r>
            <a:endParaRPr lang="en-U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20" name="Rectangle 573"/>
          <p:cNvSpPr>
            <a:spLocks noChangeArrowheads="1"/>
          </p:cNvSpPr>
          <p:nvPr/>
        </p:nvSpPr>
        <p:spPr bwMode="auto">
          <a:xfrm>
            <a:off x="3125788" y="6181725"/>
            <a:ext cx="625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endParaRPr lang="en-U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21" name="Rectangle 574"/>
          <p:cNvSpPr>
            <a:spLocks noChangeArrowheads="1"/>
          </p:cNvSpPr>
          <p:nvPr/>
        </p:nvSpPr>
        <p:spPr bwMode="auto">
          <a:xfrm>
            <a:off x="3268664" y="6181725"/>
            <a:ext cx="3799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>
                <a:solidFill>
                  <a:srgbClr val="000000"/>
                </a:solidFill>
                <a:latin typeface="Arial Narrow" panose="020B0606020202030204" pitchFamily="34" charset="0"/>
              </a:rPr>
              <a:t>4, IL</a:t>
            </a:r>
            <a:endParaRPr lang="en-U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22" name="Rectangle 575"/>
          <p:cNvSpPr>
            <a:spLocks noChangeArrowheads="1"/>
          </p:cNvSpPr>
          <p:nvPr/>
        </p:nvSpPr>
        <p:spPr bwMode="auto">
          <a:xfrm>
            <a:off x="3870325" y="6181725"/>
            <a:ext cx="625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>
                <a:solidFill>
                  <a:srgbClr val="000000"/>
                </a:solidFill>
                <a:latin typeface="Arial Narrow" panose="020B0606020202030204" pitchFamily="34" charset="0"/>
              </a:rPr>
              <a:t>-</a:t>
            </a:r>
            <a:endParaRPr lang="en-U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23" name="Rectangle 576"/>
          <p:cNvSpPr>
            <a:spLocks noChangeArrowheads="1"/>
          </p:cNvSpPr>
          <p:nvPr/>
        </p:nvSpPr>
        <p:spPr bwMode="auto">
          <a:xfrm>
            <a:off x="4013201" y="6181725"/>
            <a:ext cx="2644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 dirty="0">
                <a:solidFill>
                  <a:srgbClr val="000000"/>
                </a:solidFill>
                <a:latin typeface="Arial Narrow" panose="020B0606020202030204" pitchFamily="34" charset="0"/>
              </a:rPr>
              <a:t>5...</a:t>
            </a:r>
            <a:endParaRPr lang="en-US" altLang="sr-Latn-RS" sz="1800" dirty="0">
              <a:latin typeface="Arial Narrow" panose="020B0606020202030204" pitchFamily="34" charset="0"/>
            </a:endParaRPr>
          </a:p>
        </p:txBody>
      </p:sp>
      <p:grpSp>
        <p:nvGrpSpPr>
          <p:cNvPr id="70724" name="Group 577"/>
          <p:cNvGrpSpPr>
            <a:grpSpLocks/>
          </p:cNvGrpSpPr>
          <p:nvPr/>
        </p:nvGrpSpPr>
        <p:grpSpPr bwMode="auto">
          <a:xfrm>
            <a:off x="5653088" y="5216526"/>
            <a:ext cx="671512" cy="498475"/>
            <a:chOff x="2601" y="3286"/>
            <a:chExt cx="423" cy="314"/>
          </a:xfrm>
        </p:grpSpPr>
        <p:sp>
          <p:nvSpPr>
            <p:cNvPr id="70781" name="Freeform 578"/>
            <p:cNvSpPr>
              <a:spLocks/>
            </p:cNvSpPr>
            <p:nvPr/>
          </p:nvSpPr>
          <p:spPr bwMode="auto">
            <a:xfrm>
              <a:off x="2622" y="3288"/>
              <a:ext cx="238" cy="104"/>
            </a:xfrm>
            <a:custGeom>
              <a:avLst/>
              <a:gdLst>
                <a:gd name="T0" fmla="*/ 238 w 238"/>
                <a:gd name="T1" fmla="*/ 70 h 104"/>
                <a:gd name="T2" fmla="*/ 10 w 238"/>
                <a:gd name="T3" fmla="*/ 0 h 104"/>
                <a:gd name="T4" fmla="*/ 0 w 238"/>
                <a:gd name="T5" fmla="*/ 34 h 104"/>
                <a:gd name="T6" fmla="*/ 228 w 238"/>
                <a:gd name="T7" fmla="*/ 104 h 104"/>
                <a:gd name="T8" fmla="*/ 238 w 238"/>
                <a:gd name="T9" fmla="*/ 70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8"/>
                <a:gd name="T16" fmla="*/ 0 h 104"/>
                <a:gd name="T17" fmla="*/ 238 w 238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8" h="104">
                  <a:moveTo>
                    <a:pt x="238" y="70"/>
                  </a:moveTo>
                  <a:lnTo>
                    <a:pt x="10" y="0"/>
                  </a:lnTo>
                  <a:lnTo>
                    <a:pt x="0" y="34"/>
                  </a:lnTo>
                  <a:lnTo>
                    <a:pt x="228" y="104"/>
                  </a:lnTo>
                  <a:lnTo>
                    <a:pt x="238" y="70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  <p:sp>
          <p:nvSpPr>
            <p:cNvPr id="70782" name="Freeform 579"/>
            <p:cNvSpPr>
              <a:spLocks/>
            </p:cNvSpPr>
            <p:nvPr/>
          </p:nvSpPr>
          <p:spPr bwMode="auto">
            <a:xfrm>
              <a:off x="2601" y="3352"/>
              <a:ext cx="238" cy="104"/>
            </a:xfrm>
            <a:custGeom>
              <a:avLst/>
              <a:gdLst>
                <a:gd name="T0" fmla="*/ 238 w 238"/>
                <a:gd name="T1" fmla="*/ 70 h 104"/>
                <a:gd name="T2" fmla="*/ 11 w 238"/>
                <a:gd name="T3" fmla="*/ 0 h 104"/>
                <a:gd name="T4" fmla="*/ 0 w 238"/>
                <a:gd name="T5" fmla="*/ 34 h 104"/>
                <a:gd name="T6" fmla="*/ 228 w 238"/>
                <a:gd name="T7" fmla="*/ 104 h 104"/>
                <a:gd name="T8" fmla="*/ 238 w 238"/>
                <a:gd name="T9" fmla="*/ 70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8"/>
                <a:gd name="T16" fmla="*/ 0 h 104"/>
                <a:gd name="T17" fmla="*/ 238 w 238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8" h="104">
                  <a:moveTo>
                    <a:pt x="238" y="70"/>
                  </a:moveTo>
                  <a:lnTo>
                    <a:pt x="11" y="0"/>
                  </a:lnTo>
                  <a:lnTo>
                    <a:pt x="0" y="34"/>
                  </a:lnTo>
                  <a:lnTo>
                    <a:pt x="228" y="104"/>
                  </a:lnTo>
                  <a:lnTo>
                    <a:pt x="238" y="70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  <p:sp>
          <p:nvSpPr>
            <p:cNvPr id="70783" name="Freeform 580"/>
            <p:cNvSpPr>
              <a:spLocks/>
            </p:cNvSpPr>
            <p:nvPr/>
          </p:nvSpPr>
          <p:spPr bwMode="auto">
            <a:xfrm>
              <a:off x="2823" y="3432"/>
              <a:ext cx="145" cy="112"/>
            </a:xfrm>
            <a:custGeom>
              <a:avLst/>
              <a:gdLst>
                <a:gd name="T0" fmla="*/ 145 w 145"/>
                <a:gd name="T1" fmla="*/ 84 h 112"/>
                <a:gd name="T2" fmla="*/ 20 w 145"/>
                <a:gd name="T3" fmla="*/ 0 h 112"/>
                <a:gd name="T4" fmla="*/ 0 w 145"/>
                <a:gd name="T5" fmla="*/ 28 h 112"/>
                <a:gd name="T6" fmla="*/ 125 w 145"/>
                <a:gd name="T7" fmla="*/ 112 h 112"/>
                <a:gd name="T8" fmla="*/ 145 w 145"/>
                <a:gd name="T9" fmla="*/ 84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5"/>
                <a:gd name="T16" fmla="*/ 0 h 112"/>
                <a:gd name="T17" fmla="*/ 145 w 145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5" h="112">
                  <a:moveTo>
                    <a:pt x="145" y="84"/>
                  </a:moveTo>
                  <a:lnTo>
                    <a:pt x="20" y="0"/>
                  </a:lnTo>
                  <a:lnTo>
                    <a:pt x="0" y="28"/>
                  </a:lnTo>
                  <a:lnTo>
                    <a:pt x="125" y="112"/>
                  </a:lnTo>
                  <a:lnTo>
                    <a:pt x="145" y="84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  <p:sp>
          <p:nvSpPr>
            <p:cNvPr id="70784" name="Freeform 581"/>
            <p:cNvSpPr>
              <a:spLocks/>
            </p:cNvSpPr>
            <p:nvPr/>
          </p:nvSpPr>
          <p:spPr bwMode="auto">
            <a:xfrm>
              <a:off x="2850" y="3338"/>
              <a:ext cx="174" cy="54"/>
            </a:xfrm>
            <a:custGeom>
              <a:avLst/>
              <a:gdLst>
                <a:gd name="T0" fmla="*/ 170 w 174"/>
                <a:gd name="T1" fmla="*/ 0 h 54"/>
                <a:gd name="T2" fmla="*/ 0 w 174"/>
                <a:gd name="T3" fmla="*/ 20 h 54"/>
                <a:gd name="T4" fmla="*/ 4 w 174"/>
                <a:gd name="T5" fmla="*/ 54 h 54"/>
                <a:gd name="T6" fmla="*/ 174 w 174"/>
                <a:gd name="T7" fmla="*/ 34 h 54"/>
                <a:gd name="T8" fmla="*/ 170 w 174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4"/>
                <a:gd name="T16" fmla="*/ 0 h 54"/>
                <a:gd name="T17" fmla="*/ 174 w 174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4" h="54">
                  <a:moveTo>
                    <a:pt x="170" y="0"/>
                  </a:moveTo>
                  <a:lnTo>
                    <a:pt x="0" y="20"/>
                  </a:lnTo>
                  <a:lnTo>
                    <a:pt x="4" y="54"/>
                  </a:lnTo>
                  <a:lnTo>
                    <a:pt x="174" y="34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  <p:sp>
          <p:nvSpPr>
            <p:cNvPr id="70785" name="Freeform 582"/>
            <p:cNvSpPr>
              <a:spLocks/>
            </p:cNvSpPr>
            <p:nvPr/>
          </p:nvSpPr>
          <p:spPr bwMode="auto">
            <a:xfrm>
              <a:off x="2847" y="3286"/>
              <a:ext cx="175" cy="56"/>
            </a:xfrm>
            <a:custGeom>
              <a:avLst/>
              <a:gdLst>
                <a:gd name="T0" fmla="*/ 171 w 175"/>
                <a:gd name="T1" fmla="*/ 0 h 56"/>
                <a:gd name="T2" fmla="*/ 0 w 175"/>
                <a:gd name="T3" fmla="*/ 22 h 56"/>
                <a:gd name="T4" fmla="*/ 5 w 175"/>
                <a:gd name="T5" fmla="*/ 56 h 56"/>
                <a:gd name="T6" fmla="*/ 175 w 175"/>
                <a:gd name="T7" fmla="*/ 34 h 56"/>
                <a:gd name="T8" fmla="*/ 171 w 175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5"/>
                <a:gd name="T16" fmla="*/ 0 h 56"/>
                <a:gd name="T17" fmla="*/ 175 w 175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5" h="56">
                  <a:moveTo>
                    <a:pt x="171" y="0"/>
                  </a:moveTo>
                  <a:lnTo>
                    <a:pt x="0" y="22"/>
                  </a:lnTo>
                  <a:lnTo>
                    <a:pt x="5" y="56"/>
                  </a:lnTo>
                  <a:lnTo>
                    <a:pt x="175" y="34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  <p:sp>
          <p:nvSpPr>
            <p:cNvPr id="70786" name="Freeform 583"/>
            <p:cNvSpPr>
              <a:spLocks/>
            </p:cNvSpPr>
            <p:nvPr/>
          </p:nvSpPr>
          <p:spPr bwMode="auto">
            <a:xfrm>
              <a:off x="2792" y="3470"/>
              <a:ext cx="158" cy="130"/>
            </a:xfrm>
            <a:custGeom>
              <a:avLst/>
              <a:gdLst>
                <a:gd name="T0" fmla="*/ 158 w 158"/>
                <a:gd name="T1" fmla="*/ 102 h 130"/>
                <a:gd name="T2" fmla="*/ 21 w 158"/>
                <a:gd name="T3" fmla="*/ 0 h 130"/>
                <a:gd name="T4" fmla="*/ 0 w 158"/>
                <a:gd name="T5" fmla="*/ 28 h 130"/>
                <a:gd name="T6" fmla="*/ 137 w 158"/>
                <a:gd name="T7" fmla="*/ 130 h 130"/>
                <a:gd name="T8" fmla="*/ 158 w 158"/>
                <a:gd name="T9" fmla="*/ 102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8"/>
                <a:gd name="T16" fmla="*/ 0 h 130"/>
                <a:gd name="T17" fmla="*/ 158 w 158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8" h="130">
                  <a:moveTo>
                    <a:pt x="158" y="102"/>
                  </a:moveTo>
                  <a:lnTo>
                    <a:pt x="21" y="0"/>
                  </a:lnTo>
                  <a:lnTo>
                    <a:pt x="0" y="28"/>
                  </a:lnTo>
                  <a:lnTo>
                    <a:pt x="137" y="130"/>
                  </a:lnTo>
                  <a:lnTo>
                    <a:pt x="158" y="102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</p:grpSp>
      <p:grpSp>
        <p:nvGrpSpPr>
          <p:cNvPr id="70725" name="Group 584"/>
          <p:cNvGrpSpPr>
            <a:grpSpLocks/>
          </p:cNvGrpSpPr>
          <p:nvPr/>
        </p:nvGrpSpPr>
        <p:grpSpPr bwMode="auto">
          <a:xfrm>
            <a:off x="8342313" y="2533651"/>
            <a:ext cx="514350" cy="657225"/>
            <a:chOff x="4295" y="1596"/>
            <a:chExt cx="324" cy="414"/>
          </a:xfrm>
        </p:grpSpPr>
        <p:sp>
          <p:nvSpPr>
            <p:cNvPr id="70775" name="Freeform 585"/>
            <p:cNvSpPr>
              <a:spLocks/>
            </p:cNvSpPr>
            <p:nvPr/>
          </p:nvSpPr>
          <p:spPr bwMode="auto">
            <a:xfrm>
              <a:off x="4313" y="1758"/>
              <a:ext cx="95" cy="234"/>
            </a:xfrm>
            <a:custGeom>
              <a:avLst/>
              <a:gdLst>
                <a:gd name="T0" fmla="*/ 62 w 95"/>
                <a:gd name="T1" fmla="*/ 0 h 234"/>
                <a:gd name="T2" fmla="*/ 0 w 95"/>
                <a:gd name="T3" fmla="*/ 226 h 234"/>
                <a:gd name="T4" fmla="*/ 33 w 95"/>
                <a:gd name="T5" fmla="*/ 234 h 234"/>
                <a:gd name="T6" fmla="*/ 95 w 95"/>
                <a:gd name="T7" fmla="*/ 8 h 234"/>
                <a:gd name="T8" fmla="*/ 62 w 95"/>
                <a:gd name="T9" fmla="*/ 0 h 2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234"/>
                <a:gd name="T17" fmla="*/ 95 w 95"/>
                <a:gd name="T18" fmla="*/ 234 h 2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234">
                  <a:moveTo>
                    <a:pt x="62" y="0"/>
                  </a:moveTo>
                  <a:lnTo>
                    <a:pt x="0" y="226"/>
                  </a:lnTo>
                  <a:lnTo>
                    <a:pt x="33" y="234"/>
                  </a:lnTo>
                  <a:lnTo>
                    <a:pt x="95" y="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  <p:sp>
          <p:nvSpPr>
            <p:cNvPr id="70776" name="Freeform 586"/>
            <p:cNvSpPr>
              <a:spLocks/>
            </p:cNvSpPr>
            <p:nvPr/>
          </p:nvSpPr>
          <p:spPr bwMode="auto">
            <a:xfrm>
              <a:off x="4381" y="1776"/>
              <a:ext cx="94" cy="234"/>
            </a:xfrm>
            <a:custGeom>
              <a:avLst/>
              <a:gdLst>
                <a:gd name="T0" fmla="*/ 61 w 94"/>
                <a:gd name="T1" fmla="*/ 0 h 234"/>
                <a:gd name="T2" fmla="*/ 0 w 94"/>
                <a:gd name="T3" fmla="*/ 226 h 234"/>
                <a:gd name="T4" fmla="*/ 33 w 94"/>
                <a:gd name="T5" fmla="*/ 234 h 234"/>
                <a:gd name="T6" fmla="*/ 94 w 94"/>
                <a:gd name="T7" fmla="*/ 8 h 234"/>
                <a:gd name="T8" fmla="*/ 61 w 94"/>
                <a:gd name="T9" fmla="*/ 0 h 2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234"/>
                <a:gd name="T17" fmla="*/ 94 w 94"/>
                <a:gd name="T18" fmla="*/ 234 h 2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234">
                  <a:moveTo>
                    <a:pt x="61" y="0"/>
                  </a:moveTo>
                  <a:lnTo>
                    <a:pt x="0" y="226"/>
                  </a:lnTo>
                  <a:lnTo>
                    <a:pt x="33" y="234"/>
                  </a:lnTo>
                  <a:lnTo>
                    <a:pt x="94" y="8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  <p:sp>
          <p:nvSpPr>
            <p:cNvPr id="70777" name="Freeform 587"/>
            <p:cNvSpPr>
              <a:spLocks/>
            </p:cNvSpPr>
            <p:nvPr/>
          </p:nvSpPr>
          <p:spPr bwMode="auto">
            <a:xfrm>
              <a:off x="4451" y="1646"/>
              <a:ext cx="112" cy="146"/>
            </a:xfrm>
            <a:custGeom>
              <a:avLst/>
              <a:gdLst>
                <a:gd name="T0" fmla="*/ 84 w 112"/>
                <a:gd name="T1" fmla="*/ 0 h 146"/>
                <a:gd name="T2" fmla="*/ 0 w 112"/>
                <a:gd name="T3" fmla="*/ 126 h 146"/>
                <a:gd name="T4" fmla="*/ 28 w 112"/>
                <a:gd name="T5" fmla="*/ 146 h 146"/>
                <a:gd name="T6" fmla="*/ 112 w 112"/>
                <a:gd name="T7" fmla="*/ 20 h 146"/>
                <a:gd name="T8" fmla="*/ 84 w 112"/>
                <a:gd name="T9" fmla="*/ 0 h 1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46"/>
                <a:gd name="T17" fmla="*/ 112 w 112"/>
                <a:gd name="T18" fmla="*/ 146 h 1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46">
                  <a:moveTo>
                    <a:pt x="84" y="0"/>
                  </a:moveTo>
                  <a:lnTo>
                    <a:pt x="0" y="126"/>
                  </a:lnTo>
                  <a:lnTo>
                    <a:pt x="28" y="146"/>
                  </a:lnTo>
                  <a:lnTo>
                    <a:pt x="112" y="2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  <p:sp>
          <p:nvSpPr>
            <p:cNvPr id="70778" name="Freeform 588"/>
            <p:cNvSpPr>
              <a:spLocks/>
            </p:cNvSpPr>
            <p:nvPr/>
          </p:nvSpPr>
          <p:spPr bwMode="auto">
            <a:xfrm>
              <a:off x="4348" y="1596"/>
              <a:ext cx="62" cy="170"/>
            </a:xfrm>
            <a:custGeom>
              <a:avLst/>
              <a:gdLst>
                <a:gd name="T0" fmla="*/ 0 w 62"/>
                <a:gd name="T1" fmla="*/ 6 h 170"/>
                <a:gd name="T2" fmla="*/ 27 w 62"/>
                <a:gd name="T3" fmla="*/ 170 h 170"/>
                <a:gd name="T4" fmla="*/ 62 w 62"/>
                <a:gd name="T5" fmla="*/ 166 h 170"/>
                <a:gd name="T6" fmla="*/ 35 w 62"/>
                <a:gd name="T7" fmla="*/ 0 h 170"/>
                <a:gd name="T8" fmla="*/ 0 w 62"/>
                <a:gd name="T9" fmla="*/ 6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70"/>
                <a:gd name="T17" fmla="*/ 62 w 62"/>
                <a:gd name="T18" fmla="*/ 170 h 1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70">
                  <a:moveTo>
                    <a:pt x="0" y="6"/>
                  </a:moveTo>
                  <a:lnTo>
                    <a:pt x="27" y="170"/>
                  </a:lnTo>
                  <a:lnTo>
                    <a:pt x="62" y="166"/>
                  </a:lnTo>
                  <a:lnTo>
                    <a:pt x="35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  <p:sp>
          <p:nvSpPr>
            <p:cNvPr id="70779" name="Freeform 589"/>
            <p:cNvSpPr>
              <a:spLocks/>
            </p:cNvSpPr>
            <p:nvPr/>
          </p:nvSpPr>
          <p:spPr bwMode="auto">
            <a:xfrm>
              <a:off x="4295" y="1602"/>
              <a:ext cx="63" cy="170"/>
            </a:xfrm>
            <a:custGeom>
              <a:avLst/>
              <a:gdLst>
                <a:gd name="T0" fmla="*/ 0 w 63"/>
                <a:gd name="T1" fmla="*/ 4 h 170"/>
                <a:gd name="T2" fmla="*/ 28 w 63"/>
                <a:gd name="T3" fmla="*/ 170 h 170"/>
                <a:gd name="T4" fmla="*/ 63 w 63"/>
                <a:gd name="T5" fmla="*/ 164 h 170"/>
                <a:gd name="T6" fmla="*/ 35 w 63"/>
                <a:gd name="T7" fmla="*/ 0 h 170"/>
                <a:gd name="T8" fmla="*/ 0 w 63"/>
                <a:gd name="T9" fmla="*/ 4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170"/>
                <a:gd name="T17" fmla="*/ 63 w 63"/>
                <a:gd name="T18" fmla="*/ 170 h 1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170">
                  <a:moveTo>
                    <a:pt x="0" y="4"/>
                  </a:moveTo>
                  <a:lnTo>
                    <a:pt x="28" y="170"/>
                  </a:lnTo>
                  <a:lnTo>
                    <a:pt x="63" y="164"/>
                  </a:lnTo>
                  <a:lnTo>
                    <a:pt x="3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  <p:sp>
          <p:nvSpPr>
            <p:cNvPr id="70780" name="Freeform 590"/>
            <p:cNvSpPr>
              <a:spLocks/>
            </p:cNvSpPr>
            <p:nvPr/>
          </p:nvSpPr>
          <p:spPr bwMode="auto">
            <a:xfrm>
              <a:off x="4494" y="1662"/>
              <a:ext cx="125" cy="158"/>
            </a:xfrm>
            <a:custGeom>
              <a:avLst/>
              <a:gdLst>
                <a:gd name="T0" fmla="*/ 96 w 125"/>
                <a:gd name="T1" fmla="*/ 0 h 158"/>
                <a:gd name="T2" fmla="*/ 0 w 125"/>
                <a:gd name="T3" fmla="*/ 138 h 158"/>
                <a:gd name="T4" fmla="*/ 28 w 125"/>
                <a:gd name="T5" fmla="*/ 158 h 158"/>
                <a:gd name="T6" fmla="*/ 125 w 125"/>
                <a:gd name="T7" fmla="*/ 20 h 158"/>
                <a:gd name="T8" fmla="*/ 96 w 125"/>
                <a:gd name="T9" fmla="*/ 0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158"/>
                <a:gd name="T17" fmla="*/ 125 w 125"/>
                <a:gd name="T18" fmla="*/ 158 h 1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158">
                  <a:moveTo>
                    <a:pt x="96" y="0"/>
                  </a:moveTo>
                  <a:lnTo>
                    <a:pt x="0" y="138"/>
                  </a:lnTo>
                  <a:lnTo>
                    <a:pt x="28" y="158"/>
                  </a:lnTo>
                  <a:lnTo>
                    <a:pt x="125" y="2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</p:grpSp>
      <p:grpSp>
        <p:nvGrpSpPr>
          <p:cNvPr id="70726" name="Group 591"/>
          <p:cNvGrpSpPr>
            <a:grpSpLocks/>
          </p:cNvGrpSpPr>
          <p:nvPr/>
        </p:nvGrpSpPr>
        <p:grpSpPr bwMode="auto">
          <a:xfrm>
            <a:off x="5816601" y="4378325"/>
            <a:ext cx="644525" cy="514350"/>
            <a:chOff x="2704" y="2758"/>
            <a:chExt cx="406" cy="324"/>
          </a:xfrm>
        </p:grpSpPr>
        <p:sp>
          <p:nvSpPr>
            <p:cNvPr id="70769" name="Freeform 592"/>
            <p:cNvSpPr>
              <a:spLocks/>
            </p:cNvSpPr>
            <p:nvPr/>
          </p:nvSpPr>
          <p:spPr bwMode="auto">
            <a:xfrm>
              <a:off x="2706" y="2856"/>
              <a:ext cx="242" cy="44"/>
            </a:xfrm>
            <a:custGeom>
              <a:avLst/>
              <a:gdLst>
                <a:gd name="T0" fmla="*/ 242 w 242"/>
                <a:gd name="T1" fmla="*/ 10 h 44"/>
                <a:gd name="T2" fmla="*/ 2 w 242"/>
                <a:gd name="T3" fmla="*/ 0 h 44"/>
                <a:gd name="T4" fmla="*/ 0 w 242"/>
                <a:gd name="T5" fmla="*/ 34 h 44"/>
                <a:gd name="T6" fmla="*/ 240 w 242"/>
                <a:gd name="T7" fmla="*/ 44 h 44"/>
                <a:gd name="T8" fmla="*/ 242 w 242"/>
                <a:gd name="T9" fmla="*/ 1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2"/>
                <a:gd name="T16" fmla="*/ 0 h 44"/>
                <a:gd name="T17" fmla="*/ 242 w 24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2" h="44">
                  <a:moveTo>
                    <a:pt x="242" y="10"/>
                  </a:moveTo>
                  <a:lnTo>
                    <a:pt x="2" y="0"/>
                  </a:lnTo>
                  <a:lnTo>
                    <a:pt x="0" y="34"/>
                  </a:lnTo>
                  <a:lnTo>
                    <a:pt x="240" y="44"/>
                  </a:lnTo>
                  <a:lnTo>
                    <a:pt x="242" y="10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  <p:sp>
          <p:nvSpPr>
            <p:cNvPr id="70770" name="Freeform 593"/>
            <p:cNvSpPr>
              <a:spLocks/>
            </p:cNvSpPr>
            <p:nvPr/>
          </p:nvSpPr>
          <p:spPr bwMode="auto">
            <a:xfrm>
              <a:off x="2704" y="2924"/>
              <a:ext cx="240" cy="44"/>
            </a:xfrm>
            <a:custGeom>
              <a:avLst/>
              <a:gdLst>
                <a:gd name="T0" fmla="*/ 240 w 240"/>
                <a:gd name="T1" fmla="*/ 10 h 44"/>
                <a:gd name="T2" fmla="*/ 0 w 240"/>
                <a:gd name="T3" fmla="*/ 0 h 44"/>
                <a:gd name="T4" fmla="*/ 0 w 240"/>
                <a:gd name="T5" fmla="*/ 34 h 44"/>
                <a:gd name="T6" fmla="*/ 240 w 240"/>
                <a:gd name="T7" fmla="*/ 44 h 44"/>
                <a:gd name="T8" fmla="*/ 240 w 240"/>
                <a:gd name="T9" fmla="*/ 1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44"/>
                <a:gd name="T17" fmla="*/ 240 w 240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44">
                  <a:moveTo>
                    <a:pt x="240" y="1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240" y="44"/>
                  </a:lnTo>
                  <a:lnTo>
                    <a:pt x="240" y="10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  <p:sp>
          <p:nvSpPr>
            <p:cNvPr id="70771" name="Freeform 594"/>
            <p:cNvSpPr>
              <a:spLocks/>
            </p:cNvSpPr>
            <p:nvPr/>
          </p:nvSpPr>
          <p:spPr bwMode="auto">
            <a:xfrm>
              <a:off x="2938" y="2942"/>
              <a:ext cx="155" cy="82"/>
            </a:xfrm>
            <a:custGeom>
              <a:avLst/>
              <a:gdLst>
                <a:gd name="T0" fmla="*/ 155 w 155"/>
                <a:gd name="T1" fmla="*/ 50 h 82"/>
                <a:gd name="T2" fmla="*/ 12 w 155"/>
                <a:gd name="T3" fmla="*/ 0 h 82"/>
                <a:gd name="T4" fmla="*/ 0 w 155"/>
                <a:gd name="T5" fmla="*/ 32 h 82"/>
                <a:gd name="T6" fmla="*/ 143 w 155"/>
                <a:gd name="T7" fmla="*/ 82 h 82"/>
                <a:gd name="T8" fmla="*/ 155 w 155"/>
                <a:gd name="T9" fmla="*/ 5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5"/>
                <a:gd name="T16" fmla="*/ 0 h 82"/>
                <a:gd name="T17" fmla="*/ 155 w 155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5" h="82">
                  <a:moveTo>
                    <a:pt x="155" y="50"/>
                  </a:moveTo>
                  <a:lnTo>
                    <a:pt x="12" y="0"/>
                  </a:lnTo>
                  <a:lnTo>
                    <a:pt x="0" y="32"/>
                  </a:lnTo>
                  <a:lnTo>
                    <a:pt x="143" y="82"/>
                  </a:lnTo>
                  <a:lnTo>
                    <a:pt x="155" y="50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  <p:sp>
          <p:nvSpPr>
            <p:cNvPr id="70772" name="Freeform 595"/>
            <p:cNvSpPr>
              <a:spLocks/>
            </p:cNvSpPr>
            <p:nvPr/>
          </p:nvSpPr>
          <p:spPr bwMode="auto">
            <a:xfrm>
              <a:off x="2938" y="2808"/>
              <a:ext cx="172" cy="92"/>
            </a:xfrm>
            <a:custGeom>
              <a:avLst/>
              <a:gdLst>
                <a:gd name="T0" fmla="*/ 160 w 172"/>
                <a:gd name="T1" fmla="*/ 0 h 92"/>
                <a:gd name="T2" fmla="*/ 0 w 172"/>
                <a:gd name="T3" fmla="*/ 60 h 92"/>
                <a:gd name="T4" fmla="*/ 12 w 172"/>
                <a:gd name="T5" fmla="*/ 92 h 92"/>
                <a:gd name="T6" fmla="*/ 172 w 172"/>
                <a:gd name="T7" fmla="*/ 32 h 92"/>
                <a:gd name="T8" fmla="*/ 160 w 172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"/>
                <a:gd name="T16" fmla="*/ 0 h 92"/>
                <a:gd name="T17" fmla="*/ 172 w 172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" h="92">
                  <a:moveTo>
                    <a:pt x="160" y="0"/>
                  </a:moveTo>
                  <a:lnTo>
                    <a:pt x="0" y="60"/>
                  </a:lnTo>
                  <a:lnTo>
                    <a:pt x="12" y="92"/>
                  </a:lnTo>
                  <a:lnTo>
                    <a:pt x="172" y="32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  <p:sp>
          <p:nvSpPr>
            <p:cNvPr id="70773" name="Freeform 596"/>
            <p:cNvSpPr>
              <a:spLocks/>
            </p:cNvSpPr>
            <p:nvPr/>
          </p:nvSpPr>
          <p:spPr bwMode="auto">
            <a:xfrm>
              <a:off x="2921" y="2758"/>
              <a:ext cx="172" cy="94"/>
            </a:xfrm>
            <a:custGeom>
              <a:avLst/>
              <a:gdLst>
                <a:gd name="T0" fmla="*/ 160 w 172"/>
                <a:gd name="T1" fmla="*/ 0 h 94"/>
                <a:gd name="T2" fmla="*/ 0 w 172"/>
                <a:gd name="T3" fmla="*/ 62 h 94"/>
                <a:gd name="T4" fmla="*/ 15 w 172"/>
                <a:gd name="T5" fmla="*/ 94 h 94"/>
                <a:gd name="T6" fmla="*/ 172 w 172"/>
                <a:gd name="T7" fmla="*/ 32 h 94"/>
                <a:gd name="T8" fmla="*/ 160 w 172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"/>
                <a:gd name="T16" fmla="*/ 0 h 94"/>
                <a:gd name="T17" fmla="*/ 172 w 172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" h="94">
                  <a:moveTo>
                    <a:pt x="160" y="0"/>
                  </a:moveTo>
                  <a:lnTo>
                    <a:pt x="0" y="62"/>
                  </a:lnTo>
                  <a:lnTo>
                    <a:pt x="15" y="94"/>
                  </a:lnTo>
                  <a:lnTo>
                    <a:pt x="172" y="32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  <p:sp>
          <p:nvSpPr>
            <p:cNvPr id="70774" name="Freeform 597"/>
            <p:cNvSpPr>
              <a:spLocks/>
            </p:cNvSpPr>
            <p:nvPr/>
          </p:nvSpPr>
          <p:spPr bwMode="auto">
            <a:xfrm>
              <a:off x="2917" y="2988"/>
              <a:ext cx="172" cy="94"/>
            </a:xfrm>
            <a:custGeom>
              <a:avLst/>
              <a:gdLst>
                <a:gd name="T0" fmla="*/ 172 w 172"/>
                <a:gd name="T1" fmla="*/ 64 h 94"/>
                <a:gd name="T2" fmla="*/ 12 w 172"/>
                <a:gd name="T3" fmla="*/ 0 h 94"/>
                <a:gd name="T4" fmla="*/ 0 w 172"/>
                <a:gd name="T5" fmla="*/ 30 h 94"/>
                <a:gd name="T6" fmla="*/ 160 w 172"/>
                <a:gd name="T7" fmla="*/ 94 h 94"/>
                <a:gd name="T8" fmla="*/ 172 w 172"/>
                <a:gd name="T9" fmla="*/ 64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"/>
                <a:gd name="T16" fmla="*/ 0 h 94"/>
                <a:gd name="T17" fmla="*/ 172 w 172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" h="94">
                  <a:moveTo>
                    <a:pt x="172" y="64"/>
                  </a:moveTo>
                  <a:lnTo>
                    <a:pt x="12" y="0"/>
                  </a:lnTo>
                  <a:lnTo>
                    <a:pt x="0" y="30"/>
                  </a:lnTo>
                  <a:lnTo>
                    <a:pt x="160" y="94"/>
                  </a:lnTo>
                  <a:lnTo>
                    <a:pt x="172" y="64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</p:grpSp>
      <p:grpSp>
        <p:nvGrpSpPr>
          <p:cNvPr id="70727" name="Group 598"/>
          <p:cNvGrpSpPr>
            <a:grpSpLocks/>
          </p:cNvGrpSpPr>
          <p:nvPr/>
        </p:nvGrpSpPr>
        <p:grpSpPr bwMode="auto">
          <a:xfrm>
            <a:off x="7639051" y="2524126"/>
            <a:ext cx="601663" cy="695325"/>
            <a:chOff x="3852" y="1590"/>
            <a:chExt cx="379" cy="438"/>
          </a:xfrm>
        </p:grpSpPr>
        <p:sp>
          <p:nvSpPr>
            <p:cNvPr id="70763" name="Freeform 599"/>
            <p:cNvSpPr>
              <a:spLocks/>
            </p:cNvSpPr>
            <p:nvPr/>
          </p:nvSpPr>
          <p:spPr bwMode="auto">
            <a:xfrm>
              <a:off x="4022" y="1796"/>
              <a:ext cx="140" cy="232"/>
            </a:xfrm>
            <a:custGeom>
              <a:avLst/>
              <a:gdLst>
                <a:gd name="T0" fmla="*/ 0 w 140"/>
                <a:gd name="T1" fmla="*/ 16 h 232"/>
                <a:gd name="T2" fmla="*/ 107 w 140"/>
                <a:gd name="T3" fmla="*/ 232 h 232"/>
                <a:gd name="T4" fmla="*/ 140 w 140"/>
                <a:gd name="T5" fmla="*/ 216 h 232"/>
                <a:gd name="T6" fmla="*/ 35 w 140"/>
                <a:gd name="T7" fmla="*/ 0 h 232"/>
                <a:gd name="T8" fmla="*/ 0 w 140"/>
                <a:gd name="T9" fmla="*/ 16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"/>
                <a:gd name="T16" fmla="*/ 0 h 232"/>
                <a:gd name="T17" fmla="*/ 140 w 140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" h="232">
                  <a:moveTo>
                    <a:pt x="0" y="16"/>
                  </a:moveTo>
                  <a:lnTo>
                    <a:pt x="107" y="232"/>
                  </a:lnTo>
                  <a:lnTo>
                    <a:pt x="140" y="216"/>
                  </a:lnTo>
                  <a:lnTo>
                    <a:pt x="35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  <p:sp>
          <p:nvSpPr>
            <p:cNvPr id="70764" name="Freeform 600"/>
            <p:cNvSpPr>
              <a:spLocks/>
            </p:cNvSpPr>
            <p:nvPr/>
          </p:nvSpPr>
          <p:spPr bwMode="auto">
            <a:xfrm>
              <a:off x="4092" y="1764"/>
              <a:ext cx="139" cy="232"/>
            </a:xfrm>
            <a:custGeom>
              <a:avLst/>
              <a:gdLst>
                <a:gd name="T0" fmla="*/ 0 w 139"/>
                <a:gd name="T1" fmla="*/ 16 h 232"/>
                <a:gd name="T2" fmla="*/ 106 w 139"/>
                <a:gd name="T3" fmla="*/ 232 h 232"/>
                <a:gd name="T4" fmla="*/ 139 w 139"/>
                <a:gd name="T5" fmla="*/ 216 h 232"/>
                <a:gd name="T6" fmla="*/ 35 w 139"/>
                <a:gd name="T7" fmla="*/ 0 h 232"/>
                <a:gd name="T8" fmla="*/ 0 w 139"/>
                <a:gd name="T9" fmla="*/ 16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9"/>
                <a:gd name="T16" fmla="*/ 0 h 232"/>
                <a:gd name="T17" fmla="*/ 139 w 139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9" h="232">
                  <a:moveTo>
                    <a:pt x="0" y="16"/>
                  </a:moveTo>
                  <a:lnTo>
                    <a:pt x="106" y="232"/>
                  </a:lnTo>
                  <a:lnTo>
                    <a:pt x="139" y="216"/>
                  </a:lnTo>
                  <a:lnTo>
                    <a:pt x="35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  <p:sp>
          <p:nvSpPr>
            <p:cNvPr id="70765" name="Freeform 601"/>
            <p:cNvSpPr>
              <a:spLocks/>
            </p:cNvSpPr>
            <p:nvPr/>
          </p:nvSpPr>
          <p:spPr bwMode="auto">
            <a:xfrm>
              <a:off x="4075" y="1616"/>
              <a:ext cx="60" cy="156"/>
            </a:xfrm>
            <a:custGeom>
              <a:avLst/>
              <a:gdLst>
                <a:gd name="T0" fmla="*/ 0 w 60"/>
                <a:gd name="T1" fmla="*/ 4 h 156"/>
                <a:gd name="T2" fmla="*/ 23 w 60"/>
                <a:gd name="T3" fmla="*/ 156 h 156"/>
                <a:gd name="T4" fmla="*/ 60 w 60"/>
                <a:gd name="T5" fmla="*/ 150 h 156"/>
                <a:gd name="T6" fmla="*/ 39 w 60"/>
                <a:gd name="T7" fmla="*/ 0 h 156"/>
                <a:gd name="T8" fmla="*/ 0 w 60"/>
                <a:gd name="T9" fmla="*/ 4 h 1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156"/>
                <a:gd name="T17" fmla="*/ 60 w 60"/>
                <a:gd name="T18" fmla="*/ 156 h 1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156">
                  <a:moveTo>
                    <a:pt x="0" y="4"/>
                  </a:moveTo>
                  <a:lnTo>
                    <a:pt x="23" y="156"/>
                  </a:lnTo>
                  <a:lnTo>
                    <a:pt x="60" y="150"/>
                  </a:lnTo>
                  <a:lnTo>
                    <a:pt x="3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  <p:sp>
          <p:nvSpPr>
            <p:cNvPr id="70766" name="Freeform 602"/>
            <p:cNvSpPr>
              <a:spLocks/>
            </p:cNvSpPr>
            <p:nvPr/>
          </p:nvSpPr>
          <p:spPr bwMode="auto">
            <a:xfrm>
              <a:off x="3893" y="1682"/>
              <a:ext cx="158" cy="138"/>
            </a:xfrm>
            <a:custGeom>
              <a:avLst/>
              <a:gdLst>
                <a:gd name="T0" fmla="*/ 0 w 158"/>
                <a:gd name="T1" fmla="*/ 28 h 138"/>
                <a:gd name="T2" fmla="*/ 133 w 158"/>
                <a:gd name="T3" fmla="*/ 138 h 138"/>
                <a:gd name="T4" fmla="*/ 158 w 158"/>
                <a:gd name="T5" fmla="*/ 110 h 138"/>
                <a:gd name="T6" fmla="*/ 25 w 158"/>
                <a:gd name="T7" fmla="*/ 0 h 138"/>
                <a:gd name="T8" fmla="*/ 0 w 158"/>
                <a:gd name="T9" fmla="*/ 28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8"/>
                <a:gd name="T16" fmla="*/ 0 h 138"/>
                <a:gd name="T17" fmla="*/ 158 w 158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8" h="138">
                  <a:moveTo>
                    <a:pt x="0" y="28"/>
                  </a:moveTo>
                  <a:lnTo>
                    <a:pt x="133" y="138"/>
                  </a:lnTo>
                  <a:lnTo>
                    <a:pt x="158" y="110"/>
                  </a:lnTo>
                  <a:lnTo>
                    <a:pt x="25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  <p:sp>
          <p:nvSpPr>
            <p:cNvPr id="70767" name="Freeform 603"/>
            <p:cNvSpPr>
              <a:spLocks/>
            </p:cNvSpPr>
            <p:nvPr/>
          </p:nvSpPr>
          <p:spPr bwMode="auto">
            <a:xfrm>
              <a:off x="3852" y="1722"/>
              <a:ext cx="160" cy="138"/>
            </a:xfrm>
            <a:custGeom>
              <a:avLst/>
              <a:gdLst>
                <a:gd name="T0" fmla="*/ 0 w 160"/>
                <a:gd name="T1" fmla="*/ 28 h 138"/>
                <a:gd name="T2" fmla="*/ 135 w 160"/>
                <a:gd name="T3" fmla="*/ 138 h 138"/>
                <a:gd name="T4" fmla="*/ 160 w 160"/>
                <a:gd name="T5" fmla="*/ 108 h 138"/>
                <a:gd name="T6" fmla="*/ 25 w 160"/>
                <a:gd name="T7" fmla="*/ 0 h 138"/>
                <a:gd name="T8" fmla="*/ 0 w 160"/>
                <a:gd name="T9" fmla="*/ 28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138"/>
                <a:gd name="T17" fmla="*/ 160 w 160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138">
                  <a:moveTo>
                    <a:pt x="0" y="28"/>
                  </a:moveTo>
                  <a:lnTo>
                    <a:pt x="135" y="138"/>
                  </a:lnTo>
                  <a:lnTo>
                    <a:pt x="160" y="108"/>
                  </a:lnTo>
                  <a:lnTo>
                    <a:pt x="25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  <p:sp>
          <p:nvSpPr>
            <p:cNvPr id="70768" name="Freeform 604"/>
            <p:cNvSpPr>
              <a:spLocks/>
            </p:cNvSpPr>
            <p:nvPr/>
          </p:nvSpPr>
          <p:spPr bwMode="auto">
            <a:xfrm>
              <a:off x="4135" y="1590"/>
              <a:ext cx="55" cy="174"/>
            </a:xfrm>
            <a:custGeom>
              <a:avLst/>
              <a:gdLst>
                <a:gd name="T0" fmla="*/ 0 w 55"/>
                <a:gd name="T1" fmla="*/ 4 h 174"/>
                <a:gd name="T2" fmla="*/ 16 w 55"/>
                <a:gd name="T3" fmla="*/ 174 h 174"/>
                <a:gd name="T4" fmla="*/ 55 w 55"/>
                <a:gd name="T5" fmla="*/ 170 h 174"/>
                <a:gd name="T6" fmla="*/ 37 w 55"/>
                <a:gd name="T7" fmla="*/ 0 h 174"/>
                <a:gd name="T8" fmla="*/ 0 w 55"/>
                <a:gd name="T9" fmla="*/ 4 h 1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174"/>
                <a:gd name="T17" fmla="*/ 55 w 55"/>
                <a:gd name="T18" fmla="*/ 174 h 1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174">
                  <a:moveTo>
                    <a:pt x="0" y="4"/>
                  </a:moveTo>
                  <a:lnTo>
                    <a:pt x="16" y="174"/>
                  </a:lnTo>
                  <a:lnTo>
                    <a:pt x="55" y="170"/>
                  </a:lnTo>
                  <a:lnTo>
                    <a:pt x="37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575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Arial Narrow" panose="020B0606020202030204" pitchFamily="34" charset="0"/>
              </a:endParaRPr>
            </a:p>
          </p:txBody>
        </p:sp>
      </p:grpSp>
      <p:sp>
        <p:nvSpPr>
          <p:cNvPr id="70728" name="Rectangle 605"/>
          <p:cNvSpPr>
            <a:spLocks noChangeArrowheads="1"/>
          </p:cNvSpPr>
          <p:nvPr/>
        </p:nvSpPr>
        <p:spPr bwMode="auto">
          <a:xfrm>
            <a:off x="6600825" y="4724401"/>
            <a:ext cx="14097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29" name="Rectangle 606"/>
          <p:cNvSpPr>
            <a:spLocks noChangeArrowheads="1"/>
          </p:cNvSpPr>
          <p:nvPr/>
        </p:nvSpPr>
        <p:spPr bwMode="auto">
          <a:xfrm>
            <a:off x="6694488" y="4733926"/>
            <a:ext cx="2949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>
                <a:solidFill>
                  <a:srgbClr val="000000"/>
                </a:solidFill>
                <a:latin typeface="Arial Narrow" panose="020B0606020202030204" pitchFamily="34" charset="0"/>
              </a:rPr>
              <a:t>IgE</a:t>
            </a:r>
            <a:endParaRPr lang="en-U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30" name="Oval 607"/>
          <p:cNvSpPr>
            <a:spLocks noChangeArrowheads="1"/>
          </p:cNvSpPr>
          <p:nvPr/>
        </p:nvSpPr>
        <p:spPr bwMode="auto">
          <a:xfrm>
            <a:off x="7694614" y="3124201"/>
            <a:ext cx="1487487" cy="17557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31" name="Oval 608"/>
          <p:cNvSpPr>
            <a:spLocks noChangeArrowheads="1"/>
          </p:cNvSpPr>
          <p:nvPr/>
        </p:nvSpPr>
        <p:spPr bwMode="auto">
          <a:xfrm>
            <a:off x="8007351" y="3276601"/>
            <a:ext cx="784225" cy="6889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32" name="Oval 609"/>
          <p:cNvSpPr>
            <a:spLocks noChangeArrowheads="1"/>
          </p:cNvSpPr>
          <p:nvPr/>
        </p:nvSpPr>
        <p:spPr bwMode="auto">
          <a:xfrm>
            <a:off x="8240714" y="4114801"/>
            <a:ext cx="238125" cy="2317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33" name="Oval 610"/>
          <p:cNvSpPr>
            <a:spLocks noChangeArrowheads="1"/>
          </p:cNvSpPr>
          <p:nvPr/>
        </p:nvSpPr>
        <p:spPr bwMode="auto">
          <a:xfrm>
            <a:off x="8553451" y="4191001"/>
            <a:ext cx="238125" cy="2317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34" name="Oval 611"/>
          <p:cNvSpPr>
            <a:spLocks noChangeArrowheads="1"/>
          </p:cNvSpPr>
          <p:nvPr/>
        </p:nvSpPr>
        <p:spPr bwMode="auto">
          <a:xfrm>
            <a:off x="7850189" y="4038601"/>
            <a:ext cx="238125" cy="2317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35" name="Oval 612"/>
          <p:cNvSpPr>
            <a:spLocks noChangeArrowheads="1"/>
          </p:cNvSpPr>
          <p:nvPr/>
        </p:nvSpPr>
        <p:spPr bwMode="auto">
          <a:xfrm>
            <a:off x="8631239" y="4495801"/>
            <a:ext cx="238125" cy="2317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36" name="Oval 613"/>
          <p:cNvSpPr>
            <a:spLocks noChangeArrowheads="1"/>
          </p:cNvSpPr>
          <p:nvPr/>
        </p:nvSpPr>
        <p:spPr bwMode="auto">
          <a:xfrm>
            <a:off x="8162926" y="4495801"/>
            <a:ext cx="238125" cy="2317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37" name="Oval 614"/>
          <p:cNvSpPr>
            <a:spLocks noChangeArrowheads="1"/>
          </p:cNvSpPr>
          <p:nvPr/>
        </p:nvSpPr>
        <p:spPr bwMode="auto">
          <a:xfrm>
            <a:off x="8788400" y="3886201"/>
            <a:ext cx="236538" cy="2317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38" name="Freeform 615"/>
          <p:cNvSpPr>
            <a:spLocks/>
          </p:cNvSpPr>
          <p:nvPr/>
        </p:nvSpPr>
        <p:spPr bwMode="auto">
          <a:xfrm>
            <a:off x="8013701" y="2209801"/>
            <a:ext cx="422275" cy="333375"/>
          </a:xfrm>
          <a:custGeom>
            <a:avLst/>
            <a:gdLst>
              <a:gd name="T0" fmla="*/ 2147483646 w 266"/>
              <a:gd name="T1" fmla="*/ 2147483646 h 210"/>
              <a:gd name="T2" fmla="*/ 2147483646 w 266"/>
              <a:gd name="T3" fmla="*/ 2147483646 h 210"/>
              <a:gd name="T4" fmla="*/ 2147483646 w 266"/>
              <a:gd name="T5" fmla="*/ 2147483646 h 210"/>
              <a:gd name="T6" fmla="*/ 2147483646 w 266"/>
              <a:gd name="T7" fmla="*/ 2147483646 h 210"/>
              <a:gd name="T8" fmla="*/ 2147483646 w 266"/>
              <a:gd name="T9" fmla="*/ 2147483646 h 210"/>
              <a:gd name="T10" fmla="*/ 2147483646 w 266"/>
              <a:gd name="T11" fmla="*/ 2147483646 h 210"/>
              <a:gd name="T12" fmla="*/ 2147483646 w 266"/>
              <a:gd name="T13" fmla="*/ 2147483646 h 210"/>
              <a:gd name="T14" fmla="*/ 2147483646 w 266"/>
              <a:gd name="T15" fmla="*/ 2147483646 h 210"/>
              <a:gd name="T16" fmla="*/ 0 w 266"/>
              <a:gd name="T17" fmla="*/ 2147483646 h 210"/>
              <a:gd name="T18" fmla="*/ 2147483646 w 266"/>
              <a:gd name="T19" fmla="*/ 2147483646 h 210"/>
              <a:gd name="T20" fmla="*/ 2147483646 w 266"/>
              <a:gd name="T21" fmla="*/ 2147483646 h 210"/>
              <a:gd name="T22" fmla="*/ 2147483646 w 266"/>
              <a:gd name="T23" fmla="*/ 2147483646 h 210"/>
              <a:gd name="T24" fmla="*/ 2147483646 w 266"/>
              <a:gd name="T25" fmla="*/ 2147483646 h 210"/>
              <a:gd name="T26" fmla="*/ 2147483646 w 266"/>
              <a:gd name="T27" fmla="*/ 2147483646 h 210"/>
              <a:gd name="T28" fmla="*/ 2147483646 w 266"/>
              <a:gd name="T29" fmla="*/ 2147483646 h 210"/>
              <a:gd name="T30" fmla="*/ 2147483646 w 266"/>
              <a:gd name="T31" fmla="*/ 2147483646 h 210"/>
              <a:gd name="T32" fmla="*/ 2147483646 w 266"/>
              <a:gd name="T33" fmla="*/ 2147483646 h 210"/>
              <a:gd name="T34" fmla="*/ 2147483646 w 266"/>
              <a:gd name="T35" fmla="*/ 2147483646 h 210"/>
              <a:gd name="T36" fmla="*/ 2147483646 w 266"/>
              <a:gd name="T37" fmla="*/ 2147483646 h 210"/>
              <a:gd name="T38" fmla="*/ 2147483646 w 266"/>
              <a:gd name="T39" fmla="*/ 2147483646 h 210"/>
              <a:gd name="T40" fmla="*/ 2147483646 w 266"/>
              <a:gd name="T41" fmla="*/ 2147483646 h 210"/>
              <a:gd name="T42" fmla="*/ 2147483646 w 266"/>
              <a:gd name="T43" fmla="*/ 2147483646 h 210"/>
              <a:gd name="T44" fmla="*/ 2147483646 w 266"/>
              <a:gd name="T45" fmla="*/ 0 h 210"/>
              <a:gd name="T46" fmla="*/ 2147483646 w 266"/>
              <a:gd name="T47" fmla="*/ 2147483646 h 210"/>
              <a:gd name="T48" fmla="*/ 2147483646 w 266"/>
              <a:gd name="T49" fmla="*/ 2147483646 h 210"/>
              <a:gd name="T50" fmla="*/ 2147483646 w 266"/>
              <a:gd name="T51" fmla="*/ 2147483646 h 210"/>
              <a:gd name="T52" fmla="*/ 2147483646 w 266"/>
              <a:gd name="T53" fmla="*/ 2147483646 h 210"/>
              <a:gd name="T54" fmla="*/ 2147483646 w 266"/>
              <a:gd name="T55" fmla="*/ 2147483646 h 210"/>
              <a:gd name="T56" fmla="*/ 2147483646 w 266"/>
              <a:gd name="T57" fmla="*/ 2147483646 h 210"/>
              <a:gd name="T58" fmla="*/ 2147483646 w 266"/>
              <a:gd name="T59" fmla="*/ 2147483646 h 210"/>
              <a:gd name="T60" fmla="*/ 2147483646 w 266"/>
              <a:gd name="T61" fmla="*/ 2147483646 h 210"/>
              <a:gd name="T62" fmla="*/ 2147483646 w 266"/>
              <a:gd name="T63" fmla="*/ 2147483646 h 210"/>
              <a:gd name="T64" fmla="*/ 2147483646 w 266"/>
              <a:gd name="T65" fmla="*/ 2147483646 h 210"/>
              <a:gd name="T66" fmla="*/ 2147483646 w 266"/>
              <a:gd name="T67" fmla="*/ 2147483646 h 210"/>
              <a:gd name="T68" fmla="*/ 2147483646 w 266"/>
              <a:gd name="T69" fmla="*/ 2147483646 h 210"/>
              <a:gd name="T70" fmla="*/ 2147483646 w 266"/>
              <a:gd name="T71" fmla="*/ 2147483646 h 210"/>
              <a:gd name="T72" fmla="*/ 2147483646 w 266"/>
              <a:gd name="T73" fmla="*/ 2147483646 h 210"/>
              <a:gd name="T74" fmla="*/ 2147483646 w 266"/>
              <a:gd name="T75" fmla="*/ 2147483646 h 210"/>
              <a:gd name="T76" fmla="*/ 2147483646 w 266"/>
              <a:gd name="T77" fmla="*/ 2147483646 h 210"/>
              <a:gd name="T78" fmla="*/ 2147483646 w 266"/>
              <a:gd name="T79" fmla="*/ 2147483646 h 210"/>
              <a:gd name="T80" fmla="*/ 2147483646 w 266"/>
              <a:gd name="T81" fmla="*/ 2147483646 h 210"/>
              <a:gd name="T82" fmla="*/ 2147483646 w 266"/>
              <a:gd name="T83" fmla="*/ 2147483646 h 210"/>
              <a:gd name="T84" fmla="*/ 2147483646 w 266"/>
              <a:gd name="T85" fmla="*/ 2147483646 h 210"/>
              <a:gd name="T86" fmla="*/ 2147483646 w 266"/>
              <a:gd name="T87" fmla="*/ 2147483646 h 210"/>
              <a:gd name="T88" fmla="*/ 2147483646 w 266"/>
              <a:gd name="T89" fmla="*/ 2147483646 h 210"/>
              <a:gd name="T90" fmla="*/ 2147483646 w 266"/>
              <a:gd name="T91" fmla="*/ 2147483646 h 21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66"/>
              <a:gd name="T139" fmla="*/ 0 h 210"/>
              <a:gd name="T140" fmla="*/ 266 w 266"/>
              <a:gd name="T141" fmla="*/ 210 h 21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66" h="210">
                <a:moveTo>
                  <a:pt x="100" y="208"/>
                </a:moveTo>
                <a:lnTo>
                  <a:pt x="76" y="204"/>
                </a:lnTo>
                <a:lnTo>
                  <a:pt x="57" y="202"/>
                </a:lnTo>
                <a:lnTo>
                  <a:pt x="41" y="198"/>
                </a:lnTo>
                <a:lnTo>
                  <a:pt x="30" y="194"/>
                </a:lnTo>
                <a:lnTo>
                  <a:pt x="20" y="186"/>
                </a:lnTo>
                <a:lnTo>
                  <a:pt x="14" y="174"/>
                </a:lnTo>
                <a:lnTo>
                  <a:pt x="8" y="160"/>
                </a:lnTo>
                <a:lnTo>
                  <a:pt x="0" y="138"/>
                </a:lnTo>
                <a:lnTo>
                  <a:pt x="2" y="114"/>
                </a:lnTo>
                <a:lnTo>
                  <a:pt x="4" y="94"/>
                </a:lnTo>
                <a:lnTo>
                  <a:pt x="6" y="76"/>
                </a:lnTo>
                <a:lnTo>
                  <a:pt x="8" y="62"/>
                </a:lnTo>
                <a:lnTo>
                  <a:pt x="10" y="50"/>
                </a:lnTo>
                <a:lnTo>
                  <a:pt x="12" y="38"/>
                </a:lnTo>
                <a:lnTo>
                  <a:pt x="20" y="24"/>
                </a:lnTo>
                <a:lnTo>
                  <a:pt x="35" y="14"/>
                </a:lnTo>
                <a:lnTo>
                  <a:pt x="43" y="12"/>
                </a:lnTo>
                <a:lnTo>
                  <a:pt x="55" y="10"/>
                </a:lnTo>
                <a:lnTo>
                  <a:pt x="69" y="8"/>
                </a:lnTo>
                <a:lnTo>
                  <a:pt x="88" y="6"/>
                </a:lnTo>
                <a:lnTo>
                  <a:pt x="108" y="2"/>
                </a:lnTo>
                <a:lnTo>
                  <a:pt x="131" y="0"/>
                </a:lnTo>
                <a:lnTo>
                  <a:pt x="164" y="6"/>
                </a:lnTo>
                <a:lnTo>
                  <a:pt x="190" y="14"/>
                </a:lnTo>
                <a:lnTo>
                  <a:pt x="217" y="24"/>
                </a:lnTo>
                <a:lnTo>
                  <a:pt x="244" y="40"/>
                </a:lnTo>
                <a:lnTo>
                  <a:pt x="250" y="48"/>
                </a:lnTo>
                <a:lnTo>
                  <a:pt x="256" y="54"/>
                </a:lnTo>
                <a:lnTo>
                  <a:pt x="260" y="62"/>
                </a:lnTo>
                <a:lnTo>
                  <a:pt x="264" y="70"/>
                </a:lnTo>
                <a:lnTo>
                  <a:pt x="266" y="98"/>
                </a:lnTo>
                <a:lnTo>
                  <a:pt x="266" y="122"/>
                </a:lnTo>
                <a:lnTo>
                  <a:pt x="264" y="142"/>
                </a:lnTo>
                <a:lnTo>
                  <a:pt x="262" y="160"/>
                </a:lnTo>
                <a:lnTo>
                  <a:pt x="258" y="172"/>
                </a:lnTo>
                <a:lnTo>
                  <a:pt x="254" y="184"/>
                </a:lnTo>
                <a:lnTo>
                  <a:pt x="248" y="192"/>
                </a:lnTo>
                <a:lnTo>
                  <a:pt x="238" y="200"/>
                </a:lnTo>
                <a:lnTo>
                  <a:pt x="217" y="206"/>
                </a:lnTo>
                <a:lnTo>
                  <a:pt x="203" y="208"/>
                </a:lnTo>
                <a:lnTo>
                  <a:pt x="186" y="210"/>
                </a:lnTo>
                <a:lnTo>
                  <a:pt x="168" y="210"/>
                </a:lnTo>
                <a:lnTo>
                  <a:pt x="147" y="208"/>
                </a:lnTo>
                <a:lnTo>
                  <a:pt x="125" y="208"/>
                </a:lnTo>
                <a:lnTo>
                  <a:pt x="100" y="208"/>
                </a:lnTo>
                <a:close/>
              </a:path>
            </a:pathLst>
          </a:custGeom>
          <a:solidFill>
            <a:srgbClr val="6699FF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739" name="Oval 616"/>
          <p:cNvSpPr>
            <a:spLocks noChangeArrowheads="1"/>
          </p:cNvSpPr>
          <p:nvPr/>
        </p:nvSpPr>
        <p:spPr bwMode="auto">
          <a:xfrm>
            <a:off x="9412288" y="4495801"/>
            <a:ext cx="80962" cy="793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40" name="Oval 617"/>
          <p:cNvSpPr>
            <a:spLocks noChangeArrowheads="1"/>
          </p:cNvSpPr>
          <p:nvPr/>
        </p:nvSpPr>
        <p:spPr bwMode="auto">
          <a:xfrm>
            <a:off x="8709025" y="5029201"/>
            <a:ext cx="82550" cy="793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41" name="Oval 618"/>
          <p:cNvSpPr>
            <a:spLocks noChangeArrowheads="1"/>
          </p:cNvSpPr>
          <p:nvPr/>
        </p:nvSpPr>
        <p:spPr bwMode="auto">
          <a:xfrm>
            <a:off x="9021763" y="5181601"/>
            <a:ext cx="80962" cy="793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42" name="Oval 619"/>
          <p:cNvSpPr>
            <a:spLocks noChangeArrowheads="1"/>
          </p:cNvSpPr>
          <p:nvPr/>
        </p:nvSpPr>
        <p:spPr bwMode="auto">
          <a:xfrm>
            <a:off x="8007351" y="5410201"/>
            <a:ext cx="80963" cy="793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43" name="Oval 620"/>
          <p:cNvSpPr>
            <a:spLocks noChangeArrowheads="1"/>
          </p:cNvSpPr>
          <p:nvPr/>
        </p:nvSpPr>
        <p:spPr bwMode="auto">
          <a:xfrm>
            <a:off x="9490075" y="4800601"/>
            <a:ext cx="82550" cy="793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44" name="Oval 621"/>
          <p:cNvSpPr>
            <a:spLocks noChangeArrowheads="1"/>
          </p:cNvSpPr>
          <p:nvPr/>
        </p:nvSpPr>
        <p:spPr bwMode="auto">
          <a:xfrm>
            <a:off x="7694613" y="5410201"/>
            <a:ext cx="80962" cy="793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45" name="Oval 622"/>
          <p:cNvSpPr>
            <a:spLocks noChangeArrowheads="1"/>
          </p:cNvSpPr>
          <p:nvPr/>
        </p:nvSpPr>
        <p:spPr bwMode="auto">
          <a:xfrm>
            <a:off x="8162926" y="5638801"/>
            <a:ext cx="80963" cy="793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46" name="Oval 623"/>
          <p:cNvSpPr>
            <a:spLocks noChangeArrowheads="1"/>
          </p:cNvSpPr>
          <p:nvPr/>
        </p:nvSpPr>
        <p:spPr bwMode="auto">
          <a:xfrm>
            <a:off x="8397876" y="5791201"/>
            <a:ext cx="80963" cy="793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47" name="Oval 624"/>
          <p:cNvSpPr>
            <a:spLocks noChangeArrowheads="1"/>
          </p:cNvSpPr>
          <p:nvPr/>
        </p:nvSpPr>
        <p:spPr bwMode="auto">
          <a:xfrm>
            <a:off x="8475663" y="5029201"/>
            <a:ext cx="80962" cy="793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48" name="Oval 625"/>
          <p:cNvSpPr>
            <a:spLocks noChangeArrowheads="1"/>
          </p:cNvSpPr>
          <p:nvPr/>
        </p:nvSpPr>
        <p:spPr bwMode="auto">
          <a:xfrm>
            <a:off x="9178926" y="4876801"/>
            <a:ext cx="80963" cy="793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49" name="Oval 626"/>
          <p:cNvSpPr>
            <a:spLocks noChangeArrowheads="1"/>
          </p:cNvSpPr>
          <p:nvPr/>
        </p:nvSpPr>
        <p:spPr bwMode="auto">
          <a:xfrm>
            <a:off x="9647238" y="4572001"/>
            <a:ext cx="80962" cy="793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50" name="Oval 627"/>
          <p:cNvSpPr>
            <a:spLocks noChangeArrowheads="1"/>
          </p:cNvSpPr>
          <p:nvPr/>
        </p:nvSpPr>
        <p:spPr bwMode="auto">
          <a:xfrm>
            <a:off x="7694613" y="4876801"/>
            <a:ext cx="80962" cy="793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51" name="Oval 628"/>
          <p:cNvSpPr>
            <a:spLocks noChangeArrowheads="1"/>
          </p:cNvSpPr>
          <p:nvPr/>
        </p:nvSpPr>
        <p:spPr bwMode="auto">
          <a:xfrm>
            <a:off x="9099550" y="5486401"/>
            <a:ext cx="82550" cy="793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52" name="Oval 629"/>
          <p:cNvSpPr>
            <a:spLocks noChangeArrowheads="1"/>
          </p:cNvSpPr>
          <p:nvPr/>
        </p:nvSpPr>
        <p:spPr bwMode="auto">
          <a:xfrm>
            <a:off x="9178926" y="5181601"/>
            <a:ext cx="80963" cy="793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53" name="Oval 630"/>
          <p:cNvSpPr>
            <a:spLocks noChangeArrowheads="1"/>
          </p:cNvSpPr>
          <p:nvPr/>
        </p:nvSpPr>
        <p:spPr bwMode="auto">
          <a:xfrm>
            <a:off x="7850188" y="5638801"/>
            <a:ext cx="80962" cy="793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54" name="Oval 631"/>
          <p:cNvSpPr>
            <a:spLocks noChangeArrowheads="1"/>
          </p:cNvSpPr>
          <p:nvPr/>
        </p:nvSpPr>
        <p:spPr bwMode="auto">
          <a:xfrm>
            <a:off x="8631238" y="5181601"/>
            <a:ext cx="80962" cy="793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55" name="Oval 632"/>
          <p:cNvSpPr>
            <a:spLocks noChangeArrowheads="1"/>
          </p:cNvSpPr>
          <p:nvPr/>
        </p:nvSpPr>
        <p:spPr bwMode="auto">
          <a:xfrm>
            <a:off x="8475663" y="5562601"/>
            <a:ext cx="80962" cy="793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56" name="Oval 633"/>
          <p:cNvSpPr>
            <a:spLocks noChangeArrowheads="1"/>
          </p:cNvSpPr>
          <p:nvPr/>
        </p:nvSpPr>
        <p:spPr bwMode="auto">
          <a:xfrm>
            <a:off x="8788401" y="5638801"/>
            <a:ext cx="80963" cy="793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57" name="Oval 634"/>
          <p:cNvSpPr>
            <a:spLocks noChangeArrowheads="1"/>
          </p:cNvSpPr>
          <p:nvPr/>
        </p:nvSpPr>
        <p:spPr bwMode="auto">
          <a:xfrm>
            <a:off x="8866188" y="5410201"/>
            <a:ext cx="80962" cy="793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58" name="Oval 635"/>
          <p:cNvSpPr>
            <a:spLocks noChangeArrowheads="1"/>
          </p:cNvSpPr>
          <p:nvPr/>
        </p:nvSpPr>
        <p:spPr bwMode="auto">
          <a:xfrm>
            <a:off x="8240713" y="5257801"/>
            <a:ext cx="80962" cy="793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59" name="Oval 636"/>
          <p:cNvSpPr>
            <a:spLocks noChangeArrowheads="1"/>
          </p:cNvSpPr>
          <p:nvPr/>
        </p:nvSpPr>
        <p:spPr bwMode="auto">
          <a:xfrm>
            <a:off x="7927975" y="5029201"/>
            <a:ext cx="82550" cy="793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60" name="Freeform 637"/>
          <p:cNvSpPr>
            <a:spLocks/>
          </p:cNvSpPr>
          <p:nvPr/>
        </p:nvSpPr>
        <p:spPr bwMode="auto">
          <a:xfrm>
            <a:off x="7778751" y="1143001"/>
            <a:ext cx="423863" cy="333375"/>
          </a:xfrm>
          <a:custGeom>
            <a:avLst/>
            <a:gdLst>
              <a:gd name="T0" fmla="*/ 2147483646 w 267"/>
              <a:gd name="T1" fmla="*/ 2147483646 h 210"/>
              <a:gd name="T2" fmla="*/ 2147483646 w 267"/>
              <a:gd name="T3" fmla="*/ 2147483646 h 210"/>
              <a:gd name="T4" fmla="*/ 2147483646 w 267"/>
              <a:gd name="T5" fmla="*/ 2147483646 h 210"/>
              <a:gd name="T6" fmla="*/ 2147483646 w 267"/>
              <a:gd name="T7" fmla="*/ 2147483646 h 210"/>
              <a:gd name="T8" fmla="*/ 2147483646 w 267"/>
              <a:gd name="T9" fmla="*/ 2147483646 h 210"/>
              <a:gd name="T10" fmla="*/ 2147483646 w 267"/>
              <a:gd name="T11" fmla="*/ 2147483646 h 210"/>
              <a:gd name="T12" fmla="*/ 2147483646 w 267"/>
              <a:gd name="T13" fmla="*/ 2147483646 h 210"/>
              <a:gd name="T14" fmla="*/ 2147483646 w 267"/>
              <a:gd name="T15" fmla="*/ 2147483646 h 210"/>
              <a:gd name="T16" fmla="*/ 0 w 267"/>
              <a:gd name="T17" fmla="*/ 2147483646 h 210"/>
              <a:gd name="T18" fmla="*/ 2147483646 w 267"/>
              <a:gd name="T19" fmla="*/ 2147483646 h 210"/>
              <a:gd name="T20" fmla="*/ 2147483646 w 267"/>
              <a:gd name="T21" fmla="*/ 2147483646 h 210"/>
              <a:gd name="T22" fmla="*/ 2147483646 w 267"/>
              <a:gd name="T23" fmla="*/ 2147483646 h 210"/>
              <a:gd name="T24" fmla="*/ 2147483646 w 267"/>
              <a:gd name="T25" fmla="*/ 2147483646 h 210"/>
              <a:gd name="T26" fmla="*/ 2147483646 w 267"/>
              <a:gd name="T27" fmla="*/ 2147483646 h 210"/>
              <a:gd name="T28" fmla="*/ 2147483646 w 267"/>
              <a:gd name="T29" fmla="*/ 2147483646 h 210"/>
              <a:gd name="T30" fmla="*/ 2147483646 w 267"/>
              <a:gd name="T31" fmla="*/ 2147483646 h 210"/>
              <a:gd name="T32" fmla="*/ 2147483646 w 267"/>
              <a:gd name="T33" fmla="*/ 2147483646 h 210"/>
              <a:gd name="T34" fmla="*/ 2147483646 w 267"/>
              <a:gd name="T35" fmla="*/ 2147483646 h 210"/>
              <a:gd name="T36" fmla="*/ 2147483646 w 267"/>
              <a:gd name="T37" fmla="*/ 2147483646 h 210"/>
              <a:gd name="T38" fmla="*/ 2147483646 w 267"/>
              <a:gd name="T39" fmla="*/ 2147483646 h 210"/>
              <a:gd name="T40" fmla="*/ 2147483646 w 267"/>
              <a:gd name="T41" fmla="*/ 2147483646 h 210"/>
              <a:gd name="T42" fmla="*/ 2147483646 w 267"/>
              <a:gd name="T43" fmla="*/ 2147483646 h 210"/>
              <a:gd name="T44" fmla="*/ 2147483646 w 267"/>
              <a:gd name="T45" fmla="*/ 0 h 210"/>
              <a:gd name="T46" fmla="*/ 2147483646 w 267"/>
              <a:gd name="T47" fmla="*/ 2147483646 h 210"/>
              <a:gd name="T48" fmla="*/ 2147483646 w 267"/>
              <a:gd name="T49" fmla="*/ 2147483646 h 210"/>
              <a:gd name="T50" fmla="*/ 2147483646 w 267"/>
              <a:gd name="T51" fmla="*/ 2147483646 h 210"/>
              <a:gd name="T52" fmla="*/ 2147483646 w 267"/>
              <a:gd name="T53" fmla="*/ 2147483646 h 210"/>
              <a:gd name="T54" fmla="*/ 2147483646 w 267"/>
              <a:gd name="T55" fmla="*/ 2147483646 h 210"/>
              <a:gd name="T56" fmla="*/ 2147483646 w 267"/>
              <a:gd name="T57" fmla="*/ 2147483646 h 210"/>
              <a:gd name="T58" fmla="*/ 2147483646 w 267"/>
              <a:gd name="T59" fmla="*/ 2147483646 h 210"/>
              <a:gd name="T60" fmla="*/ 2147483646 w 267"/>
              <a:gd name="T61" fmla="*/ 2147483646 h 210"/>
              <a:gd name="T62" fmla="*/ 2147483646 w 267"/>
              <a:gd name="T63" fmla="*/ 2147483646 h 210"/>
              <a:gd name="T64" fmla="*/ 2147483646 w 267"/>
              <a:gd name="T65" fmla="*/ 2147483646 h 210"/>
              <a:gd name="T66" fmla="*/ 2147483646 w 267"/>
              <a:gd name="T67" fmla="*/ 2147483646 h 210"/>
              <a:gd name="T68" fmla="*/ 2147483646 w 267"/>
              <a:gd name="T69" fmla="*/ 2147483646 h 210"/>
              <a:gd name="T70" fmla="*/ 2147483646 w 267"/>
              <a:gd name="T71" fmla="*/ 2147483646 h 210"/>
              <a:gd name="T72" fmla="*/ 2147483646 w 267"/>
              <a:gd name="T73" fmla="*/ 2147483646 h 210"/>
              <a:gd name="T74" fmla="*/ 2147483646 w 267"/>
              <a:gd name="T75" fmla="*/ 2147483646 h 210"/>
              <a:gd name="T76" fmla="*/ 2147483646 w 267"/>
              <a:gd name="T77" fmla="*/ 2147483646 h 210"/>
              <a:gd name="T78" fmla="*/ 2147483646 w 267"/>
              <a:gd name="T79" fmla="*/ 2147483646 h 210"/>
              <a:gd name="T80" fmla="*/ 2147483646 w 267"/>
              <a:gd name="T81" fmla="*/ 2147483646 h 210"/>
              <a:gd name="T82" fmla="*/ 2147483646 w 267"/>
              <a:gd name="T83" fmla="*/ 2147483646 h 210"/>
              <a:gd name="T84" fmla="*/ 2147483646 w 267"/>
              <a:gd name="T85" fmla="*/ 2147483646 h 210"/>
              <a:gd name="T86" fmla="*/ 2147483646 w 267"/>
              <a:gd name="T87" fmla="*/ 2147483646 h 210"/>
              <a:gd name="T88" fmla="*/ 2147483646 w 267"/>
              <a:gd name="T89" fmla="*/ 2147483646 h 210"/>
              <a:gd name="T90" fmla="*/ 2147483646 w 267"/>
              <a:gd name="T91" fmla="*/ 2147483646 h 21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67"/>
              <a:gd name="T139" fmla="*/ 0 h 210"/>
              <a:gd name="T140" fmla="*/ 267 w 267"/>
              <a:gd name="T141" fmla="*/ 210 h 21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67" h="210">
                <a:moveTo>
                  <a:pt x="101" y="208"/>
                </a:moveTo>
                <a:lnTo>
                  <a:pt x="76" y="204"/>
                </a:lnTo>
                <a:lnTo>
                  <a:pt x="58" y="202"/>
                </a:lnTo>
                <a:lnTo>
                  <a:pt x="41" y="198"/>
                </a:lnTo>
                <a:lnTo>
                  <a:pt x="31" y="194"/>
                </a:lnTo>
                <a:lnTo>
                  <a:pt x="21" y="186"/>
                </a:lnTo>
                <a:lnTo>
                  <a:pt x="14" y="174"/>
                </a:lnTo>
                <a:lnTo>
                  <a:pt x="8" y="160"/>
                </a:lnTo>
                <a:lnTo>
                  <a:pt x="0" y="138"/>
                </a:lnTo>
                <a:lnTo>
                  <a:pt x="2" y="114"/>
                </a:lnTo>
                <a:lnTo>
                  <a:pt x="4" y="94"/>
                </a:lnTo>
                <a:lnTo>
                  <a:pt x="6" y="76"/>
                </a:lnTo>
                <a:lnTo>
                  <a:pt x="8" y="62"/>
                </a:lnTo>
                <a:lnTo>
                  <a:pt x="10" y="50"/>
                </a:lnTo>
                <a:lnTo>
                  <a:pt x="12" y="38"/>
                </a:lnTo>
                <a:lnTo>
                  <a:pt x="21" y="24"/>
                </a:lnTo>
                <a:lnTo>
                  <a:pt x="35" y="14"/>
                </a:lnTo>
                <a:lnTo>
                  <a:pt x="43" y="12"/>
                </a:lnTo>
                <a:lnTo>
                  <a:pt x="55" y="10"/>
                </a:lnTo>
                <a:lnTo>
                  <a:pt x="70" y="8"/>
                </a:lnTo>
                <a:lnTo>
                  <a:pt x="88" y="6"/>
                </a:lnTo>
                <a:lnTo>
                  <a:pt x="109" y="2"/>
                </a:lnTo>
                <a:lnTo>
                  <a:pt x="131" y="0"/>
                </a:lnTo>
                <a:lnTo>
                  <a:pt x="164" y="6"/>
                </a:lnTo>
                <a:lnTo>
                  <a:pt x="191" y="14"/>
                </a:lnTo>
                <a:lnTo>
                  <a:pt x="217" y="24"/>
                </a:lnTo>
                <a:lnTo>
                  <a:pt x="244" y="40"/>
                </a:lnTo>
                <a:lnTo>
                  <a:pt x="250" y="48"/>
                </a:lnTo>
                <a:lnTo>
                  <a:pt x="256" y="54"/>
                </a:lnTo>
                <a:lnTo>
                  <a:pt x="260" y="62"/>
                </a:lnTo>
                <a:lnTo>
                  <a:pt x="265" y="70"/>
                </a:lnTo>
                <a:lnTo>
                  <a:pt x="267" y="98"/>
                </a:lnTo>
                <a:lnTo>
                  <a:pt x="267" y="122"/>
                </a:lnTo>
                <a:lnTo>
                  <a:pt x="265" y="142"/>
                </a:lnTo>
                <a:lnTo>
                  <a:pt x="263" y="160"/>
                </a:lnTo>
                <a:lnTo>
                  <a:pt x="258" y="172"/>
                </a:lnTo>
                <a:lnTo>
                  <a:pt x="254" y="184"/>
                </a:lnTo>
                <a:lnTo>
                  <a:pt x="248" y="192"/>
                </a:lnTo>
                <a:lnTo>
                  <a:pt x="238" y="200"/>
                </a:lnTo>
                <a:lnTo>
                  <a:pt x="217" y="206"/>
                </a:lnTo>
                <a:lnTo>
                  <a:pt x="203" y="208"/>
                </a:lnTo>
                <a:lnTo>
                  <a:pt x="187" y="210"/>
                </a:lnTo>
                <a:lnTo>
                  <a:pt x="168" y="210"/>
                </a:lnTo>
                <a:lnTo>
                  <a:pt x="148" y="208"/>
                </a:lnTo>
                <a:lnTo>
                  <a:pt x="125" y="208"/>
                </a:lnTo>
                <a:lnTo>
                  <a:pt x="101" y="208"/>
                </a:lnTo>
                <a:close/>
              </a:path>
            </a:pathLst>
          </a:custGeom>
          <a:solidFill>
            <a:srgbClr val="6699FF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70761" name="Rectangle 638"/>
          <p:cNvSpPr>
            <a:spLocks noChangeArrowheads="1"/>
          </p:cNvSpPr>
          <p:nvPr/>
        </p:nvSpPr>
        <p:spPr bwMode="auto">
          <a:xfrm>
            <a:off x="6678613" y="5867401"/>
            <a:ext cx="42211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70762" name="Rectangle 639"/>
          <p:cNvSpPr>
            <a:spLocks noChangeArrowheads="1"/>
          </p:cNvSpPr>
          <p:nvPr/>
        </p:nvSpPr>
        <p:spPr bwMode="auto">
          <a:xfrm>
            <a:off x="6773863" y="5883276"/>
            <a:ext cx="30537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Medijatori</a:t>
            </a:r>
            <a:r>
              <a:rPr lang="en-US" altLang="sr-Latn-R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hr-HR" altLang="sr-Latn-R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primarni</a:t>
            </a:r>
            <a:r>
              <a:rPr lang="en-US" altLang="sr-Latn-R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en-US" altLang="sr-Latn-RS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novostvoreni</a:t>
            </a:r>
            <a:endParaRPr lang="en-US" altLang="sr-Latn-R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06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/>
          <p:cNvSpPr/>
          <p:nvPr/>
        </p:nvSpPr>
        <p:spPr>
          <a:xfrm>
            <a:off x="1935163" y="476251"/>
            <a:ext cx="8229600" cy="50482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2600" b="1" dirty="0">
                <a:solidFill>
                  <a:schemeClr val="tx1"/>
                </a:solidFill>
                <a:cs typeface="Arial" panose="020B0604020202020204" pitchFamily="34" charset="0"/>
              </a:rPr>
              <a:t>Manifestacija preosjetljivosti tipa I</a:t>
            </a:r>
          </a:p>
        </p:txBody>
      </p:sp>
      <p:graphicFrame>
        <p:nvGraphicFramePr>
          <p:cNvPr id="3" name="Tablic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454278"/>
              </p:ext>
            </p:extLst>
          </p:nvPr>
        </p:nvGraphicFramePr>
        <p:xfrm>
          <a:off x="464025" y="1196975"/>
          <a:ext cx="11150220" cy="5659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1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5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5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75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66">
                <a:tc>
                  <a:txBody>
                    <a:bodyPr/>
                    <a:lstStyle/>
                    <a:p>
                      <a:r>
                        <a:rPr lang="hr-HR" sz="1800" dirty="0"/>
                        <a:t>Mjesto izlaganja</a:t>
                      </a:r>
                    </a:p>
                  </a:txBody>
                  <a:tcPr marL="91449" marR="91449" marT="45713" marB="45713"/>
                </a:tc>
                <a:tc>
                  <a:txBody>
                    <a:bodyPr/>
                    <a:lstStyle/>
                    <a:p>
                      <a:r>
                        <a:rPr lang="hr-HR" sz="1800" dirty="0"/>
                        <a:t>Sindrom</a:t>
                      </a:r>
                    </a:p>
                  </a:txBody>
                  <a:tcPr marL="91449" marR="91449" marT="45713" marB="45713"/>
                </a:tc>
                <a:tc>
                  <a:txBody>
                    <a:bodyPr/>
                    <a:lstStyle/>
                    <a:p>
                      <a:r>
                        <a:rPr lang="hr-HR" sz="1800" dirty="0"/>
                        <a:t>Alergeni</a:t>
                      </a:r>
                    </a:p>
                  </a:txBody>
                  <a:tcPr marL="91449" marR="91449" marT="45713" marB="45713"/>
                </a:tc>
                <a:tc>
                  <a:txBody>
                    <a:bodyPr/>
                    <a:lstStyle/>
                    <a:p>
                      <a:r>
                        <a:rPr lang="hr-HR" sz="1800" dirty="0"/>
                        <a:t>Simptomi</a:t>
                      </a:r>
                    </a:p>
                  </a:txBody>
                  <a:tcPr marL="91449" marR="91449" marT="45713" marB="457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929">
                <a:tc rowSpan="2">
                  <a:txBody>
                    <a:bodyPr/>
                    <a:lstStyle/>
                    <a:p>
                      <a:r>
                        <a:rPr lang="hr-HR" sz="1800" dirty="0"/>
                        <a:t>Sluznica</a:t>
                      </a:r>
                      <a:r>
                        <a:rPr lang="hr-HR" sz="1800" baseline="0" dirty="0"/>
                        <a:t> dišnog sustava</a:t>
                      </a:r>
                      <a:endParaRPr lang="hr-HR" sz="1800" dirty="0"/>
                    </a:p>
                  </a:txBody>
                  <a:tcPr marL="91449" marR="91449" marT="45713" marB="45713"/>
                </a:tc>
                <a:tc>
                  <a:txBody>
                    <a:bodyPr/>
                    <a:lstStyle/>
                    <a:p>
                      <a:r>
                        <a:rPr lang="hr-HR" sz="1800" dirty="0"/>
                        <a:t>Alergijski rinitis</a:t>
                      </a:r>
                    </a:p>
                  </a:txBody>
                  <a:tcPr marL="91449" marR="91449" marT="45713" marB="45713"/>
                </a:tc>
                <a:tc rowSpan="2">
                  <a:txBody>
                    <a:bodyPr/>
                    <a:lstStyle/>
                    <a:p>
                      <a:endParaRPr lang="hr-HR" sz="1800" dirty="0"/>
                    </a:p>
                  </a:txBody>
                  <a:tcPr marL="91449" marR="91449" marT="45713" marB="45713"/>
                </a:tc>
                <a:tc>
                  <a:txBody>
                    <a:bodyPr/>
                    <a:lstStyle/>
                    <a:p>
                      <a:r>
                        <a:rPr lang="hr-HR" sz="1800" dirty="0"/>
                        <a:t>Nazalni</a:t>
                      </a:r>
                      <a:r>
                        <a:rPr lang="hr-HR" sz="1800" baseline="0" dirty="0"/>
                        <a:t> </a:t>
                      </a:r>
                      <a:r>
                        <a:rPr lang="hr-HR" sz="1800" baseline="0" dirty="0" err="1"/>
                        <a:t>p</a:t>
                      </a:r>
                      <a:r>
                        <a:rPr lang="hr-HR" sz="1800" dirty="0" err="1"/>
                        <a:t>ruritis</a:t>
                      </a:r>
                      <a:r>
                        <a:rPr lang="hr-HR" sz="1800" dirty="0"/>
                        <a:t>, </a:t>
                      </a:r>
                      <a:r>
                        <a:rPr lang="hr-HR" sz="1800" dirty="0" err="1"/>
                        <a:t>rinoreja</a:t>
                      </a:r>
                      <a:r>
                        <a:rPr lang="hr-HR" sz="1800" dirty="0"/>
                        <a:t>, </a:t>
                      </a:r>
                      <a:r>
                        <a:rPr lang="hr-HR" sz="1800" dirty="0" err="1"/>
                        <a:t>kongestija</a:t>
                      </a:r>
                      <a:endParaRPr lang="hr-HR" sz="1800" dirty="0"/>
                    </a:p>
                  </a:txBody>
                  <a:tcPr marL="91449" marR="91449"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1328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800" dirty="0"/>
                        <a:t>Astma</a:t>
                      </a:r>
                    </a:p>
                  </a:txBody>
                  <a:tcPr marL="91449" marR="91449" marT="45713" marB="45713"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800" dirty="0" err="1"/>
                        <a:t>Bronhospazam</a:t>
                      </a:r>
                      <a:endParaRPr lang="hr-HR" sz="1800" dirty="0"/>
                    </a:p>
                    <a:p>
                      <a:r>
                        <a:rPr lang="hr-HR" sz="1800" dirty="0"/>
                        <a:t>Kronična  upala dišnih </a:t>
                      </a:r>
                      <a:r>
                        <a:rPr lang="hr-HR" sz="1800" dirty="0" err="1"/>
                        <a:t>puteva</a:t>
                      </a:r>
                      <a:endParaRPr lang="hr-HR" sz="1800" dirty="0"/>
                    </a:p>
                  </a:txBody>
                  <a:tcPr marL="91449" marR="91449" marT="45713" marB="457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5882">
                <a:tc>
                  <a:txBody>
                    <a:bodyPr/>
                    <a:lstStyle/>
                    <a:p>
                      <a:r>
                        <a:rPr lang="hr-HR" sz="1800" dirty="0"/>
                        <a:t>GI sluznica</a:t>
                      </a:r>
                    </a:p>
                  </a:txBody>
                  <a:tcPr marL="91449" marR="91449" marT="45713" marB="45713"/>
                </a:tc>
                <a:tc>
                  <a:txBody>
                    <a:bodyPr/>
                    <a:lstStyle/>
                    <a:p>
                      <a:r>
                        <a:rPr lang="hr-HR" sz="1800" dirty="0"/>
                        <a:t>Alergija na hranu</a:t>
                      </a:r>
                    </a:p>
                  </a:txBody>
                  <a:tcPr marL="91449" marR="91449" marT="45713" marB="45713"/>
                </a:tc>
                <a:tc>
                  <a:txBody>
                    <a:bodyPr/>
                    <a:lstStyle/>
                    <a:p>
                      <a:endParaRPr lang="hr-HR" sz="1800"/>
                    </a:p>
                  </a:txBody>
                  <a:tcPr marL="91449" marR="91449" marT="45713" marB="45713"/>
                </a:tc>
                <a:tc>
                  <a:txBody>
                    <a:bodyPr/>
                    <a:lstStyle/>
                    <a:p>
                      <a:r>
                        <a:rPr lang="hr-HR" sz="1800" dirty="0"/>
                        <a:t>Grčevi, povraćanje, proljev</a:t>
                      </a:r>
                    </a:p>
                  </a:txBody>
                  <a:tcPr marL="91449" marR="91449" marT="45713" marB="457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5882">
                <a:tc>
                  <a:txBody>
                    <a:bodyPr/>
                    <a:lstStyle/>
                    <a:p>
                      <a:r>
                        <a:rPr lang="hr-HR" sz="1800" dirty="0"/>
                        <a:t>Koža</a:t>
                      </a:r>
                    </a:p>
                  </a:txBody>
                  <a:tcPr marL="91449" marR="91449" marT="45713" marB="45713"/>
                </a:tc>
                <a:tc>
                  <a:txBody>
                    <a:bodyPr/>
                    <a:lstStyle/>
                    <a:p>
                      <a:r>
                        <a:rPr lang="hr-HR" sz="1800" dirty="0"/>
                        <a:t>Urtikarija</a:t>
                      </a:r>
                    </a:p>
                  </a:txBody>
                  <a:tcPr marL="91449" marR="91449" marT="45713" marB="45713"/>
                </a:tc>
                <a:tc>
                  <a:txBody>
                    <a:bodyPr/>
                    <a:lstStyle/>
                    <a:p>
                      <a:endParaRPr lang="hr-HR" sz="1800" dirty="0"/>
                    </a:p>
                  </a:txBody>
                  <a:tcPr marL="91449" marR="91449" marT="45713" marB="45713"/>
                </a:tc>
                <a:tc>
                  <a:txBody>
                    <a:bodyPr/>
                    <a:lstStyle/>
                    <a:p>
                      <a:r>
                        <a:rPr lang="hr-HR" sz="1800" dirty="0"/>
                        <a:t>Urtike, </a:t>
                      </a:r>
                      <a:r>
                        <a:rPr lang="hr-HR" sz="1800" dirty="0" err="1"/>
                        <a:t>pruritis</a:t>
                      </a:r>
                      <a:endParaRPr lang="hr-HR" sz="1800" dirty="0"/>
                    </a:p>
                  </a:txBody>
                  <a:tcPr marL="91449" marR="91449" marT="45713" marB="4571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50352">
                <a:tc>
                  <a:txBody>
                    <a:bodyPr/>
                    <a:lstStyle/>
                    <a:p>
                      <a:r>
                        <a:rPr lang="hr-HR" sz="1800" dirty="0"/>
                        <a:t>Krvotok</a:t>
                      </a:r>
                    </a:p>
                  </a:txBody>
                  <a:tcPr marL="91449" marR="91449" marT="45713" marB="45713"/>
                </a:tc>
                <a:tc>
                  <a:txBody>
                    <a:bodyPr/>
                    <a:lstStyle/>
                    <a:p>
                      <a:r>
                        <a:rPr lang="hr-HR" sz="1800" dirty="0" err="1"/>
                        <a:t>Anafilaksija</a:t>
                      </a:r>
                      <a:endParaRPr lang="hr-HR" sz="1800" dirty="0"/>
                    </a:p>
                  </a:txBody>
                  <a:tcPr marL="91449" marR="91449" marT="45713" marB="45713"/>
                </a:tc>
                <a:tc>
                  <a:txBody>
                    <a:bodyPr/>
                    <a:lstStyle/>
                    <a:p>
                      <a:endParaRPr lang="hr-HR" sz="1800" dirty="0"/>
                    </a:p>
                  </a:txBody>
                  <a:tcPr marL="91449" marR="91449" marT="45713" marB="45713"/>
                </a:tc>
                <a:tc>
                  <a:txBody>
                    <a:bodyPr/>
                    <a:lstStyle/>
                    <a:p>
                      <a:r>
                        <a:rPr lang="hr-HR" sz="1800" dirty="0" err="1"/>
                        <a:t>hipotenzija</a:t>
                      </a:r>
                      <a:r>
                        <a:rPr lang="hr-HR" sz="1800" dirty="0"/>
                        <a:t>, tahikardija, urtikarija, </a:t>
                      </a:r>
                      <a:r>
                        <a:rPr lang="hr-HR" sz="1800" dirty="0" err="1"/>
                        <a:t>angioedem</a:t>
                      </a:r>
                      <a:endParaRPr lang="hr-HR" sz="1800" dirty="0"/>
                    </a:p>
                  </a:txBody>
                  <a:tcPr marL="91449" marR="91449" marT="45713" marB="4571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2743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3416302"/>
            <a:ext cx="3041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44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473" y="4565381"/>
            <a:ext cx="1101725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45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379" y="4549777"/>
            <a:ext cx="925512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46" name="Slika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1" y="5589589"/>
            <a:ext cx="9747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47" name="Slika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5589589"/>
            <a:ext cx="1055688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48" name="Slika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1" y="2555876"/>
            <a:ext cx="6905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49" name="Slika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1816100"/>
            <a:ext cx="7064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50" name="Slika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75" y="1824040"/>
            <a:ext cx="6461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51" name="Slika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75" y="2565401"/>
            <a:ext cx="666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99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4" name="Object 2"/>
          <p:cNvGraphicFramePr>
            <a:graphicFrameLocks noChangeAspect="1"/>
          </p:cNvGraphicFramePr>
          <p:nvPr/>
        </p:nvGraphicFramePr>
        <p:xfrm>
          <a:off x="1828800" y="1952626"/>
          <a:ext cx="8534400" cy="391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Image" r:id="rId4" imgW="6311111" imgH="6247619" progId="Photoshop.Image.7">
                  <p:embed/>
                </p:oleObj>
              </mc:Choice>
              <mc:Fallback>
                <p:oleObj name="Image" r:id="rId4" imgW="6311111" imgH="6247619" progId="Photoshop.Image.7">
                  <p:embed/>
                  <p:pic>
                    <p:nvPicPr>
                      <p:cNvPr id="7475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3659"/>
                      <a:stretch>
                        <a:fillRect/>
                      </a:stretch>
                    </p:blipFill>
                    <p:spPr bwMode="auto">
                      <a:xfrm>
                        <a:off x="1828800" y="1952626"/>
                        <a:ext cx="8534400" cy="391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3124200" y="2074863"/>
            <a:ext cx="1340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dirty="0">
                <a:latin typeface="Arial Narrow" panose="020B0606020202030204" pitchFamily="34" charset="0"/>
              </a:rPr>
              <a:t>Rana faza</a:t>
            </a:r>
            <a:endParaRPr lang="en-US" altLang="sr-Latn-RS" sz="2400" dirty="0">
              <a:latin typeface="Arial Narrow" panose="020B0606020202030204" pitchFamily="34" charset="0"/>
            </a:endParaRP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7434264" y="2105025"/>
            <a:ext cx="14526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dirty="0">
                <a:latin typeface="Arial Narrow" panose="020B0606020202030204" pitchFamily="34" charset="0"/>
              </a:rPr>
              <a:t>Kasna faza</a:t>
            </a:r>
            <a:endParaRPr lang="en-US" altLang="sr-Latn-RS" sz="2400" dirty="0">
              <a:latin typeface="Arial Narrow" panose="020B0606020202030204" pitchFamily="34" charset="0"/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1828800" y="733427"/>
            <a:ext cx="8458200" cy="1143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 dirty="0">
                <a:latin typeface="Arial Narrow" panose="020B0606020202030204" pitchFamily="34" charset="0"/>
              </a:rPr>
              <a:t>KO</a:t>
            </a:r>
            <a:r>
              <a:rPr lang="sr-Latn-CS" altLang="sr-Latn-RS" sz="2400" b="1" dirty="0">
                <a:latin typeface="Arial Narrow" panose="020B0606020202030204" pitchFamily="34" charset="0"/>
              </a:rPr>
              <a:t>Ž</a:t>
            </a:r>
            <a:r>
              <a:rPr lang="en-US" altLang="sr-Latn-RS" sz="2400" b="1" dirty="0">
                <a:latin typeface="Arial Narrow" panose="020B0606020202030204" pitchFamily="34" charset="0"/>
              </a:rPr>
              <a:t>NE MANIFESTACIJE RANE PREOSETLJIVOSTI </a:t>
            </a:r>
            <a:r>
              <a:rPr lang="sr-Latn-CS" altLang="sr-Latn-RS" sz="2400" b="1" dirty="0">
                <a:latin typeface="Arial Narrow" panose="020B0606020202030204" pitchFamily="34" charset="0"/>
              </a:rPr>
              <a:t>NAKON UBRIZGAVANJA ALERGENA</a:t>
            </a:r>
            <a:endParaRPr lang="en-US" altLang="sr-Latn-RS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67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481400"/>
              </p:ext>
            </p:extLst>
          </p:nvPr>
        </p:nvGraphicFramePr>
        <p:xfrm>
          <a:off x="1774826" y="503238"/>
          <a:ext cx="8569325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Image" r:id="rId4" imgW="6311111" imgH="6247619" progId="Photoshop.Image.7">
                  <p:embed/>
                </p:oleObj>
              </mc:Choice>
              <mc:Fallback>
                <p:oleObj name="Image" r:id="rId4" imgW="6311111" imgH="6247619" progId="Photoshop.Image.7">
                  <p:embed/>
                  <p:pic>
                    <p:nvPicPr>
                      <p:cNvPr id="7680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826" y="503238"/>
                        <a:ext cx="8569325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3484059" y="503238"/>
            <a:ext cx="1340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dirty="0">
                <a:latin typeface="Arial Narrow" panose="020B0606020202030204" pitchFamily="34" charset="0"/>
              </a:rPr>
              <a:t>Rana faza</a:t>
            </a:r>
            <a:endParaRPr lang="en-US" altLang="sr-Latn-RS" sz="2400" dirty="0">
              <a:latin typeface="Arial Narrow" panose="020B0606020202030204" pitchFamily="34" charset="0"/>
            </a:endParaRP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7010401" y="527207"/>
            <a:ext cx="14526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dirty="0">
                <a:latin typeface="Arial Narrow" panose="020B0606020202030204" pitchFamily="34" charset="0"/>
              </a:rPr>
              <a:t>Kasna faza</a:t>
            </a:r>
            <a:endParaRPr lang="en-US" altLang="sr-Latn-RS" sz="2400" dirty="0">
              <a:latin typeface="Arial Narrow" panose="020B0606020202030204" pitchFamily="34" charset="0"/>
            </a:endParaRP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4342859" y="3458160"/>
            <a:ext cx="11432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>
                <a:latin typeface="Arial Narrow" panose="020B0606020202030204" pitchFamily="34" charset="0"/>
              </a:rPr>
              <a:t>Rana faza</a:t>
            </a:r>
            <a:endParaRPr lang="en-US" altLang="sr-Latn-RS" sz="2000" dirty="0">
              <a:latin typeface="Arial Narrow" panose="020B0606020202030204" pitchFamily="34" charset="0"/>
            </a:endParaRP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7010401" y="3506251"/>
            <a:ext cx="12378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>
                <a:latin typeface="Arial Narrow" panose="020B0606020202030204" pitchFamily="34" charset="0"/>
              </a:rPr>
              <a:t>Kasna faza</a:t>
            </a:r>
            <a:endParaRPr lang="en-US" altLang="sr-Latn-RS" sz="2000" dirty="0">
              <a:latin typeface="Arial Narrow" panose="020B0606020202030204" pitchFamily="34" charset="0"/>
            </a:endParaRP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3903663" y="4122738"/>
            <a:ext cx="8819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400">
                <a:latin typeface="Arial Narrow" panose="020B0606020202030204" pitchFamily="34" charset="0"/>
              </a:rPr>
              <a:t>Kontakt sa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400">
                <a:latin typeface="Arial Narrow" panose="020B0606020202030204" pitchFamily="34" charset="0"/>
              </a:rPr>
              <a:t>antigenom</a:t>
            </a:r>
            <a:endParaRPr lang="en-US" altLang="sr-Latn-RS" sz="1400">
              <a:latin typeface="Arial Narrow" panose="020B0606020202030204" pitchFamily="34" charset="0"/>
            </a:endParaRP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 rot="16200000">
            <a:off x="2744595" y="4526728"/>
            <a:ext cx="11560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>
                <a:latin typeface="Arial Narrow" panose="020B0606020202030204" pitchFamily="34" charset="0"/>
              </a:rPr>
              <a:t>PFER (l/s)</a:t>
            </a:r>
            <a:endParaRPr lang="en-US" altLang="sr-Latn-RS" sz="20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74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aller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31" y="1168346"/>
            <a:ext cx="2230437" cy="2365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78851" name="Picture 3" descr="ATOPY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696" y="667604"/>
            <a:ext cx="2038350" cy="30575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78852" name="Picture 4" descr="alergija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037" y="3684858"/>
            <a:ext cx="2505075" cy="17494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78853" name="Picture 5" descr="alergija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459" y="3790514"/>
            <a:ext cx="2230437" cy="2368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</p:pic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5361296" y="3868004"/>
            <a:ext cx="873957" cy="46166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400" dirty="0">
                <a:latin typeface="Arial Narrow" panose="020B0606020202030204" pitchFamily="34" charset="0"/>
              </a:rPr>
              <a:t>Rinitis</a:t>
            </a:r>
            <a:endParaRPr lang="en-US" altLang="sr-Latn-RS" sz="2400" dirty="0">
              <a:latin typeface="Arial Narrow" panose="020B0606020202030204" pitchFamily="34" charset="0"/>
            </a:endParaRPr>
          </a:p>
        </p:txBody>
      </p: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1040597" y="561077"/>
            <a:ext cx="1521570" cy="46166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400" dirty="0">
                <a:latin typeface="Arial Narrow" panose="020B0606020202030204" pitchFamily="34" charset="0"/>
              </a:rPr>
              <a:t>Konjuktivitis</a:t>
            </a:r>
            <a:endParaRPr lang="en-US" altLang="sr-Latn-RS" sz="2400" dirty="0">
              <a:latin typeface="Arial Narrow" panose="020B0606020202030204" pitchFamily="34" charset="0"/>
            </a:endParaRPr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8501283" y="5570960"/>
            <a:ext cx="1322798" cy="46166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400" dirty="0">
                <a:latin typeface="Arial Narrow" panose="020B0606020202030204" pitchFamily="34" charset="0"/>
              </a:rPr>
              <a:t>Dermatitis</a:t>
            </a:r>
            <a:endParaRPr lang="en-US" altLang="sr-Latn-RS" sz="2400" dirty="0">
              <a:latin typeface="Arial Narrow" panose="020B0606020202030204" pitchFamily="34" charset="0"/>
            </a:endParaRPr>
          </a:p>
        </p:txBody>
      </p:sp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7025240" y="976827"/>
            <a:ext cx="901209" cy="46166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400" dirty="0">
                <a:latin typeface="Arial Narrow" panose="020B0606020202030204" pitchFamily="34" charset="0"/>
              </a:rPr>
              <a:t>Astma</a:t>
            </a:r>
            <a:endParaRPr lang="en-US" altLang="sr-Latn-RS" sz="2400" dirty="0">
              <a:latin typeface="Arial Narrow" panose="020B0606020202030204" pitchFamily="34" charset="0"/>
            </a:endParaRPr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4807058" y="5925403"/>
            <a:ext cx="2799163" cy="83099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400" dirty="0">
                <a:latin typeface="Arial Narrow" panose="020B0606020202030204" pitchFamily="34" charset="0"/>
              </a:rPr>
              <a:t>Alimentarna (nutritivna)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400" dirty="0">
                <a:latin typeface="Arial Narrow" panose="020B0606020202030204" pitchFamily="34" charset="0"/>
              </a:rPr>
              <a:t>reakcija</a:t>
            </a:r>
            <a:endParaRPr lang="en-US" altLang="sr-Latn-RS" sz="2400" dirty="0">
              <a:latin typeface="Arial Narrow" panose="020B0606020202030204" pitchFamily="34" charset="0"/>
            </a:endParaRPr>
          </a:p>
        </p:txBody>
      </p:sp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1835459" y="6340901"/>
            <a:ext cx="1465465" cy="46166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l-SI" altLang="sr-Latn-RS" sz="2400" dirty="0">
                <a:latin typeface="Arial Narrow" panose="020B0606020202030204" pitchFamily="34" charset="0"/>
              </a:rPr>
              <a:t>Anafilaksija</a:t>
            </a:r>
            <a:endParaRPr lang="en-US" altLang="sr-Latn-RS" sz="2400" dirty="0"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4932" y="1063547"/>
            <a:ext cx="2578832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5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 descr="aller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257" y="3914089"/>
            <a:ext cx="223043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 descr="atop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857" y="835925"/>
            <a:ext cx="2565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5" descr="ATOPY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257" y="683526"/>
            <a:ext cx="203835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6" descr="alergija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658" y="835925"/>
            <a:ext cx="25050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7" descr="alergija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107" y="4090253"/>
            <a:ext cx="1938338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67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2795309"/>
              </p:ext>
            </p:extLst>
          </p:nvPr>
        </p:nvGraphicFramePr>
        <p:xfrm>
          <a:off x="586854" y="609600"/>
          <a:ext cx="10904560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Image" r:id="rId4" imgW="7034921" imgH="6247619" progId="Photoshop.Image.7">
                  <p:embed/>
                </p:oleObj>
              </mc:Choice>
              <mc:Fallback>
                <p:oleObj name="Image" r:id="rId4" imgW="7034921" imgH="6247619" progId="Photoshop.Image.7">
                  <p:embed/>
                  <p:pic>
                    <p:nvPicPr>
                      <p:cNvPr id="829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54" y="609600"/>
                        <a:ext cx="10904560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2177642" y="616505"/>
            <a:ext cx="39324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Mastociti</a:t>
            </a:r>
            <a:r>
              <a:rPr lang="sr-Latn-CS" altLang="sr-Latn-R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vezivnih tkiva</a:t>
            </a:r>
            <a:endParaRPr lang="en-US" altLang="sr-Latn-RS" sz="1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7586602" y="601662"/>
            <a:ext cx="30418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Mastociti</a:t>
            </a:r>
            <a:r>
              <a:rPr lang="sr-Latn-CS" altLang="sr-Latn-R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sr-Latn-CS" altLang="sr-Latn-RS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sluznica</a:t>
            </a:r>
            <a:endParaRPr lang="en-US" altLang="sr-Latn-RS" sz="1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4522954" y="956986"/>
            <a:ext cx="32153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Put ulaska </a:t>
            </a:r>
            <a:r>
              <a:rPr lang="sr-Latn-CS" altLang="sr-Latn-R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alergena</a:t>
            </a:r>
            <a:endParaRPr lang="en-US" altLang="sr-Latn-R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1293520" y="1271587"/>
            <a:ext cx="1687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Intravenski</a:t>
            </a:r>
            <a:endParaRPr lang="en-US" altLang="sr-Latn-R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4092926" y="1354931"/>
            <a:ext cx="155540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Subkutano</a:t>
            </a:r>
            <a:endParaRPr lang="en-US" altLang="sr-Latn-R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6742254" y="1280697"/>
            <a:ext cx="14926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Inhalacija</a:t>
            </a:r>
            <a:endParaRPr lang="en-US" altLang="sr-Latn-R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9601866" y="1277769"/>
            <a:ext cx="14063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Ingestija</a:t>
            </a:r>
            <a:endParaRPr lang="en-US" altLang="sr-Latn-R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2034993" y="3022972"/>
            <a:ext cx="14132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(velika doza)</a:t>
            </a:r>
            <a:endParaRPr lang="en-US" altLang="sr-Latn-R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4494126" y="3048308"/>
            <a:ext cx="12982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(mala doza)</a:t>
            </a:r>
            <a:endParaRPr lang="en-US" altLang="sr-Latn-R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6825878" y="3048308"/>
            <a:ext cx="14090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(mala doza)</a:t>
            </a:r>
            <a:endParaRPr lang="en-US" altLang="sr-Latn-R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2957" name="Text Box 13"/>
          <p:cNvSpPr txBox="1">
            <a:spLocks noChangeArrowheads="1"/>
          </p:cNvSpPr>
          <p:nvPr/>
        </p:nvSpPr>
        <p:spPr bwMode="auto">
          <a:xfrm>
            <a:off x="8952734" y="3048308"/>
            <a:ext cx="12982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(mala doza)</a:t>
            </a:r>
            <a:endParaRPr lang="en-US" altLang="sr-Latn-R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2958" name="Text Box 14"/>
          <p:cNvSpPr txBox="1">
            <a:spLocks noChangeArrowheads="1"/>
          </p:cNvSpPr>
          <p:nvPr/>
        </p:nvSpPr>
        <p:spPr bwMode="auto">
          <a:xfrm>
            <a:off x="6312635" y="3750434"/>
            <a:ext cx="23519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Respiratorni sustav</a:t>
            </a:r>
            <a:endParaRPr lang="en-US" altLang="sr-Latn-R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2959" name="Text Box 15"/>
          <p:cNvSpPr txBox="1">
            <a:spLocks noChangeArrowheads="1"/>
          </p:cNvSpPr>
          <p:nvPr/>
        </p:nvSpPr>
        <p:spPr bwMode="auto">
          <a:xfrm>
            <a:off x="9344414" y="3758388"/>
            <a:ext cx="19212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Probavni sustav</a:t>
            </a:r>
            <a:endParaRPr lang="en-US" altLang="sr-Latn-R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2960" name="Text Box 16"/>
          <p:cNvSpPr txBox="1">
            <a:spLocks noChangeArrowheads="1"/>
          </p:cNvSpPr>
          <p:nvPr/>
        </p:nvSpPr>
        <p:spPr bwMode="auto">
          <a:xfrm>
            <a:off x="4896794" y="3404442"/>
            <a:ext cx="31275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Aktivacija</a:t>
            </a:r>
            <a:r>
              <a:rPr lang="sr-Latn-CS" altLang="sr-Latn-R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sr-Latn-CS" altLang="sr-Latn-RS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mastocita</a:t>
            </a:r>
            <a:endParaRPr lang="en-US" altLang="sr-Latn-RS" sz="1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2961" name="Text Box 17"/>
          <p:cNvSpPr txBox="1">
            <a:spLocks noChangeArrowheads="1"/>
          </p:cNvSpPr>
          <p:nvPr/>
        </p:nvSpPr>
        <p:spPr bwMode="auto">
          <a:xfrm>
            <a:off x="624780" y="5669796"/>
            <a:ext cx="25897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Sustavno  oslobađanje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histamina sa  sustavnom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anafilaksijom</a:t>
            </a:r>
            <a:endParaRPr lang="en-US" altLang="sr-Latn-R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2962" name="Text Box 18"/>
          <p:cNvSpPr txBox="1">
            <a:spLocks noChangeArrowheads="1"/>
          </p:cNvSpPr>
          <p:nvPr/>
        </p:nvSpPr>
        <p:spPr bwMode="auto">
          <a:xfrm>
            <a:off x="3448237" y="5792906"/>
            <a:ext cx="2453958" cy="58477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Lokalno  oslobađanje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histamina sa  urtikarijama</a:t>
            </a:r>
            <a:endParaRPr lang="en-US" altLang="sr-Latn-R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2963" name="Text Box 19"/>
          <p:cNvSpPr txBox="1">
            <a:spLocks noChangeArrowheads="1"/>
          </p:cNvSpPr>
          <p:nvPr/>
        </p:nvSpPr>
        <p:spPr bwMode="auto">
          <a:xfrm>
            <a:off x="6180921" y="5767243"/>
            <a:ext cx="2411924" cy="58477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Rinitis</a:t>
            </a: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(</a:t>
            </a:r>
            <a:r>
              <a:rPr lang="sr-Latn-CS" altLang="sr-Latn-R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g.r.p</a:t>
            </a: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.) Astma (</a:t>
            </a:r>
            <a:r>
              <a:rPr lang="sr-Latn-CS" altLang="sr-Latn-R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d.r.p</a:t>
            </a: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.)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zbog  </a:t>
            </a:r>
            <a:r>
              <a:rPr lang="sr-Latn-CS" altLang="sr-Latn-R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hipersekrecije</a:t>
            </a: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 </a:t>
            </a:r>
            <a:r>
              <a:rPr lang="sr-Latn-CS" altLang="sr-Latn-R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mukusa</a:t>
            </a:r>
            <a:endParaRPr lang="en-US" altLang="sr-Latn-R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2964" name="Text Box 20"/>
          <p:cNvSpPr txBox="1">
            <a:spLocks noChangeArrowheads="1"/>
          </p:cNvSpPr>
          <p:nvPr/>
        </p:nvSpPr>
        <p:spPr bwMode="auto">
          <a:xfrm>
            <a:off x="8868578" y="5546684"/>
            <a:ext cx="2480646" cy="107721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Povraćanje, </a:t>
            </a:r>
            <a:r>
              <a:rPr lang="sr-Latn-CS" altLang="sr-Latn-R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diareja</a:t>
            </a: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i urtikarija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zbog jake </a:t>
            </a:r>
            <a:r>
              <a:rPr lang="sr-Latn-CS" altLang="sr-Latn-R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peristaltike</a:t>
            </a: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nakupljanja vode i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sustavnog prodora  </a:t>
            </a:r>
            <a:r>
              <a:rPr lang="sr-Latn-CS" altLang="sr-Latn-R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antigena</a:t>
            </a:r>
            <a:endParaRPr lang="en-US" altLang="sr-Latn-R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16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	 HISTAMIN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917700"/>
            <a:ext cx="4381500" cy="363378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 Narrow" panose="020B0606020202030204" pitchFamily="34" charset="0"/>
              </a:rPr>
              <a:t>HISTAMIN je </a:t>
            </a:r>
            <a:r>
              <a:rPr lang="en-US" sz="2000" dirty="0" err="1">
                <a:latin typeface="Arial Narrow" panose="020B0606020202030204" pitchFamily="34" charset="0"/>
              </a:rPr>
              <a:t>biogeni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amin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rasprostranjen</a:t>
            </a:r>
            <a:r>
              <a:rPr lang="en-US" sz="2000" dirty="0">
                <a:latin typeface="Arial Narrow" panose="020B0606020202030204" pitchFamily="34" charset="0"/>
              </a:rPr>
              <a:t> u </a:t>
            </a:r>
            <a:r>
              <a:rPr lang="en-US" sz="2000" dirty="0" err="1">
                <a:latin typeface="Arial Narrow" panose="020B0606020202030204" pitchFamily="34" charset="0"/>
              </a:rPr>
              <a:t>prirodi</a:t>
            </a:r>
            <a:r>
              <a:rPr lang="en-US" sz="2000" dirty="0">
                <a:latin typeface="Arial Narrow" panose="020B0606020202030204" pitchFamily="34" charset="0"/>
              </a:rPr>
              <a:t> (</a:t>
            </a:r>
            <a:r>
              <a:rPr lang="hr-HR" sz="2000" dirty="0">
                <a:latin typeface="Arial Narrow" panose="020B0606020202030204" pitchFamily="34" charset="0"/>
              </a:rPr>
              <a:t>kukci</a:t>
            </a:r>
            <a:r>
              <a:rPr lang="en-US" sz="2000" dirty="0">
                <a:latin typeface="Arial Narrow" panose="020B0606020202030204" pitchFamily="34" charset="0"/>
              </a:rPr>
              <a:t>, </a:t>
            </a:r>
            <a:r>
              <a:rPr lang="en-US" sz="2000" dirty="0" err="1">
                <a:latin typeface="Arial Narrow" panose="020B0606020202030204" pitchFamily="34" charset="0"/>
              </a:rPr>
              <a:t>biljke</a:t>
            </a:r>
            <a:r>
              <a:rPr lang="en-US" sz="2000" dirty="0">
                <a:latin typeface="Arial Narrow" panose="020B0606020202030204" pitchFamily="34" charset="0"/>
              </a:rPr>
              <a:t>). </a:t>
            </a:r>
            <a:endParaRPr lang="hr-HR" sz="2000" dirty="0">
              <a:latin typeface="Arial Narrow" panose="020B0606020202030204" pitchFamily="34" charset="0"/>
            </a:endParaRPr>
          </a:p>
          <a:p>
            <a:r>
              <a:rPr lang="en-US" sz="2000" dirty="0" err="1">
                <a:latin typeface="Arial Narrow" panose="020B0606020202030204" pitchFamily="34" charset="0"/>
              </a:rPr>
              <a:t>Kod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čovjeka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ga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najčešće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nalazimo</a:t>
            </a:r>
            <a:r>
              <a:rPr lang="en-US" sz="2000" dirty="0">
                <a:latin typeface="Arial Narrow" panose="020B0606020202030204" pitchFamily="34" charset="0"/>
              </a:rPr>
              <a:t> u </a:t>
            </a:r>
            <a:endParaRPr lang="hr-HR" sz="2000" dirty="0">
              <a:latin typeface="Arial Narrow" panose="020B0606020202030204" pitchFamily="34" charset="0"/>
            </a:endParaRPr>
          </a:p>
          <a:p>
            <a:pPr lvl="1"/>
            <a:r>
              <a:rPr lang="en-US" sz="2000" dirty="0" err="1">
                <a:latin typeface="Arial Narrow" panose="020B0606020202030204" pitchFamily="34" charset="0"/>
              </a:rPr>
              <a:t>koži</a:t>
            </a:r>
            <a:r>
              <a:rPr lang="en-US" sz="2000" dirty="0">
                <a:latin typeface="Arial Narrow" panose="020B0606020202030204" pitchFamily="34" charset="0"/>
              </a:rPr>
              <a:t>, </a:t>
            </a:r>
            <a:endParaRPr lang="hr-HR" sz="2000" dirty="0">
              <a:latin typeface="Arial Narrow" panose="020B0606020202030204" pitchFamily="34" charset="0"/>
            </a:endParaRPr>
          </a:p>
          <a:p>
            <a:pPr lvl="1"/>
            <a:r>
              <a:rPr lang="en-US" sz="2000" dirty="0" err="1">
                <a:latin typeface="Arial Narrow" panose="020B0606020202030204" pitchFamily="34" charset="0"/>
              </a:rPr>
              <a:t>plućima</a:t>
            </a:r>
            <a:r>
              <a:rPr lang="en-US" sz="2000" dirty="0">
                <a:latin typeface="Arial Narrow" panose="020B0606020202030204" pitchFamily="34" charset="0"/>
              </a:rPr>
              <a:t> i </a:t>
            </a:r>
            <a:endParaRPr lang="hr-HR" sz="2000" dirty="0">
              <a:latin typeface="Arial Narrow" panose="020B0606020202030204" pitchFamily="34" charset="0"/>
            </a:endParaRPr>
          </a:p>
          <a:p>
            <a:pPr lvl="1"/>
            <a:r>
              <a:rPr lang="en-US" sz="2000" dirty="0" err="1">
                <a:latin typeface="Arial Narrow" panose="020B0606020202030204" pitchFamily="34" charset="0"/>
              </a:rPr>
              <a:t>probavnom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sustavu</a:t>
            </a:r>
            <a:r>
              <a:rPr lang="en-US" sz="2000" dirty="0">
                <a:latin typeface="Arial Narrow" panose="020B0606020202030204" pitchFamily="34" charset="0"/>
              </a:rPr>
              <a:t>.</a:t>
            </a:r>
            <a:endParaRPr lang="hr-HR" sz="2000" dirty="0">
              <a:latin typeface="Arial Narrow" panose="020B0606020202030204" pitchFamily="34" charset="0"/>
            </a:endParaRP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016088"/>
            <a:ext cx="7704004" cy="472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200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UČINCI HISTAMINA (1)</a:t>
            </a:r>
            <a:br>
              <a:rPr lang="en-US"/>
            </a:br>
            <a:endParaRPr lang="en-US"/>
          </a:p>
        </p:txBody>
      </p:sp>
      <p:graphicFrame>
        <p:nvGraphicFramePr>
          <p:cNvPr id="87043" name="Object 3"/>
          <p:cNvGraphicFramePr>
            <a:graphicFrameLocks noGrp="1" noChangeAspect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715578379"/>
              </p:ext>
            </p:extLst>
          </p:nvPr>
        </p:nvGraphicFramePr>
        <p:xfrm>
          <a:off x="409575" y="2342134"/>
          <a:ext cx="5109876" cy="3785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Document" r:id="rId3" imgW="10091928" imgH="7092696" progId="Word.Document.8">
                  <p:embed/>
                </p:oleObj>
              </mc:Choice>
              <mc:Fallback>
                <p:oleObj name="Document" r:id="rId3" imgW="10091928" imgH="7092696" progId="Word.Document.8">
                  <p:embed/>
                  <p:pic>
                    <p:nvPicPr>
                      <p:cNvPr id="870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" y="2342134"/>
                        <a:ext cx="5109876" cy="37856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1011071" y="1628267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sr-Latn-RS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sr-Latn-RS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Periferni</a:t>
            </a:r>
            <a:endParaRPr lang="en-US" altLang="sr-Latn-RS" sz="24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073155" y="2342134"/>
            <a:ext cx="5645624" cy="378565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  <a:defRPr/>
            </a:pPr>
            <a:endParaRPr lang="hr-HR" altLang="en-US" sz="24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H1 + H2	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žeđ</a:t>
            </a:r>
            <a:endParaRPr lang="en-US" altLang="en-US" sz="24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		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pijenje</a:t>
            </a:r>
            <a:endParaRPr lang="en-US" altLang="en-US" sz="24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		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regulacija</a:t>
            </a:r>
            <a:r>
              <a:rPr lang="en-US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temperature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		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sekrecija</a:t>
            </a:r>
            <a:r>
              <a:rPr lang="en-US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ADH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		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krvni</a:t>
            </a:r>
            <a:r>
              <a:rPr lang="en-US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tlak</a:t>
            </a:r>
            <a:endParaRPr lang="en-US" altLang="en-US" sz="24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		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percepcija</a:t>
            </a:r>
            <a:r>
              <a:rPr lang="en-US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boli</a:t>
            </a:r>
            <a:endParaRPr lang="en-US" altLang="en-US" sz="24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2606" y="1746914"/>
            <a:ext cx="2606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sr-Latn-RS" sz="2400" b="1" dirty="0">
                <a:latin typeface="Times New Roman" panose="02020603050405020304" pitchFamily="18" charset="0"/>
              </a:rPr>
              <a:t>B. </a:t>
            </a:r>
            <a:r>
              <a:rPr lang="en-US" altLang="sr-Latn-RS" sz="2400" b="1" dirty="0" err="1">
                <a:latin typeface="Times New Roman" panose="02020603050405020304" pitchFamily="18" charset="0"/>
              </a:rPr>
              <a:t>Središnji</a:t>
            </a:r>
            <a:endParaRPr lang="en-US" altLang="sr-Latn-RS" sz="2400" b="1" dirty="0">
              <a:latin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2957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/>
          <p:cNvSpPr txBox="1">
            <a:spLocks noChangeArrowheads="1"/>
          </p:cNvSpPr>
          <p:nvPr/>
        </p:nvSpPr>
        <p:spPr bwMode="auto">
          <a:xfrm>
            <a:off x="1981200" y="1600200"/>
            <a:ext cx="7848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	</a:t>
            </a:r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ANAFILAKTIČKA REAKCIJA</a:t>
            </a:r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nastaje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kod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prethodno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senzibilizirane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osobe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. 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258051" name="Text Box 3"/>
          <p:cNvSpPr txBox="1">
            <a:spLocks noChangeArrowheads="1"/>
          </p:cNvSpPr>
          <p:nvPr/>
        </p:nvSpPr>
        <p:spPr bwMode="auto">
          <a:xfrm>
            <a:off x="1905000" y="3429000"/>
            <a:ext cx="8229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	</a:t>
            </a:r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ANAFILAKTOIDNA REAKCIJA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nastaje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kod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prvog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kontakta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i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obično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je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uzrokovana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idiosinkrazijom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.</a:t>
            </a:r>
            <a:endParaRPr lang="en-US" sz="28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48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Kako se objašnjava porast pojavnost alergena?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301619"/>
              </p:ext>
            </p:extLst>
          </p:nvPr>
        </p:nvGraphicFramePr>
        <p:xfrm>
          <a:off x="581025" y="2341563"/>
          <a:ext cx="11029950" cy="4015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750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Text Box 2"/>
          <p:cNvSpPr txBox="1">
            <a:spLocks noChangeArrowheads="1"/>
          </p:cNvSpPr>
          <p:nvPr/>
        </p:nvSpPr>
        <p:spPr bwMode="auto">
          <a:xfrm>
            <a:off x="3352800" y="685800"/>
            <a:ext cx="6324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UZROČNICI ANAFILAKSIJE:</a:t>
            </a:r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en-US" sz="240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4876801" y="1447800"/>
            <a:ext cx="345122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sr-Latn-RS" sz="2400" dirty="0">
                <a:latin typeface="Times New Roman" panose="02020603050405020304" pitchFamily="18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hrana</a:t>
            </a:r>
            <a:endParaRPr lang="en-US" altLang="sr-Latn-RS" sz="2400" dirty="0">
              <a:latin typeface="Arial Narrow" panose="020B0606020202030204" pitchFamily="34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ubod</a:t>
            </a: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hr-HR" altLang="sr-Latn-RS" sz="2400" dirty="0">
                <a:latin typeface="Arial Narrow" panose="020B0606020202030204" pitchFamily="34" charset="0"/>
              </a:rPr>
              <a:t>kukaca</a:t>
            </a:r>
            <a:endParaRPr lang="en-US" altLang="sr-Latn-RS" sz="2400" dirty="0">
              <a:latin typeface="Arial Narrow" panose="020B0606020202030204" pitchFamily="34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krv</a:t>
            </a:r>
            <a:r>
              <a:rPr lang="en-US" altLang="sr-Latn-RS" sz="2400" dirty="0">
                <a:latin typeface="Arial Narrow" panose="020B0606020202030204" pitchFamily="34" charset="0"/>
              </a:rPr>
              <a:t> i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krv</a:t>
            </a:r>
            <a:r>
              <a:rPr lang="hr-HR" altLang="sr-Latn-RS" sz="2400" dirty="0">
                <a:latin typeface="Arial Narrow" panose="020B0606020202030204" pitchFamily="34" charset="0"/>
              </a:rPr>
              <a:t>n</a:t>
            </a:r>
            <a:r>
              <a:rPr lang="en-US" altLang="sr-Latn-RS" sz="2400" dirty="0">
                <a:latin typeface="Arial Narrow" panose="020B0606020202030204" pitchFamily="34" charset="0"/>
              </a:rPr>
              <a:t>i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preparati</a:t>
            </a:r>
            <a:endParaRPr lang="en-US" altLang="sr-Latn-RS" sz="2400" dirty="0">
              <a:latin typeface="Arial Narrow" panose="020B0606020202030204" pitchFamily="34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serumi</a:t>
            </a:r>
            <a:r>
              <a:rPr lang="en-US" altLang="sr-Latn-RS" sz="2400" dirty="0">
                <a:latin typeface="Arial Narrow" panose="020B0606020202030204" pitchFamily="34" charset="0"/>
              </a:rPr>
              <a:t> i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vakcine</a:t>
            </a:r>
            <a:endParaRPr lang="en-US" altLang="sr-Latn-RS" sz="2400" dirty="0">
              <a:latin typeface="Arial Narrow" panose="020B0606020202030204" pitchFamily="34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lijekovi</a:t>
            </a:r>
            <a:endParaRPr lang="en-US" altLang="sr-Latn-RS" sz="2400" dirty="0">
              <a:latin typeface="Arial Narrow" panose="020B0606020202030204" pitchFamily="34" charset="0"/>
            </a:endParaRPr>
          </a:p>
        </p:txBody>
      </p:sp>
      <p:sp>
        <p:nvSpPr>
          <p:cNvPr id="259076" name="Text Box 4"/>
          <p:cNvSpPr txBox="1">
            <a:spLocks noChangeArrowheads="1"/>
          </p:cNvSpPr>
          <p:nvPr/>
        </p:nvSpPr>
        <p:spPr bwMode="auto">
          <a:xfrm>
            <a:off x="2209800" y="4191001"/>
            <a:ext cx="807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UZROČNICI ANAFILAKTOIDNE REAKCIJE:</a:t>
            </a:r>
            <a:endParaRPr lang="en-US" sz="2400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4876801" y="5181601"/>
            <a:ext cx="45323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sr-Latn-RS" sz="2000" dirty="0">
                <a:latin typeface="Times New Roman" panose="02020603050405020304" pitchFamily="18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rendgenski</a:t>
            </a:r>
            <a:r>
              <a:rPr lang="en-US" altLang="sr-Latn-RS" sz="2000" dirty="0">
                <a:latin typeface="Bookman Old Style" panose="02050604050505020204" pitchFamily="18" charset="0"/>
              </a:rPr>
              <a:t> </a:t>
            </a:r>
            <a:r>
              <a:rPr lang="en-US" altLang="sr-Latn-RS" sz="2000" dirty="0" err="1">
                <a:latin typeface="Bookman Old Style" panose="02050604050505020204" pitchFamily="18" charset="0"/>
              </a:rPr>
              <a:t>kontrasti</a:t>
            </a:r>
            <a:endParaRPr lang="en-US" altLang="sr-Latn-RS" sz="2000" dirty="0">
              <a:latin typeface="Bookman Old Style" panose="02050604050505020204" pitchFamily="18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sr-Latn-RS" sz="2000" dirty="0" err="1">
                <a:latin typeface="Bookman Old Style" panose="02050604050505020204" pitchFamily="18" charset="0"/>
              </a:rPr>
              <a:t>neki</a:t>
            </a:r>
            <a:r>
              <a:rPr lang="en-US" altLang="sr-Latn-RS" sz="2000" dirty="0">
                <a:latin typeface="Bookman Old Style" panose="02050604050505020204" pitchFamily="18" charset="0"/>
              </a:rPr>
              <a:t> </a:t>
            </a:r>
            <a:r>
              <a:rPr lang="en-US" altLang="sr-Latn-RS" sz="2000" dirty="0" err="1">
                <a:latin typeface="Bookman Old Style" panose="02050604050505020204" pitchFamily="18" charset="0"/>
              </a:rPr>
              <a:t>lijekovi</a:t>
            </a:r>
            <a:r>
              <a:rPr lang="en-US" altLang="sr-Latn-RS" sz="2000" dirty="0">
                <a:latin typeface="Bookman Old Style" panose="02050604050505020204" pitchFamily="18" charset="0"/>
              </a:rPr>
              <a:t> (</a:t>
            </a:r>
            <a:r>
              <a:rPr lang="en-US" altLang="sr-Latn-RS" sz="2000" dirty="0" err="1">
                <a:latin typeface="Bookman Old Style" panose="02050604050505020204" pitchFamily="18" charset="0"/>
              </a:rPr>
              <a:t>opioidi</a:t>
            </a:r>
            <a:r>
              <a:rPr lang="en-US" altLang="sr-Latn-RS" sz="2000" dirty="0">
                <a:latin typeface="Bookman Old Style" panose="02050604050505020204" pitchFamily="18" charset="0"/>
              </a:rPr>
              <a:t>, </a:t>
            </a:r>
            <a:r>
              <a:rPr lang="hr-HR" altLang="sr-Latn-RS" sz="2000" dirty="0">
                <a:latin typeface="Bookman Old Style" panose="02050604050505020204" pitchFamily="18" charset="0"/>
              </a:rPr>
              <a:t>anestezije</a:t>
            </a:r>
            <a:r>
              <a:rPr lang="en-US" altLang="sr-Latn-RS" sz="2000" dirty="0">
                <a:latin typeface="Bookman Old Style" panose="02050604050505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0511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KLINIČKA SLIKA ANAFILAKSIJE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4900928" y="791570"/>
            <a:ext cx="6650991" cy="560923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hr-HR" altLang="sr-Latn-R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LIJEČENJE </a:t>
            </a:r>
            <a:r>
              <a:rPr lang="en-U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ANAFILAKSIJE</a:t>
            </a:r>
            <a:endParaRPr lang="hr-HR" altLang="sr-Latn-RS" sz="28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altLang="sr-Latn-RS" sz="3300" dirty="0">
                <a:solidFill>
                  <a:schemeClr val="tx1"/>
                </a:solidFill>
                <a:latin typeface="Arial Narrow" panose="020B0606020202030204" pitchFamily="34" charset="0"/>
              </a:rPr>
              <a:t>1. </a:t>
            </a:r>
            <a:r>
              <a:rPr lang="en-US" altLang="sr-Latn-RS" sz="3300" dirty="0">
                <a:solidFill>
                  <a:schemeClr val="tx1"/>
                </a:solidFill>
                <a:latin typeface="Arial Narrow" panose="020B0606020202030204" pitchFamily="34" charset="0"/>
              </a:rPr>
              <a:t>adrenalin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sr-Latn-RS" sz="3300" dirty="0">
                <a:solidFill>
                  <a:schemeClr val="tx1"/>
                </a:solidFill>
                <a:latin typeface="Arial Narrow" panose="020B0606020202030204" pitchFamily="34" charset="0"/>
              </a:rPr>
              <a:t>2. adrenalin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sr-Latn-RS" sz="3300" dirty="0">
                <a:solidFill>
                  <a:schemeClr val="tx1"/>
                </a:solidFill>
                <a:latin typeface="Arial Narrow" panose="020B0606020202030204" pitchFamily="34" charset="0"/>
              </a:rPr>
              <a:t>3. adrenalin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sr-Latn-RS" sz="3300" dirty="0">
                <a:solidFill>
                  <a:schemeClr val="tx1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</a:t>
            </a:r>
            <a:r>
              <a:rPr lang="en-US" altLang="sr-Latn-RS" sz="3300" dirty="0">
                <a:solidFill>
                  <a:schemeClr val="tx1"/>
                </a:solidFill>
                <a:latin typeface="Arial Narrow" panose="020B0606020202030204" pitchFamily="34" charset="0"/>
                <a:sym typeface="Monotype Sorts" charset="2"/>
              </a:rPr>
              <a:t> </a:t>
            </a:r>
            <a:r>
              <a:rPr lang="en-US" altLang="sr-Latn-RS" sz="3300" dirty="0" err="1">
                <a:solidFill>
                  <a:schemeClr val="tx1"/>
                </a:solidFill>
                <a:latin typeface="Arial Narrow" panose="020B0606020202030204" pitchFamily="34" charset="0"/>
                <a:sym typeface="Monotype Sorts" charset="2"/>
              </a:rPr>
              <a:t>Davati</a:t>
            </a:r>
            <a:r>
              <a:rPr lang="en-US" altLang="sr-Latn-RS" sz="3300" dirty="0">
                <a:solidFill>
                  <a:schemeClr val="tx1"/>
                </a:solidFill>
                <a:latin typeface="Arial Narrow" panose="020B0606020202030204" pitchFamily="34" charset="0"/>
                <a:sym typeface="Monotype Sorts" charset="2"/>
              </a:rPr>
              <a:t> </a:t>
            </a:r>
            <a:r>
              <a:rPr lang="en-US" altLang="sr-Latn-RS" sz="3300" dirty="0" err="1">
                <a:solidFill>
                  <a:schemeClr val="tx1"/>
                </a:solidFill>
                <a:latin typeface="Arial Narrow" panose="020B0606020202030204" pitchFamily="34" charset="0"/>
                <a:sym typeface="Monotype Sorts" charset="2"/>
              </a:rPr>
              <a:t>intravenski</a:t>
            </a:r>
            <a:r>
              <a:rPr lang="en-US" altLang="sr-Latn-RS" sz="3300" dirty="0">
                <a:solidFill>
                  <a:schemeClr val="tx1"/>
                </a:solidFill>
                <a:latin typeface="Arial Narrow" panose="020B0606020202030204" pitchFamily="34" charset="0"/>
                <a:sym typeface="Monotype Sorts" charset="2"/>
              </a:rPr>
              <a:t>!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sr-Latn-RS" sz="3300" dirty="0">
                <a:solidFill>
                  <a:schemeClr val="tx1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</a:t>
            </a:r>
            <a:r>
              <a:rPr lang="en-US" altLang="sr-Latn-RS" sz="3300" dirty="0">
                <a:solidFill>
                  <a:schemeClr val="tx1"/>
                </a:solidFill>
                <a:latin typeface="Arial Narrow" panose="020B0606020202030204" pitchFamily="34" charset="0"/>
                <a:sym typeface="Monotype Sorts" charset="2"/>
              </a:rPr>
              <a:t> Po </a:t>
            </a:r>
            <a:r>
              <a:rPr lang="en-US" altLang="sr-Latn-RS" sz="3300" dirty="0" err="1">
                <a:solidFill>
                  <a:schemeClr val="tx1"/>
                </a:solidFill>
                <a:latin typeface="Arial Narrow" panose="020B0606020202030204" pitchFamily="34" charset="0"/>
                <a:sym typeface="Monotype Sorts" charset="2"/>
              </a:rPr>
              <a:t>potrebi</a:t>
            </a:r>
            <a:r>
              <a:rPr lang="en-US" altLang="sr-Latn-RS" sz="3300" dirty="0">
                <a:solidFill>
                  <a:schemeClr val="tx1"/>
                </a:solidFill>
                <a:latin typeface="Arial Narrow" panose="020B0606020202030204" pitchFamily="34" charset="0"/>
                <a:sym typeface="Monotype Sorts" charset="2"/>
              </a:rPr>
              <a:t> </a:t>
            </a:r>
            <a:r>
              <a:rPr lang="en-US" altLang="sr-Latn-RS" sz="3300" dirty="0" err="1">
                <a:solidFill>
                  <a:schemeClr val="tx1"/>
                </a:solidFill>
                <a:latin typeface="Arial Narrow" panose="020B0606020202030204" pitchFamily="34" charset="0"/>
                <a:sym typeface="Monotype Sorts" charset="2"/>
              </a:rPr>
              <a:t>davati</a:t>
            </a:r>
            <a:r>
              <a:rPr lang="en-US" altLang="sr-Latn-RS" sz="3300" dirty="0">
                <a:solidFill>
                  <a:schemeClr val="tx1"/>
                </a:solidFill>
                <a:latin typeface="Arial Narrow" panose="020B0606020202030204" pitchFamily="34" charset="0"/>
                <a:sym typeface="Monotype Sorts" charset="2"/>
              </a:rPr>
              <a:t> </a:t>
            </a:r>
            <a:r>
              <a:rPr lang="en-US" altLang="sr-Latn-RS" sz="3300" dirty="0" err="1">
                <a:solidFill>
                  <a:schemeClr val="tx1"/>
                </a:solidFill>
                <a:latin typeface="Arial Narrow" panose="020B0606020202030204" pitchFamily="34" charset="0"/>
                <a:sym typeface="Monotype Sorts" charset="2"/>
              </a:rPr>
              <a:t>svakih</a:t>
            </a:r>
            <a:r>
              <a:rPr lang="en-US" altLang="sr-Latn-RS" sz="3300" dirty="0">
                <a:solidFill>
                  <a:schemeClr val="tx1"/>
                </a:solidFill>
                <a:latin typeface="Arial Narrow" panose="020B0606020202030204" pitchFamily="34" charset="0"/>
                <a:sym typeface="Monotype Sorts" charset="2"/>
              </a:rPr>
              <a:t> 10 - 15 </a:t>
            </a:r>
            <a:r>
              <a:rPr lang="en-US" altLang="sr-Latn-RS" sz="3300" dirty="0" err="1">
                <a:solidFill>
                  <a:schemeClr val="tx1"/>
                </a:solidFill>
                <a:latin typeface="Arial Narrow" panose="020B0606020202030204" pitchFamily="34" charset="0"/>
                <a:sym typeface="Monotype Sorts" charset="2"/>
              </a:rPr>
              <a:t>minuta</a:t>
            </a:r>
            <a:r>
              <a:rPr lang="en-US" altLang="sr-Latn-RS" sz="3300" dirty="0">
                <a:solidFill>
                  <a:schemeClr val="tx1"/>
                </a:solidFill>
                <a:latin typeface="Arial Narrow" panose="020B0606020202030204" pitchFamily="34" charset="0"/>
                <a:sym typeface="Monotype Sorts" charset="2"/>
              </a:rPr>
              <a:t>!</a:t>
            </a:r>
            <a:endParaRPr lang="en-US" altLang="sr-Latn-RS" sz="33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sr-Latn-RS" sz="3300" dirty="0">
                <a:solidFill>
                  <a:schemeClr val="tx1"/>
                </a:solidFill>
                <a:latin typeface="Arial Narrow" panose="020B0606020202030204" pitchFamily="34" charset="0"/>
              </a:rPr>
              <a:t>4. </a:t>
            </a:r>
            <a:r>
              <a:rPr lang="en-US" altLang="sr-Latn-RS" sz="3300" dirty="0" err="1">
                <a:solidFill>
                  <a:schemeClr val="tx1"/>
                </a:solidFill>
                <a:latin typeface="Arial Narrow" panose="020B0606020202030204" pitchFamily="34" charset="0"/>
              </a:rPr>
              <a:t>antihistaminik</a:t>
            </a:r>
            <a:endParaRPr lang="en-US" altLang="sr-Latn-RS" sz="33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sr-Latn-RS" sz="3300" dirty="0">
                <a:solidFill>
                  <a:schemeClr val="tx1"/>
                </a:solidFill>
                <a:latin typeface="Arial Narrow" panose="020B0606020202030204" pitchFamily="34" charset="0"/>
              </a:rPr>
              <a:t>5. </a:t>
            </a:r>
            <a:r>
              <a:rPr lang="en-US" altLang="sr-Latn-RS" sz="3300" dirty="0" err="1">
                <a:solidFill>
                  <a:schemeClr val="tx1"/>
                </a:solidFill>
                <a:latin typeface="Arial Narrow" panose="020B0606020202030204" pitchFamily="34" charset="0"/>
              </a:rPr>
              <a:t>kortikosteroidi</a:t>
            </a:r>
            <a:r>
              <a:rPr lang="en-US" altLang="sr-Latn-RS" sz="3300" dirty="0">
                <a:solidFill>
                  <a:schemeClr val="tx1"/>
                </a:solidFill>
                <a:latin typeface="Arial Narrow" panose="020B0606020202030204" pitchFamily="34" charset="0"/>
              </a:rPr>
              <a:t> (</a:t>
            </a:r>
            <a:r>
              <a:rPr lang="en-US" altLang="sr-Latn-RS" sz="3300" dirty="0" err="1">
                <a:solidFill>
                  <a:schemeClr val="tx1"/>
                </a:solidFill>
                <a:latin typeface="Arial Narrow" panose="020B0606020202030204" pitchFamily="34" charset="0"/>
              </a:rPr>
              <a:t>preventivno</a:t>
            </a:r>
            <a:r>
              <a:rPr lang="en-US" altLang="sr-Latn-RS" sz="3300" dirty="0">
                <a:solidFill>
                  <a:schemeClr val="tx1"/>
                </a:solidFill>
                <a:latin typeface="Arial Narrow" panose="020B0606020202030204" pitchFamily="34" charset="0"/>
              </a:rPr>
              <a:t>!)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sr-Latn-RS" sz="3300" dirty="0">
                <a:solidFill>
                  <a:schemeClr val="tx1"/>
                </a:solidFill>
                <a:latin typeface="Arial Narrow" panose="020B0606020202030204" pitchFamily="34" charset="0"/>
              </a:rPr>
              <a:t>6. </a:t>
            </a:r>
            <a:r>
              <a:rPr lang="en-US" altLang="sr-Latn-RS" sz="3300" dirty="0" err="1">
                <a:solidFill>
                  <a:schemeClr val="tx1"/>
                </a:solidFill>
                <a:latin typeface="Arial Narrow" panose="020B0606020202030204" pitchFamily="34" charset="0"/>
              </a:rPr>
              <a:t>aminofilin</a:t>
            </a:r>
            <a:endParaRPr lang="en-US" altLang="sr-Latn-RS" sz="33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sr-Latn-RS" sz="3300" dirty="0">
                <a:solidFill>
                  <a:schemeClr val="tx1"/>
                </a:solidFill>
                <a:latin typeface="Arial Narrow" panose="020B0606020202030204" pitchFamily="34" charset="0"/>
              </a:rPr>
              <a:t>7. </a:t>
            </a:r>
            <a:r>
              <a:rPr lang="en-US" altLang="sr-Latn-RS" sz="3300" dirty="0" err="1">
                <a:solidFill>
                  <a:schemeClr val="tx1"/>
                </a:solidFill>
                <a:latin typeface="Arial Narrow" panose="020B0606020202030204" pitchFamily="34" charset="0"/>
              </a:rPr>
              <a:t>kisik</a:t>
            </a:r>
            <a:endParaRPr lang="en-US" altLang="sr-Latn-RS" sz="33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sr-Latn-RS" sz="3300" dirty="0">
                <a:solidFill>
                  <a:schemeClr val="tx1"/>
                </a:solidFill>
                <a:latin typeface="Arial Narrow" panose="020B0606020202030204" pitchFamily="34" charset="0"/>
              </a:rPr>
              <a:t>8. </a:t>
            </a:r>
            <a:r>
              <a:rPr lang="en-US" altLang="sr-Latn-RS" sz="3300" dirty="0" err="1">
                <a:solidFill>
                  <a:schemeClr val="tx1"/>
                </a:solidFill>
                <a:latin typeface="Arial Narrow" panose="020B0606020202030204" pitchFamily="34" charset="0"/>
              </a:rPr>
              <a:t>nadoknada</a:t>
            </a:r>
            <a:r>
              <a:rPr lang="en-US" altLang="sr-Latn-RS" sz="33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altLang="sr-Latn-RS" sz="3300" dirty="0" err="1">
                <a:solidFill>
                  <a:schemeClr val="tx1"/>
                </a:solidFill>
                <a:latin typeface="Arial Narrow" panose="020B0606020202030204" pitchFamily="34" charset="0"/>
              </a:rPr>
              <a:t>volumena</a:t>
            </a:r>
            <a:endParaRPr lang="en-US" altLang="sr-Latn-RS" sz="2400" dirty="0">
              <a:latin typeface="Arial Narrow" panose="020B0606020202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en-US" sz="2000" b="1" dirty="0">
                <a:latin typeface="Arial Narrow" panose="020B0606020202030204" pitchFamily="34" charset="0"/>
              </a:rPr>
              <a:t>1 - 15 </a:t>
            </a:r>
            <a:r>
              <a:rPr lang="en-US" sz="2000" b="1" dirty="0" err="1">
                <a:latin typeface="Arial Narrow" panose="020B0606020202030204" pitchFamily="34" charset="0"/>
              </a:rPr>
              <a:t>minuta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nakon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latin typeface="Arial Narrow" panose="020B0606020202030204" pitchFamily="34" charset="0"/>
              </a:rPr>
              <a:t>dodira</a:t>
            </a:r>
            <a:r>
              <a:rPr lang="en-US" sz="2000" b="1" dirty="0">
                <a:latin typeface="Arial Narrow" panose="020B0606020202030204" pitchFamily="34" charset="0"/>
              </a:rPr>
              <a:t> s </a:t>
            </a:r>
            <a:r>
              <a:rPr lang="en-US" sz="2000" b="1" dirty="0" err="1">
                <a:latin typeface="Arial Narrow" panose="020B0606020202030204" pitchFamily="34" charset="0"/>
              </a:rPr>
              <a:t>uzročnikom</a:t>
            </a:r>
            <a:endParaRPr lang="hr-HR" altLang="sr-Latn-RS" sz="2000" b="1" dirty="0">
              <a:latin typeface="Arial Narrow" panose="020B0606020202030204" pitchFamily="34" charset="0"/>
            </a:endParaRPr>
          </a:p>
          <a:p>
            <a:pPr algn="just"/>
            <a:r>
              <a:rPr lang="en-US" altLang="sr-Latn-RS" sz="2000" dirty="0" err="1">
                <a:latin typeface="Arial Narrow" panose="020B0606020202030204" pitchFamily="34" charset="0"/>
              </a:rPr>
              <a:t>nemir</a:t>
            </a:r>
            <a:r>
              <a:rPr lang="en-US" altLang="sr-Latn-RS" sz="2000" dirty="0">
                <a:latin typeface="Arial Narrow" panose="020B0606020202030204" pitchFamily="34" charset="0"/>
              </a:rPr>
              <a:t> • </a:t>
            </a:r>
            <a:r>
              <a:rPr lang="en-US" altLang="sr-Latn-RS" sz="2000" dirty="0" err="1">
                <a:latin typeface="Arial Narrow" panose="020B0606020202030204" pitchFamily="34" charset="0"/>
              </a:rPr>
              <a:t>palpitacija</a:t>
            </a:r>
            <a:r>
              <a:rPr lang="en-US" altLang="sr-Latn-RS" sz="2000" dirty="0">
                <a:latin typeface="Arial Narrow" panose="020B0606020202030204" pitchFamily="34" charset="0"/>
              </a:rPr>
              <a:t> • </a:t>
            </a:r>
            <a:r>
              <a:rPr lang="en-US" altLang="sr-Latn-RS" sz="2000" dirty="0" err="1">
                <a:latin typeface="Arial Narrow" panose="020B0606020202030204" pitchFamily="34" charset="0"/>
              </a:rPr>
              <a:t>svrbež</a:t>
            </a:r>
            <a:r>
              <a:rPr lang="en-US" altLang="sr-Latn-RS" sz="2000" dirty="0">
                <a:latin typeface="Arial Narrow" panose="020B0606020202030204" pitchFamily="34" charset="0"/>
              </a:rPr>
              <a:t> • </a:t>
            </a:r>
            <a:r>
              <a:rPr lang="en-US" altLang="sr-Latn-RS" sz="2000" dirty="0" err="1">
                <a:latin typeface="Arial Narrow" panose="020B0606020202030204" pitchFamily="34" charset="0"/>
              </a:rPr>
              <a:t>šum</a:t>
            </a:r>
            <a:r>
              <a:rPr lang="en-US" altLang="sr-Latn-RS" sz="2000" dirty="0">
                <a:latin typeface="Arial Narrow" panose="020B0606020202030204" pitchFamily="34" charset="0"/>
              </a:rPr>
              <a:t> u </a:t>
            </a:r>
            <a:r>
              <a:rPr lang="en-US" altLang="sr-Latn-RS" sz="2000" dirty="0" err="1">
                <a:latin typeface="Arial Narrow" panose="020B0606020202030204" pitchFamily="34" charset="0"/>
              </a:rPr>
              <a:t>ušima</a:t>
            </a:r>
            <a:r>
              <a:rPr lang="en-US" altLang="sr-Latn-RS" sz="2000" dirty="0">
                <a:latin typeface="Arial Narrow" panose="020B0606020202030204" pitchFamily="34" charset="0"/>
              </a:rPr>
              <a:t> • </a:t>
            </a:r>
            <a:r>
              <a:rPr lang="en-US" altLang="sr-Latn-RS" sz="2000" dirty="0" err="1">
                <a:latin typeface="Arial Narrow" panose="020B0606020202030204" pitchFamily="34" charset="0"/>
              </a:rPr>
              <a:t>kašalj</a:t>
            </a:r>
            <a:r>
              <a:rPr lang="en-US" altLang="sr-Latn-RS" sz="2000" dirty="0">
                <a:latin typeface="Arial Narrow" panose="020B0606020202030204" pitchFamily="34" charset="0"/>
              </a:rPr>
              <a:t> • </a:t>
            </a:r>
            <a:r>
              <a:rPr lang="en-US" altLang="sr-Latn-RS" sz="2000" dirty="0" err="1">
                <a:latin typeface="Arial Narrow" panose="020B0606020202030204" pitchFamily="34" charset="0"/>
              </a:rPr>
              <a:t>sekrecija</a:t>
            </a:r>
            <a:r>
              <a:rPr lang="en-US" altLang="sr-Latn-RS" sz="2000" dirty="0">
                <a:latin typeface="Arial Narrow" panose="020B0606020202030204" pitchFamily="34" charset="0"/>
              </a:rPr>
              <a:t> </a:t>
            </a:r>
            <a:r>
              <a:rPr lang="en-US" altLang="sr-Latn-RS" sz="2000" dirty="0" err="1">
                <a:latin typeface="Arial Narrow" panose="020B0606020202030204" pitchFamily="34" charset="0"/>
              </a:rPr>
              <a:t>iz</a:t>
            </a:r>
            <a:r>
              <a:rPr lang="en-US" altLang="sr-Latn-RS" sz="2000" dirty="0">
                <a:latin typeface="Arial Narrow" panose="020B0606020202030204" pitchFamily="34" charset="0"/>
              </a:rPr>
              <a:t> </a:t>
            </a:r>
            <a:r>
              <a:rPr lang="en-US" altLang="sr-Latn-RS" sz="2000" dirty="0" err="1">
                <a:latin typeface="Arial Narrow" panose="020B0606020202030204" pitchFamily="34" charset="0"/>
              </a:rPr>
              <a:t>nosa</a:t>
            </a:r>
            <a:r>
              <a:rPr lang="en-US" altLang="sr-Latn-RS" sz="2000" dirty="0">
                <a:latin typeface="Arial Narrow" panose="020B0606020202030204" pitchFamily="34" charset="0"/>
              </a:rPr>
              <a:t> • </a:t>
            </a:r>
            <a:r>
              <a:rPr lang="en-US" altLang="sr-Latn-RS" sz="2000" dirty="0" err="1">
                <a:latin typeface="Arial Narrow" panose="020B0606020202030204" pitchFamily="34" charset="0"/>
              </a:rPr>
              <a:t>urtikarija</a:t>
            </a:r>
            <a:r>
              <a:rPr lang="en-US" altLang="sr-Latn-RS" sz="2000" dirty="0">
                <a:latin typeface="Arial Narrow" panose="020B0606020202030204" pitchFamily="34" charset="0"/>
              </a:rPr>
              <a:t> • </a:t>
            </a:r>
            <a:r>
              <a:rPr lang="en-US" altLang="sr-Latn-RS" sz="2000" dirty="0" err="1">
                <a:latin typeface="Arial Narrow" panose="020B0606020202030204" pitchFamily="34" charset="0"/>
              </a:rPr>
              <a:t>angioedem</a:t>
            </a:r>
            <a:r>
              <a:rPr lang="en-US" altLang="sr-Latn-RS" sz="2000" dirty="0">
                <a:latin typeface="Arial Narrow" panose="020B0606020202030204" pitchFamily="34" charset="0"/>
              </a:rPr>
              <a:t> • </a:t>
            </a:r>
            <a:r>
              <a:rPr lang="en-US" altLang="sr-Latn-RS" sz="2000" dirty="0" err="1">
                <a:latin typeface="Arial Narrow" panose="020B0606020202030204" pitchFamily="34" charset="0"/>
              </a:rPr>
              <a:t>laringealni</a:t>
            </a:r>
            <a:r>
              <a:rPr lang="en-US" altLang="sr-Latn-RS" sz="2000" dirty="0">
                <a:latin typeface="Arial Narrow" panose="020B0606020202030204" pitchFamily="34" charset="0"/>
              </a:rPr>
              <a:t> </a:t>
            </a:r>
            <a:r>
              <a:rPr lang="en-US" altLang="sr-Latn-RS" sz="2000" dirty="0" err="1">
                <a:latin typeface="Arial Narrow" panose="020B0606020202030204" pitchFamily="34" charset="0"/>
              </a:rPr>
              <a:t>edem</a:t>
            </a:r>
            <a:r>
              <a:rPr lang="en-US" altLang="sr-Latn-RS" sz="2000" dirty="0">
                <a:latin typeface="Arial Narrow" panose="020B0606020202030204" pitchFamily="34" charset="0"/>
              </a:rPr>
              <a:t> • </a:t>
            </a:r>
            <a:r>
              <a:rPr lang="en-US" altLang="sr-Latn-RS" sz="2000" dirty="0" err="1">
                <a:latin typeface="Arial Narrow" panose="020B0606020202030204" pitchFamily="34" charset="0"/>
              </a:rPr>
              <a:t>bronhospazam</a:t>
            </a:r>
            <a:r>
              <a:rPr lang="en-US" altLang="sr-Latn-RS" sz="2000" dirty="0">
                <a:latin typeface="Arial Narrow" panose="020B0606020202030204" pitchFamily="34" charset="0"/>
              </a:rPr>
              <a:t> • </a:t>
            </a:r>
            <a:r>
              <a:rPr lang="en-US" altLang="sr-Latn-RS" sz="2000" dirty="0" err="1">
                <a:latin typeface="Arial Narrow" panose="020B0606020202030204" pitchFamily="34" charset="0"/>
              </a:rPr>
              <a:t>hipotenzija</a:t>
            </a:r>
            <a:r>
              <a:rPr lang="en-US" altLang="sr-Latn-RS" sz="2000" dirty="0">
                <a:latin typeface="Arial Narrow" panose="020B0606020202030204" pitchFamily="34" charset="0"/>
              </a:rPr>
              <a:t> • </a:t>
            </a:r>
            <a:r>
              <a:rPr lang="en-US" altLang="sr-Latn-RS" sz="2000" dirty="0" err="1">
                <a:latin typeface="Arial Narrow" panose="020B0606020202030204" pitchFamily="34" charset="0"/>
              </a:rPr>
              <a:t>šok</a:t>
            </a:r>
            <a:endParaRPr lang="hr-HR" altLang="sr-Latn-RS" sz="2000" dirty="0">
              <a:latin typeface="Arial Narrow" panose="020B060602020203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11129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1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0216712"/>
              </p:ext>
            </p:extLst>
          </p:nvPr>
        </p:nvGraphicFramePr>
        <p:xfrm>
          <a:off x="1524001" y="1588"/>
          <a:ext cx="9142413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3" name="Image" r:id="rId4" imgW="9142857" imgH="6857143" progId="Photoshop.Image.7">
                  <p:embed/>
                </p:oleObj>
              </mc:Choice>
              <mc:Fallback>
                <p:oleObj name="Image" r:id="rId4" imgW="9142857" imgH="6857143" progId="Photoshop.Image.7">
                  <p:embed/>
                  <p:pic>
                    <p:nvPicPr>
                      <p:cNvPr id="931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1588"/>
                        <a:ext cx="9142413" cy="6856412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87" name="Text Box 3"/>
          <p:cNvSpPr txBox="1">
            <a:spLocks noChangeArrowheads="1"/>
          </p:cNvSpPr>
          <p:nvPr/>
        </p:nvSpPr>
        <p:spPr bwMode="auto">
          <a:xfrm rot="16200000">
            <a:off x="-707231" y="2863057"/>
            <a:ext cx="5113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r-Latn-CS" altLang="sr-Latn-R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Postotak </a:t>
            </a:r>
            <a:r>
              <a:rPr lang="sr-Latn-CS" altLang="sr-Latn-R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djece</a:t>
            </a:r>
            <a:r>
              <a:rPr lang="sr-Latn-CS" altLang="sr-Latn-R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sa </a:t>
            </a:r>
            <a:r>
              <a:rPr lang="sr-Latn-CS" altLang="sr-Latn-R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atopijom</a:t>
            </a:r>
            <a:endParaRPr lang="en-US" altLang="sr-Latn-R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 rot="16200000">
            <a:off x="4914900" y="23241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r-Latn-CS" altLang="sr-Latn-R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Postotak </a:t>
            </a:r>
            <a:r>
              <a:rPr lang="sr-Latn-CS" altLang="sr-Latn-R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atopičara</a:t>
            </a:r>
            <a:endParaRPr lang="en-US" altLang="sr-Latn-R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2346326" y="-30163"/>
            <a:ext cx="3019425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Porodična anamneza</a:t>
            </a:r>
            <a:endParaRPr lang="en-US" altLang="sr-Latn-R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7489825" y="0"/>
            <a:ext cx="1430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Nivo </a:t>
            </a:r>
            <a:r>
              <a:rPr lang="sr-Latn-CS" altLang="sr-Latn-R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IgE</a:t>
            </a:r>
            <a:endParaRPr lang="en-US" altLang="sr-Latn-R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2405064" y="4941888"/>
            <a:ext cx="8715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nijedan</a:t>
            </a:r>
            <a:endParaRPr lang="en-US" altLang="sr-Latn-RS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3581401" y="4941888"/>
            <a:ext cx="708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jedan</a:t>
            </a:r>
            <a:endParaRPr lang="en-US" altLang="sr-Latn-RS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4648200" y="4941888"/>
            <a:ext cx="83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obadva</a:t>
            </a:r>
            <a:endParaRPr lang="en-US" altLang="sr-Latn-RS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2270125" y="5451476"/>
            <a:ext cx="3314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Roditelj</a:t>
            </a:r>
            <a:r>
              <a:rPr lang="en-US" altLang="sr-Latn-RS" sz="1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sr-Latn-CS" altLang="sr-Latn-R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 koji pate od alergije</a:t>
            </a:r>
            <a:endParaRPr lang="en-US" altLang="sr-Latn-RS" sz="1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3195" name="Text Box 11"/>
          <p:cNvSpPr txBox="1">
            <a:spLocks noChangeArrowheads="1"/>
          </p:cNvSpPr>
          <p:nvPr/>
        </p:nvSpPr>
        <p:spPr bwMode="auto">
          <a:xfrm>
            <a:off x="7391401" y="5457826"/>
            <a:ext cx="2530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Serumski </a:t>
            </a:r>
            <a:r>
              <a:rPr lang="sr-Latn-CS" altLang="sr-Latn-R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IgE</a:t>
            </a:r>
            <a:r>
              <a:rPr lang="sr-Latn-CS" altLang="sr-Latn-R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µg/ml</a:t>
            </a:r>
            <a:endParaRPr lang="en-US" altLang="sr-Latn-R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3196" name="Text Box 12"/>
          <p:cNvSpPr txBox="1">
            <a:spLocks noChangeArrowheads="1"/>
          </p:cNvSpPr>
          <p:nvPr/>
        </p:nvSpPr>
        <p:spPr bwMode="auto">
          <a:xfrm>
            <a:off x="6837363" y="6435725"/>
            <a:ext cx="358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Serumski </a:t>
            </a:r>
            <a:r>
              <a:rPr lang="sr-Latn-CS" altLang="sr-Latn-RS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IgE</a:t>
            </a:r>
            <a:r>
              <a:rPr lang="sr-Latn-CS" altLang="sr-Latn-R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% u </a:t>
            </a:r>
            <a:r>
              <a:rPr lang="sr-Latn-CS" altLang="sr-Latn-RS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općoj</a:t>
            </a:r>
            <a:r>
              <a:rPr lang="sr-Latn-CS" altLang="sr-Latn-R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populaciji</a:t>
            </a:r>
          </a:p>
        </p:txBody>
      </p:sp>
    </p:spTree>
    <p:extLst>
      <p:ext uri="{BB962C8B-B14F-4D97-AF65-F5344CB8AC3E}">
        <p14:creationId xmlns:p14="http://schemas.microsoft.com/office/powerpoint/2010/main" val="388856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998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436956"/>
              </p:ext>
            </p:extLst>
          </p:nvPr>
        </p:nvGraphicFramePr>
        <p:xfrm>
          <a:off x="627796" y="746177"/>
          <a:ext cx="11273051" cy="582270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542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0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7781"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50000"/>
                        </a:spcBef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sr-Latn-RS" sz="2800" b="1" dirty="0">
                          <a:latin typeface="+mn-lt"/>
                        </a:rPr>
                        <a:t>GEN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MOGUĆI MEHANIZAM POVEZANOSTI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2286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  IL4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Razlike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u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ekspresiji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IL-4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2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</a:t>
                      </a:r>
                      <a:r>
                        <a:rPr kumimoji="0" lang="hr-HR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lanac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receptora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za IL-4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Pojačana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signalizacija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u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odgovoru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na IL-4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Symbol" pitchFamily="18" charset="2"/>
                        <a:buChar char=" "/>
                        <a:tabLst/>
                      </a:pPr>
                      <a:r>
                        <a:rPr kumimoji="0" lang="el-GR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β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lanac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receptora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visokog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hr-HR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finiteta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za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IgE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Različite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posl</a:t>
                      </a:r>
                      <a:r>
                        <a:rPr kumimoji="0" lang="hr-HR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j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edice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vezivanja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IgE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za antigen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1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Geni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II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klase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MHC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Efikasnija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prezentacija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alergena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97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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lokus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TCR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Bolje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prepoznavanje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alergena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  ADAM 33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Razlike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u remodel</a:t>
                      </a:r>
                      <a:r>
                        <a:rPr kumimoji="0" lang="hr-HR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ira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nju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hr-HR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zrač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nih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puteva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4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el-GR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β</a:t>
                      </a:r>
                      <a:r>
                        <a:rPr kumimoji="0" lang="en-US" sz="2400" u="none" strike="noStrike" cap="none" normalizeH="0" baseline="-2500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-adrenergički receptor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Hiperreaktivnost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bronhija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9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  5-lipooksigenaza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Razlike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u pro</a:t>
                      </a:r>
                      <a:r>
                        <a:rPr kumimoji="0" lang="hr-HR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izvodnji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leukotrijena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5267" name="Text Box 35"/>
          <p:cNvSpPr txBox="1">
            <a:spLocks noChangeArrowheads="1"/>
          </p:cNvSpPr>
          <p:nvPr/>
        </p:nvSpPr>
        <p:spPr bwMode="auto">
          <a:xfrm>
            <a:off x="4629150" y="381000"/>
            <a:ext cx="2933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sr-Latn-RS" sz="240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938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2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3620957"/>
              </p:ext>
            </p:extLst>
          </p:nvPr>
        </p:nvGraphicFramePr>
        <p:xfrm>
          <a:off x="477969" y="609600"/>
          <a:ext cx="3416300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0" name="Image" r:id="rId4" imgW="3415873" imgH="6247619" progId="Photoshop.Image.7">
                  <p:embed/>
                </p:oleObj>
              </mc:Choice>
              <mc:Fallback>
                <p:oleObj name="Image" r:id="rId4" imgW="3415873" imgH="6247619" progId="Photoshop.Image.7">
                  <p:embed/>
                  <p:pic>
                    <p:nvPicPr>
                      <p:cNvPr id="9728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969" y="609600"/>
                        <a:ext cx="3416300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674016" y="509518"/>
            <a:ext cx="11544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>
                <a:latin typeface="Arial Narrow" panose="020B0606020202030204" pitchFamily="34" charset="0"/>
              </a:rPr>
              <a:t>Genetska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 err="1">
                <a:latin typeface="Arial Narrow" panose="020B0606020202030204" pitchFamily="34" charset="0"/>
              </a:rPr>
              <a:t>osjetljivost</a:t>
            </a:r>
            <a:endParaRPr lang="en-US" altLang="sr-Latn-RS" sz="2000" dirty="0">
              <a:latin typeface="Arial Narrow" panose="020B0606020202030204" pitchFamily="34" charset="0"/>
            </a:endParaRP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2511668" y="486771"/>
            <a:ext cx="9194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>
                <a:latin typeface="Arial Narrow" panose="020B0606020202030204" pitchFamily="34" charset="0"/>
              </a:rPr>
              <a:t>Vanjska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>
                <a:latin typeface="Arial Narrow" panose="020B0606020202030204" pitchFamily="34" charset="0"/>
              </a:rPr>
              <a:t>sredina</a:t>
            </a:r>
            <a:endParaRPr lang="en-US" altLang="sr-Latn-RS" sz="2000" dirty="0">
              <a:latin typeface="Arial Narrow" panose="020B0606020202030204" pitchFamily="34" charset="0"/>
            </a:endParaRP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437060" y="4220570"/>
            <a:ext cx="8141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Visoka</a:t>
            </a:r>
            <a:endParaRPr lang="en-US" altLang="sr-Latn-R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2160563" y="4233270"/>
            <a:ext cx="7120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Niska</a:t>
            </a:r>
            <a:endParaRPr lang="en-US" altLang="sr-Latn-R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1091822" y="4218438"/>
            <a:ext cx="12390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Higijen</a:t>
            </a: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-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ski</a:t>
            </a:r>
            <a:endParaRPr lang="en-US" altLang="sr-Latn-R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2971409" y="4195355"/>
            <a:ext cx="7152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Nehigi</a:t>
            </a: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-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jenski</a:t>
            </a:r>
            <a:endParaRPr lang="en-US" altLang="sr-Latn-R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7289" name="Text Box 9"/>
          <p:cNvSpPr txBox="1">
            <a:spLocks noChangeArrowheads="1"/>
          </p:cNvSpPr>
          <p:nvPr/>
        </p:nvSpPr>
        <p:spPr bwMode="auto">
          <a:xfrm>
            <a:off x="763739" y="4830171"/>
            <a:ext cx="10038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>
                <a:latin typeface="Arial Narrow" panose="020B0606020202030204" pitchFamily="34" charset="0"/>
              </a:rPr>
              <a:t>Atopičari</a:t>
            </a:r>
            <a:endParaRPr lang="en-US" altLang="sr-Latn-RS" sz="2000">
              <a:latin typeface="Arial Narrow" panose="020B0606020202030204" pitchFamily="34" charset="0"/>
            </a:endParaRPr>
          </a:p>
        </p:txBody>
      </p: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2377042" y="4830171"/>
            <a:ext cx="12490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>
                <a:latin typeface="Arial Narrow" panose="020B0606020202030204" pitchFamily="34" charset="0"/>
              </a:rPr>
              <a:t>Neatopičari</a:t>
            </a:r>
            <a:endParaRPr lang="en-US" altLang="sr-Latn-RS" sz="2000">
              <a:latin typeface="Arial Narrow" panose="020B0606020202030204" pitchFamily="34" charset="0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470304" y="5310413"/>
            <a:ext cx="1534766" cy="132343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Konjuktivitis</a:t>
            </a:r>
            <a:r>
              <a:rPr lang="sr-Latn-CS" altLang="sr-Latn-R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Rinitis</a:t>
            </a:r>
            <a:r>
              <a:rPr lang="sr-Latn-CS" altLang="sr-Latn-R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Ekcem,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Astma</a:t>
            </a:r>
            <a:endParaRPr lang="en-US" altLang="sr-Latn-R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2214390" y="5233469"/>
            <a:ext cx="1564395" cy="166199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700" dirty="0">
                <a:solidFill>
                  <a:schemeClr val="bg1"/>
                </a:solidFill>
                <a:latin typeface="Arial Narrow" panose="020B0606020202030204" pitchFamily="34" charset="0"/>
              </a:rPr>
              <a:t>Hepatitis A,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700" dirty="0">
                <a:solidFill>
                  <a:schemeClr val="bg1"/>
                </a:solidFill>
                <a:latin typeface="Arial Narrow" panose="020B0606020202030204" pitchFamily="34" charset="0"/>
              </a:rPr>
              <a:t>TBC,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700" dirty="0">
                <a:solidFill>
                  <a:schemeClr val="bg1"/>
                </a:solidFill>
                <a:latin typeface="Arial Narrow" panose="020B0606020202030204" pitchFamily="34" charset="0"/>
              </a:rPr>
              <a:t>Male boginje,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700" dirty="0">
                <a:solidFill>
                  <a:schemeClr val="bg1"/>
                </a:solidFill>
                <a:latin typeface="Arial Narrow" panose="020B0606020202030204" pitchFamily="34" charset="0"/>
              </a:rPr>
              <a:t>Kolonizacija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700" dirty="0">
                <a:solidFill>
                  <a:schemeClr val="bg1"/>
                </a:solidFill>
                <a:latin typeface="Arial Narrow" panose="020B0606020202030204" pitchFamily="34" charset="0"/>
              </a:rPr>
              <a:t>GIT-a </a:t>
            </a:r>
            <a:r>
              <a:rPr lang="sr-Latn-CS" altLang="sr-Latn-RS" sz="17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komensalima</a:t>
            </a:r>
            <a:endParaRPr lang="en-US" altLang="sr-Latn-RS" sz="17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592769" y="4468280"/>
            <a:ext cx="6096000" cy="152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16" name="Oval 4"/>
          <p:cNvSpPr>
            <a:spLocks noChangeArrowheads="1"/>
          </p:cNvSpPr>
          <p:nvPr/>
        </p:nvSpPr>
        <p:spPr bwMode="auto">
          <a:xfrm>
            <a:off x="4592769" y="3782480"/>
            <a:ext cx="990600" cy="6858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3600">
                <a:solidFill>
                  <a:srgbClr val="FFFF00"/>
                </a:solidFill>
                <a:latin typeface="Comic Sans MS" panose="030F0702030302020204" pitchFamily="66" charset="0"/>
              </a:rPr>
              <a:t>Th1</a:t>
            </a:r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7183569" y="4620680"/>
            <a:ext cx="914400" cy="1219200"/>
          </a:xfrm>
          <a:prstGeom prst="flowChartExtract">
            <a:avLst/>
          </a:prstGeom>
          <a:gradFill rotWithShape="1">
            <a:gsLst>
              <a:gs pos="0">
                <a:srgbClr val="000099"/>
              </a:gs>
              <a:gs pos="100000">
                <a:srgbClr val="66CC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18" name="Oval 6"/>
          <p:cNvSpPr>
            <a:spLocks noChangeArrowheads="1"/>
          </p:cNvSpPr>
          <p:nvPr/>
        </p:nvSpPr>
        <p:spPr bwMode="auto">
          <a:xfrm>
            <a:off x="9698169" y="3782480"/>
            <a:ext cx="990600" cy="6858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3600">
                <a:solidFill>
                  <a:srgbClr val="CC0000"/>
                </a:solidFill>
                <a:latin typeface="Comic Sans MS" panose="030F0702030302020204" pitchFamily="66" charset="0"/>
              </a:rPr>
              <a:t>Th2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516570" y="2777593"/>
            <a:ext cx="11985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IFN</a:t>
            </a:r>
            <a:r>
              <a:rPr lang="sr-Latn-CS" altLang="sr-Latn-R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-</a:t>
            </a:r>
            <a:r>
              <a:rPr lang="en-US" altLang="sr-Latn-R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γ</a:t>
            </a:r>
            <a:endParaRPr lang="sr-Latn-CS" altLang="sr-Latn-R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800" dirty="0">
                <a:latin typeface="Comic Sans MS" panose="030F0702030302020204" pitchFamily="66" charset="0"/>
              </a:rPr>
              <a:t>IL-2</a:t>
            </a:r>
            <a:endParaRPr lang="en-US" altLang="sr-Latn-RS" sz="2800" dirty="0">
              <a:latin typeface="Comic Sans MS" panose="030F0702030302020204" pitchFamily="66" charset="0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9698169" y="1496481"/>
            <a:ext cx="109855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800" dirty="0">
                <a:latin typeface="Comic Sans MS" panose="030F0702030302020204" pitchFamily="66" charset="0"/>
              </a:rPr>
              <a:t>IL-3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IL-4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800" dirty="0">
                <a:latin typeface="Comic Sans MS" panose="030F0702030302020204" pitchFamily="66" charset="0"/>
              </a:rPr>
              <a:t>IL-5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IL-10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IL-13</a:t>
            </a:r>
            <a:endParaRPr lang="en-US" altLang="sr-Latn-R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0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78" y="648485"/>
            <a:ext cx="11081983" cy="602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99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56" y="673817"/>
            <a:ext cx="4702862" cy="59563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03426" name="Grupa 10"/>
          <p:cNvGrpSpPr>
            <a:grpSpLocks/>
          </p:cNvGrpSpPr>
          <p:nvPr/>
        </p:nvGrpSpPr>
        <p:grpSpPr bwMode="auto">
          <a:xfrm>
            <a:off x="5824965" y="2742272"/>
            <a:ext cx="1592262" cy="1592262"/>
            <a:chOff x="2454821" y="178981"/>
            <a:chExt cx="1592756" cy="1592756"/>
          </a:xfrm>
        </p:grpSpPr>
        <p:sp>
          <p:nvSpPr>
            <p:cNvPr id="12" name=" 3"/>
            <p:cNvSpPr/>
            <p:nvPr/>
          </p:nvSpPr>
          <p:spPr>
            <a:xfrm rot="20700000">
              <a:off x="2454821" y="178981"/>
              <a:ext cx="1592756" cy="1592756"/>
            </a:xfrm>
            <a:prstGeom prst="gear6">
              <a:avLst/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 4"/>
            <p:cNvSpPr/>
            <p:nvPr/>
          </p:nvSpPr>
          <p:spPr>
            <a:xfrm>
              <a:off x="2804179" y="528339"/>
              <a:ext cx="894039" cy="8940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5400" tIns="25400" rIns="25400" bIns="2540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hr-HR" sz="2000"/>
            </a:p>
          </p:txBody>
        </p:sp>
      </p:grpSp>
      <p:sp>
        <p:nvSpPr>
          <p:cNvPr id="15" name=" 3"/>
          <p:cNvSpPr/>
          <p:nvPr/>
        </p:nvSpPr>
        <p:spPr>
          <a:xfrm rot="19945463">
            <a:off x="7596615" y="278472"/>
            <a:ext cx="1593850" cy="1592262"/>
          </a:xfrm>
          <a:prstGeom prst="gear6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 3"/>
          <p:cNvSpPr/>
          <p:nvPr/>
        </p:nvSpPr>
        <p:spPr>
          <a:xfrm rot="20700000">
            <a:off x="9504790" y="2635910"/>
            <a:ext cx="1592262" cy="1592263"/>
          </a:xfrm>
          <a:prstGeom prst="gear6">
            <a:avLst/>
          </a:prstGeom>
          <a:solidFill>
            <a:srgbClr val="00FF0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 3"/>
          <p:cNvSpPr/>
          <p:nvPr/>
        </p:nvSpPr>
        <p:spPr>
          <a:xfrm rot="20700000">
            <a:off x="7647415" y="5185435"/>
            <a:ext cx="1592262" cy="1592263"/>
          </a:xfrm>
          <a:prstGeom prst="gear6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Strelica udesno 28"/>
          <p:cNvSpPr/>
          <p:nvPr/>
        </p:nvSpPr>
        <p:spPr bwMode="auto">
          <a:xfrm rot="7534888">
            <a:off x="6821915" y="2092985"/>
            <a:ext cx="1277938" cy="34448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317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defRPr/>
            </a:pPr>
            <a:endParaRPr lang="hr-HR" sz="2400">
              <a:solidFill>
                <a:srgbClr val="00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0" name="Strelica udesno 29"/>
          <p:cNvSpPr/>
          <p:nvPr/>
        </p:nvSpPr>
        <p:spPr bwMode="auto">
          <a:xfrm rot="3380653">
            <a:off x="8631666" y="2134260"/>
            <a:ext cx="1277937" cy="309563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317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defRPr/>
            </a:pPr>
            <a:endParaRPr lang="hr-HR" sz="2400">
              <a:solidFill>
                <a:srgbClr val="00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03432" name="Strelica udesno 30"/>
          <p:cNvSpPr>
            <a:spLocks noChangeArrowheads="1"/>
          </p:cNvSpPr>
          <p:nvPr/>
        </p:nvSpPr>
        <p:spPr bwMode="auto">
          <a:xfrm rot="10800000">
            <a:off x="7610902" y="3743984"/>
            <a:ext cx="1714500" cy="3444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3175" algn="ctr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10800000" anchor="ctr"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2400">
              <a:solidFill>
                <a:srgbClr val="00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Pravokutnik 31"/>
          <p:cNvSpPr/>
          <p:nvPr/>
        </p:nvSpPr>
        <p:spPr bwMode="auto">
          <a:xfrm>
            <a:off x="7610903" y="3599523"/>
            <a:ext cx="214313" cy="64293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defRPr/>
            </a:pPr>
            <a:endParaRPr lang="hr-HR" sz="2400">
              <a:solidFill>
                <a:srgbClr val="00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3" name="Strelica udesno 32"/>
          <p:cNvSpPr/>
          <p:nvPr/>
        </p:nvSpPr>
        <p:spPr bwMode="auto">
          <a:xfrm>
            <a:off x="7610902" y="3112159"/>
            <a:ext cx="1714500" cy="344488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317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defRPr/>
            </a:pPr>
            <a:endParaRPr lang="hr-HR" sz="2400">
              <a:solidFill>
                <a:srgbClr val="00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4" name="Pravokutnik 33"/>
          <p:cNvSpPr/>
          <p:nvPr/>
        </p:nvSpPr>
        <p:spPr bwMode="auto">
          <a:xfrm rot="10800000">
            <a:off x="9111090" y="2956584"/>
            <a:ext cx="214312" cy="6429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defRPr/>
            </a:pPr>
            <a:endParaRPr lang="hr-HR" sz="2400">
              <a:solidFill>
                <a:srgbClr val="00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5" name="Strelica udesno 34"/>
          <p:cNvSpPr/>
          <p:nvPr/>
        </p:nvSpPr>
        <p:spPr bwMode="auto">
          <a:xfrm rot="18462394">
            <a:off x="8934878" y="4833010"/>
            <a:ext cx="1236662" cy="34448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317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defRPr/>
            </a:pPr>
            <a:endParaRPr lang="hr-HR" sz="2400">
              <a:solidFill>
                <a:srgbClr val="00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" name="Pravokutnik 35"/>
          <p:cNvSpPr/>
          <p:nvPr/>
        </p:nvSpPr>
        <p:spPr bwMode="auto">
          <a:xfrm rot="2063240">
            <a:off x="9593690" y="4429784"/>
            <a:ext cx="571500" cy="2413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defRPr/>
            </a:pPr>
            <a:endParaRPr lang="hr-HR" sz="2400">
              <a:solidFill>
                <a:srgbClr val="00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7" name="Strelica udesno 36"/>
          <p:cNvSpPr/>
          <p:nvPr/>
        </p:nvSpPr>
        <p:spPr bwMode="auto">
          <a:xfrm rot="13946882">
            <a:off x="6693328" y="4879048"/>
            <a:ext cx="1236663" cy="34448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317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defRPr/>
            </a:pPr>
            <a:endParaRPr lang="hr-HR" sz="2400">
              <a:solidFill>
                <a:srgbClr val="00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8" name="Pravokutnik 37"/>
          <p:cNvSpPr/>
          <p:nvPr/>
        </p:nvSpPr>
        <p:spPr bwMode="auto">
          <a:xfrm rot="19291976">
            <a:off x="6694915" y="4491698"/>
            <a:ext cx="571500" cy="2428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defRPr/>
            </a:pPr>
            <a:endParaRPr lang="hr-HR" sz="2400">
              <a:solidFill>
                <a:srgbClr val="00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03440" name="TekstniOkvir 38"/>
          <p:cNvSpPr txBox="1">
            <a:spLocks noChangeArrowheads="1"/>
          </p:cNvSpPr>
          <p:nvPr/>
        </p:nvSpPr>
        <p:spPr bwMode="auto">
          <a:xfrm>
            <a:off x="7968090" y="813460"/>
            <a:ext cx="857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800" b="1">
                <a:cs typeface="Arial" panose="020B0604020202020204" pitchFamily="34" charset="0"/>
              </a:rPr>
              <a:t>Th0</a:t>
            </a:r>
          </a:p>
        </p:txBody>
      </p:sp>
      <p:sp>
        <p:nvSpPr>
          <p:cNvPr id="103441" name="TekstniOkvir 39"/>
          <p:cNvSpPr txBox="1">
            <a:spLocks noChangeArrowheads="1"/>
          </p:cNvSpPr>
          <p:nvPr/>
        </p:nvSpPr>
        <p:spPr bwMode="auto">
          <a:xfrm>
            <a:off x="6182152" y="3289960"/>
            <a:ext cx="857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800" b="1">
                <a:cs typeface="Arial" panose="020B0604020202020204" pitchFamily="34" charset="0"/>
              </a:rPr>
              <a:t>Th1</a:t>
            </a:r>
          </a:p>
        </p:txBody>
      </p:sp>
      <p:sp>
        <p:nvSpPr>
          <p:cNvPr id="103442" name="TekstniOkvir 40"/>
          <p:cNvSpPr txBox="1">
            <a:spLocks noChangeArrowheads="1"/>
          </p:cNvSpPr>
          <p:nvPr/>
        </p:nvSpPr>
        <p:spPr bwMode="auto">
          <a:xfrm>
            <a:off x="9896902" y="3170898"/>
            <a:ext cx="857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800" b="1">
                <a:cs typeface="Arial" panose="020B0604020202020204" pitchFamily="34" charset="0"/>
              </a:rPr>
              <a:t>Th2</a:t>
            </a:r>
          </a:p>
        </p:txBody>
      </p:sp>
      <p:sp>
        <p:nvSpPr>
          <p:cNvPr id="103443" name="TekstniOkvir 41"/>
          <p:cNvSpPr txBox="1">
            <a:spLocks noChangeArrowheads="1"/>
          </p:cNvSpPr>
          <p:nvPr/>
        </p:nvSpPr>
        <p:spPr bwMode="auto">
          <a:xfrm>
            <a:off x="7968091" y="5718835"/>
            <a:ext cx="1000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800" b="1" dirty="0" err="1">
                <a:cs typeface="Arial" panose="020B0604020202020204" pitchFamily="34" charset="0"/>
              </a:rPr>
              <a:t>Treg</a:t>
            </a:r>
            <a:endParaRPr lang="hr-HR" altLang="sr-Latn-RS" sz="2800" b="1" dirty="0">
              <a:cs typeface="Arial" panose="020B0604020202020204" pitchFamily="34" charset="0"/>
            </a:endParaRPr>
          </a:p>
        </p:txBody>
      </p:sp>
      <p:sp>
        <p:nvSpPr>
          <p:cNvPr id="43" name="TekstniOkvir 42"/>
          <p:cNvSpPr txBox="1"/>
          <p:nvPr/>
        </p:nvSpPr>
        <p:spPr>
          <a:xfrm>
            <a:off x="10968465" y="2742273"/>
            <a:ext cx="1071562" cy="523875"/>
          </a:xfrm>
          <a:prstGeom prst="rect">
            <a:avLst/>
          </a:prstGeom>
          <a:solidFill>
            <a:schemeClr val="bg2">
              <a:lumMod val="25000"/>
              <a:alpha val="8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r-HR" sz="1400">
                <a:solidFill>
                  <a:schemeClr val="accent2">
                    <a:lumMod val="20000"/>
                    <a:lumOff val="80000"/>
                  </a:schemeClr>
                </a:solidFill>
                <a:cs typeface="Arial" pitchFamily="34" charset="0"/>
              </a:rPr>
              <a:t>IL-4, IL-5,</a:t>
            </a:r>
          </a:p>
          <a:p>
            <a:pPr algn="ctr" eaLnBrk="1" hangingPunct="1">
              <a:defRPr/>
            </a:pPr>
            <a:r>
              <a:rPr lang="hr-HR" sz="1400">
                <a:solidFill>
                  <a:schemeClr val="accent2">
                    <a:lumMod val="20000"/>
                    <a:lumOff val="80000"/>
                  </a:schemeClr>
                </a:solidFill>
                <a:cs typeface="Arial" pitchFamily="34" charset="0"/>
              </a:rPr>
              <a:t>IL-10</a:t>
            </a:r>
          </a:p>
        </p:txBody>
      </p:sp>
      <p:sp>
        <p:nvSpPr>
          <p:cNvPr id="44" name="TekstniOkvir 43"/>
          <p:cNvSpPr txBox="1"/>
          <p:nvPr/>
        </p:nvSpPr>
        <p:spPr>
          <a:xfrm>
            <a:off x="4824840" y="2647023"/>
            <a:ext cx="1071562" cy="523875"/>
          </a:xfrm>
          <a:prstGeom prst="rect">
            <a:avLst/>
          </a:prstGeom>
          <a:solidFill>
            <a:schemeClr val="bg2">
              <a:lumMod val="25000"/>
              <a:alpha val="8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r-HR" sz="1400">
                <a:solidFill>
                  <a:schemeClr val="accent2">
                    <a:lumMod val="20000"/>
                    <a:lumOff val="80000"/>
                  </a:schemeClr>
                </a:solidFill>
                <a:cs typeface="Arial" pitchFamily="34" charset="0"/>
                <a:sym typeface="Wingdings" pitchFamily="2" charset="2"/>
              </a:rPr>
              <a:t>IFN-</a:t>
            </a:r>
            <a:r>
              <a:rPr lang="el-GR" sz="1400">
                <a:solidFill>
                  <a:schemeClr val="accent2">
                    <a:lumMod val="20000"/>
                    <a:lumOff val="80000"/>
                  </a:schemeClr>
                </a:solidFill>
                <a:cs typeface="Arial" pitchFamily="34" charset="0"/>
                <a:sym typeface="Wingdings" pitchFamily="2" charset="2"/>
              </a:rPr>
              <a:t>γ</a:t>
            </a:r>
            <a:r>
              <a:rPr lang="hr-HR" sz="1400">
                <a:solidFill>
                  <a:schemeClr val="accent2">
                    <a:lumMod val="20000"/>
                    <a:lumOff val="80000"/>
                  </a:schemeClr>
                </a:solidFill>
                <a:cs typeface="Arial" pitchFamily="34" charset="0"/>
                <a:sym typeface="Wingdings" pitchFamily="2" charset="2"/>
              </a:rPr>
              <a:t>, IL-2, TNF</a:t>
            </a:r>
            <a:r>
              <a:rPr lang="el-GR" sz="1400">
                <a:solidFill>
                  <a:schemeClr val="accent2">
                    <a:lumMod val="20000"/>
                    <a:lumOff val="80000"/>
                  </a:schemeClr>
                </a:solidFill>
                <a:cs typeface="Arial" pitchFamily="34" charset="0"/>
                <a:sym typeface="Wingdings" pitchFamily="2" charset="2"/>
              </a:rPr>
              <a:t>α</a:t>
            </a:r>
            <a:endParaRPr lang="hr-HR" sz="1400">
              <a:solidFill>
                <a:schemeClr val="accent2">
                  <a:lumMod val="20000"/>
                  <a:lumOff val="80000"/>
                </a:schemeClr>
              </a:solidFill>
              <a:cs typeface="Arial" pitchFamily="34" charset="0"/>
            </a:endParaRPr>
          </a:p>
        </p:txBody>
      </p:sp>
      <p:sp>
        <p:nvSpPr>
          <p:cNvPr id="45" name="TekstniOkvir 44"/>
          <p:cNvSpPr txBox="1"/>
          <p:nvPr/>
        </p:nvSpPr>
        <p:spPr>
          <a:xfrm>
            <a:off x="9325403" y="5956960"/>
            <a:ext cx="1071563" cy="523875"/>
          </a:xfrm>
          <a:prstGeom prst="rect">
            <a:avLst/>
          </a:prstGeom>
          <a:solidFill>
            <a:schemeClr val="bg2">
              <a:lumMod val="25000"/>
              <a:alpha val="8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r-HR" sz="1400">
                <a:solidFill>
                  <a:schemeClr val="accent2">
                    <a:lumMod val="20000"/>
                    <a:lumOff val="80000"/>
                  </a:schemeClr>
                </a:solidFill>
                <a:cs typeface="Arial" pitchFamily="34" charset="0"/>
              </a:rPr>
              <a:t>TGF</a:t>
            </a:r>
            <a:r>
              <a:rPr lang="el-GR" sz="1400">
                <a:solidFill>
                  <a:schemeClr val="accent2">
                    <a:lumMod val="20000"/>
                    <a:lumOff val="80000"/>
                  </a:schemeClr>
                </a:solidFill>
                <a:cs typeface="Arial" pitchFamily="34" charset="0"/>
              </a:rPr>
              <a:t>β</a:t>
            </a:r>
            <a:r>
              <a:rPr lang="hr-HR" sz="1400">
                <a:solidFill>
                  <a:schemeClr val="accent2">
                    <a:lumMod val="20000"/>
                    <a:lumOff val="80000"/>
                  </a:schemeClr>
                </a:solidFill>
                <a:cs typeface="Arial" pitchFamily="34" charset="0"/>
              </a:rPr>
              <a:t>,</a:t>
            </a:r>
          </a:p>
          <a:p>
            <a:pPr algn="ctr" eaLnBrk="1" hangingPunct="1">
              <a:defRPr/>
            </a:pPr>
            <a:r>
              <a:rPr lang="hr-HR" sz="1400">
                <a:solidFill>
                  <a:schemeClr val="accent2">
                    <a:lumMod val="20000"/>
                    <a:lumOff val="80000"/>
                  </a:schemeClr>
                </a:solidFill>
                <a:cs typeface="Arial" pitchFamily="34" charset="0"/>
              </a:rPr>
              <a:t>IL-10</a:t>
            </a:r>
          </a:p>
        </p:txBody>
      </p:sp>
      <p:sp>
        <p:nvSpPr>
          <p:cNvPr id="48" name="Strelica gore 47"/>
          <p:cNvSpPr/>
          <p:nvPr/>
        </p:nvSpPr>
        <p:spPr bwMode="auto">
          <a:xfrm>
            <a:off x="11254216" y="1956459"/>
            <a:ext cx="642937" cy="642938"/>
          </a:xfrm>
          <a:prstGeom prst="upArrow">
            <a:avLst/>
          </a:prstGeom>
          <a:solidFill>
            <a:srgbClr val="00FF00">
              <a:alpha val="80000"/>
            </a:srgbClr>
          </a:solidFill>
          <a:ln w="3175" algn="ctr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defRPr/>
            </a:pPr>
            <a:endParaRPr lang="hr-HR" sz="2400">
              <a:solidFill>
                <a:srgbClr val="00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9" name="Pravokutnik 48"/>
          <p:cNvSpPr/>
          <p:nvPr/>
        </p:nvSpPr>
        <p:spPr>
          <a:xfrm>
            <a:off x="10941785" y="1027754"/>
            <a:ext cx="1077538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  <a:bevelB w="165100" prst="coolSlant"/>
          </a:sp3d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hr-HR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rial" pitchFamily="34" charset="0"/>
              </a:rPr>
              <a:t>IgE</a:t>
            </a:r>
          </a:p>
        </p:txBody>
      </p:sp>
      <p:sp>
        <p:nvSpPr>
          <p:cNvPr id="50" name="TekstniOkvir 49"/>
          <p:cNvSpPr txBox="1"/>
          <p:nvPr/>
        </p:nvSpPr>
        <p:spPr>
          <a:xfrm>
            <a:off x="9325402" y="1813585"/>
            <a:ext cx="571500" cy="307975"/>
          </a:xfrm>
          <a:prstGeom prst="rect">
            <a:avLst/>
          </a:prstGeom>
          <a:solidFill>
            <a:schemeClr val="bg2">
              <a:lumMod val="25000"/>
              <a:alpha val="8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r-HR" sz="1400">
                <a:solidFill>
                  <a:schemeClr val="accent2">
                    <a:lumMod val="20000"/>
                    <a:lumOff val="80000"/>
                  </a:schemeClr>
                </a:solidFill>
                <a:cs typeface="Arial" pitchFamily="34" charset="0"/>
              </a:rPr>
              <a:t>IL-4</a:t>
            </a:r>
          </a:p>
        </p:txBody>
      </p:sp>
      <p:sp>
        <p:nvSpPr>
          <p:cNvPr id="51" name="TekstniOkvir 50"/>
          <p:cNvSpPr txBox="1"/>
          <p:nvPr/>
        </p:nvSpPr>
        <p:spPr>
          <a:xfrm>
            <a:off x="6682216" y="1813585"/>
            <a:ext cx="642937" cy="307975"/>
          </a:xfrm>
          <a:prstGeom prst="rect">
            <a:avLst/>
          </a:prstGeom>
          <a:solidFill>
            <a:schemeClr val="bg2">
              <a:lumMod val="25000"/>
              <a:alpha val="8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r-HR" sz="1400" dirty="0">
                <a:solidFill>
                  <a:schemeClr val="accent2">
                    <a:lumMod val="20000"/>
                    <a:lumOff val="80000"/>
                  </a:schemeClr>
                </a:solidFill>
                <a:cs typeface="Arial" pitchFamily="34" charset="0"/>
              </a:rPr>
              <a:t>IL-12</a:t>
            </a:r>
          </a:p>
        </p:txBody>
      </p:sp>
    </p:spTree>
    <p:extLst>
      <p:ext uri="{BB962C8B-B14F-4D97-AF65-F5344CB8AC3E}">
        <p14:creationId xmlns:p14="http://schemas.microsoft.com/office/powerpoint/2010/main" val="78271981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Tip II preosjetljivosti-</a:t>
            </a:r>
            <a:br>
              <a:rPr lang="hr-HR" altLang="sr-Latn-RS"/>
            </a:br>
            <a:r>
              <a:rPr lang="hr-HR" altLang="sr-Latn-RS"/>
              <a:t>citotoksična Preosjetljivost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71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II. oblik imunološke preosjetljivosti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>
          <a:xfrm>
            <a:off x="581192" y="2340863"/>
            <a:ext cx="11265065" cy="4018993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dirty="0">
                <a:latin typeface="Arial Narrow" panose="020B0606020202030204" pitchFamily="34" charset="0"/>
              </a:rPr>
              <a:t>Preosjetljivost tipa II odlikuje se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potpunim oštećenjima i zatiranjem stanica pojedinih tkiva i organa</a:t>
            </a:r>
            <a:r>
              <a:rPr lang="hr-HR" altLang="sr-Latn-RS" sz="2000" dirty="0">
                <a:latin typeface="Arial Narrow" panose="020B0606020202030204" pitchFamily="34" charset="0"/>
              </a:rPr>
              <a:t>. P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osredovana</a:t>
            </a:r>
            <a:r>
              <a:rPr lang="it-IT" altLang="sr-Latn-RS" sz="2000" dirty="0">
                <a:latin typeface="Arial Narrow" panose="020B0606020202030204" pitchFamily="34" charset="0"/>
              </a:rPr>
              <a:t> je </a:t>
            </a:r>
            <a:r>
              <a:rPr lang="it-IT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protutijelima</a:t>
            </a:r>
            <a:r>
              <a:rPr lang="it-IT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it-IT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IgG</a:t>
            </a:r>
            <a:r>
              <a:rPr lang="it-IT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i </a:t>
            </a:r>
            <a:r>
              <a:rPr lang="it-IT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IgM</a:t>
            </a:r>
            <a:r>
              <a:rPr lang="it-IT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koja</a:t>
            </a:r>
            <a:r>
              <a:rPr lang="it-IT" altLang="sr-Latn-RS" sz="2000" dirty="0">
                <a:latin typeface="Arial Narrow" panose="020B0606020202030204" pitchFamily="34" charset="0"/>
              </a:rPr>
              <a:t> se ve</a:t>
            </a:r>
            <a:r>
              <a:rPr lang="hr-HR" altLang="sr-Latn-RS" sz="2000" dirty="0">
                <a:latin typeface="Arial Narrow" panose="020B0606020202030204" pitchFamily="34" charset="0"/>
              </a:rPr>
              <a:t>ž</a:t>
            </a:r>
            <a:r>
              <a:rPr lang="it-IT" altLang="sr-Latn-RS" sz="2000" dirty="0">
                <a:latin typeface="Arial Narrow" panose="020B0606020202030204" pitchFamily="34" charset="0"/>
              </a:rPr>
              <a:t>u na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specifi</a:t>
            </a:r>
            <a:r>
              <a:rPr lang="hr-HR" altLang="sr-Latn-RS" sz="2000" dirty="0">
                <a:latin typeface="Arial Narrow" panose="020B0606020202030204" pitchFamily="34" charset="0"/>
              </a:rPr>
              <a:t>č</a:t>
            </a:r>
            <a:r>
              <a:rPr lang="it-IT" altLang="sr-Latn-RS" sz="2000" dirty="0">
                <a:latin typeface="Arial Narrow" panose="020B0606020202030204" pitchFamily="34" charset="0"/>
              </a:rPr>
              <a:t>ne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stanice</a:t>
            </a:r>
            <a:r>
              <a:rPr lang="it-IT" altLang="sr-Latn-RS" sz="2000" dirty="0">
                <a:latin typeface="Arial Narrow" panose="020B0606020202030204" pitchFamily="34" charset="0"/>
              </a:rPr>
              <a:t> ili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tkiva</a:t>
            </a:r>
            <a:r>
              <a:rPr lang="hr-HR" altLang="sr-Latn-RS" sz="2000" dirty="0">
                <a:latin typeface="Arial Narrow" panose="020B0606020202030204" pitchFamily="34" charset="0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dirty="0">
                <a:latin typeface="Arial Narrow" panose="020B0606020202030204" pitchFamily="34" charset="0"/>
              </a:rPr>
              <a:t>Ova  protutijela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usmjerena</a:t>
            </a:r>
            <a:r>
              <a:rPr lang="it-IT" altLang="sr-Latn-RS" sz="2000" dirty="0">
                <a:latin typeface="Arial Narrow" panose="020B0606020202030204" pitchFamily="34" charset="0"/>
              </a:rPr>
              <a:t> su na stani</a:t>
            </a:r>
            <a:r>
              <a:rPr lang="hr-HR" altLang="sr-Latn-RS" sz="2000" dirty="0">
                <a:latin typeface="Arial Narrow" panose="020B0606020202030204" pitchFamily="34" charset="0"/>
              </a:rPr>
              <a:t>č</a:t>
            </a:r>
            <a:r>
              <a:rPr lang="it-IT" altLang="sr-Latn-RS" sz="2000" dirty="0">
                <a:latin typeface="Arial Narrow" panose="020B0606020202030204" pitchFamily="34" charset="0"/>
              </a:rPr>
              <a:t>nu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povr</a:t>
            </a:r>
            <a:r>
              <a:rPr lang="hr-HR" altLang="sr-Latn-RS" sz="2000" dirty="0">
                <a:latin typeface="Arial Narrow" panose="020B0606020202030204" pitchFamily="34" charset="0"/>
              </a:rPr>
              <a:t>š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inu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tkivnih</a:t>
            </a:r>
            <a:r>
              <a:rPr lang="it-IT" altLang="sr-Latn-RS" sz="2000" dirty="0">
                <a:latin typeface="Arial Narrow" panose="020B0606020202030204" pitchFamily="34" charset="0"/>
              </a:rPr>
              <a:t> antigena te su u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izravnoj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me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đ</a:t>
            </a:r>
            <a:r>
              <a:rPr lang="it-IT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ureakciji</a:t>
            </a:r>
            <a:r>
              <a:rPr lang="it-IT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s </a:t>
            </a:r>
            <a:r>
              <a:rPr lang="it-IT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Fc</a:t>
            </a:r>
            <a:r>
              <a:rPr lang="it-IT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it-IT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receptorima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(</a:t>
            </a:r>
            <a:r>
              <a:rPr lang="it-IT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FcR</a:t>
            </a:r>
            <a:r>
              <a:rPr lang="hr-HR" altLang="sr-Latn-RS" sz="2000" dirty="0">
                <a:solidFill>
                  <a:srgbClr val="FFFF00"/>
                </a:solidFill>
                <a:latin typeface="Arial Narrow" panose="020B0606020202030204" pitchFamily="34" charset="0"/>
              </a:rPr>
              <a:t>) </a:t>
            </a:r>
            <a:r>
              <a:rPr lang="it-IT" altLang="sr-Latn-RS" sz="2000" dirty="0">
                <a:latin typeface="Arial Narrow" panose="020B0606020202030204" pitchFamily="34" charset="0"/>
              </a:rPr>
              <a:t>na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razli</a:t>
            </a:r>
            <a:r>
              <a:rPr lang="hr-HR" altLang="sr-Latn-RS" sz="2000" dirty="0">
                <a:latin typeface="Arial Narrow" panose="020B0606020202030204" pitchFamily="34" charset="0"/>
              </a:rPr>
              <a:t>č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itim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efektorskim</a:t>
            </a:r>
            <a:r>
              <a:rPr lang="it-IT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it-IT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stanicama</a:t>
            </a:r>
            <a:r>
              <a:rPr lang="hr-HR" altLang="sr-Latn-RS" sz="2000" b="1" dirty="0">
                <a:latin typeface="Arial Narrow" panose="020B0606020202030204" pitchFamily="34" charset="0"/>
              </a:rPr>
              <a:t> </a:t>
            </a:r>
            <a:r>
              <a:rPr lang="hr-HR" altLang="sr-Latn-RS" sz="2000" dirty="0">
                <a:latin typeface="Arial Narrow" panose="020B0606020202030204" pitchFamily="34" charset="0"/>
              </a:rPr>
              <a:t>(</a:t>
            </a:r>
            <a:r>
              <a:rPr lang="it-IT" altLang="sr-Latn-RS" sz="2000" b="1" dirty="0">
                <a:latin typeface="Arial Narrow" panose="020B0606020202030204" pitchFamily="34" charset="0"/>
              </a:rPr>
              <a:t>K </a:t>
            </a:r>
            <a:r>
              <a:rPr lang="it-IT" altLang="sr-Latn-RS" sz="2000" b="1" dirty="0" err="1">
                <a:latin typeface="Arial Narrow" panose="020B0606020202030204" pitchFamily="34" charset="0"/>
              </a:rPr>
              <a:t>stanice</a:t>
            </a:r>
            <a:r>
              <a:rPr lang="hr-HR" altLang="sr-Latn-RS" sz="2000" b="1" dirty="0">
                <a:latin typeface="Arial Narrow" panose="020B0606020202030204" pitchFamily="34" charset="0"/>
              </a:rPr>
              <a:t>, </a:t>
            </a:r>
            <a:r>
              <a:rPr lang="it-IT" altLang="sr-Latn-RS" sz="2000" b="1" dirty="0">
                <a:latin typeface="Arial Narrow" panose="020B0606020202030204" pitchFamily="34" charset="0"/>
              </a:rPr>
              <a:t>neutrofili</a:t>
            </a:r>
            <a:r>
              <a:rPr lang="hr-HR" altLang="sr-Latn-RS" sz="2000" b="1" dirty="0">
                <a:latin typeface="Arial Narrow" panose="020B0606020202030204" pitchFamily="34" charset="0"/>
              </a:rPr>
              <a:t>, </a:t>
            </a:r>
            <a:r>
              <a:rPr lang="it-IT" altLang="sr-Latn-RS" sz="2000" b="1" dirty="0" err="1">
                <a:latin typeface="Arial Narrow" panose="020B0606020202030204" pitchFamily="34" charset="0"/>
              </a:rPr>
              <a:t>eozinofili</a:t>
            </a:r>
            <a:r>
              <a:rPr lang="hr-HR" altLang="sr-Latn-RS" sz="2000" b="1" dirty="0">
                <a:latin typeface="Arial Narrow" panose="020B0606020202030204" pitchFamily="34" charset="0"/>
              </a:rPr>
              <a:t>, </a:t>
            </a:r>
            <a:r>
              <a:rPr lang="it-IT" altLang="sr-Latn-RS" sz="2000" b="1" dirty="0" err="1">
                <a:latin typeface="Arial Narrow" panose="020B0606020202030204" pitchFamily="34" charset="0"/>
              </a:rPr>
              <a:t>makrofagi</a:t>
            </a:r>
            <a:r>
              <a:rPr lang="hr-HR" altLang="sr-Latn-RS" sz="2000" dirty="0">
                <a:latin typeface="Arial Narrow" panose="020B0606020202030204" pitchFamily="34" charset="0"/>
              </a:rPr>
              <a:t>)  i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komponentama </a:t>
            </a:r>
            <a:r>
              <a:rPr lang="it-IT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komplement</a:t>
            </a:r>
            <a:r>
              <a:rPr lang="it-IT" altLang="sr-Latn-RS" sz="2000" b="1" dirty="0" err="1">
                <a:latin typeface="Arial Narrow" panose="020B0606020202030204" pitchFamily="34" charset="0"/>
              </a:rPr>
              <a:t>a</a:t>
            </a:r>
            <a:r>
              <a:rPr lang="hr-HR" altLang="sr-Latn-RS" sz="2000" dirty="0">
                <a:latin typeface="Arial Narrow" panose="020B0606020202030204" pitchFamily="34" charset="0"/>
              </a:rPr>
              <a:t> č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ija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aktivacija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vodi</a:t>
            </a:r>
            <a:r>
              <a:rPr lang="it-IT" altLang="sr-Latn-RS" sz="2000" dirty="0">
                <a:latin typeface="Arial Narrow" panose="020B0606020202030204" pitchFamily="34" charset="0"/>
              </a:rPr>
              <a:t> o</a:t>
            </a:r>
            <a:r>
              <a:rPr lang="hr-HR" altLang="sr-Latn-RS" sz="2000" dirty="0">
                <a:latin typeface="Arial Narrow" panose="020B0606020202030204" pitchFamily="34" charset="0"/>
              </a:rPr>
              <a:t>š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tete</a:t>
            </a:r>
            <a:r>
              <a:rPr lang="hr-HR" altLang="sr-Latn-RS" sz="2000" dirty="0">
                <a:latin typeface="Arial Narrow" panose="020B0606020202030204" pitchFamily="34" charset="0"/>
              </a:rPr>
              <a:t>ć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enju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ciljne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stanice</a:t>
            </a:r>
            <a:r>
              <a:rPr lang="hr-HR" altLang="sr-Latn-RS" sz="2000" dirty="0">
                <a:latin typeface="Arial Narrow" panose="020B0606020202030204" pitchFamily="34" charset="0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Aktivacija</a:t>
            </a:r>
            <a:r>
              <a:rPr lang="it-IT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klasičnog i alternativnog  puta komponenti </a:t>
            </a:r>
            <a:r>
              <a:rPr lang="it-IT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komplementa</a:t>
            </a:r>
            <a:r>
              <a:rPr lang="it-IT" altLang="sr-Latn-RS" sz="2000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mo</a:t>
            </a:r>
            <a:r>
              <a:rPr lang="hr-HR" altLang="sr-Latn-RS" sz="2000" dirty="0">
                <a:latin typeface="Arial Narrow" panose="020B0606020202030204" pitchFamily="34" charset="0"/>
              </a:rPr>
              <a:t>ž</a:t>
            </a:r>
            <a:r>
              <a:rPr lang="it-IT" altLang="sr-Latn-RS" sz="2000" dirty="0">
                <a:latin typeface="Arial Narrow" panose="020B0606020202030204" pitchFamily="34" charset="0"/>
              </a:rPr>
              <a:t>e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proizvesti</a:t>
            </a:r>
            <a:r>
              <a:rPr lang="it-IT" altLang="sr-Latn-RS" sz="2000" dirty="0">
                <a:latin typeface="Arial Narrow" panose="020B0606020202030204" pitchFamily="34" charset="0"/>
              </a:rPr>
              <a:t> liti</a:t>
            </a:r>
            <a:r>
              <a:rPr lang="hr-HR" altLang="sr-Latn-RS" sz="2000" dirty="0">
                <a:latin typeface="Arial Narrow" panose="020B0606020202030204" pitchFamily="34" charset="0"/>
              </a:rPr>
              <a:t>č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ko</a:t>
            </a:r>
            <a:r>
              <a:rPr lang="it-IT" altLang="sr-Latn-RS" sz="2000" dirty="0">
                <a:latin typeface="Arial Narrow" panose="020B0606020202030204" pitchFamily="34" charset="0"/>
              </a:rPr>
              <a:t> o</a:t>
            </a:r>
            <a:r>
              <a:rPr lang="hr-HR" altLang="sr-Latn-RS" sz="2000" dirty="0">
                <a:latin typeface="Arial Narrow" panose="020B0606020202030204" pitchFamily="34" charset="0"/>
              </a:rPr>
              <a:t>š</a:t>
            </a:r>
            <a:r>
              <a:rPr lang="it-IT" altLang="sr-Latn-RS" sz="2000" dirty="0">
                <a:latin typeface="Arial Narrow" panose="020B0606020202030204" pitchFamily="34" charset="0"/>
              </a:rPr>
              <a:t>te</a:t>
            </a:r>
            <a:r>
              <a:rPr lang="hr-HR" altLang="sr-Latn-RS" sz="2000" dirty="0">
                <a:latin typeface="Arial Narrow" panose="020B0606020202030204" pitchFamily="34" charset="0"/>
              </a:rPr>
              <a:t>ć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enje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ciljne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stanice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samim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komplementom</a:t>
            </a:r>
            <a:r>
              <a:rPr lang="hr-HR" altLang="sr-Latn-RS" sz="2000" dirty="0">
                <a:latin typeface="Arial Narrow" panose="020B0606020202030204" pitchFamily="34" charset="0"/>
              </a:rPr>
              <a:t>, </a:t>
            </a:r>
            <a:r>
              <a:rPr lang="it-IT" altLang="sr-Latn-RS" sz="2000" dirty="0">
                <a:latin typeface="Arial Narrow" panose="020B0606020202030204" pitchFamily="34" charset="0"/>
              </a:rPr>
              <a:t>ili 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omogu</a:t>
            </a:r>
            <a:r>
              <a:rPr lang="hr-HR" altLang="sr-Latn-RS" sz="2000" dirty="0">
                <a:latin typeface="Arial Narrow" panose="020B0606020202030204" pitchFamily="34" charset="0"/>
              </a:rPr>
              <a:t>ć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iti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fagocitozu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ciljnih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stanica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nakon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vezanja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ulomaka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C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3</a:t>
            </a:r>
            <a:r>
              <a:rPr lang="it-IT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b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, </a:t>
            </a:r>
            <a:r>
              <a:rPr lang="it-IT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C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3</a:t>
            </a:r>
            <a:r>
              <a:rPr lang="it-IT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bi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, </a:t>
            </a:r>
            <a:r>
              <a:rPr lang="it-IT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C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3</a:t>
            </a:r>
            <a:r>
              <a:rPr lang="it-IT" altLang="sr-Latn-RS" sz="2000" b="1" dirty="0">
                <a:latin typeface="Arial Narrow" panose="020B0606020202030204" pitchFamily="34" charset="0"/>
              </a:rPr>
              <a:t>d</a:t>
            </a:r>
            <a:r>
              <a:rPr lang="hr-HR" altLang="sr-Latn-RS" sz="2000" b="1" dirty="0">
                <a:latin typeface="Arial Narrow" panose="020B0606020202030204" pitchFamily="34" charset="0"/>
              </a:rPr>
              <a:t>  </a:t>
            </a:r>
            <a:r>
              <a:rPr lang="hr-HR" altLang="sr-Latn-RS" sz="2000" dirty="0">
                <a:latin typeface="Arial Narrow" panose="020B0606020202030204" pitchFamily="34" charset="0"/>
              </a:rPr>
              <a:t>koje prepoznaju izvršne stanice </a:t>
            </a:r>
            <a:r>
              <a:rPr lang="hr-HR" altLang="sr-Latn-RS" sz="2000" dirty="0">
                <a:solidFill>
                  <a:srgbClr val="FFFF00"/>
                </a:solidFill>
                <a:latin typeface="Arial Narrow" panose="020B0606020202030204" pitchFamily="34" charset="0"/>
              </a:rPr>
              <a:t>(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makrofagi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,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neutrofili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, eozinofili, i NK </a:t>
            </a:r>
            <a:r>
              <a:rPr lang="it-IT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i K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-</a:t>
            </a:r>
            <a:r>
              <a:rPr lang="it-IT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stanice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) </a:t>
            </a:r>
            <a:r>
              <a:rPr lang="it-IT" altLang="sr-Latn-RS" sz="2000" b="1" dirty="0" err="1">
                <a:latin typeface="Arial Narrow" panose="020B0606020202030204" pitchFamily="34" charset="0"/>
              </a:rPr>
              <a:t>preko</a:t>
            </a:r>
            <a:r>
              <a:rPr lang="hr-HR" altLang="sr-Latn-RS" sz="2000" b="1" dirty="0">
                <a:latin typeface="Arial Narrow" panose="020B0606020202030204" pitchFamily="34" charset="0"/>
              </a:rPr>
              <a:t> svojih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Fc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ili C3 receptora (CR1, CR3, CR4).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Ulomci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komplementa</a:t>
            </a:r>
            <a:r>
              <a:rPr lang="it-IT" altLang="sr-Latn-RS" sz="2000" b="1" dirty="0">
                <a:latin typeface="Arial Narrow" panose="020B0606020202030204" pitchFamily="34" charset="0"/>
              </a:rPr>
              <a:t> </a:t>
            </a:r>
            <a:r>
              <a:rPr lang="it-IT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C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3</a:t>
            </a:r>
            <a:r>
              <a:rPr lang="it-IT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a i C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5</a:t>
            </a:r>
            <a:r>
              <a:rPr lang="it-IT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a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kao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posljedica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njegove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aktivacije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privla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č</a:t>
            </a:r>
            <a:r>
              <a:rPr lang="it-IT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e </a:t>
            </a:r>
            <a:r>
              <a:rPr lang="it-IT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makrofage</a:t>
            </a:r>
            <a:r>
              <a:rPr lang="it-IT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i </a:t>
            </a:r>
            <a:r>
              <a:rPr lang="it-IT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polimorfonukleare</a:t>
            </a:r>
            <a:r>
              <a:rPr lang="it-IT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it-IT" altLang="sr-Latn-RS" sz="2000" dirty="0">
                <a:latin typeface="Arial Narrow" panose="020B0606020202030204" pitchFamily="34" charset="0"/>
              </a:rPr>
              <a:t>na to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mjesto</a:t>
            </a:r>
            <a:r>
              <a:rPr lang="hr-HR" altLang="sr-Latn-RS" sz="2000" dirty="0">
                <a:latin typeface="Arial Narrow" panose="020B0606020202030204" pitchFamily="34" charset="0"/>
              </a:rPr>
              <a:t>, </a:t>
            </a:r>
            <a:r>
              <a:rPr lang="it-IT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te </a:t>
            </a:r>
            <a:r>
              <a:rPr lang="it-IT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stimuliraju</a:t>
            </a:r>
            <a:r>
              <a:rPr lang="it-IT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it-IT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mastocite</a:t>
            </a:r>
            <a:r>
              <a:rPr lang="it-IT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i </a:t>
            </a:r>
            <a:r>
              <a:rPr lang="it-IT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bazofile</a:t>
            </a:r>
            <a:r>
              <a:rPr lang="it-IT" altLang="sr-Latn-RS" sz="2000" b="1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>
                <a:latin typeface="Arial Narrow" panose="020B0606020202030204" pitchFamily="34" charset="0"/>
              </a:rPr>
              <a:t>na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proizvodnju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kemokina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koji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privla</a:t>
            </a:r>
            <a:r>
              <a:rPr lang="hr-HR" altLang="sr-Latn-RS" sz="2000" dirty="0">
                <a:latin typeface="Arial Narrow" panose="020B0606020202030204" pitchFamily="34" charset="0"/>
              </a:rPr>
              <a:t>č</a:t>
            </a:r>
            <a:r>
              <a:rPr lang="it-IT" altLang="sr-Latn-RS" sz="2000" dirty="0">
                <a:latin typeface="Arial Narrow" panose="020B0606020202030204" pitchFamily="34" charset="0"/>
              </a:rPr>
              <a:t>e i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aktiviraju</a:t>
            </a:r>
            <a:r>
              <a:rPr lang="it-IT" altLang="sr-Latn-RS" sz="2000" dirty="0">
                <a:latin typeface="Arial Narrow" panose="020B0606020202030204" pitchFamily="34" charset="0"/>
              </a:rPr>
              <a:t> ostale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izvr</a:t>
            </a:r>
            <a:r>
              <a:rPr lang="hr-HR" altLang="sr-Latn-RS" sz="2000" dirty="0">
                <a:latin typeface="Arial Narrow" panose="020B0606020202030204" pitchFamily="34" charset="0"/>
              </a:rPr>
              <a:t>š</a:t>
            </a:r>
            <a:r>
              <a:rPr lang="it-IT" altLang="sr-Latn-RS" sz="2000" dirty="0">
                <a:latin typeface="Arial Narrow" panose="020B0606020202030204" pitchFamily="34" charset="0"/>
              </a:rPr>
              <a:t>ne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stanice</a:t>
            </a:r>
            <a:r>
              <a:rPr lang="hr-HR" altLang="sr-Latn-RS" sz="2000" dirty="0">
                <a:latin typeface="Arial Narrow" panose="020B0606020202030204" pitchFamily="34" charset="0"/>
              </a:rPr>
              <a:t>.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dirty="0">
                <a:latin typeface="Arial Narrow" panose="020B0606020202030204" pitchFamily="34" charset="0"/>
              </a:rPr>
              <a:t>Oslobađanje </a:t>
            </a:r>
            <a:r>
              <a:rPr lang="hr-HR" altLang="sr-Latn-RS" sz="2000" dirty="0" err="1">
                <a:latin typeface="Arial Narrow" panose="020B0606020202030204" pitchFamily="34" charset="0"/>
              </a:rPr>
              <a:t>anafilatoksina</a:t>
            </a:r>
            <a:r>
              <a:rPr lang="hr-HR" altLang="sr-Latn-RS" sz="2000" dirty="0">
                <a:latin typeface="Arial Narrow" panose="020B0606020202030204" pitchFamily="34" charset="0"/>
              </a:rPr>
              <a:t> i </a:t>
            </a:r>
            <a:r>
              <a:rPr lang="hr-HR" altLang="sr-Latn-RS" sz="2000" dirty="0" err="1">
                <a:latin typeface="Arial Narrow" panose="020B0606020202030204" pitchFamily="34" charset="0"/>
              </a:rPr>
              <a:t>kemotaksijskih</a:t>
            </a:r>
            <a:r>
              <a:rPr lang="hr-HR" altLang="sr-Latn-RS" sz="2000" dirty="0">
                <a:latin typeface="Arial Narrow" panose="020B0606020202030204" pitchFamily="34" charset="0"/>
              </a:rPr>
              <a:t> peptida povećava propusnost krvnih kapilara i infiltraciju </a:t>
            </a:r>
            <a:r>
              <a:rPr lang="hr-HR" altLang="sr-Latn-RS" sz="2000" dirty="0" err="1">
                <a:latin typeface="Arial Narrow" panose="020B0606020202030204" pitchFamily="34" charset="0"/>
              </a:rPr>
              <a:t>neutrofila</a:t>
            </a:r>
            <a:r>
              <a:rPr lang="hr-HR" altLang="sr-Latn-RS" sz="2000" dirty="0">
                <a:latin typeface="Arial Narrow" panose="020B0606020202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7178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Pojavnost Tip II preosjetljivosti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581192" y="2129051"/>
            <a:ext cx="11029615" cy="429628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dirty="0">
                <a:latin typeface="Arial Narrow" panose="020B0606020202030204" pitchFamily="34" charset="0"/>
              </a:rPr>
              <a:t>Taj je oblik preosjetljivosti čest nakon </a:t>
            </a:r>
            <a:r>
              <a:rPr lang="hr-HR" altLang="sr-Latn-RS" sz="2000" b="1" dirty="0">
                <a:latin typeface="Arial Narrow" panose="020B0606020202030204" pitchFamily="34" charset="0"/>
              </a:rPr>
              <a:t>transfuzije nepodudarne krvi</a:t>
            </a:r>
            <a:r>
              <a:rPr lang="hr-HR" altLang="sr-Latn-RS" sz="2000" dirty="0">
                <a:latin typeface="Arial Narrow" panose="020B0606020202030204" pitchFamily="34" charset="0"/>
              </a:rPr>
              <a:t>, pri čemu primatelj brzo uništava primljene eritrocite tako što se </a:t>
            </a:r>
            <a:r>
              <a:rPr lang="hr-HR" altLang="sr-Latn-RS" sz="2000" b="1" dirty="0">
                <a:latin typeface="Arial Narrow" panose="020B0606020202030204" pitchFamily="34" charset="0"/>
              </a:rPr>
              <a:t>protutijela </a:t>
            </a:r>
            <a:r>
              <a:rPr lang="hr-HR" altLang="sr-Latn-RS" sz="2000" b="1" dirty="0" err="1">
                <a:latin typeface="Arial Narrow" panose="020B0606020202030204" pitchFamily="34" charset="0"/>
              </a:rPr>
              <a:t>IgM</a:t>
            </a:r>
            <a:r>
              <a:rPr lang="hr-HR" altLang="sr-Latn-RS" sz="2000" b="1" dirty="0">
                <a:latin typeface="Arial Narrow" panose="020B0606020202030204" pitchFamily="34" charset="0"/>
              </a:rPr>
              <a:t> </a:t>
            </a:r>
            <a:r>
              <a:rPr lang="hr-HR" altLang="sr-Latn-RS" sz="2000" dirty="0">
                <a:latin typeface="Arial Narrow" panose="020B0606020202030204" pitchFamily="34" charset="0"/>
              </a:rPr>
              <a:t>primatelja vežu na eritrocite davatelja, aktiviraju komplement i pospješuju </a:t>
            </a:r>
            <a:r>
              <a:rPr lang="hr-HR" altLang="sr-Latn-RS" sz="2000" dirty="0" err="1">
                <a:latin typeface="Arial Narrow" panose="020B0606020202030204" pitchFamily="34" charset="0"/>
              </a:rPr>
              <a:t>lizu</a:t>
            </a:r>
            <a:r>
              <a:rPr lang="hr-HR" altLang="sr-Latn-RS" sz="2000" dirty="0">
                <a:latin typeface="Arial Narrow" panose="020B0606020202030204" pitchFamily="34" charset="0"/>
              </a:rPr>
              <a:t> i </a:t>
            </a:r>
            <a:r>
              <a:rPr lang="hr-HR" altLang="sr-Latn-RS" sz="2000" dirty="0" err="1">
                <a:latin typeface="Arial Narrow" panose="020B0606020202030204" pitchFamily="34" charset="0"/>
              </a:rPr>
              <a:t>fagocitozu</a:t>
            </a:r>
            <a:r>
              <a:rPr lang="hr-HR" altLang="sr-Latn-RS" sz="2000" dirty="0">
                <a:latin typeface="Arial Narrow" panose="020B0606020202030204" pitchFamily="34" charset="0"/>
              </a:rPr>
              <a:t> primljenih eritrocita.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dirty="0">
                <a:latin typeface="Arial Narrow" panose="020B0606020202030204" pitchFamily="34" charset="0"/>
              </a:rPr>
              <a:t> Daljnji primjeri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preosjetljivosti</a:t>
            </a:r>
            <a:r>
              <a:rPr lang="it-IT" altLang="sr-Latn-RS" sz="2000" dirty="0">
                <a:latin typeface="Arial Narrow" panose="020B0606020202030204" pitchFamily="34" charset="0"/>
              </a:rPr>
              <a:t> tipa II</a:t>
            </a:r>
            <a:r>
              <a:rPr lang="hr-HR" altLang="sr-Latn-RS" sz="2000" dirty="0">
                <a:latin typeface="Arial Narrow" panose="020B0606020202030204" pitchFamily="34" charset="0"/>
              </a:rPr>
              <a:t> su: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dirty="0">
                <a:latin typeface="Arial Narrow" panose="020B0606020202030204" pitchFamily="34" charset="0"/>
              </a:rPr>
              <a:t> </a:t>
            </a:r>
            <a:r>
              <a:rPr lang="hr-HR" altLang="sr-Latn-RS" sz="2000" b="1" dirty="0">
                <a:latin typeface="Arial Narrow" panose="020B0606020202030204" pitchFamily="34" charset="0"/>
              </a:rPr>
              <a:t>h</a:t>
            </a:r>
            <a:r>
              <a:rPr lang="it-IT" altLang="sr-Latn-RS" sz="2000" b="1" dirty="0" err="1">
                <a:latin typeface="Arial Narrow" panose="020B0606020202030204" pitchFamily="34" charset="0"/>
              </a:rPr>
              <a:t>emoliti</a:t>
            </a:r>
            <a:r>
              <a:rPr lang="hr-HR" altLang="sr-Latn-RS" sz="2000" b="1" dirty="0">
                <a:latin typeface="Arial Narrow" panose="020B0606020202030204" pitchFamily="34" charset="0"/>
              </a:rPr>
              <a:t>č</a:t>
            </a:r>
            <a:r>
              <a:rPr lang="it-IT" altLang="sr-Latn-RS" sz="2000" b="1" dirty="0">
                <a:latin typeface="Arial Narrow" panose="020B0606020202030204" pitchFamily="34" charset="0"/>
              </a:rPr>
              <a:t>ka </a:t>
            </a:r>
            <a:r>
              <a:rPr lang="it-IT" altLang="sr-Latn-RS" sz="2000" b="1" dirty="0" err="1">
                <a:latin typeface="Arial Narrow" panose="020B0606020202030204" pitchFamily="34" charset="0"/>
              </a:rPr>
              <a:t>bolest</a:t>
            </a:r>
            <a:r>
              <a:rPr lang="it-IT" altLang="sr-Latn-RS" sz="2000" b="1" dirty="0">
                <a:latin typeface="Arial Narrow" panose="020B0606020202030204" pitchFamily="34" charset="0"/>
              </a:rPr>
              <a:t> </a:t>
            </a:r>
            <a:r>
              <a:rPr lang="it-IT" altLang="sr-Latn-RS" sz="2000" b="1" dirty="0" err="1">
                <a:latin typeface="Arial Narrow" panose="020B0606020202030204" pitchFamily="34" charset="0"/>
              </a:rPr>
              <a:t>novoro</a:t>
            </a:r>
            <a:r>
              <a:rPr lang="hr-HR" altLang="sr-Latn-RS" sz="2000" b="1" dirty="0">
                <a:latin typeface="Arial Narrow" panose="020B0606020202030204" pitchFamily="34" charset="0"/>
              </a:rPr>
              <a:t>đ</a:t>
            </a:r>
            <a:r>
              <a:rPr lang="it-IT" altLang="sr-Latn-RS" sz="2000" b="1" dirty="0">
                <a:latin typeface="Arial Narrow" panose="020B0606020202030204" pitchFamily="34" charset="0"/>
              </a:rPr>
              <a:t>en</a:t>
            </a:r>
            <a:r>
              <a:rPr lang="hr-HR" altLang="sr-Latn-RS" sz="2000" b="1" dirty="0">
                <a:latin typeface="Arial Narrow" panose="020B0606020202030204" pitchFamily="34" charset="0"/>
              </a:rPr>
              <a:t>č</a:t>
            </a:r>
            <a:r>
              <a:rPr lang="it-IT" altLang="sr-Latn-RS" sz="2000" b="1" dirty="0" err="1">
                <a:latin typeface="Arial Narrow" panose="020B0606020202030204" pitchFamily="34" charset="0"/>
              </a:rPr>
              <a:t>adi</a:t>
            </a:r>
            <a:r>
              <a:rPr lang="hr-HR" altLang="sr-Latn-RS" sz="2000" b="1" dirty="0">
                <a:latin typeface="Arial Narrow" panose="020B0606020202030204" pitchFamily="34" charset="0"/>
              </a:rPr>
              <a:t>,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b="1" dirty="0">
                <a:latin typeface="Arial Narrow" panose="020B0606020202030204" pitchFamily="34" charset="0"/>
              </a:rPr>
              <a:t> a</a:t>
            </a:r>
            <a:r>
              <a:rPr lang="it-IT" altLang="sr-Latn-RS" sz="2000" b="1" dirty="0" err="1">
                <a:latin typeface="Arial Narrow" panose="020B0606020202030204" pitchFamily="34" charset="0"/>
              </a:rPr>
              <a:t>utoimune</a:t>
            </a:r>
            <a:r>
              <a:rPr lang="it-IT" altLang="sr-Latn-RS" sz="2000" b="1" dirty="0">
                <a:latin typeface="Arial Narrow" panose="020B0606020202030204" pitchFamily="34" charset="0"/>
              </a:rPr>
              <a:t> </a:t>
            </a:r>
            <a:r>
              <a:rPr lang="it-IT" altLang="sr-Latn-RS" sz="2000" b="1" dirty="0" err="1">
                <a:latin typeface="Arial Narrow" panose="020B0606020202030204" pitchFamily="34" charset="0"/>
              </a:rPr>
              <a:t>hemoliti</a:t>
            </a:r>
            <a:r>
              <a:rPr lang="hr-HR" altLang="sr-Latn-RS" sz="2000" b="1" dirty="0">
                <a:latin typeface="Arial Narrow" panose="020B0606020202030204" pitchFamily="34" charset="0"/>
              </a:rPr>
              <a:t>č</a:t>
            </a:r>
            <a:r>
              <a:rPr lang="it-IT" altLang="sr-Latn-RS" sz="2000" b="1" dirty="0" err="1">
                <a:latin typeface="Arial Narrow" panose="020B0606020202030204" pitchFamily="34" charset="0"/>
              </a:rPr>
              <a:t>ke</a:t>
            </a:r>
            <a:r>
              <a:rPr lang="it-IT" altLang="sr-Latn-RS" sz="2000" b="1" dirty="0">
                <a:latin typeface="Arial Narrow" panose="020B0606020202030204" pitchFamily="34" charset="0"/>
              </a:rPr>
              <a:t> </a:t>
            </a:r>
            <a:r>
              <a:rPr lang="it-IT" altLang="sr-Latn-RS" sz="2000" b="1" dirty="0" err="1">
                <a:latin typeface="Arial Narrow" panose="020B0606020202030204" pitchFamily="34" charset="0"/>
              </a:rPr>
              <a:t>anemije</a:t>
            </a:r>
            <a:r>
              <a:rPr lang="hr-HR" altLang="sr-Latn-RS" sz="2000" b="1" dirty="0">
                <a:latin typeface="Arial Narrow" panose="020B0606020202030204" pitchFamily="34" charset="0"/>
              </a:rPr>
              <a:t>,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b="1" dirty="0">
                <a:latin typeface="Arial Narrow" panose="020B0606020202030204" pitchFamily="34" charset="0"/>
              </a:rPr>
              <a:t> </a:t>
            </a:r>
            <a:r>
              <a:rPr lang="hr-HR" altLang="sr-Latn-RS" sz="2000" b="1" dirty="0" err="1">
                <a:latin typeface="Arial Narrow" panose="020B0606020202030204" pitchFamily="34" charset="0"/>
              </a:rPr>
              <a:t>hiperakutno</a:t>
            </a:r>
            <a:r>
              <a:rPr lang="hr-HR" altLang="sr-Latn-RS" sz="2000" b="1" dirty="0">
                <a:latin typeface="Arial Narrow" panose="020B0606020202030204" pitchFamily="34" charset="0"/>
              </a:rPr>
              <a:t> odbacivanje transplantata,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b="1" dirty="0">
                <a:latin typeface="Arial Narrow" panose="020B0606020202030204" pitchFamily="34" charset="0"/>
              </a:rPr>
              <a:t> </a:t>
            </a:r>
            <a:r>
              <a:rPr lang="pt-BR" altLang="sr-Latn-RS" sz="2000" b="1" dirty="0">
                <a:latin typeface="Arial Narrow" panose="020B0606020202030204" pitchFamily="34" charset="0"/>
              </a:rPr>
              <a:t>idiopatska purpurna trombocitopenija</a:t>
            </a:r>
            <a:r>
              <a:rPr lang="hr-HR" altLang="sr-Latn-RS" sz="2000" dirty="0">
                <a:latin typeface="Arial Narrow" panose="020B0606020202030204" pitchFamily="34" charset="0"/>
              </a:rPr>
              <a:t>,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dirty="0">
                <a:latin typeface="Arial Narrow" panose="020B0606020202030204" pitchFamily="34" charset="0"/>
              </a:rPr>
              <a:t> </a:t>
            </a:r>
            <a:r>
              <a:rPr lang="hr-HR" altLang="sr-Latn-RS" sz="2000" b="1" dirty="0" err="1">
                <a:latin typeface="Arial Narrow" panose="020B0606020202030204" pitchFamily="34" charset="0"/>
              </a:rPr>
              <a:t>Goodpasture'ov</a:t>
            </a:r>
            <a:r>
              <a:rPr lang="hr-HR" altLang="sr-Latn-RS" sz="2000" b="1" dirty="0">
                <a:latin typeface="Arial Narrow" panose="020B0606020202030204" pitchFamily="34" charset="0"/>
              </a:rPr>
              <a:t> sindrom </a:t>
            </a:r>
            <a:r>
              <a:rPr lang="hr-HR" altLang="sr-Latn-RS" sz="2000" dirty="0">
                <a:latin typeface="Arial Narrow" panose="020B0606020202030204" pitchFamily="34" charset="0"/>
              </a:rPr>
              <a:t>(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protutijela</a:t>
            </a:r>
            <a:r>
              <a:rPr lang="it-IT" altLang="sr-Latn-RS" sz="2000" dirty="0">
                <a:latin typeface="Arial Narrow" panose="020B0606020202030204" pitchFamily="34" charset="0"/>
              </a:rPr>
              <a:t> na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kolagen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tip</a:t>
            </a:r>
            <a:r>
              <a:rPr lang="it-IT" altLang="sr-Latn-RS" sz="2000" dirty="0">
                <a:latin typeface="Arial Narrow" panose="020B0606020202030204" pitchFamily="34" charset="0"/>
              </a:rPr>
              <a:t> IV</a:t>
            </a:r>
            <a:r>
              <a:rPr lang="hr-HR" altLang="sr-Latn-RS" sz="2000" dirty="0">
                <a:latin typeface="Arial Narrow" panose="020B0606020202030204" pitchFamily="34" charset="0"/>
              </a:rPr>
              <a:t>;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glavna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sastavnica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bazalne</a:t>
            </a:r>
            <a:r>
              <a:rPr lang="it-IT" altLang="sr-Latn-RS" sz="2000" dirty="0">
                <a:latin typeface="Arial Narrow" panose="020B0606020202030204" pitchFamily="34" charset="0"/>
              </a:rPr>
              <a:t> membrane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glomerula</a:t>
            </a:r>
            <a:r>
              <a:rPr lang="it-IT" altLang="sr-Latn-RS" sz="2000" dirty="0">
                <a:latin typeface="Arial Narrow" panose="020B0606020202030204" pitchFamily="34" charset="0"/>
              </a:rPr>
              <a:t> </a:t>
            </a:r>
            <a:r>
              <a:rPr lang="it-IT" altLang="sr-Latn-RS" sz="2000" dirty="0" err="1">
                <a:latin typeface="Arial Narrow" panose="020B0606020202030204" pitchFamily="34" charset="0"/>
              </a:rPr>
              <a:t>bubrega</a:t>
            </a:r>
            <a:r>
              <a:rPr lang="hr-HR" altLang="sr-Latn-RS" sz="2000" dirty="0">
                <a:latin typeface="Arial Narrow" panose="020B0606020202030204" pitchFamily="34" charset="0"/>
              </a:rPr>
              <a:t>),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b="1" dirty="0" err="1">
                <a:latin typeface="Arial Narrow" panose="020B0606020202030204" pitchFamily="34" charset="0"/>
              </a:rPr>
              <a:t>Myasthenia</a:t>
            </a:r>
            <a:r>
              <a:rPr lang="hr-HR" altLang="sr-Latn-RS" sz="2000" b="1" dirty="0">
                <a:latin typeface="Arial Narrow" panose="020B0606020202030204" pitchFamily="34" charset="0"/>
              </a:rPr>
              <a:t> gravis  </a:t>
            </a:r>
            <a:r>
              <a:rPr lang="hr-HR" altLang="sr-Latn-RS" sz="2000" dirty="0">
                <a:latin typeface="Arial Narrow" panose="020B0606020202030204" pitchFamily="34" charset="0"/>
              </a:rPr>
              <a:t>(protutijela na </a:t>
            </a:r>
            <a:r>
              <a:rPr lang="hr-HR" altLang="sr-Latn-RS" sz="2000" dirty="0" err="1">
                <a:latin typeface="Arial Narrow" panose="020B0606020202030204" pitchFamily="34" charset="0"/>
              </a:rPr>
              <a:t>acetilkolinske</a:t>
            </a:r>
            <a:r>
              <a:rPr lang="hr-HR" altLang="sr-Latn-RS" sz="2000" dirty="0">
                <a:latin typeface="Arial Narrow" panose="020B0606020202030204" pitchFamily="34" charset="0"/>
              </a:rPr>
              <a:t> receptore </a:t>
            </a:r>
            <a:r>
              <a:rPr lang="hr-HR" altLang="sr-Latn-RS" sz="2000" dirty="0" err="1">
                <a:latin typeface="Arial Narrow" panose="020B0606020202030204" pitchFamily="34" charset="0"/>
              </a:rPr>
              <a:t>uzorkuju</a:t>
            </a:r>
            <a:r>
              <a:rPr lang="hr-HR" altLang="sr-Latn-RS" sz="2000" dirty="0">
                <a:latin typeface="Arial Narrow" panose="020B0606020202030204" pitchFamily="34" charset="0"/>
              </a:rPr>
              <a:t> slabost mišića).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hr-HR" altLang="sr-Latn-RS" sz="20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dirty="0">
                <a:latin typeface="Arial Narrow" panose="020B0606020202030204" pitchFamily="34" charset="0"/>
              </a:rPr>
              <a:t>Ovaj oblik preosjetljivosti najčešće je </a:t>
            </a:r>
            <a:r>
              <a:rPr lang="hr-HR" altLang="sr-Latn-RS" sz="2000" b="1" dirty="0">
                <a:latin typeface="Arial Narrow" panose="020B0606020202030204" pitchFamily="34" charset="0"/>
              </a:rPr>
              <a:t>posljedica </a:t>
            </a:r>
            <a:r>
              <a:rPr lang="hr-HR" altLang="sr-Latn-RS" sz="2000" b="1" dirty="0" err="1">
                <a:latin typeface="Arial Narrow" panose="020B0606020202030204" pitchFamily="34" charset="0"/>
              </a:rPr>
              <a:t>autoimunozacije</a:t>
            </a:r>
            <a:r>
              <a:rPr lang="hr-HR" altLang="sr-Latn-RS" sz="2000" b="1" dirty="0">
                <a:latin typeface="Arial Narrow" panose="020B0606020202030204" pitchFamily="34" charset="0"/>
              </a:rPr>
              <a:t> ili reakcije na lijekove</a:t>
            </a:r>
            <a:r>
              <a:rPr lang="hr-HR" altLang="sr-Latn-RS" sz="2000" dirty="0">
                <a:latin typeface="Arial Narrow" panose="020B0606020202030204" pitchFamily="34" charset="0"/>
              </a:rPr>
              <a:t>. </a:t>
            </a:r>
          </a:p>
        </p:txBody>
      </p:sp>
      <p:pic>
        <p:nvPicPr>
          <p:cNvPr id="107524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566" y="3026145"/>
            <a:ext cx="2290763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08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ALERGIJSKE BOLESTI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51613" y="2197431"/>
            <a:ext cx="11293216" cy="2520950"/>
          </a:xfrm>
          <a:ln>
            <a:noFill/>
          </a:ln>
        </p:spPr>
        <p:txBody>
          <a:bodyPr/>
          <a:lstStyle/>
          <a:p>
            <a:pPr marL="0" indent="0" algn="just">
              <a:buNone/>
              <a:defRPr/>
            </a:pPr>
            <a:r>
              <a:rPr lang="en-US" altLang="en-US" sz="3400" dirty="0">
                <a:latin typeface="Times New Roman" panose="02020603050405020304" pitchFamily="18" charset="0"/>
              </a:rPr>
              <a:t>	</a:t>
            </a:r>
            <a:r>
              <a:rPr lang="en-US" altLang="en-US" sz="2800" dirty="0" err="1">
                <a:latin typeface="Arial Narrow" panose="020B0606020202030204" pitchFamily="34" charset="0"/>
              </a:rPr>
              <a:t>su</a:t>
            </a:r>
            <a:r>
              <a:rPr lang="en-US" altLang="en-US" sz="2800" dirty="0">
                <a:latin typeface="Arial Narrow" panose="020B0606020202030204" pitchFamily="34" charset="0"/>
              </a:rPr>
              <a:t> </a:t>
            </a:r>
            <a:r>
              <a:rPr lang="en-US" altLang="en-US" sz="2800" dirty="0" err="1">
                <a:latin typeface="Arial Narrow" panose="020B0606020202030204" pitchFamily="34" charset="0"/>
              </a:rPr>
              <a:t>skupina</a:t>
            </a:r>
            <a:r>
              <a:rPr lang="en-US" altLang="en-US" sz="2800" dirty="0">
                <a:latin typeface="Arial Narrow" panose="020B0606020202030204" pitchFamily="34" charset="0"/>
              </a:rPr>
              <a:t> </a:t>
            </a:r>
            <a:r>
              <a:rPr lang="en-US" altLang="en-US" sz="2800" dirty="0" err="1">
                <a:latin typeface="Arial Narrow" panose="020B0606020202030204" pitchFamily="34" charset="0"/>
              </a:rPr>
              <a:t>različitih</a:t>
            </a:r>
            <a:r>
              <a:rPr lang="en-US" altLang="en-US" sz="2800" dirty="0">
                <a:latin typeface="Arial Narrow" panose="020B0606020202030204" pitchFamily="34" charset="0"/>
              </a:rPr>
              <a:t> </a:t>
            </a:r>
            <a:r>
              <a:rPr lang="en-US" altLang="en-US" sz="2800" dirty="0" err="1">
                <a:latin typeface="Arial Narrow" panose="020B0606020202030204" pitchFamily="34" charset="0"/>
              </a:rPr>
              <a:t>kliničkih</a:t>
            </a:r>
            <a:r>
              <a:rPr lang="en-US" altLang="en-US" sz="2800" dirty="0">
                <a:latin typeface="Arial Narrow" panose="020B0606020202030204" pitchFamily="34" charset="0"/>
              </a:rPr>
              <a:t> </a:t>
            </a:r>
            <a:r>
              <a:rPr lang="en-US" altLang="en-US" sz="2800" dirty="0" err="1">
                <a:latin typeface="Arial Narrow" panose="020B0606020202030204" pitchFamily="34" charset="0"/>
              </a:rPr>
              <a:t>entiteta</a:t>
            </a:r>
            <a:r>
              <a:rPr lang="en-US" altLang="en-US" sz="2800" dirty="0">
                <a:latin typeface="Arial Narrow" panose="020B0606020202030204" pitchFamily="34" charset="0"/>
              </a:rPr>
              <a:t> </a:t>
            </a:r>
            <a:r>
              <a:rPr lang="en-US" altLang="en-US" sz="2800" dirty="0" err="1">
                <a:latin typeface="Arial Narrow" panose="020B0606020202030204" pitchFamily="34" charset="0"/>
              </a:rPr>
              <a:t>kojima</a:t>
            </a:r>
            <a:r>
              <a:rPr lang="en-US" altLang="en-US" sz="2800" dirty="0">
                <a:latin typeface="Arial Narrow" panose="020B0606020202030204" pitchFamily="34" charset="0"/>
              </a:rPr>
              <a:t> je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zajednička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osnova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imun</a:t>
            </a:r>
            <a:r>
              <a:rPr lang="hr-HR" altLang="en-US" sz="2800" b="1" dirty="0">
                <a:latin typeface="Arial Narrow" panose="020B0606020202030204" pitchFamily="34" charset="0"/>
              </a:rPr>
              <a:t>osna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upala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uzrokovana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hr-HR" altLang="en-US" sz="2800" b="1" dirty="0" err="1">
                <a:latin typeface="Arial Narrow" panose="020B0606020202030204" pitchFamily="34" charset="0"/>
              </a:rPr>
              <a:t>međure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akcijom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antigena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i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hr-HR" altLang="en-US" sz="2800" b="1" dirty="0">
                <a:latin typeface="Arial Narrow" panose="020B0606020202030204" pitchFamily="34" charset="0"/>
              </a:rPr>
              <a:t>protu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tijela</a:t>
            </a:r>
            <a:r>
              <a:rPr lang="en-US" altLang="en-US" sz="2800" b="1" dirty="0">
                <a:latin typeface="Arial Narrow" panose="020B0606020202030204" pitchFamily="34" charset="0"/>
              </a:rPr>
              <a:t> u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ponovljenom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hr-HR" altLang="en-US" sz="2800" b="1" dirty="0">
                <a:latin typeface="Arial Narrow" panose="020B0606020202030204" pitchFamily="34" charset="0"/>
              </a:rPr>
              <a:t>doticaju </a:t>
            </a:r>
            <a:r>
              <a:rPr lang="hr-HR" altLang="en-US" sz="2800" dirty="0">
                <a:latin typeface="Arial Narrow" panose="020B0606020202030204" pitchFamily="34" charset="0"/>
              </a:rPr>
              <a:t>(</a:t>
            </a:r>
            <a:r>
              <a:rPr lang="en-US" altLang="en-US" sz="2800" dirty="0" err="1">
                <a:latin typeface="Arial Narrow" panose="020B0606020202030204" pitchFamily="34" charset="0"/>
              </a:rPr>
              <a:t>kontaktu</a:t>
            </a:r>
            <a:r>
              <a:rPr lang="hr-HR" altLang="en-US" sz="2800" dirty="0">
                <a:latin typeface="Arial Narrow" panose="020B0606020202030204" pitchFamily="34" charset="0"/>
              </a:rPr>
              <a:t>)</a:t>
            </a:r>
            <a:r>
              <a:rPr lang="en-US" altLang="en-US" sz="2800" dirty="0"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808" y="4328092"/>
            <a:ext cx="3699562" cy="23733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31" y="4328092"/>
            <a:ext cx="2588964" cy="2376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3369" y="4328092"/>
            <a:ext cx="2941503" cy="2373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103" y="5601020"/>
            <a:ext cx="1317276" cy="1100389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419" y="4328092"/>
            <a:ext cx="1433310" cy="1191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6721" y="5601020"/>
            <a:ext cx="1390008" cy="11003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6729" y="4328092"/>
            <a:ext cx="1317276" cy="12729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0342" y="883174"/>
            <a:ext cx="2105025" cy="1404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10001" y="880136"/>
            <a:ext cx="1881999" cy="139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2693" y="880136"/>
            <a:ext cx="2655689" cy="140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2019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4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4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498" grpId="0" build="p" autoUpdateAnimBg="0" advAuto="0"/>
      <p:bldP spid="234499" grpId="0" build="p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688490"/>
          </a:xfrm>
        </p:spPr>
        <p:txBody>
          <a:bodyPr/>
          <a:lstStyle/>
          <a:p>
            <a:r>
              <a:rPr lang="hr-HR" altLang="sr-Latn-RS" dirty="0"/>
              <a:t>Mehanizmi reakcije tipa II preosjetljivosti</a:t>
            </a:r>
          </a:p>
        </p:txBody>
      </p:sp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3" y="1418148"/>
            <a:ext cx="7713320" cy="4970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Box 2"/>
          <p:cNvSpPr txBox="1">
            <a:spLocks noChangeArrowheads="1"/>
          </p:cNvSpPr>
          <p:nvPr/>
        </p:nvSpPr>
        <p:spPr bwMode="auto">
          <a:xfrm>
            <a:off x="3935413" y="5842001"/>
            <a:ext cx="7569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 dirty="0">
                <a:solidFill>
                  <a:schemeClr val="bg1"/>
                </a:solidFill>
              </a:rPr>
              <a:t>aC</a:t>
            </a:r>
            <a:r>
              <a:rPr lang="hr-HR" altLang="sr-Latn-RS" sz="1800" dirty="0"/>
              <a:t> </a:t>
            </a:r>
            <a:r>
              <a:rPr lang="hr-HR" altLang="sr-Latn-RS" sz="1800" dirty="0">
                <a:solidFill>
                  <a:schemeClr val="bg1"/>
                </a:solidFill>
              </a:rPr>
              <a:t>– aktivacija komplementa; </a:t>
            </a:r>
            <a:r>
              <a:rPr lang="hr-HR" altLang="sr-Latn-RS" sz="1800" b="1" dirty="0">
                <a:solidFill>
                  <a:schemeClr val="bg1"/>
                </a:solidFill>
              </a:rPr>
              <a:t>ADCC – '</a:t>
            </a:r>
            <a:r>
              <a:rPr lang="hr-HR" altLang="sr-Latn-RS" sz="1800" dirty="0" err="1">
                <a:solidFill>
                  <a:schemeClr val="bg1"/>
                </a:solidFill>
              </a:rPr>
              <a:t>antibody</a:t>
            </a:r>
            <a:r>
              <a:rPr lang="hr-HR" altLang="sr-Latn-RS" sz="1800" dirty="0">
                <a:solidFill>
                  <a:schemeClr val="bg1"/>
                </a:solidFill>
              </a:rPr>
              <a:t> </a:t>
            </a:r>
            <a:r>
              <a:rPr lang="hr-HR" altLang="sr-Latn-RS" sz="1800" dirty="0" err="1">
                <a:solidFill>
                  <a:schemeClr val="bg1"/>
                </a:solidFill>
              </a:rPr>
              <a:t>dependent</a:t>
            </a:r>
            <a:r>
              <a:rPr lang="hr-HR" altLang="sr-Latn-RS" sz="1800" dirty="0">
                <a:solidFill>
                  <a:schemeClr val="bg1"/>
                </a:solidFill>
              </a:rPr>
              <a:t> </a:t>
            </a:r>
            <a:r>
              <a:rPr lang="hr-HR" altLang="sr-Latn-RS" sz="1800" dirty="0" err="1">
                <a:solidFill>
                  <a:schemeClr val="bg1"/>
                </a:solidFill>
              </a:rPr>
              <a:t>cellular</a:t>
            </a:r>
            <a:r>
              <a:rPr lang="hr-HR" altLang="sr-Latn-RS" sz="1800" dirty="0">
                <a:solidFill>
                  <a:schemeClr val="bg1"/>
                </a:solidFill>
              </a:rPr>
              <a:t>  </a:t>
            </a:r>
            <a:r>
              <a:rPr lang="hr-HR" altLang="sr-Latn-RS" sz="1800" dirty="0" err="1">
                <a:solidFill>
                  <a:schemeClr val="bg1"/>
                </a:solidFill>
              </a:rPr>
              <a:t>cytotoxicity</a:t>
            </a:r>
            <a:r>
              <a:rPr lang="hr-HR" altLang="sr-Latn-RS" sz="1800" dirty="0">
                <a:solidFill>
                  <a:schemeClr val="bg1"/>
                </a:solidFill>
              </a:rPr>
              <a:t>; </a:t>
            </a:r>
            <a:r>
              <a:rPr lang="hr-HR" altLang="sr-Latn-RS" sz="1800" b="1" dirty="0" err="1">
                <a:solidFill>
                  <a:schemeClr val="bg1"/>
                </a:solidFill>
              </a:rPr>
              <a:t>Eo</a:t>
            </a:r>
            <a:r>
              <a:rPr lang="hr-HR" altLang="sr-Latn-RS" sz="1800" b="1" dirty="0">
                <a:solidFill>
                  <a:schemeClr val="bg1"/>
                </a:solidFill>
              </a:rPr>
              <a:t> – </a:t>
            </a:r>
            <a:r>
              <a:rPr lang="hr-HR" altLang="sr-Latn-RS" sz="1800" dirty="0">
                <a:solidFill>
                  <a:schemeClr val="bg1"/>
                </a:solidFill>
              </a:rPr>
              <a:t>eozinofil, </a:t>
            </a:r>
            <a:r>
              <a:rPr lang="hr-HR" altLang="sr-Latn-RS" sz="1800" b="1" dirty="0">
                <a:solidFill>
                  <a:schemeClr val="bg1"/>
                </a:solidFill>
              </a:rPr>
              <a:t>Mo/</a:t>
            </a:r>
            <a:r>
              <a:rPr lang="hr-HR" altLang="sr-Latn-RS" sz="1800" b="1" dirty="0" err="1">
                <a:solidFill>
                  <a:schemeClr val="bg1"/>
                </a:solidFill>
              </a:rPr>
              <a:t>Mf</a:t>
            </a:r>
            <a:r>
              <a:rPr lang="hr-HR" altLang="sr-Latn-RS" sz="1800" b="1" dirty="0">
                <a:solidFill>
                  <a:schemeClr val="bg1"/>
                </a:solidFill>
              </a:rPr>
              <a:t> – </a:t>
            </a:r>
            <a:r>
              <a:rPr lang="hr-HR" altLang="sr-Latn-RS" sz="1800" dirty="0" err="1">
                <a:solidFill>
                  <a:schemeClr val="bg1"/>
                </a:solidFill>
              </a:rPr>
              <a:t>monocit</a:t>
            </a:r>
            <a:r>
              <a:rPr lang="hr-HR" altLang="sr-Latn-RS" sz="1800" dirty="0">
                <a:solidFill>
                  <a:schemeClr val="bg1"/>
                </a:solidFill>
              </a:rPr>
              <a:t>/</a:t>
            </a:r>
            <a:r>
              <a:rPr lang="hr-HR" altLang="sr-Latn-RS" sz="1800" dirty="0" err="1">
                <a:solidFill>
                  <a:schemeClr val="bg1"/>
                </a:solidFill>
              </a:rPr>
              <a:t>makrofag</a:t>
            </a:r>
            <a:r>
              <a:rPr lang="hr-HR" altLang="sr-Latn-RS" sz="1800" dirty="0">
                <a:solidFill>
                  <a:schemeClr val="bg1"/>
                </a:solidFill>
              </a:rPr>
              <a:t>; </a:t>
            </a:r>
            <a:r>
              <a:rPr lang="hr-HR" altLang="sr-Latn-RS" sz="1800" b="1" dirty="0">
                <a:solidFill>
                  <a:schemeClr val="bg1"/>
                </a:solidFill>
              </a:rPr>
              <a:t>Ne – </a:t>
            </a:r>
            <a:r>
              <a:rPr lang="hr-HR" altLang="sr-Latn-RS" sz="1800" dirty="0" err="1">
                <a:solidFill>
                  <a:schemeClr val="bg1"/>
                </a:solidFill>
              </a:rPr>
              <a:t>neutrofil</a:t>
            </a:r>
            <a:r>
              <a:rPr lang="hr-HR" altLang="sr-Latn-RS" sz="1800" dirty="0">
                <a:solidFill>
                  <a:schemeClr val="bg1"/>
                </a:solidFill>
              </a:rPr>
              <a:t>; </a:t>
            </a:r>
            <a:r>
              <a:rPr lang="hr-HR" altLang="sr-Latn-RS" sz="1800" b="1" dirty="0" err="1">
                <a:solidFill>
                  <a:schemeClr val="bg1"/>
                </a:solidFill>
              </a:rPr>
              <a:t>Tr</a:t>
            </a:r>
            <a:r>
              <a:rPr lang="hr-HR" altLang="sr-Latn-RS" sz="1800" b="1" dirty="0">
                <a:solidFill>
                  <a:schemeClr val="bg1"/>
                </a:solidFill>
              </a:rPr>
              <a:t> – </a:t>
            </a:r>
            <a:r>
              <a:rPr lang="hr-HR" altLang="sr-Latn-RS" sz="1800" dirty="0">
                <a:solidFill>
                  <a:schemeClr val="bg1"/>
                </a:solidFill>
              </a:rPr>
              <a:t>trombocit </a:t>
            </a:r>
          </a:p>
        </p:txBody>
      </p:sp>
      <p:pic>
        <p:nvPicPr>
          <p:cNvPr id="5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6" y="1484784"/>
            <a:ext cx="2778040" cy="4970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080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niOkvir 15"/>
          <p:cNvSpPr txBox="1"/>
          <p:nvPr/>
        </p:nvSpPr>
        <p:spPr>
          <a:xfrm>
            <a:off x="1919288" y="765176"/>
            <a:ext cx="8462962" cy="129266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algn="ctr" eaLnBrk="1" hangingPunct="1">
              <a:buFont typeface="Wingdings" pitchFamily="2" charset="2"/>
              <a:buChar char="§"/>
              <a:defRPr/>
            </a:pPr>
            <a:r>
              <a:rPr lang="hr-HR" dirty="0">
                <a:latin typeface="Arial Narrow" panose="020B0606020202030204" pitchFamily="34" charset="0"/>
                <a:cs typeface="Arial" charset="0"/>
              </a:rPr>
              <a:t> </a:t>
            </a:r>
            <a:r>
              <a:rPr lang="hr-HR" sz="2400" dirty="0">
                <a:latin typeface="Arial Narrow" panose="020B0606020202030204" pitchFamily="34" charset="0"/>
                <a:cs typeface="Arial" charset="0"/>
              </a:rPr>
              <a:t>reakcije preosjetljivosti tipa II</a:t>
            </a:r>
          </a:p>
          <a:p>
            <a:pPr algn="ctr" eaLnBrk="1" hangingPunct="1">
              <a:defRPr/>
            </a:pPr>
            <a:r>
              <a:rPr lang="hr-HR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antitijela</a:t>
            </a:r>
            <a:r>
              <a:rPr lang="hr-HR" i="1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 </a:t>
            </a:r>
            <a:r>
              <a:rPr lang="hr-HR" i="1" dirty="0" err="1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IgG</a:t>
            </a:r>
            <a:r>
              <a:rPr lang="hr-HR" i="1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 i </a:t>
            </a:r>
            <a:r>
              <a:rPr lang="hr-HR" i="1" dirty="0" err="1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IgM</a:t>
            </a:r>
            <a:r>
              <a:rPr lang="hr-HR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 se vežu za antigene na površini stanica</a:t>
            </a:r>
          </a:p>
          <a:p>
            <a:pPr algn="ctr" eaLnBrk="1" hangingPunct="1">
              <a:defRPr/>
            </a:pPr>
            <a:r>
              <a:rPr lang="hr-HR" i="1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  aktivacija komplementa, </a:t>
            </a:r>
            <a:r>
              <a:rPr lang="hr-HR" i="1" dirty="0" err="1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fagocita</a:t>
            </a:r>
            <a:r>
              <a:rPr lang="hr-HR" i="1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 ili </a:t>
            </a:r>
            <a:r>
              <a:rPr lang="hr-HR" i="1" dirty="0" err="1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citotoksičnog</a:t>
            </a:r>
            <a:r>
              <a:rPr lang="hr-HR" i="1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 djelovanja</a:t>
            </a:r>
          </a:p>
          <a:p>
            <a:pPr algn="ctr" eaLnBrk="1" hangingPunct="1">
              <a:defRPr/>
            </a:pPr>
            <a:r>
              <a:rPr lang="hr-HR" i="1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NK-stanica (ADCC) </a:t>
            </a:r>
            <a:r>
              <a:rPr lang="hr-HR" dirty="0" err="1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citotoksične</a:t>
            </a:r>
            <a:r>
              <a:rPr lang="hr-HR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 reakcije </a:t>
            </a:r>
            <a:r>
              <a:rPr lang="hr-HR" i="1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penicilin, MG</a:t>
            </a:r>
            <a:endParaRPr lang="hr-HR" dirty="0">
              <a:latin typeface="Arial Narrow" panose="020B0606020202030204" pitchFamily="34" charset="0"/>
              <a:cs typeface="Arial" charset="0"/>
              <a:sym typeface="Wingdings" pitchFamily="2" charset="2"/>
            </a:endParaRPr>
          </a:p>
        </p:txBody>
      </p:sp>
      <p:pic>
        <p:nvPicPr>
          <p:cNvPr id="10957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1" y="2715986"/>
            <a:ext cx="10249469" cy="388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Rectangle 10"/>
          <p:cNvSpPr>
            <a:spLocks noChangeArrowheads="1"/>
          </p:cNvSpPr>
          <p:nvPr/>
        </p:nvSpPr>
        <p:spPr bwMode="auto">
          <a:xfrm>
            <a:off x="2590800" y="3590926"/>
            <a:ext cx="129540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Aft>
                <a:spcPct val="20000"/>
              </a:spcAft>
              <a:buClr>
                <a:schemeClr val="accent1"/>
              </a:buClr>
              <a:buSzPct val="70000"/>
              <a:buFont typeface="Monotype Sorts" charset="2"/>
              <a:buNone/>
            </a:pPr>
            <a:r>
              <a:rPr lang="hr-HR" altLang="sr-Latn-RS" sz="1400" b="1" dirty="0">
                <a:cs typeface="Arial" panose="020B0604020202020204" pitchFamily="34" charset="0"/>
              </a:rPr>
              <a:t>komplement</a:t>
            </a:r>
          </a:p>
        </p:txBody>
      </p:sp>
      <p:sp>
        <p:nvSpPr>
          <p:cNvPr id="109573" name="Rectangle 11"/>
          <p:cNvSpPr>
            <a:spLocks noChangeArrowheads="1"/>
          </p:cNvSpPr>
          <p:nvPr/>
        </p:nvSpPr>
        <p:spPr bwMode="auto">
          <a:xfrm>
            <a:off x="4320949" y="2321606"/>
            <a:ext cx="863600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70000"/>
              </a:lnSpc>
              <a:spcAft>
                <a:spcPct val="20000"/>
              </a:spcAft>
              <a:buClr>
                <a:schemeClr val="accent1"/>
              </a:buClr>
              <a:buSzPct val="70000"/>
              <a:buFont typeface="Monotype Sorts" charset="2"/>
              <a:buNone/>
            </a:pPr>
            <a:r>
              <a:rPr lang="hr-HR" altLang="sr-Latn-RS" sz="1400" b="1" dirty="0">
                <a:cs typeface="Arial" panose="020B0604020202020204" pitchFamily="34" charset="0"/>
              </a:rPr>
              <a:t>fagociti</a:t>
            </a:r>
          </a:p>
        </p:txBody>
      </p:sp>
      <p:sp>
        <p:nvSpPr>
          <p:cNvPr id="109574" name="Rectangle 12"/>
          <p:cNvSpPr>
            <a:spLocks noChangeArrowheads="1"/>
          </p:cNvSpPr>
          <p:nvPr/>
        </p:nvSpPr>
        <p:spPr bwMode="auto">
          <a:xfrm>
            <a:off x="9820276" y="2466068"/>
            <a:ext cx="790575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Aft>
                <a:spcPct val="20000"/>
              </a:spcAft>
              <a:buClr>
                <a:schemeClr val="accent1"/>
              </a:buClr>
              <a:buSzPct val="70000"/>
              <a:buFont typeface="Monotype Sorts" charset="2"/>
              <a:buNone/>
            </a:pPr>
            <a:r>
              <a:rPr lang="hr-HR" altLang="sr-Latn-RS" sz="1400" b="1" dirty="0">
                <a:cs typeface="Arial" panose="020B0604020202020204" pitchFamily="34" charset="0"/>
              </a:rPr>
              <a:t>ADCC</a:t>
            </a:r>
          </a:p>
        </p:txBody>
      </p:sp>
    </p:spTree>
    <p:extLst>
      <p:ext uri="{BB962C8B-B14F-4D97-AF65-F5344CB8AC3E}">
        <p14:creationId xmlns:p14="http://schemas.microsoft.com/office/powerpoint/2010/main" val="424710664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6146800"/>
            <a:ext cx="4637337" cy="685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 dirty="0">
                <a:latin typeface="Arial Narrow" panose="020B0606020202030204" pitchFamily="34" charset="0"/>
              </a:rPr>
              <a:t>CITOTOKSI</a:t>
            </a:r>
            <a:r>
              <a:rPr lang="hr-HR" altLang="sr-Latn-RS" sz="2400" b="1" dirty="0">
                <a:latin typeface="Arial Narrow" panose="020B0606020202030204" pitchFamily="34" charset="0"/>
              </a:rPr>
              <a:t>ČNI TIP PREOSETLJIVOSTI</a:t>
            </a:r>
            <a:endParaRPr lang="en-US" altLang="sr-Latn-RS" sz="24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1116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95386"/>
              </p:ext>
            </p:extLst>
          </p:nvPr>
        </p:nvGraphicFramePr>
        <p:xfrm>
          <a:off x="262209" y="676275"/>
          <a:ext cx="4198938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4" name="Image" r:id="rId4" imgW="1904762" imgH="2488889" progId="Photoshop.Image.8">
                  <p:embed/>
                </p:oleObj>
              </mc:Choice>
              <mc:Fallback>
                <p:oleObj name="Image" r:id="rId4" imgW="1904762" imgH="2488889" progId="Photoshop.Image.8">
                  <p:embed/>
                  <p:pic>
                    <p:nvPicPr>
                      <p:cNvPr id="1116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209" y="676275"/>
                        <a:ext cx="4198938" cy="54864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669627" y="673606"/>
            <a:ext cx="23086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II tip </a:t>
            </a:r>
            <a:r>
              <a:rPr lang="en-US" altLang="sr-Latn-RS" sz="2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preosetljivosti</a:t>
            </a:r>
            <a:endParaRPr lang="en-US" altLang="sr-Latn-R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2091010" y="3257550"/>
            <a:ext cx="18117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Antigeni</a:t>
            </a:r>
            <a:r>
              <a:rPr lang="en-U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na </a:t>
            </a:r>
            <a:r>
              <a:rPr lang="en-US" altLang="sr-Latn-R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membrani</a:t>
            </a:r>
            <a:endParaRPr lang="en-US" altLang="sr-Latn-R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1100409" y="45720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sr-Latn-RS" sz="240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434059" y="1127362"/>
            <a:ext cx="35221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C</a:t>
            </a:r>
            <a:r>
              <a:rPr lang="en-US" altLang="sr-Latn-R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itotoksi</a:t>
            </a: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č</a:t>
            </a:r>
            <a:r>
              <a:rPr lang="en-US" altLang="sr-Latn-R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nost</a:t>
            </a: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stanica ovisna od </a:t>
            </a:r>
            <a:r>
              <a:rPr lang="sr-Latn-CS" altLang="sr-Latn-R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protutijelima</a:t>
            </a:r>
            <a:endParaRPr lang="en-US" altLang="sr-Latn-R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262209" y="5638800"/>
            <a:ext cx="34387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C</a:t>
            </a:r>
            <a:r>
              <a:rPr lang="en-US" altLang="sr-Latn-R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itotoksi</a:t>
            </a: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č</a:t>
            </a:r>
            <a:r>
              <a:rPr lang="en-US" altLang="sr-Latn-R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nost</a:t>
            </a:r>
            <a:r>
              <a:rPr lang="sr-Latn-CS" altLang="sr-Latn-R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posredovana </a:t>
            </a:r>
            <a:r>
              <a:rPr lang="sr-Latn-CS" altLang="sr-Latn-RS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komplementom</a:t>
            </a:r>
            <a:endParaRPr lang="en-US" altLang="sr-Latn-R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1625" name="Text Box 9"/>
          <p:cNvSpPr txBox="1">
            <a:spLocks noChangeArrowheads="1"/>
          </p:cNvSpPr>
          <p:nvPr/>
        </p:nvSpPr>
        <p:spPr bwMode="auto">
          <a:xfrm>
            <a:off x="643209" y="3886200"/>
            <a:ext cx="1117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b="1">
                <a:latin typeface="Comic Sans MS" panose="030F0702030302020204" pitchFamily="66" charset="0"/>
              </a:rPr>
              <a:t>IgG, IgM</a:t>
            </a:r>
            <a:endParaRPr lang="en-US" altLang="sr-Latn-RS" sz="1600" b="1">
              <a:latin typeface="Comic Sans MS" panose="030F0702030302020204" pitchFamily="66" charset="0"/>
            </a:endParaRPr>
          </a:p>
        </p:txBody>
      </p:sp>
      <p:sp>
        <p:nvSpPr>
          <p:cNvPr id="111626" name="Text Box 10"/>
          <p:cNvSpPr txBox="1">
            <a:spLocks noChangeArrowheads="1"/>
          </p:cNvSpPr>
          <p:nvPr/>
        </p:nvSpPr>
        <p:spPr bwMode="auto">
          <a:xfrm>
            <a:off x="2124348" y="1447800"/>
            <a:ext cx="5413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b="1">
                <a:latin typeface="Comic Sans MS" panose="030F0702030302020204" pitchFamily="66" charset="0"/>
              </a:rPr>
              <a:t>IgG</a:t>
            </a:r>
            <a:endParaRPr lang="en-US" altLang="sr-Latn-RS" sz="1600" b="1">
              <a:latin typeface="Comic Sans MS" panose="030F0702030302020204" pitchFamily="66" charset="0"/>
            </a:endParaRPr>
          </a:p>
        </p:txBody>
      </p:sp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1557609" y="2438400"/>
            <a:ext cx="6492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 b="1">
                <a:latin typeface="Comic Sans MS" panose="030F0702030302020204" pitchFamily="66" charset="0"/>
              </a:rPr>
              <a:t>Fc</a:t>
            </a:r>
            <a:r>
              <a:rPr lang="el-GR" altLang="sr-Latn-RS" sz="1600" b="1">
                <a:latin typeface="Comic Sans MS" panose="030F0702030302020204" pitchFamily="66" charset="0"/>
              </a:rPr>
              <a:t>γ</a:t>
            </a:r>
            <a:r>
              <a:rPr lang="sr-Latn-CS" altLang="sr-Latn-RS" sz="1600" b="1">
                <a:latin typeface="Comic Sans MS" panose="030F0702030302020204" pitchFamily="66" charset="0"/>
              </a:rPr>
              <a:t>R</a:t>
            </a:r>
            <a:endParaRPr lang="en-US" altLang="sr-Latn-RS" sz="1600" b="1">
              <a:latin typeface="Comic Sans MS" panose="030F0702030302020204" pitchFamily="66" charset="0"/>
            </a:endParaRPr>
          </a:p>
        </p:txBody>
      </p:sp>
      <p:sp>
        <p:nvSpPr>
          <p:cNvPr id="111628" name="Text Box 12"/>
          <p:cNvSpPr txBox="1">
            <a:spLocks noChangeArrowheads="1"/>
          </p:cNvSpPr>
          <p:nvPr/>
        </p:nvSpPr>
        <p:spPr bwMode="auto">
          <a:xfrm>
            <a:off x="846409" y="2147888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r-Latn-CS" altLang="sr-Latn-RS" sz="2400">
                <a:latin typeface="Comic Sans MS" panose="030F0702030302020204" pitchFamily="66" charset="0"/>
              </a:rPr>
              <a:t>NK</a:t>
            </a:r>
            <a:endParaRPr lang="en-US" altLang="sr-Latn-RS" sz="2400">
              <a:latin typeface="Comic Sans MS" panose="030F0702030302020204" pitchFamily="66" charset="0"/>
            </a:endParaRPr>
          </a:p>
        </p:txBody>
      </p:sp>
      <p:sp>
        <p:nvSpPr>
          <p:cNvPr id="111629" name="Text Box 13"/>
          <p:cNvSpPr txBox="1">
            <a:spLocks noChangeArrowheads="1"/>
          </p:cNvSpPr>
          <p:nvPr/>
        </p:nvSpPr>
        <p:spPr bwMode="auto">
          <a:xfrm>
            <a:off x="3005409" y="4572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r-Latn-CS" altLang="sr-Latn-RS" sz="2400">
                <a:latin typeface="Comic Sans MS" panose="030F0702030302020204" pitchFamily="66" charset="0"/>
              </a:rPr>
              <a:t>M</a:t>
            </a:r>
            <a:endParaRPr lang="en-US" altLang="sr-Latn-RS" sz="2400">
              <a:latin typeface="Comic Sans MS" panose="030F0702030302020204" pitchFamily="66" charset="0"/>
            </a:endParaRPr>
          </a:p>
        </p:txBody>
      </p:sp>
      <p:sp>
        <p:nvSpPr>
          <p:cNvPr id="111630" name="Text Box 14"/>
          <p:cNvSpPr txBox="1">
            <a:spLocks noChangeArrowheads="1"/>
          </p:cNvSpPr>
          <p:nvPr/>
        </p:nvSpPr>
        <p:spPr bwMode="auto">
          <a:xfrm>
            <a:off x="3157809" y="2057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r-Latn-CS" altLang="sr-Latn-RS" sz="2400">
                <a:latin typeface="Comic Sans MS" panose="030F0702030302020204" pitchFamily="66" charset="0"/>
              </a:rPr>
              <a:t>M</a:t>
            </a:r>
            <a:endParaRPr lang="en-US" altLang="sr-Latn-RS" sz="2400">
              <a:latin typeface="Comic Sans MS" panose="030F0702030302020204" pitchFamily="66" charset="0"/>
            </a:endParaRPr>
          </a:p>
        </p:txBody>
      </p:sp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4215085" y="2377197"/>
            <a:ext cx="8075613" cy="2814638"/>
            <a:chOff x="337" y="432"/>
            <a:chExt cx="5087" cy="1773"/>
          </a:xfrm>
        </p:grpSpPr>
        <p:graphicFrame>
          <p:nvGraphicFramePr>
            <p:cNvPr id="16" name="Object 3"/>
            <p:cNvGraphicFramePr>
              <a:graphicFrameLocks noChangeAspect="1"/>
            </p:cNvGraphicFramePr>
            <p:nvPr/>
          </p:nvGraphicFramePr>
          <p:xfrm>
            <a:off x="337" y="432"/>
            <a:ext cx="5087" cy="17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55" name="Image" r:id="rId6" imgW="8076190" imgH="5485714" progId="Photoshop.Image.7">
                    <p:embed/>
                  </p:oleObj>
                </mc:Choice>
                <mc:Fallback>
                  <p:oleObj name="Image" r:id="rId6" imgW="8076190" imgH="5485714" progId="Photoshop.Image.7">
                    <p:embed/>
                    <p:pic>
                      <p:nvPicPr>
                        <p:cNvPr id="113668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48697"/>
                        <a:stretch>
                          <a:fillRect/>
                        </a:stretch>
                      </p:blipFill>
                      <p:spPr bwMode="auto">
                        <a:xfrm>
                          <a:off x="337" y="432"/>
                          <a:ext cx="5087" cy="17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3665" y="1643"/>
              <a:ext cx="1433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r-Latn-CS" altLang="sr-Latn-RS" sz="2000">
                  <a:solidFill>
                    <a:srgbClr val="CC0000"/>
                  </a:solidFill>
                  <a:latin typeface="Arial Narrow" panose="020B0606020202030204" pitchFamily="34" charset="0"/>
                </a:rPr>
                <a:t>Ubijanje stanica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r-Latn-CS" altLang="sr-Latn-RS" sz="2000">
                  <a:solidFill>
                    <a:srgbClr val="CC0000"/>
                  </a:solidFill>
                  <a:latin typeface="Arial Narrow" panose="020B0606020202030204" pitchFamily="34" charset="0"/>
                </a:rPr>
                <a:t>obloženih protutijelima</a:t>
              </a:r>
              <a:endParaRPr lang="en-US" altLang="sr-Latn-RS" sz="2000">
                <a:solidFill>
                  <a:srgbClr val="CC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536" y="1632"/>
              <a:ext cx="1341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r-Latn-CS" altLang="sr-Latn-RS" sz="24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Stanica</a:t>
              </a:r>
              <a:r>
                <a:rPr lang="en-US" altLang="sr-Latn-RS" sz="24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altLang="sr-Latn-RS" sz="2400" dirty="0" err="1">
                  <a:solidFill>
                    <a:schemeClr val="bg1"/>
                  </a:solidFill>
                  <a:latin typeface="Arial Narrow" panose="020B0606020202030204" pitchFamily="34" charset="0"/>
                </a:rPr>
                <a:t>oblo</a:t>
              </a:r>
              <a:r>
                <a:rPr lang="sr-Latn-CS" altLang="sr-Latn-RS" sz="24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ž</a:t>
              </a:r>
              <a:r>
                <a:rPr lang="en-US" altLang="sr-Latn-RS" sz="2400" dirty="0" err="1">
                  <a:solidFill>
                    <a:schemeClr val="bg1"/>
                  </a:solidFill>
                  <a:latin typeface="Arial Narrow" panose="020B0606020202030204" pitchFamily="34" charset="0"/>
                </a:rPr>
                <a:t>ena</a:t>
              </a:r>
              <a:endParaRPr lang="sr-Latn-CS" altLang="sr-Latn-RS" sz="24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r-Latn-CS" altLang="sr-Latn-RS" sz="2400" dirty="0" err="1">
                  <a:solidFill>
                    <a:schemeClr val="bg1"/>
                  </a:solidFill>
                  <a:latin typeface="Arial Narrow" panose="020B0606020202030204" pitchFamily="34" charset="0"/>
                </a:rPr>
                <a:t>protutijelima</a:t>
              </a:r>
              <a:endParaRPr lang="en-US" altLang="sr-Latn-RS" sz="24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1584" y="624"/>
              <a:ext cx="37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r-Latn-CS" altLang="sr-Latn-RS" sz="2400">
                  <a:latin typeface="Arial Narrow" panose="020B0606020202030204" pitchFamily="34" charset="0"/>
                </a:rPr>
                <a:t>IgG</a:t>
              </a:r>
              <a:endParaRPr lang="en-US" altLang="sr-Latn-RS" sz="2400">
                <a:latin typeface="Arial Narrow" panose="020B0606020202030204" pitchFamily="34" charset="0"/>
              </a:endParaRPr>
            </a:p>
          </p:txBody>
        </p:sp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684" y="528"/>
              <a:ext cx="722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r-Latn-CS" altLang="sr-Latn-RS" sz="2000">
                  <a:latin typeface="Arial Narrow" panose="020B0606020202030204" pitchFamily="34" charset="0"/>
                </a:rPr>
                <a:t>Površinski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r-Latn-CS" altLang="sr-Latn-RS" sz="2000">
                  <a:latin typeface="Arial Narrow" panose="020B0606020202030204" pitchFamily="34" charset="0"/>
                </a:rPr>
                <a:t> antigen</a:t>
              </a:r>
              <a:endParaRPr lang="en-US" altLang="sr-Latn-RS" sz="2000">
                <a:latin typeface="Arial Narrow" panose="020B0606020202030204" pitchFamily="34" charset="0"/>
              </a:endParaRPr>
            </a:p>
          </p:txBody>
        </p:sp>
        <p:sp>
          <p:nvSpPr>
            <p:cNvPr id="21" name="Text Box 8"/>
            <p:cNvSpPr txBox="1">
              <a:spLocks noChangeArrowheads="1"/>
            </p:cNvSpPr>
            <p:nvPr/>
          </p:nvSpPr>
          <p:spPr bwMode="auto">
            <a:xfrm>
              <a:off x="2592" y="1584"/>
              <a:ext cx="88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r-Latn-CS" altLang="sr-Latn-RS" sz="2400">
                  <a:latin typeface="Arial Narrow" panose="020B0606020202030204" pitchFamily="34" charset="0"/>
                </a:rPr>
                <a:t>NK stanica</a:t>
              </a:r>
              <a:endParaRPr lang="en-US" altLang="sr-Latn-RS" sz="2400">
                <a:latin typeface="Arial Narrow" panose="020B0606020202030204" pitchFamily="34" charset="0"/>
              </a:endParaRPr>
            </a:p>
          </p:txBody>
        </p:sp>
        <p:sp>
          <p:nvSpPr>
            <p:cNvPr id="22" name="Text Box 9"/>
            <p:cNvSpPr txBox="1">
              <a:spLocks noChangeArrowheads="1"/>
            </p:cNvSpPr>
            <p:nvPr/>
          </p:nvSpPr>
          <p:spPr bwMode="auto">
            <a:xfrm>
              <a:off x="2640" y="672"/>
              <a:ext cx="62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sr-Latn-CS" altLang="sr-Latn-RS" sz="2400">
                  <a:latin typeface="Arial Narrow" panose="020B0606020202030204" pitchFamily="34" charset="0"/>
                </a:rPr>
                <a:t>Fc</a:t>
              </a:r>
              <a:r>
                <a:rPr lang="en-US" altLang="sr-Latn-RS" sz="2400">
                  <a:latin typeface="Arial Narrow" panose="020B0606020202030204" pitchFamily="34" charset="0"/>
                </a:rPr>
                <a:t>γ</a:t>
              </a:r>
              <a:r>
                <a:rPr lang="sr-Latn-CS" altLang="sr-Latn-RS" sz="2400">
                  <a:latin typeface="Arial Narrow" panose="020B0606020202030204" pitchFamily="34" charset="0"/>
                </a:rPr>
                <a:t>RIII</a:t>
              </a:r>
              <a:endParaRPr lang="en-US" altLang="sr-Latn-RS" sz="2400">
                <a:latin typeface="Arial Narrow" panose="020B0606020202030204" pitchFamily="34" charset="0"/>
              </a:endParaRPr>
            </a:p>
          </p:txBody>
        </p:sp>
      </p:grp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5129485" y="1458036"/>
            <a:ext cx="5745484" cy="46166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dirty="0" err="1">
                <a:latin typeface="Arial Narrow" panose="020B0606020202030204" pitchFamily="34" charset="0"/>
              </a:rPr>
              <a:t>Citotoksična</a:t>
            </a:r>
            <a:r>
              <a:rPr lang="hr-HR" altLang="sr-Latn-RS" sz="2400" dirty="0">
                <a:latin typeface="Arial Narrow" panose="020B0606020202030204" pitchFamily="34" charset="0"/>
              </a:rPr>
              <a:t> preosjetljivosti ovisna o protutijelima </a:t>
            </a:r>
            <a:endParaRPr lang="en-US" altLang="sr-Latn-RS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Prilog 11-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26"/>
          <a:stretch>
            <a:fillRect/>
          </a:stretch>
        </p:blipFill>
        <p:spPr bwMode="auto">
          <a:xfrm>
            <a:off x="2135047" y="781286"/>
            <a:ext cx="6705600" cy="5594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6814998" y="3013312"/>
            <a:ext cx="1800225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 dirty="0">
                <a:solidFill>
                  <a:srgbClr val="FF6699"/>
                </a:solidFill>
              </a:rPr>
              <a:t>Upala i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 dirty="0">
                <a:solidFill>
                  <a:srgbClr val="FF6699"/>
                </a:solidFill>
              </a:rPr>
              <a:t>oštećenje tkiva</a:t>
            </a:r>
          </a:p>
        </p:txBody>
      </p:sp>
      <p:sp>
        <p:nvSpPr>
          <p:cNvPr id="115716" name="Text Box 5"/>
          <p:cNvSpPr txBox="1">
            <a:spLocks noChangeArrowheads="1"/>
          </p:cNvSpPr>
          <p:nvPr/>
        </p:nvSpPr>
        <p:spPr bwMode="auto">
          <a:xfrm>
            <a:off x="5618603" y="3300649"/>
            <a:ext cx="980496" cy="36933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>
                <a:solidFill>
                  <a:schemeClr val="bg1"/>
                </a:solidFill>
                <a:latin typeface="Times New Roman" panose="02020603050405020304" pitchFamily="18" charset="0"/>
              </a:rPr>
              <a:t>kisika</a:t>
            </a:r>
          </a:p>
        </p:txBody>
      </p:sp>
      <p:sp>
        <p:nvSpPr>
          <p:cNvPr id="115717" name="Text Box 8"/>
          <p:cNvSpPr txBox="1">
            <a:spLocks noChangeArrowheads="1"/>
          </p:cNvSpPr>
          <p:nvPr/>
        </p:nvSpPr>
        <p:spPr bwMode="auto">
          <a:xfrm>
            <a:off x="1774685" y="4237274"/>
            <a:ext cx="187166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400" b="1">
                <a:latin typeface="Times New Roman" panose="02020603050405020304" pitchFamily="18" charset="0"/>
              </a:rPr>
              <a:t>Opsonizirana stanica</a:t>
            </a:r>
          </a:p>
        </p:txBody>
      </p:sp>
      <p:sp>
        <p:nvSpPr>
          <p:cNvPr id="115718" name="Rectangle 9"/>
          <p:cNvSpPr>
            <a:spLocks noChangeArrowheads="1"/>
          </p:cNvSpPr>
          <p:nvPr/>
        </p:nvSpPr>
        <p:spPr bwMode="auto">
          <a:xfrm>
            <a:off x="1894901" y="4237274"/>
            <a:ext cx="1822884" cy="358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Opsonizirana</a:t>
            </a:r>
            <a:r>
              <a:rPr lang="hr-HR" altLang="sr-Latn-R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 stanica</a:t>
            </a:r>
          </a:p>
        </p:txBody>
      </p:sp>
      <p:sp>
        <p:nvSpPr>
          <p:cNvPr id="115719" name="Rectangle 11"/>
          <p:cNvSpPr>
            <a:spLocks noChangeArrowheads="1"/>
          </p:cNvSpPr>
          <p:nvPr/>
        </p:nvSpPr>
        <p:spPr bwMode="auto">
          <a:xfrm>
            <a:off x="2422385" y="852725"/>
            <a:ext cx="5616575" cy="2873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dirty="0">
                <a:solidFill>
                  <a:schemeClr val="bg1"/>
                </a:solidFill>
              </a:rPr>
              <a:t>Upala posredovana komplementom i </a:t>
            </a:r>
            <a:r>
              <a:rPr lang="hr-HR" altLang="sr-Latn-RS" sz="1800" dirty="0" err="1">
                <a:solidFill>
                  <a:schemeClr val="bg1"/>
                </a:solidFill>
              </a:rPr>
              <a:t>Fc</a:t>
            </a:r>
            <a:r>
              <a:rPr lang="hr-HR" altLang="sr-Latn-RS" sz="1800" dirty="0">
                <a:solidFill>
                  <a:schemeClr val="bg1"/>
                </a:solidFill>
              </a:rPr>
              <a:t> receptorima </a:t>
            </a:r>
          </a:p>
        </p:txBody>
      </p:sp>
      <p:sp>
        <p:nvSpPr>
          <p:cNvPr id="115720" name="Rectangle 13"/>
          <p:cNvSpPr>
            <a:spLocks noChangeArrowheads="1"/>
          </p:cNvSpPr>
          <p:nvPr/>
        </p:nvSpPr>
        <p:spPr bwMode="auto">
          <a:xfrm>
            <a:off x="6670535" y="4165836"/>
            <a:ext cx="1368425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sp>
        <p:nvSpPr>
          <p:cNvPr id="115721" name="Text Box 14"/>
          <p:cNvSpPr txBox="1">
            <a:spLocks noChangeArrowheads="1"/>
          </p:cNvSpPr>
          <p:nvPr/>
        </p:nvSpPr>
        <p:spPr bwMode="auto">
          <a:xfrm>
            <a:off x="6599099" y="4206317"/>
            <a:ext cx="1974850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dirty="0">
                <a:solidFill>
                  <a:schemeClr val="bg1"/>
                </a:solidFill>
              </a:rPr>
              <a:t>Fagocitna stanica</a:t>
            </a:r>
          </a:p>
        </p:txBody>
      </p:sp>
    </p:spTree>
    <p:extLst>
      <p:ext uri="{BB962C8B-B14F-4D97-AF65-F5344CB8AC3E}">
        <p14:creationId xmlns:p14="http://schemas.microsoft.com/office/powerpoint/2010/main" val="53996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Prilog 11-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96"/>
          <a:stretch>
            <a:fillRect/>
          </a:stretch>
        </p:blipFill>
        <p:spPr bwMode="auto">
          <a:xfrm>
            <a:off x="253621" y="552735"/>
            <a:ext cx="6553200" cy="3752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299659" y="519399"/>
            <a:ext cx="6443662" cy="5048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 dirty="0">
                <a:solidFill>
                  <a:schemeClr val="bg1"/>
                </a:solidFill>
              </a:rPr>
              <a:t>Poremećaj fiziološke funkcije bez oštećenja stanica /tkiva</a:t>
            </a:r>
          </a:p>
        </p:txBody>
      </p:sp>
      <p:sp>
        <p:nvSpPr>
          <p:cNvPr id="117764" name="Rectangle 5"/>
          <p:cNvSpPr>
            <a:spLocks noChangeArrowheads="1"/>
          </p:cNvSpPr>
          <p:nvPr/>
        </p:nvSpPr>
        <p:spPr bwMode="auto">
          <a:xfrm>
            <a:off x="506034" y="954373"/>
            <a:ext cx="1223962" cy="3603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600" dirty="0">
                <a:solidFill>
                  <a:schemeClr val="bg1"/>
                </a:solidFill>
              </a:rPr>
              <a:t>Protutijelo</a:t>
            </a:r>
            <a:r>
              <a:rPr lang="hr-HR" altLang="sr-Latn-RS" sz="1600" dirty="0"/>
              <a:t> protiv</a:t>
            </a:r>
          </a:p>
        </p:txBody>
      </p:sp>
      <p:sp>
        <p:nvSpPr>
          <p:cNvPr id="117765" name="Rectangle 7"/>
          <p:cNvSpPr>
            <a:spLocks noChangeArrowheads="1"/>
          </p:cNvSpPr>
          <p:nvPr/>
        </p:nvSpPr>
        <p:spPr bwMode="auto">
          <a:xfrm>
            <a:off x="3242885" y="1457610"/>
            <a:ext cx="720725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Protutijelo</a:t>
            </a:r>
          </a:p>
        </p:txBody>
      </p:sp>
      <p:sp>
        <p:nvSpPr>
          <p:cNvPr id="117766" name="Rectangle 9"/>
          <p:cNvSpPr>
            <a:spLocks noChangeArrowheads="1"/>
          </p:cNvSpPr>
          <p:nvPr/>
        </p:nvSpPr>
        <p:spPr bwMode="auto">
          <a:xfrm>
            <a:off x="506035" y="3402298"/>
            <a:ext cx="2592387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600" dirty="0">
                <a:solidFill>
                  <a:srgbClr val="FF0066"/>
                </a:solidFill>
              </a:rPr>
              <a:t>Protutijela stimuliraju receptor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600" dirty="0">
                <a:solidFill>
                  <a:srgbClr val="FF0066"/>
                </a:solidFill>
              </a:rPr>
              <a:t> u nedostatku hormona</a:t>
            </a:r>
            <a:r>
              <a:rPr lang="hr-HR" altLang="sr-Latn-RS" sz="1800" dirty="0">
                <a:solidFill>
                  <a:srgbClr val="FF0066"/>
                </a:solidFill>
              </a:rPr>
              <a:t> </a:t>
            </a:r>
          </a:p>
        </p:txBody>
      </p:sp>
      <p:sp>
        <p:nvSpPr>
          <p:cNvPr id="117767" name="Rectangle 11"/>
          <p:cNvSpPr>
            <a:spLocks noChangeArrowheads="1"/>
          </p:cNvSpPr>
          <p:nvPr/>
        </p:nvSpPr>
        <p:spPr bwMode="auto">
          <a:xfrm>
            <a:off x="3890584" y="3330861"/>
            <a:ext cx="2806700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/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991560"/>
              </p:ext>
            </p:extLst>
          </p:nvPr>
        </p:nvGraphicFramePr>
        <p:xfrm>
          <a:off x="6602186" y="3092450"/>
          <a:ext cx="5589814" cy="376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3" name="Image" r:id="rId4" imgW="8533333" imgH="3542857" progId="Photoshop.Image.7">
                  <p:embed/>
                </p:oleObj>
              </mc:Choice>
              <mc:Fallback>
                <p:oleObj name="Image" r:id="rId4" imgW="8533333" imgH="3542857" progId="Photoshop.Image.7">
                  <p:embed/>
                  <p:pic>
                    <p:nvPicPr>
                      <p:cNvPr id="12083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2186" y="3092450"/>
                        <a:ext cx="5589814" cy="376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68" name="Text Box 13"/>
          <p:cNvSpPr txBox="1">
            <a:spLocks noChangeArrowheads="1"/>
          </p:cNvSpPr>
          <p:nvPr/>
        </p:nvSpPr>
        <p:spPr bwMode="auto">
          <a:xfrm>
            <a:off x="3890585" y="3402299"/>
            <a:ext cx="2852737" cy="58102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600" dirty="0" err="1">
                <a:solidFill>
                  <a:srgbClr val="FF0066"/>
                </a:solidFill>
              </a:rPr>
              <a:t>Protutijjela</a:t>
            </a:r>
            <a:r>
              <a:rPr lang="hr-HR" altLang="sr-Latn-RS" sz="1600" dirty="0">
                <a:solidFill>
                  <a:srgbClr val="FF0066"/>
                </a:solidFill>
              </a:rPr>
              <a:t> inhibiraju vezanje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600" dirty="0">
                <a:solidFill>
                  <a:srgbClr val="FF0066"/>
                </a:solidFill>
              </a:rPr>
              <a:t> neurotransmitera za receptor</a:t>
            </a:r>
          </a:p>
        </p:txBody>
      </p:sp>
    </p:spTree>
    <p:extLst>
      <p:ext uri="{BB962C8B-B14F-4D97-AF65-F5344CB8AC3E}">
        <p14:creationId xmlns:p14="http://schemas.microsoft.com/office/powerpoint/2010/main" val="157242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8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2797247"/>
              </p:ext>
            </p:extLst>
          </p:nvPr>
        </p:nvGraphicFramePr>
        <p:xfrm>
          <a:off x="1094014" y="1450522"/>
          <a:ext cx="9067800" cy="376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1" name="Image" r:id="rId4" imgW="8533333" imgH="3542857" progId="Photoshop.Image.7">
                  <p:embed/>
                </p:oleObj>
              </mc:Choice>
              <mc:Fallback>
                <p:oleObj name="Image" r:id="rId4" imgW="8533333" imgH="3542857" progId="Photoshop.Image.7">
                  <p:embed/>
                  <p:pic>
                    <p:nvPicPr>
                      <p:cNvPr id="12083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4014" y="1450522"/>
                        <a:ext cx="9067800" cy="376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2099027" y="1382661"/>
            <a:ext cx="31558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b="1" dirty="0">
                <a:latin typeface="Arial Narrow" panose="020B0606020202030204" pitchFamily="34" charset="0"/>
              </a:rPr>
              <a:t>Normalni događaji na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b="1" dirty="0" err="1">
                <a:latin typeface="Arial Narrow" panose="020B0606020202030204" pitchFamily="34" charset="0"/>
              </a:rPr>
              <a:t>neuro</a:t>
            </a:r>
            <a:r>
              <a:rPr lang="sr-Latn-CS" altLang="sr-Latn-RS" sz="2400" b="1" dirty="0">
                <a:latin typeface="Arial Narrow" panose="020B0606020202030204" pitchFamily="34" charset="0"/>
              </a:rPr>
              <a:t> mišićnoj spojnici</a:t>
            </a:r>
            <a:endParaRPr lang="en-US" altLang="sr-Latn-RS" sz="2400" b="1" dirty="0">
              <a:latin typeface="Arial Narrow" panose="020B0606020202030204" pitchFamily="34" charset="0"/>
            </a:endParaRP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6519545" y="1606098"/>
            <a:ext cx="2377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b="1" dirty="0" err="1">
                <a:latin typeface="Arial Narrow" panose="020B0606020202030204" pitchFamily="34" charset="0"/>
              </a:rPr>
              <a:t>Myasthenia</a:t>
            </a:r>
            <a:r>
              <a:rPr lang="sr-Latn-CS" altLang="sr-Latn-RS" sz="2400" b="1" dirty="0">
                <a:latin typeface="Arial Narrow" panose="020B0606020202030204" pitchFamily="34" charset="0"/>
              </a:rPr>
              <a:t> gravis</a:t>
            </a:r>
            <a:endParaRPr lang="en-US" altLang="sr-Latn-RS" sz="2400" b="1" dirty="0">
              <a:latin typeface="Arial Narrow" panose="020B0606020202030204" pitchFamily="34" charset="0"/>
            </a:endParaRPr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4144413" y="2961822"/>
            <a:ext cx="78418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latin typeface="Arial Narrow" panose="020B0606020202030204" pitchFamily="34" charset="0"/>
              </a:rPr>
              <a:t>Nervni </a:t>
            </a:r>
          </a:p>
          <a:p>
            <a:pPr algn="ctr" eaLnBrk="1" hangingPunct="1">
              <a:lnSpc>
                <a:spcPct val="7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latin typeface="Arial Narrow" panose="020B0606020202030204" pitchFamily="34" charset="0"/>
              </a:rPr>
              <a:t>impuls</a:t>
            </a:r>
            <a:endParaRPr lang="en-US" altLang="sr-Latn-RS" sz="1800">
              <a:latin typeface="Arial Narrow" panose="020B0606020202030204" pitchFamily="34" charset="0"/>
            </a:endParaRP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1566845" y="4166736"/>
            <a:ext cx="133081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Acetil-kolinski</a:t>
            </a:r>
            <a:endParaRPr lang="sr-Latn-CS" altLang="sr-Latn-R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 eaLnBrk="1" hangingPunct="1">
              <a:lnSpc>
                <a:spcPct val="7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receptori</a:t>
            </a:r>
            <a:endParaRPr lang="en-US" altLang="sr-Latn-R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2830740" y="4517573"/>
            <a:ext cx="6142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Mišić</a:t>
            </a:r>
            <a:endParaRPr lang="en-US" altLang="sr-Latn-R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3683170" y="4134985"/>
            <a:ext cx="178446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Na</a:t>
            </a:r>
            <a:r>
              <a:rPr lang="sr-Latn-CS" altLang="sr-Latn-RS" sz="18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+</a:t>
            </a: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sr-Latn-CS" altLang="sr-Latn-RS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influks</a:t>
            </a:r>
            <a:endParaRPr lang="sr-Latn-CS" altLang="sr-Latn-R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 eaLnBrk="1" hangingPunct="1">
              <a:lnSpc>
                <a:spcPct val="7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mišićna kontrakcija</a:t>
            </a:r>
            <a:endParaRPr lang="en-US" altLang="sr-Latn-R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0841" name="Text Box 9"/>
          <p:cNvSpPr txBox="1">
            <a:spLocks noChangeArrowheads="1"/>
          </p:cNvSpPr>
          <p:nvPr/>
        </p:nvSpPr>
        <p:spPr bwMode="auto">
          <a:xfrm>
            <a:off x="5612040" y="4582661"/>
            <a:ext cx="26447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Internalizacija  i degradacija</a:t>
            </a:r>
          </a:p>
          <a:p>
            <a:pPr eaLnBrk="1" hangingPunct="1">
              <a:lnSpc>
                <a:spcPct val="7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Acetil-kolinskih</a:t>
            </a: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 receptora</a:t>
            </a:r>
            <a:endParaRPr lang="en-US" altLang="sr-Latn-R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0842" name="Text Box 10"/>
          <p:cNvSpPr txBox="1">
            <a:spLocks noChangeArrowheads="1"/>
          </p:cNvSpPr>
          <p:nvPr/>
        </p:nvSpPr>
        <p:spPr bwMode="auto">
          <a:xfrm>
            <a:off x="8222600" y="4104822"/>
            <a:ext cx="195438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Nema Na</a:t>
            </a:r>
            <a:r>
              <a:rPr lang="sr-Latn-CS" altLang="sr-Latn-RS" sz="18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+</a:t>
            </a: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sr-Latn-CS" altLang="sr-Latn-RS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influksa</a:t>
            </a: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 ni</a:t>
            </a:r>
          </a:p>
          <a:p>
            <a:pPr algn="ctr" eaLnBrk="1" hangingPunct="1">
              <a:lnSpc>
                <a:spcPct val="7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mišićne kontrakcije</a:t>
            </a:r>
            <a:endParaRPr lang="en-US" altLang="sr-Latn-R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6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Picture 3" descr="grav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903" y="3766452"/>
            <a:ext cx="3223430" cy="156982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8" name="Picture 4" descr="GravesDiseaseGoitr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617" y="1360228"/>
            <a:ext cx="3108325" cy="204077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1597241" y="2731828"/>
            <a:ext cx="836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dirty="0">
                <a:latin typeface="Comic Sans MS" panose="030F0702030302020204" pitchFamily="66" charset="0"/>
              </a:rPr>
              <a:t>TSH</a:t>
            </a:r>
            <a:endParaRPr lang="en-US" altLang="sr-Latn-RS" sz="2400" dirty="0">
              <a:latin typeface="Comic Sans MS" panose="030F0702030302020204" pitchFamily="66" charset="0"/>
            </a:endParaRPr>
          </a:p>
        </p:txBody>
      </p:sp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2314791" y="4865428"/>
            <a:ext cx="21764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>
                <a:latin typeface="Comic Sans MS" panose="030F0702030302020204" pitchFamily="66" charset="0"/>
              </a:rPr>
              <a:t>TSH receptor</a:t>
            </a:r>
            <a:endParaRPr lang="en-US" altLang="sr-Latn-RS" sz="2400">
              <a:latin typeface="Comic Sans MS" panose="030F0702030302020204" pitchFamily="66" charset="0"/>
            </a:endParaRPr>
          </a:p>
        </p:txBody>
      </p:sp>
      <p:sp>
        <p:nvSpPr>
          <p:cNvPr id="118791" name="Freeform 7"/>
          <p:cNvSpPr>
            <a:spLocks/>
          </p:cNvSpPr>
          <p:nvPr/>
        </p:nvSpPr>
        <p:spPr bwMode="auto">
          <a:xfrm>
            <a:off x="1740117" y="3230303"/>
            <a:ext cx="536575" cy="861319"/>
          </a:xfrm>
          <a:custGeom>
            <a:avLst/>
            <a:gdLst>
              <a:gd name="T0" fmla="*/ 2147483646 w 200"/>
              <a:gd name="T1" fmla="*/ 2147483646 h 367"/>
              <a:gd name="T2" fmla="*/ 2147483646 w 200"/>
              <a:gd name="T3" fmla="*/ 2147483646 h 367"/>
              <a:gd name="T4" fmla="*/ 2147483646 w 200"/>
              <a:gd name="T5" fmla="*/ 2147483646 h 367"/>
              <a:gd name="T6" fmla="*/ 2147483646 w 200"/>
              <a:gd name="T7" fmla="*/ 2147483646 h 367"/>
              <a:gd name="T8" fmla="*/ 2147483646 w 200"/>
              <a:gd name="T9" fmla="*/ 2147483646 h 367"/>
              <a:gd name="T10" fmla="*/ 2147483646 w 200"/>
              <a:gd name="T11" fmla="*/ 2147483646 h 367"/>
              <a:gd name="T12" fmla="*/ 2147483646 w 200"/>
              <a:gd name="T13" fmla="*/ 2147483646 h 367"/>
              <a:gd name="T14" fmla="*/ 2147483646 w 200"/>
              <a:gd name="T15" fmla="*/ 2147483646 h 367"/>
              <a:gd name="T16" fmla="*/ 2147483646 w 200"/>
              <a:gd name="T17" fmla="*/ 0 h 367"/>
              <a:gd name="T18" fmla="*/ 0 w 200"/>
              <a:gd name="T19" fmla="*/ 2147483646 h 367"/>
              <a:gd name="T20" fmla="*/ 2147483646 w 200"/>
              <a:gd name="T21" fmla="*/ 2147483646 h 36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"/>
              <a:gd name="T34" fmla="*/ 0 h 367"/>
              <a:gd name="T35" fmla="*/ 200 w 200"/>
              <a:gd name="T36" fmla="*/ 367 h 36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" h="367">
                <a:moveTo>
                  <a:pt x="6" y="247"/>
                </a:moveTo>
                <a:lnTo>
                  <a:pt x="41" y="328"/>
                </a:lnTo>
                <a:lnTo>
                  <a:pt x="48" y="310"/>
                </a:lnTo>
                <a:lnTo>
                  <a:pt x="89" y="364"/>
                </a:lnTo>
                <a:lnTo>
                  <a:pt x="89" y="322"/>
                </a:lnTo>
                <a:lnTo>
                  <a:pt x="89" y="309"/>
                </a:lnTo>
                <a:lnTo>
                  <a:pt x="144" y="367"/>
                </a:lnTo>
                <a:lnTo>
                  <a:pt x="200" y="196"/>
                </a:lnTo>
                <a:lnTo>
                  <a:pt x="200" y="0"/>
                </a:lnTo>
                <a:lnTo>
                  <a:pt x="0" y="7"/>
                </a:lnTo>
                <a:lnTo>
                  <a:pt x="6" y="247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118792" name="Line 8"/>
          <p:cNvSpPr>
            <a:spLocks noChangeShapeType="1"/>
          </p:cNvSpPr>
          <p:nvPr/>
        </p:nvSpPr>
        <p:spPr bwMode="auto">
          <a:xfrm>
            <a:off x="1519453" y="5475028"/>
            <a:ext cx="3810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18793" name="Line 9"/>
          <p:cNvSpPr>
            <a:spLocks noChangeShapeType="1"/>
          </p:cNvSpPr>
          <p:nvPr/>
        </p:nvSpPr>
        <p:spPr bwMode="auto">
          <a:xfrm>
            <a:off x="1519453" y="5779828"/>
            <a:ext cx="3810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18794" name="Freeform 10"/>
          <p:cNvSpPr>
            <a:spLocks/>
          </p:cNvSpPr>
          <p:nvPr/>
        </p:nvSpPr>
        <p:spPr bwMode="auto">
          <a:xfrm>
            <a:off x="1749641" y="3874828"/>
            <a:ext cx="514350" cy="1800435"/>
          </a:xfrm>
          <a:custGeom>
            <a:avLst/>
            <a:gdLst>
              <a:gd name="T0" fmla="*/ 0 w 192"/>
              <a:gd name="T1" fmla="*/ 2147483646 h 768"/>
              <a:gd name="T2" fmla="*/ 2147483646 w 192"/>
              <a:gd name="T3" fmla="*/ 2147483646 h 768"/>
              <a:gd name="T4" fmla="*/ 2147483646 w 192"/>
              <a:gd name="T5" fmla="*/ 2147483646 h 768"/>
              <a:gd name="T6" fmla="*/ 2147483646 w 192"/>
              <a:gd name="T7" fmla="*/ 0 h 768"/>
              <a:gd name="T8" fmla="*/ 2147483646 w 192"/>
              <a:gd name="T9" fmla="*/ 2147483646 h 768"/>
              <a:gd name="T10" fmla="*/ 2147483646 w 192"/>
              <a:gd name="T11" fmla="*/ 2147483646 h 768"/>
              <a:gd name="T12" fmla="*/ 2147483646 w 192"/>
              <a:gd name="T13" fmla="*/ 2147483646 h 768"/>
              <a:gd name="T14" fmla="*/ 2147483646 w 192"/>
              <a:gd name="T15" fmla="*/ 2147483646 h 768"/>
              <a:gd name="T16" fmla="*/ 2147483646 w 192"/>
              <a:gd name="T17" fmla="*/ 2147483646 h 768"/>
              <a:gd name="T18" fmla="*/ 0 w 192"/>
              <a:gd name="T19" fmla="*/ 2147483646 h 7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2"/>
              <a:gd name="T31" fmla="*/ 0 h 768"/>
              <a:gd name="T32" fmla="*/ 192 w 192"/>
              <a:gd name="T33" fmla="*/ 768 h 7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2" h="768">
                <a:moveTo>
                  <a:pt x="0" y="48"/>
                </a:moveTo>
                <a:lnTo>
                  <a:pt x="8" y="768"/>
                </a:lnTo>
                <a:lnTo>
                  <a:pt x="192" y="768"/>
                </a:lnTo>
                <a:lnTo>
                  <a:pt x="192" y="0"/>
                </a:lnTo>
                <a:lnTo>
                  <a:pt x="144" y="144"/>
                </a:lnTo>
                <a:lnTo>
                  <a:pt x="96" y="96"/>
                </a:lnTo>
                <a:lnTo>
                  <a:pt x="96" y="144"/>
                </a:lnTo>
                <a:lnTo>
                  <a:pt x="48" y="96"/>
                </a:lnTo>
                <a:lnTo>
                  <a:pt x="48" y="144"/>
                </a:lnTo>
                <a:lnTo>
                  <a:pt x="0" y="4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graphicFrame>
        <p:nvGraphicFramePr>
          <p:cNvPr id="11879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191451"/>
              </p:ext>
            </p:extLst>
          </p:nvPr>
        </p:nvGraphicFramePr>
        <p:xfrm>
          <a:off x="4110253" y="1436428"/>
          <a:ext cx="2133600" cy="2400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0" name="Image" r:id="rId6" imgW="1066291" imgH="1371429" progId="Photoshop.Image.8">
                  <p:embed/>
                </p:oleObj>
              </mc:Choice>
              <mc:Fallback>
                <p:oleObj name="Image" r:id="rId6" imgW="1066291" imgH="1371429" progId="Photoshop.Image.8">
                  <p:embed/>
                  <p:pic>
                    <p:nvPicPr>
                      <p:cNvPr id="11879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0253" y="1436428"/>
                        <a:ext cx="2133600" cy="24005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796" name="Freeform 12"/>
          <p:cNvSpPr>
            <a:spLocks/>
          </p:cNvSpPr>
          <p:nvPr/>
        </p:nvSpPr>
        <p:spPr bwMode="auto">
          <a:xfrm>
            <a:off x="4510303" y="3874828"/>
            <a:ext cx="514350" cy="1800435"/>
          </a:xfrm>
          <a:custGeom>
            <a:avLst/>
            <a:gdLst>
              <a:gd name="T0" fmla="*/ 0 w 192"/>
              <a:gd name="T1" fmla="*/ 2147483646 h 768"/>
              <a:gd name="T2" fmla="*/ 2147483646 w 192"/>
              <a:gd name="T3" fmla="*/ 2147483646 h 768"/>
              <a:gd name="T4" fmla="*/ 2147483646 w 192"/>
              <a:gd name="T5" fmla="*/ 2147483646 h 768"/>
              <a:gd name="T6" fmla="*/ 2147483646 w 192"/>
              <a:gd name="T7" fmla="*/ 0 h 768"/>
              <a:gd name="T8" fmla="*/ 2147483646 w 192"/>
              <a:gd name="T9" fmla="*/ 2147483646 h 768"/>
              <a:gd name="T10" fmla="*/ 2147483646 w 192"/>
              <a:gd name="T11" fmla="*/ 2147483646 h 768"/>
              <a:gd name="T12" fmla="*/ 2147483646 w 192"/>
              <a:gd name="T13" fmla="*/ 2147483646 h 768"/>
              <a:gd name="T14" fmla="*/ 2147483646 w 192"/>
              <a:gd name="T15" fmla="*/ 2147483646 h 768"/>
              <a:gd name="T16" fmla="*/ 2147483646 w 192"/>
              <a:gd name="T17" fmla="*/ 2147483646 h 768"/>
              <a:gd name="T18" fmla="*/ 0 w 192"/>
              <a:gd name="T19" fmla="*/ 2147483646 h 7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2"/>
              <a:gd name="T31" fmla="*/ 0 h 768"/>
              <a:gd name="T32" fmla="*/ 192 w 192"/>
              <a:gd name="T33" fmla="*/ 768 h 7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2" h="768">
                <a:moveTo>
                  <a:pt x="0" y="48"/>
                </a:moveTo>
                <a:lnTo>
                  <a:pt x="8" y="768"/>
                </a:lnTo>
                <a:lnTo>
                  <a:pt x="192" y="768"/>
                </a:lnTo>
                <a:lnTo>
                  <a:pt x="192" y="0"/>
                </a:lnTo>
                <a:lnTo>
                  <a:pt x="144" y="144"/>
                </a:lnTo>
                <a:lnTo>
                  <a:pt x="96" y="96"/>
                </a:lnTo>
                <a:lnTo>
                  <a:pt x="96" y="144"/>
                </a:lnTo>
                <a:lnTo>
                  <a:pt x="48" y="96"/>
                </a:lnTo>
                <a:lnTo>
                  <a:pt x="48" y="144"/>
                </a:lnTo>
                <a:lnTo>
                  <a:pt x="0" y="4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273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82" name="Object 2"/>
          <p:cNvGraphicFramePr>
            <a:graphicFrameLocks noChangeAspect="1"/>
          </p:cNvGraphicFramePr>
          <p:nvPr/>
        </p:nvGraphicFramePr>
        <p:xfrm>
          <a:off x="2058988" y="685800"/>
          <a:ext cx="8075612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6" name="Image" r:id="rId4" imgW="8076190" imgH="5485714" progId="Photoshop.Image.7">
                  <p:embed/>
                </p:oleObj>
              </mc:Choice>
              <mc:Fallback>
                <p:oleObj name="Image" r:id="rId4" imgW="8076190" imgH="5485714" progId="Photoshop.Image.7">
                  <p:embed/>
                  <p:pic>
                    <p:nvPicPr>
                      <p:cNvPr id="12288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8988" y="685800"/>
                        <a:ext cx="8075612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7197725" y="2632075"/>
            <a:ext cx="264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solidFill>
                  <a:srgbClr val="CC0000"/>
                </a:solidFill>
                <a:latin typeface="Comic Sans MS" panose="030F0702030302020204" pitchFamily="66" charset="0"/>
              </a:rPr>
              <a:t>Ubijanje stanica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solidFill>
                  <a:srgbClr val="CC0000"/>
                </a:solidFill>
                <a:latin typeface="Comic Sans MS" panose="030F0702030302020204" pitchFamily="66" charset="0"/>
              </a:rPr>
              <a:t>obloženih protutijelima</a:t>
            </a:r>
            <a:endParaRPr lang="en-US" altLang="sr-Latn-RS" sz="180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7545388" y="5410201"/>
            <a:ext cx="2152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>
                <a:solidFill>
                  <a:srgbClr val="CC0000"/>
                </a:solidFill>
                <a:latin typeface="Comic Sans MS" panose="030F0702030302020204" pitchFamily="66" charset="0"/>
              </a:rPr>
              <a:t>Ubijanje helmita</a:t>
            </a:r>
            <a:endParaRPr lang="en-US" altLang="sr-Latn-RS" sz="200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6613525" y="3551238"/>
            <a:ext cx="1430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>
                <a:latin typeface="Comic Sans MS" panose="030F0702030302020204" pitchFamily="66" charset="0"/>
              </a:rPr>
              <a:t>Eozinofil</a:t>
            </a:r>
            <a:endParaRPr lang="en-US" altLang="sr-Latn-RS" sz="2400">
              <a:latin typeface="Comic Sans MS" panose="030F0702030302020204" pitchFamily="66" charset="0"/>
            </a:endParaRPr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2498725" y="5303838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>
                <a:latin typeface="Comic Sans MS" panose="030F0702030302020204" pitchFamily="66" charset="0"/>
              </a:rPr>
              <a:t>Helmit</a:t>
            </a:r>
            <a:r>
              <a:rPr lang="hr-HR" altLang="sr-Latn-RS" sz="2400">
                <a:latin typeface="Comic Sans MS" panose="030F0702030302020204" pitchFamily="66" charset="0"/>
              </a:rPr>
              <a:t>i</a:t>
            </a:r>
            <a:endParaRPr lang="en-US" altLang="sr-Latn-RS" sz="2400">
              <a:latin typeface="Comic Sans MS" panose="030F0702030302020204" pitchFamily="66" charset="0"/>
            </a:endParaRPr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2286000" y="2590800"/>
            <a:ext cx="20272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>
                <a:latin typeface="Comic Sans MS" panose="030F0702030302020204" pitchFamily="66" charset="0"/>
              </a:rPr>
              <a:t> </a:t>
            </a:r>
            <a:r>
              <a:rPr lang="sr-Latn-CS" altLang="sr-Latn-RS" sz="1800"/>
              <a:t>Stanica</a:t>
            </a:r>
            <a:r>
              <a:rPr lang="en-US" altLang="sr-Latn-RS" sz="1800"/>
              <a:t> oblo</a:t>
            </a:r>
            <a:r>
              <a:rPr lang="sr-Latn-CS" altLang="sr-Latn-RS" sz="1800"/>
              <a:t>ž</a:t>
            </a:r>
            <a:r>
              <a:rPr lang="en-US" altLang="sr-Latn-RS" sz="1800"/>
              <a:t>ena</a:t>
            </a:r>
            <a:endParaRPr lang="sr-Latn-CS" altLang="sr-Latn-RS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/>
              <a:t>protutijelima</a:t>
            </a:r>
            <a:endParaRPr lang="en-US" altLang="sr-Latn-RS" sz="1800"/>
          </a:p>
        </p:txBody>
      </p:sp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3124201" y="3627438"/>
            <a:ext cx="703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>
                <a:latin typeface="Comic Sans MS" panose="030F0702030302020204" pitchFamily="66" charset="0"/>
              </a:rPr>
              <a:t>IgE</a:t>
            </a:r>
            <a:endParaRPr lang="en-US" altLang="sr-Latn-RS" sz="2400">
              <a:latin typeface="Comic Sans MS" panose="030F0702030302020204" pitchFamily="66" charset="0"/>
            </a:endParaRPr>
          </a:p>
        </p:txBody>
      </p:sp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4038601" y="990600"/>
            <a:ext cx="720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>
                <a:latin typeface="Comic Sans MS" panose="030F0702030302020204" pitchFamily="66" charset="0"/>
              </a:rPr>
              <a:t>IgG</a:t>
            </a:r>
            <a:endParaRPr lang="en-US" altLang="sr-Latn-RS" sz="2400">
              <a:latin typeface="Comic Sans MS" panose="030F0702030302020204" pitchFamily="66" charset="0"/>
            </a:endParaRPr>
          </a:p>
        </p:txBody>
      </p:sp>
      <p:sp>
        <p:nvSpPr>
          <p:cNvPr id="122890" name="Text Box 10"/>
          <p:cNvSpPr txBox="1">
            <a:spLocks noChangeArrowheads="1"/>
          </p:cNvSpPr>
          <p:nvPr/>
        </p:nvSpPr>
        <p:spPr bwMode="auto">
          <a:xfrm>
            <a:off x="2498303" y="838200"/>
            <a:ext cx="13676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>
                <a:latin typeface="Comic Sans MS" panose="030F0702030302020204" pitchFamily="66" charset="0"/>
              </a:rPr>
              <a:t>Površinski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>
                <a:latin typeface="Comic Sans MS" panose="030F0702030302020204" pitchFamily="66" charset="0"/>
              </a:rPr>
              <a:t> antigen</a:t>
            </a:r>
            <a:endParaRPr lang="en-US" altLang="sr-Latn-RS" sz="2000">
              <a:latin typeface="Comic Sans MS" panose="030F0702030302020204" pitchFamily="66" charset="0"/>
            </a:endParaRPr>
          </a:p>
        </p:txBody>
      </p:sp>
      <p:sp>
        <p:nvSpPr>
          <p:cNvPr id="122891" name="Text Box 11"/>
          <p:cNvSpPr txBox="1">
            <a:spLocks noChangeArrowheads="1"/>
          </p:cNvSpPr>
          <p:nvPr/>
        </p:nvSpPr>
        <p:spPr bwMode="auto">
          <a:xfrm>
            <a:off x="6553200" y="4343400"/>
            <a:ext cx="103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>
                <a:latin typeface="Comic Sans MS" panose="030F0702030302020204" pitchFamily="66" charset="0"/>
              </a:rPr>
              <a:t>Fc</a:t>
            </a:r>
            <a:r>
              <a:rPr lang="en-US" altLang="sr-Latn-RS" sz="2400">
                <a:latin typeface="Comic Sans MS" panose="030F0702030302020204" pitchFamily="66" charset="0"/>
              </a:rPr>
              <a:t>ε</a:t>
            </a:r>
            <a:r>
              <a:rPr lang="sr-Latn-CS" altLang="sr-Latn-RS" sz="2400">
                <a:latin typeface="Comic Sans MS" panose="030F0702030302020204" pitchFamily="66" charset="0"/>
              </a:rPr>
              <a:t>RI</a:t>
            </a:r>
            <a:endParaRPr lang="en-US" altLang="sr-Latn-RS" sz="2400">
              <a:latin typeface="Comic Sans MS" panose="030F0702030302020204" pitchFamily="66" charset="0"/>
            </a:endParaRPr>
          </a:p>
        </p:txBody>
      </p:sp>
      <p:sp>
        <p:nvSpPr>
          <p:cNvPr id="122892" name="Text Box 12"/>
          <p:cNvSpPr txBox="1">
            <a:spLocks noChangeArrowheads="1"/>
          </p:cNvSpPr>
          <p:nvPr/>
        </p:nvSpPr>
        <p:spPr bwMode="auto">
          <a:xfrm>
            <a:off x="5638800" y="2514600"/>
            <a:ext cx="170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>
                <a:latin typeface="Comic Sans MS" panose="030F0702030302020204" pitchFamily="66" charset="0"/>
              </a:rPr>
              <a:t>NK stanica</a:t>
            </a:r>
            <a:endParaRPr lang="en-US" altLang="sr-Latn-RS" sz="2400">
              <a:latin typeface="Comic Sans MS" panose="030F0702030302020204" pitchFamily="66" charset="0"/>
            </a:endParaRPr>
          </a:p>
        </p:txBody>
      </p:sp>
      <p:sp>
        <p:nvSpPr>
          <p:cNvPr id="122893" name="Text Box 13"/>
          <p:cNvSpPr txBox="1">
            <a:spLocks noChangeArrowheads="1"/>
          </p:cNvSpPr>
          <p:nvPr/>
        </p:nvSpPr>
        <p:spPr bwMode="auto">
          <a:xfrm>
            <a:off x="5715000" y="1066800"/>
            <a:ext cx="1366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>
                <a:latin typeface="Comic Sans MS" panose="030F0702030302020204" pitchFamily="66" charset="0"/>
              </a:rPr>
              <a:t>Fc</a:t>
            </a:r>
            <a:r>
              <a:rPr lang="en-US" altLang="sr-Latn-RS" sz="2400">
                <a:latin typeface="Comic Sans MS" panose="030F0702030302020204" pitchFamily="66" charset="0"/>
              </a:rPr>
              <a:t>γ</a:t>
            </a:r>
            <a:r>
              <a:rPr lang="sr-Latn-CS" altLang="sr-Latn-RS" sz="2400">
                <a:latin typeface="Comic Sans MS" panose="030F0702030302020204" pitchFamily="66" charset="0"/>
              </a:rPr>
              <a:t>RIII</a:t>
            </a:r>
            <a:endParaRPr lang="en-US" altLang="sr-Latn-RS" sz="24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05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30" name="Group 2"/>
          <p:cNvGrpSpPr>
            <a:grpSpLocks/>
          </p:cNvGrpSpPr>
          <p:nvPr/>
        </p:nvGrpSpPr>
        <p:grpSpPr bwMode="auto">
          <a:xfrm>
            <a:off x="1752600" y="838200"/>
            <a:ext cx="2895600" cy="4495800"/>
            <a:chOff x="0" y="528"/>
            <a:chExt cx="1824" cy="2832"/>
          </a:xfrm>
        </p:grpSpPr>
        <p:sp>
          <p:nvSpPr>
            <p:cNvPr id="124972" name="Rectangle 3"/>
            <p:cNvSpPr>
              <a:spLocks noChangeArrowheads="1"/>
            </p:cNvSpPr>
            <p:nvPr/>
          </p:nvSpPr>
          <p:spPr bwMode="auto">
            <a:xfrm>
              <a:off x="0" y="768"/>
              <a:ext cx="1824" cy="25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Bahnschrift Condensed" panose="020B0502040204020203" pitchFamily="34" charset="0"/>
              </a:endParaRPr>
            </a:p>
          </p:txBody>
        </p:sp>
        <p:sp>
          <p:nvSpPr>
            <p:cNvPr id="124973" name="Rectangle 4"/>
            <p:cNvSpPr>
              <a:spLocks noChangeArrowheads="1"/>
            </p:cNvSpPr>
            <p:nvPr/>
          </p:nvSpPr>
          <p:spPr bwMode="auto">
            <a:xfrm>
              <a:off x="0" y="528"/>
              <a:ext cx="1824" cy="24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124931" name="Oval 5"/>
          <p:cNvSpPr>
            <a:spLocks noChangeArrowheads="1"/>
          </p:cNvSpPr>
          <p:nvPr/>
        </p:nvSpPr>
        <p:spPr bwMode="auto">
          <a:xfrm>
            <a:off x="2171700" y="1828800"/>
            <a:ext cx="2057400" cy="3200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>
                <a:latin typeface="Bahnschrift Condensed" panose="020B0502040204020203" pitchFamily="34" charset="0"/>
              </a:rPr>
              <a:t>krv</a:t>
            </a:r>
          </a:p>
        </p:txBody>
      </p:sp>
      <p:sp>
        <p:nvSpPr>
          <p:cNvPr id="124932" name="Oval 6"/>
          <p:cNvSpPr>
            <a:spLocks noChangeArrowheads="1"/>
          </p:cNvSpPr>
          <p:nvPr/>
        </p:nvSpPr>
        <p:spPr bwMode="auto">
          <a:xfrm>
            <a:off x="2590800" y="3657600"/>
            <a:ext cx="1219200" cy="1219200"/>
          </a:xfrm>
          <a:prstGeom prst="ellipse">
            <a:avLst/>
          </a:prstGeom>
          <a:solidFill>
            <a:srgbClr val="FF7C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Bahnschrift Condensed" panose="020B0502040204020203" pitchFamily="34" charset="0"/>
            </a:endParaRPr>
          </a:p>
        </p:txBody>
      </p:sp>
      <p:sp>
        <p:nvSpPr>
          <p:cNvPr id="124933" name="Oval 7"/>
          <p:cNvSpPr>
            <a:spLocks noChangeAspect="1" noChangeArrowheads="1"/>
          </p:cNvSpPr>
          <p:nvPr/>
        </p:nvSpPr>
        <p:spPr bwMode="auto">
          <a:xfrm>
            <a:off x="3071814" y="3733800"/>
            <a:ext cx="255587" cy="255588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Bahnschrift Condensed" panose="020B0502040204020203" pitchFamily="34" charset="0"/>
            </a:endParaRPr>
          </a:p>
        </p:txBody>
      </p:sp>
      <p:sp>
        <p:nvSpPr>
          <p:cNvPr id="124934" name="Oval 8"/>
          <p:cNvSpPr>
            <a:spLocks noChangeAspect="1" noChangeArrowheads="1"/>
          </p:cNvSpPr>
          <p:nvPr/>
        </p:nvSpPr>
        <p:spPr bwMode="auto">
          <a:xfrm>
            <a:off x="3071814" y="2895600"/>
            <a:ext cx="255587" cy="255588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Bahnschrift Condensed" panose="020B0502040204020203" pitchFamily="34" charset="0"/>
            </a:endParaRPr>
          </a:p>
        </p:txBody>
      </p:sp>
      <p:sp>
        <p:nvSpPr>
          <p:cNvPr id="124935" name="Arc 9"/>
          <p:cNvSpPr>
            <a:spLocks/>
          </p:cNvSpPr>
          <p:nvPr/>
        </p:nvSpPr>
        <p:spPr bwMode="auto">
          <a:xfrm flipV="1">
            <a:off x="3390900" y="3505200"/>
            <a:ext cx="381000" cy="3810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r-HR">
              <a:latin typeface="Bahnschrift Condensed" panose="020B0502040204020203" pitchFamily="34" charset="0"/>
            </a:endParaRPr>
          </a:p>
        </p:txBody>
      </p:sp>
      <p:sp>
        <p:nvSpPr>
          <p:cNvPr id="124936" name="Arc 10"/>
          <p:cNvSpPr>
            <a:spLocks/>
          </p:cNvSpPr>
          <p:nvPr/>
        </p:nvSpPr>
        <p:spPr bwMode="auto">
          <a:xfrm rot="16200000" flipV="1">
            <a:off x="3390900" y="3048000"/>
            <a:ext cx="381000" cy="3810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r-HR">
              <a:latin typeface="Bahnschrift Condensed" panose="020B0502040204020203" pitchFamily="34" charset="0"/>
            </a:endParaRPr>
          </a:p>
        </p:txBody>
      </p:sp>
      <p:sp>
        <p:nvSpPr>
          <p:cNvPr id="124937" name="Line 11"/>
          <p:cNvSpPr>
            <a:spLocks noChangeShapeType="1"/>
          </p:cNvSpPr>
          <p:nvPr/>
        </p:nvSpPr>
        <p:spPr bwMode="auto">
          <a:xfrm>
            <a:off x="3200400" y="47244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Bahnschrift Condensed" panose="020B0502040204020203" pitchFamily="34" charset="0"/>
            </a:endParaRPr>
          </a:p>
        </p:txBody>
      </p:sp>
      <p:grpSp>
        <p:nvGrpSpPr>
          <p:cNvPr id="124938" name="Group 12"/>
          <p:cNvGrpSpPr>
            <a:grpSpLocks/>
          </p:cNvGrpSpPr>
          <p:nvPr/>
        </p:nvGrpSpPr>
        <p:grpSpPr bwMode="auto">
          <a:xfrm>
            <a:off x="4724400" y="838200"/>
            <a:ext cx="2895600" cy="4495800"/>
            <a:chOff x="0" y="528"/>
            <a:chExt cx="1824" cy="2832"/>
          </a:xfrm>
        </p:grpSpPr>
        <p:sp>
          <p:nvSpPr>
            <p:cNvPr id="124970" name="Rectangle 13"/>
            <p:cNvSpPr>
              <a:spLocks noChangeArrowheads="1"/>
            </p:cNvSpPr>
            <p:nvPr/>
          </p:nvSpPr>
          <p:spPr bwMode="auto">
            <a:xfrm>
              <a:off x="0" y="768"/>
              <a:ext cx="1824" cy="25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Bahnschrift Condensed" panose="020B0502040204020203" pitchFamily="34" charset="0"/>
              </a:endParaRPr>
            </a:p>
          </p:txBody>
        </p:sp>
        <p:sp>
          <p:nvSpPr>
            <p:cNvPr id="124971" name="Rectangle 14"/>
            <p:cNvSpPr>
              <a:spLocks noChangeArrowheads="1"/>
            </p:cNvSpPr>
            <p:nvPr/>
          </p:nvSpPr>
          <p:spPr bwMode="auto">
            <a:xfrm>
              <a:off x="0" y="528"/>
              <a:ext cx="1824" cy="24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124939" name="Oval 15"/>
          <p:cNvSpPr>
            <a:spLocks noChangeArrowheads="1"/>
          </p:cNvSpPr>
          <p:nvPr/>
        </p:nvSpPr>
        <p:spPr bwMode="auto">
          <a:xfrm>
            <a:off x="5143500" y="1828800"/>
            <a:ext cx="2057400" cy="3200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Bahnschrift Condensed" panose="020B0502040204020203" pitchFamily="34" charset="0"/>
            </a:endParaRPr>
          </a:p>
        </p:txBody>
      </p:sp>
      <p:sp>
        <p:nvSpPr>
          <p:cNvPr id="124940" name="Oval 16"/>
          <p:cNvSpPr>
            <a:spLocks noChangeAspect="1" noChangeArrowheads="1"/>
          </p:cNvSpPr>
          <p:nvPr/>
        </p:nvSpPr>
        <p:spPr bwMode="auto">
          <a:xfrm>
            <a:off x="5537201" y="3635376"/>
            <a:ext cx="1279525" cy="1279525"/>
          </a:xfrm>
          <a:prstGeom prst="ellipse">
            <a:avLst/>
          </a:prstGeom>
          <a:solidFill>
            <a:srgbClr val="FF7C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Bahnschrift Condensed" panose="020B0502040204020203" pitchFamily="34" charset="0"/>
            </a:endParaRPr>
          </a:p>
        </p:txBody>
      </p:sp>
      <p:sp>
        <p:nvSpPr>
          <p:cNvPr id="124941" name="Oval 17"/>
          <p:cNvSpPr>
            <a:spLocks noChangeAspect="1" noChangeArrowheads="1"/>
          </p:cNvSpPr>
          <p:nvPr/>
        </p:nvSpPr>
        <p:spPr bwMode="auto">
          <a:xfrm>
            <a:off x="6043614" y="3695700"/>
            <a:ext cx="255587" cy="255588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Bahnschrift Condensed" panose="020B0502040204020203" pitchFamily="34" charset="0"/>
            </a:endParaRPr>
          </a:p>
        </p:txBody>
      </p:sp>
      <p:sp>
        <p:nvSpPr>
          <p:cNvPr id="124942" name="Line 18"/>
          <p:cNvSpPr>
            <a:spLocks noChangeShapeType="1"/>
          </p:cNvSpPr>
          <p:nvPr/>
        </p:nvSpPr>
        <p:spPr bwMode="auto">
          <a:xfrm>
            <a:off x="6172200" y="31623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Bahnschrift Condensed" panose="020B0502040204020203" pitchFamily="34" charset="0"/>
            </a:endParaRPr>
          </a:p>
        </p:txBody>
      </p:sp>
      <p:sp>
        <p:nvSpPr>
          <p:cNvPr id="124943" name="Rectangle 19"/>
          <p:cNvSpPr>
            <a:spLocks noChangeArrowheads="1"/>
          </p:cNvSpPr>
          <p:nvPr/>
        </p:nvSpPr>
        <p:spPr bwMode="auto">
          <a:xfrm>
            <a:off x="7696200" y="1219200"/>
            <a:ext cx="2895600" cy="411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Bahnschrift Condensed" panose="020B0502040204020203" pitchFamily="34" charset="0"/>
            </a:endParaRPr>
          </a:p>
        </p:txBody>
      </p:sp>
      <p:sp>
        <p:nvSpPr>
          <p:cNvPr id="124944" name="Rectangle 20"/>
          <p:cNvSpPr>
            <a:spLocks noChangeArrowheads="1"/>
          </p:cNvSpPr>
          <p:nvPr/>
        </p:nvSpPr>
        <p:spPr bwMode="auto">
          <a:xfrm>
            <a:off x="7696200" y="838200"/>
            <a:ext cx="28956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Bahnschrift Condensed" panose="020B0502040204020203" pitchFamily="34" charset="0"/>
            </a:endParaRPr>
          </a:p>
        </p:txBody>
      </p:sp>
      <p:sp>
        <p:nvSpPr>
          <p:cNvPr id="124945" name="Oval 21"/>
          <p:cNvSpPr>
            <a:spLocks noChangeArrowheads="1"/>
          </p:cNvSpPr>
          <p:nvPr/>
        </p:nvSpPr>
        <p:spPr bwMode="auto">
          <a:xfrm>
            <a:off x="8115300" y="1828800"/>
            <a:ext cx="2057400" cy="3200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Bahnschrift Condensed" panose="020B0502040204020203" pitchFamily="34" charset="0"/>
            </a:endParaRPr>
          </a:p>
        </p:txBody>
      </p:sp>
      <p:sp>
        <p:nvSpPr>
          <p:cNvPr id="124946" name="Oval 22"/>
          <p:cNvSpPr>
            <a:spLocks noChangeArrowheads="1"/>
          </p:cNvSpPr>
          <p:nvPr/>
        </p:nvSpPr>
        <p:spPr bwMode="auto">
          <a:xfrm>
            <a:off x="8534400" y="3657600"/>
            <a:ext cx="1219200" cy="1219200"/>
          </a:xfrm>
          <a:prstGeom prst="ellipse">
            <a:avLst/>
          </a:prstGeom>
          <a:solidFill>
            <a:srgbClr val="FF7C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Bahnschrift Condensed" panose="020B0502040204020203" pitchFamily="34" charset="0"/>
            </a:endParaRPr>
          </a:p>
        </p:txBody>
      </p:sp>
      <p:sp>
        <p:nvSpPr>
          <p:cNvPr id="124947" name="Oval 23"/>
          <p:cNvSpPr>
            <a:spLocks noChangeAspect="1" noChangeArrowheads="1"/>
          </p:cNvSpPr>
          <p:nvPr/>
        </p:nvSpPr>
        <p:spPr bwMode="auto">
          <a:xfrm>
            <a:off x="9015414" y="3771900"/>
            <a:ext cx="255587" cy="255588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Bahnschrift Condensed" panose="020B0502040204020203" pitchFamily="34" charset="0"/>
            </a:endParaRPr>
          </a:p>
        </p:txBody>
      </p:sp>
      <p:sp>
        <p:nvSpPr>
          <p:cNvPr id="124948" name="Oval 24"/>
          <p:cNvSpPr>
            <a:spLocks noChangeAspect="1" noChangeArrowheads="1"/>
          </p:cNvSpPr>
          <p:nvPr/>
        </p:nvSpPr>
        <p:spPr bwMode="auto">
          <a:xfrm>
            <a:off x="9015414" y="2895600"/>
            <a:ext cx="255587" cy="255588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Bahnschrift Condensed" panose="020B0502040204020203" pitchFamily="34" charset="0"/>
            </a:endParaRPr>
          </a:p>
        </p:txBody>
      </p:sp>
      <p:sp>
        <p:nvSpPr>
          <p:cNvPr id="124949" name="Arc 25"/>
          <p:cNvSpPr>
            <a:spLocks/>
          </p:cNvSpPr>
          <p:nvPr/>
        </p:nvSpPr>
        <p:spPr bwMode="auto">
          <a:xfrm flipV="1">
            <a:off x="9334500" y="3543300"/>
            <a:ext cx="381000" cy="3810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r-HR">
              <a:latin typeface="Bahnschrift Condensed" panose="020B0502040204020203" pitchFamily="34" charset="0"/>
            </a:endParaRPr>
          </a:p>
        </p:txBody>
      </p:sp>
      <p:sp>
        <p:nvSpPr>
          <p:cNvPr id="124950" name="Arc 26"/>
          <p:cNvSpPr>
            <a:spLocks/>
          </p:cNvSpPr>
          <p:nvPr/>
        </p:nvSpPr>
        <p:spPr bwMode="auto">
          <a:xfrm rot="16200000" flipV="1">
            <a:off x="9334500" y="3048000"/>
            <a:ext cx="381000" cy="3810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r-HR">
              <a:latin typeface="Bahnschrift Condensed" panose="020B0502040204020203" pitchFamily="34" charset="0"/>
            </a:endParaRPr>
          </a:p>
        </p:txBody>
      </p:sp>
      <p:sp>
        <p:nvSpPr>
          <p:cNvPr id="124951" name="Line 27"/>
          <p:cNvSpPr>
            <a:spLocks noChangeShapeType="1"/>
          </p:cNvSpPr>
          <p:nvPr/>
        </p:nvSpPr>
        <p:spPr bwMode="auto">
          <a:xfrm rot="2313706" flipV="1">
            <a:off x="9350375" y="2644776"/>
            <a:ext cx="52388" cy="2968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Bahnschrift Condensed" panose="020B0502040204020203" pitchFamily="34" charset="0"/>
            </a:endParaRPr>
          </a:p>
        </p:txBody>
      </p:sp>
      <p:sp>
        <p:nvSpPr>
          <p:cNvPr id="124952" name="Text Box 28"/>
          <p:cNvSpPr txBox="1">
            <a:spLocks noChangeArrowheads="1"/>
          </p:cNvSpPr>
          <p:nvPr/>
        </p:nvSpPr>
        <p:spPr bwMode="auto">
          <a:xfrm>
            <a:off x="2193925" y="838200"/>
            <a:ext cx="16514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Senzibilizacija</a:t>
            </a:r>
            <a:endParaRPr lang="en-US" altLang="sr-Latn-RS" sz="24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4953" name="Text Box 29"/>
          <p:cNvSpPr txBox="1">
            <a:spLocks noChangeArrowheads="1"/>
          </p:cNvSpPr>
          <p:nvPr/>
        </p:nvSpPr>
        <p:spPr bwMode="auto">
          <a:xfrm>
            <a:off x="4762500" y="838200"/>
            <a:ext cx="20665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Hemolitička</a:t>
            </a:r>
            <a:r>
              <a:rPr lang="sr-Latn-CS" altLang="sr-Latn-RS" sz="2400" dirty="0">
                <a:latin typeface="Bahnschrift Condensed" panose="020B0502040204020203" pitchFamily="34" charset="0"/>
              </a:rPr>
              <a:t> </a:t>
            </a:r>
            <a:r>
              <a:rPr lang="sr-Latn-CS" altLang="sr-Latn-RS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bolest</a:t>
            </a:r>
            <a:endParaRPr lang="en-US" altLang="sr-Latn-RS" sz="24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4954" name="Text Box 30"/>
          <p:cNvSpPr txBox="1">
            <a:spLocks noChangeArrowheads="1"/>
          </p:cNvSpPr>
          <p:nvPr/>
        </p:nvSpPr>
        <p:spPr bwMode="auto">
          <a:xfrm>
            <a:off x="7696200" y="838200"/>
            <a:ext cx="21178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Profilaksa</a:t>
            </a:r>
            <a:r>
              <a:rPr lang="sr-Latn-CS" altLang="sr-Latn-RS" sz="2400" dirty="0">
                <a:latin typeface="Bahnschrift Condensed" panose="020B0502040204020203" pitchFamily="34" charset="0"/>
              </a:rPr>
              <a:t> </a:t>
            </a:r>
            <a:r>
              <a:rPr lang="sr-Latn-CS" altLang="sr-Latn-RS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sa</a:t>
            </a:r>
            <a:r>
              <a:rPr lang="sr-Latn-CS" altLang="sr-Latn-RS" sz="2400" dirty="0">
                <a:latin typeface="Bahnschrift Condensed" panose="020B0502040204020203" pitchFamily="34" charset="0"/>
              </a:rPr>
              <a:t> </a:t>
            </a:r>
            <a:r>
              <a:rPr lang="en-US" altLang="sr-Latn-RS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α</a:t>
            </a:r>
            <a:r>
              <a:rPr lang="sr-Latn-CS" altLang="sr-Latn-RS" sz="24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RhD</a:t>
            </a:r>
            <a:endParaRPr lang="en-US" altLang="sr-Latn-RS" sz="2400" baseline="300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4955" name="Text Box 31"/>
          <p:cNvSpPr txBox="1">
            <a:spLocks noChangeArrowheads="1"/>
          </p:cNvSpPr>
          <p:nvPr/>
        </p:nvSpPr>
        <p:spPr bwMode="auto">
          <a:xfrm>
            <a:off x="2728124" y="3962401"/>
            <a:ext cx="95090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>
                <a:latin typeface="Bahnschrift Condensed" panose="020B0502040204020203" pitchFamily="34" charset="0"/>
              </a:rPr>
              <a:t>RhD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latin typeface="Bahnschrift Condensed" panose="020B0502040204020203" pitchFamily="34" charset="0"/>
              </a:rPr>
              <a:t>prva beba</a:t>
            </a:r>
            <a:endParaRPr lang="en-US" altLang="sr-Latn-RS" sz="1800">
              <a:latin typeface="Bahnschrift Condensed" panose="020B0502040204020203" pitchFamily="34" charset="0"/>
            </a:endParaRPr>
          </a:p>
        </p:txBody>
      </p:sp>
      <p:sp>
        <p:nvSpPr>
          <p:cNvPr id="124956" name="Text Box 32"/>
          <p:cNvSpPr txBox="1">
            <a:spLocks noChangeArrowheads="1"/>
          </p:cNvSpPr>
          <p:nvPr/>
        </p:nvSpPr>
        <p:spPr bwMode="auto">
          <a:xfrm>
            <a:off x="8665374" y="4000501"/>
            <a:ext cx="95090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>
                <a:latin typeface="Bahnschrift Condensed" panose="020B0502040204020203" pitchFamily="34" charset="0"/>
              </a:rPr>
              <a:t>RhD</a:t>
            </a:r>
            <a:endParaRPr lang="sr-Latn-CS" altLang="sr-Latn-RS" sz="2000" baseline="30000">
              <a:latin typeface="Bahnschrift Condensed" panose="020B0502040204020203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latin typeface="Bahnschrift Condensed" panose="020B0502040204020203" pitchFamily="34" charset="0"/>
              </a:rPr>
              <a:t>prva beba</a:t>
            </a:r>
            <a:endParaRPr lang="en-US" altLang="sr-Latn-RS" sz="1800">
              <a:latin typeface="Bahnschrift Condensed" panose="020B0502040204020203" pitchFamily="34" charset="0"/>
            </a:endParaRPr>
          </a:p>
        </p:txBody>
      </p:sp>
      <p:sp>
        <p:nvSpPr>
          <p:cNvPr id="124957" name="Text Box 33"/>
          <p:cNvSpPr txBox="1">
            <a:spLocks noChangeArrowheads="1"/>
          </p:cNvSpPr>
          <p:nvPr/>
        </p:nvSpPr>
        <p:spPr bwMode="auto">
          <a:xfrm>
            <a:off x="5651827" y="3924301"/>
            <a:ext cx="104868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>
                <a:latin typeface="Bahnschrift Condensed" panose="020B0502040204020203" pitchFamily="34" charset="0"/>
              </a:rPr>
              <a:t>RhD</a:t>
            </a:r>
            <a:endParaRPr lang="sr-Latn-CS" altLang="sr-Latn-RS" sz="2000" baseline="30000">
              <a:latin typeface="Bahnschrift Condensed" panose="020B0502040204020203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latin typeface="Bahnschrift Condensed" panose="020B0502040204020203" pitchFamily="34" charset="0"/>
              </a:rPr>
              <a:t>druga beba</a:t>
            </a:r>
            <a:endParaRPr lang="en-US" altLang="sr-Latn-RS" sz="1800">
              <a:latin typeface="Bahnschrift Condensed" panose="020B0502040204020203" pitchFamily="34" charset="0"/>
            </a:endParaRPr>
          </a:p>
        </p:txBody>
      </p:sp>
      <p:sp>
        <p:nvSpPr>
          <p:cNvPr id="124958" name="Text Box 34"/>
          <p:cNvSpPr txBox="1">
            <a:spLocks noChangeArrowheads="1"/>
          </p:cNvSpPr>
          <p:nvPr/>
        </p:nvSpPr>
        <p:spPr bwMode="auto">
          <a:xfrm>
            <a:off x="2873997" y="1905001"/>
            <a:ext cx="65915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>
                <a:latin typeface="Bahnschrift Condensed" panose="020B0502040204020203" pitchFamily="34" charset="0"/>
              </a:rPr>
              <a:t>Rhd</a:t>
            </a:r>
            <a:endParaRPr lang="sr-Latn-CS" altLang="sr-Latn-RS" sz="2000" baseline="30000">
              <a:latin typeface="Bahnschrift Condensed" panose="020B0502040204020203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latin typeface="Bahnschrift Condensed" panose="020B0502040204020203" pitchFamily="34" charset="0"/>
              </a:rPr>
              <a:t>majka</a:t>
            </a:r>
            <a:endParaRPr lang="en-US" altLang="sr-Latn-RS" sz="1800">
              <a:latin typeface="Bahnschrift Condensed" panose="020B0502040204020203" pitchFamily="34" charset="0"/>
            </a:endParaRPr>
          </a:p>
        </p:txBody>
      </p:sp>
      <p:sp>
        <p:nvSpPr>
          <p:cNvPr id="124959" name="Text Box 35"/>
          <p:cNvSpPr txBox="1">
            <a:spLocks noChangeArrowheads="1"/>
          </p:cNvSpPr>
          <p:nvPr/>
        </p:nvSpPr>
        <p:spPr bwMode="auto">
          <a:xfrm>
            <a:off x="5817222" y="1905001"/>
            <a:ext cx="65915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>
                <a:latin typeface="Bahnschrift Condensed" panose="020B0502040204020203" pitchFamily="34" charset="0"/>
              </a:rPr>
              <a:t>Rhd</a:t>
            </a:r>
            <a:endParaRPr lang="sr-Latn-CS" altLang="sr-Latn-RS" sz="2000" baseline="30000">
              <a:latin typeface="Bahnschrift Condensed" panose="020B0502040204020203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latin typeface="Bahnschrift Condensed" panose="020B0502040204020203" pitchFamily="34" charset="0"/>
              </a:rPr>
              <a:t>majka</a:t>
            </a:r>
            <a:endParaRPr lang="en-US" altLang="sr-Latn-RS" sz="1800">
              <a:latin typeface="Bahnschrift Condensed" panose="020B0502040204020203" pitchFamily="34" charset="0"/>
            </a:endParaRPr>
          </a:p>
        </p:txBody>
      </p:sp>
      <p:sp>
        <p:nvSpPr>
          <p:cNvPr id="124960" name="Text Box 36"/>
          <p:cNvSpPr txBox="1">
            <a:spLocks noChangeArrowheads="1"/>
          </p:cNvSpPr>
          <p:nvPr/>
        </p:nvSpPr>
        <p:spPr bwMode="auto">
          <a:xfrm>
            <a:off x="8789022" y="1905001"/>
            <a:ext cx="65915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>
                <a:latin typeface="Bahnschrift Condensed" panose="020B0502040204020203" pitchFamily="34" charset="0"/>
              </a:rPr>
              <a:t>Rhd</a:t>
            </a:r>
            <a:endParaRPr lang="sr-Latn-CS" altLang="sr-Latn-RS" sz="2000" baseline="30000">
              <a:latin typeface="Bahnschrift Condensed" panose="020B0502040204020203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latin typeface="Bahnschrift Condensed" panose="020B0502040204020203" pitchFamily="34" charset="0"/>
              </a:rPr>
              <a:t>majka</a:t>
            </a:r>
            <a:endParaRPr lang="en-US" altLang="sr-Latn-RS" sz="1800">
              <a:latin typeface="Bahnschrift Condensed" panose="020B0502040204020203" pitchFamily="34" charset="0"/>
            </a:endParaRPr>
          </a:p>
        </p:txBody>
      </p:sp>
      <p:sp>
        <p:nvSpPr>
          <p:cNvPr id="124961" name="Text Box 38"/>
          <p:cNvSpPr txBox="1">
            <a:spLocks noChangeArrowheads="1"/>
          </p:cNvSpPr>
          <p:nvPr/>
        </p:nvSpPr>
        <p:spPr bwMode="auto">
          <a:xfrm>
            <a:off x="8621713" y="3263900"/>
            <a:ext cx="522900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>
                <a:latin typeface="Bahnschrift Condensed" panose="020B0502040204020203" pitchFamily="34" charset="0"/>
              </a:rPr>
              <a:t>krv</a:t>
            </a:r>
            <a:endParaRPr lang="en-US" altLang="sr-Latn-RS" sz="2400">
              <a:latin typeface="Bahnschrift Condensed" panose="020B0502040204020203" pitchFamily="34" charset="0"/>
            </a:endParaRPr>
          </a:p>
        </p:txBody>
      </p:sp>
      <p:sp>
        <p:nvSpPr>
          <p:cNvPr id="124962" name="Text Box 39"/>
          <p:cNvSpPr txBox="1">
            <a:spLocks noChangeArrowheads="1"/>
          </p:cNvSpPr>
          <p:nvPr/>
        </p:nvSpPr>
        <p:spPr bwMode="auto">
          <a:xfrm>
            <a:off x="5410200" y="2743200"/>
            <a:ext cx="10951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>
                <a:latin typeface="Bahnschrift Condensed" panose="020B0502040204020203" pitchFamily="34" charset="0"/>
              </a:rPr>
              <a:t>IgG </a:t>
            </a:r>
            <a:r>
              <a:rPr lang="en-US" altLang="sr-Latn-RS" sz="2400">
                <a:latin typeface="Bahnschrift Condensed" panose="020B0502040204020203" pitchFamily="34" charset="0"/>
              </a:rPr>
              <a:t>α</a:t>
            </a:r>
            <a:r>
              <a:rPr lang="sr-Latn-CS" altLang="sr-Latn-RS" sz="2400">
                <a:latin typeface="Bahnschrift Condensed" panose="020B0502040204020203" pitchFamily="34" charset="0"/>
              </a:rPr>
              <a:t>RhD</a:t>
            </a:r>
            <a:endParaRPr lang="en-US" altLang="sr-Latn-RS" sz="2400">
              <a:latin typeface="Bahnschrift Condensed" panose="020B0502040204020203" pitchFamily="34" charset="0"/>
            </a:endParaRPr>
          </a:p>
        </p:txBody>
      </p:sp>
      <p:sp>
        <p:nvSpPr>
          <p:cNvPr id="124963" name="Text Box 40"/>
          <p:cNvSpPr txBox="1">
            <a:spLocks noChangeArrowheads="1"/>
          </p:cNvSpPr>
          <p:nvPr/>
        </p:nvSpPr>
        <p:spPr bwMode="auto">
          <a:xfrm>
            <a:off x="9402764" y="2346326"/>
            <a:ext cx="6254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>
                <a:latin typeface="Bahnschrift Condensed" panose="020B0502040204020203" pitchFamily="34" charset="0"/>
              </a:rPr>
              <a:t>IgG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000">
                <a:latin typeface="Bahnschrift Condensed" panose="020B0502040204020203" pitchFamily="34" charset="0"/>
              </a:rPr>
              <a:t>α</a:t>
            </a:r>
            <a:r>
              <a:rPr lang="sr-Latn-CS" altLang="sr-Latn-RS" sz="2000">
                <a:latin typeface="Bahnschrift Condensed" panose="020B0502040204020203" pitchFamily="34" charset="0"/>
              </a:rPr>
              <a:t>RhD</a:t>
            </a:r>
            <a:endParaRPr lang="en-US" altLang="sr-Latn-RS" sz="2000">
              <a:latin typeface="Bahnschrift Condensed" panose="020B0502040204020203" pitchFamily="34" charset="0"/>
            </a:endParaRPr>
          </a:p>
        </p:txBody>
      </p:sp>
      <p:sp>
        <p:nvSpPr>
          <p:cNvPr id="124964" name="Line 41"/>
          <p:cNvSpPr>
            <a:spLocks noChangeShapeType="1"/>
          </p:cNvSpPr>
          <p:nvPr/>
        </p:nvSpPr>
        <p:spPr bwMode="auto">
          <a:xfrm rot="6028015" flipV="1">
            <a:off x="8909845" y="2874170"/>
            <a:ext cx="26987" cy="161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Bahnschrift Condensed" panose="020B0502040204020203" pitchFamily="34" charset="0"/>
            </a:endParaRPr>
          </a:p>
        </p:txBody>
      </p:sp>
      <p:grpSp>
        <p:nvGrpSpPr>
          <p:cNvPr id="124965" name="Group 42"/>
          <p:cNvGrpSpPr>
            <a:grpSpLocks/>
          </p:cNvGrpSpPr>
          <p:nvPr/>
        </p:nvGrpSpPr>
        <p:grpSpPr bwMode="auto">
          <a:xfrm>
            <a:off x="8291514" y="2514601"/>
            <a:ext cx="623887" cy="703263"/>
            <a:chOff x="2259" y="3686"/>
            <a:chExt cx="393" cy="443"/>
          </a:xfrm>
        </p:grpSpPr>
        <p:sp>
          <p:nvSpPr>
            <p:cNvPr id="124966" name="Freeform 43"/>
            <p:cNvSpPr>
              <a:spLocks/>
            </p:cNvSpPr>
            <p:nvPr/>
          </p:nvSpPr>
          <p:spPr bwMode="auto">
            <a:xfrm>
              <a:off x="2259" y="3686"/>
              <a:ext cx="393" cy="443"/>
            </a:xfrm>
            <a:custGeom>
              <a:avLst/>
              <a:gdLst>
                <a:gd name="T0" fmla="*/ 389 w 393"/>
                <a:gd name="T1" fmla="*/ 33 h 443"/>
                <a:gd name="T2" fmla="*/ 359 w 393"/>
                <a:gd name="T3" fmla="*/ 12 h 443"/>
                <a:gd name="T4" fmla="*/ 257 w 393"/>
                <a:gd name="T5" fmla="*/ 0 h 443"/>
                <a:gd name="T6" fmla="*/ 92 w 393"/>
                <a:gd name="T7" fmla="*/ 4 h 443"/>
                <a:gd name="T8" fmla="*/ 60 w 393"/>
                <a:gd name="T9" fmla="*/ 15 h 443"/>
                <a:gd name="T10" fmla="*/ 42 w 393"/>
                <a:gd name="T11" fmla="*/ 70 h 443"/>
                <a:gd name="T12" fmla="*/ 27 w 393"/>
                <a:gd name="T13" fmla="*/ 85 h 443"/>
                <a:gd name="T14" fmla="*/ 11 w 393"/>
                <a:gd name="T15" fmla="*/ 153 h 443"/>
                <a:gd name="T16" fmla="*/ 3 w 393"/>
                <a:gd name="T17" fmla="*/ 205 h 443"/>
                <a:gd name="T18" fmla="*/ 14 w 393"/>
                <a:gd name="T19" fmla="*/ 298 h 443"/>
                <a:gd name="T20" fmla="*/ 21 w 393"/>
                <a:gd name="T21" fmla="*/ 315 h 443"/>
                <a:gd name="T22" fmla="*/ 59 w 393"/>
                <a:gd name="T23" fmla="*/ 367 h 443"/>
                <a:gd name="T24" fmla="*/ 81 w 393"/>
                <a:gd name="T25" fmla="*/ 379 h 443"/>
                <a:gd name="T26" fmla="*/ 102 w 393"/>
                <a:gd name="T27" fmla="*/ 387 h 443"/>
                <a:gd name="T28" fmla="*/ 161 w 393"/>
                <a:gd name="T29" fmla="*/ 394 h 443"/>
                <a:gd name="T30" fmla="*/ 209 w 393"/>
                <a:gd name="T31" fmla="*/ 406 h 443"/>
                <a:gd name="T32" fmla="*/ 239 w 393"/>
                <a:gd name="T33" fmla="*/ 418 h 443"/>
                <a:gd name="T34" fmla="*/ 272 w 393"/>
                <a:gd name="T35" fmla="*/ 430 h 443"/>
                <a:gd name="T36" fmla="*/ 341 w 393"/>
                <a:gd name="T37" fmla="*/ 426 h 443"/>
                <a:gd name="T38" fmla="*/ 350 w 393"/>
                <a:gd name="T39" fmla="*/ 414 h 443"/>
                <a:gd name="T40" fmla="*/ 365 w 393"/>
                <a:gd name="T41" fmla="*/ 391 h 443"/>
                <a:gd name="T42" fmla="*/ 353 w 393"/>
                <a:gd name="T43" fmla="*/ 298 h 443"/>
                <a:gd name="T44" fmla="*/ 341 w 393"/>
                <a:gd name="T45" fmla="*/ 288 h 443"/>
                <a:gd name="T46" fmla="*/ 333 w 393"/>
                <a:gd name="T47" fmla="*/ 273 h 443"/>
                <a:gd name="T48" fmla="*/ 341 w 393"/>
                <a:gd name="T49" fmla="*/ 136 h 443"/>
                <a:gd name="T50" fmla="*/ 365 w 393"/>
                <a:gd name="T51" fmla="*/ 117 h 443"/>
                <a:gd name="T52" fmla="*/ 378 w 393"/>
                <a:gd name="T53" fmla="*/ 102 h 443"/>
                <a:gd name="T54" fmla="*/ 389 w 393"/>
                <a:gd name="T55" fmla="*/ 82 h 443"/>
                <a:gd name="T56" fmla="*/ 393 w 393"/>
                <a:gd name="T57" fmla="*/ 70 h 443"/>
                <a:gd name="T58" fmla="*/ 390 w 393"/>
                <a:gd name="T59" fmla="*/ 36 h 443"/>
                <a:gd name="T60" fmla="*/ 389 w 393"/>
                <a:gd name="T61" fmla="*/ 33 h 44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93"/>
                <a:gd name="T94" fmla="*/ 0 h 443"/>
                <a:gd name="T95" fmla="*/ 393 w 393"/>
                <a:gd name="T96" fmla="*/ 443 h 44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93" h="443">
                  <a:moveTo>
                    <a:pt x="389" y="33"/>
                  </a:moveTo>
                  <a:cubicBezTo>
                    <a:pt x="385" y="21"/>
                    <a:pt x="372" y="13"/>
                    <a:pt x="359" y="12"/>
                  </a:cubicBezTo>
                  <a:cubicBezTo>
                    <a:pt x="326" y="0"/>
                    <a:pt x="292" y="1"/>
                    <a:pt x="257" y="0"/>
                  </a:cubicBezTo>
                  <a:cubicBezTo>
                    <a:pt x="202" y="1"/>
                    <a:pt x="147" y="1"/>
                    <a:pt x="92" y="4"/>
                  </a:cubicBezTo>
                  <a:cubicBezTo>
                    <a:pt x="81" y="8"/>
                    <a:pt x="70" y="9"/>
                    <a:pt x="60" y="15"/>
                  </a:cubicBezTo>
                  <a:cubicBezTo>
                    <a:pt x="45" y="35"/>
                    <a:pt x="70" y="64"/>
                    <a:pt x="42" y="70"/>
                  </a:cubicBezTo>
                  <a:cubicBezTo>
                    <a:pt x="35" y="75"/>
                    <a:pt x="32" y="78"/>
                    <a:pt x="27" y="85"/>
                  </a:cubicBezTo>
                  <a:cubicBezTo>
                    <a:pt x="25" y="105"/>
                    <a:pt x="22" y="135"/>
                    <a:pt x="11" y="153"/>
                  </a:cubicBezTo>
                  <a:cubicBezTo>
                    <a:pt x="10" y="165"/>
                    <a:pt x="13" y="192"/>
                    <a:pt x="3" y="205"/>
                  </a:cubicBezTo>
                  <a:cubicBezTo>
                    <a:pt x="5" y="253"/>
                    <a:pt x="0" y="265"/>
                    <a:pt x="14" y="298"/>
                  </a:cubicBezTo>
                  <a:cubicBezTo>
                    <a:pt x="15" y="304"/>
                    <a:pt x="18" y="309"/>
                    <a:pt x="21" y="315"/>
                  </a:cubicBezTo>
                  <a:cubicBezTo>
                    <a:pt x="25" y="339"/>
                    <a:pt x="32" y="362"/>
                    <a:pt x="59" y="367"/>
                  </a:cubicBezTo>
                  <a:cubicBezTo>
                    <a:pt x="69" y="372"/>
                    <a:pt x="66" y="377"/>
                    <a:pt x="81" y="379"/>
                  </a:cubicBezTo>
                  <a:cubicBezTo>
                    <a:pt x="88" y="383"/>
                    <a:pt x="94" y="385"/>
                    <a:pt x="102" y="387"/>
                  </a:cubicBezTo>
                  <a:cubicBezTo>
                    <a:pt x="118" y="395"/>
                    <a:pt x="148" y="393"/>
                    <a:pt x="161" y="394"/>
                  </a:cubicBezTo>
                  <a:cubicBezTo>
                    <a:pt x="178" y="397"/>
                    <a:pt x="192" y="404"/>
                    <a:pt x="209" y="406"/>
                  </a:cubicBezTo>
                  <a:cubicBezTo>
                    <a:pt x="219" y="409"/>
                    <a:pt x="229" y="416"/>
                    <a:pt x="239" y="418"/>
                  </a:cubicBezTo>
                  <a:cubicBezTo>
                    <a:pt x="248" y="425"/>
                    <a:pt x="261" y="429"/>
                    <a:pt x="272" y="430"/>
                  </a:cubicBezTo>
                  <a:cubicBezTo>
                    <a:pt x="295" y="430"/>
                    <a:pt x="326" y="443"/>
                    <a:pt x="341" y="426"/>
                  </a:cubicBezTo>
                  <a:cubicBezTo>
                    <a:pt x="345" y="421"/>
                    <a:pt x="343" y="418"/>
                    <a:pt x="350" y="414"/>
                  </a:cubicBezTo>
                  <a:cubicBezTo>
                    <a:pt x="355" y="406"/>
                    <a:pt x="361" y="400"/>
                    <a:pt x="365" y="391"/>
                  </a:cubicBezTo>
                  <a:cubicBezTo>
                    <a:pt x="366" y="368"/>
                    <a:pt x="380" y="311"/>
                    <a:pt x="353" y="298"/>
                  </a:cubicBezTo>
                  <a:cubicBezTo>
                    <a:pt x="349" y="290"/>
                    <a:pt x="347" y="293"/>
                    <a:pt x="341" y="288"/>
                  </a:cubicBezTo>
                  <a:cubicBezTo>
                    <a:pt x="338" y="283"/>
                    <a:pt x="335" y="279"/>
                    <a:pt x="333" y="273"/>
                  </a:cubicBezTo>
                  <a:cubicBezTo>
                    <a:pt x="331" y="236"/>
                    <a:pt x="319" y="173"/>
                    <a:pt x="341" y="136"/>
                  </a:cubicBezTo>
                  <a:cubicBezTo>
                    <a:pt x="342" y="127"/>
                    <a:pt x="355" y="119"/>
                    <a:pt x="365" y="117"/>
                  </a:cubicBezTo>
                  <a:cubicBezTo>
                    <a:pt x="371" y="113"/>
                    <a:pt x="372" y="106"/>
                    <a:pt x="378" y="102"/>
                  </a:cubicBezTo>
                  <a:cubicBezTo>
                    <a:pt x="382" y="95"/>
                    <a:pt x="385" y="89"/>
                    <a:pt x="389" y="82"/>
                  </a:cubicBezTo>
                  <a:cubicBezTo>
                    <a:pt x="390" y="78"/>
                    <a:pt x="393" y="74"/>
                    <a:pt x="393" y="70"/>
                  </a:cubicBezTo>
                  <a:cubicBezTo>
                    <a:pt x="393" y="59"/>
                    <a:pt x="391" y="47"/>
                    <a:pt x="390" y="36"/>
                  </a:cubicBezTo>
                  <a:cubicBezTo>
                    <a:pt x="389" y="24"/>
                    <a:pt x="389" y="30"/>
                    <a:pt x="389" y="33"/>
                  </a:cubicBezTo>
                  <a:close/>
                </a:path>
              </a:pathLst>
            </a:cu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Bahnschrift Condensed" panose="020B0502040204020203" pitchFamily="34" charset="0"/>
              </a:endParaRPr>
            </a:p>
          </p:txBody>
        </p:sp>
        <p:sp>
          <p:nvSpPr>
            <p:cNvPr id="124967" name="Freeform 44"/>
            <p:cNvSpPr>
              <a:spLocks/>
            </p:cNvSpPr>
            <p:nvPr/>
          </p:nvSpPr>
          <p:spPr bwMode="auto">
            <a:xfrm>
              <a:off x="2280" y="3711"/>
              <a:ext cx="253" cy="336"/>
            </a:xfrm>
            <a:custGeom>
              <a:avLst/>
              <a:gdLst>
                <a:gd name="T0" fmla="*/ 159 w 253"/>
                <a:gd name="T1" fmla="*/ 9 h 336"/>
                <a:gd name="T2" fmla="*/ 110 w 253"/>
                <a:gd name="T3" fmla="*/ 20 h 336"/>
                <a:gd name="T4" fmla="*/ 69 w 253"/>
                <a:gd name="T5" fmla="*/ 53 h 336"/>
                <a:gd name="T6" fmla="*/ 57 w 253"/>
                <a:gd name="T7" fmla="*/ 65 h 336"/>
                <a:gd name="T8" fmla="*/ 35 w 253"/>
                <a:gd name="T9" fmla="*/ 140 h 336"/>
                <a:gd name="T10" fmla="*/ 24 w 253"/>
                <a:gd name="T11" fmla="*/ 155 h 336"/>
                <a:gd name="T12" fmla="*/ 15 w 253"/>
                <a:gd name="T13" fmla="*/ 203 h 336"/>
                <a:gd name="T14" fmla="*/ 42 w 253"/>
                <a:gd name="T15" fmla="*/ 291 h 336"/>
                <a:gd name="T16" fmla="*/ 89 w 253"/>
                <a:gd name="T17" fmla="*/ 299 h 336"/>
                <a:gd name="T18" fmla="*/ 105 w 253"/>
                <a:gd name="T19" fmla="*/ 306 h 336"/>
                <a:gd name="T20" fmla="*/ 120 w 253"/>
                <a:gd name="T21" fmla="*/ 315 h 336"/>
                <a:gd name="T22" fmla="*/ 156 w 253"/>
                <a:gd name="T23" fmla="*/ 327 h 336"/>
                <a:gd name="T24" fmla="*/ 207 w 253"/>
                <a:gd name="T25" fmla="*/ 330 h 336"/>
                <a:gd name="T26" fmla="*/ 219 w 253"/>
                <a:gd name="T27" fmla="*/ 314 h 336"/>
                <a:gd name="T28" fmla="*/ 156 w 253"/>
                <a:gd name="T29" fmla="*/ 282 h 336"/>
                <a:gd name="T30" fmla="*/ 135 w 253"/>
                <a:gd name="T31" fmla="*/ 270 h 336"/>
                <a:gd name="T32" fmla="*/ 129 w 253"/>
                <a:gd name="T33" fmla="*/ 260 h 336"/>
                <a:gd name="T34" fmla="*/ 89 w 253"/>
                <a:gd name="T35" fmla="*/ 230 h 336"/>
                <a:gd name="T36" fmla="*/ 84 w 253"/>
                <a:gd name="T37" fmla="*/ 219 h 336"/>
                <a:gd name="T38" fmla="*/ 104 w 253"/>
                <a:gd name="T39" fmla="*/ 186 h 336"/>
                <a:gd name="T40" fmla="*/ 113 w 253"/>
                <a:gd name="T41" fmla="*/ 170 h 336"/>
                <a:gd name="T42" fmla="*/ 135 w 253"/>
                <a:gd name="T43" fmla="*/ 107 h 336"/>
                <a:gd name="T44" fmla="*/ 182 w 253"/>
                <a:gd name="T45" fmla="*/ 95 h 336"/>
                <a:gd name="T46" fmla="*/ 192 w 253"/>
                <a:gd name="T47" fmla="*/ 80 h 336"/>
                <a:gd name="T48" fmla="*/ 201 w 253"/>
                <a:gd name="T49" fmla="*/ 68 h 336"/>
                <a:gd name="T50" fmla="*/ 219 w 253"/>
                <a:gd name="T51" fmla="*/ 59 h 336"/>
                <a:gd name="T52" fmla="*/ 236 w 253"/>
                <a:gd name="T53" fmla="*/ 51 h 336"/>
                <a:gd name="T54" fmla="*/ 243 w 253"/>
                <a:gd name="T55" fmla="*/ 38 h 336"/>
                <a:gd name="T56" fmla="*/ 245 w 253"/>
                <a:gd name="T57" fmla="*/ 32 h 336"/>
                <a:gd name="T58" fmla="*/ 251 w 253"/>
                <a:gd name="T59" fmla="*/ 30 h 336"/>
                <a:gd name="T60" fmla="*/ 239 w 253"/>
                <a:gd name="T61" fmla="*/ 0 h 336"/>
                <a:gd name="T62" fmla="*/ 158 w 253"/>
                <a:gd name="T63" fmla="*/ 3 h 336"/>
                <a:gd name="T64" fmla="*/ 159 w 253"/>
                <a:gd name="T65" fmla="*/ 9 h 3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3"/>
                <a:gd name="T100" fmla="*/ 0 h 336"/>
                <a:gd name="T101" fmla="*/ 253 w 253"/>
                <a:gd name="T102" fmla="*/ 336 h 3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3" h="336">
                  <a:moveTo>
                    <a:pt x="159" y="9"/>
                  </a:moveTo>
                  <a:cubicBezTo>
                    <a:pt x="145" y="10"/>
                    <a:pt x="119" y="5"/>
                    <a:pt x="110" y="20"/>
                  </a:cubicBezTo>
                  <a:cubicBezTo>
                    <a:pt x="105" y="50"/>
                    <a:pt x="99" y="49"/>
                    <a:pt x="69" y="53"/>
                  </a:cubicBezTo>
                  <a:cubicBezTo>
                    <a:pt x="61" y="59"/>
                    <a:pt x="61" y="54"/>
                    <a:pt x="57" y="65"/>
                  </a:cubicBezTo>
                  <a:cubicBezTo>
                    <a:pt x="54" y="86"/>
                    <a:pt x="59" y="128"/>
                    <a:pt x="35" y="140"/>
                  </a:cubicBezTo>
                  <a:cubicBezTo>
                    <a:pt x="31" y="146"/>
                    <a:pt x="29" y="150"/>
                    <a:pt x="24" y="155"/>
                  </a:cubicBezTo>
                  <a:cubicBezTo>
                    <a:pt x="21" y="170"/>
                    <a:pt x="23" y="190"/>
                    <a:pt x="15" y="203"/>
                  </a:cubicBezTo>
                  <a:cubicBezTo>
                    <a:pt x="7" y="236"/>
                    <a:pt x="0" y="285"/>
                    <a:pt x="42" y="291"/>
                  </a:cubicBezTo>
                  <a:cubicBezTo>
                    <a:pt x="61" y="302"/>
                    <a:pt x="48" y="297"/>
                    <a:pt x="89" y="299"/>
                  </a:cubicBezTo>
                  <a:cubicBezTo>
                    <a:pt x="95" y="301"/>
                    <a:pt x="100" y="302"/>
                    <a:pt x="105" y="306"/>
                  </a:cubicBezTo>
                  <a:cubicBezTo>
                    <a:pt x="109" y="313"/>
                    <a:pt x="112" y="314"/>
                    <a:pt x="120" y="315"/>
                  </a:cubicBezTo>
                  <a:cubicBezTo>
                    <a:pt x="129" y="321"/>
                    <a:pt x="145" y="325"/>
                    <a:pt x="156" y="327"/>
                  </a:cubicBezTo>
                  <a:cubicBezTo>
                    <a:pt x="172" y="336"/>
                    <a:pt x="189" y="331"/>
                    <a:pt x="207" y="330"/>
                  </a:cubicBezTo>
                  <a:cubicBezTo>
                    <a:pt x="221" y="325"/>
                    <a:pt x="223" y="331"/>
                    <a:pt x="219" y="314"/>
                  </a:cubicBezTo>
                  <a:cubicBezTo>
                    <a:pt x="214" y="267"/>
                    <a:pt x="203" y="288"/>
                    <a:pt x="156" y="282"/>
                  </a:cubicBezTo>
                  <a:cubicBezTo>
                    <a:pt x="150" y="262"/>
                    <a:pt x="158" y="279"/>
                    <a:pt x="135" y="270"/>
                  </a:cubicBezTo>
                  <a:cubicBezTo>
                    <a:pt x="131" y="269"/>
                    <a:pt x="131" y="263"/>
                    <a:pt x="129" y="260"/>
                  </a:cubicBezTo>
                  <a:cubicBezTo>
                    <a:pt x="127" y="246"/>
                    <a:pt x="103" y="232"/>
                    <a:pt x="89" y="230"/>
                  </a:cubicBezTo>
                  <a:cubicBezTo>
                    <a:pt x="81" y="227"/>
                    <a:pt x="73" y="224"/>
                    <a:pt x="84" y="219"/>
                  </a:cubicBezTo>
                  <a:cubicBezTo>
                    <a:pt x="87" y="208"/>
                    <a:pt x="95" y="194"/>
                    <a:pt x="104" y="186"/>
                  </a:cubicBezTo>
                  <a:cubicBezTo>
                    <a:pt x="105" y="178"/>
                    <a:pt x="106" y="175"/>
                    <a:pt x="113" y="170"/>
                  </a:cubicBezTo>
                  <a:cubicBezTo>
                    <a:pt x="111" y="147"/>
                    <a:pt x="105" y="111"/>
                    <a:pt x="135" y="107"/>
                  </a:cubicBezTo>
                  <a:cubicBezTo>
                    <a:pt x="147" y="100"/>
                    <a:pt x="168" y="97"/>
                    <a:pt x="182" y="95"/>
                  </a:cubicBezTo>
                  <a:cubicBezTo>
                    <a:pt x="186" y="88"/>
                    <a:pt x="184" y="84"/>
                    <a:pt x="192" y="80"/>
                  </a:cubicBezTo>
                  <a:cubicBezTo>
                    <a:pt x="194" y="74"/>
                    <a:pt x="196" y="72"/>
                    <a:pt x="201" y="68"/>
                  </a:cubicBezTo>
                  <a:cubicBezTo>
                    <a:pt x="205" y="61"/>
                    <a:pt x="211" y="60"/>
                    <a:pt x="219" y="59"/>
                  </a:cubicBezTo>
                  <a:cubicBezTo>
                    <a:pt x="225" y="56"/>
                    <a:pt x="230" y="54"/>
                    <a:pt x="236" y="51"/>
                  </a:cubicBezTo>
                  <a:cubicBezTo>
                    <a:pt x="239" y="47"/>
                    <a:pt x="240" y="42"/>
                    <a:pt x="243" y="38"/>
                  </a:cubicBezTo>
                  <a:cubicBezTo>
                    <a:pt x="244" y="36"/>
                    <a:pt x="244" y="33"/>
                    <a:pt x="245" y="32"/>
                  </a:cubicBezTo>
                  <a:cubicBezTo>
                    <a:pt x="246" y="31"/>
                    <a:pt x="251" y="32"/>
                    <a:pt x="251" y="30"/>
                  </a:cubicBezTo>
                  <a:cubicBezTo>
                    <a:pt x="253" y="15"/>
                    <a:pt x="250" y="6"/>
                    <a:pt x="239" y="0"/>
                  </a:cubicBezTo>
                  <a:cubicBezTo>
                    <a:pt x="212" y="1"/>
                    <a:pt x="185" y="0"/>
                    <a:pt x="158" y="3"/>
                  </a:cubicBezTo>
                  <a:cubicBezTo>
                    <a:pt x="156" y="3"/>
                    <a:pt x="157" y="8"/>
                    <a:pt x="159" y="9"/>
                  </a:cubicBez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r-HR">
                <a:latin typeface="Bahnschrift Condensed" panose="020B0502040204020203" pitchFamily="34" charset="0"/>
              </a:endParaRPr>
            </a:p>
          </p:txBody>
        </p:sp>
        <p:sp>
          <p:nvSpPr>
            <p:cNvPr id="124968" name="Oval 45"/>
            <p:cNvSpPr>
              <a:spLocks noChangeArrowheads="1"/>
            </p:cNvSpPr>
            <p:nvPr/>
          </p:nvSpPr>
          <p:spPr bwMode="auto">
            <a:xfrm>
              <a:off x="2544" y="3984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Bahnschrift Condensed" panose="020B0502040204020203" pitchFamily="34" charset="0"/>
              </a:endParaRPr>
            </a:p>
          </p:txBody>
        </p:sp>
        <p:sp>
          <p:nvSpPr>
            <p:cNvPr id="124969" name="Oval 46"/>
            <p:cNvSpPr>
              <a:spLocks noChangeArrowheads="1"/>
            </p:cNvSpPr>
            <p:nvPr/>
          </p:nvSpPr>
          <p:spPr bwMode="auto">
            <a:xfrm>
              <a:off x="2448" y="3840"/>
              <a:ext cx="48" cy="4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659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3581400" y="152400"/>
            <a:ext cx="5638800" cy="6553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graphicFrame>
        <p:nvGraphicFramePr>
          <p:cNvPr id="1269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0005949"/>
              </p:ext>
            </p:extLst>
          </p:nvPr>
        </p:nvGraphicFramePr>
        <p:xfrm>
          <a:off x="3668714" y="1447800"/>
          <a:ext cx="5475287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0" name="Image" r:id="rId4" imgW="7822222" imgH="1828571" progId="Photoshop.Image.8">
                  <p:embed/>
                </p:oleObj>
              </mc:Choice>
              <mc:Fallback>
                <p:oleObj name="Image" r:id="rId4" imgW="7822222" imgH="1828571" progId="Photoshop.Image.8">
                  <p:embed/>
                  <p:pic>
                    <p:nvPicPr>
                      <p:cNvPr id="1269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8714" y="1447800"/>
                        <a:ext cx="5475287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9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630230"/>
              </p:ext>
            </p:extLst>
          </p:nvPr>
        </p:nvGraphicFramePr>
        <p:xfrm>
          <a:off x="3668714" y="3895726"/>
          <a:ext cx="5475287" cy="271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1" name="Image" r:id="rId6" imgW="7822222" imgH="3834921" progId="Photoshop.Image.8">
                  <p:embed/>
                </p:oleObj>
              </mc:Choice>
              <mc:Fallback>
                <p:oleObj name="Image" r:id="rId6" imgW="7822222" imgH="3834921" progId="Photoshop.Image.8">
                  <p:embed/>
                  <p:pic>
                    <p:nvPicPr>
                      <p:cNvPr id="1269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8714" y="3895726"/>
                        <a:ext cx="5475287" cy="271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3581400" y="3429000"/>
            <a:ext cx="5638800" cy="4572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4953001" y="3429000"/>
            <a:ext cx="22685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>
                <a:latin typeface="Arial Narrow" panose="020B0606020202030204" pitchFamily="34" charset="0"/>
              </a:rPr>
              <a:t>II tip preosetljivosti</a:t>
            </a:r>
            <a:endParaRPr lang="en-US" altLang="sr-Latn-RS" sz="2400">
              <a:latin typeface="Arial Narrow" panose="020B0606020202030204" pitchFamily="34" charset="0"/>
            </a:endParaRP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3581400" y="762000"/>
            <a:ext cx="5638800" cy="4572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126984" name="Text Box 8"/>
          <p:cNvSpPr txBox="1">
            <a:spLocks noChangeArrowheads="1"/>
          </p:cNvSpPr>
          <p:nvPr/>
        </p:nvSpPr>
        <p:spPr bwMode="auto">
          <a:xfrm>
            <a:off x="4572001" y="762000"/>
            <a:ext cx="2901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>
                <a:latin typeface="Arial Narrow" panose="020B0606020202030204" pitchFamily="34" charset="0"/>
              </a:rPr>
              <a:t>Antibakterijska aktivnost</a:t>
            </a:r>
            <a:endParaRPr lang="en-US" altLang="sr-Latn-RS" sz="2400">
              <a:latin typeface="Arial Narrow" panose="020B0606020202030204" pitchFamily="34" charset="0"/>
            </a:endParaRPr>
          </a:p>
        </p:txBody>
      </p:sp>
      <p:sp>
        <p:nvSpPr>
          <p:cNvPr id="126985" name="Text Box 9"/>
          <p:cNvSpPr txBox="1">
            <a:spLocks noChangeArrowheads="1"/>
          </p:cNvSpPr>
          <p:nvPr/>
        </p:nvSpPr>
        <p:spPr bwMode="auto">
          <a:xfrm>
            <a:off x="3810001" y="179388"/>
            <a:ext cx="43236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800">
                <a:latin typeface="Arial Narrow" panose="020B0606020202030204" pitchFamily="34" charset="0"/>
              </a:rPr>
              <a:t>Mehanizam nastanka oštećenja</a:t>
            </a:r>
            <a:endParaRPr lang="en-US" altLang="sr-Latn-RS" sz="2800">
              <a:latin typeface="Arial Narrow" panose="020B0606020202030204" pitchFamily="34" charset="0"/>
            </a:endParaRPr>
          </a:p>
        </p:txBody>
      </p:sp>
      <p:sp>
        <p:nvSpPr>
          <p:cNvPr id="126986" name="Text Box 10"/>
          <p:cNvSpPr txBox="1">
            <a:spLocks noChangeArrowheads="1"/>
          </p:cNvSpPr>
          <p:nvPr/>
        </p:nvSpPr>
        <p:spPr bwMode="auto">
          <a:xfrm>
            <a:off x="3821048" y="5862638"/>
            <a:ext cx="9653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latin typeface="Arial Narrow" panose="020B0606020202030204" pitchFamily="34" charset="0"/>
              </a:rPr>
              <a:t>Adhezija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latin typeface="Arial Narrow" panose="020B0606020202030204" pitchFamily="34" charset="0"/>
              </a:rPr>
              <a:t>neutrofila</a:t>
            </a:r>
            <a:endParaRPr lang="en-US" altLang="sr-Latn-RS" sz="1800">
              <a:latin typeface="Arial Narrow" panose="020B0606020202030204" pitchFamily="34" charset="0"/>
            </a:endParaRPr>
          </a:p>
        </p:txBody>
      </p:sp>
      <p:sp>
        <p:nvSpPr>
          <p:cNvPr id="126987" name="Text Box 11"/>
          <p:cNvSpPr txBox="1">
            <a:spLocks noChangeArrowheads="1"/>
          </p:cNvSpPr>
          <p:nvPr/>
        </p:nvSpPr>
        <p:spPr bwMode="auto">
          <a:xfrm>
            <a:off x="5488256" y="5891213"/>
            <a:ext cx="12250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latin typeface="Arial Narrow" panose="020B0606020202030204" pitchFamily="34" charset="0"/>
              </a:rPr>
              <a:t>“Frustrirana”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latin typeface="Arial Narrow" panose="020B0606020202030204" pitchFamily="34" charset="0"/>
              </a:rPr>
              <a:t>fagocitoza</a:t>
            </a:r>
            <a:endParaRPr lang="en-US" altLang="sr-Latn-RS" sz="1800">
              <a:latin typeface="Arial Narrow" panose="020B0606020202030204" pitchFamily="34" charset="0"/>
            </a:endParaRPr>
          </a:p>
        </p:txBody>
      </p:sp>
      <p:sp>
        <p:nvSpPr>
          <p:cNvPr id="126988" name="Text Box 12"/>
          <p:cNvSpPr txBox="1">
            <a:spLocks noChangeArrowheads="1"/>
          </p:cNvSpPr>
          <p:nvPr/>
        </p:nvSpPr>
        <p:spPr bwMode="auto">
          <a:xfrm>
            <a:off x="7413570" y="5891213"/>
            <a:ext cx="963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latin typeface="Arial Narrow" panose="020B0606020202030204" pitchFamily="34" charset="0"/>
              </a:rPr>
              <a:t>Sekrecija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latin typeface="Arial Narrow" panose="020B0606020202030204" pitchFamily="34" charset="0"/>
              </a:rPr>
              <a:t>enzima</a:t>
            </a:r>
            <a:endParaRPr lang="en-US" altLang="sr-Latn-RS" sz="1800">
              <a:latin typeface="Arial Narrow" panose="020B0606020202030204" pitchFamily="34" charset="0"/>
            </a:endParaRPr>
          </a:p>
        </p:txBody>
      </p:sp>
      <p:sp>
        <p:nvSpPr>
          <p:cNvPr id="126989" name="Text Box 13"/>
          <p:cNvSpPr txBox="1">
            <a:spLocks noChangeArrowheads="1"/>
          </p:cNvSpPr>
          <p:nvPr/>
        </p:nvSpPr>
        <p:spPr bwMode="auto">
          <a:xfrm>
            <a:off x="4003610" y="2682875"/>
            <a:ext cx="9653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latin typeface="Arial Narrow" panose="020B0606020202030204" pitchFamily="34" charset="0"/>
              </a:rPr>
              <a:t>Adhezija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latin typeface="Arial Narrow" panose="020B0606020202030204" pitchFamily="34" charset="0"/>
              </a:rPr>
              <a:t>neutrofila</a:t>
            </a:r>
            <a:endParaRPr lang="en-US" altLang="sr-Latn-RS" sz="1800">
              <a:latin typeface="Arial Narrow" panose="020B0606020202030204" pitchFamily="34" charset="0"/>
            </a:endParaRPr>
          </a:p>
        </p:txBody>
      </p:sp>
      <p:sp>
        <p:nvSpPr>
          <p:cNvPr id="126990" name="Text Box 14"/>
          <p:cNvSpPr txBox="1">
            <a:spLocks noChangeArrowheads="1"/>
          </p:cNvSpPr>
          <p:nvPr/>
        </p:nvSpPr>
        <p:spPr bwMode="auto">
          <a:xfrm>
            <a:off x="5952349" y="2711451"/>
            <a:ext cx="11128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latin typeface="Arial Narrow" panose="020B0606020202030204" pitchFamily="34" charset="0"/>
              </a:rPr>
              <a:t>Fagocitoza</a:t>
            </a:r>
            <a:endParaRPr lang="en-US" altLang="sr-Latn-RS" sz="1800">
              <a:latin typeface="Arial Narrow" panose="020B0606020202030204" pitchFamily="34" charset="0"/>
            </a:endParaRPr>
          </a:p>
        </p:txBody>
      </p:sp>
      <p:sp>
        <p:nvSpPr>
          <p:cNvPr id="126991" name="Text Box 15"/>
          <p:cNvSpPr txBox="1">
            <a:spLocks noChangeArrowheads="1"/>
          </p:cNvSpPr>
          <p:nvPr/>
        </p:nvSpPr>
        <p:spPr bwMode="auto">
          <a:xfrm>
            <a:off x="7563427" y="2711451"/>
            <a:ext cx="14895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latin typeface="Arial Narrow" panose="020B0606020202030204" pitchFamily="34" charset="0"/>
              </a:rPr>
              <a:t>Fuzija lizozoma</a:t>
            </a:r>
            <a:endParaRPr lang="en-US" altLang="sr-Latn-RS" sz="1800">
              <a:latin typeface="Arial Narrow" panose="020B0606020202030204" pitchFamily="34" charset="0"/>
            </a:endParaRPr>
          </a:p>
        </p:txBody>
      </p:sp>
      <p:sp>
        <p:nvSpPr>
          <p:cNvPr id="126992" name="Text Box 16"/>
          <p:cNvSpPr txBox="1">
            <a:spLocks noChangeArrowheads="1"/>
          </p:cNvSpPr>
          <p:nvPr/>
        </p:nvSpPr>
        <p:spPr bwMode="auto">
          <a:xfrm>
            <a:off x="5561650" y="3910014"/>
            <a:ext cx="9845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>
                <a:latin typeface="Arial Narrow" panose="020B0606020202030204" pitchFamily="34" charset="0"/>
              </a:rPr>
              <a:t>Bazalna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600">
                <a:latin typeface="Arial Narrow" panose="020B0606020202030204" pitchFamily="34" charset="0"/>
              </a:rPr>
              <a:t>membrana</a:t>
            </a:r>
            <a:endParaRPr lang="en-US" altLang="sr-Latn-RS" sz="1600">
              <a:latin typeface="Arial Narrow" panose="020B0606020202030204" pitchFamily="34" charset="0"/>
            </a:endParaRPr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 flipH="1">
            <a:off x="5394325" y="4132263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02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SIMPTOMI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81193" y="2137273"/>
            <a:ext cx="5194767" cy="4076318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en-US" sz="2400" b="1" dirty="0">
                <a:latin typeface="Arial Narrow" panose="020B0606020202030204" pitchFamily="34" charset="0"/>
              </a:rPr>
              <a:t>GORNJEG RESPIRATORNOG SUSTAVA:</a:t>
            </a:r>
          </a:p>
          <a:p>
            <a:r>
              <a:rPr lang="en-US" sz="2400" dirty="0" err="1">
                <a:latin typeface="Arial Narrow" panose="020B0606020202030204" pitchFamily="34" charset="0"/>
              </a:rPr>
              <a:t>vodenasta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sekrecija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iz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nosa</a:t>
            </a:r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 err="1">
                <a:latin typeface="Arial Narrow" panose="020B0606020202030204" pitchFamily="34" charset="0"/>
              </a:rPr>
              <a:t>pečenje</a:t>
            </a:r>
            <a:r>
              <a:rPr lang="en-US" sz="2400" dirty="0">
                <a:latin typeface="Arial Narrow" panose="020B0606020202030204" pitchFamily="34" charset="0"/>
              </a:rPr>
              <a:t> i </a:t>
            </a:r>
            <a:r>
              <a:rPr lang="en-US" sz="2400" dirty="0" err="1">
                <a:latin typeface="Arial Narrow" panose="020B0606020202030204" pitchFamily="34" charset="0"/>
              </a:rPr>
              <a:t>suzenje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očiju</a:t>
            </a:r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 err="1">
                <a:latin typeface="Arial Narrow" panose="020B0606020202030204" pitchFamily="34" charset="0"/>
              </a:rPr>
              <a:t>gusti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gnojni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sekret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iz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nosa</a:t>
            </a:r>
            <a:endParaRPr lang="en-US" sz="2400" dirty="0">
              <a:latin typeface="Arial Narrow" panose="020B0606020202030204" pitchFamily="34" charset="0"/>
            </a:endParaRPr>
          </a:p>
          <a:p>
            <a:endParaRPr lang="en-US" dirty="0"/>
          </a:p>
        </p:txBody>
      </p:sp>
      <p:sp>
        <p:nvSpPr>
          <p:cNvPr id="23552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327904" y="2137273"/>
            <a:ext cx="5194769" cy="4076318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en-US" sz="2400" b="1" dirty="0">
                <a:latin typeface="Arial Narrow" panose="020B0606020202030204" pitchFamily="34" charset="0"/>
              </a:rPr>
              <a:t>DONJEG RESPIRATORNOG SUSTAVA</a:t>
            </a:r>
            <a:r>
              <a:rPr lang="en-US" sz="2400" dirty="0">
                <a:latin typeface="Arial Narrow" panose="020B0606020202030204" pitchFamily="34" charset="0"/>
              </a:rPr>
              <a:t>:</a:t>
            </a:r>
          </a:p>
          <a:p>
            <a:r>
              <a:rPr lang="en-US" sz="2400" dirty="0" err="1">
                <a:latin typeface="Arial Narrow" panose="020B0606020202030204" pitchFamily="34" charset="0"/>
              </a:rPr>
              <a:t>otežano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disanje</a:t>
            </a:r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>
                <a:latin typeface="Arial Narrow" panose="020B0606020202030204" pitchFamily="34" charset="0"/>
              </a:rPr>
              <a:t>“</a:t>
            </a:r>
            <a:r>
              <a:rPr lang="en-US" sz="2400" dirty="0" err="1">
                <a:latin typeface="Arial Narrow" panose="020B0606020202030204" pitchFamily="34" charset="0"/>
              </a:rPr>
              <a:t>sviranje</a:t>
            </a:r>
            <a:r>
              <a:rPr lang="en-US" sz="2400" dirty="0">
                <a:latin typeface="Arial Narrow" panose="020B0606020202030204" pitchFamily="34" charset="0"/>
              </a:rPr>
              <a:t>” u </a:t>
            </a:r>
            <a:r>
              <a:rPr lang="en-US" sz="2400" dirty="0" err="1">
                <a:latin typeface="Arial Narrow" panose="020B0606020202030204" pitchFamily="34" charset="0"/>
              </a:rPr>
              <a:t>prsima</a:t>
            </a:r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 err="1">
                <a:latin typeface="Arial Narrow" panose="020B0606020202030204" pitchFamily="34" charset="0"/>
              </a:rPr>
              <a:t>napadaji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gušenja</a:t>
            </a:r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 err="1">
                <a:latin typeface="Arial Narrow" panose="020B0606020202030204" pitchFamily="34" charset="0"/>
              </a:rPr>
              <a:t>produktivni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kašalj</a:t>
            </a:r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 err="1">
                <a:latin typeface="Arial Narrow" panose="020B0606020202030204" pitchFamily="34" charset="0"/>
              </a:rPr>
              <a:t>konzistentan</a:t>
            </a:r>
            <a:r>
              <a:rPr lang="en-US" sz="2400" dirty="0">
                <a:latin typeface="Arial Narrow" panose="020B0606020202030204" pitchFamily="34" charset="0"/>
              </a:rPr>
              <a:t> sputum</a:t>
            </a:r>
          </a:p>
          <a:p>
            <a:r>
              <a:rPr lang="en-US" sz="2400" dirty="0" err="1">
                <a:latin typeface="Arial Narrow" panose="020B0606020202030204" pitchFamily="34" charset="0"/>
              </a:rPr>
              <a:t>otežano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disanje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kod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fizičkog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napora</a:t>
            </a:r>
            <a:endParaRPr lang="en-US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7695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5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5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5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5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55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55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55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2" grpId="0" build="p" autoUpdateAnimBg="0"/>
      <p:bldP spid="235523" grpId="0" build="p" autoUpdateAnimBg="0"/>
      <p:bldP spid="235524" grpId="0" build="p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TIP III preosjetljivosti-</a:t>
            </a:r>
            <a:br>
              <a:rPr lang="hr-HR" altLang="sr-Latn-RS"/>
            </a:br>
            <a:r>
              <a:rPr lang="hr-HR" altLang="sr-Latn-RS"/>
              <a:t>posredovan imunokompleksima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301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581192" y="702156"/>
            <a:ext cx="11029616" cy="949223"/>
          </a:xfrm>
        </p:spPr>
        <p:txBody>
          <a:bodyPr/>
          <a:lstStyle/>
          <a:p>
            <a:r>
              <a:rPr lang="hr-HR" altLang="sr-Latn-RS" dirty="0"/>
              <a:t>III. oblik imunološke preosjetljivosti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>
          <a:xfrm>
            <a:off x="581192" y="2006221"/>
            <a:ext cx="11319656" cy="396912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Topljivi antigeni i protutijela mogu u krvnom optjecaju tvoriti </a:t>
            </a:r>
            <a:r>
              <a:rPr lang="hr-HR" altLang="sr-Latn-RS" sz="18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imunokomplekse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 koji aktivacijom komponenti komplementa  i drugih mehanizama prouzrokuju oštećenje tkiva i upalu.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Stvaranje </a:t>
            </a:r>
            <a:r>
              <a:rPr lang="hr-HR" altLang="sr-Latn-RS" sz="18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imunokompleksa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dirty="0">
                <a:latin typeface="Arial Narrow" panose="020B0606020202030204" pitchFamily="34" charset="0"/>
              </a:rPr>
              <a:t>može biti posljedica: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altLang="sr-Latn-RS" sz="1800" b="1" dirty="0">
                <a:latin typeface="Arial Narrow" panose="020B0606020202030204" pitchFamily="34" charset="0"/>
              </a:rPr>
              <a:t>stalnih infekcija </a:t>
            </a:r>
            <a:r>
              <a:rPr lang="hr-HR" altLang="sr-Latn-RS" sz="1800" dirty="0">
                <a:latin typeface="Arial Narrow" panose="020B0606020202030204" pitchFamily="34" charset="0"/>
              </a:rPr>
              <a:t>(lepra, malarija, tropska groznica, virusni hepatitis, stafilokokni infektivni endokarditis),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altLang="sr-Latn-RS" sz="1800" b="1" dirty="0">
                <a:latin typeface="Arial Narrow" panose="020B0606020202030204" pitchFamily="34" charset="0"/>
              </a:rPr>
              <a:t>autoimunih bolesti </a:t>
            </a:r>
            <a:r>
              <a:rPr lang="hr-HR" altLang="sr-Latn-RS" sz="1800" dirty="0">
                <a:latin typeface="Arial Narrow" panose="020B0606020202030204" pitchFamily="34" charset="0"/>
              </a:rPr>
              <a:t>(</a:t>
            </a:r>
            <a:r>
              <a:rPr lang="hr-HR" altLang="sr-Latn-RS" sz="1800" dirty="0" err="1">
                <a:latin typeface="Arial Narrow" panose="020B0606020202030204" pitchFamily="34" charset="0"/>
              </a:rPr>
              <a:t>reumatoidni</a:t>
            </a:r>
            <a:r>
              <a:rPr lang="hr-HR" altLang="sr-Latn-RS" sz="1800" dirty="0">
                <a:latin typeface="Arial Narrow" panose="020B0606020202030204" pitchFamily="34" charset="0"/>
              </a:rPr>
              <a:t> artritis, SLE, </a:t>
            </a:r>
            <a:r>
              <a:rPr lang="hr-HR" altLang="sr-Latn-RS" sz="1800" dirty="0" err="1">
                <a:latin typeface="Arial Narrow" panose="020B0606020202030204" pitchFamily="34" charset="0"/>
              </a:rPr>
              <a:t>polimiozitis</a:t>
            </a:r>
            <a:r>
              <a:rPr lang="hr-HR" altLang="sr-Latn-RS" sz="1800" dirty="0">
                <a:latin typeface="Arial Narrow" panose="020B0606020202030204" pitchFamily="34" charset="0"/>
              </a:rPr>
              <a:t>),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altLang="sr-Latn-RS" sz="1800" b="1" dirty="0">
                <a:latin typeface="Arial Narrow" panose="020B0606020202030204" pitchFamily="34" charset="0"/>
              </a:rPr>
              <a:t>inhalacijskih  antigena </a:t>
            </a:r>
            <a:r>
              <a:rPr lang="hr-HR" altLang="sr-Latn-RS" sz="1800" dirty="0">
                <a:latin typeface="Arial Narrow" panose="020B0606020202030204" pitchFamily="34" charset="0"/>
              </a:rPr>
              <a:t>(farmerska pluća, </a:t>
            </a:r>
            <a:r>
              <a:rPr lang="hr-HR" altLang="sr-Latn-RS" sz="1800" dirty="0" err="1">
                <a:latin typeface="Arial Narrow" panose="020B0606020202030204" pitchFamily="34" charset="0"/>
              </a:rPr>
              <a:t>golubarska</a:t>
            </a:r>
            <a:r>
              <a:rPr lang="hr-HR" altLang="sr-Latn-RS" sz="1800" dirty="0">
                <a:latin typeface="Arial Narrow" panose="020B0606020202030204" pitchFamily="34" charset="0"/>
              </a:rPr>
              <a:t> pluća).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1800" dirty="0">
                <a:latin typeface="Arial Narrow" panose="020B0606020202030204" pitchFamily="34" charset="0"/>
              </a:rPr>
              <a:t>Prevelika količina stvorenih </a:t>
            </a:r>
            <a:r>
              <a:rPr lang="hr-HR" altLang="sr-Latn-RS" sz="1800" dirty="0" err="1">
                <a:latin typeface="Arial Narrow" panose="020B0606020202030204" pitchFamily="34" charset="0"/>
              </a:rPr>
              <a:t>imunokompleksa</a:t>
            </a:r>
            <a:r>
              <a:rPr lang="hr-HR" altLang="sr-Latn-RS" sz="1800" dirty="0">
                <a:latin typeface="Arial Narrow" panose="020B0606020202030204" pitchFamily="34" charset="0"/>
              </a:rPr>
              <a:t> ili njihovo nedostatno uklanjanje pomoću </a:t>
            </a:r>
            <a:r>
              <a:rPr lang="hr-HR" altLang="sr-Latn-RS" sz="1800" dirty="0" err="1">
                <a:latin typeface="Arial Narrow" panose="020B0606020202030204" pitchFamily="34" charset="0"/>
              </a:rPr>
              <a:t>fagocitnog</a:t>
            </a:r>
            <a:r>
              <a:rPr lang="hr-HR" altLang="sr-Latn-RS" sz="1800" dirty="0">
                <a:latin typeface="Arial Narrow" panose="020B0606020202030204" pitchFamily="34" charset="0"/>
              </a:rPr>
              <a:t> sustava omogućava </a:t>
            </a:r>
            <a:r>
              <a:rPr lang="hr-HR" altLang="sr-Latn-RS" sz="1800" b="1" dirty="0">
                <a:latin typeface="Arial Narrow" panose="020B0606020202030204" pitchFamily="34" charset="0"/>
              </a:rPr>
              <a:t>taloženje </a:t>
            </a:r>
            <a:r>
              <a:rPr lang="hr-HR" altLang="sr-Latn-RS" sz="18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imunokompleksa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 u </a:t>
            </a:r>
            <a:r>
              <a:rPr lang="hr-HR" altLang="sr-Latn-RS" sz="18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stijenkama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 krvnih žila i </a:t>
            </a:r>
            <a:r>
              <a:rPr lang="hr-HR" altLang="sr-Latn-RS" sz="18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glomerularnim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 membranama </a:t>
            </a:r>
            <a:r>
              <a:rPr lang="hr-HR" altLang="sr-Latn-RS" sz="1800" dirty="0">
                <a:latin typeface="Arial Narrow" panose="020B0606020202030204" pitchFamily="34" charset="0"/>
              </a:rPr>
              <a:t>što prouzrokuje 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aktivaciju komponenti </a:t>
            </a:r>
            <a:r>
              <a:rPr lang="hr-HR" altLang="sr-Latn-RS" sz="18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komplemeta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 i upalnu reakciju.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Preosjetljivosti može biti lokalna </a:t>
            </a:r>
            <a:r>
              <a:rPr lang="hr-HR" altLang="sr-Latn-RS" sz="1800" dirty="0">
                <a:latin typeface="Arial Narrow" panose="020B0606020202030204" pitchFamily="34" charset="0"/>
              </a:rPr>
              <a:t>(farmerska pluća, bolest uzgajivača golubova) i 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sustavna reakcija </a:t>
            </a:r>
            <a:r>
              <a:rPr lang="hr-HR" altLang="sr-Latn-RS" sz="1800" dirty="0">
                <a:latin typeface="Arial Narrow" panose="020B0606020202030204" pitchFamily="34" charset="0"/>
              </a:rPr>
              <a:t>(</a:t>
            </a:r>
            <a:r>
              <a:rPr lang="hr-HR" altLang="sr-Latn-RS" sz="1800" dirty="0" err="1">
                <a:latin typeface="Arial Narrow" panose="020B0606020202030204" pitchFamily="34" charset="0"/>
              </a:rPr>
              <a:t>antiserum</a:t>
            </a:r>
            <a:r>
              <a:rPr lang="hr-HR" altLang="sr-Latn-RS" sz="1800" dirty="0">
                <a:latin typeface="Arial Narrow" panose="020B0606020202030204" pitchFamily="34" charset="0"/>
              </a:rPr>
              <a:t> protiv infektivnih bolesti primjerice, tetanusa, bjesnoće).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18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Zivotinjski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 proteini s protutijelima stvaraju male </a:t>
            </a:r>
            <a:r>
              <a:rPr lang="hr-HR" altLang="sr-Latn-RS" sz="18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imunokomplekse</a:t>
            </a:r>
            <a:r>
              <a:rPr lang="hr-HR" altLang="sr-Latn-RS" sz="1800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dirty="0">
                <a:latin typeface="Arial Narrow" panose="020B0606020202030204" pitchFamily="34" charset="0"/>
              </a:rPr>
              <a:t>koji se talože u  </a:t>
            </a:r>
            <a:r>
              <a:rPr lang="hr-HR" altLang="sr-Latn-RS" sz="1800" dirty="0" err="1">
                <a:latin typeface="Arial Narrow" panose="020B0606020202030204" pitchFamily="34" charset="0"/>
              </a:rPr>
              <a:t>stijenkama</a:t>
            </a:r>
            <a:r>
              <a:rPr lang="hr-HR" altLang="sr-Latn-RS" sz="1800" dirty="0">
                <a:latin typeface="Arial Narrow" panose="020B0606020202030204" pitchFamily="34" charset="0"/>
              </a:rPr>
              <a:t> krvnih žila, čime nastaje upalna reakcija (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porast tjelesne temperature, osip, bol u zglobovima i otjecanjem limfnih čvorova - serumska bolest</a:t>
            </a:r>
            <a:r>
              <a:rPr lang="hr-HR" altLang="sr-Latn-RS" sz="1800" dirty="0">
                <a:latin typeface="Arial Narrow" panose="020B060602020203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86122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49275"/>
            <a:ext cx="11518900" cy="6119813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hr-HR" altLang="sr-Latn-RS" sz="2000" dirty="0">
                <a:latin typeface="Arial Narrow" panose="020B0606020202030204" pitchFamily="34" charset="0"/>
              </a:rPr>
              <a:t>Serumsku bolest mogu prouzročiti i lijekovi (primjerice, </a:t>
            </a:r>
            <a:r>
              <a:rPr lang="hr-HR" altLang="sr-Latn-RS" sz="2000" b="1" dirty="0">
                <a:latin typeface="Arial Narrow" panose="020B0606020202030204" pitchFamily="34" charset="0"/>
              </a:rPr>
              <a:t>penicilin</a:t>
            </a:r>
            <a:r>
              <a:rPr lang="hr-HR" altLang="sr-Latn-RS" sz="2000" dirty="0">
                <a:latin typeface="Arial Narrow" panose="020B0606020202030204" pitchFamily="34" charset="0"/>
              </a:rPr>
              <a:t>) nakon vezanja na proteinski nosač. </a:t>
            </a:r>
          </a:p>
          <a:p>
            <a:pPr algn="just" eaLnBrk="1" hangingPunct="1">
              <a:lnSpc>
                <a:spcPct val="80000"/>
              </a:lnSpc>
            </a:pPr>
            <a:endParaRPr lang="hr-HR" altLang="sr-Latn-RS" sz="2000" dirty="0">
              <a:latin typeface="Arial Narrow" panose="020B0606020202030204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2000" dirty="0">
                <a:latin typeface="Arial Narrow" panose="020B0606020202030204" pitchFamily="34" charset="0"/>
              </a:rPr>
              <a:t>Za razliku od ostalih oblika alergijske reakcije,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serumska se bolest, zbog dugog zadržavanja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imunokompleksa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u organizmu, može razviti i pri prvom davanju lijeka</a:t>
            </a:r>
            <a:r>
              <a:rPr lang="hr-HR" altLang="sr-Latn-RS" sz="2000" dirty="0">
                <a:solidFill>
                  <a:srgbClr val="FFFF00"/>
                </a:solidFill>
                <a:latin typeface="Arial Narrow" panose="020B0606020202030204" pitchFamily="34" charset="0"/>
              </a:rPr>
              <a:t>. </a:t>
            </a:r>
          </a:p>
          <a:p>
            <a:pPr algn="just" eaLnBrk="1" hangingPunct="1">
              <a:lnSpc>
                <a:spcPct val="80000"/>
              </a:lnSpc>
            </a:pPr>
            <a:endParaRPr lang="hr-HR" altLang="sr-Latn-RS" sz="2000" dirty="0">
              <a:latin typeface="Arial Narrow" panose="020B0606020202030204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Formirani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imunokompleksi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pokreću brojne upalne procese</a:t>
            </a:r>
            <a:r>
              <a:rPr lang="hr-HR" altLang="sr-Latn-RS" sz="2000" dirty="0">
                <a:latin typeface="Arial Narrow" panose="020B0606020202030204" pitchFamily="34" charset="0"/>
              </a:rPr>
              <a:t>: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a) reagiraju izravno s </a:t>
            </a:r>
            <a:r>
              <a:rPr lang="hr-HR" altLang="sr-Latn-RS" sz="18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bazofilima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dirty="0">
                <a:latin typeface="Arial Narrow" panose="020B0606020202030204" pitchFamily="34" charset="0"/>
              </a:rPr>
              <a:t>i krvnim pločicama preko </a:t>
            </a:r>
            <a:r>
              <a:rPr lang="hr-HR" altLang="sr-Latn-RS" sz="1800" dirty="0" err="1">
                <a:latin typeface="Arial Narrow" panose="020B0606020202030204" pitchFamily="34" charset="0"/>
              </a:rPr>
              <a:t>Fc</a:t>
            </a:r>
            <a:r>
              <a:rPr lang="hr-HR" altLang="sr-Latn-RS" sz="1800" dirty="0">
                <a:latin typeface="Arial Narrow" panose="020B0606020202030204" pitchFamily="34" charset="0"/>
              </a:rPr>
              <a:t> receptora i pokreću otpuštanje </a:t>
            </a:r>
            <a:r>
              <a:rPr lang="hr-HR" altLang="sr-Latn-RS" sz="1800" dirty="0" err="1">
                <a:latin typeface="Arial Narrow" panose="020B0606020202030204" pitchFamily="34" charset="0"/>
              </a:rPr>
              <a:t>vazoaktivnih</a:t>
            </a:r>
            <a:r>
              <a:rPr lang="hr-HR" altLang="sr-Latn-RS" sz="1800" dirty="0">
                <a:latin typeface="Arial Narrow" panose="020B0606020202030204" pitchFamily="34" charset="0"/>
              </a:rPr>
              <a:t> </a:t>
            </a:r>
            <a:r>
              <a:rPr lang="hr-HR" altLang="sr-Latn-RS" sz="1800" dirty="0" err="1">
                <a:latin typeface="Arial Narrow" panose="020B0606020202030204" pitchFamily="34" charset="0"/>
              </a:rPr>
              <a:t>amina</a:t>
            </a:r>
            <a:r>
              <a:rPr lang="hr-HR" altLang="sr-Latn-RS" sz="1800" dirty="0">
                <a:latin typeface="Arial Narrow" panose="020B0606020202030204" pitchFamily="34" charset="0"/>
              </a:rPr>
              <a:t>; 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b) stimuliraju </a:t>
            </a:r>
            <a:r>
              <a:rPr lang="hr-HR" altLang="sr-Latn-RS" sz="18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makrofage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 u otpuštanju </a:t>
            </a:r>
            <a:r>
              <a:rPr lang="hr-HR" altLang="sr-Latn-RS" sz="18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citokina</a:t>
            </a:r>
            <a:r>
              <a:rPr lang="hr-HR" altLang="sr-Latn-RS" sz="1800" b="1" dirty="0">
                <a:latin typeface="Arial Narrow" panose="020B0606020202030204" pitchFamily="34" charset="0"/>
              </a:rPr>
              <a:t>,</a:t>
            </a:r>
            <a:r>
              <a:rPr lang="hr-HR" altLang="sr-Latn-RS" sz="1800" dirty="0">
                <a:latin typeface="Arial Narrow" panose="020B0606020202030204" pitchFamily="34" charset="0"/>
              </a:rPr>
              <a:t> posebno čimbenika nekroze tumora (TNFα) i interleukina-1 (IL-1), koji imaju važnu ulogu u upalnom procesu (djeluju </a:t>
            </a:r>
            <a:r>
              <a:rPr lang="hr-HR" altLang="sr-Latn-RS" sz="1800" b="1" dirty="0">
                <a:latin typeface="Arial Narrow" panose="020B0606020202030204" pitchFamily="34" charset="0"/>
              </a:rPr>
              <a:t>na sustav komplementa  </a:t>
            </a:r>
            <a:r>
              <a:rPr lang="hr-HR" altLang="sr-Latn-RS" sz="1800" dirty="0">
                <a:latin typeface="Arial Narrow" panose="020B0606020202030204" pitchFamily="34" charset="0"/>
              </a:rPr>
              <a:t>te proizvodnju </a:t>
            </a:r>
            <a:r>
              <a:rPr lang="hr-HR" altLang="sr-Latn-RS" sz="18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anafilatoksina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 C3a i C5a </a:t>
            </a:r>
            <a:r>
              <a:rPr lang="hr-HR" altLang="sr-Latn-RS" sz="1800" dirty="0">
                <a:latin typeface="Arial Narrow" panose="020B0606020202030204" pitchFamily="34" charset="0"/>
              </a:rPr>
              <a:t>koji  stimuliraju oslobađanje </a:t>
            </a:r>
            <a:r>
              <a:rPr lang="hr-HR" altLang="sr-Latn-RS" sz="1800" dirty="0" err="1">
                <a:latin typeface="Arial Narrow" panose="020B0606020202030204" pitchFamily="34" charset="0"/>
              </a:rPr>
              <a:t>vazoaktivnih</a:t>
            </a:r>
            <a:r>
              <a:rPr lang="hr-HR" altLang="sr-Latn-RS" sz="1800" dirty="0">
                <a:latin typeface="Arial Narrow" panose="020B0606020202030204" pitchFamily="34" charset="0"/>
              </a:rPr>
              <a:t> </a:t>
            </a:r>
            <a:r>
              <a:rPr lang="hr-HR" altLang="sr-Latn-RS" sz="1800" dirty="0" err="1">
                <a:latin typeface="Arial Narrow" panose="020B0606020202030204" pitchFamily="34" charset="0"/>
              </a:rPr>
              <a:t>amina</a:t>
            </a:r>
            <a:r>
              <a:rPr lang="hr-HR" altLang="sr-Latn-RS" sz="1800" dirty="0">
                <a:latin typeface="Arial Narrow" panose="020B0606020202030204" pitchFamily="34" charset="0"/>
              </a:rPr>
              <a:t> uključujući histamin i 5-hidroksitriptamin te </a:t>
            </a:r>
            <a:r>
              <a:rPr lang="hr-HR" altLang="sr-Latn-RS" sz="1800" dirty="0" err="1">
                <a:latin typeface="Arial Narrow" panose="020B0606020202030204" pitchFamily="34" charset="0"/>
              </a:rPr>
              <a:t>kemotaktične</a:t>
            </a:r>
            <a:r>
              <a:rPr lang="hr-HR" altLang="sr-Latn-RS" sz="1800" dirty="0">
                <a:latin typeface="Arial Narrow" panose="020B0606020202030204" pitchFamily="34" charset="0"/>
              </a:rPr>
              <a:t> čimbenike iz </a:t>
            </a:r>
            <a:r>
              <a:rPr lang="hr-HR" altLang="sr-Latn-RS" sz="1800" dirty="0" err="1">
                <a:latin typeface="Arial Narrow" panose="020B0606020202030204" pitchFamily="34" charset="0"/>
              </a:rPr>
              <a:t>mastocita</a:t>
            </a:r>
            <a:r>
              <a:rPr lang="hr-HR" altLang="sr-Latn-RS" sz="1800" dirty="0">
                <a:latin typeface="Arial Narrow" panose="020B0606020202030204" pitchFamily="34" charset="0"/>
              </a:rPr>
              <a:t> i </a:t>
            </a:r>
            <a:r>
              <a:rPr lang="hr-HR" altLang="sr-Latn-RS" sz="1800" dirty="0" err="1">
                <a:latin typeface="Arial Narrow" panose="020B0606020202030204" pitchFamily="34" charset="0"/>
              </a:rPr>
              <a:t>bazofila</a:t>
            </a:r>
            <a:r>
              <a:rPr lang="hr-HR" altLang="sr-Latn-RS" sz="1800" dirty="0">
                <a:latin typeface="Arial Narrow" panose="020B0606020202030204" pitchFamily="34" charset="0"/>
              </a:rPr>
              <a:t>)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hr-HR" altLang="sr-Latn-RS" sz="1800" b="1" dirty="0">
                <a:latin typeface="Arial Narrow" panose="020B0606020202030204" pitchFamily="34" charset="0"/>
              </a:rPr>
              <a:t> 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c) C5a je također </a:t>
            </a:r>
            <a:r>
              <a:rPr lang="hr-HR" altLang="sr-Latn-RS" sz="18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kemotaktična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 molekula </a:t>
            </a:r>
            <a:r>
              <a:rPr lang="hr-HR" altLang="sr-Latn-RS" sz="1800" dirty="0">
                <a:solidFill>
                  <a:srgbClr val="FFFF00"/>
                </a:solidFill>
                <a:latin typeface="Arial Narrow" panose="020B0606020202030204" pitchFamily="34" charset="0"/>
              </a:rPr>
              <a:t>za </a:t>
            </a:r>
            <a:r>
              <a:rPr lang="hr-HR" altLang="sr-Latn-RS" sz="1800" dirty="0" err="1">
                <a:solidFill>
                  <a:srgbClr val="FFFF00"/>
                </a:solidFill>
                <a:latin typeface="Arial Narrow" panose="020B0606020202030204" pitchFamily="34" charset="0"/>
              </a:rPr>
              <a:t>bazofile</a:t>
            </a:r>
            <a:r>
              <a:rPr lang="hr-HR" altLang="sr-Latn-RS" sz="1800" dirty="0">
                <a:solidFill>
                  <a:srgbClr val="FFFF00"/>
                </a:solidFill>
                <a:latin typeface="Arial Narrow" panose="020B0606020202030204" pitchFamily="34" charset="0"/>
              </a:rPr>
              <a:t>, eozinofile i </a:t>
            </a:r>
            <a:r>
              <a:rPr lang="hr-HR" altLang="sr-Latn-RS" sz="1800" dirty="0" err="1">
                <a:solidFill>
                  <a:srgbClr val="FFFF00"/>
                </a:solidFill>
                <a:latin typeface="Arial Narrow" panose="020B0606020202030204" pitchFamily="34" charset="0"/>
              </a:rPr>
              <a:t>neutrofile</a:t>
            </a:r>
            <a:r>
              <a:rPr lang="hr-HR" altLang="sr-Latn-RS" sz="1800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dirty="0">
                <a:latin typeface="Arial Narrow" panose="020B0606020202030204" pitchFamily="34" charset="0"/>
              </a:rPr>
              <a:t>koji pojačavaju upalnu reakciju </a:t>
            </a:r>
            <a:r>
              <a:rPr lang="hr-HR" altLang="sr-Latn-RS" sz="1800" dirty="0" err="1">
                <a:latin typeface="Arial Narrow" panose="020B0606020202030204" pitchFamily="34" charset="0"/>
              </a:rPr>
              <a:t>lizosomalnim</a:t>
            </a:r>
            <a:r>
              <a:rPr lang="hr-HR" altLang="sr-Latn-RS" sz="1800" dirty="0">
                <a:latin typeface="Arial Narrow" panose="020B0606020202030204" pitchFamily="34" charset="0"/>
              </a:rPr>
              <a:t> enzimima </a:t>
            </a:r>
          </a:p>
          <a:p>
            <a:pPr algn="just" eaLnBrk="1" hangingPunct="1">
              <a:lnSpc>
                <a:spcPct val="80000"/>
              </a:lnSpc>
            </a:pPr>
            <a:endParaRPr lang="hr-HR" altLang="sr-Latn-RS" sz="2000" dirty="0">
              <a:latin typeface="Arial Narrow" panose="020B0606020202030204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Krvne pločice </a:t>
            </a:r>
            <a:r>
              <a:rPr lang="hr-HR" altLang="sr-Latn-RS" sz="2000" dirty="0">
                <a:latin typeface="Arial Narrow" panose="020B0606020202030204" pitchFamily="34" charset="0"/>
              </a:rPr>
              <a:t>kao bogati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izvor čimbenika rasta </a:t>
            </a:r>
            <a:r>
              <a:rPr lang="hr-HR" altLang="sr-Latn-RS" sz="2000" dirty="0">
                <a:latin typeface="Arial Narrow" panose="020B0606020202030204" pitchFamily="34" charset="0"/>
              </a:rPr>
              <a:t>uključene su u staničnu proliferaciju u bolesti uzrokovanih nakupljanjem </a:t>
            </a:r>
            <a:r>
              <a:rPr lang="hr-HR" altLang="sr-Latn-RS" sz="2000" dirty="0" err="1">
                <a:latin typeface="Arial Narrow" panose="020B0606020202030204" pitchFamily="34" charset="0"/>
              </a:rPr>
              <a:t>imunokopleksa</a:t>
            </a:r>
            <a:r>
              <a:rPr lang="hr-HR" altLang="sr-Latn-RS" sz="2000" dirty="0">
                <a:latin typeface="Arial Narrow" panose="020B0606020202030204" pitchFamily="34" charset="0"/>
              </a:rPr>
              <a:t>, primjerice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glomerulonefritisa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i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reumatoidni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artritisa</a:t>
            </a:r>
            <a:r>
              <a:rPr lang="hr-HR" altLang="sr-Latn-RS" sz="2000" b="1" dirty="0">
                <a:latin typeface="Arial Narrow" panose="020B06060202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282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58" y="1606685"/>
            <a:ext cx="2972860" cy="5091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2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Mehanizmi reakcije tipa III preosjetljivosti</a:t>
            </a:r>
          </a:p>
        </p:txBody>
      </p:sp>
      <p:pic>
        <p:nvPicPr>
          <p:cNvPr id="1136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748633"/>
            <a:ext cx="7381718" cy="4700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1" name="TextBox 2"/>
          <p:cNvSpPr txBox="1">
            <a:spLocks noChangeArrowheads="1"/>
          </p:cNvSpPr>
          <p:nvPr/>
        </p:nvSpPr>
        <p:spPr bwMode="auto">
          <a:xfrm>
            <a:off x="4800601" y="6369050"/>
            <a:ext cx="3762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/>
              <a:t>CIK </a:t>
            </a:r>
            <a:r>
              <a:rPr lang="hr-HR" altLang="sr-Latn-RS" sz="1800"/>
              <a:t>– cirkulirajući imunokompleksi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779" y="1613890"/>
            <a:ext cx="1588339" cy="5188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5785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niOkvir 15"/>
          <p:cNvSpPr txBox="1"/>
          <p:nvPr/>
        </p:nvSpPr>
        <p:spPr>
          <a:xfrm>
            <a:off x="2584024" y="718143"/>
            <a:ext cx="7401540" cy="15450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buFont typeface="Wingdings" pitchFamily="2" charset="2"/>
              <a:buChar char="§"/>
              <a:defRPr/>
            </a:pPr>
            <a:r>
              <a:rPr lang="hr-HR" sz="2000" dirty="0">
                <a:solidFill>
                  <a:srgbClr val="66FFFF"/>
                </a:solidFill>
                <a:latin typeface="Arial" charset="0"/>
                <a:cs typeface="Arial" charset="0"/>
              </a:rPr>
              <a:t> </a:t>
            </a:r>
            <a:r>
              <a:rPr lang="hr-HR" sz="2400" dirty="0">
                <a:latin typeface="Arial Narrow" panose="020B0606020202030204" pitchFamily="34" charset="0"/>
                <a:cs typeface="Arial" charset="0"/>
              </a:rPr>
              <a:t>reakcije preosjetljivosti tipa III</a:t>
            </a:r>
          </a:p>
          <a:p>
            <a:pPr algn="ctr" eaLnBrk="1" hangingPunct="1">
              <a:defRPr/>
            </a:pPr>
            <a:r>
              <a:rPr lang="hr-HR" sz="2000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antitijela</a:t>
            </a:r>
            <a:r>
              <a:rPr lang="hr-HR" sz="1600" i="1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 </a:t>
            </a:r>
            <a:r>
              <a:rPr lang="hr-HR" sz="1600" i="1" dirty="0" err="1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IgG</a:t>
            </a:r>
            <a:r>
              <a:rPr lang="hr-HR" sz="1600" i="1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 i </a:t>
            </a:r>
            <a:r>
              <a:rPr lang="hr-HR" sz="1600" i="1" dirty="0" err="1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IgM</a:t>
            </a:r>
            <a:r>
              <a:rPr lang="hr-HR" sz="2000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 stvaraju </a:t>
            </a:r>
            <a:r>
              <a:rPr lang="hr-HR" sz="2000" dirty="0" err="1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imunokomplekse</a:t>
            </a:r>
            <a:r>
              <a:rPr lang="hr-HR" sz="2000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 s antigenom</a:t>
            </a:r>
          </a:p>
          <a:p>
            <a:pPr algn="ctr" eaLnBrk="1" hangingPunct="1">
              <a:defRPr/>
            </a:pPr>
            <a:r>
              <a:rPr lang="hr-HR" sz="1600" i="1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  </a:t>
            </a:r>
            <a:r>
              <a:rPr lang="hr-HR" sz="1600" i="1" dirty="0" err="1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imunokompleksi</a:t>
            </a:r>
            <a:r>
              <a:rPr lang="hr-HR" sz="1600" i="1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 se uklanjaju </a:t>
            </a:r>
            <a:r>
              <a:rPr lang="hr-HR" sz="1600" i="1" dirty="0" err="1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fagocitozom</a:t>
            </a:r>
            <a:endParaRPr lang="hr-HR" sz="1600" i="1" dirty="0">
              <a:latin typeface="Arial Narrow" panose="020B0606020202030204" pitchFamily="34" charset="0"/>
              <a:cs typeface="Arial" charset="0"/>
              <a:sym typeface="Wingdings" pitchFamily="2" charset="2"/>
            </a:endParaRPr>
          </a:p>
          <a:p>
            <a:pPr algn="ctr" eaLnBrk="1" hangingPunct="1">
              <a:defRPr/>
            </a:pPr>
            <a:r>
              <a:rPr lang="hr-HR" sz="1600" i="1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kod &gt;&gt; razina se </a:t>
            </a:r>
            <a:r>
              <a:rPr lang="hr-HR" sz="1600" i="1" dirty="0" err="1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imunokompleksi</a:t>
            </a:r>
            <a:r>
              <a:rPr lang="hr-HR" sz="1600" i="1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 talože u organima i aktiviraju komplement i </a:t>
            </a:r>
            <a:r>
              <a:rPr lang="hr-HR" sz="1600" i="1" dirty="0" err="1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sl</a:t>
            </a:r>
            <a:r>
              <a:rPr lang="hr-HR" sz="1600" i="1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.</a:t>
            </a:r>
          </a:p>
          <a:p>
            <a:pPr marL="342900" indent="-342900" algn="ctr">
              <a:spcBef>
                <a:spcPct val="15000"/>
              </a:spcBef>
              <a:buClr>
                <a:schemeClr val="accent1"/>
              </a:buClr>
              <a:buSzPct val="70000"/>
              <a:defRPr/>
            </a:pPr>
            <a:r>
              <a:rPr lang="hr-HR" sz="1600" dirty="0" err="1">
                <a:latin typeface="Arial Narrow" panose="020B0606020202030204" pitchFamily="34" charset="0"/>
              </a:rPr>
              <a:t>Poliklorirani</a:t>
            </a:r>
            <a:r>
              <a:rPr lang="hr-HR" sz="1600" dirty="0">
                <a:latin typeface="Arial Narrow" panose="020B0606020202030204" pitchFamily="34" charset="0"/>
              </a:rPr>
              <a:t> </a:t>
            </a:r>
            <a:r>
              <a:rPr lang="hr-HR" sz="1600" dirty="0" err="1">
                <a:latin typeface="Arial Narrow" panose="020B0606020202030204" pitchFamily="34" charset="0"/>
              </a:rPr>
              <a:t>bifenili</a:t>
            </a:r>
            <a:r>
              <a:rPr lang="hr-HR" sz="1600" dirty="0">
                <a:latin typeface="Arial Narrow" panose="020B0606020202030204" pitchFamily="34" charset="0"/>
              </a:rPr>
              <a:t> (</a:t>
            </a:r>
            <a:r>
              <a:rPr lang="hr-HR" sz="1600" i="1" dirty="0">
                <a:latin typeface="Arial Narrow" panose="020B0606020202030204" pitchFamily="34" charset="0"/>
                <a:cs typeface="Arial" pitchFamily="34" charset="0"/>
              </a:rPr>
              <a:t>PCB), teški metali, serumska bolest, ‘farmerska pluća’, S</a:t>
            </a:r>
            <a:r>
              <a:rPr lang="hr-HR" sz="1600" i="1" dirty="0">
                <a:solidFill>
                  <a:schemeClr val="bg1"/>
                </a:solidFill>
                <a:cs typeface="Arial" pitchFamily="34" charset="0"/>
              </a:rPr>
              <a:t>LE</a:t>
            </a:r>
          </a:p>
        </p:txBody>
      </p:sp>
      <p:pic>
        <p:nvPicPr>
          <p:cNvPr id="133123" name="Picture 15" descr="type I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606" y="2620963"/>
            <a:ext cx="9594376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Rectangle 9"/>
          <p:cNvSpPr>
            <a:spLocks noChangeArrowheads="1"/>
          </p:cNvSpPr>
          <p:nvPr/>
        </p:nvSpPr>
        <p:spPr bwMode="auto">
          <a:xfrm>
            <a:off x="7400926" y="2643188"/>
            <a:ext cx="1152525" cy="4318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Aft>
                <a:spcPct val="20000"/>
              </a:spcAft>
              <a:buClr>
                <a:schemeClr val="accent1"/>
              </a:buClr>
              <a:buSzPct val="70000"/>
              <a:buFont typeface="Monotype Sorts" charset="2"/>
              <a:buNone/>
            </a:pPr>
            <a:r>
              <a:rPr lang="hr-HR" altLang="sr-Latn-RS" sz="1400" b="1">
                <a:solidFill>
                  <a:schemeClr val="bg1"/>
                </a:solidFill>
                <a:cs typeface="Arial" panose="020B0604020202020204" pitchFamily="34" charset="0"/>
              </a:rPr>
              <a:t>antitijela</a:t>
            </a:r>
          </a:p>
          <a:p>
            <a:pPr eaLnBrk="1" hangingPunct="1">
              <a:lnSpc>
                <a:spcPct val="70000"/>
              </a:lnSpc>
              <a:spcAft>
                <a:spcPct val="20000"/>
              </a:spcAft>
              <a:buClr>
                <a:schemeClr val="accent1"/>
              </a:buClr>
              <a:buSzPct val="70000"/>
              <a:buFont typeface="Monotype Sorts" charset="2"/>
              <a:buNone/>
            </a:pPr>
            <a:r>
              <a:rPr lang="hr-HR" altLang="sr-Latn-RS" sz="1400" b="1">
                <a:solidFill>
                  <a:schemeClr val="bg1"/>
                </a:solidFill>
                <a:cs typeface="Arial" panose="020B0604020202020204" pitchFamily="34" charset="0"/>
              </a:rPr>
              <a:t>IgG, IgM</a:t>
            </a:r>
          </a:p>
        </p:txBody>
      </p:sp>
      <p:sp>
        <p:nvSpPr>
          <p:cNvPr id="133125" name="Rectangle 10"/>
          <p:cNvSpPr>
            <a:spLocks noChangeArrowheads="1"/>
          </p:cNvSpPr>
          <p:nvPr/>
        </p:nvSpPr>
        <p:spPr bwMode="auto">
          <a:xfrm>
            <a:off x="5456239" y="2714626"/>
            <a:ext cx="1150937" cy="28892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Aft>
                <a:spcPct val="20000"/>
              </a:spcAft>
              <a:buClr>
                <a:schemeClr val="accent1"/>
              </a:buClr>
              <a:buSzPct val="70000"/>
              <a:buFont typeface="Monotype Sorts" charset="2"/>
              <a:buNone/>
            </a:pPr>
            <a:r>
              <a:rPr lang="hr-HR" altLang="sr-Latn-RS" sz="1400" b="1">
                <a:solidFill>
                  <a:schemeClr val="bg1"/>
                </a:solidFill>
                <a:cs typeface="Arial" panose="020B0604020202020204" pitchFamily="34" charset="0"/>
              </a:rPr>
              <a:t>antigen</a:t>
            </a:r>
          </a:p>
        </p:txBody>
      </p:sp>
      <p:sp>
        <p:nvSpPr>
          <p:cNvPr id="133126" name="Rectangle 11"/>
          <p:cNvSpPr>
            <a:spLocks noChangeArrowheads="1"/>
          </p:cNvSpPr>
          <p:nvPr/>
        </p:nvSpPr>
        <p:spPr bwMode="auto">
          <a:xfrm>
            <a:off x="5024439" y="6170614"/>
            <a:ext cx="1584325" cy="28892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Aft>
                <a:spcPct val="20000"/>
              </a:spcAft>
              <a:buClr>
                <a:schemeClr val="accent1"/>
              </a:buClr>
              <a:buSzPct val="70000"/>
              <a:buFont typeface="Monotype Sorts" charset="2"/>
              <a:buNone/>
            </a:pPr>
            <a:r>
              <a:rPr lang="hr-HR" altLang="sr-Latn-RS" sz="1400" b="1" dirty="0" err="1">
                <a:solidFill>
                  <a:schemeClr val="bg1"/>
                </a:solidFill>
                <a:cs typeface="Arial" panose="020B0604020202020204" pitchFamily="34" charset="0"/>
              </a:rPr>
              <a:t>imunokompleks</a:t>
            </a:r>
            <a:endParaRPr lang="hr-HR" altLang="sr-Latn-RS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308850" y="4227514"/>
            <a:ext cx="1295400" cy="720725"/>
          </a:xfrm>
          <a:prstGeom prst="rect">
            <a:avLst/>
          </a:prstGeom>
          <a:solidFill>
            <a:schemeClr val="tx1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75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SzPct val="70000"/>
              <a:defRPr/>
            </a:pPr>
            <a:r>
              <a:rPr lang="hr-HR" sz="1400" b="1" dirty="0">
                <a:solidFill>
                  <a:schemeClr val="bg1"/>
                </a:solidFill>
                <a:cs typeface="Arial" pitchFamily="34" charset="0"/>
              </a:rPr>
              <a:t>komplement</a:t>
            </a: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SzPct val="70000"/>
              <a:defRPr/>
            </a:pPr>
            <a:r>
              <a:rPr lang="hr-HR" sz="1400" b="1" dirty="0">
                <a:solidFill>
                  <a:schemeClr val="bg1"/>
                </a:solidFill>
                <a:cs typeface="Arial" pitchFamily="34" charset="0"/>
              </a:rPr>
              <a:t>trombociti</a:t>
            </a:r>
          </a:p>
          <a:p>
            <a:pPr marL="342900" indent="-342900">
              <a:lnSpc>
                <a:spcPct val="75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SzPct val="70000"/>
              <a:defRPr/>
            </a:pPr>
            <a:r>
              <a:rPr lang="hr-HR" sz="1400" b="1" dirty="0" err="1">
                <a:solidFill>
                  <a:schemeClr val="bg1"/>
                </a:solidFill>
                <a:cs typeface="Arial" pitchFamily="34" charset="0"/>
              </a:rPr>
              <a:t>neutrofili</a:t>
            </a:r>
            <a:endParaRPr lang="hr-HR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 rot="19029685">
            <a:off x="7185026" y="5019676"/>
            <a:ext cx="576263" cy="485775"/>
          </a:xfrm>
          <a:prstGeom prst="notchedRightArrow">
            <a:avLst>
              <a:gd name="adj1" fmla="val 35259"/>
              <a:gd name="adj2" fmla="val 42261"/>
            </a:avLst>
          </a:prstGeom>
          <a:gradFill flip="none"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8100000" scaled="1"/>
            <a:tileRect/>
          </a:gradFill>
          <a:ln w="3175" algn="ctr">
            <a:solidFill>
              <a:schemeClr val="folHlink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eaLnBrk="1" hangingPunct="1">
              <a:defRPr/>
            </a:pPr>
            <a:endParaRPr lang="sr-Latn-CS">
              <a:solidFill>
                <a:schemeClr val="accent2">
                  <a:lumMod val="20000"/>
                  <a:lumOff val="8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17638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1938339" y="5486400"/>
            <a:ext cx="8315325" cy="685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200" b="1" dirty="0">
                <a:latin typeface="Arial Narrow" panose="020B0606020202030204" pitchFamily="34" charset="0"/>
              </a:rPr>
              <a:t>PREOSETLJIVOST POSREDOVANA IMUNOKOMPLEKSIMA</a:t>
            </a:r>
            <a:endParaRPr lang="en-US" altLang="sr-Latn-RS" sz="22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135171" name="Object 3"/>
          <p:cNvGraphicFramePr>
            <a:graphicFrameLocks noChangeAspect="1"/>
          </p:cNvGraphicFramePr>
          <p:nvPr/>
        </p:nvGraphicFramePr>
        <p:xfrm>
          <a:off x="3216276" y="809626"/>
          <a:ext cx="5616575" cy="444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7" name="Image" r:id="rId4" imgW="1930159" imgH="2526984" progId="Photoshop.Image.7">
                  <p:embed/>
                </p:oleObj>
              </mc:Choice>
              <mc:Fallback>
                <p:oleObj name="Image" r:id="rId4" imgW="1930159" imgH="2526984" progId="Photoshop.Image.7">
                  <p:embed/>
                  <p:pic>
                    <p:nvPicPr>
                      <p:cNvPr id="1351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276" y="809626"/>
                        <a:ext cx="5616575" cy="444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4495800" y="774700"/>
            <a:ext cx="25587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III tip</a:t>
            </a:r>
            <a:r>
              <a:rPr lang="sr-Latn-CS" altLang="sr-Latn-R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preosetljivosti</a:t>
            </a:r>
            <a:endParaRPr lang="en-US" altLang="sr-Latn-RS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5308601" y="2058988"/>
            <a:ext cx="53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sr-Latn-R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5576888" y="3281364"/>
            <a:ext cx="203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Imunokompleksi</a:t>
            </a:r>
            <a:endParaRPr lang="en-US" altLang="sr-Latn-R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5175" name="Text Box 7"/>
          <p:cNvSpPr txBox="1">
            <a:spLocks noChangeArrowheads="1"/>
          </p:cNvSpPr>
          <p:nvPr/>
        </p:nvSpPr>
        <p:spPr bwMode="auto">
          <a:xfrm>
            <a:off x="5845176" y="4402138"/>
            <a:ext cx="18819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Stijenka krvne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žile</a:t>
            </a:r>
            <a:endParaRPr lang="en-US" altLang="sr-Latn-R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5176" name="Text Box 8"/>
          <p:cNvSpPr txBox="1">
            <a:spLocks noChangeArrowheads="1"/>
          </p:cNvSpPr>
          <p:nvPr/>
        </p:nvSpPr>
        <p:spPr bwMode="auto">
          <a:xfrm>
            <a:off x="4494214" y="3654426"/>
            <a:ext cx="814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r-Latn-CS" altLang="sr-Latn-R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Ne</a:t>
            </a:r>
            <a:endParaRPr lang="en-US" altLang="sr-Latn-RS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44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2311400" y="552450"/>
            <a:ext cx="7696200" cy="6172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graphicFrame>
        <p:nvGraphicFramePr>
          <p:cNvPr id="137219" name="Object 3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3063111974"/>
              </p:ext>
            </p:extLst>
          </p:nvPr>
        </p:nvGraphicFramePr>
        <p:xfrm>
          <a:off x="3613150" y="685800"/>
          <a:ext cx="496570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0" name="Image" r:id="rId4" imgW="4965079" imgH="4952381" progId="Photoshop.Image.7">
                  <p:embed/>
                </p:oleObj>
              </mc:Choice>
              <mc:Fallback>
                <p:oleObj name="Image" r:id="rId4" imgW="4965079" imgH="4952381" progId="Photoshop.Image.7">
                  <p:embed/>
                  <p:pic>
                    <p:nvPicPr>
                      <p:cNvPr id="1372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3150" y="685800"/>
                        <a:ext cx="4965700" cy="495300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2899210" y="1905000"/>
            <a:ext cx="1026243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latin typeface="Arial Narrow" panose="020B0606020202030204" pitchFamily="34" charset="0"/>
              </a:rPr>
              <a:t>Imuno-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latin typeface="Arial Narrow" panose="020B0606020202030204" pitchFamily="34" charset="0"/>
              </a:rPr>
              <a:t>kompleksi</a:t>
            </a:r>
            <a:endParaRPr lang="en-US" altLang="sr-Latn-RS" sz="1800" dirty="0">
              <a:latin typeface="Arial Narrow" panose="020B0606020202030204" pitchFamily="34" charset="0"/>
            </a:endParaRPr>
          </a:p>
        </p:txBody>
      </p:sp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2581275" y="2927350"/>
            <a:ext cx="1080745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latin typeface="Arial Narrow" panose="020B0606020202030204" pitchFamily="34" charset="0"/>
              </a:rPr>
              <a:t>Agreg</a:t>
            </a:r>
            <a:r>
              <a:rPr lang="en-US" altLang="sr-Latn-RS" sz="1800" dirty="0" err="1">
                <a:latin typeface="Arial Narrow" panose="020B0606020202030204" pitchFamily="34" charset="0"/>
              </a:rPr>
              <a:t>acija</a:t>
            </a:r>
            <a:endParaRPr lang="sr-Latn-CS" altLang="sr-Latn-RS" sz="18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latin typeface="Arial Narrow" panose="020B0606020202030204" pitchFamily="34" charset="0"/>
              </a:rPr>
              <a:t>trombocit</a:t>
            </a:r>
            <a:r>
              <a:rPr lang="en-US" altLang="sr-Latn-RS" sz="1800" dirty="0">
                <a:latin typeface="Arial Narrow" panose="020B0606020202030204" pitchFamily="34" charset="0"/>
              </a:rPr>
              <a:t>a</a:t>
            </a:r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2978364" y="4397375"/>
            <a:ext cx="1236236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latin typeface="Arial Narrow" panose="020B0606020202030204" pitchFamily="34" charset="0"/>
              </a:rPr>
              <a:t>Stvaranje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latin typeface="Arial Narrow" panose="020B0606020202030204" pitchFamily="34" charset="0"/>
              </a:rPr>
              <a:t>mikrotromba</a:t>
            </a:r>
            <a:endParaRPr lang="en-US" altLang="sr-Latn-RS" sz="1800" dirty="0">
              <a:latin typeface="Arial Narrow" panose="020B0606020202030204" pitchFamily="34" charset="0"/>
            </a:endParaRPr>
          </a:p>
        </p:txBody>
      </p:sp>
      <p:sp>
        <p:nvSpPr>
          <p:cNvPr id="137223" name="Text Box 7"/>
          <p:cNvSpPr txBox="1">
            <a:spLocks noChangeArrowheads="1"/>
          </p:cNvSpPr>
          <p:nvPr/>
        </p:nvSpPr>
        <p:spPr bwMode="auto">
          <a:xfrm>
            <a:off x="8136239" y="2438400"/>
            <a:ext cx="889987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latin typeface="Arial Narrow" panose="020B0606020202030204" pitchFamily="34" charset="0"/>
              </a:rPr>
              <a:t>Neutrofil</a:t>
            </a:r>
            <a:endParaRPr lang="en-US" altLang="sr-Latn-RS" sz="1800" dirty="0">
              <a:latin typeface="Arial Narrow" panose="020B0606020202030204" pitchFamily="34" charset="0"/>
            </a:endParaRPr>
          </a:p>
        </p:txBody>
      </p:sp>
      <p:sp>
        <p:nvSpPr>
          <p:cNvPr id="137224" name="Text Box 8"/>
          <p:cNvSpPr txBox="1">
            <a:spLocks noChangeArrowheads="1"/>
          </p:cNvSpPr>
          <p:nvPr/>
        </p:nvSpPr>
        <p:spPr bwMode="auto">
          <a:xfrm>
            <a:off x="8221019" y="4572000"/>
            <a:ext cx="1249060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latin typeface="Arial Narrow" panose="020B0606020202030204" pitchFamily="34" charset="0"/>
              </a:rPr>
              <a:t>Oslobađanje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latin typeface="Arial Narrow" panose="020B0606020202030204" pitchFamily="34" charset="0"/>
              </a:rPr>
              <a:t>enzima</a:t>
            </a:r>
            <a:endParaRPr lang="en-US" altLang="sr-Latn-RS" sz="1800" dirty="0">
              <a:latin typeface="Arial Narrow" panose="020B0606020202030204" pitchFamily="34" charset="0"/>
            </a:endParaRPr>
          </a:p>
        </p:txBody>
      </p:sp>
      <p:sp>
        <p:nvSpPr>
          <p:cNvPr id="137225" name="Text Box 9"/>
          <p:cNvSpPr txBox="1">
            <a:spLocks noChangeArrowheads="1"/>
          </p:cNvSpPr>
          <p:nvPr/>
        </p:nvSpPr>
        <p:spPr bwMode="auto">
          <a:xfrm>
            <a:off x="6681845" y="3124201"/>
            <a:ext cx="7761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>
                <a:latin typeface="Arial Narrow" panose="020B0606020202030204" pitchFamily="34" charset="0"/>
              </a:rPr>
              <a:t>Kemo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>
                <a:latin typeface="Arial Narrow" panose="020B0606020202030204" pitchFamily="34" charset="0"/>
              </a:rPr>
              <a:t>taksija</a:t>
            </a:r>
            <a:endParaRPr lang="en-US" altLang="sr-Latn-RS" sz="1800" b="1">
              <a:latin typeface="Arial Narrow" panose="020B0606020202030204" pitchFamily="34" charset="0"/>
            </a:endParaRPr>
          </a:p>
        </p:txBody>
      </p:sp>
      <p:sp>
        <p:nvSpPr>
          <p:cNvPr id="137226" name="Text Box 10"/>
          <p:cNvSpPr txBox="1">
            <a:spLocks noChangeArrowheads="1"/>
          </p:cNvSpPr>
          <p:nvPr/>
        </p:nvSpPr>
        <p:spPr bwMode="auto">
          <a:xfrm>
            <a:off x="5797992" y="2971800"/>
            <a:ext cx="5325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>
                <a:latin typeface="Arial Narrow" panose="020B0606020202030204" pitchFamily="34" charset="0"/>
              </a:rPr>
              <a:t>C3a</a:t>
            </a:r>
            <a:endParaRPr lang="en-US" altLang="sr-Latn-RS" sz="1800" b="1">
              <a:latin typeface="Arial Narrow" panose="020B0606020202030204" pitchFamily="34" charset="0"/>
            </a:endParaRPr>
          </a:p>
        </p:txBody>
      </p:sp>
      <p:sp>
        <p:nvSpPr>
          <p:cNvPr id="137227" name="Text Box 11"/>
          <p:cNvSpPr txBox="1">
            <a:spLocks noChangeArrowheads="1"/>
          </p:cNvSpPr>
          <p:nvPr/>
        </p:nvSpPr>
        <p:spPr bwMode="auto">
          <a:xfrm>
            <a:off x="6166292" y="3321050"/>
            <a:ext cx="5325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>
                <a:latin typeface="Arial Narrow" panose="020B0606020202030204" pitchFamily="34" charset="0"/>
              </a:rPr>
              <a:t>C5a</a:t>
            </a:r>
            <a:endParaRPr lang="en-US" altLang="sr-Latn-RS" sz="1800" b="1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24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/>
          </p:cNvSpPr>
          <p:nvPr/>
        </p:nvSpPr>
        <p:spPr bwMode="auto">
          <a:xfrm>
            <a:off x="7924800" y="5962650"/>
            <a:ext cx="2514600" cy="7429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6248400" y="4419600"/>
            <a:ext cx="1981200" cy="1066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3602038" y="755650"/>
            <a:ext cx="5770562" cy="533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1752600" y="1600200"/>
            <a:ext cx="2133600" cy="1066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139270" name="Rectangle 6"/>
          <p:cNvSpPr>
            <a:spLocks noChangeArrowheads="1"/>
          </p:cNvSpPr>
          <p:nvPr/>
        </p:nvSpPr>
        <p:spPr bwMode="auto">
          <a:xfrm>
            <a:off x="4267200" y="1646104"/>
            <a:ext cx="3581400" cy="609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139271" name="Rectangle 7"/>
          <p:cNvSpPr>
            <a:spLocks noChangeArrowheads="1"/>
          </p:cNvSpPr>
          <p:nvPr/>
        </p:nvSpPr>
        <p:spPr bwMode="auto">
          <a:xfrm>
            <a:off x="8153400" y="1600200"/>
            <a:ext cx="2209800" cy="990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139272" name="Text Box 8"/>
          <p:cNvSpPr txBox="1">
            <a:spLocks noChangeArrowheads="1"/>
          </p:cNvSpPr>
          <p:nvPr/>
        </p:nvSpPr>
        <p:spPr bwMode="auto">
          <a:xfrm>
            <a:off x="4038600" y="821309"/>
            <a:ext cx="4677884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 dirty="0">
                <a:latin typeface="Arial Narrow" panose="020B0606020202030204" pitchFamily="34" charset="0"/>
              </a:rPr>
              <a:t>ANTIGEN-</a:t>
            </a:r>
            <a:r>
              <a:rPr lang="hr-HR" altLang="sr-Latn-RS" sz="2400" b="1" dirty="0">
                <a:latin typeface="Arial Narrow" panose="020B0606020202030204" pitchFamily="34" charset="0"/>
              </a:rPr>
              <a:t>PROTUTIJE</a:t>
            </a:r>
            <a:r>
              <a:rPr lang="en-US" altLang="sr-Latn-RS" sz="2400" b="1" dirty="0">
                <a:latin typeface="Arial Narrow" panose="020B0606020202030204" pitchFamily="34" charset="0"/>
              </a:rPr>
              <a:t>LO KOMPLEKS</a:t>
            </a:r>
          </a:p>
        </p:txBody>
      </p:sp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1981200" y="1676401"/>
            <a:ext cx="1905000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sr-Latn-RS" sz="2400" b="1">
                <a:latin typeface="Arial Narrow" panose="020B0606020202030204" pitchFamily="34" charset="0"/>
              </a:rPr>
              <a:t>Agregacija trombocita</a:t>
            </a:r>
          </a:p>
        </p:txBody>
      </p:sp>
      <p:sp>
        <p:nvSpPr>
          <p:cNvPr id="139274" name="Text Box 10"/>
          <p:cNvSpPr txBox="1">
            <a:spLocks noChangeArrowheads="1"/>
          </p:cNvSpPr>
          <p:nvPr/>
        </p:nvSpPr>
        <p:spPr bwMode="auto">
          <a:xfrm>
            <a:off x="6248400" y="1676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2400" b="1">
              <a:latin typeface="Arial Narrow" panose="020B0606020202030204" pitchFamily="34" charset="0"/>
            </a:endParaRPr>
          </a:p>
        </p:txBody>
      </p:sp>
      <p:sp>
        <p:nvSpPr>
          <p:cNvPr id="139275" name="Text Box 11"/>
          <p:cNvSpPr txBox="1">
            <a:spLocks noChangeArrowheads="1"/>
          </p:cNvSpPr>
          <p:nvPr/>
        </p:nvSpPr>
        <p:spPr bwMode="auto">
          <a:xfrm>
            <a:off x="4191000" y="1676400"/>
            <a:ext cx="4438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sr-Latn-RS" sz="2400" b="1" dirty="0" err="1">
                <a:latin typeface="Arial Narrow" panose="020B0606020202030204" pitchFamily="34" charset="0"/>
              </a:rPr>
              <a:t>Aktivacija</a:t>
            </a:r>
            <a:r>
              <a:rPr lang="en-US" altLang="sr-Latn-RS" sz="2400" b="1" dirty="0">
                <a:latin typeface="Arial Narrow" panose="020B0606020202030204" pitchFamily="34" charset="0"/>
              </a:rPr>
              <a:t> 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komplementa</a:t>
            </a:r>
            <a:endParaRPr lang="en-US" altLang="sr-Latn-RS" sz="2400" b="1" dirty="0">
              <a:latin typeface="Arial Narrow" panose="020B0606020202030204" pitchFamily="34" charset="0"/>
            </a:endParaRPr>
          </a:p>
        </p:txBody>
      </p:sp>
      <p:sp>
        <p:nvSpPr>
          <p:cNvPr id="139276" name="Text Box 12"/>
          <p:cNvSpPr txBox="1">
            <a:spLocks noChangeArrowheads="1"/>
          </p:cNvSpPr>
          <p:nvPr/>
        </p:nvSpPr>
        <p:spPr bwMode="auto">
          <a:xfrm>
            <a:off x="8382000" y="1676401"/>
            <a:ext cx="1981200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 dirty="0" err="1">
                <a:latin typeface="Arial Narrow" panose="020B0606020202030204" pitchFamily="34" charset="0"/>
              </a:rPr>
              <a:t>Aktivacija</a:t>
            </a:r>
            <a:r>
              <a:rPr lang="en-US" altLang="sr-Latn-RS" sz="2400" b="1" dirty="0">
                <a:latin typeface="Arial Narrow" panose="020B0606020202030204" pitchFamily="34" charset="0"/>
              </a:rPr>
              <a:t> </a:t>
            </a:r>
            <a:r>
              <a:rPr lang="sl-SI" altLang="sr-Latn-RS" sz="2400" b="1" dirty="0">
                <a:latin typeface="Arial Narrow" panose="020B0606020202030204" pitchFamily="34" charset="0"/>
              </a:rPr>
              <a:t>fagocit</a:t>
            </a:r>
            <a:r>
              <a:rPr lang="en-US" altLang="sr-Latn-RS" sz="2400" b="1" dirty="0">
                <a:latin typeface="Arial Narrow" panose="020B0606020202030204" pitchFamily="34" charset="0"/>
              </a:rPr>
              <a:t>a</a:t>
            </a:r>
          </a:p>
        </p:txBody>
      </p:sp>
      <p:sp>
        <p:nvSpPr>
          <p:cNvPr id="139277" name="Text Box 13"/>
          <p:cNvSpPr txBox="1">
            <a:spLocks noChangeArrowheads="1"/>
          </p:cNvSpPr>
          <p:nvPr/>
        </p:nvSpPr>
        <p:spPr bwMode="auto">
          <a:xfrm>
            <a:off x="1828800" y="59436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2400" b="1">
              <a:latin typeface="Arial Narrow" panose="020B0606020202030204" pitchFamily="34" charset="0"/>
            </a:endParaRPr>
          </a:p>
        </p:txBody>
      </p:sp>
      <p:sp>
        <p:nvSpPr>
          <p:cNvPr id="139278" name="Rectangle 14"/>
          <p:cNvSpPr>
            <a:spLocks noChangeArrowheads="1"/>
          </p:cNvSpPr>
          <p:nvPr/>
        </p:nvSpPr>
        <p:spPr bwMode="auto">
          <a:xfrm>
            <a:off x="1595438" y="6096000"/>
            <a:ext cx="1333500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 dirty="0" err="1">
                <a:latin typeface="Arial Narrow" panose="020B0606020202030204" pitchFamily="34" charset="0"/>
              </a:rPr>
              <a:t>Mikrotrombi</a:t>
            </a:r>
            <a:endParaRPr lang="en-US" altLang="sr-Latn-RS" sz="1800" b="1" dirty="0">
              <a:latin typeface="Arial Narrow" panose="020B0606020202030204" pitchFamily="34" charset="0"/>
            </a:endParaRPr>
          </a:p>
        </p:txBody>
      </p:sp>
      <p:grpSp>
        <p:nvGrpSpPr>
          <p:cNvPr id="139279" name="Group 15"/>
          <p:cNvGrpSpPr>
            <a:grpSpLocks/>
          </p:cNvGrpSpPr>
          <p:nvPr/>
        </p:nvGrpSpPr>
        <p:grpSpPr bwMode="auto">
          <a:xfrm>
            <a:off x="2971800" y="6019801"/>
            <a:ext cx="2362200" cy="650875"/>
            <a:chOff x="840" y="3816"/>
            <a:chExt cx="1248" cy="410"/>
          </a:xfrm>
        </p:grpSpPr>
        <p:sp>
          <p:nvSpPr>
            <p:cNvPr id="139292" name="Rectangle 16"/>
            <p:cNvSpPr>
              <a:spLocks noChangeArrowheads="1"/>
            </p:cNvSpPr>
            <p:nvPr/>
          </p:nvSpPr>
          <p:spPr bwMode="auto">
            <a:xfrm>
              <a:off x="864" y="3840"/>
              <a:ext cx="1200" cy="384"/>
            </a:xfrm>
            <a:prstGeom prst="rect">
              <a:avLst/>
            </a:prstGeom>
            <a:solidFill>
              <a:srgbClr val="FFE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r-Latn-CS" altLang="sr-Latn-RS" sz="1800">
                <a:latin typeface="Arial Narrow" panose="020B0606020202030204" pitchFamily="34" charset="0"/>
              </a:endParaRPr>
            </a:p>
          </p:txBody>
        </p:sp>
        <p:sp>
          <p:nvSpPr>
            <p:cNvPr id="139293" name="Text Box 17"/>
            <p:cNvSpPr txBox="1">
              <a:spLocks noChangeArrowheads="1"/>
            </p:cNvSpPr>
            <p:nvPr/>
          </p:nvSpPr>
          <p:spPr bwMode="auto">
            <a:xfrm>
              <a:off x="840" y="3816"/>
              <a:ext cx="1248" cy="41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sr-Latn-RS" sz="1800" b="1" dirty="0" err="1">
                  <a:latin typeface="Arial Narrow" panose="020B0606020202030204" pitchFamily="34" charset="0"/>
                </a:rPr>
                <a:t>Oslobadjanje</a:t>
              </a:r>
              <a:r>
                <a:rPr lang="en-US" altLang="sr-Latn-RS" sz="1800" b="1" dirty="0">
                  <a:latin typeface="Arial Narrow" panose="020B0606020202030204" pitchFamily="34" charset="0"/>
                </a:rPr>
                <a:t> </a:t>
              </a:r>
              <a:r>
                <a:rPr lang="en-US" altLang="sr-Latn-RS" sz="1800" b="1" dirty="0" err="1">
                  <a:latin typeface="Arial Narrow" panose="020B0606020202030204" pitchFamily="34" charset="0"/>
                </a:rPr>
                <a:t>vazoaktivnih</a:t>
              </a:r>
              <a:r>
                <a:rPr lang="en-US" altLang="sr-Latn-RS" sz="1800" b="1" dirty="0">
                  <a:latin typeface="Arial Narrow" panose="020B0606020202030204" pitchFamily="34" charset="0"/>
                </a:rPr>
                <a:t> </a:t>
              </a:r>
              <a:r>
                <a:rPr lang="en-US" altLang="sr-Latn-RS" sz="1800" b="1" dirty="0" err="1">
                  <a:latin typeface="Arial Narrow" panose="020B0606020202030204" pitchFamily="34" charset="0"/>
                </a:rPr>
                <a:t>amina</a:t>
              </a:r>
              <a:endParaRPr lang="en-US" altLang="sr-Latn-RS" sz="18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39280" name="Text Box 18"/>
          <p:cNvSpPr txBox="1">
            <a:spLocks noChangeArrowheads="1"/>
          </p:cNvSpPr>
          <p:nvPr/>
        </p:nvSpPr>
        <p:spPr bwMode="auto">
          <a:xfrm>
            <a:off x="4191000" y="3200400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r-HR" altLang="sr-Latn-RS" sz="1800" b="1">
                <a:latin typeface="Arial Narrow" panose="020B0606020202030204" pitchFamily="34" charset="0"/>
              </a:rPr>
              <a:t>K</a:t>
            </a:r>
            <a:r>
              <a:rPr lang="en-US" altLang="sr-Latn-RS" sz="1800" b="1">
                <a:latin typeface="Arial Narrow" panose="020B0606020202030204" pitchFamily="34" charset="0"/>
              </a:rPr>
              <a:t>emotaks</a:t>
            </a:r>
            <a:r>
              <a:rPr lang="hr-HR" altLang="sr-Latn-RS" sz="1800" b="1">
                <a:latin typeface="Arial Narrow" panose="020B0606020202030204" pitchFamily="34" charset="0"/>
              </a:rPr>
              <a:t>ija</a:t>
            </a:r>
            <a:r>
              <a:rPr lang="en-US" altLang="sr-Latn-RS" sz="1800" b="1">
                <a:latin typeface="Arial Narrow" panose="020B0606020202030204" pitchFamily="34" charset="0"/>
              </a:rPr>
              <a:t> neutrofila</a:t>
            </a:r>
          </a:p>
        </p:txBody>
      </p:sp>
      <p:sp>
        <p:nvSpPr>
          <p:cNvPr id="139281" name="Text Box 19"/>
          <p:cNvSpPr txBox="1">
            <a:spLocks noChangeArrowheads="1"/>
          </p:cNvSpPr>
          <p:nvPr/>
        </p:nvSpPr>
        <p:spPr bwMode="auto">
          <a:xfrm>
            <a:off x="6400800" y="3200401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sr-Latn-RS" sz="1800" b="1">
                <a:latin typeface="Arial Narrow" panose="020B0606020202030204" pitchFamily="34" charset="0"/>
              </a:rPr>
              <a:t>Anafilatoksini</a:t>
            </a:r>
          </a:p>
        </p:txBody>
      </p:sp>
      <p:sp>
        <p:nvSpPr>
          <p:cNvPr id="139282" name="Rectangle 20"/>
          <p:cNvSpPr>
            <a:spLocks noChangeArrowheads="1"/>
          </p:cNvSpPr>
          <p:nvPr/>
        </p:nvSpPr>
        <p:spPr bwMode="auto">
          <a:xfrm>
            <a:off x="3352800" y="4419600"/>
            <a:ext cx="2667000" cy="1066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1800">
              <a:latin typeface="Arial Narrow" panose="020B0606020202030204" pitchFamily="34" charset="0"/>
            </a:endParaRPr>
          </a:p>
        </p:txBody>
      </p:sp>
      <p:sp>
        <p:nvSpPr>
          <p:cNvPr id="139283" name="Text Box 21"/>
          <p:cNvSpPr txBox="1">
            <a:spLocks noChangeArrowheads="1"/>
          </p:cNvSpPr>
          <p:nvPr/>
        </p:nvSpPr>
        <p:spPr bwMode="auto">
          <a:xfrm>
            <a:off x="3429000" y="4495800"/>
            <a:ext cx="2590800" cy="915988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sr-Latn-RS" sz="1800" b="1" dirty="0" err="1">
                <a:latin typeface="Arial Narrow" panose="020B0606020202030204" pitchFamily="34" charset="0"/>
              </a:rPr>
              <a:t>Oslobadjanje</a:t>
            </a:r>
            <a:r>
              <a:rPr lang="en-US" altLang="sr-Latn-RS" sz="1800" b="1" dirty="0">
                <a:latin typeface="Arial Narrow" panose="020B0606020202030204" pitchFamily="34" charset="0"/>
              </a:rPr>
              <a:t> </a:t>
            </a:r>
            <a:r>
              <a:rPr lang="en-US" altLang="sr-Latn-RS" sz="1800" b="1" dirty="0" err="1">
                <a:latin typeface="Arial Narrow" panose="020B0606020202030204" pitchFamily="34" charset="0"/>
              </a:rPr>
              <a:t>proteolitickih</a:t>
            </a:r>
            <a:r>
              <a:rPr lang="en-US" altLang="sr-Latn-RS" sz="1800" b="1" dirty="0">
                <a:latin typeface="Arial Narrow" panose="020B0606020202030204" pitchFamily="34" charset="0"/>
              </a:rPr>
              <a:t> </a:t>
            </a:r>
            <a:r>
              <a:rPr lang="en-US" altLang="sr-Latn-RS" sz="1800" b="1" dirty="0" err="1">
                <a:latin typeface="Arial Narrow" panose="020B0606020202030204" pitchFamily="34" charset="0"/>
              </a:rPr>
              <a:t>enzima</a:t>
            </a:r>
            <a:r>
              <a:rPr lang="en-US" altLang="sr-Latn-RS" sz="1800" b="1" dirty="0">
                <a:latin typeface="Arial Narrow" panose="020B0606020202030204" pitchFamily="34" charset="0"/>
              </a:rPr>
              <a:t> </a:t>
            </a:r>
            <a:r>
              <a:rPr lang="en-US" altLang="sr-Latn-RS" sz="1800" b="1" dirty="0" err="1">
                <a:latin typeface="Arial Narrow" panose="020B0606020202030204" pitchFamily="34" charset="0"/>
              </a:rPr>
              <a:t>i</a:t>
            </a:r>
            <a:r>
              <a:rPr lang="en-US" altLang="sr-Latn-RS" sz="1800" b="1" dirty="0">
                <a:latin typeface="Arial Narrow" panose="020B0606020202030204" pitchFamily="34" charset="0"/>
              </a:rPr>
              <a:t> </a:t>
            </a:r>
            <a:r>
              <a:rPr lang="en-US" altLang="sr-Latn-RS" sz="1800" b="1" dirty="0" err="1">
                <a:latin typeface="Arial Narrow" panose="020B0606020202030204" pitchFamily="34" charset="0"/>
              </a:rPr>
              <a:t>polikatjonskih</a:t>
            </a:r>
            <a:r>
              <a:rPr lang="en-US" altLang="sr-Latn-RS" sz="1800" b="1" dirty="0">
                <a:latin typeface="Arial Narrow" panose="020B0606020202030204" pitchFamily="34" charset="0"/>
              </a:rPr>
              <a:t> </a:t>
            </a:r>
            <a:r>
              <a:rPr lang="en-US" altLang="sr-Latn-RS" sz="1800" b="1" dirty="0" err="1">
                <a:latin typeface="Arial Narrow" panose="020B0606020202030204" pitchFamily="34" charset="0"/>
              </a:rPr>
              <a:t>proteina</a:t>
            </a:r>
            <a:endParaRPr lang="en-US" altLang="sr-Latn-RS" sz="1800" b="1" dirty="0">
              <a:latin typeface="Arial Narrow" panose="020B0606020202030204" pitchFamily="34" charset="0"/>
            </a:endParaRPr>
          </a:p>
        </p:txBody>
      </p:sp>
      <p:sp>
        <p:nvSpPr>
          <p:cNvPr id="139284" name="Line 22"/>
          <p:cNvSpPr>
            <a:spLocks noChangeShapeType="1"/>
          </p:cNvSpPr>
          <p:nvPr/>
        </p:nvSpPr>
        <p:spPr bwMode="auto">
          <a:xfrm>
            <a:off x="2971800" y="2743200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139285" name="Text Box 23"/>
          <p:cNvSpPr txBox="1">
            <a:spLocks noChangeArrowheads="1"/>
          </p:cNvSpPr>
          <p:nvPr/>
        </p:nvSpPr>
        <p:spPr bwMode="auto">
          <a:xfrm>
            <a:off x="6324600" y="4495800"/>
            <a:ext cx="1752600" cy="915988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sr-Latn-RS" sz="1800" b="1" dirty="0" err="1">
                <a:latin typeface="Arial Narrow" panose="020B0606020202030204" pitchFamily="34" charset="0"/>
              </a:rPr>
              <a:t>Oslobadjanje</a:t>
            </a:r>
            <a:r>
              <a:rPr lang="en-US" altLang="sr-Latn-RS" sz="1800" b="1" dirty="0">
                <a:latin typeface="Arial Narrow" panose="020B0606020202030204" pitchFamily="34" charset="0"/>
              </a:rPr>
              <a:t> </a:t>
            </a:r>
            <a:r>
              <a:rPr lang="en-US" altLang="sr-Latn-RS" sz="1800" b="1" dirty="0" err="1">
                <a:latin typeface="Arial Narrow" panose="020B0606020202030204" pitchFamily="34" charset="0"/>
              </a:rPr>
              <a:t>medijatora</a:t>
            </a:r>
            <a:r>
              <a:rPr lang="en-US" altLang="sr-Latn-RS" sz="1800" b="1" dirty="0">
                <a:latin typeface="Arial Narrow" panose="020B0606020202030204" pitchFamily="34" charset="0"/>
              </a:rPr>
              <a:t> </a:t>
            </a:r>
            <a:r>
              <a:rPr lang="en-US" altLang="sr-Latn-RS" sz="1800" b="1" dirty="0" err="1">
                <a:latin typeface="Arial Narrow" panose="020B0606020202030204" pitchFamily="34" charset="0"/>
              </a:rPr>
              <a:t>iz</a:t>
            </a:r>
            <a:r>
              <a:rPr lang="en-US" altLang="sr-Latn-RS" sz="1800" b="1" dirty="0">
                <a:latin typeface="Arial Narrow" panose="020B0606020202030204" pitchFamily="34" charset="0"/>
              </a:rPr>
              <a:t> </a:t>
            </a:r>
            <a:r>
              <a:rPr lang="en-US" altLang="sr-Latn-RS" sz="1800" b="1" dirty="0" err="1">
                <a:latin typeface="Arial Narrow" panose="020B0606020202030204" pitchFamily="34" charset="0"/>
              </a:rPr>
              <a:t>mastocita</a:t>
            </a:r>
            <a:endParaRPr lang="en-US" altLang="sr-Latn-RS" sz="1800" b="1" dirty="0">
              <a:latin typeface="Arial Narrow" panose="020B0606020202030204" pitchFamily="34" charset="0"/>
            </a:endParaRPr>
          </a:p>
        </p:txBody>
      </p:sp>
      <p:sp>
        <p:nvSpPr>
          <p:cNvPr id="139286" name="Text Box 24"/>
          <p:cNvSpPr txBox="1">
            <a:spLocks noChangeArrowheads="1"/>
          </p:cNvSpPr>
          <p:nvPr/>
        </p:nvSpPr>
        <p:spPr bwMode="auto">
          <a:xfrm>
            <a:off x="8001000" y="6019800"/>
            <a:ext cx="2362200" cy="64135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1800" b="1" dirty="0" err="1">
                <a:latin typeface="Arial Narrow" panose="020B0606020202030204" pitchFamily="34" charset="0"/>
              </a:rPr>
              <a:t>Oslobadjanje</a:t>
            </a:r>
            <a:r>
              <a:rPr lang="en-US" altLang="sr-Latn-RS" sz="1800" b="1" dirty="0">
                <a:latin typeface="Arial Narrow" panose="020B0606020202030204" pitchFamily="34" charset="0"/>
              </a:rPr>
              <a:t> IL-1, TNF, ROI, RNI</a:t>
            </a:r>
          </a:p>
        </p:txBody>
      </p:sp>
      <p:sp>
        <p:nvSpPr>
          <p:cNvPr id="139287" name="Line 25"/>
          <p:cNvSpPr>
            <a:spLocks noChangeShapeType="1"/>
          </p:cNvSpPr>
          <p:nvPr/>
        </p:nvSpPr>
        <p:spPr bwMode="auto">
          <a:xfrm>
            <a:off x="7239000" y="358140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139288" name="Line 26"/>
          <p:cNvSpPr>
            <a:spLocks noChangeShapeType="1"/>
          </p:cNvSpPr>
          <p:nvPr/>
        </p:nvSpPr>
        <p:spPr bwMode="auto">
          <a:xfrm>
            <a:off x="4800600" y="38100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139289" name="Line 27"/>
          <p:cNvSpPr>
            <a:spLocks noChangeShapeType="1"/>
          </p:cNvSpPr>
          <p:nvPr/>
        </p:nvSpPr>
        <p:spPr bwMode="auto">
          <a:xfrm>
            <a:off x="9296400" y="2667000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139290" name="Line 28"/>
          <p:cNvSpPr>
            <a:spLocks noChangeShapeType="1"/>
          </p:cNvSpPr>
          <p:nvPr/>
        </p:nvSpPr>
        <p:spPr bwMode="auto">
          <a:xfrm>
            <a:off x="4800600" y="220980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  <p:sp>
        <p:nvSpPr>
          <p:cNvPr id="139291" name="Line 29"/>
          <p:cNvSpPr>
            <a:spLocks noChangeShapeType="1"/>
          </p:cNvSpPr>
          <p:nvPr/>
        </p:nvSpPr>
        <p:spPr bwMode="auto">
          <a:xfrm>
            <a:off x="7239000" y="220980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91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5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0" y="1296516"/>
            <a:ext cx="3365500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6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dirty="0"/>
              <a:t>Lokalna preosjetljivost uzrokovana </a:t>
            </a:r>
            <a:r>
              <a:rPr lang="hr-HR" altLang="sr-Latn-RS" dirty="0" err="1"/>
              <a:t>imunokompleksima</a:t>
            </a:r>
            <a:endParaRPr lang="hr-HR" altLang="sr-Latn-R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74947" y="2292548"/>
            <a:ext cx="11029615" cy="40326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Arthusova</a:t>
            </a:r>
            <a:r>
              <a:rPr lang="hr-HR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reakcija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sz="2000" dirty="0">
                <a:latin typeface="Arial Narrow" panose="020B0606020202030204" pitchFamily="34" charset="0"/>
              </a:rPr>
              <a:t>Ubrizgavanjem antigena stvaraju se lokalno u tkivu </a:t>
            </a:r>
            <a:r>
              <a:rPr lang="hr-HR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kompleksi antigena i protutijela </a:t>
            </a:r>
            <a:r>
              <a:rPr lang="hr-HR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IgG</a:t>
            </a:r>
            <a:endParaRPr lang="hr-HR" sz="20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Imunokompleksi</a:t>
            </a:r>
            <a:r>
              <a:rPr lang="hr-HR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sz="2000" dirty="0">
                <a:latin typeface="Arial Narrow" panose="020B0606020202030204" pitchFamily="34" charset="0"/>
              </a:rPr>
              <a:t>Reagiraju s receptorima za </a:t>
            </a:r>
            <a:r>
              <a:rPr lang="hr-HR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Fc</a:t>
            </a:r>
            <a:r>
              <a:rPr lang="hr-HR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ulomke na </a:t>
            </a:r>
            <a:r>
              <a:rPr lang="hr-HR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mastocitima</a:t>
            </a:r>
            <a:r>
              <a:rPr lang="hr-HR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= lokalna upalna reakcija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Aktiviraju komplement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sz="2000" dirty="0">
                <a:latin typeface="Arial Narrow" panose="020B0606020202030204" pitchFamily="34" charset="0"/>
              </a:rPr>
              <a:t>Povećavaju propusnost kapilara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sz="2000" dirty="0" err="1">
                <a:latin typeface="Arial Narrow" panose="020B0606020202030204" pitchFamily="34" charset="0"/>
              </a:rPr>
              <a:t>Kemotaksija</a:t>
            </a:r>
            <a:r>
              <a:rPr lang="hr-HR" sz="2000" dirty="0">
                <a:latin typeface="Arial Narrow" panose="020B0606020202030204" pitchFamily="34" charset="0"/>
              </a:rPr>
              <a:t> </a:t>
            </a:r>
            <a:r>
              <a:rPr lang="hr-HR" sz="2000" dirty="0" err="1">
                <a:latin typeface="Arial Narrow" panose="020B0606020202030204" pitchFamily="34" charset="0"/>
              </a:rPr>
              <a:t>neutrofila</a:t>
            </a:r>
            <a:r>
              <a:rPr lang="hr-HR" sz="2000" dirty="0">
                <a:latin typeface="Arial Narrow" panose="020B0606020202030204" pitchFamily="34" charset="0"/>
              </a:rPr>
              <a:t> = edem i </a:t>
            </a:r>
            <a:r>
              <a:rPr lang="hr-HR" sz="2000" dirty="0" err="1">
                <a:latin typeface="Arial Narrow" panose="020B0606020202030204" pitchFamily="34" charset="0"/>
              </a:rPr>
              <a:t>eritem</a:t>
            </a:r>
            <a:endParaRPr lang="hr-HR" sz="2000" dirty="0">
              <a:latin typeface="Arial Narrow" panose="020B060602020203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hr-HR" sz="2000" dirty="0" err="1">
                <a:latin typeface="Arial Narrow" panose="020B0606020202030204" pitchFamily="34" charset="0"/>
              </a:rPr>
              <a:t>Opsonizacija</a:t>
            </a:r>
            <a:r>
              <a:rPr lang="hr-HR" sz="2000" dirty="0">
                <a:latin typeface="Arial Narrow" panose="020B0606020202030204" pitchFamily="34" charset="0"/>
              </a:rPr>
              <a:t> </a:t>
            </a:r>
            <a:r>
              <a:rPr lang="hr-HR" sz="2000" dirty="0" err="1">
                <a:latin typeface="Arial Narrow" panose="020B0606020202030204" pitchFamily="34" charset="0"/>
              </a:rPr>
              <a:t>imunokompleksa</a:t>
            </a:r>
            <a:endParaRPr lang="hr-HR" sz="20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hr-HR" sz="20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sz="2000" dirty="0">
                <a:latin typeface="Arial Narrow" panose="020B0606020202030204" pitchFamily="34" charset="0"/>
              </a:rPr>
              <a:t>Najjače izražena poslije </a:t>
            </a:r>
            <a:r>
              <a:rPr lang="hr-HR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4 do 8 sati</a:t>
            </a:r>
            <a:r>
              <a:rPr lang="hr-HR" sz="2000" b="1" dirty="0">
                <a:latin typeface="Arial Narrow" panose="020B0606020202030204" pitchFamily="34" charset="0"/>
              </a:rPr>
              <a:t>, </a:t>
            </a:r>
            <a:r>
              <a:rPr lang="hr-HR" sz="2000" dirty="0">
                <a:latin typeface="Arial Narrow" panose="020B0606020202030204" pitchFamily="34" charset="0"/>
              </a:rPr>
              <a:t>a može trajati i do nekoliko dana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hr-HR" sz="1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24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8474"/>
              </p:ext>
            </p:extLst>
          </p:nvPr>
        </p:nvGraphicFramePr>
        <p:xfrm>
          <a:off x="2640014" y="1219200"/>
          <a:ext cx="7488237" cy="546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4" name="Image" r:id="rId4" imgW="9980952" imgH="7974603" progId="Photoshop.Image.7">
                  <p:embed/>
                </p:oleObj>
              </mc:Choice>
              <mc:Fallback>
                <p:oleObj name="Image" r:id="rId4" imgW="9980952" imgH="7974603" progId="Photoshop.Image.7">
                  <p:embed/>
                  <p:pic>
                    <p:nvPicPr>
                      <p:cNvPr id="1433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217"/>
                      <a:stretch>
                        <a:fillRect/>
                      </a:stretch>
                    </p:blipFill>
                    <p:spPr bwMode="auto">
                      <a:xfrm>
                        <a:off x="2640014" y="1219200"/>
                        <a:ext cx="7488237" cy="546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3162300" y="1281114"/>
            <a:ext cx="21361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>
                <a:latin typeface="Arial Narrow" panose="020B0606020202030204" pitchFamily="34" charset="0"/>
              </a:rPr>
              <a:t>Lokalno ubrizgavanje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>
                <a:latin typeface="Arial Narrow" panose="020B0606020202030204" pitchFamily="34" charset="0"/>
              </a:rPr>
              <a:t>antigena osobi koja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>
                <a:latin typeface="Arial Narrow" panose="020B0606020202030204" pitchFamily="34" charset="0"/>
              </a:rPr>
              <a:t>već ima specifični IgG</a:t>
            </a:r>
            <a:endParaRPr lang="en-US" altLang="sr-Latn-RS" sz="2000">
              <a:latin typeface="Arial Narrow" panose="020B0606020202030204" pitchFamily="34" charset="0"/>
            </a:endParaRPr>
          </a:p>
        </p:txBody>
      </p:sp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6988168" y="1460501"/>
            <a:ext cx="19383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>
                <a:latin typeface="Arial Narrow" panose="020B0606020202030204" pitchFamily="34" charset="0"/>
              </a:rPr>
              <a:t>Lokalno nastajanje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>
                <a:latin typeface="Arial Narrow" panose="020B0606020202030204" pitchFamily="34" charset="0"/>
              </a:rPr>
              <a:t>imunokompleksa</a:t>
            </a:r>
            <a:endParaRPr lang="en-US" altLang="sr-Latn-RS" sz="2000">
              <a:latin typeface="Arial Narrow" panose="020B0606020202030204" pitchFamily="34" charset="0"/>
            </a:endParaRPr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2640014" y="228600"/>
            <a:ext cx="7488237" cy="838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 dirty="0" err="1">
                <a:latin typeface="Arial Narrow" panose="020B0606020202030204" pitchFamily="34" charset="0"/>
              </a:rPr>
              <a:t>Artusov</a:t>
            </a:r>
            <a:r>
              <a:rPr lang="en-US" altLang="sr-Latn-RS" sz="2400" b="1" dirty="0">
                <a:latin typeface="Arial Narrow" panose="020B0606020202030204" pitchFamily="34" charset="0"/>
              </a:rPr>
              <a:t> 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fenomen</a:t>
            </a:r>
            <a:endParaRPr lang="en-US" altLang="sr-Latn-RS" sz="2400" b="1" dirty="0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 dirty="0">
                <a:latin typeface="Arial Narrow" panose="020B0606020202030204" pitchFamily="34" charset="0"/>
              </a:rPr>
              <a:t>(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stvaranje</a:t>
            </a:r>
            <a:r>
              <a:rPr lang="en-US" altLang="sr-Latn-RS" sz="2400" b="1" dirty="0">
                <a:latin typeface="Arial Narrow" panose="020B0606020202030204" pitchFamily="34" charset="0"/>
              </a:rPr>
              <a:t> 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imun</a:t>
            </a:r>
            <a:r>
              <a:rPr lang="hr-HR" altLang="sr-Latn-RS" sz="2400" b="1" dirty="0">
                <a:latin typeface="Arial Narrow" panose="020B0606020202030204" pitchFamily="34" charset="0"/>
              </a:rPr>
              <a:t>o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kompleksa</a:t>
            </a:r>
            <a:r>
              <a:rPr lang="en-US" altLang="sr-Latn-RS" sz="2400" b="1" dirty="0">
                <a:latin typeface="Arial Narrow" panose="020B0606020202030204" pitchFamily="34" charset="0"/>
              </a:rPr>
              <a:t> </a:t>
            </a:r>
            <a:r>
              <a:rPr lang="sl-SI" altLang="sr-Latn-RS" sz="2400" b="1" dirty="0">
                <a:latin typeface="Arial Narrow" panose="020B0606020202030204" pitchFamily="34" charset="0"/>
              </a:rPr>
              <a:t>lokalno </a:t>
            </a:r>
            <a:r>
              <a:rPr lang="en-US" altLang="sr-Latn-RS" sz="2400" b="1" dirty="0">
                <a:latin typeface="Arial Narrow" panose="020B0606020202030204" pitchFamily="34" charset="0"/>
              </a:rPr>
              <a:t>u 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tkivu</a:t>
            </a:r>
            <a:r>
              <a:rPr lang="en-US" altLang="sr-Latn-RS" sz="2400" b="1" dirty="0">
                <a:latin typeface="Arial Narrow" panose="020B0606020202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871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Simptomi </a:t>
            </a:r>
            <a:r>
              <a:rPr lang="en-US" dirty="0" err="1"/>
              <a:t>vezani</a:t>
            </a:r>
            <a:r>
              <a:rPr lang="en-US" dirty="0"/>
              <a:t> za </a:t>
            </a:r>
            <a:r>
              <a:rPr lang="en-US" dirty="0" err="1"/>
              <a:t>kožu</a:t>
            </a:r>
            <a:endParaRPr lang="hr-HR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581192" y="1983036"/>
            <a:ext cx="11029615" cy="4164376"/>
          </a:xfrm>
        </p:spPr>
        <p:txBody>
          <a:bodyPr>
            <a:noAutofit/>
          </a:bodyPr>
          <a:lstStyle/>
          <a:p>
            <a:r>
              <a:rPr lang="en-US" sz="2400" dirty="0" err="1">
                <a:latin typeface="Arial Narrow" panose="020B0606020202030204" pitchFamily="34" charset="0"/>
              </a:rPr>
              <a:t>urtikarija</a:t>
            </a:r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 err="1">
                <a:latin typeface="Arial Narrow" panose="020B0606020202030204" pitchFamily="34" charset="0"/>
              </a:rPr>
              <a:t>svrbež</a:t>
            </a:r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 err="1">
                <a:latin typeface="Arial Narrow" panose="020B0606020202030204" pitchFamily="34" charset="0"/>
              </a:rPr>
              <a:t>oticanje</a:t>
            </a:r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 err="1">
                <a:latin typeface="Arial Narrow" panose="020B0606020202030204" pitchFamily="34" charset="0"/>
              </a:rPr>
              <a:t>ekcem</a:t>
            </a:r>
            <a:r>
              <a:rPr lang="en-US" sz="2400" dirty="0">
                <a:latin typeface="Arial Narrow" panose="020B0606020202030204" pitchFamily="34" charset="0"/>
              </a:rPr>
              <a:t> u </a:t>
            </a:r>
            <a:r>
              <a:rPr lang="en-US" sz="2400" dirty="0" err="1">
                <a:latin typeface="Arial Narrow" panose="020B0606020202030204" pitchFamily="34" charset="0"/>
              </a:rPr>
              <a:t>djetinjstvu</a:t>
            </a:r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 err="1">
                <a:latin typeface="Arial Narrow" panose="020B0606020202030204" pitchFamily="34" charset="0"/>
              </a:rPr>
              <a:t>opstipacija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ili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sluzava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stolica</a:t>
            </a:r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 err="1">
                <a:latin typeface="Arial Narrow" panose="020B0606020202030204" pitchFamily="34" charset="0"/>
              </a:rPr>
              <a:t>crijevni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paraziti</a:t>
            </a:r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 err="1">
                <a:latin typeface="Arial Narrow" panose="020B0606020202030204" pitchFamily="34" charset="0"/>
              </a:rPr>
              <a:t>kožne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promjene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kod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izlaganja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hr-HR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suncu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ili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hladnoći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159" y="798810"/>
            <a:ext cx="3635220" cy="1817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845" y="2708580"/>
            <a:ext cx="3569533" cy="1940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845" y="4741278"/>
            <a:ext cx="3569533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44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410" name="Object 2"/>
          <p:cNvGraphicFramePr>
            <a:graphicFrameLocks noChangeAspect="1"/>
          </p:cNvGraphicFramePr>
          <p:nvPr/>
        </p:nvGraphicFramePr>
        <p:xfrm>
          <a:off x="2343150" y="438150"/>
          <a:ext cx="7505700" cy="598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7" name="Image" r:id="rId4" imgW="10006349" imgH="7974603" progId="Photoshop.Image.7">
                  <p:embed/>
                </p:oleObj>
              </mc:Choice>
              <mc:Fallback>
                <p:oleObj name="Image" r:id="rId4" imgW="10006349" imgH="7974603" progId="Photoshop.Image.7">
                  <p:embed/>
                  <p:pic>
                    <p:nvPicPr>
                      <p:cNvPr id="1454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3150" y="438150"/>
                        <a:ext cx="7505700" cy="598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3204252" y="777876"/>
            <a:ext cx="26180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b="1" dirty="0" err="1">
                <a:latin typeface="Arial Narrow" panose="020B0606020202030204" pitchFamily="34" charset="0"/>
              </a:rPr>
              <a:t>Aktivacija</a:t>
            </a:r>
            <a:r>
              <a:rPr lang="sr-Latn-CS" altLang="sr-Latn-RS" sz="2400" b="1" dirty="0">
                <a:latin typeface="Arial Narrow" panose="020B0606020202030204" pitchFamily="34" charset="0"/>
              </a:rPr>
              <a:t> </a:t>
            </a:r>
            <a:r>
              <a:rPr lang="sr-Latn-CS" altLang="sr-Latn-RS" sz="2400" b="1" dirty="0" err="1">
                <a:latin typeface="Arial Narrow" panose="020B0606020202030204" pitchFamily="34" charset="0"/>
              </a:rPr>
              <a:t>mastocita</a:t>
            </a:r>
            <a:endParaRPr lang="sr-Latn-CS" altLang="sr-Latn-RS" sz="2400" b="1" dirty="0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b="1" dirty="0" err="1">
                <a:latin typeface="Arial Narrow" panose="020B0606020202030204" pitchFamily="34" charset="0"/>
              </a:rPr>
              <a:t>imunokompleksima</a:t>
            </a:r>
            <a:endParaRPr lang="en-US" altLang="sr-Latn-RS" sz="2400" b="1" dirty="0">
              <a:latin typeface="Arial Narrow" panose="020B0606020202030204" pitchFamily="34" charset="0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6698380" y="604839"/>
            <a:ext cx="27735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b="1" dirty="0">
                <a:latin typeface="Arial Narrow" panose="020B0606020202030204" pitchFamily="34" charset="0"/>
              </a:rPr>
              <a:t>Lokalna upala,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b="1" dirty="0">
                <a:latin typeface="Arial Narrow" panose="020B0606020202030204" pitchFamily="34" charset="0"/>
              </a:rPr>
              <a:t>povećanje </a:t>
            </a:r>
            <a:r>
              <a:rPr lang="sr-Latn-CS" altLang="sr-Latn-RS" sz="2000" b="1" dirty="0" err="1">
                <a:latin typeface="Arial Narrow" panose="020B0606020202030204" pitchFamily="34" charset="0"/>
              </a:rPr>
              <a:t>propustljivosti</a:t>
            </a:r>
            <a:r>
              <a:rPr lang="sr-Latn-CS" altLang="sr-Latn-RS" sz="2000" b="1" dirty="0">
                <a:latin typeface="Arial Narrow" panose="020B0606020202030204" pitchFamily="34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b="1" dirty="0" err="1">
                <a:latin typeface="Arial Narrow" panose="020B0606020202030204" pitchFamily="34" charset="0"/>
              </a:rPr>
              <a:t>k.s</a:t>
            </a:r>
            <a:r>
              <a:rPr lang="sr-Latn-CS" altLang="sr-Latn-RS" sz="2000" b="1" dirty="0">
                <a:latin typeface="Arial Narrow" panose="020B0606020202030204" pitchFamily="34" charset="0"/>
              </a:rPr>
              <a:t>., </a:t>
            </a:r>
            <a:r>
              <a:rPr lang="sr-Latn-CS" altLang="sr-Latn-RS" sz="2000" b="1" dirty="0" err="1">
                <a:latin typeface="Arial Narrow" panose="020B0606020202030204" pitchFamily="34" charset="0"/>
              </a:rPr>
              <a:t>fagocitoza</a:t>
            </a:r>
            <a:r>
              <a:rPr lang="sr-Latn-CS" altLang="sr-Latn-RS" sz="2000" b="1" dirty="0">
                <a:latin typeface="Arial Narrow" panose="020B0606020202030204" pitchFamily="34" charset="0"/>
              </a:rPr>
              <a:t> i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b="1" dirty="0" err="1">
                <a:latin typeface="Arial Narrow" panose="020B0606020202030204" pitchFamily="34" charset="0"/>
              </a:rPr>
              <a:t>okluzija</a:t>
            </a:r>
            <a:r>
              <a:rPr lang="sr-Latn-CS" altLang="sr-Latn-RS" sz="2000" b="1" dirty="0">
                <a:latin typeface="Arial Narrow" panose="020B0606020202030204" pitchFamily="34" charset="0"/>
              </a:rPr>
              <a:t> </a:t>
            </a:r>
            <a:r>
              <a:rPr lang="sr-Latn-CS" altLang="sr-Latn-RS" sz="2000" b="1" dirty="0" err="1">
                <a:latin typeface="Arial Narrow" panose="020B0606020202030204" pitchFamily="34" charset="0"/>
              </a:rPr>
              <a:t>k.s</a:t>
            </a:r>
            <a:r>
              <a:rPr lang="sr-Latn-CS" altLang="sr-Latn-RS" sz="2000" b="1" dirty="0">
                <a:latin typeface="Arial Narrow" panose="020B0606020202030204" pitchFamily="34" charset="0"/>
              </a:rPr>
              <a:t>.</a:t>
            </a:r>
            <a:endParaRPr lang="en-US" altLang="sr-Latn-RS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38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74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180417"/>
              </p:ext>
            </p:extLst>
          </p:nvPr>
        </p:nvGraphicFramePr>
        <p:xfrm>
          <a:off x="2743201" y="1066801"/>
          <a:ext cx="7034213" cy="559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2" name="Image" r:id="rId4" imgW="10019048" imgH="7974603" progId="Photoshop.Image.7">
                  <p:embed/>
                </p:oleObj>
              </mc:Choice>
              <mc:Fallback>
                <p:oleObj name="Image" r:id="rId4" imgW="10019048" imgH="7974603" progId="Photoshop.Image.7">
                  <p:embed/>
                  <p:pic>
                    <p:nvPicPr>
                      <p:cNvPr id="14745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1" y="1066801"/>
                        <a:ext cx="7034213" cy="559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59" name="Text Box 3"/>
          <p:cNvSpPr txBox="1">
            <a:spLocks noChangeArrowheads="1"/>
          </p:cNvSpPr>
          <p:nvPr/>
        </p:nvSpPr>
        <p:spPr bwMode="auto">
          <a:xfrm rot="16200000">
            <a:off x="1988173" y="2781271"/>
            <a:ext cx="2300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>
                <a:latin typeface="Arial Narrow" panose="020B0606020202030204" pitchFamily="34" charset="0"/>
              </a:rPr>
              <a:t>Koncentracija u plazmi</a:t>
            </a:r>
            <a:endParaRPr lang="en-US" altLang="sr-Latn-RS" sz="2000">
              <a:latin typeface="Arial Narrow" panose="020B0606020202030204" pitchFamily="34" charset="0"/>
            </a:endParaRPr>
          </a:p>
        </p:txBody>
      </p:sp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2979738" y="5507039"/>
            <a:ext cx="1782762" cy="88582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CS" altLang="sr-Latn-RS" sz="2000">
              <a:latin typeface="Arial Narrow" panose="020B0606020202030204" pitchFamily="34" charset="0"/>
            </a:endParaRPr>
          </a:p>
        </p:txBody>
      </p:sp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3009161" y="5552790"/>
            <a:ext cx="1803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Injekcija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stranog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seruma</a:t>
            </a:r>
            <a:endParaRPr lang="en-US" altLang="sr-Latn-R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7462" name="Text Box 6"/>
          <p:cNvSpPr txBox="1">
            <a:spLocks noChangeArrowheads="1"/>
          </p:cNvSpPr>
          <p:nvPr/>
        </p:nvSpPr>
        <p:spPr bwMode="auto">
          <a:xfrm>
            <a:off x="6112376" y="5514976"/>
            <a:ext cx="19976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Groznica, </a:t>
            </a:r>
            <a:r>
              <a:rPr lang="sr-Latn-CS" altLang="sr-Latn-R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vaskulitis</a:t>
            </a:r>
            <a:endParaRPr lang="sr-Latn-CS" altLang="sr-Latn-R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artritis, nefritis</a:t>
            </a:r>
            <a:endParaRPr lang="en-US" altLang="sr-Latn-R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7463" name="Text Box 7"/>
          <p:cNvSpPr txBox="1">
            <a:spLocks noChangeArrowheads="1"/>
          </p:cNvSpPr>
          <p:nvPr/>
        </p:nvSpPr>
        <p:spPr bwMode="auto">
          <a:xfrm>
            <a:off x="8685321" y="5078414"/>
            <a:ext cx="8903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>
                <a:latin typeface="Arial Narrow" panose="020B0606020202030204" pitchFamily="34" charset="0"/>
              </a:rPr>
              <a:t>Vrijeme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>
                <a:latin typeface="Arial Narrow" panose="020B0606020202030204" pitchFamily="34" charset="0"/>
              </a:rPr>
              <a:t>(dani)</a:t>
            </a:r>
            <a:endParaRPr lang="en-US" altLang="sr-Latn-RS" sz="2000">
              <a:latin typeface="Arial Narrow" panose="020B0606020202030204" pitchFamily="34" charset="0"/>
            </a:endParaRPr>
          </a:p>
        </p:txBody>
      </p:sp>
      <p:sp>
        <p:nvSpPr>
          <p:cNvPr id="147464" name="Text Box 8"/>
          <p:cNvSpPr txBox="1">
            <a:spLocks noChangeArrowheads="1"/>
          </p:cNvSpPr>
          <p:nvPr/>
        </p:nvSpPr>
        <p:spPr bwMode="auto">
          <a:xfrm>
            <a:off x="4230724" y="2154239"/>
            <a:ext cx="9444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Proteini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stranog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seruma</a:t>
            </a:r>
            <a:endParaRPr lang="en-US" altLang="sr-Latn-R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7465" name="Text Box 9"/>
          <p:cNvSpPr txBox="1">
            <a:spLocks noChangeArrowheads="1"/>
          </p:cNvSpPr>
          <p:nvPr/>
        </p:nvSpPr>
        <p:spPr bwMode="auto">
          <a:xfrm>
            <a:off x="8114390" y="1868489"/>
            <a:ext cx="146867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Protutijela</a:t>
            </a:r>
            <a:r>
              <a:rPr lang="sr-Latn-CS" altLang="sr-Latn-R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na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proteine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stranog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seruma</a:t>
            </a:r>
            <a:endParaRPr lang="en-US" altLang="sr-Latn-R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7466" name="Text Box 10"/>
          <p:cNvSpPr txBox="1">
            <a:spLocks noChangeArrowheads="1"/>
          </p:cNvSpPr>
          <p:nvPr/>
        </p:nvSpPr>
        <p:spPr bwMode="auto">
          <a:xfrm>
            <a:off x="5545933" y="1371601"/>
            <a:ext cx="19367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Antigen-protutijelo</a:t>
            </a:r>
            <a:r>
              <a:rPr lang="sr-Latn-CS" altLang="sr-Latn-RS" sz="2000" dirty="0">
                <a:latin typeface="Arial Narrow" panose="020B0606020202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kompleksi</a:t>
            </a:r>
            <a:endParaRPr lang="en-US" altLang="sr-Latn-R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7467" name="Rectangle 11"/>
          <p:cNvSpPr>
            <a:spLocks noChangeArrowheads="1"/>
          </p:cNvSpPr>
          <p:nvPr/>
        </p:nvSpPr>
        <p:spPr bwMode="auto">
          <a:xfrm>
            <a:off x="2743200" y="152401"/>
            <a:ext cx="6948488" cy="7921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 dirty="0" err="1">
                <a:latin typeface="Arial Narrow" panose="020B0606020202030204" pitchFamily="34" charset="0"/>
              </a:rPr>
              <a:t>Serumska</a:t>
            </a:r>
            <a:r>
              <a:rPr lang="en-US" altLang="sr-Latn-RS" sz="2400" b="1" dirty="0">
                <a:latin typeface="Arial Narrow" panose="020B0606020202030204" pitchFamily="34" charset="0"/>
              </a:rPr>
              <a:t> 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bolest</a:t>
            </a:r>
            <a:endParaRPr lang="en-US" altLang="sr-Latn-RS" sz="2400" b="1" dirty="0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 dirty="0">
                <a:latin typeface="Arial Narrow" panose="020B0606020202030204" pitchFamily="34" charset="0"/>
              </a:rPr>
              <a:t>(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stvaranje</a:t>
            </a:r>
            <a:r>
              <a:rPr lang="en-US" altLang="sr-Latn-RS" sz="2400" b="1" dirty="0">
                <a:latin typeface="Arial Narrow" panose="020B0606020202030204" pitchFamily="34" charset="0"/>
              </a:rPr>
              <a:t> 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imun</a:t>
            </a:r>
            <a:r>
              <a:rPr lang="hr-HR" altLang="sr-Latn-RS" sz="2400" b="1" dirty="0">
                <a:latin typeface="Arial Narrow" panose="020B0606020202030204" pitchFamily="34" charset="0"/>
              </a:rPr>
              <a:t>o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kompleksa</a:t>
            </a:r>
            <a:r>
              <a:rPr lang="en-US" altLang="sr-Latn-RS" sz="2400" b="1" dirty="0">
                <a:latin typeface="Arial Narrow" panose="020B0606020202030204" pitchFamily="34" charset="0"/>
              </a:rPr>
              <a:t> u 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cirkulaciji</a:t>
            </a:r>
            <a:r>
              <a:rPr lang="en-US" altLang="sr-Latn-RS" sz="2400" b="1" dirty="0">
                <a:latin typeface="Arial Narrow" panose="020B0606020202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947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1502719" y="1032349"/>
            <a:ext cx="9539417" cy="46166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 dirty="0">
                <a:latin typeface="Arial Narrow" panose="020B0606020202030204" pitchFamily="34" charset="0"/>
              </a:rPr>
              <a:t>KATEGORIJE BOLESTI  PROUZRO</a:t>
            </a:r>
            <a:r>
              <a:rPr lang="hr-HR" altLang="sr-Latn-RS" sz="2400" b="1" dirty="0">
                <a:latin typeface="Arial Narrow" panose="020B0606020202030204" pitchFamily="34" charset="0"/>
              </a:rPr>
              <a:t>ČE</a:t>
            </a:r>
            <a:r>
              <a:rPr lang="en-US" altLang="sr-Latn-RS" sz="2400" b="1" dirty="0">
                <a:latin typeface="Arial Narrow" panose="020B0606020202030204" pitchFamily="34" charset="0"/>
              </a:rPr>
              <a:t>NIH IMUNOKOMPLEKSIMA</a:t>
            </a:r>
          </a:p>
        </p:txBody>
      </p:sp>
      <p:sp>
        <p:nvSpPr>
          <p:cNvPr id="149508" name="Rectangle 4"/>
          <p:cNvSpPr>
            <a:spLocks noChangeArrowheads="1"/>
          </p:cNvSpPr>
          <p:nvPr/>
        </p:nvSpPr>
        <p:spPr bwMode="auto">
          <a:xfrm>
            <a:off x="1429929" y="1730501"/>
            <a:ext cx="1999070" cy="79858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91440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>
                <a:latin typeface="Arial Narrow" panose="020B0606020202030204" pitchFamily="34" charset="0"/>
              </a:rPr>
              <a:t>UZROK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sr-Latn-RS" sz="2400">
              <a:latin typeface="Arial Narrow" panose="020B0606020202030204" pitchFamily="34" charset="0"/>
            </a:endParaRP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3429000" y="1716016"/>
            <a:ext cx="4317884" cy="79858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91440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>
                <a:latin typeface="Arial Narrow" panose="020B0606020202030204" pitchFamily="34" charset="0"/>
              </a:rPr>
              <a:t>ANTIGEN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sr-Latn-RS" sz="2400">
              <a:latin typeface="Arial Narrow" panose="020B0606020202030204" pitchFamily="34" charset="0"/>
            </a:endParaRP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6781800" y="1716016"/>
            <a:ext cx="4514152" cy="79858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91440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 dirty="0">
                <a:latin typeface="Arial Narrow" panose="020B0606020202030204" pitchFamily="34" charset="0"/>
              </a:rPr>
              <a:t>M</a:t>
            </a:r>
            <a:r>
              <a:rPr lang="hr-HR" altLang="sr-Latn-RS" sz="2400" b="1" dirty="0">
                <a:latin typeface="Arial Narrow" panose="020B0606020202030204" pitchFamily="34" charset="0"/>
              </a:rPr>
              <a:t>J</a:t>
            </a:r>
            <a:r>
              <a:rPr lang="en-US" altLang="sr-Latn-RS" sz="2400" b="1" dirty="0">
                <a:latin typeface="Arial Narrow" panose="020B0606020202030204" pitchFamily="34" charset="0"/>
              </a:rPr>
              <a:t>ESTO </a:t>
            </a:r>
            <a:r>
              <a:rPr lang="hr-HR" altLang="sr-Latn-RS" sz="2400" b="1" dirty="0">
                <a:latin typeface="Arial Narrow" panose="020B0606020202030204" pitchFamily="34" charset="0"/>
              </a:rPr>
              <a:t>ODLAG</a:t>
            </a:r>
            <a:r>
              <a:rPr lang="en-US" altLang="sr-Latn-RS" sz="2400" b="1" dirty="0">
                <a:latin typeface="Arial Narrow" panose="020B0606020202030204" pitchFamily="34" charset="0"/>
              </a:rPr>
              <a:t>ANJA </a:t>
            </a:r>
            <a:endParaRPr lang="sr-Latn-CS" altLang="sr-Latn-RS" sz="2400" b="1" dirty="0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 dirty="0">
                <a:latin typeface="Arial Narrow" panose="020B0606020202030204" pitchFamily="34" charset="0"/>
              </a:rPr>
              <a:t>IK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sr-Latn-RS" sz="2400" dirty="0">
              <a:latin typeface="Arial Narrow" panose="020B0606020202030204" pitchFamily="34" charset="0"/>
            </a:endParaRPr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1466324" y="2553272"/>
            <a:ext cx="1962675" cy="943781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182880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 dirty="0" err="1">
                <a:latin typeface="Arial Narrow" panose="020B0606020202030204" pitchFamily="34" charset="0"/>
              </a:rPr>
              <a:t>Perzistentna</a:t>
            </a:r>
            <a:endParaRPr lang="sr-Latn-CS" altLang="sr-Latn-RS" sz="2400" b="1" dirty="0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 dirty="0">
                <a:latin typeface="Arial Narrow" panose="020B0606020202030204" pitchFamily="34" charset="0"/>
              </a:rPr>
              <a:t> 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infekcija</a:t>
            </a:r>
            <a:endParaRPr lang="en-US" altLang="sr-Latn-RS" sz="2400" b="1" dirty="0">
              <a:latin typeface="Arial Narrow" panose="020B0606020202030204" pitchFamily="34" charset="0"/>
            </a:endParaRP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3429000" y="2561418"/>
            <a:ext cx="3352800" cy="943781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182880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 dirty="0">
                <a:latin typeface="Arial Narrow" panose="020B0606020202030204" pitchFamily="34" charset="0"/>
              </a:rPr>
              <a:t>Antigen 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mikroorganizma</a:t>
            </a:r>
            <a:endParaRPr lang="en-US" altLang="sr-Latn-RS" sz="2400" b="1" dirty="0">
              <a:latin typeface="Arial Narrow" panose="020B0606020202030204" pitchFamily="34" charset="0"/>
            </a:endParaRP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6781800" y="2561418"/>
            <a:ext cx="4514152" cy="943781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182880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b="1">
                <a:latin typeface="Arial Narrow" panose="020B0606020202030204" pitchFamily="34" charset="0"/>
              </a:rPr>
              <a:t>I</a:t>
            </a:r>
            <a:r>
              <a:rPr lang="en-US" altLang="sr-Latn-RS" sz="2400" b="1">
                <a:latin typeface="Arial Narrow" panose="020B0606020202030204" pitchFamily="34" charset="0"/>
              </a:rPr>
              <a:t>nficirani organ(i), bubreg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sr-Latn-RS" sz="2400">
              <a:latin typeface="Arial Narrow" panose="020B0606020202030204" pitchFamily="34" charset="0"/>
            </a:endParaRP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1466324" y="3517001"/>
            <a:ext cx="1962675" cy="87118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182880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b="1" dirty="0" err="1">
                <a:latin typeface="Arial Narrow" panose="020B0606020202030204" pitchFamily="34" charset="0"/>
              </a:rPr>
              <a:t>Autoimunost</a:t>
            </a:r>
            <a:endParaRPr lang="en-US" altLang="sr-Latn-RS" sz="2400" b="1" dirty="0">
              <a:latin typeface="Arial Narrow" panose="020B0606020202030204" pitchFamily="34" charset="0"/>
            </a:endParaRPr>
          </a:p>
        </p:txBody>
      </p:sp>
      <p:sp>
        <p:nvSpPr>
          <p:cNvPr id="149515" name="Rectangle 11"/>
          <p:cNvSpPr>
            <a:spLocks noChangeArrowheads="1"/>
          </p:cNvSpPr>
          <p:nvPr/>
        </p:nvSpPr>
        <p:spPr bwMode="auto">
          <a:xfrm>
            <a:off x="3428999" y="3537532"/>
            <a:ext cx="3352801" cy="87118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182880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b="1" dirty="0">
                <a:latin typeface="Arial Narrow" panose="020B0606020202030204" pitchFamily="34" charset="0"/>
              </a:rPr>
              <a:t>Vlastiti a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ntigen</a:t>
            </a:r>
            <a:endParaRPr lang="en-US" altLang="sr-Latn-RS" sz="2400" b="1" dirty="0">
              <a:latin typeface="Arial Narrow" panose="020B0606020202030204" pitchFamily="34" charset="0"/>
            </a:endParaRPr>
          </a:p>
        </p:txBody>
      </p:sp>
      <p:sp>
        <p:nvSpPr>
          <p:cNvPr id="149516" name="Rectangle 12"/>
          <p:cNvSpPr>
            <a:spLocks noChangeArrowheads="1"/>
          </p:cNvSpPr>
          <p:nvPr/>
        </p:nvSpPr>
        <p:spPr bwMode="auto">
          <a:xfrm>
            <a:off x="6781800" y="3548418"/>
            <a:ext cx="4518546" cy="87118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182880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b="1" dirty="0">
                <a:latin typeface="Arial Narrow" panose="020B0606020202030204" pitchFamily="34" charset="0"/>
              </a:rPr>
              <a:t>Bubreg, zglobovi,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b="1" dirty="0">
                <a:latin typeface="Arial Narrow" panose="020B0606020202030204" pitchFamily="34" charset="0"/>
              </a:rPr>
              <a:t>arteriole, koža</a:t>
            </a:r>
            <a:endParaRPr lang="en-US" altLang="sr-Latn-RS" sz="2400" b="1" dirty="0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sr-Latn-RS" sz="2400" dirty="0">
              <a:latin typeface="Arial Narrow" panose="020B0606020202030204" pitchFamily="34" charset="0"/>
            </a:endParaRPr>
          </a:p>
        </p:txBody>
      </p:sp>
      <p:sp>
        <p:nvSpPr>
          <p:cNvPr id="149517" name="Rectangle 13"/>
          <p:cNvSpPr>
            <a:spLocks noChangeArrowheads="1"/>
          </p:cNvSpPr>
          <p:nvPr/>
        </p:nvSpPr>
        <p:spPr bwMode="auto">
          <a:xfrm>
            <a:off x="1466324" y="4428563"/>
            <a:ext cx="1962675" cy="943781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182880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b="1" dirty="0">
                <a:latin typeface="Arial Narrow" panose="020B0606020202030204" pitchFamily="34" charset="0"/>
              </a:rPr>
              <a:t>Inhalacija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b="1" dirty="0" err="1">
                <a:latin typeface="Arial Narrow" panose="020B0606020202030204" pitchFamily="34" charset="0"/>
              </a:rPr>
              <a:t>antigena</a:t>
            </a:r>
            <a:endParaRPr lang="en-US" altLang="sr-Latn-RS" sz="2400" b="1" dirty="0">
              <a:latin typeface="Arial Narrow" panose="020B0606020202030204" pitchFamily="34" charset="0"/>
            </a:endParaRPr>
          </a:p>
        </p:txBody>
      </p:sp>
      <p:sp>
        <p:nvSpPr>
          <p:cNvPr id="149518" name="Rectangle 14"/>
          <p:cNvSpPr>
            <a:spLocks noChangeArrowheads="1"/>
          </p:cNvSpPr>
          <p:nvPr/>
        </p:nvSpPr>
        <p:spPr bwMode="auto">
          <a:xfrm>
            <a:off x="3438179" y="4445574"/>
            <a:ext cx="3352800" cy="943781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182880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 dirty="0">
                <a:latin typeface="Arial Narrow" panose="020B0606020202030204" pitchFamily="34" charset="0"/>
              </a:rPr>
              <a:t>Plijesni</a:t>
            </a:r>
            <a:r>
              <a:rPr lang="en-US" altLang="sr-Latn-RS" sz="2400" b="1" dirty="0">
                <a:latin typeface="Arial Narrow" panose="020B0606020202030204" pitchFamily="34" charset="0"/>
              </a:rPr>
              <a:t>, antigen 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biljnog</a:t>
            </a:r>
            <a:r>
              <a:rPr lang="en-US" altLang="sr-Latn-RS" sz="2400" b="1" dirty="0">
                <a:latin typeface="Arial Narrow" panose="020B0606020202030204" pitchFamily="34" charset="0"/>
              </a:rPr>
              <a:t> </a:t>
            </a:r>
            <a:endParaRPr lang="sr-Latn-CS" altLang="sr-Latn-RS" sz="2400" b="1" dirty="0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 dirty="0" err="1">
                <a:latin typeface="Arial Narrow" panose="020B0606020202030204" pitchFamily="34" charset="0"/>
              </a:rPr>
              <a:t>ili</a:t>
            </a:r>
            <a:r>
              <a:rPr lang="sr-Latn-CS" altLang="sr-Latn-RS" sz="2400" b="1" dirty="0">
                <a:latin typeface="Arial Narrow" panose="020B0606020202030204" pitchFamily="34" charset="0"/>
              </a:rPr>
              <a:t> životinjskog porekla</a:t>
            </a:r>
            <a:endParaRPr lang="en-US" altLang="sr-Latn-RS" sz="2400" b="1" dirty="0">
              <a:latin typeface="Arial Narrow" panose="020B0606020202030204" pitchFamily="34" charset="0"/>
            </a:endParaRPr>
          </a:p>
        </p:txBody>
      </p:sp>
      <p:sp>
        <p:nvSpPr>
          <p:cNvPr id="149519" name="Rectangle 15"/>
          <p:cNvSpPr>
            <a:spLocks noChangeArrowheads="1"/>
          </p:cNvSpPr>
          <p:nvPr/>
        </p:nvSpPr>
        <p:spPr bwMode="auto">
          <a:xfrm>
            <a:off x="6781800" y="4452087"/>
            <a:ext cx="4514152" cy="94722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182880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400" b="1">
                <a:latin typeface="Arial Narrow" panose="020B0606020202030204" pitchFamily="34" charset="0"/>
              </a:rPr>
              <a:t>Pluća</a:t>
            </a:r>
            <a:endParaRPr lang="en-US" altLang="sr-Latn-RS" sz="24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38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5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8631539"/>
              </p:ext>
            </p:extLst>
          </p:nvPr>
        </p:nvGraphicFramePr>
        <p:xfrm>
          <a:off x="948599" y="838201"/>
          <a:ext cx="10931857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7" name="Image" r:id="rId4" imgW="8761905" imgH="5180952" progId="Photoshop.Image.7">
                  <p:embed/>
                </p:oleObj>
              </mc:Choice>
              <mc:Fallback>
                <p:oleObj name="Image" r:id="rId4" imgW="8761905" imgH="5180952" progId="Photoshop.Image.7">
                  <p:embed/>
                  <p:pic>
                    <p:nvPicPr>
                      <p:cNvPr id="15155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8599" y="838201"/>
                        <a:ext cx="10931857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3845640" y="838201"/>
            <a:ext cx="3151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solidFill>
                  <a:schemeClr val="bg1"/>
                </a:solidFill>
                <a:latin typeface="Arial Narrow" panose="020B0606020202030204" pitchFamily="34" charset="0"/>
              </a:rPr>
              <a:t>1</a:t>
            </a:r>
            <a:endParaRPr lang="en-US" altLang="sr-Latn-RS" sz="18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5277565" y="838201"/>
            <a:ext cx="3151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  <a:endParaRPr lang="en-US" altLang="sr-Latn-RS" sz="18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6709490" y="838201"/>
            <a:ext cx="3151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solidFill>
                  <a:schemeClr val="bg1"/>
                </a:solidFill>
                <a:latin typeface="Arial Narrow" panose="020B0606020202030204" pitchFamily="34" charset="0"/>
              </a:rPr>
              <a:t>3</a:t>
            </a:r>
            <a:endParaRPr lang="en-US" altLang="sr-Latn-RS" sz="18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8141415" y="838201"/>
            <a:ext cx="3151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solidFill>
                  <a:schemeClr val="bg1"/>
                </a:solidFill>
                <a:latin typeface="Arial Narrow" panose="020B0606020202030204" pitchFamily="34" charset="0"/>
              </a:rPr>
              <a:t>4</a:t>
            </a:r>
            <a:endParaRPr lang="en-US" altLang="sr-Latn-RS" sz="18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9573340" y="838201"/>
            <a:ext cx="3151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endParaRPr lang="en-US" altLang="sr-Latn-RS" sz="18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6414528" y="3041650"/>
            <a:ext cx="13447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>
                <a:solidFill>
                  <a:schemeClr val="bg1"/>
                </a:solidFill>
                <a:latin typeface="Arial Narrow" panose="020B0606020202030204" pitchFamily="34" charset="0"/>
              </a:rPr>
              <a:t>adherencija</a:t>
            </a:r>
            <a:endParaRPr lang="en-US" altLang="sr-Latn-RS" sz="18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7593754" y="2835275"/>
            <a:ext cx="14560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>
                <a:solidFill>
                  <a:schemeClr val="bg1"/>
                </a:solidFill>
                <a:latin typeface="Arial Narrow" panose="020B0606020202030204" pitchFamily="34" charset="0"/>
              </a:rPr>
              <a:t>stvaranje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>
                <a:solidFill>
                  <a:schemeClr val="bg1"/>
                </a:solidFill>
                <a:latin typeface="Arial Narrow" panose="020B0606020202030204" pitchFamily="34" charset="0"/>
              </a:rPr>
              <a:t>mikrotromba</a:t>
            </a:r>
            <a:endParaRPr lang="en-US" altLang="sr-Latn-RS" sz="18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8947900" y="2590800"/>
            <a:ext cx="14943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>
                <a:solidFill>
                  <a:schemeClr val="bg1"/>
                </a:solidFill>
                <a:latin typeface="Arial Narrow" panose="020B0606020202030204" pitchFamily="34" charset="0"/>
              </a:rPr>
              <a:t>Oslobađanje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>
                <a:solidFill>
                  <a:schemeClr val="bg1"/>
                </a:solidFill>
                <a:latin typeface="Arial Narrow" panose="020B0606020202030204" pitchFamily="34" charset="0"/>
              </a:rPr>
              <a:t>neutrofilnih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>
                <a:solidFill>
                  <a:schemeClr val="bg1"/>
                </a:solidFill>
                <a:latin typeface="Arial Narrow" panose="020B0606020202030204" pitchFamily="34" charset="0"/>
              </a:rPr>
              <a:t>enzima</a:t>
            </a:r>
            <a:endParaRPr lang="en-US" altLang="sr-Latn-RS" sz="18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1564" name="Text Box 12"/>
          <p:cNvSpPr txBox="1">
            <a:spLocks noChangeArrowheads="1"/>
          </p:cNvSpPr>
          <p:nvPr/>
        </p:nvSpPr>
        <p:spPr bwMode="auto">
          <a:xfrm>
            <a:off x="3184436" y="1143000"/>
            <a:ext cx="16387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Lumen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glomerularnog</a:t>
            </a:r>
            <a:endParaRPr lang="sr-Latn-CS" altLang="sr-Latn-RS" sz="1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kapilara</a:t>
            </a:r>
            <a:endParaRPr lang="en-US" altLang="sr-Latn-RS" sz="1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1565" name="Text Box 13"/>
          <p:cNvSpPr txBox="1">
            <a:spLocks noChangeArrowheads="1"/>
          </p:cNvSpPr>
          <p:nvPr/>
        </p:nvSpPr>
        <p:spPr bwMode="auto">
          <a:xfrm>
            <a:off x="4823143" y="2903150"/>
            <a:ext cx="123757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Vazoaktivni</a:t>
            </a:r>
            <a:endParaRPr lang="sr-Latn-CS" altLang="sr-Latn-R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medijatori</a:t>
            </a:r>
            <a:endParaRPr lang="en-US" altLang="sr-Latn-R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1566" name="Text Box 14"/>
          <p:cNvSpPr txBox="1">
            <a:spLocks noChangeArrowheads="1"/>
          </p:cNvSpPr>
          <p:nvPr/>
        </p:nvSpPr>
        <p:spPr bwMode="auto">
          <a:xfrm>
            <a:off x="1658029" y="1573213"/>
            <a:ext cx="12073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Imuno-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kompleksi</a:t>
            </a:r>
            <a:endParaRPr lang="en-US" altLang="sr-Latn-RS" sz="1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1567" name="Text Box 15"/>
          <p:cNvSpPr txBox="1">
            <a:spLocks noChangeArrowheads="1"/>
          </p:cNvSpPr>
          <p:nvPr/>
        </p:nvSpPr>
        <p:spPr bwMode="auto">
          <a:xfrm>
            <a:off x="2651873" y="1295400"/>
            <a:ext cx="679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Veliki</a:t>
            </a:r>
            <a:endParaRPr lang="en-US" altLang="sr-Latn-R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1568" name="Text Box 16"/>
          <p:cNvSpPr txBox="1">
            <a:spLocks noChangeArrowheads="1"/>
          </p:cNvSpPr>
          <p:nvPr/>
        </p:nvSpPr>
        <p:spPr bwMode="auto">
          <a:xfrm>
            <a:off x="2698081" y="2209800"/>
            <a:ext cx="5760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Mali</a:t>
            </a:r>
            <a:endParaRPr lang="en-US" altLang="sr-Latn-RS" sz="1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1569" name="Text Box 17"/>
          <p:cNvSpPr txBox="1">
            <a:spLocks noChangeArrowheads="1"/>
          </p:cNvSpPr>
          <p:nvPr/>
        </p:nvSpPr>
        <p:spPr bwMode="auto">
          <a:xfrm>
            <a:off x="1520114" y="4027488"/>
            <a:ext cx="19952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endotelne</a:t>
            </a:r>
            <a:r>
              <a:rPr lang="sr-Latn-CS" altLang="sr-Latn-R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stanice </a:t>
            </a:r>
            <a:endParaRPr lang="en-US" altLang="sr-Latn-RS" sz="1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1570" name="Text Box 18"/>
          <p:cNvSpPr txBox="1">
            <a:spLocks noChangeArrowheads="1"/>
          </p:cNvSpPr>
          <p:nvPr/>
        </p:nvSpPr>
        <p:spPr bwMode="auto">
          <a:xfrm>
            <a:off x="1513848" y="4368800"/>
            <a:ext cx="20752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Bazalna</a:t>
            </a:r>
            <a:r>
              <a:rPr lang="sr-Latn-CS" altLang="sr-Latn-R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membrana</a:t>
            </a:r>
            <a:endParaRPr lang="en-US" altLang="sr-Latn-RS" sz="1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1571" name="Text Box 19"/>
          <p:cNvSpPr txBox="1">
            <a:spLocks noChangeArrowheads="1"/>
          </p:cNvSpPr>
          <p:nvPr/>
        </p:nvSpPr>
        <p:spPr bwMode="auto">
          <a:xfrm>
            <a:off x="1611436" y="4768850"/>
            <a:ext cx="18021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>
                <a:solidFill>
                  <a:schemeClr val="bg1"/>
                </a:solidFill>
                <a:latin typeface="Arial Narrow" panose="020B0606020202030204" pitchFamily="34" charset="0"/>
              </a:rPr>
              <a:t>epitelne stanice </a:t>
            </a:r>
            <a:endParaRPr lang="en-US" altLang="sr-Latn-RS" sz="18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1572" name="Text Box 20"/>
          <p:cNvSpPr txBox="1">
            <a:spLocks noChangeArrowheads="1"/>
          </p:cNvSpPr>
          <p:nvPr/>
        </p:nvSpPr>
        <p:spPr bwMode="auto">
          <a:xfrm>
            <a:off x="1639833" y="5181600"/>
            <a:ext cx="17639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1800" b="1">
                <a:solidFill>
                  <a:schemeClr val="bg1"/>
                </a:solidFill>
                <a:latin typeface="Arial Narrow" panose="020B0606020202030204" pitchFamily="34" charset="0"/>
              </a:rPr>
              <a:t>Urinarni prostor</a:t>
            </a:r>
            <a:endParaRPr lang="en-US" altLang="sr-Latn-RS" sz="18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45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TIP IV preosjetljivosti-</a:t>
            </a:r>
            <a:br>
              <a:rPr lang="hr-HR" altLang="sr-Latn-RS"/>
            </a:br>
            <a:r>
              <a:rPr lang="hr-HR" altLang="sr-Latn-RS"/>
              <a:t>posredovan stanicama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162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IV. oblik  imunološke preosjetljivosti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Odgođena preosjetljivost razvija se tijekom nekoliko sati do 72 sata</a:t>
            </a:r>
            <a:r>
              <a:rPr lang="hr-HR" altLang="sr-Latn-RS" sz="2000" dirty="0">
                <a:latin typeface="Arial Narrow" panose="020B0606020202030204" pitchFamily="34" charset="0"/>
              </a:rPr>
              <a:t>, a nositelji preosjetljivosti su aktivirani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limfociti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T (TH1, i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citotoksični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limfociti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T</a:t>
            </a:r>
            <a:r>
              <a:rPr lang="hr-HR" altLang="sr-Latn-RS" sz="2000" dirty="0">
                <a:solidFill>
                  <a:srgbClr val="FFFF00"/>
                </a:solidFill>
                <a:latin typeface="Arial Narrow" panose="020B0606020202030204" pitchFamily="34" charset="0"/>
              </a:rPr>
              <a:t>) </a:t>
            </a:r>
            <a:r>
              <a:rPr lang="hr-HR" altLang="sr-Latn-RS" sz="2000" dirty="0">
                <a:latin typeface="Arial Narrow" panose="020B0606020202030204" pitchFamily="34" charset="0"/>
              </a:rPr>
              <a:t>koji izlučivanjem </a:t>
            </a:r>
            <a:r>
              <a:rPr lang="hr-HR" altLang="sr-Latn-RS" sz="2000" dirty="0" err="1">
                <a:latin typeface="Arial Narrow" panose="020B0606020202030204" pitchFamily="34" charset="0"/>
              </a:rPr>
              <a:t>citokina</a:t>
            </a:r>
            <a:r>
              <a:rPr lang="hr-HR" altLang="sr-Latn-RS" sz="2000" dirty="0">
                <a:latin typeface="Arial Narrow" panose="020B0606020202030204" pitchFamily="34" charset="0"/>
              </a:rPr>
              <a:t> pokreću druge stanice posebice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makrofage</a:t>
            </a:r>
            <a:r>
              <a:rPr lang="hr-HR" altLang="sr-Latn-RS" sz="2000" dirty="0">
                <a:solidFill>
                  <a:srgbClr val="FFFF00"/>
                </a:solidFill>
                <a:latin typeface="Arial Narrow" panose="020B0606020202030204" pitchFamily="34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hr-HR" altLang="sr-Latn-RS" sz="20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dirty="0">
                <a:latin typeface="Arial Narrow" panose="020B0606020202030204" pitchFamily="34" charset="0"/>
              </a:rPr>
              <a:t>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TH1 izlučivanjem upalnih </a:t>
            </a:r>
            <a:r>
              <a:rPr lang="hr-HR" altLang="sr-Latn-RS" sz="20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citokina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2000" b="1" dirty="0">
                <a:latin typeface="Arial Narrow" panose="020B0606020202030204" pitchFamily="34" charset="0"/>
              </a:rPr>
              <a:t>(IFN-</a:t>
            </a:r>
            <a:r>
              <a:rPr lang="hr-HR" altLang="sr-Latn-RS" sz="2000" b="1" dirty="0">
                <a:latin typeface="Arial Narrow" panose="020B0606020202030204" pitchFamily="34" charset="0"/>
                <a:sym typeface="Symbol" panose="05050102010706020507" pitchFamily="18" charset="2"/>
              </a:rPr>
              <a:t></a:t>
            </a:r>
            <a:r>
              <a:rPr lang="hr-HR" altLang="sr-Latn-RS" sz="2000" b="1" dirty="0">
                <a:latin typeface="Arial Narrow" panose="020B0606020202030204" pitchFamily="34" charset="0"/>
              </a:rPr>
              <a:t>, TNF-α, TNF-β</a:t>
            </a:r>
            <a:r>
              <a:rPr lang="hr-HR" altLang="sr-Latn-RS" sz="2000" dirty="0">
                <a:solidFill>
                  <a:srgbClr val="FFFF00"/>
                </a:solidFill>
                <a:latin typeface="Arial Narrow" panose="020B0606020202030204" pitchFamily="34" charset="0"/>
              </a:rPr>
              <a:t>)  </a:t>
            </a:r>
            <a:r>
              <a:rPr lang="hr-HR" altLang="sr-Latn-RS" sz="2000" dirty="0">
                <a:latin typeface="Arial Narrow" panose="020B0606020202030204" pitchFamily="34" charset="0"/>
              </a:rPr>
              <a:t>potiču na </a:t>
            </a:r>
            <a:r>
              <a:rPr lang="hr-HR" altLang="sr-Latn-RS" sz="2000" dirty="0" err="1">
                <a:latin typeface="Arial Narrow" panose="020B0606020202030204" pitchFamily="34" charset="0"/>
              </a:rPr>
              <a:t>endotelnim</a:t>
            </a:r>
            <a:r>
              <a:rPr lang="hr-HR" altLang="sr-Latn-RS" sz="2000" dirty="0">
                <a:latin typeface="Arial Narrow" panose="020B0606020202030204" pitchFamily="34" charset="0"/>
              </a:rPr>
              <a:t> stanicama lokalnih krvnih žila </a:t>
            </a:r>
            <a:r>
              <a:rPr lang="hr-HR" altLang="sr-Latn-RS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izražavanje adhezijskih molekula </a:t>
            </a:r>
            <a:r>
              <a:rPr lang="hr-HR" altLang="sr-Latn-RS" sz="2000" b="1" dirty="0">
                <a:latin typeface="Arial Narrow" panose="020B0606020202030204" pitchFamily="34" charset="0"/>
              </a:rPr>
              <a:t>(E-</a:t>
            </a:r>
            <a:r>
              <a:rPr lang="hr-HR" altLang="sr-Latn-RS" sz="2000" b="1" dirty="0" err="1">
                <a:latin typeface="Arial Narrow" panose="020B0606020202030204" pitchFamily="34" charset="0"/>
              </a:rPr>
              <a:t>selektin</a:t>
            </a:r>
            <a:r>
              <a:rPr lang="hr-HR" altLang="sr-Latn-RS" sz="2000" b="1" dirty="0">
                <a:latin typeface="Arial Narrow" panose="020B0606020202030204" pitchFamily="34" charset="0"/>
              </a:rPr>
              <a:t>, ICAM-1, VCAM-</a:t>
            </a:r>
            <a:r>
              <a:rPr lang="hr-HR" altLang="sr-Latn-RS" sz="2000" dirty="0">
                <a:latin typeface="Arial Narrow" panose="020B0606020202030204" pitchFamily="34" charset="0"/>
              </a:rPr>
              <a:t>1) što omogućuje </a:t>
            </a:r>
            <a:r>
              <a:rPr lang="hr-HR" altLang="sr-Latn-RS" sz="2000" dirty="0" err="1">
                <a:latin typeface="Arial Narrow" panose="020B0606020202030204" pitchFamily="34" charset="0"/>
              </a:rPr>
              <a:t>ekstravazaciju</a:t>
            </a:r>
            <a:r>
              <a:rPr lang="hr-HR" altLang="sr-Latn-RS" sz="2000" dirty="0">
                <a:latin typeface="Arial Narrow" panose="020B0606020202030204" pitchFamily="34" charset="0"/>
              </a:rPr>
              <a:t> plazme i različiti stanica u okolno tkivo.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hr-HR" altLang="sr-Latn-RS" sz="20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dirty="0">
                <a:latin typeface="Arial Narrow" panose="020B0606020202030204" pitchFamily="34" charset="0"/>
              </a:rPr>
              <a:t> </a:t>
            </a:r>
            <a:r>
              <a:rPr lang="hr-HR" altLang="sr-Latn-RS" sz="2000" b="1" dirty="0">
                <a:latin typeface="Arial Narrow" panose="020B0606020202030204" pitchFamily="34" charset="0"/>
              </a:rPr>
              <a:t>IL-3 i GM-CSF potiču koštanu srž na proizvodnju </a:t>
            </a:r>
            <a:r>
              <a:rPr lang="hr-HR" altLang="sr-Latn-RS" sz="2000" b="1" dirty="0" err="1">
                <a:latin typeface="Arial Narrow" panose="020B0606020202030204" pitchFamily="34" charset="0"/>
              </a:rPr>
              <a:t>monocita</a:t>
            </a:r>
            <a:r>
              <a:rPr lang="hr-HR" altLang="sr-Latn-RS" sz="2000" b="1" dirty="0">
                <a:latin typeface="Arial Narrow" panose="020B0606020202030204" pitchFamily="34" charset="0"/>
              </a:rPr>
              <a:t> a aktivaciju </a:t>
            </a:r>
            <a:r>
              <a:rPr lang="hr-HR" altLang="sr-Latn-RS" sz="2000" b="1" dirty="0" err="1">
                <a:latin typeface="Arial Narrow" panose="020B0606020202030204" pitchFamily="34" charset="0"/>
              </a:rPr>
              <a:t>makrofaga</a:t>
            </a:r>
            <a:r>
              <a:rPr lang="hr-HR" altLang="sr-Latn-RS" sz="2000" b="1" dirty="0">
                <a:latin typeface="Arial Narrow" panose="020B0606020202030204" pitchFamily="34" charset="0"/>
              </a:rPr>
              <a:t> potiče IFN-</a:t>
            </a:r>
            <a:r>
              <a:rPr lang="hr-HR" altLang="sr-Latn-RS" sz="2000" b="1" dirty="0">
                <a:latin typeface="Arial Narrow" panose="020B0606020202030204" pitchFamily="34" charset="0"/>
                <a:sym typeface="Symbol" panose="05050102010706020507" pitchFamily="18" charset="2"/>
              </a:rPr>
              <a:t></a:t>
            </a:r>
            <a:r>
              <a:rPr lang="hr-HR" altLang="sr-Latn-RS" sz="2000" b="1" dirty="0">
                <a:latin typeface="Arial Narrow" panose="020B0606020202030204" pitchFamily="34" charset="0"/>
              </a:rPr>
              <a:t> </a:t>
            </a:r>
            <a:r>
              <a:rPr lang="hr-HR" altLang="sr-Latn-RS" sz="2000" dirty="0">
                <a:latin typeface="Arial Narrow" panose="020B0606020202030204" pitchFamily="34" charset="0"/>
              </a:rPr>
              <a:t>čiji enzimi doprinose oštećenju tkiva.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hr-HR" altLang="sr-Latn-RS" sz="20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2000" dirty="0">
                <a:latin typeface="Arial Narrow" panose="020B0606020202030204" pitchFamily="34" charset="0"/>
              </a:rPr>
              <a:t>Oštećenju tkiva pridonose i </a:t>
            </a:r>
            <a:r>
              <a:rPr lang="hr-HR" altLang="sr-Latn-RS" sz="2000" b="1" dirty="0" err="1">
                <a:latin typeface="Arial Narrow" panose="020B0606020202030204" pitchFamily="34" charset="0"/>
              </a:rPr>
              <a:t>limfocitni</a:t>
            </a:r>
            <a:r>
              <a:rPr lang="hr-HR" altLang="sr-Latn-RS" sz="2000" b="1" dirty="0">
                <a:latin typeface="Arial Narrow" panose="020B0606020202030204" pitchFamily="34" charset="0"/>
              </a:rPr>
              <a:t> </a:t>
            </a:r>
            <a:r>
              <a:rPr lang="hr-HR" altLang="sr-Latn-RS" sz="2000" b="1" dirty="0" err="1">
                <a:latin typeface="Arial Narrow" panose="020B0606020202030204" pitchFamily="34" charset="0"/>
              </a:rPr>
              <a:t>citokini</a:t>
            </a:r>
            <a:r>
              <a:rPr lang="hr-HR" altLang="sr-Latn-RS" sz="2000" b="1" dirty="0">
                <a:latin typeface="Arial Narrow" panose="020B0606020202030204" pitchFamily="34" charset="0"/>
              </a:rPr>
              <a:t> posebice </a:t>
            </a:r>
            <a:r>
              <a:rPr lang="hr-HR" altLang="sr-Latn-RS" sz="2000" b="1" dirty="0" err="1">
                <a:latin typeface="Arial Narrow" panose="020B0606020202030204" pitchFamily="34" charset="0"/>
              </a:rPr>
              <a:t>limfotoksini</a:t>
            </a:r>
            <a:r>
              <a:rPr lang="hr-HR" altLang="sr-Latn-RS" sz="2000" b="1" dirty="0">
                <a:latin typeface="Arial Narrow" panose="020B0606020202030204" pitchFamily="34" charset="0"/>
              </a:rPr>
              <a:t> (TNF-β</a:t>
            </a:r>
            <a:r>
              <a:rPr lang="hr-HR" altLang="sr-Latn-RS" sz="2000" dirty="0">
                <a:latin typeface="Arial Narrow" panose="020B0606020202030204" pitchFamily="34" charset="0"/>
              </a:rPr>
              <a:t>).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5521" y="6294115"/>
            <a:ext cx="7946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>
                <a:latin typeface="Arial Narrow" panose="020B0606020202030204" pitchFamily="34" charset="0"/>
              </a:rPr>
              <a:t>Intercellular</a:t>
            </a:r>
            <a:r>
              <a:rPr lang="hr-HR" dirty="0">
                <a:latin typeface="Arial Narrow" panose="020B0606020202030204" pitchFamily="34" charset="0"/>
              </a:rPr>
              <a:t> </a:t>
            </a:r>
            <a:r>
              <a:rPr lang="hr-HR" dirty="0" err="1">
                <a:latin typeface="Arial Narrow" panose="020B0606020202030204" pitchFamily="34" charset="0"/>
              </a:rPr>
              <a:t>adhesion</a:t>
            </a:r>
            <a:r>
              <a:rPr lang="hr-HR" dirty="0">
                <a:latin typeface="Arial Narrow" panose="020B0606020202030204" pitchFamily="34" charset="0"/>
              </a:rPr>
              <a:t> </a:t>
            </a:r>
            <a:r>
              <a:rPr lang="hr-HR" dirty="0" err="1">
                <a:latin typeface="Arial Narrow" panose="020B0606020202030204" pitchFamily="34" charset="0"/>
              </a:rPr>
              <a:t>molecule</a:t>
            </a:r>
            <a:r>
              <a:rPr lang="hr-HR" dirty="0">
                <a:latin typeface="Arial Narrow" panose="020B0606020202030204" pitchFamily="34" charset="0"/>
              </a:rPr>
              <a:t> 1 (ICAM-1) </a:t>
            </a:r>
            <a:r>
              <a:rPr lang="hr-HR" dirty="0" smtClean="0">
                <a:latin typeface="Arial Narrow" panose="020B0606020202030204" pitchFamily="34" charset="0"/>
              </a:rPr>
              <a:t>i </a:t>
            </a:r>
            <a:r>
              <a:rPr lang="hr-HR" dirty="0" err="1">
                <a:latin typeface="Arial Narrow" panose="020B0606020202030204" pitchFamily="34" charset="0"/>
              </a:rPr>
              <a:t>Vascular</a:t>
            </a:r>
            <a:r>
              <a:rPr lang="hr-HR" dirty="0">
                <a:latin typeface="Arial Narrow" panose="020B0606020202030204" pitchFamily="34" charset="0"/>
              </a:rPr>
              <a:t> </a:t>
            </a:r>
            <a:r>
              <a:rPr lang="hr-HR" dirty="0" err="1">
                <a:latin typeface="Arial Narrow" panose="020B0606020202030204" pitchFamily="34" charset="0"/>
              </a:rPr>
              <a:t>cell</a:t>
            </a:r>
            <a:r>
              <a:rPr lang="hr-HR" dirty="0">
                <a:latin typeface="Arial Narrow" panose="020B0606020202030204" pitchFamily="34" charset="0"/>
              </a:rPr>
              <a:t> </a:t>
            </a:r>
            <a:r>
              <a:rPr lang="hr-HR" dirty="0" err="1">
                <a:latin typeface="Arial Narrow" panose="020B0606020202030204" pitchFamily="34" charset="0"/>
              </a:rPr>
              <a:t>adhesion</a:t>
            </a:r>
            <a:r>
              <a:rPr lang="hr-HR" dirty="0">
                <a:latin typeface="Arial Narrow" panose="020B0606020202030204" pitchFamily="34" charset="0"/>
              </a:rPr>
              <a:t> </a:t>
            </a:r>
            <a:r>
              <a:rPr lang="hr-HR" dirty="0" err="1">
                <a:latin typeface="Arial Narrow" panose="020B0606020202030204" pitchFamily="34" charset="0"/>
              </a:rPr>
              <a:t>molecule</a:t>
            </a:r>
            <a:r>
              <a:rPr lang="hr-HR" dirty="0">
                <a:latin typeface="Arial Narrow" panose="020B0606020202030204" pitchFamily="34" charset="0"/>
              </a:rPr>
              <a:t> 1 (VCAM-1)</a:t>
            </a:r>
          </a:p>
        </p:txBody>
      </p:sp>
    </p:spTree>
    <p:extLst>
      <p:ext uri="{BB962C8B-B14F-4D97-AF65-F5344CB8AC3E}">
        <p14:creationId xmlns:p14="http://schemas.microsoft.com/office/powerpoint/2010/main" val="248248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/>
              <a:t>Pojavnost preosjetljivosti tipa IV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xfrm>
            <a:off x="581192" y="2340863"/>
            <a:ext cx="11029615" cy="414182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1800" dirty="0">
                <a:latin typeface="Arial Narrow" panose="020B0606020202030204" pitchFamily="34" charset="0"/>
              </a:rPr>
              <a:t>Ovaj tip preosjetljivosti je tipična 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stanična </a:t>
            </a:r>
            <a:r>
              <a:rPr lang="hr-HR" altLang="sr-Latn-RS" sz="18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imunosna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 reakcija</a:t>
            </a:r>
            <a:r>
              <a:rPr lang="hr-HR" altLang="sr-Latn-RS" sz="1800" dirty="0">
                <a:latin typeface="Arial Narrow" panose="020B0606020202030204" pitchFamily="34" charset="0"/>
              </a:rPr>
              <a:t>; snažni odgovor na 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brojne </a:t>
            </a:r>
            <a:r>
              <a:rPr lang="hr-HR" altLang="sr-Latn-RS" sz="18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unutarstanične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 parazitske bakterije i gljivice (primjerice, </a:t>
            </a:r>
            <a:r>
              <a:rPr lang="hr-HR" altLang="sr-Latn-RS" sz="18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mikobakterije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), odbacivanja presatka i tumor</a:t>
            </a:r>
            <a:r>
              <a:rPr lang="hr-HR" altLang="sr-Latn-RS" sz="1800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dirty="0">
                <a:latin typeface="Arial Narrow" panose="020B0606020202030204" pitchFamily="34" charset="0"/>
              </a:rPr>
              <a:t>koji prouzrokuje oštećenje vlastitog tkiva (primjerice pri </a:t>
            </a:r>
            <a:r>
              <a:rPr lang="hr-HR" altLang="sr-Latn-RS" sz="1800" b="1" dirty="0">
                <a:latin typeface="Arial Narrow" panose="020B0606020202030204" pitchFamily="34" charset="0"/>
              </a:rPr>
              <a:t>tuberkulozi, lepri, </a:t>
            </a:r>
            <a:r>
              <a:rPr lang="hr-HR" altLang="sr-Latn-RS" sz="1800" b="1" dirty="0" err="1">
                <a:latin typeface="Arial Narrow" panose="020B0606020202030204" pitchFamily="34" charset="0"/>
              </a:rPr>
              <a:t>shistosomijazi</a:t>
            </a:r>
            <a:r>
              <a:rPr lang="hr-HR" altLang="sr-Latn-RS" sz="1800" dirty="0">
                <a:latin typeface="Arial Narrow" panose="020B0606020202030204" pitchFamily="34" charset="0"/>
              </a:rPr>
              <a:t>).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1800" dirty="0">
                <a:latin typeface="Arial Narrow" panose="020B0606020202030204" pitchFamily="34" charset="0"/>
              </a:rPr>
              <a:t>Mogu je potaknuti različiti 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alergeni</a:t>
            </a:r>
            <a:r>
              <a:rPr lang="hr-HR" altLang="sr-Latn-RS" sz="1800" b="1" dirty="0">
                <a:latin typeface="Arial Narrow" panose="020B0606020202030204" pitchFamily="34" charset="0"/>
              </a:rPr>
              <a:t>, najčešće proteini</a:t>
            </a:r>
            <a:r>
              <a:rPr lang="hr-HR" altLang="sr-Latn-RS" sz="1800" dirty="0">
                <a:latin typeface="Arial Narrow" panose="020B0606020202030204" pitchFamily="34" charset="0"/>
              </a:rPr>
              <a:t>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1800" dirty="0">
                <a:latin typeface="Arial Narrow" panose="020B0606020202030204" pitchFamily="34" charset="0"/>
              </a:rPr>
              <a:t>Preosjetljivost IV. oblika javlja se i kao 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dodirni (kontaktni) dermatitis</a:t>
            </a:r>
            <a:r>
              <a:rPr lang="hr-HR" altLang="sr-Latn-RS" sz="1800" dirty="0">
                <a:latin typeface="Arial Narrow" panose="020B0606020202030204" pitchFamily="34" charset="0"/>
              </a:rPr>
              <a:t>, koji nastaje nakon doticaja kože s tvarima male molekulske mase (biljni sastojci, kozmetički pripravci, neki lijekovi) koje se ponašaju kao </a:t>
            </a:r>
            <a:r>
              <a:rPr lang="hr-HR" altLang="sr-Latn-RS" sz="18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hapteni</a:t>
            </a:r>
            <a:r>
              <a:rPr lang="hr-HR" altLang="sr-Latn-RS" sz="1800" b="1" dirty="0">
                <a:latin typeface="Arial Narrow" panose="020B0606020202030204" pitchFamily="34" charset="0"/>
              </a:rPr>
              <a:t> (postaju </a:t>
            </a:r>
            <a:r>
              <a:rPr lang="hr-HR" altLang="sr-Latn-RS" sz="1800" b="1" dirty="0" err="1">
                <a:latin typeface="Arial Narrow" panose="020B0606020202030204" pitchFamily="34" charset="0"/>
              </a:rPr>
              <a:t>imunogenični</a:t>
            </a:r>
            <a:r>
              <a:rPr lang="hr-HR" altLang="sr-Latn-RS" sz="1800" b="1" dirty="0">
                <a:latin typeface="Arial Narrow" panose="020B0606020202030204" pitchFamily="34" charset="0"/>
              </a:rPr>
              <a:t> nakon ulaska u kožu i vezanja s njenim proteinima).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1800" dirty="0">
                <a:latin typeface="Arial Narrow" panose="020B0606020202030204" pitchFamily="34" charset="0"/>
              </a:rPr>
              <a:t> </a:t>
            </a:r>
            <a:r>
              <a:rPr lang="hr-HR" altLang="sr-Latn-RS" sz="1800" b="1" dirty="0">
                <a:latin typeface="Arial Narrow" panose="020B0606020202030204" pitchFamily="34" charset="0"/>
              </a:rPr>
              <a:t>TH1 stanice izlučivanjem IFN-</a:t>
            </a:r>
            <a:r>
              <a:rPr lang="hr-HR" altLang="sr-Latn-RS" sz="1800" b="1" dirty="0">
                <a:latin typeface="Arial Narrow" panose="020B0606020202030204" pitchFamily="34" charset="0"/>
                <a:sym typeface="Symbol" panose="05050102010706020507" pitchFamily="18" charset="2"/>
              </a:rPr>
              <a:t></a:t>
            </a:r>
            <a:r>
              <a:rPr lang="hr-HR" altLang="sr-Latn-RS" sz="1800" b="1" dirty="0">
                <a:latin typeface="Arial Narrow" panose="020B0606020202030204" pitchFamily="34" charset="0"/>
              </a:rPr>
              <a:t> potiču </a:t>
            </a:r>
            <a:r>
              <a:rPr lang="hr-HR" altLang="sr-Latn-RS" sz="1800" b="1" dirty="0" err="1">
                <a:latin typeface="Arial Narrow" panose="020B0606020202030204" pitchFamily="34" charset="0"/>
              </a:rPr>
              <a:t>keratinocite</a:t>
            </a:r>
            <a:r>
              <a:rPr lang="hr-HR" altLang="sr-Latn-RS" sz="1800" b="1" dirty="0">
                <a:latin typeface="Arial Narrow" panose="020B0606020202030204" pitchFamily="34" charset="0"/>
              </a:rPr>
              <a:t> </a:t>
            </a:r>
            <a:r>
              <a:rPr lang="hr-HR" altLang="sr-Latn-RS" sz="1800" dirty="0">
                <a:latin typeface="Arial Narrow" panose="020B0606020202030204" pitchFamily="34" charset="0"/>
              </a:rPr>
              <a:t>na izlučivanje </a:t>
            </a:r>
            <a:r>
              <a:rPr lang="hr-HR" altLang="sr-Latn-RS" sz="1800" b="1" dirty="0">
                <a:latin typeface="Arial Narrow" panose="020B0606020202030204" pitchFamily="34" charset="0"/>
              </a:rPr>
              <a:t>upalnih </a:t>
            </a:r>
            <a:r>
              <a:rPr lang="hr-HR" altLang="sr-Latn-RS" sz="1800" b="1" dirty="0" err="1">
                <a:latin typeface="Arial Narrow" panose="020B0606020202030204" pitchFamily="34" charset="0"/>
              </a:rPr>
              <a:t>citokina</a:t>
            </a:r>
            <a:r>
              <a:rPr lang="hr-HR" altLang="sr-Latn-RS" sz="1800" b="1" dirty="0">
                <a:latin typeface="Arial Narrow" panose="020B0606020202030204" pitchFamily="34" charset="0"/>
              </a:rPr>
              <a:t> (IL-1, IL-6, GM-CSF) te </a:t>
            </a:r>
            <a:r>
              <a:rPr lang="hr-HR" altLang="sr-Latn-RS" sz="1800" b="1" dirty="0" err="1">
                <a:latin typeface="Arial Narrow" panose="020B0606020202030204" pitchFamily="34" charset="0"/>
              </a:rPr>
              <a:t>kemokina</a:t>
            </a:r>
            <a:r>
              <a:rPr lang="hr-HR" altLang="sr-Latn-RS" sz="1800" b="1" dirty="0">
                <a:latin typeface="Arial Narrow" panose="020B0606020202030204" pitchFamily="34" charset="0"/>
              </a:rPr>
              <a:t> (IL-8, IP-9, MIP)</a:t>
            </a:r>
            <a:r>
              <a:rPr lang="hr-HR" altLang="sr-Latn-RS" sz="1800" dirty="0">
                <a:latin typeface="Arial Narrow" panose="020B0606020202030204" pitchFamily="34" charset="0"/>
              </a:rPr>
              <a:t>, čime pospješuju </a:t>
            </a:r>
            <a:r>
              <a:rPr lang="hr-HR" altLang="sr-Latn-RS" sz="1800" b="1" dirty="0">
                <a:latin typeface="Arial Narrow" panose="020B0606020202030204" pitchFamily="34" charset="0"/>
              </a:rPr>
              <a:t>migraciju </a:t>
            </a:r>
            <a:r>
              <a:rPr lang="hr-HR" altLang="sr-Latn-RS" sz="1800" b="1" dirty="0" err="1">
                <a:latin typeface="Arial Narrow" panose="020B0606020202030204" pitchFamily="34" charset="0"/>
              </a:rPr>
              <a:t>monocita</a:t>
            </a:r>
            <a:r>
              <a:rPr lang="hr-HR" altLang="sr-Latn-RS" sz="1800" b="1" dirty="0">
                <a:latin typeface="Arial Narrow" panose="020B0606020202030204" pitchFamily="34" charset="0"/>
              </a:rPr>
              <a:t> </a:t>
            </a:r>
            <a:r>
              <a:rPr lang="hr-HR" altLang="sr-Latn-RS" sz="1800" dirty="0">
                <a:latin typeface="Arial Narrow" panose="020B0606020202030204" pitchFamily="34" charset="0"/>
              </a:rPr>
              <a:t>na mjesto oštećenja i njihovo </a:t>
            </a:r>
            <a:r>
              <a:rPr lang="hr-HR" altLang="sr-Latn-RS" sz="1800" b="1" dirty="0">
                <a:latin typeface="Arial Narrow" panose="020B0606020202030204" pitchFamily="34" charset="0"/>
              </a:rPr>
              <a:t>sazrijevanje u </a:t>
            </a:r>
            <a:r>
              <a:rPr lang="hr-HR" altLang="sr-Latn-RS" sz="1800" b="1" dirty="0" err="1">
                <a:latin typeface="Arial Narrow" panose="020B0606020202030204" pitchFamily="34" charset="0"/>
              </a:rPr>
              <a:t>makrofage</a:t>
            </a:r>
            <a:r>
              <a:rPr lang="hr-HR" altLang="sr-Latn-RS" sz="1800" b="1" dirty="0">
                <a:latin typeface="Arial Narrow" panose="020B0606020202030204" pitchFamily="34" charset="0"/>
              </a:rPr>
              <a:t> </a:t>
            </a:r>
            <a:r>
              <a:rPr lang="hr-HR" altLang="sr-Latn-RS" sz="1800" dirty="0">
                <a:latin typeface="Arial Narrow" panose="020B0606020202030204" pitchFamily="34" charset="0"/>
              </a:rPr>
              <a:t>te privlačenje </a:t>
            </a:r>
            <a:r>
              <a:rPr lang="hr-HR" altLang="sr-Latn-RS" sz="1800" b="1" dirty="0" err="1">
                <a:latin typeface="Arial Narrow" panose="020B0606020202030204" pitchFamily="34" charset="0"/>
              </a:rPr>
              <a:t>limfocita</a:t>
            </a:r>
            <a:r>
              <a:rPr lang="hr-HR" altLang="sr-Latn-RS" sz="1800" b="1" dirty="0">
                <a:latin typeface="Arial Narrow" panose="020B0606020202030204" pitchFamily="34" charset="0"/>
              </a:rPr>
              <a:t> T.</a:t>
            </a:r>
            <a:r>
              <a:rPr lang="hr-HR" altLang="sr-Latn-RS" sz="1800" dirty="0">
                <a:latin typeface="Arial Narrow" panose="020B060602020203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1800" dirty="0">
                <a:latin typeface="Arial Narrow" panose="020B0606020202030204" pitchFamily="34" charset="0"/>
              </a:rPr>
              <a:t>Značajke dermatitisa su </a:t>
            </a:r>
            <a:r>
              <a:rPr lang="hr-HR" altLang="sr-Latn-RS" sz="1800" dirty="0">
                <a:solidFill>
                  <a:srgbClr val="FFFF00"/>
                </a:solidFill>
                <a:latin typeface="Arial Narrow" panose="020B0606020202030204" pitchFamily="34" charset="0"/>
              </a:rPr>
              <a:t>crvenilo i 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otok kože te stvaranje mjehura</a:t>
            </a:r>
            <a:r>
              <a:rPr lang="hr-HR" altLang="sr-Latn-RS" sz="1800" dirty="0">
                <a:latin typeface="Arial Narrow" panose="020B0606020202030204" pitchFamily="34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18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Granulomatozni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 oblik preosjetljivosti </a:t>
            </a:r>
            <a:r>
              <a:rPr lang="hr-HR" altLang="sr-Latn-RS" sz="1800" dirty="0">
                <a:solidFill>
                  <a:srgbClr val="FFFF00"/>
                </a:solidFill>
                <a:latin typeface="Arial Narrow" panose="020B0606020202030204" pitchFamily="34" charset="0"/>
              </a:rPr>
              <a:t>- 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posljedica zadržavanja mikroorganizama u </a:t>
            </a:r>
            <a:r>
              <a:rPr lang="hr-HR" altLang="sr-Latn-RS" sz="1800" b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makrofagima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dirty="0">
                <a:latin typeface="Arial Narrow" panose="020B0606020202030204" pitchFamily="34" charset="0"/>
              </a:rPr>
              <a:t>(primjerice, uzročnici </a:t>
            </a:r>
            <a:r>
              <a:rPr lang="hr-HR" altLang="sr-Latn-RS" sz="1800" dirty="0" err="1">
                <a:latin typeface="Arial Narrow" panose="020B0606020202030204" pitchFamily="34" charset="0"/>
              </a:rPr>
              <a:t>tuberkoloze</a:t>
            </a:r>
            <a:r>
              <a:rPr lang="hr-HR" altLang="sr-Latn-RS" sz="1800" dirty="0">
                <a:latin typeface="Arial Narrow" panose="020B0606020202030204" pitchFamily="34" charset="0"/>
              </a:rPr>
              <a:t> i lepre)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r-HR" altLang="sr-Latn-RS" sz="1800" dirty="0">
                <a:latin typeface="Arial Narrow" panose="020B0606020202030204" pitchFamily="34" charset="0"/>
              </a:rPr>
              <a:t>Pojavljuje se </a:t>
            </a:r>
            <a:r>
              <a:rPr lang="hr-HR" altLang="sr-Latn-RS" sz="1800" b="1" dirty="0">
                <a:latin typeface="Arial Narrow" panose="020B0606020202030204" pitchFamily="34" charset="0"/>
              </a:rPr>
              <a:t>tijekom </a:t>
            </a:r>
            <a:r>
              <a:rPr lang="hr-HR" altLang="sr-Latn-RS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21-28 dana </a:t>
            </a:r>
            <a:r>
              <a:rPr lang="hr-HR" altLang="sr-Latn-RS" sz="1800" dirty="0">
                <a:latin typeface="Arial Narrow" panose="020B0606020202030204" pitchFamily="34" charset="0"/>
              </a:rPr>
              <a:t>nakon dodira s uzročnikom.</a:t>
            </a:r>
          </a:p>
        </p:txBody>
      </p:sp>
    </p:spTree>
    <p:extLst>
      <p:ext uri="{BB962C8B-B14F-4D97-AF65-F5344CB8AC3E}">
        <p14:creationId xmlns:p14="http://schemas.microsoft.com/office/powerpoint/2010/main" val="206924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3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567016"/>
          </a:xfrm>
        </p:spPr>
        <p:txBody>
          <a:bodyPr/>
          <a:lstStyle/>
          <a:p>
            <a:r>
              <a:rPr lang="hr-HR" altLang="sr-Latn-RS" dirty="0"/>
              <a:t>Mehanizmi reakcije tipa IV preosjetljivosti</a:t>
            </a:r>
          </a:p>
        </p:txBody>
      </p:sp>
      <p:pic>
        <p:nvPicPr>
          <p:cNvPr id="136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584" y="1296674"/>
            <a:ext cx="5866926" cy="5229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6" name="TextBox 4"/>
          <p:cNvSpPr txBox="1">
            <a:spLocks noChangeArrowheads="1"/>
          </p:cNvSpPr>
          <p:nvPr/>
        </p:nvSpPr>
        <p:spPr bwMode="auto">
          <a:xfrm>
            <a:off x="5880099" y="6240463"/>
            <a:ext cx="5584019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 dirty="0">
                <a:solidFill>
                  <a:schemeClr val="bg1"/>
                </a:solidFill>
              </a:rPr>
              <a:t>APC – </a:t>
            </a:r>
            <a:r>
              <a:rPr lang="hr-HR" altLang="sr-Latn-RS" sz="1800" dirty="0" err="1">
                <a:solidFill>
                  <a:schemeClr val="bg1"/>
                </a:solidFill>
              </a:rPr>
              <a:t>antigenprezentirajuća</a:t>
            </a:r>
            <a:r>
              <a:rPr lang="hr-HR" altLang="sr-Latn-RS" sz="1800" dirty="0">
                <a:solidFill>
                  <a:schemeClr val="bg1"/>
                </a:solidFill>
              </a:rPr>
              <a:t> stanica;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 dirty="0">
                <a:solidFill>
                  <a:schemeClr val="bg1"/>
                </a:solidFill>
              </a:rPr>
              <a:t>CTL – </a:t>
            </a:r>
            <a:r>
              <a:rPr lang="hr-HR" altLang="sr-Latn-RS" sz="1800" dirty="0" err="1">
                <a:solidFill>
                  <a:schemeClr val="bg1"/>
                </a:solidFill>
              </a:rPr>
              <a:t>citotoksični</a:t>
            </a:r>
            <a:r>
              <a:rPr lang="hr-HR" altLang="sr-Latn-RS" sz="1800" dirty="0">
                <a:solidFill>
                  <a:schemeClr val="bg1"/>
                </a:solidFill>
              </a:rPr>
              <a:t> T-</a:t>
            </a:r>
            <a:r>
              <a:rPr lang="hr-HR" altLang="sr-Latn-RS" sz="1800" dirty="0" err="1">
                <a:solidFill>
                  <a:schemeClr val="bg1"/>
                </a:solidFill>
              </a:rPr>
              <a:t>limfocit</a:t>
            </a:r>
            <a:r>
              <a:rPr lang="hr-HR" altLang="sr-Latn-RS" sz="1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248" y="1329469"/>
            <a:ext cx="2173399" cy="5260057"/>
          </a:xfrm>
          <a:prstGeom prst="roundRect">
            <a:avLst>
              <a:gd name="adj" fmla="val 1169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Rezervirano mjesto sadržaj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6" y="1296674"/>
            <a:ext cx="3312368" cy="5292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5375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niOkvir 15"/>
          <p:cNvSpPr txBox="1"/>
          <p:nvPr/>
        </p:nvSpPr>
        <p:spPr>
          <a:xfrm>
            <a:off x="1992573" y="620713"/>
            <a:ext cx="8598090" cy="198054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buFont typeface="Wingdings" pitchFamily="2" charset="2"/>
              <a:buChar char="§"/>
              <a:defRPr/>
            </a:pPr>
            <a:r>
              <a:rPr lang="hr-HR" sz="2000" dirty="0">
                <a:latin typeface="Arial" charset="0"/>
                <a:cs typeface="Arial" charset="0"/>
              </a:rPr>
              <a:t> </a:t>
            </a:r>
            <a:r>
              <a:rPr lang="hr-HR" sz="2400" dirty="0">
                <a:latin typeface="Arial Narrow" panose="020B0606020202030204" pitchFamily="34" charset="0"/>
                <a:cs typeface="Arial" charset="0"/>
              </a:rPr>
              <a:t>reakcije preosjetljivosti tipa IV</a:t>
            </a:r>
          </a:p>
          <a:p>
            <a:pPr algn="ctr" eaLnBrk="1" hangingPunct="1">
              <a:defRPr/>
            </a:pPr>
            <a:r>
              <a:rPr lang="hr-HR" sz="2400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posredovane stanicama</a:t>
            </a:r>
          </a:p>
          <a:p>
            <a:pPr algn="ctr" eaLnBrk="1" hangingPunct="1">
              <a:defRPr/>
            </a:pPr>
            <a:r>
              <a:rPr lang="hr-HR" i="1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APC   Th  Tc, </a:t>
            </a:r>
            <a:r>
              <a:rPr lang="hr-HR" i="1" dirty="0" err="1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fagociti</a:t>
            </a:r>
            <a:endParaRPr lang="hr-HR" i="1" dirty="0">
              <a:latin typeface="Arial Narrow" panose="020B0606020202030204" pitchFamily="34" charset="0"/>
              <a:cs typeface="Arial" charset="0"/>
              <a:sym typeface="Wingdings" pitchFamily="2" charset="2"/>
            </a:endParaRPr>
          </a:p>
          <a:p>
            <a:pPr algn="ctr" eaLnBrk="1" hangingPunct="1">
              <a:defRPr/>
            </a:pPr>
            <a:r>
              <a:rPr lang="hr-HR" i="1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= uništenje stanica koje prezentiraju taj antigen na svojoj površini</a:t>
            </a:r>
          </a:p>
          <a:p>
            <a:pPr algn="ctr" eaLnBrk="1" hangingPunct="1">
              <a:defRPr/>
            </a:pPr>
            <a:r>
              <a:rPr lang="hr-HR" i="1" dirty="0">
                <a:latin typeface="Arial Narrow" panose="020B0606020202030204" pitchFamily="34" charset="0"/>
                <a:cs typeface="Arial" charset="0"/>
                <a:sym typeface="Wingdings" pitchFamily="2" charset="2"/>
              </a:rPr>
              <a:t>uz MHCI ili MHCII</a:t>
            </a:r>
          </a:p>
          <a:p>
            <a:pPr marL="342900" indent="-342900" algn="ctr">
              <a:spcBef>
                <a:spcPct val="15000"/>
              </a:spcBef>
              <a:buClr>
                <a:schemeClr val="accent1"/>
              </a:buClr>
              <a:buSzPct val="70000"/>
              <a:defRPr/>
            </a:pPr>
            <a:r>
              <a:rPr lang="en-US" i="1" dirty="0" err="1">
                <a:latin typeface="Arial Narrow" panose="020B0606020202030204" pitchFamily="34" charset="0"/>
                <a:cs typeface="Arial" pitchFamily="34" charset="0"/>
              </a:rPr>
              <a:t>kontaktni</a:t>
            </a:r>
            <a:r>
              <a:rPr lang="en-US" i="1" dirty="0">
                <a:latin typeface="Arial Narrow" panose="020B0606020202030204" pitchFamily="34" charset="0"/>
                <a:cs typeface="Arial" pitchFamily="34" charset="0"/>
              </a:rPr>
              <a:t> dermatitis </a:t>
            </a:r>
            <a:r>
              <a:rPr lang="en-US" i="1" dirty="0" err="1">
                <a:latin typeface="Arial Narrow" panose="020B0606020202030204" pitchFamily="34" charset="0"/>
                <a:cs typeface="Arial" pitchFamily="34" charset="0"/>
              </a:rPr>
              <a:t>uslijed</a:t>
            </a:r>
            <a:r>
              <a:rPr lang="en-US" i="1" dirty="0">
                <a:latin typeface="Arial Narrow" panose="020B0606020202030204" pitchFamily="34" charset="0"/>
                <a:cs typeface="Arial" pitchFamily="34" charset="0"/>
              </a:rPr>
              <a:t> Ni i Cr </a:t>
            </a:r>
            <a:r>
              <a:rPr lang="en-US" i="1" dirty="0" err="1">
                <a:latin typeface="Arial Narrow" panose="020B0606020202030204" pitchFamily="34" charset="0"/>
                <a:cs typeface="Arial" pitchFamily="34" charset="0"/>
              </a:rPr>
              <a:t>iz</a:t>
            </a:r>
            <a:r>
              <a:rPr lang="en-US" i="1" dirty="0"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 Narrow" panose="020B0606020202030204" pitchFamily="34" charset="0"/>
                <a:cs typeface="Arial" pitchFamily="34" charset="0"/>
              </a:rPr>
              <a:t>nakita</a:t>
            </a:r>
            <a:r>
              <a:rPr lang="hr-HR" i="1" dirty="0">
                <a:latin typeface="Arial Narrow" panose="020B0606020202030204" pitchFamily="34" charset="0"/>
                <a:cs typeface="Arial" pitchFamily="34" charset="0"/>
              </a:rPr>
              <a:t>, guma, </a:t>
            </a:r>
            <a:r>
              <a:rPr lang="hr-HR" i="1" dirty="0" err="1">
                <a:latin typeface="Arial Narrow" panose="020B0606020202030204" pitchFamily="34" charset="0"/>
                <a:cs typeface="Arial" pitchFamily="34" charset="0"/>
              </a:rPr>
              <a:t>fotoalergija</a:t>
            </a:r>
            <a:r>
              <a:rPr lang="hr-HR" i="1" dirty="0">
                <a:latin typeface="Arial Narrow" panose="020B0606020202030204" pitchFamily="34" charset="0"/>
                <a:cs typeface="Arial" pitchFamily="34" charset="0"/>
              </a:rPr>
              <a:t>, </a:t>
            </a:r>
            <a:r>
              <a:rPr lang="hr-HR" i="1" dirty="0" err="1">
                <a:latin typeface="Arial Narrow" panose="020B0606020202030204" pitchFamily="34" charset="0"/>
                <a:cs typeface="Arial" pitchFamily="34" charset="0"/>
              </a:rPr>
              <a:t>poison</a:t>
            </a:r>
            <a:r>
              <a:rPr lang="hr-HR" i="1" dirty="0"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hr-HR" i="1" dirty="0" err="1">
                <a:latin typeface="Arial Narrow" panose="020B0606020202030204" pitchFamily="34" charset="0"/>
                <a:cs typeface="Arial" pitchFamily="34" charset="0"/>
              </a:rPr>
              <a:t>ivy</a:t>
            </a:r>
            <a:r>
              <a:rPr lang="hr-HR" i="1" dirty="0">
                <a:latin typeface="Arial Narrow" panose="020B0606020202030204" pitchFamily="34" charset="0"/>
                <a:cs typeface="Arial" pitchFamily="34" charset="0"/>
              </a:rPr>
              <a:t>, RA, MS</a:t>
            </a:r>
          </a:p>
        </p:txBody>
      </p:sp>
      <p:pic>
        <p:nvPicPr>
          <p:cNvPr id="158723" name="Picture 8" descr="type I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04" y="2916237"/>
            <a:ext cx="6985000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05669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ChangeArrowheads="1"/>
          </p:cNvSpPr>
          <p:nvPr/>
        </p:nvSpPr>
        <p:spPr bwMode="auto">
          <a:xfrm>
            <a:off x="3071814" y="5416550"/>
            <a:ext cx="6048375" cy="685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200" b="1">
                <a:latin typeface="Arial Narrow" panose="020B0606020202030204" pitchFamily="34" charset="0"/>
              </a:rPr>
              <a:t>KASNA PREOSETLJIVOST</a:t>
            </a:r>
            <a:endParaRPr lang="en-US" altLang="sr-Latn-RS" sz="2200" b="1">
              <a:latin typeface="Arial Narrow" panose="020B0606020202030204" pitchFamily="34" charset="0"/>
            </a:endParaRPr>
          </a:p>
        </p:txBody>
      </p:sp>
      <p:graphicFrame>
        <p:nvGraphicFramePr>
          <p:cNvPr id="1607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104921"/>
              </p:ext>
            </p:extLst>
          </p:nvPr>
        </p:nvGraphicFramePr>
        <p:xfrm>
          <a:off x="3143250" y="457200"/>
          <a:ext cx="5976938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0" name="Image" r:id="rId4" imgW="1904762" imgH="2488889" progId="Photoshop.Image.7">
                  <p:embed/>
                </p:oleObj>
              </mc:Choice>
              <mc:Fallback>
                <p:oleObj name="Image" r:id="rId4" imgW="1904762" imgH="2488889" progId="Photoshop.Image.7">
                  <p:embed/>
                  <p:pic>
                    <p:nvPicPr>
                      <p:cNvPr id="1607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0" y="457200"/>
                        <a:ext cx="5976938" cy="46482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5334000" y="993776"/>
            <a:ext cx="9893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000" b="1">
                <a:latin typeface="Arial Narrow" panose="020B0606020202030204" pitchFamily="34" charset="0"/>
              </a:rPr>
              <a:t>a</a:t>
            </a:r>
            <a:r>
              <a:rPr lang="sr-Latn-CS" altLang="sr-Latn-RS" sz="2000" b="1">
                <a:latin typeface="Arial Narrow" panose="020B0606020202030204" pitchFamily="34" charset="0"/>
              </a:rPr>
              <a:t>ntigeni</a:t>
            </a:r>
            <a:endParaRPr lang="en-US" altLang="sr-Latn-RS" sz="2000" b="1">
              <a:latin typeface="Arial Narrow" panose="020B0606020202030204" pitchFamily="34" charset="0"/>
            </a:endParaRPr>
          </a:p>
        </p:txBody>
      </p:sp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7010400" y="1981201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r-Latn-CS" altLang="sr-Latn-RS" sz="2000" b="1">
                <a:latin typeface="Arial Narrow" panose="020B0606020202030204" pitchFamily="34" charset="0"/>
              </a:rPr>
              <a:t>T</a:t>
            </a:r>
            <a:endParaRPr lang="en-US" altLang="sr-Latn-RS" sz="2000" b="1">
              <a:latin typeface="Arial Narrow" panose="020B0606020202030204" pitchFamily="34" charset="0"/>
            </a:endParaRPr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5943600" y="4191001"/>
            <a:ext cx="83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r-Latn-CS" altLang="sr-Latn-R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Mf</a:t>
            </a:r>
            <a:endParaRPr lang="en-US" altLang="sr-Latn-RS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0775" name="Text Box 7"/>
          <p:cNvSpPr txBox="1">
            <a:spLocks noChangeArrowheads="1"/>
          </p:cNvSpPr>
          <p:nvPr/>
        </p:nvSpPr>
        <p:spPr bwMode="auto">
          <a:xfrm>
            <a:off x="6522406" y="2951164"/>
            <a:ext cx="9188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citokini</a:t>
            </a:r>
            <a:endParaRPr lang="en-US" altLang="sr-Latn-RS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0776" name="Text Box 8"/>
          <p:cNvSpPr txBox="1">
            <a:spLocks noChangeArrowheads="1"/>
          </p:cNvSpPr>
          <p:nvPr/>
        </p:nvSpPr>
        <p:spPr bwMode="auto">
          <a:xfrm>
            <a:off x="4663448" y="2798764"/>
            <a:ext cx="12458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medijatori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sr-Latn-R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upale</a:t>
            </a:r>
            <a:endParaRPr lang="en-US" altLang="sr-Latn-RS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0777" name="Text Box 9"/>
          <p:cNvSpPr txBox="1">
            <a:spLocks noChangeArrowheads="1"/>
          </p:cNvSpPr>
          <p:nvPr/>
        </p:nvSpPr>
        <p:spPr bwMode="auto">
          <a:xfrm>
            <a:off x="4495800" y="409575"/>
            <a:ext cx="2585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IV tip </a:t>
            </a:r>
            <a:r>
              <a:rPr lang="en-US" altLang="sr-Latn-RS" sz="2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preosetljivosti</a:t>
            </a:r>
            <a:endParaRPr lang="en-US" altLang="sr-Latn-RS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9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0</TotalTime>
  <Words>6527</Words>
  <Application>Microsoft Office PowerPoint</Application>
  <PresentationFormat>Widescreen</PresentationFormat>
  <Paragraphs>1346</Paragraphs>
  <Slides>122</Slides>
  <Notes>49</Notes>
  <HiddenSlides>2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122</vt:i4>
      </vt:variant>
    </vt:vector>
  </HeadingPairs>
  <TitlesOfParts>
    <vt:vector size="145" baseType="lpstr">
      <vt:lpstr>Arial</vt:lpstr>
      <vt:lpstr>Arial Narrow</vt:lpstr>
      <vt:lpstr>Bahnschrift Condensed</vt:lpstr>
      <vt:lpstr>Bahnschrift SemiBold Condensed</vt:lpstr>
      <vt:lpstr>Bookman Old Style</vt:lpstr>
      <vt:lpstr>Calibri</vt:lpstr>
      <vt:lpstr>Calibri Light</vt:lpstr>
      <vt:lpstr>Century Gothic</vt:lpstr>
      <vt:lpstr>Comic Sans MS</vt:lpstr>
      <vt:lpstr>Courier New</vt:lpstr>
      <vt:lpstr>Monotype Sorts</vt:lpstr>
      <vt:lpstr>Symbol</vt:lpstr>
      <vt:lpstr>Tahoma</vt:lpstr>
      <vt:lpstr>Times New Roman</vt:lpstr>
      <vt:lpstr>Wingdings</vt:lpstr>
      <vt:lpstr>Wingdings 2</vt:lpstr>
      <vt:lpstr>Quotable</vt:lpstr>
      <vt:lpstr>Office Theme</vt:lpstr>
      <vt:lpstr>Document</vt:lpstr>
      <vt:lpstr>Image</vt:lpstr>
      <vt:lpstr>CorelDRAW</vt:lpstr>
      <vt:lpstr>Package</vt:lpstr>
      <vt:lpstr>Slide</vt:lpstr>
      <vt:lpstr>IMUNOSNA PREOSJETLJIVOST - ALERGIJA</vt:lpstr>
      <vt:lpstr>Imunosna preosjetljivost</vt:lpstr>
      <vt:lpstr>Što uzrokuje reakcije imunosne preosjetljivosti?</vt:lpstr>
      <vt:lpstr>Za razvoj alergije važna interakcija genetskih i okolišnih čimbenika</vt:lpstr>
      <vt:lpstr>Vrste antigena koji uzrokuju reakcije preosjetljivosti</vt:lpstr>
      <vt:lpstr>Kako se objašnjava porast pojavnost alergena?</vt:lpstr>
      <vt:lpstr>ALERGIJSKE BOLESTI</vt:lpstr>
      <vt:lpstr>SIMPTOMI</vt:lpstr>
      <vt:lpstr>Simptomi vezani za kožu</vt:lpstr>
      <vt:lpstr>Osnovni simptomi alergije na lijekove</vt:lpstr>
      <vt:lpstr>ALERGEN</vt:lpstr>
      <vt:lpstr>Alergeni</vt:lpstr>
      <vt:lpstr>Alergeni udruženi s preosjetljivošću</vt:lpstr>
      <vt:lpstr>ALERGIJA NA LIJEKOVE</vt:lpstr>
      <vt:lpstr>PSEUDOALERGIJSKE REAKCIJE</vt:lpstr>
      <vt:lpstr>RAZLIKE IZMEĐU ALERGIJSKIH I NEALERGIJSKIH NUSPOJAVA I LIJEKOVA</vt:lpstr>
      <vt:lpstr>Dijagnostika alergija</vt:lpstr>
      <vt:lpstr>Značajke alergena - bjelančevine ili kemijske tvari vezane za bjelančevine</vt:lpstr>
      <vt:lpstr>Reakcija preosjetljivosti –lokalna i opća</vt:lpstr>
      <vt:lpstr>Najvažniji imunociti u alergijskim reakcijama </vt:lpstr>
      <vt:lpstr>Mastociti</vt:lpstr>
      <vt:lpstr>  Posrednici (medijatori) mastocita   </vt:lpstr>
      <vt:lpstr>   Bazofili -0.01% - 0.3% leukocita iz krvi </vt:lpstr>
      <vt:lpstr>Tvari koje dovode do degranulacije mastocita/bazofila </vt:lpstr>
      <vt:lpstr>Podjela bolesti preosjetljivosti</vt:lpstr>
      <vt:lpstr>REAKCIJE PREOSETLJIVOSTI </vt:lpstr>
      <vt:lpstr>PowerPoint Presentation</vt:lpstr>
      <vt:lpstr>TIP I preosjetljivosti (anafilaksija) </vt:lpstr>
      <vt:lpstr>I. oblik imunološke preosjetljivosti (anafilaksija, IgE-0,1-0,4 µg/mL) </vt:lpstr>
      <vt:lpstr>PowerPoint Presentation</vt:lpstr>
      <vt:lpstr>PowerPoint Presentation</vt:lpstr>
      <vt:lpstr>PowerPoint Presentation</vt:lpstr>
      <vt:lpstr>Proces aktivacije i degranulacije mastocita</vt:lpstr>
      <vt:lpstr>Biološki učinci medijatora neposredne preosjetljivosti</vt:lpstr>
      <vt:lpstr>Genetske i okolišne interakcije u alergiji i biomarkeri alergijskog rinitisa</vt:lpstr>
      <vt:lpstr>PowerPoint Presentation</vt:lpstr>
      <vt:lpstr> Najvažniji receptori za IgE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MEDIJATORI KOJE STVARAJU MASTOCITI I BAZOFILI</vt:lpstr>
      <vt:lpstr>Učinak medijatora mastocita  uključenih  u tip I preosjetljivosti</vt:lpstr>
      <vt:lpstr>Anafilaktična reakcija</vt:lpstr>
      <vt:lpstr>Atopijska reakcija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HISTAMIN </vt:lpstr>
      <vt:lpstr>UČINCI HISTAMINA (1) </vt:lpstr>
      <vt:lpstr>PowerPoint Presentation</vt:lpstr>
      <vt:lpstr>PowerPoint Presentation</vt:lpstr>
      <vt:lpstr> KLINIČKA SLIKA ANAFILAKSIJE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Tip II preosjetljivosti- citotoksična Preosjetljivost</vt:lpstr>
      <vt:lpstr>II. oblik imunološke preosjetljivosti</vt:lpstr>
      <vt:lpstr>Pojavnost Tip II preosjetljivosti</vt:lpstr>
      <vt:lpstr>Mehanizmi reakcije tipa II preosjetljivosti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TIP III preosjetljivosti- posredovan imunokompleksima</vt:lpstr>
      <vt:lpstr>III. oblik imunološke preosjetljivosti</vt:lpstr>
      <vt:lpstr>PowerPoint Presentation</vt:lpstr>
      <vt:lpstr>Mehanizmi reakcije tipa III preosjetljivosti</vt:lpstr>
      <vt:lpstr>PowerPoint Presentation</vt:lpstr>
      <vt:lpstr>PowerPoint Presentation</vt:lpstr>
      <vt:lpstr>PowerPoint Presentation</vt:lpstr>
      <vt:lpstr>PowerPoint Presentation</vt:lpstr>
      <vt:lpstr>Lokalna preosjetljivost uzrokovana imunokompleksima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TIP IV preosjetljivosti- posredovan stanicama</vt:lpstr>
      <vt:lpstr>IV. oblik  imunološke preosjetljivosti</vt:lpstr>
      <vt:lpstr>Pojavnost preosjetljivosti tipa IV</vt:lpstr>
      <vt:lpstr>Mehanizmi reakcije tipa IV preosjetljivosti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Imunosni mehanizmi alergijskih bolesti </vt:lpstr>
      <vt:lpstr>Mikrobiota i njen značaj u alergijskim bolestima </vt:lpstr>
      <vt:lpstr>PowerPoint Presentation</vt:lpstr>
      <vt:lpstr>PowerPoint Presentation</vt:lpstr>
      <vt:lpstr>PowerPoint Presentation</vt:lpstr>
      <vt:lpstr>PowerPoint Presentation</vt:lpstr>
      <vt:lpstr>Modulacija crijevne mikrobiote propolisom i flavonoidima</vt:lpstr>
      <vt:lpstr>Allergic inflammation: effect of propolis and its flavonoids </vt:lpstr>
      <vt:lpstr>Liječenje alergija</vt:lpstr>
      <vt:lpstr>Liječenje alergija</vt:lpstr>
      <vt:lpstr>Postupci pri anafilaksiji.</vt:lpstr>
      <vt:lpstr>Mehanizam djelovanja  lijekova koji se rabe u obradi tipa I preosjetljivosti</vt:lpstr>
      <vt:lpstr>PowerPoint Presentation</vt:lpstr>
      <vt:lpstr>Glavne značajke pojedinih tipova preosjetljivosti (Gell i Coombs klasifikacija)</vt:lpstr>
      <vt:lpstr>nastavak</vt:lpstr>
      <vt:lpstr>nastavak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2021-06-17T10:42:18Z</dcterms:created>
  <dcterms:modified xsi:type="dcterms:W3CDTF">2025-01-24T10:41:10Z</dcterms:modified>
</cp:coreProperties>
</file>