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56" r:id="rId1"/>
  </p:sldMasterIdLst>
  <p:notesMasterIdLst>
    <p:notesMasterId r:id="rId55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4" r:id="rId13"/>
    <p:sldId id="275" r:id="rId14"/>
    <p:sldId id="277" r:id="rId15"/>
    <p:sldId id="279" r:id="rId16"/>
    <p:sldId id="281" r:id="rId17"/>
    <p:sldId id="282" r:id="rId18"/>
    <p:sldId id="285" r:id="rId19"/>
    <p:sldId id="286" r:id="rId20"/>
    <p:sldId id="287" r:id="rId21"/>
    <p:sldId id="288" r:id="rId22"/>
    <p:sldId id="289" r:id="rId23"/>
    <p:sldId id="292" r:id="rId24"/>
    <p:sldId id="293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6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2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E599F-EB04-4F8F-9A1E-2C9F6F2345A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B3C5010-D46C-4ECE-9AE0-FEF67D67CAA8}">
      <dgm:prSet custT="1"/>
      <dgm:spPr/>
      <dgm:t>
        <a:bodyPr/>
        <a:lstStyle/>
        <a:p>
          <a:pPr rtl="0"/>
          <a:r>
            <a:rPr lang="sl-SI" sz="1800" dirty="0"/>
            <a:t>Obuhvaća preko </a:t>
          </a:r>
          <a:r>
            <a:rPr lang="sl-SI" sz="1800" b="1" dirty="0"/>
            <a:t>trideset proteina plazme i membranskih proteina</a:t>
          </a:r>
          <a:r>
            <a:rPr lang="sl-SI" sz="1800" dirty="0"/>
            <a:t> uključujući:</a:t>
          </a:r>
          <a:endParaRPr lang="hr-HR" sz="1800" dirty="0"/>
        </a:p>
      </dgm:t>
    </dgm:pt>
    <dgm:pt modelId="{9A81CFC8-B7E6-4028-B591-38968FBBA642}" type="parTrans" cxnId="{EC554C38-F60B-4F42-B4FF-32645B259A9E}">
      <dgm:prSet/>
      <dgm:spPr/>
      <dgm:t>
        <a:bodyPr/>
        <a:lstStyle/>
        <a:p>
          <a:endParaRPr lang="en-US"/>
        </a:p>
      </dgm:t>
    </dgm:pt>
    <dgm:pt modelId="{6D06999C-1BDE-4D45-A81D-8D1FCADF5857}" type="sibTrans" cxnId="{EC554C38-F60B-4F42-B4FF-32645B259A9E}">
      <dgm:prSet/>
      <dgm:spPr/>
      <dgm:t>
        <a:bodyPr/>
        <a:lstStyle/>
        <a:p>
          <a:endParaRPr lang="en-US"/>
        </a:p>
      </dgm:t>
    </dgm:pt>
    <dgm:pt modelId="{A39121A4-8382-4057-A59E-61D5E583B3CF}">
      <dgm:prSet/>
      <dgm:spPr/>
      <dgm:t>
        <a:bodyPr/>
        <a:lstStyle/>
        <a:p>
          <a:pPr rtl="0"/>
          <a:r>
            <a:rPr lang="sl-SI" b="1"/>
            <a:t>Komponente komplementa</a:t>
          </a:r>
          <a:endParaRPr lang="hr-HR"/>
        </a:p>
      </dgm:t>
    </dgm:pt>
    <dgm:pt modelId="{E356D4B0-AA87-44E5-9A2D-B39296270DE0}" type="parTrans" cxnId="{03ACB785-EEFC-4E16-B149-DCEE2E04A217}">
      <dgm:prSet/>
      <dgm:spPr/>
      <dgm:t>
        <a:bodyPr/>
        <a:lstStyle/>
        <a:p>
          <a:endParaRPr lang="en-US"/>
        </a:p>
      </dgm:t>
    </dgm:pt>
    <dgm:pt modelId="{9CA811E7-AD0A-4AE7-9393-D606FD8592E6}" type="sibTrans" cxnId="{03ACB785-EEFC-4E16-B149-DCEE2E04A217}">
      <dgm:prSet/>
      <dgm:spPr/>
      <dgm:t>
        <a:bodyPr/>
        <a:lstStyle/>
        <a:p>
          <a:endParaRPr lang="en-US"/>
        </a:p>
      </dgm:t>
    </dgm:pt>
    <dgm:pt modelId="{771798AE-E82A-4E40-8C6F-7DD9BACBCD1A}">
      <dgm:prSet/>
      <dgm:spPr/>
      <dgm:t>
        <a:bodyPr/>
        <a:lstStyle/>
        <a:p>
          <a:pPr rtl="0"/>
          <a:r>
            <a:rPr lang="sl-SI" b="1" dirty="0"/>
            <a:t>Receptore za komplement</a:t>
          </a:r>
          <a:endParaRPr lang="hr-HR" dirty="0"/>
        </a:p>
      </dgm:t>
    </dgm:pt>
    <dgm:pt modelId="{946777B9-A116-48A1-8C2A-7C11A2A01F6E}" type="parTrans" cxnId="{BB144081-A1D6-47FC-AE2C-EB19E5E28368}">
      <dgm:prSet/>
      <dgm:spPr/>
      <dgm:t>
        <a:bodyPr/>
        <a:lstStyle/>
        <a:p>
          <a:endParaRPr lang="en-US"/>
        </a:p>
      </dgm:t>
    </dgm:pt>
    <dgm:pt modelId="{F8993F1A-3682-4397-8E69-601455BE928E}" type="sibTrans" cxnId="{BB144081-A1D6-47FC-AE2C-EB19E5E28368}">
      <dgm:prSet/>
      <dgm:spPr/>
      <dgm:t>
        <a:bodyPr/>
        <a:lstStyle/>
        <a:p>
          <a:endParaRPr lang="en-US"/>
        </a:p>
      </dgm:t>
    </dgm:pt>
    <dgm:pt modelId="{5F4CCE2A-E3EF-4A0D-851C-354D4B2AF76F}">
      <dgm:prSet/>
      <dgm:spPr/>
      <dgm:t>
        <a:bodyPr/>
        <a:lstStyle/>
        <a:p>
          <a:pPr rtl="0"/>
          <a:r>
            <a:rPr lang="sl-SI" b="1"/>
            <a:t>Regulatorne proteine komplementa</a:t>
          </a:r>
          <a:endParaRPr lang="hr-HR"/>
        </a:p>
      </dgm:t>
    </dgm:pt>
    <dgm:pt modelId="{010E4EAC-C583-455E-95A9-768DBE876311}" type="parTrans" cxnId="{FB636470-B39C-414A-A76C-B0037E3758BD}">
      <dgm:prSet/>
      <dgm:spPr/>
      <dgm:t>
        <a:bodyPr/>
        <a:lstStyle/>
        <a:p>
          <a:endParaRPr lang="en-US"/>
        </a:p>
      </dgm:t>
    </dgm:pt>
    <dgm:pt modelId="{DD19EFF2-FCE1-426D-884E-26D2ED5C68CE}" type="sibTrans" cxnId="{FB636470-B39C-414A-A76C-B0037E3758BD}">
      <dgm:prSet/>
      <dgm:spPr/>
      <dgm:t>
        <a:bodyPr/>
        <a:lstStyle/>
        <a:p>
          <a:endParaRPr lang="en-US"/>
        </a:p>
      </dgm:t>
    </dgm:pt>
    <dgm:pt modelId="{5BE91C5F-BBFF-4311-B95E-81C5A4081D48}">
      <dgm:prSet/>
      <dgm:spPr/>
      <dgm:t>
        <a:bodyPr/>
        <a:lstStyle/>
        <a:p>
          <a:pPr rtl="0"/>
          <a:r>
            <a:rPr lang="hr-HR"/>
            <a:t>Proteini komponenti komplementa imaju:</a:t>
          </a:r>
        </a:p>
      </dgm:t>
    </dgm:pt>
    <dgm:pt modelId="{6F4BF674-F404-4D8A-BE92-D2C8ACB43E37}" type="parTrans" cxnId="{CBEC905C-2237-43B2-9632-6F2BA05CD293}">
      <dgm:prSet/>
      <dgm:spPr/>
      <dgm:t>
        <a:bodyPr/>
        <a:lstStyle/>
        <a:p>
          <a:endParaRPr lang="en-US"/>
        </a:p>
      </dgm:t>
    </dgm:pt>
    <dgm:pt modelId="{B040D856-98BB-4CEF-9BCA-68D26C99B291}" type="sibTrans" cxnId="{CBEC905C-2237-43B2-9632-6F2BA05CD293}">
      <dgm:prSet/>
      <dgm:spPr/>
      <dgm:t>
        <a:bodyPr/>
        <a:lstStyle/>
        <a:p>
          <a:endParaRPr lang="en-US"/>
        </a:p>
      </dgm:t>
    </dgm:pt>
    <dgm:pt modelId="{A42788B8-C4F1-43DD-9057-C1AE49867017}">
      <dgm:prSet/>
      <dgm:spPr/>
      <dgm:t>
        <a:bodyPr/>
        <a:lstStyle/>
        <a:p>
          <a:pPr rtl="0"/>
          <a:r>
            <a:rPr lang="hr-HR" b="1"/>
            <a:t>Proupalnu</a:t>
          </a:r>
          <a:endParaRPr lang="hr-HR"/>
        </a:p>
      </dgm:t>
    </dgm:pt>
    <dgm:pt modelId="{B6F132B2-2CE5-4DE8-9DE4-11539CD9AE5F}" type="parTrans" cxnId="{AB2034FB-23B1-4EF5-BC48-C75B8820A373}">
      <dgm:prSet/>
      <dgm:spPr/>
      <dgm:t>
        <a:bodyPr/>
        <a:lstStyle/>
        <a:p>
          <a:endParaRPr lang="en-US"/>
        </a:p>
      </dgm:t>
    </dgm:pt>
    <dgm:pt modelId="{A02A3939-54C1-494E-8653-8FB3B4842619}" type="sibTrans" cxnId="{AB2034FB-23B1-4EF5-BC48-C75B8820A373}">
      <dgm:prSet/>
      <dgm:spPr/>
      <dgm:t>
        <a:bodyPr/>
        <a:lstStyle/>
        <a:p>
          <a:endParaRPr lang="en-US"/>
        </a:p>
      </dgm:t>
    </dgm:pt>
    <dgm:pt modelId="{A966FA94-40BB-4979-B8A7-601CCD5742E5}">
      <dgm:prSet/>
      <dgm:spPr/>
      <dgm:t>
        <a:bodyPr/>
        <a:lstStyle/>
        <a:p>
          <a:pPr rtl="0"/>
          <a:r>
            <a:rPr lang="hr-HR" b="1"/>
            <a:t>Zaštitnu </a:t>
          </a:r>
          <a:endParaRPr lang="hr-HR"/>
        </a:p>
      </dgm:t>
    </dgm:pt>
    <dgm:pt modelId="{F37A9535-DA9F-4E0F-8DFA-A71B2F4FBE64}" type="parTrans" cxnId="{BBCDCC3F-8AE4-4EB3-AAC3-597704314369}">
      <dgm:prSet/>
      <dgm:spPr/>
      <dgm:t>
        <a:bodyPr/>
        <a:lstStyle/>
        <a:p>
          <a:endParaRPr lang="en-US"/>
        </a:p>
      </dgm:t>
    </dgm:pt>
    <dgm:pt modelId="{40FE4BF2-35BA-4C52-9F3C-7B039A882E39}" type="sibTrans" cxnId="{BBCDCC3F-8AE4-4EB3-AAC3-597704314369}">
      <dgm:prSet/>
      <dgm:spPr/>
      <dgm:t>
        <a:bodyPr/>
        <a:lstStyle/>
        <a:p>
          <a:endParaRPr lang="en-US"/>
        </a:p>
      </dgm:t>
    </dgm:pt>
    <dgm:pt modelId="{67CF9016-42BA-4886-BB0B-4C957BDE7E94}">
      <dgm:prSet/>
      <dgm:spPr/>
      <dgm:t>
        <a:bodyPr/>
        <a:lstStyle/>
        <a:p>
          <a:pPr rtl="0"/>
          <a:r>
            <a:rPr lang="hr-HR" b="1"/>
            <a:t>Regulatornu funkciju</a:t>
          </a:r>
          <a:endParaRPr lang="hr-HR"/>
        </a:p>
      </dgm:t>
    </dgm:pt>
    <dgm:pt modelId="{26657267-1401-4853-9D0E-0AF7A29BE0B1}" type="parTrans" cxnId="{F6B28EA5-9378-4631-8E9E-7573CCB3BA47}">
      <dgm:prSet/>
      <dgm:spPr/>
      <dgm:t>
        <a:bodyPr/>
        <a:lstStyle/>
        <a:p>
          <a:endParaRPr lang="en-US"/>
        </a:p>
      </dgm:t>
    </dgm:pt>
    <dgm:pt modelId="{15B8A8D2-AA48-46AD-8638-3A72E8DBF94F}" type="sibTrans" cxnId="{F6B28EA5-9378-4631-8E9E-7573CCB3BA47}">
      <dgm:prSet/>
      <dgm:spPr/>
      <dgm:t>
        <a:bodyPr/>
        <a:lstStyle/>
        <a:p>
          <a:endParaRPr lang="en-US"/>
        </a:p>
      </dgm:t>
    </dgm:pt>
    <dgm:pt modelId="{8C1F06E5-C57E-48ED-9CCE-41291C225F58}" type="pres">
      <dgm:prSet presAssocID="{8F0E599F-EB04-4F8F-9A1E-2C9F6F2345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B9D36E-49FD-4A06-8B67-24B2B208C249}" type="pres">
      <dgm:prSet presAssocID="{AB3C5010-D46C-4ECE-9AE0-FEF67D67CAA8}" presName="root" presStyleCnt="0"/>
      <dgm:spPr/>
    </dgm:pt>
    <dgm:pt modelId="{10BDF12F-7425-4E0E-B738-E3FC449B681D}" type="pres">
      <dgm:prSet presAssocID="{AB3C5010-D46C-4ECE-9AE0-FEF67D67CAA8}" presName="rootComposite" presStyleCnt="0"/>
      <dgm:spPr/>
    </dgm:pt>
    <dgm:pt modelId="{A9D1C565-BBC8-443B-8D5C-D1DAB38BE23D}" type="pres">
      <dgm:prSet presAssocID="{AB3C5010-D46C-4ECE-9AE0-FEF67D67CAA8}" presName="rootText" presStyleLbl="node1" presStyleIdx="0" presStyleCnt="2" custScaleX="206418"/>
      <dgm:spPr/>
    </dgm:pt>
    <dgm:pt modelId="{44F38971-8745-486E-A908-5B839817B439}" type="pres">
      <dgm:prSet presAssocID="{AB3C5010-D46C-4ECE-9AE0-FEF67D67CAA8}" presName="rootConnector" presStyleLbl="node1" presStyleIdx="0" presStyleCnt="2"/>
      <dgm:spPr/>
    </dgm:pt>
    <dgm:pt modelId="{005D866D-6948-411A-B714-D04B3AC4F777}" type="pres">
      <dgm:prSet presAssocID="{AB3C5010-D46C-4ECE-9AE0-FEF67D67CAA8}" presName="childShape" presStyleCnt="0"/>
      <dgm:spPr/>
    </dgm:pt>
    <dgm:pt modelId="{58BEB61B-D3DD-4592-BF74-B12EB76CB769}" type="pres">
      <dgm:prSet presAssocID="{E356D4B0-AA87-44E5-9A2D-B39296270DE0}" presName="Name13" presStyleLbl="parChTrans1D2" presStyleIdx="0" presStyleCnt="6" custSzX="327914"/>
      <dgm:spPr/>
    </dgm:pt>
    <dgm:pt modelId="{1F67E345-6790-4AFC-9717-43BE28AE91B6}" type="pres">
      <dgm:prSet presAssocID="{A39121A4-8382-4057-A59E-61D5E583B3CF}" presName="childText" presStyleLbl="bgAcc1" presStyleIdx="0" presStyleCnt="6" custScaleX="161518">
        <dgm:presLayoutVars>
          <dgm:bulletEnabled val="1"/>
        </dgm:presLayoutVars>
      </dgm:prSet>
      <dgm:spPr/>
    </dgm:pt>
    <dgm:pt modelId="{608141D1-AFFC-4FC7-90B5-FA001A44985C}" type="pres">
      <dgm:prSet presAssocID="{946777B9-A116-48A1-8C2A-7C11A2A01F6E}" presName="Name13" presStyleLbl="parChTrans1D2" presStyleIdx="1" presStyleCnt="6" custSzX="327914"/>
      <dgm:spPr/>
    </dgm:pt>
    <dgm:pt modelId="{DBF8CAC9-B725-4124-BC6D-066DD1F8299E}" type="pres">
      <dgm:prSet presAssocID="{771798AE-E82A-4E40-8C6F-7DD9BACBCD1A}" presName="childText" presStyleLbl="bgAcc1" presStyleIdx="1" presStyleCnt="6" custScaleX="161518">
        <dgm:presLayoutVars>
          <dgm:bulletEnabled val="1"/>
        </dgm:presLayoutVars>
      </dgm:prSet>
      <dgm:spPr/>
    </dgm:pt>
    <dgm:pt modelId="{6DB652C0-CC32-4627-BB1C-F9F90447B737}" type="pres">
      <dgm:prSet presAssocID="{010E4EAC-C583-455E-95A9-768DBE876311}" presName="Name13" presStyleLbl="parChTrans1D2" presStyleIdx="2" presStyleCnt="6" custSzX="327914"/>
      <dgm:spPr/>
    </dgm:pt>
    <dgm:pt modelId="{6B3DF348-E252-4E97-80DC-C4651FE2AB7A}" type="pres">
      <dgm:prSet presAssocID="{5F4CCE2A-E3EF-4A0D-851C-354D4B2AF76F}" presName="childText" presStyleLbl="bgAcc1" presStyleIdx="2" presStyleCnt="6" custScaleX="161518">
        <dgm:presLayoutVars>
          <dgm:bulletEnabled val="1"/>
        </dgm:presLayoutVars>
      </dgm:prSet>
      <dgm:spPr/>
    </dgm:pt>
    <dgm:pt modelId="{FD64145B-78C3-4561-891D-CFD3EEF340F4}" type="pres">
      <dgm:prSet presAssocID="{5BE91C5F-BBFF-4311-B95E-81C5A4081D48}" presName="root" presStyleCnt="0"/>
      <dgm:spPr/>
    </dgm:pt>
    <dgm:pt modelId="{981A4794-2BAB-48AD-B854-C1EABC6DA362}" type="pres">
      <dgm:prSet presAssocID="{5BE91C5F-BBFF-4311-B95E-81C5A4081D48}" presName="rootComposite" presStyleCnt="0"/>
      <dgm:spPr/>
    </dgm:pt>
    <dgm:pt modelId="{C8EBD3C0-8179-4885-9511-DC0EAF08DC0A}" type="pres">
      <dgm:prSet presAssocID="{5BE91C5F-BBFF-4311-B95E-81C5A4081D48}" presName="rootText" presStyleLbl="node1" presStyleIdx="1" presStyleCnt="2" custScaleX="161518"/>
      <dgm:spPr/>
    </dgm:pt>
    <dgm:pt modelId="{F7CDC210-F45C-4196-A4AE-158C21E49C1D}" type="pres">
      <dgm:prSet presAssocID="{5BE91C5F-BBFF-4311-B95E-81C5A4081D48}" presName="rootConnector" presStyleLbl="node1" presStyleIdx="1" presStyleCnt="2"/>
      <dgm:spPr/>
    </dgm:pt>
    <dgm:pt modelId="{5363E441-01F0-4E1C-9DCE-93D780215BE1}" type="pres">
      <dgm:prSet presAssocID="{5BE91C5F-BBFF-4311-B95E-81C5A4081D48}" presName="childShape" presStyleCnt="0"/>
      <dgm:spPr/>
    </dgm:pt>
    <dgm:pt modelId="{180ACB11-CC87-4495-AECA-874EFD890885}" type="pres">
      <dgm:prSet presAssocID="{B6F132B2-2CE5-4DE8-9DE4-11539CD9AE5F}" presName="Name13" presStyleLbl="parChTrans1D2" presStyleIdx="3" presStyleCnt="6" custSzX="304699"/>
      <dgm:spPr/>
    </dgm:pt>
    <dgm:pt modelId="{53058ABD-292B-4E17-B371-0F5D960E1509}" type="pres">
      <dgm:prSet presAssocID="{A42788B8-C4F1-43DD-9057-C1AE49867017}" presName="childText" presStyleLbl="bgAcc1" presStyleIdx="3" presStyleCnt="6" custScaleX="161518">
        <dgm:presLayoutVars>
          <dgm:bulletEnabled val="1"/>
        </dgm:presLayoutVars>
      </dgm:prSet>
      <dgm:spPr/>
    </dgm:pt>
    <dgm:pt modelId="{9370BE42-52BE-4D2F-8211-00473D143A46}" type="pres">
      <dgm:prSet presAssocID="{F37A9535-DA9F-4E0F-8DFA-A71B2F4FBE64}" presName="Name13" presStyleLbl="parChTrans1D2" presStyleIdx="4" presStyleCnt="6" custSzX="304699"/>
      <dgm:spPr/>
    </dgm:pt>
    <dgm:pt modelId="{B609A11F-76BC-49A6-AF75-773BFE74D3E9}" type="pres">
      <dgm:prSet presAssocID="{A966FA94-40BB-4979-B8A7-601CCD5742E5}" presName="childText" presStyleLbl="bgAcc1" presStyleIdx="4" presStyleCnt="6" custScaleX="161518">
        <dgm:presLayoutVars>
          <dgm:bulletEnabled val="1"/>
        </dgm:presLayoutVars>
      </dgm:prSet>
      <dgm:spPr/>
    </dgm:pt>
    <dgm:pt modelId="{2EAFCEF0-6D01-4F37-9A9B-C6D1AB456031}" type="pres">
      <dgm:prSet presAssocID="{26657267-1401-4853-9D0E-0AF7A29BE0B1}" presName="Name13" presStyleLbl="parChTrans1D2" presStyleIdx="5" presStyleCnt="6" custSzX="304699"/>
      <dgm:spPr/>
    </dgm:pt>
    <dgm:pt modelId="{D432EA30-7752-4AF3-92BF-2D8C4081CF11}" type="pres">
      <dgm:prSet presAssocID="{67CF9016-42BA-4886-BB0B-4C957BDE7E94}" presName="childText" presStyleLbl="bgAcc1" presStyleIdx="5" presStyleCnt="6" custScaleX="161518">
        <dgm:presLayoutVars>
          <dgm:bulletEnabled val="1"/>
        </dgm:presLayoutVars>
      </dgm:prSet>
      <dgm:spPr/>
    </dgm:pt>
  </dgm:ptLst>
  <dgm:cxnLst>
    <dgm:cxn modelId="{04916F02-6000-4B67-B9D0-BF6900B4CEC7}" type="presOf" srcId="{F37A9535-DA9F-4E0F-8DFA-A71B2F4FBE64}" destId="{9370BE42-52BE-4D2F-8211-00473D143A46}" srcOrd="0" destOrd="0" presId="urn:microsoft.com/office/officeart/2005/8/layout/hierarchy3"/>
    <dgm:cxn modelId="{249B9205-9A50-45E1-A2D1-FAD06788EE18}" type="presOf" srcId="{5BE91C5F-BBFF-4311-B95E-81C5A4081D48}" destId="{F7CDC210-F45C-4196-A4AE-158C21E49C1D}" srcOrd="1" destOrd="0" presId="urn:microsoft.com/office/officeart/2005/8/layout/hierarchy3"/>
    <dgm:cxn modelId="{39E9960E-0351-44E7-BFF1-77816D3CEDBC}" type="presOf" srcId="{AB3C5010-D46C-4ECE-9AE0-FEF67D67CAA8}" destId="{A9D1C565-BBC8-443B-8D5C-D1DAB38BE23D}" srcOrd="0" destOrd="0" presId="urn:microsoft.com/office/officeart/2005/8/layout/hierarchy3"/>
    <dgm:cxn modelId="{1475222F-EE36-4784-816F-C38134518B8E}" type="presOf" srcId="{946777B9-A116-48A1-8C2A-7C11A2A01F6E}" destId="{608141D1-AFFC-4FC7-90B5-FA001A44985C}" srcOrd="0" destOrd="0" presId="urn:microsoft.com/office/officeart/2005/8/layout/hierarchy3"/>
    <dgm:cxn modelId="{EC554C38-F60B-4F42-B4FF-32645B259A9E}" srcId="{8F0E599F-EB04-4F8F-9A1E-2C9F6F2345A7}" destId="{AB3C5010-D46C-4ECE-9AE0-FEF67D67CAA8}" srcOrd="0" destOrd="0" parTransId="{9A81CFC8-B7E6-4028-B591-38968FBBA642}" sibTransId="{6D06999C-1BDE-4D45-A81D-8D1FCADF5857}"/>
    <dgm:cxn modelId="{D3A7CE38-0BC5-486A-9DE6-C88C9A6BF22A}" type="presOf" srcId="{A39121A4-8382-4057-A59E-61D5E583B3CF}" destId="{1F67E345-6790-4AFC-9717-43BE28AE91B6}" srcOrd="0" destOrd="0" presId="urn:microsoft.com/office/officeart/2005/8/layout/hierarchy3"/>
    <dgm:cxn modelId="{BBCDCC3F-8AE4-4EB3-AAC3-597704314369}" srcId="{5BE91C5F-BBFF-4311-B95E-81C5A4081D48}" destId="{A966FA94-40BB-4979-B8A7-601CCD5742E5}" srcOrd="1" destOrd="0" parTransId="{F37A9535-DA9F-4E0F-8DFA-A71B2F4FBE64}" sibTransId="{40FE4BF2-35BA-4C52-9F3C-7B039A882E39}"/>
    <dgm:cxn modelId="{CBEC905C-2237-43B2-9632-6F2BA05CD293}" srcId="{8F0E599F-EB04-4F8F-9A1E-2C9F6F2345A7}" destId="{5BE91C5F-BBFF-4311-B95E-81C5A4081D48}" srcOrd="1" destOrd="0" parTransId="{6F4BF674-F404-4D8A-BE92-D2C8ACB43E37}" sibTransId="{B040D856-98BB-4CEF-9BCA-68D26C99B291}"/>
    <dgm:cxn modelId="{4B334242-4259-4B8F-9BD4-E43C2CED8C26}" type="presOf" srcId="{E356D4B0-AA87-44E5-9A2D-B39296270DE0}" destId="{58BEB61B-D3DD-4592-BF74-B12EB76CB769}" srcOrd="0" destOrd="0" presId="urn:microsoft.com/office/officeart/2005/8/layout/hierarchy3"/>
    <dgm:cxn modelId="{6095166D-D5DF-4FAD-8650-548187DF375C}" type="presOf" srcId="{A42788B8-C4F1-43DD-9057-C1AE49867017}" destId="{53058ABD-292B-4E17-B371-0F5D960E1509}" srcOrd="0" destOrd="0" presId="urn:microsoft.com/office/officeart/2005/8/layout/hierarchy3"/>
    <dgm:cxn modelId="{FB636470-B39C-414A-A76C-B0037E3758BD}" srcId="{AB3C5010-D46C-4ECE-9AE0-FEF67D67CAA8}" destId="{5F4CCE2A-E3EF-4A0D-851C-354D4B2AF76F}" srcOrd="2" destOrd="0" parTransId="{010E4EAC-C583-455E-95A9-768DBE876311}" sibTransId="{DD19EFF2-FCE1-426D-884E-26D2ED5C68CE}"/>
    <dgm:cxn modelId="{61A69252-616F-4ED9-BA6D-2A48C8E7E6AE}" type="presOf" srcId="{B6F132B2-2CE5-4DE8-9DE4-11539CD9AE5F}" destId="{180ACB11-CC87-4495-AECA-874EFD890885}" srcOrd="0" destOrd="0" presId="urn:microsoft.com/office/officeart/2005/8/layout/hierarchy3"/>
    <dgm:cxn modelId="{4BA75253-B5CB-4162-A57D-5FE075458F02}" type="presOf" srcId="{26657267-1401-4853-9D0E-0AF7A29BE0B1}" destId="{2EAFCEF0-6D01-4F37-9A9B-C6D1AB456031}" srcOrd="0" destOrd="0" presId="urn:microsoft.com/office/officeart/2005/8/layout/hierarchy3"/>
    <dgm:cxn modelId="{5D774778-5B7B-40EA-9480-AF799E3ABEF9}" type="presOf" srcId="{67CF9016-42BA-4886-BB0B-4C957BDE7E94}" destId="{D432EA30-7752-4AF3-92BF-2D8C4081CF11}" srcOrd="0" destOrd="0" presId="urn:microsoft.com/office/officeart/2005/8/layout/hierarchy3"/>
    <dgm:cxn modelId="{BA4FE979-6654-4FEA-9EAF-27D35413600F}" type="presOf" srcId="{8F0E599F-EB04-4F8F-9A1E-2C9F6F2345A7}" destId="{8C1F06E5-C57E-48ED-9CCE-41291C225F58}" srcOrd="0" destOrd="0" presId="urn:microsoft.com/office/officeart/2005/8/layout/hierarchy3"/>
    <dgm:cxn modelId="{BB144081-A1D6-47FC-AE2C-EB19E5E28368}" srcId="{AB3C5010-D46C-4ECE-9AE0-FEF67D67CAA8}" destId="{771798AE-E82A-4E40-8C6F-7DD9BACBCD1A}" srcOrd="1" destOrd="0" parTransId="{946777B9-A116-48A1-8C2A-7C11A2A01F6E}" sibTransId="{F8993F1A-3682-4397-8E69-601455BE928E}"/>
    <dgm:cxn modelId="{03ACB785-EEFC-4E16-B149-DCEE2E04A217}" srcId="{AB3C5010-D46C-4ECE-9AE0-FEF67D67CAA8}" destId="{A39121A4-8382-4057-A59E-61D5E583B3CF}" srcOrd="0" destOrd="0" parTransId="{E356D4B0-AA87-44E5-9A2D-B39296270DE0}" sibTransId="{9CA811E7-AD0A-4AE7-9393-D606FD8592E6}"/>
    <dgm:cxn modelId="{00574099-D8B9-41F1-BA46-F2648B492B26}" type="presOf" srcId="{AB3C5010-D46C-4ECE-9AE0-FEF67D67CAA8}" destId="{44F38971-8745-486E-A908-5B839817B439}" srcOrd="1" destOrd="0" presId="urn:microsoft.com/office/officeart/2005/8/layout/hierarchy3"/>
    <dgm:cxn modelId="{F6B28EA5-9378-4631-8E9E-7573CCB3BA47}" srcId="{5BE91C5F-BBFF-4311-B95E-81C5A4081D48}" destId="{67CF9016-42BA-4886-BB0B-4C957BDE7E94}" srcOrd="2" destOrd="0" parTransId="{26657267-1401-4853-9D0E-0AF7A29BE0B1}" sibTransId="{15B8A8D2-AA48-46AD-8638-3A72E8DBF94F}"/>
    <dgm:cxn modelId="{9E8395BD-49B9-450E-9C7A-2667613DC883}" type="presOf" srcId="{771798AE-E82A-4E40-8C6F-7DD9BACBCD1A}" destId="{DBF8CAC9-B725-4124-BC6D-066DD1F8299E}" srcOrd="0" destOrd="0" presId="urn:microsoft.com/office/officeart/2005/8/layout/hierarchy3"/>
    <dgm:cxn modelId="{88FB80BE-89A0-4901-A942-6F6CC67DEEAD}" type="presOf" srcId="{010E4EAC-C583-455E-95A9-768DBE876311}" destId="{6DB652C0-CC32-4627-BB1C-F9F90447B737}" srcOrd="0" destOrd="0" presId="urn:microsoft.com/office/officeart/2005/8/layout/hierarchy3"/>
    <dgm:cxn modelId="{522945CB-E2D3-447C-B92F-5C68EA50F722}" type="presOf" srcId="{5BE91C5F-BBFF-4311-B95E-81C5A4081D48}" destId="{C8EBD3C0-8179-4885-9511-DC0EAF08DC0A}" srcOrd="0" destOrd="0" presId="urn:microsoft.com/office/officeart/2005/8/layout/hierarchy3"/>
    <dgm:cxn modelId="{9ED4FBD1-2A2B-41A6-82DF-156A5887D9A4}" type="presOf" srcId="{A966FA94-40BB-4979-B8A7-601CCD5742E5}" destId="{B609A11F-76BC-49A6-AF75-773BFE74D3E9}" srcOrd="0" destOrd="0" presId="urn:microsoft.com/office/officeart/2005/8/layout/hierarchy3"/>
    <dgm:cxn modelId="{B83944F0-F67C-4817-B9CD-B55F2DC8EBBC}" type="presOf" srcId="{5F4CCE2A-E3EF-4A0D-851C-354D4B2AF76F}" destId="{6B3DF348-E252-4E97-80DC-C4651FE2AB7A}" srcOrd="0" destOrd="0" presId="urn:microsoft.com/office/officeart/2005/8/layout/hierarchy3"/>
    <dgm:cxn modelId="{AB2034FB-23B1-4EF5-BC48-C75B8820A373}" srcId="{5BE91C5F-BBFF-4311-B95E-81C5A4081D48}" destId="{A42788B8-C4F1-43DD-9057-C1AE49867017}" srcOrd="0" destOrd="0" parTransId="{B6F132B2-2CE5-4DE8-9DE4-11539CD9AE5F}" sibTransId="{A02A3939-54C1-494E-8653-8FB3B4842619}"/>
    <dgm:cxn modelId="{0156208E-9F02-4637-B812-2FE4836C885D}" type="presParOf" srcId="{8C1F06E5-C57E-48ED-9CCE-41291C225F58}" destId="{3CB9D36E-49FD-4A06-8B67-24B2B208C249}" srcOrd="0" destOrd="0" presId="urn:microsoft.com/office/officeart/2005/8/layout/hierarchy3"/>
    <dgm:cxn modelId="{6C7B939A-325D-4FC1-99FE-F7D5B3BDBC7D}" type="presParOf" srcId="{3CB9D36E-49FD-4A06-8B67-24B2B208C249}" destId="{10BDF12F-7425-4E0E-B738-E3FC449B681D}" srcOrd="0" destOrd="0" presId="urn:microsoft.com/office/officeart/2005/8/layout/hierarchy3"/>
    <dgm:cxn modelId="{D547798F-E767-4CC9-923D-81045100C94B}" type="presParOf" srcId="{10BDF12F-7425-4E0E-B738-E3FC449B681D}" destId="{A9D1C565-BBC8-443B-8D5C-D1DAB38BE23D}" srcOrd="0" destOrd="0" presId="urn:microsoft.com/office/officeart/2005/8/layout/hierarchy3"/>
    <dgm:cxn modelId="{DD2AB4E8-5605-46DD-9B48-CBC3C308BA57}" type="presParOf" srcId="{10BDF12F-7425-4E0E-B738-E3FC449B681D}" destId="{44F38971-8745-486E-A908-5B839817B439}" srcOrd="1" destOrd="0" presId="urn:microsoft.com/office/officeart/2005/8/layout/hierarchy3"/>
    <dgm:cxn modelId="{0A12AF5E-8E8E-4B80-A1DC-663C4A66CB87}" type="presParOf" srcId="{3CB9D36E-49FD-4A06-8B67-24B2B208C249}" destId="{005D866D-6948-411A-B714-D04B3AC4F777}" srcOrd="1" destOrd="0" presId="urn:microsoft.com/office/officeart/2005/8/layout/hierarchy3"/>
    <dgm:cxn modelId="{3F126CC6-1292-4FE1-9E89-D612DA360AF5}" type="presParOf" srcId="{005D866D-6948-411A-B714-D04B3AC4F777}" destId="{58BEB61B-D3DD-4592-BF74-B12EB76CB769}" srcOrd="0" destOrd="0" presId="urn:microsoft.com/office/officeart/2005/8/layout/hierarchy3"/>
    <dgm:cxn modelId="{8B75D669-FC31-4927-90B2-80327B3E13B2}" type="presParOf" srcId="{005D866D-6948-411A-B714-D04B3AC4F777}" destId="{1F67E345-6790-4AFC-9717-43BE28AE91B6}" srcOrd="1" destOrd="0" presId="urn:microsoft.com/office/officeart/2005/8/layout/hierarchy3"/>
    <dgm:cxn modelId="{0E1C52D3-6534-464E-AF27-C35FA064D319}" type="presParOf" srcId="{005D866D-6948-411A-B714-D04B3AC4F777}" destId="{608141D1-AFFC-4FC7-90B5-FA001A44985C}" srcOrd="2" destOrd="0" presId="urn:microsoft.com/office/officeart/2005/8/layout/hierarchy3"/>
    <dgm:cxn modelId="{A24163A4-79C6-4054-99BF-50105FDA2172}" type="presParOf" srcId="{005D866D-6948-411A-B714-D04B3AC4F777}" destId="{DBF8CAC9-B725-4124-BC6D-066DD1F8299E}" srcOrd="3" destOrd="0" presId="urn:microsoft.com/office/officeart/2005/8/layout/hierarchy3"/>
    <dgm:cxn modelId="{42D1CF2A-BB1C-4BF0-AACA-41E6B82A9054}" type="presParOf" srcId="{005D866D-6948-411A-B714-D04B3AC4F777}" destId="{6DB652C0-CC32-4627-BB1C-F9F90447B737}" srcOrd="4" destOrd="0" presId="urn:microsoft.com/office/officeart/2005/8/layout/hierarchy3"/>
    <dgm:cxn modelId="{9ADEFADB-5CAB-4BF3-9932-0EA01A4D15C0}" type="presParOf" srcId="{005D866D-6948-411A-B714-D04B3AC4F777}" destId="{6B3DF348-E252-4E97-80DC-C4651FE2AB7A}" srcOrd="5" destOrd="0" presId="urn:microsoft.com/office/officeart/2005/8/layout/hierarchy3"/>
    <dgm:cxn modelId="{2B0C1439-6057-461B-A368-59C9C350D82E}" type="presParOf" srcId="{8C1F06E5-C57E-48ED-9CCE-41291C225F58}" destId="{FD64145B-78C3-4561-891D-CFD3EEF340F4}" srcOrd="1" destOrd="0" presId="urn:microsoft.com/office/officeart/2005/8/layout/hierarchy3"/>
    <dgm:cxn modelId="{B4311C3A-FFB6-4BCB-A44B-5774A3BAE120}" type="presParOf" srcId="{FD64145B-78C3-4561-891D-CFD3EEF340F4}" destId="{981A4794-2BAB-48AD-B854-C1EABC6DA362}" srcOrd="0" destOrd="0" presId="urn:microsoft.com/office/officeart/2005/8/layout/hierarchy3"/>
    <dgm:cxn modelId="{2C455E95-8DAB-4E1C-8A6B-2C921A18B415}" type="presParOf" srcId="{981A4794-2BAB-48AD-B854-C1EABC6DA362}" destId="{C8EBD3C0-8179-4885-9511-DC0EAF08DC0A}" srcOrd="0" destOrd="0" presId="urn:microsoft.com/office/officeart/2005/8/layout/hierarchy3"/>
    <dgm:cxn modelId="{995C1692-0DCE-4884-9A51-B9DF40ECA30A}" type="presParOf" srcId="{981A4794-2BAB-48AD-B854-C1EABC6DA362}" destId="{F7CDC210-F45C-4196-A4AE-158C21E49C1D}" srcOrd="1" destOrd="0" presId="urn:microsoft.com/office/officeart/2005/8/layout/hierarchy3"/>
    <dgm:cxn modelId="{814B9399-90FF-4D95-9DCB-DEC5B68C3643}" type="presParOf" srcId="{FD64145B-78C3-4561-891D-CFD3EEF340F4}" destId="{5363E441-01F0-4E1C-9DCE-93D780215BE1}" srcOrd="1" destOrd="0" presId="urn:microsoft.com/office/officeart/2005/8/layout/hierarchy3"/>
    <dgm:cxn modelId="{E68226E5-64E3-4EC5-B483-4BF7CC38736B}" type="presParOf" srcId="{5363E441-01F0-4E1C-9DCE-93D780215BE1}" destId="{180ACB11-CC87-4495-AECA-874EFD890885}" srcOrd="0" destOrd="0" presId="urn:microsoft.com/office/officeart/2005/8/layout/hierarchy3"/>
    <dgm:cxn modelId="{A9B6ABFF-0271-4D87-801C-004FA1F1A533}" type="presParOf" srcId="{5363E441-01F0-4E1C-9DCE-93D780215BE1}" destId="{53058ABD-292B-4E17-B371-0F5D960E1509}" srcOrd="1" destOrd="0" presId="urn:microsoft.com/office/officeart/2005/8/layout/hierarchy3"/>
    <dgm:cxn modelId="{74A34542-D7A8-4611-B333-C8607F29C0AA}" type="presParOf" srcId="{5363E441-01F0-4E1C-9DCE-93D780215BE1}" destId="{9370BE42-52BE-4D2F-8211-00473D143A46}" srcOrd="2" destOrd="0" presId="urn:microsoft.com/office/officeart/2005/8/layout/hierarchy3"/>
    <dgm:cxn modelId="{F164D2E6-61F3-468D-A4B3-9A41C8B2ED00}" type="presParOf" srcId="{5363E441-01F0-4E1C-9DCE-93D780215BE1}" destId="{B609A11F-76BC-49A6-AF75-773BFE74D3E9}" srcOrd="3" destOrd="0" presId="urn:microsoft.com/office/officeart/2005/8/layout/hierarchy3"/>
    <dgm:cxn modelId="{4DC0F028-EFB8-45AA-8229-124BD324A7A2}" type="presParOf" srcId="{5363E441-01F0-4E1C-9DCE-93D780215BE1}" destId="{2EAFCEF0-6D01-4F37-9A9B-C6D1AB456031}" srcOrd="4" destOrd="0" presId="urn:microsoft.com/office/officeart/2005/8/layout/hierarchy3"/>
    <dgm:cxn modelId="{A0C51EEC-5348-4A29-9CF1-C02C9AB8DBCB}" type="presParOf" srcId="{5363E441-01F0-4E1C-9DCE-93D780215BE1}" destId="{D432EA30-7752-4AF3-92BF-2D8C4081CF1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28468D-1F41-471F-9B3B-F9E940A4244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C673227-072D-427E-9442-0E1B2947B3C5}">
      <dgm:prSet/>
      <dgm:spPr/>
      <dgm:t>
        <a:bodyPr/>
        <a:lstStyle/>
        <a:p>
          <a:pPr rtl="0"/>
          <a:r>
            <a:rPr lang="sl-SI" dirty="0"/>
            <a:t>Citoliza ili citotoksičnost (MAC)</a:t>
          </a:r>
          <a:endParaRPr lang="hr-HR" dirty="0"/>
        </a:p>
      </dgm:t>
    </dgm:pt>
    <dgm:pt modelId="{863B51A6-098B-40EE-82E2-6363D50BE303}" type="parTrans" cxnId="{E71AF879-F4E3-4984-9101-20C57D25DE0E}">
      <dgm:prSet/>
      <dgm:spPr/>
      <dgm:t>
        <a:bodyPr/>
        <a:lstStyle/>
        <a:p>
          <a:endParaRPr lang="en-US"/>
        </a:p>
      </dgm:t>
    </dgm:pt>
    <dgm:pt modelId="{54BD4010-63EF-43EF-AA4D-127FB069F525}" type="sibTrans" cxnId="{E71AF879-F4E3-4984-9101-20C57D25DE0E}">
      <dgm:prSet/>
      <dgm:spPr/>
      <dgm:t>
        <a:bodyPr/>
        <a:lstStyle/>
        <a:p>
          <a:endParaRPr lang="en-US"/>
        </a:p>
      </dgm:t>
    </dgm:pt>
    <dgm:pt modelId="{CBC8411D-9698-4B3C-9777-E46DF130146F}">
      <dgm:prSet/>
      <dgm:spPr/>
      <dgm:t>
        <a:bodyPr/>
        <a:lstStyle/>
        <a:p>
          <a:pPr rtl="0"/>
          <a:r>
            <a:rPr lang="sl-SI" b="0"/>
            <a:t>Opsonizacija (C3b, C4b)</a:t>
          </a:r>
          <a:endParaRPr lang="hr-HR" b="0" dirty="0"/>
        </a:p>
      </dgm:t>
    </dgm:pt>
    <dgm:pt modelId="{70F149D5-8190-429C-9E2C-F8D122BADB92}" type="parTrans" cxnId="{B0F9EC10-5FAC-4341-83C1-A8ADC9C7EE87}">
      <dgm:prSet/>
      <dgm:spPr/>
      <dgm:t>
        <a:bodyPr/>
        <a:lstStyle/>
        <a:p>
          <a:endParaRPr lang="en-US"/>
        </a:p>
      </dgm:t>
    </dgm:pt>
    <dgm:pt modelId="{BFEAE47A-6E48-481E-91A7-8FBBAD89724B}" type="sibTrans" cxnId="{B0F9EC10-5FAC-4341-83C1-A8ADC9C7EE87}">
      <dgm:prSet/>
      <dgm:spPr/>
      <dgm:t>
        <a:bodyPr/>
        <a:lstStyle/>
        <a:p>
          <a:endParaRPr lang="en-US"/>
        </a:p>
      </dgm:t>
    </dgm:pt>
    <dgm:pt modelId="{04D179B8-A1B3-41A1-9E8C-BECF718FEDD5}">
      <dgm:prSet/>
      <dgm:spPr/>
      <dgm:t>
        <a:bodyPr/>
        <a:lstStyle/>
        <a:p>
          <a:pPr rtl="0"/>
          <a:r>
            <a:rPr lang="sl-SI" b="1" dirty="0"/>
            <a:t>Upalna  reakcija (C5a, C3a, C4a)</a:t>
          </a:r>
          <a:endParaRPr lang="hr-HR" b="1" dirty="0"/>
        </a:p>
      </dgm:t>
    </dgm:pt>
    <dgm:pt modelId="{23426C17-FAEA-4856-A3EE-5B0DBFD7C563}" type="parTrans" cxnId="{F98B55DC-803E-456D-A469-A419CC607D92}">
      <dgm:prSet/>
      <dgm:spPr/>
      <dgm:t>
        <a:bodyPr/>
        <a:lstStyle/>
        <a:p>
          <a:endParaRPr lang="en-US"/>
        </a:p>
      </dgm:t>
    </dgm:pt>
    <dgm:pt modelId="{91E532E2-5465-4963-8570-4745EABB1E46}" type="sibTrans" cxnId="{F98B55DC-803E-456D-A469-A419CC607D92}">
      <dgm:prSet/>
      <dgm:spPr/>
      <dgm:t>
        <a:bodyPr/>
        <a:lstStyle/>
        <a:p>
          <a:endParaRPr lang="en-US"/>
        </a:p>
      </dgm:t>
    </dgm:pt>
    <dgm:pt modelId="{36A1BF16-F71B-4336-BD46-FC7F92EEF142}">
      <dgm:prSet/>
      <dgm:spPr/>
      <dgm:t>
        <a:bodyPr/>
        <a:lstStyle/>
        <a:p>
          <a:pPr rtl="0"/>
          <a:r>
            <a:rPr lang="sl-SI"/>
            <a:t>Degranulacija mastocita i bazofila</a:t>
          </a:r>
          <a:endParaRPr lang="hr-HR" dirty="0"/>
        </a:p>
      </dgm:t>
    </dgm:pt>
    <dgm:pt modelId="{24C6FB77-313B-42BA-A799-B3FE66742B55}" type="parTrans" cxnId="{EF58610D-A3E9-4963-9296-0288B126B1B1}">
      <dgm:prSet/>
      <dgm:spPr/>
      <dgm:t>
        <a:bodyPr/>
        <a:lstStyle/>
        <a:p>
          <a:endParaRPr lang="en-US"/>
        </a:p>
      </dgm:t>
    </dgm:pt>
    <dgm:pt modelId="{9969181E-1FD0-4641-9C41-02AF66110274}" type="sibTrans" cxnId="{EF58610D-A3E9-4963-9296-0288B126B1B1}">
      <dgm:prSet/>
      <dgm:spPr/>
      <dgm:t>
        <a:bodyPr/>
        <a:lstStyle/>
        <a:p>
          <a:endParaRPr lang="en-US"/>
        </a:p>
      </dgm:t>
    </dgm:pt>
    <dgm:pt modelId="{39EA5FC4-4EC0-45AE-929B-B0ABC036B58B}">
      <dgm:prSet/>
      <dgm:spPr/>
      <dgm:t>
        <a:bodyPr/>
        <a:lstStyle/>
        <a:p>
          <a:pPr rtl="0"/>
          <a:r>
            <a:rPr lang="sl-SI" b="1"/>
            <a:t>Odstranjivanje imunsnih kompleksa (C3b)</a:t>
          </a:r>
          <a:endParaRPr lang="hr-HR" b="1" dirty="0"/>
        </a:p>
      </dgm:t>
    </dgm:pt>
    <dgm:pt modelId="{DAC478E2-7BDA-4985-B21F-7FEEC4C5BA84}" type="parTrans" cxnId="{B6E7957A-9793-48E4-843E-C172864765FB}">
      <dgm:prSet/>
      <dgm:spPr/>
      <dgm:t>
        <a:bodyPr/>
        <a:lstStyle/>
        <a:p>
          <a:endParaRPr lang="en-US"/>
        </a:p>
      </dgm:t>
    </dgm:pt>
    <dgm:pt modelId="{957D8B2C-2A8C-4B82-9C1C-58DB8CD7A36E}" type="sibTrans" cxnId="{B6E7957A-9793-48E4-843E-C172864765FB}">
      <dgm:prSet/>
      <dgm:spPr/>
      <dgm:t>
        <a:bodyPr/>
        <a:lstStyle/>
        <a:p>
          <a:endParaRPr lang="en-US"/>
        </a:p>
      </dgm:t>
    </dgm:pt>
    <dgm:pt modelId="{71CCE6E4-9BBA-4D0F-A925-8C3B51EF87C5}">
      <dgm:prSet/>
      <dgm:spPr/>
      <dgm:t>
        <a:bodyPr/>
        <a:lstStyle/>
        <a:p>
          <a:pPr rtl="0"/>
          <a:r>
            <a:rPr lang="sl-SI" b="1"/>
            <a:t>Stimulacija specifičnog humoralnog odgovora</a:t>
          </a:r>
          <a:endParaRPr lang="hr-HR" b="1" dirty="0"/>
        </a:p>
      </dgm:t>
    </dgm:pt>
    <dgm:pt modelId="{A9657CBC-74C7-4DAC-9DBD-871E55C8C8C7}" type="parTrans" cxnId="{4C98A9A3-C3D0-4F38-ACDD-2D5F053404B0}">
      <dgm:prSet/>
      <dgm:spPr/>
      <dgm:t>
        <a:bodyPr/>
        <a:lstStyle/>
        <a:p>
          <a:endParaRPr lang="en-US"/>
        </a:p>
      </dgm:t>
    </dgm:pt>
    <dgm:pt modelId="{E8668C1B-86D1-45FD-A213-F4AEFA9E5D1B}" type="sibTrans" cxnId="{4C98A9A3-C3D0-4F38-ACDD-2D5F053404B0}">
      <dgm:prSet/>
      <dgm:spPr/>
      <dgm:t>
        <a:bodyPr/>
        <a:lstStyle/>
        <a:p>
          <a:endParaRPr lang="en-US"/>
        </a:p>
      </dgm:t>
    </dgm:pt>
    <dgm:pt modelId="{8F82761C-0B28-4816-BDE9-D79744F78675}">
      <dgm:prSet/>
      <dgm:spPr/>
      <dgm:t>
        <a:bodyPr/>
        <a:lstStyle/>
        <a:p>
          <a:pPr rtl="0"/>
          <a:r>
            <a:rPr lang="sl-SI"/>
            <a:t>Kemotaksija i aktivacija neutrofila</a:t>
          </a:r>
          <a:endParaRPr lang="hr-HR"/>
        </a:p>
      </dgm:t>
    </dgm:pt>
    <dgm:pt modelId="{E4477A2A-EA21-4EF0-B16A-318C23D2FBF9}" type="sibTrans" cxnId="{4E0579A2-E5D6-46F8-9D5C-791D09D08625}">
      <dgm:prSet/>
      <dgm:spPr/>
      <dgm:t>
        <a:bodyPr/>
        <a:lstStyle/>
        <a:p>
          <a:endParaRPr lang="en-US"/>
        </a:p>
      </dgm:t>
    </dgm:pt>
    <dgm:pt modelId="{E9FA8AF1-FA96-4556-9795-E2200DF86429}" type="parTrans" cxnId="{4E0579A2-E5D6-46F8-9D5C-791D09D08625}">
      <dgm:prSet/>
      <dgm:spPr/>
      <dgm:t>
        <a:bodyPr/>
        <a:lstStyle/>
        <a:p>
          <a:endParaRPr lang="en-US"/>
        </a:p>
      </dgm:t>
    </dgm:pt>
    <dgm:pt modelId="{E026BD7C-F342-4FAC-BF1F-71D30FFE016C}">
      <dgm:prSet/>
      <dgm:spPr/>
      <dgm:t>
        <a:bodyPr/>
        <a:lstStyle/>
        <a:p>
          <a:pPr rtl="0"/>
          <a:r>
            <a:rPr lang="sl-SI" dirty="0"/>
            <a:t>Proizvodnja proupalnih citokina</a:t>
          </a:r>
          <a:endParaRPr lang="hr-HR" dirty="0"/>
        </a:p>
      </dgm:t>
    </dgm:pt>
    <dgm:pt modelId="{F117F5E6-1830-4671-899B-003EB98672C0}" type="sibTrans" cxnId="{4313586F-6AD7-405E-ABE9-602ABDA905B8}">
      <dgm:prSet/>
      <dgm:spPr/>
      <dgm:t>
        <a:bodyPr/>
        <a:lstStyle/>
        <a:p>
          <a:endParaRPr lang="en-US"/>
        </a:p>
      </dgm:t>
    </dgm:pt>
    <dgm:pt modelId="{D4B9B291-C46F-4916-814B-FF2183A1C0B5}" type="parTrans" cxnId="{4313586F-6AD7-405E-ABE9-602ABDA905B8}">
      <dgm:prSet/>
      <dgm:spPr/>
      <dgm:t>
        <a:bodyPr/>
        <a:lstStyle/>
        <a:p>
          <a:endParaRPr lang="en-US"/>
        </a:p>
      </dgm:t>
    </dgm:pt>
    <dgm:pt modelId="{65E584A8-CB6A-4A6B-9D5B-1DA715518C2E}" type="pres">
      <dgm:prSet presAssocID="{AB28468D-1F41-471F-9B3B-F9E940A4244B}" presName="linear" presStyleCnt="0">
        <dgm:presLayoutVars>
          <dgm:animLvl val="lvl"/>
          <dgm:resizeHandles val="exact"/>
        </dgm:presLayoutVars>
      </dgm:prSet>
      <dgm:spPr/>
    </dgm:pt>
    <dgm:pt modelId="{C31C7D64-EA93-47A4-971B-2950D1B25F36}" type="pres">
      <dgm:prSet presAssocID="{6C673227-072D-427E-9442-0E1B2947B3C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AE5D4FA-F366-46AE-AE8B-700EA3A7FAD1}" type="pres">
      <dgm:prSet presAssocID="{54BD4010-63EF-43EF-AA4D-127FB069F525}" presName="spacer" presStyleCnt="0"/>
      <dgm:spPr/>
    </dgm:pt>
    <dgm:pt modelId="{B909555D-595A-499F-B5F3-B0B6B0B336AD}" type="pres">
      <dgm:prSet presAssocID="{CBC8411D-9698-4B3C-9777-E46DF130146F}" presName="parentText" presStyleLbl="node1" presStyleIdx="1" presStyleCnt="5" custLinFactNeighborX="474" custLinFactNeighborY="6507">
        <dgm:presLayoutVars>
          <dgm:chMax val="0"/>
          <dgm:bulletEnabled val="1"/>
        </dgm:presLayoutVars>
      </dgm:prSet>
      <dgm:spPr/>
    </dgm:pt>
    <dgm:pt modelId="{2CD9DFD5-86AD-4A57-8331-9FC7EEC6FB0A}" type="pres">
      <dgm:prSet presAssocID="{BFEAE47A-6E48-481E-91A7-8FBBAD89724B}" presName="spacer" presStyleCnt="0"/>
      <dgm:spPr/>
    </dgm:pt>
    <dgm:pt modelId="{A5ABF6AE-4B40-4756-A5C8-E96440427E5A}" type="pres">
      <dgm:prSet presAssocID="{04D179B8-A1B3-41A1-9E8C-BECF718FEDD5}" presName="parentText" presStyleLbl="node1" presStyleIdx="2" presStyleCnt="5" custLinFactNeighborX="474" custLinFactNeighborY="700">
        <dgm:presLayoutVars>
          <dgm:chMax val="0"/>
          <dgm:bulletEnabled val="1"/>
        </dgm:presLayoutVars>
      </dgm:prSet>
      <dgm:spPr/>
    </dgm:pt>
    <dgm:pt modelId="{39EAC55A-F752-4524-9044-6D14B3D4D240}" type="pres">
      <dgm:prSet presAssocID="{04D179B8-A1B3-41A1-9E8C-BECF718FEDD5}" presName="childText" presStyleLbl="revTx" presStyleIdx="0" presStyleCnt="1">
        <dgm:presLayoutVars>
          <dgm:bulletEnabled val="1"/>
        </dgm:presLayoutVars>
      </dgm:prSet>
      <dgm:spPr/>
    </dgm:pt>
    <dgm:pt modelId="{36F5063C-9E7E-43C6-A375-E3428604E74F}" type="pres">
      <dgm:prSet presAssocID="{39EA5FC4-4EC0-45AE-929B-B0ABC036B58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94B0753-10BE-4DC1-82C7-ABC3DC1B0E34}" type="pres">
      <dgm:prSet presAssocID="{957D8B2C-2A8C-4B82-9C1C-58DB8CD7A36E}" presName="spacer" presStyleCnt="0"/>
      <dgm:spPr/>
    </dgm:pt>
    <dgm:pt modelId="{BE6DFCD7-090A-4D76-8662-EDC1CC43B773}" type="pres">
      <dgm:prSet presAssocID="{71CCE6E4-9BBA-4D0F-A925-8C3B51EF87C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F58610D-A3E9-4963-9296-0288B126B1B1}" srcId="{04D179B8-A1B3-41A1-9E8C-BECF718FEDD5}" destId="{36A1BF16-F71B-4336-BD46-FC7F92EEF142}" srcOrd="0" destOrd="0" parTransId="{24C6FB77-313B-42BA-A799-B3FE66742B55}" sibTransId="{9969181E-1FD0-4641-9C41-02AF66110274}"/>
    <dgm:cxn modelId="{AD090A0F-33E8-4794-98A2-90A0D27A753E}" type="presOf" srcId="{6C673227-072D-427E-9442-0E1B2947B3C5}" destId="{C31C7D64-EA93-47A4-971B-2950D1B25F36}" srcOrd="0" destOrd="0" presId="urn:microsoft.com/office/officeart/2005/8/layout/vList2"/>
    <dgm:cxn modelId="{B0F9EC10-5FAC-4341-83C1-A8ADC9C7EE87}" srcId="{AB28468D-1F41-471F-9B3B-F9E940A4244B}" destId="{CBC8411D-9698-4B3C-9777-E46DF130146F}" srcOrd="1" destOrd="0" parTransId="{70F149D5-8190-429C-9E2C-F8D122BADB92}" sibTransId="{BFEAE47A-6E48-481E-91A7-8FBBAD89724B}"/>
    <dgm:cxn modelId="{1449F336-8DE5-43F7-B20D-EB7D1D88EBB0}" type="presOf" srcId="{8F82761C-0B28-4816-BDE9-D79744F78675}" destId="{39EAC55A-F752-4524-9044-6D14B3D4D240}" srcOrd="0" destOrd="1" presId="urn:microsoft.com/office/officeart/2005/8/layout/vList2"/>
    <dgm:cxn modelId="{15E9036F-FADC-4DB9-AB98-BE89D07724BE}" type="presOf" srcId="{39EA5FC4-4EC0-45AE-929B-B0ABC036B58B}" destId="{36F5063C-9E7E-43C6-A375-E3428604E74F}" srcOrd="0" destOrd="0" presId="urn:microsoft.com/office/officeart/2005/8/layout/vList2"/>
    <dgm:cxn modelId="{4313586F-6AD7-405E-ABE9-602ABDA905B8}" srcId="{04D179B8-A1B3-41A1-9E8C-BECF718FEDD5}" destId="{E026BD7C-F342-4FAC-BF1F-71D30FFE016C}" srcOrd="2" destOrd="0" parTransId="{D4B9B291-C46F-4916-814B-FF2183A1C0B5}" sibTransId="{F117F5E6-1830-4671-899B-003EB98672C0}"/>
    <dgm:cxn modelId="{A6871372-C510-47AD-9E58-EB09BA06AF06}" type="presOf" srcId="{E026BD7C-F342-4FAC-BF1F-71D30FFE016C}" destId="{39EAC55A-F752-4524-9044-6D14B3D4D240}" srcOrd="0" destOrd="2" presId="urn:microsoft.com/office/officeart/2005/8/layout/vList2"/>
    <dgm:cxn modelId="{E71AF879-F4E3-4984-9101-20C57D25DE0E}" srcId="{AB28468D-1F41-471F-9B3B-F9E940A4244B}" destId="{6C673227-072D-427E-9442-0E1B2947B3C5}" srcOrd="0" destOrd="0" parTransId="{863B51A6-098B-40EE-82E2-6363D50BE303}" sibTransId="{54BD4010-63EF-43EF-AA4D-127FB069F525}"/>
    <dgm:cxn modelId="{B6E7957A-9793-48E4-843E-C172864765FB}" srcId="{AB28468D-1F41-471F-9B3B-F9E940A4244B}" destId="{39EA5FC4-4EC0-45AE-929B-B0ABC036B58B}" srcOrd="3" destOrd="0" parTransId="{DAC478E2-7BDA-4985-B21F-7FEEC4C5BA84}" sibTransId="{957D8B2C-2A8C-4B82-9C1C-58DB8CD7A36E}"/>
    <dgm:cxn modelId="{C43AC281-1577-49AF-B0C2-C9857A06E7BF}" type="presOf" srcId="{CBC8411D-9698-4B3C-9777-E46DF130146F}" destId="{B909555D-595A-499F-B5F3-B0B6B0B336AD}" srcOrd="0" destOrd="0" presId="urn:microsoft.com/office/officeart/2005/8/layout/vList2"/>
    <dgm:cxn modelId="{4E0579A2-E5D6-46F8-9D5C-791D09D08625}" srcId="{04D179B8-A1B3-41A1-9E8C-BECF718FEDD5}" destId="{8F82761C-0B28-4816-BDE9-D79744F78675}" srcOrd="1" destOrd="0" parTransId="{E9FA8AF1-FA96-4556-9795-E2200DF86429}" sibTransId="{E4477A2A-EA21-4EF0-B16A-318C23D2FBF9}"/>
    <dgm:cxn modelId="{4C98A9A3-C3D0-4F38-ACDD-2D5F053404B0}" srcId="{AB28468D-1F41-471F-9B3B-F9E940A4244B}" destId="{71CCE6E4-9BBA-4D0F-A925-8C3B51EF87C5}" srcOrd="4" destOrd="0" parTransId="{A9657CBC-74C7-4DAC-9DBD-871E55C8C8C7}" sibTransId="{E8668C1B-86D1-45FD-A213-F4AEFA9E5D1B}"/>
    <dgm:cxn modelId="{700E2CCC-CF79-4ADB-81DA-DC71DE7CCF32}" type="presOf" srcId="{AB28468D-1F41-471F-9B3B-F9E940A4244B}" destId="{65E584A8-CB6A-4A6B-9D5B-1DA715518C2E}" srcOrd="0" destOrd="0" presId="urn:microsoft.com/office/officeart/2005/8/layout/vList2"/>
    <dgm:cxn modelId="{85814ED7-2DB5-4B89-BA3A-162F9F97CAD2}" type="presOf" srcId="{36A1BF16-F71B-4336-BD46-FC7F92EEF142}" destId="{39EAC55A-F752-4524-9044-6D14B3D4D240}" srcOrd="0" destOrd="0" presId="urn:microsoft.com/office/officeart/2005/8/layout/vList2"/>
    <dgm:cxn modelId="{78D574D9-DFD1-4EE5-96D8-66F6E030DA0D}" type="presOf" srcId="{04D179B8-A1B3-41A1-9E8C-BECF718FEDD5}" destId="{A5ABF6AE-4B40-4756-A5C8-E96440427E5A}" srcOrd="0" destOrd="0" presId="urn:microsoft.com/office/officeart/2005/8/layout/vList2"/>
    <dgm:cxn modelId="{F98B55DC-803E-456D-A469-A419CC607D92}" srcId="{AB28468D-1F41-471F-9B3B-F9E940A4244B}" destId="{04D179B8-A1B3-41A1-9E8C-BECF718FEDD5}" srcOrd="2" destOrd="0" parTransId="{23426C17-FAEA-4856-A3EE-5B0DBFD7C563}" sibTransId="{91E532E2-5465-4963-8570-4745EABB1E46}"/>
    <dgm:cxn modelId="{C39072FD-48DC-44DE-82F9-97E3F735B4EF}" type="presOf" srcId="{71CCE6E4-9BBA-4D0F-A925-8C3B51EF87C5}" destId="{BE6DFCD7-090A-4D76-8662-EDC1CC43B773}" srcOrd="0" destOrd="0" presId="urn:microsoft.com/office/officeart/2005/8/layout/vList2"/>
    <dgm:cxn modelId="{3B1739CC-FF50-4974-A48F-9B469B8F887C}" type="presParOf" srcId="{65E584A8-CB6A-4A6B-9D5B-1DA715518C2E}" destId="{C31C7D64-EA93-47A4-971B-2950D1B25F36}" srcOrd="0" destOrd="0" presId="urn:microsoft.com/office/officeart/2005/8/layout/vList2"/>
    <dgm:cxn modelId="{D904C230-3105-466E-807D-C94D3B5D8834}" type="presParOf" srcId="{65E584A8-CB6A-4A6B-9D5B-1DA715518C2E}" destId="{9AE5D4FA-F366-46AE-AE8B-700EA3A7FAD1}" srcOrd="1" destOrd="0" presId="urn:microsoft.com/office/officeart/2005/8/layout/vList2"/>
    <dgm:cxn modelId="{780A6664-90C8-4011-A178-3BFF809978B3}" type="presParOf" srcId="{65E584A8-CB6A-4A6B-9D5B-1DA715518C2E}" destId="{B909555D-595A-499F-B5F3-B0B6B0B336AD}" srcOrd="2" destOrd="0" presId="urn:microsoft.com/office/officeart/2005/8/layout/vList2"/>
    <dgm:cxn modelId="{A8A89827-35A7-492D-B5F9-E8884E6C3F8E}" type="presParOf" srcId="{65E584A8-CB6A-4A6B-9D5B-1DA715518C2E}" destId="{2CD9DFD5-86AD-4A57-8331-9FC7EEC6FB0A}" srcOrd="3" destOrd="0" presId="urn:microsoft.com/office/officeart/2005/8/layout/vList2"/>
    <dgm:cxn modelId="{E4CE9FFC-7F0F-4D28-ADC5-B3C33B2518F9}" type="presParOf" srcId="{65E584A8-CB6A-4A6B-9D5B-1DA715518C2E}" destId="{A5ABF6AE-4B40-4756-A5C8-E96440427E5A}" srcOrd="4" destOrd="0" presId="urn:microsoft.com/office/officeart/2005/8/layout/vList2"/>
    <dgm:cxn modelId="{BD804C42-66DD-409D-96B5-3A56C541D09C}" type="presParOf" srcId="{65E584A8-CB6A-4A6B-9D5B-1DA715518C2E}" destId="{39EAC55A-F752-4524-9044-6D14B3D4D240}" srcOrd="5" destOrd="0" presId="urn:microsoft.com/office/officeart/2005/8/layout/vList2"/>
    <dgm:cxn modelId="{854FA363-04D2-42DA-8781-FF9F0BD72635}" type="presParOf" srcId="{65E584A8-CB6A-4A6B-9D5B-1DA715518C2E}" destId="{36F5063C-9E7E-43C6-A375-E3428604E74F}" srcOrd="6" destOrd="0" presId="urn:microsoft.com/office/officeart/2005/8/layout/vList2"/>
    <dgm:cxn modelId="{8ABB96E5-6599-4522-8F55-DB0C9AA5D6F7}" type="presParOf" srcId="{65E584A8-CB6A-4A6B-9D5B-1DA715518C2E}" destId="{B94B0753-10BE-4DC1-82C7-ABC3DC1B0E34}" srcOrd="7" destOrd="0" presId="urn:microsoft.com/office/officeart/2005/8/layout/vList2"/>
    <dgm:cxn modelId="{2125904B-ECBE-4B9F-855A-6AB40EE90022}" type="presParOf" srcId="{65E584A8-CB6A-4A6B-9D5B-1DA715518C2E}" destId="{BE6DFCD7-090A-4D76-8662-EDC1CC43B77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15AC87-B9D7-448F-A691-DDF5E4F9C350}" type="doc">
      <dgm:prSet loTypeId="urn:microsoft.com/office/officeart/2005/8/layout/hList1" loCatId="list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4080E41-D98E-44FC-AE1B-F74EE21DD184}">
      <dgm:prSet/>
      <dgm:spPr/>
      <dgm:t>
        <a:bodyPr/>
        <a:lstStyle/>
        <a:p>
          <a:pPr rtl="0"/>
          <a:r>
            <a:rPr lang="hr-HR" dirty="0" err="1"/>
            <a:t>Cjepanje</a:t>
          </a:r>
          <a:r>
            <a:rPr lang="hr-HR" dirty="0"/>
            <a:t> C3, C4 i C5  </a:t>
          </a:r>
          <a:r>
            <a:rPr lang="hr-HR" dirty="0" err="1"/>
            <a:t>komponenenti</a:t>
          </a:r>
          <a:r>
            <a:rPr lang="hr-HR" dirty="0"/>
            <a:t> komplementa na manje ulomke </a:t>
          </a:r>
          <a:r>
            <a:rPr lang="hr-HR" b="1" dirty="0" err="1"/>
            <a:t>anafilatoksine</a:t>
          </a:r>
          <a:r>
            <a:rPr lang="hr-HR" b="1" dirty="0"/>
            <a:t> (C3a, C4a C5a) </a:t>
          </a:r>
          <a:r>
            <a:rPr lang="hr-HR" dirty="0"/>
            <a:t>koji djeluju putem receptora za:</a:t>
          </a:r>
        </a:p>
      </dgm:t>
    </dgm:pt>
    <dgm:pt modelId="{F935D331-C4B4-424C-B691-F75B33FF9213}" type="parTrans" cxnId="{C6D97FE5-5DAA-4FEA-AD04-A5B0E0829E86}">
      <dgm:prSet/>
      <dgm:spPr/>
      <dgm:t>
        <a:bodyPr/>
        <a:lstStyle/>
        <a:p>
          <a:endParaRPr lang="en-US"/>
        </a:p>
      </dgm:t>
    </dgm:pt>
    <dgm:pt modelId="{D0C8835F-2803-4EF5-964F-E448D393D523}" type="sibTrans" cxnId="{C6D97FE5-5DAA-4FEA-AD04-A5B0E0829E86}">
      <dgm:prSet/>
      <dgm:spPr/>
      <dgm:t>
        <a:bodyPr/>
        <a:lstStyle/>
        <a:p>
          <a:endParaRPr lang="en-US"/>
        </a:p>
      </dgm:t>
    </dgm:pt>
    <dgm:pt modelId="{61BE6396-9D85-4F02-A676-BBEE1D3605C5}">
      <dgm:prSet/>
      <dgm:spPr/>
      <dgm:t>
        <a:bodyPr/>
        <a:lstStyle/>
        <a:p>
          <a:pPr rtl="0"/>
          <a:r>
            <a:rPr lang="hr-HR" b="1" dirty="0"/>
            <a:t>a) </a:t>
          </a:r>
          <a:r>
            <a:rPr lang="hr-HR" b="1" dirty="0" err="1"/>
            <a:t>degranulaciju</a:t>
          </a:r>
          <a:r>
            <a:rPr lang="hr-HR" b="1" dirty="0"/>
            <a:t> </a:t>
          </a:r>
          <a:r>
            <a:rPr lang="hr-HR" b="1" dirty="0" err="1"/>
            <a:t>bazofila</a:t>
          </a:r>
          <a:r>
            <a:rPr lang="hr-HR" b="1" dirty="0"/>
            <a:t> i </a:t>
          </a:r>
          <a:r>
            <a:rPr lang="hr-HR" b="1" dirty="0" err="1"/>
            <a:t>mastocita</a:t>
          </a:r>
          <a:r>
            <a:rPr lang="hr-HR" b="1" dirty="0"/>
            <a:t> </a:t>
          </a:r>
          <a:endParaRPr lang="hr-HR" dirty="0"/>
        </a:p>
      </dgm:t>
    </dgm:pt>
    <dgm:pt modelId="{116A76F1-A6C8-4D7C-8161-0F88416EDB5F}" type="parTrans" cxnId="{3D3EE41D-212B-414C-8E34-56D7DFB75193}">
      <dgm:prSet/>
      <dgm:spPr/>
      <dgm:t>
        <a:bodyPr/>
        <a:lstStyle/>
        <a:p>
          <a:endParaRPr lang="en-US"/>
        </a:p>
      </dgm:t>
    </dgm:pt>
    <dgm:pt modelId="{B313E3C4-FB09-4063-8243-CB87320B677A}" type="sibTrans" cxnId="{3D3EE41D-212B-414C-8E34-56D7DFB75193}">
      <dgm:prSet/>
      <dgm:spPr/>
      <dgm:t>
        <a:bodyPr/>
        <a:lstStyle/>
        <a:p>
          <a:endParaRPr lang="en-US"/>
        </a:p>
      </dgm:t>
    </dgm:pt>
    <dgm:pt modelId="{10B42E75-897F-4482-8D05-A529745034A0}">
      <dgm:prSet/>
      <dgm:spPr/>
      <dgm:t>
        <a:bodyPr/>
        <a:lstStyle/>
        <a:p>
          <a:pPr rtl="0"/>
          <a:r>
            <a:rPr lang="hr-HR" b="1" dirty="0"/>
            <a:t>b) kontrakcija glatkih mišića,</a:t>
          </a:r>
          <a:endParaRPr lang="hr-HR" dirty="0"/>
        </a:p>
      </dgm:t>
    </dgm:pt>
    <dgm:pt modelId="{1D6E6CBB-F4DD-42DD-BA69-FAD40536D2E6}" type="parTrans" cxnId="{67DF6306-0D91-4BD8-80A7-DFFEA13BFAA6}">
      <dgm:prSet/>
      <dgm:spPr/>
      <dgm:t>
        <a:bodyPr/>
        <a:lstStyle/>
        <a:p>
          <a:endParaRPr lang="en-US"/>
        </a:p>
      </dgm:t>
    </dgm:pt>
    <dgm:pt modelId="{6229DE03-C5E9-4E54-B236-4A2962F45677}" type="sibTrans" cxnId="{67DF6306-0D91-4BD8-80A7-DFFEA13BFAA6}">
      <dgm:prSet/>
      <dgm:spPr/>
      <dgm:t>
        <a:bodyPr/>
        <a:lstStyle/>
        <a:p>
          <a:endParaRPr lang="en-US"/>
        </a:p>
      </dgm:t>
    </dgm:pt>
    <dgm:pt modelId="{55A4A13A-7D21-463C-9148-C486C99092F5}">
      <dgm:prSet/>
      <dgm:spPr/>
      <dgm:t>
        <a:bodyPr/>
        <a:lstStyle/>
        <a:p>
          <a:pPr rtl="0"/>
          <a:r>
            <a:rPr lang="hr-HR" b="1" dirty="0"/>
            <a:t>c) povećanje </a:t>
          </a:r>
          <a:r>
            <a:rPr lang="hr-HR" b="1" dirty="0" err="1"/>
            <a:t>permeabilnosti</a:t>
          </a:r>
          <a:r>
            <a:rPr lang="hr-HR" b="1" dirty="0"/>
            <a:t> krvnih žila,</a:t>
          </a:r>
          <a:endParaRPr lang="hr-HR" dirty="0"/>
        </a:p>
      </dgm:t>
    </dgm:pt>
    <dgm:pt modelId="{3488B9A1-072B-40D2-85F0-28100544A32F}" type="parTrans" cxnId="{4764F006-1FFD-4836-A424-65FEB5C25A14}">
      <dgm:prSet/>
      <dgm:spPr/>
      <dgm:t>
        <a:bodyPr/>
        <a:lstStyle/>
        <a:p>
          <a:endParaRPr lang="en-US"/>
        </a:p>
      </dgm:t>
    </dgm:pt>
    <dgm:pt modelId="{0AB6D493-9AC7-4ED4-9251-21E87E48F32D}" type="sibTrans" cxnId="{4764F006-1FFD-4836-A424-65FEB5C25A14}">
      <dgm:prSet/>
      <dgm:spPr/>
      <dgm:t>
        <a:bodyPr/>
        <a:lstStyle/>
        <a:p>
          <a:endParaRPr lang="en-US"/>
        </a:p>
      </dgm:t>
    </dgm:pt>
    <dgm:pt modelId="{C89815F6-250F-4FE4-9D92-4CA5AFD33538}">
      <dgm:prSet/>
      <dgm:spPr/>
      <dgm:t>
        <a:bodyPr/>
        <a:lstStyle/>
        <a:p>
          <a:pPr rtl="0"/>
          <a:r>
            <a:rPr lang="hr-HR" b="1" dirty="0"/>
            <a:t>d) </a:t>
          </a:r>
          <a:r>
            <a:rPr lang="hr-HR" b="1" dirty="0" err="1"/>
            <a:t>kemotaksiju</a:t>
          </a:r>
          <a:r>
            <a:rPr lang="hr-HR" b="1" dirty="0"/>
            <a:t> i aktivaciju </a:t>
          </a:r>
          <a:r>
            <a:rPr lang="hr-HR" b="1" dirty="0" err="1"/>
            <a:t>granulocita</a:t>
          </a:r>
          <a:r>
            <a:rPr lang="hr-HR" b="1" dirty="0"/>
            <a:t> te posljedično oslobađanje </a:t>
          </a:r>
          <a:r>
            <a:rPr lang="hr-HR" b="1" dirty="0" err="1"/>
            <a:t>proteolitičkih</a:t>
          </a:r>
          <a:r>
            <a:rPr lang="hr-HR" b="1" dirty="0"/>
            <a:t> enzima i proizvodnju slobodnih radikala</a:t>
          </a:r>
          <a:endParaRPr lang="hr-HR" dirty="0"/>
        </a:p>
      </dgm:t>
    </dgm:pt>
    <dgm:pt modelId="{F3C00634-6602-482E-87B1-4B948E0BE5F0}" type="parTrans" cxnId="{2B54AFF1-C509-479C-A005-05F28F558C1E}">
      <dgm:prSet/>
      <dgm:spPr/>
      <dgm:t>
        <a:bodyPr/>
        <a:lstStyle/>
        <a:p>
          <a:endParaRPr lang="en-US"/>
        </a:p>
      </dgm:t>
    </dgm:pt>
    <dgm:pt modelId="{7AC25DD0-1539-4CE4-A1F0-2C1ADC85AC9D}" type="sibTrans" cxnId="{2B54AFF1-C509-479C-A005-05F28F558C1E}">
      <dgm:prSet/>
      <dgm:spPr/>
      <dgm:t>
        <a:bodyPr/>
        <a:lstStyle/>
        <a:p>
          <a:endParaRPr lang="en-US"/>
        </a:p>
      </dgm:t>
    </dgm:pt>
    <dgm:pt modelId="{1A45D4CB-9EA7-457D-A2BC-377C18745C31}" type="pres">
      <dgm:prSet presAssocID="{E215AC87-B9D7-448F-A691-DDF5E4F9C350}" presName="Name0" presStyleCnt="0">
        <dgm:presLayoutVars>
          <dgm:dir/>
          <dgm:animLvl val="lvl"/>
          <dgm:resizeHandles val="exact"/>
        </dgm:presLayoutVars>
      </dgm:prSet>
      <dgm:spPr/>
    </dgm:pt>
    <dgm:pt modelId="{E01C88C5-F14E-4364-96D6-4AE8948F9494}" type="pres">
      <dgm:prSet presAssocID="{94080E41-D98E-44FC-AE1B-F74EE21DD184}" presName="composite" presStyleCnt="0"/>
      <dgm:spPr/>
    </dgm:pt>
    <dgm:pt modelId="{B043CE39-1BC0-4E03-8C7E-EE9A251452DC}" type="pres">
      <dgm:prSet presAssocID="{94080E41-D98E-44FC-AE1B-F74EE21DD184}" presName="parTx" presStyleLbl="alignNode1" presStyleIdx="0" presStyleCnt="1" custLinFactNeighborX="-2629" custLinFactNeighborY="-2901">
        <dgm:presLayoutVars>
          <dgm:chMax val="0"/>
          <dgm:chPref val="0"/>
          <dgm:bulletEnabled val="1"/>
        </dgm:presLayoutVars>
      </dgm:prSet>
      <dgm:spPr/>
    </dgm:pt>
    <dgm:pt modelId="{4740C824-4A8B-4706-8394-1EE2B0D747B7}" type="pres">
      <dgm:prSet presAssocID="{94080E41-D98E-44FC-AE1B-F74EE21DD18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7DF6306-0D91-4BD8-80A7-DFFEA13BFAA6}" srcId="{94080E41-D98E-44FC-AE1B-F74EE21DD184}" destId="{10B42E75-897F-4482-8D05-A529745034A0}" srcOrd="1" destOrd="0" parTransId="{1D6E6CBB-F4DD-42DD-BA69-FAD40536D2E6}" sibTransId="{6229DE03-C5E9-4E54-B236-4A2962F45677}"/>
    <dgm:cxn modelId="{4764F006-1FFD-4836-A424-65FEB5C25A14}" srcId="{94080E41-D98E-44FC-AE1B-F74EE21DD184}" destId="{55A4A13A-7D21-463C-9148-C486C99092F5}" srcOrd="2" destOrd="0" parTransId="{3488B9A1-072B-40D2-85F0-28100544A32F}" sibTransId="{0AB6D493-9AC7-4ED4-9251-21E87E48F32D}"/>
    <dgm:cxn modelId="{3D3EE41D-212B-414C-8E34-56D7DFB75193}" srcId="{94080E41-D98E-44FC-AE1B-F74EE21DD184}" destId="{61BE6396-9D85-4F02-A676-BBEE1D3605C5}" srcOrd="0" destOrd="0" parTransId="{116A76F1-A6C8-4D7C-8161-0F88416EDB5F}" sibTransId="{B313E3C4-FB09-4063-8243-CB87320B677A}"/>
    <dgm:cxn modelId="{8CA80B9C-6A59-4A5A-9695-9974CB28743A}" type="presOf" srcId="{55A4A13A-7D21-463C-9148-C486C99092F5}" destId="{4740C824-4A8B-4706-8394-1EE2B0D747B7}" srcOrd="0" destOrd="2" presId="urn:microsoft.com/office/officeart/2005/8/layout/hList1"/>
    <dgm:cxn modelId="{8A6DCEA0-8BA3-4E29-8D10-23AAC32EA2F9}" type="presOf" srcId="{C89815F6-250F-4FE4-9D92-4CA5AFD33538}" destId="{4740C824-4A8B-4706-8394-1EE2B0D747B7}" srcOrd="0" destOrd="3" presId="urn:microsoft.com/office/officeart/2005/8/layout/hList1"/>
    <dgm:cxn modelId="{D58642C2-57B9-4DCB-B44F-4BADABF63EF9}" type="presOf" srcId="{10B42E75-897F-4482-8D05-A529745034A0}" destId="{4740C824-4A8B-4706-8394-1EE2B0D747B7}" srcOrd="0" destOrd="1" presId="urn:microsoft.com/office/officeart/2005/8/layout/hList1"/>
    <dgm:cxn modelId="{C6D97FE5-5DAA-4FEA-AD04-A5B0E0829E86}" srcId="{E215AC87-B9D7-448F-A691-DDF5E4F9C350}" destId="{94080E41-D98E-44FC-AE1B-F74EE21DD184}" srcOrd="0" destOrd="0" parTransId="{F935D331-C4B4-424C-B691-F75B33FF9213}" sibTransId="{D0C8835F-2803-4EF5-964F-E448D393D523}"/>
    <dgm:cxn modelId="{6E445CED-B12A-41E0-AE34-9D17BE65A1F8}" type="presOf" srcId="{61BE6396-9D85-4F02-A676-BBEE1D3605C5}" destId="{4740C824-4A8B-4706-8394-1EE2B0D747B7}" srcOrd="0" destOrd="0" presId="urn:microsoft.com/office/officeart/2005/8/layout/hList1"/>
    <dgm:cxn modelId="{2B54AFF1-C509-479C-A005-05F28F558C1E}" srcId="{94080E41-D98E-44FC-AE1B-F74EE21DD184}" destId="{C89815F6-250F-4FE4-9D92-4CA5AFD33538}" srcOrd="3" destOrd="0" parTransId="{F3C00634-6602-482E-87B1-4B948E0BE5F0}" sibTransId="{7AC25DD0-1539-4CE4-A1F0-2C1ADC85AC9D}"/>
    <dgm:cxn modelId="{D0DBFCFD-7C24-4BD8-B185-AFDFEEF8181B}" type="presOf" srcId="{94080E41-D98E-44FC-AE1B-F74EE21DD184}" destId="{B043CE39-1BC0-4E03-8C7E-EE9A251452DC}" srcOrd="0" destOrd="0" presId="urn:microsoft.com/office/officeart/2005/8/layout/hList1"/>
    <dgm:cxn modelId="{7B67D0FE-5C80-46F8-954A-2461B714C799}" type="presOf" srcId="{E215AC87-B9D7-448F-A691-DDF5E4F9C350}" destId="{1A45D4CB-9EA7-457D-A2BC-377C18745C31}" srcOrd="0" destOrd="0" presId="urn:microsoft.com/office/officeart/2005/8/layout/hList1"/>
    <dgm:cxn modelId="{16022F66-8BF4-425A-9214-902E7E7A3D9C}" type="presParOf" srcId="{1A45D4CB-9EA7-457D-A2BC-377C18745C31}" destId="{E01C88C5-F14E-4364-96D6-4AE8948F9494}" srcOrd="0" destOrd="0" presId="urn:microsoft.com/office/officeart/2005/8/layout/hList1"/>
    <dgm:cxn modelId="{625FC6F0-2266-451C-BA70-5C4243D6952E}" type="presParOf" srcId="{E01C88C5-F14E-4364-96D6-4AE8948F9494}" destId="{B043CE39-1BC0-4E03-8C7E-EE9A251452DC}" srcOrd="0" destOrd="0" presId="urn:microsoft.com/office/officeart/2005/8/layout/hList1"/>
    <dgm:cxn modelId="{6CC014D7-0CB0-4A54-8B14-AAF5ACED95FE}" type="presParOf" srcId="{E01C88C5-F14E-4364-96D6-4AE8948F9494}" destId="{4740C824-4A8B-4706-8394-1EE2B0D747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72456-5039-42F4-9F09-54CFA02A594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B9FC8B8F-4CF8-4A2F-AB82-B0CC7E975B4F}">
      <dgm:prSet/>
      <dgm:spPr/>
      <dgm:t>
        <a:bodyPr/>
        <a:lstStyle/>
        <a:p>
          <a:pPr rtl="0"/>
          <a:r>
            <a:rPr lang="hr-HR"/>
            <a:t>Novačenjem domaćinovih regulacijskih komponenti komplementa</a:t>
          </a:r>
          <a:endParaRPr lang="hr-HR" dirty="0"/>
        </a:p>
      </dgm:t>
    </dgm:pt>
    <dgm:pt modelId="{ABA999B2-A2E2-4283-AAE6-E4D48610A711}" type="parTrans" cxnId="{A19B235A-045F-4AF2-9DEC-63B327FCBF08}">
      <dgm:prSet/>
      <dgm:spPr/>
      <dgm:t>
        <a:bodyPr/>
        <a:lstStyle/>
        <a:p>
          <a:endParaRPr lang="en-US"/>
        </a:p>
      </dgm:t>
    </dgm:pt>
    <dgm:pt modelId="{0485AC73-94DD-4F66-B61B-D973FCDB1AB3}" type="sibTrans" cxnId="{A19B235A-045F-4AF2-9DEC-63B327FCBF08}">
      <dgm:prSet/>
      <dgm:spPr/>
      <dgm:t>
        <a:bodyPr/>
        <a:lstStyle/>
        <a:p>
          <a:endParaRPr lang="en-US"/>
        </a:p>
      </dgm:t>
    </dgm:pt>
    <dgm:pt modelId="{5DDCDFC5-7504-4B02-A154-5033F1BE207F}">
      <dgm:prSet/>
      <dgm:spPr/>
      <dgm:t>
        <a:bodyPr/>
        <a:lstStyle/>
        <a:p>
          <a:pPr rtl="0"/>
          <a:r>
            <a:rPr lang="hr-HR"/>
            <a:t>Proizvodnjom specifičnih bjelančevina koje oponašaju domaćinove regulacijske komponente komplementa</a:t>
          </a:r>
          <a:endParaRPr lang="hr-HR" dirty="0"/>
        </a:p>
      </dgm:t>
    </dgm:pt>
    <dgm:pt modelId="{CE6A8A8D-1444-4BB5-822B-ACEB3D6ADD03}" type="parTrans" cxnId="{FBF2F501-8374-4DAE-B24F-86CF5740BE58}">
      <dgm:prSet/>
      <dgm:spPr/>
      <dgm:t>
        <a:bodyPr/>
        <a:lstStyle/>
        <a:p>
          <a:endParaRPr lang="en-US"/>
        </a:p>
      </dgm:t>
    </dgm:pt>
    <dgm:pt modelId="{BC6B2507-AFBD-47A8-A30F-7BCAB814BBCB}" type="sibTrans" cxnId="{FBF2F501-8374-4DAE-B24F-86CF5740BE58}">
      <dgm:prSet/>
      <dgm:spPr/>
      <dgm:t>
        <a:bodyPr/>
        <a:lstStyle/>
        <a:p>
          <a:endParaRPr lang="en-US"/>
        </a:p>
      </dgm:t>
    </dgm:pt>
    <dgm:pt modelId="{A7A8A3B2-C70D-4678-AEC0-9615D03B197F}">
      <dgm:prSet/>
      <dgm:spPr/>
      <dgm:t>
        <a:bodyPr/>
        <a:lstStyle/>
        <a:p>
          <a:pPr rtl="0"/>
          <a:r>
            <a:rPr lang="hr-HR" dirty="0"/>
            <a:t>Produkti gena mikroorganizama mogu spriječiti upalu posredovanu komponentama komplementa</a:t>
          </a:r>
        </a:p>
      </dgm:t>
    </dgm:pt>
    <dgm:pt modelId="{EC9A005B-DCF0-45DA-A97E-90FD4A89AE29}" type="parTrans" cxnId="{D4A3CDB4-D675-4161-BD81-15616DA2A030}">
      <dgm:prSet/>
      <dgm:spPr/>
      <dgm:t>
        <a:bodyPr/>
        <a:lstStyle/>
        <a:p>
          <a:endParaRPr lang="en-US"/>
        </a:p>
      </dgm:t>
    </dgm:pt>
    <dgm:pt modelId="{A9254B48-45BF-497F-BA9B-EA934C2888A1}" type="sibTrans" cxnId="{D4A3CDB4-D675-4161-BD81-15616DA2A030}">
      <dgm:prSet/>
      <dgm:spPr/>
      <dgm:t>
        <a:bodyPr/>
        <a:lstStyle/>
        <a:p>
          <a:endParaRPr lang="en-US"/>
        </a:p>
      </dgm:t>
    </dgm:pt>
    <dgm:pt modelId="{5E07305F-3086-4B15-A91A-0E35EAB6A2DF}" type="pres">
      <dgm:prSet presAssocID="{A4072456-5039-42F4-9F09-54CFA02A5946}" presName="linear" presStyleCnt="0">
        <dgm:presLayoutVars>
          <dgm:animLvl val="lvl"/>
          <dgm:resizeHandles val="exact"/>
        </dgm:presLayoutVars>
      </dgm:prSet>
      <dgm:spPr/>
    </dgm:pt>
    <dgm:pt modelId="{3569DFA7-7D4B-4153-B023-213E63FF2D9B}" type="pres">
      <dgm:prSet presAssocID="{B9FC8B8F-4CF8-4A2F-AB82-B0CC7E975B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4AB5903-837A-44DF-92B6-D81879DDF0A7}" type="pres">
      <dgm:prSet presAssocID="{0485AC73-94DD-4F66-B61B-D973FCDB1AB3}" presName="spacer" presStyleCnt="0"/>
      <dgm:spPr/>
    </dgm:pt>
    <dgm:pt modelId="{8DF8F538-AB21-4C9C-888D-7A85F7ED660D}" type="pres">
      <dgm:prSet presAssocID="{5DDCDFC5-7504-4B02-A154-5033F1BE20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395EE76-7728-4163-B967-CE231CFB8DBB}" type="pres">
      <dgm:prSet presAssocID="{BC6B2507-AFBD-47A8-A30F-7BCAB814BBCB}" presName="spacer" presStyleCnt="0"/>
      <dgm:spPr/>
    </dgm:pt>
    <dgm:pt modelId="{276037B5-725D-442E-9D2D-435895C6BE2D}" type="pres">
      <dgm:prSet presAssocID="{A7A8A3B2-C70D-4678-AEC0-9615D03B197F}" presName="parentText" presStyleLbl="node1" presStyleIdx="2" presStyleCnt="3" custLinFactNeighborX="176" custLinFactNeighborY="64236">
        <dgm:presLayoutVars>
          <dgm:chMax val="0"/>
          <dgm:bulletEnabled val="1"/>
        </dgm:presLayoutVars>
      </dgm:prSet>
      <dgm:spPr/>
    </dgm:pt>
  </dgm:ptLst>
  <dgm:cxnLst>
    <dgm:cxn modelId="{FBF2F501-8374-4DAE-B24F-86CF5740BE58}" srcId="{A4072456-5039-42F4-9F09-54CFA02A5946}" destId="{5DDCDFC5-7504-4B02-A154-5033F1BE207F}" srcOrd="1" destOrd="0" parTransId="{CE6A8A8D-1444-4BB5-822B-ACEB3D6ADD03}" sibTransId="{BC6B2507-AFBD-47A8-A30F-7BCAB814BBCB}"/>
    <dgm:cxn modelId="{7C30FA25-20F5-4532-9A2E-E5ABAD72643F}" type="presOf" srcId="{A4072456-5039-42F4-9F09-54CFA02A5946}" destId="{5E07305F-3086-4B15-A91A-0E35EAB6A2DF}" srcOrd="0" destOrd="0" presId="urn:microsoft.com/office/officeart/2005/8/layout/vList2"/>
    <dgm:cxn modelId="{4230333F-F696-43F3-A5B7-2883D902D298}" type="presOf" srcId="{5DDCDFC5-7504-4B02-A154-5033F1BE207F}" destId="{8DF8F538-AB21-4C9C-888D-7A85F7ED660D}" srcOrd="0" destOrd="0" presId="urn:microsoft.com/office/officeart/2005/8/layout/vList2"/>
    <dgm:cxn modelId="{A19B235A-045F-4AF2-9DEC-63B327FCBF08}" srcId="{A4072456-5039-42F4-9F09-54CFA02A5946}" destId="{B9FC8B8F-4CF8-4A2F-AB82-B0CC7E975B4F}" srcOrd="0" destOrd="0" parTransId="{ABA999B2-A2E2-4283-AAE6-E4D48610A711}" sibTransId="{0485AC73-94DD-4F66-B61B-D973FCDB1AB3}"/>
    <dgm:cxn modelId="{FBFFC681-C244-4ADC-AE46-9B895AF3377F}" type="presOf" srcId="{B9FC8B8F-4CF8-4A2F-AB82-B0CC7E975B4F}" destId="{3569DFA7-7D4B-4153-B023-213E63FF2D9B}" srcOrd="0" destOrd="0" presId="urn:microsoft.com/office/officeart/2005/8/layout/vList2"/>
    <dgm:cxn modelId="{51415689-58BC-492A-8DAF-FABF461AD94E}" type="presOf" srcId="{A7A8A3B2-C70D-4678-AEC0-9615D03B197F}" destId="{276037B5-725D-442E-9D2D-435895C6BE2D}" srcOrd="0" destOrd="0" presId="urn:microsoft.com/office/officeart/2005/8/layout/vList2"/>
    <dgm:cxn modelId="{D4A3CDB4-D675-4161-BD81-15616DA2A030}" srcId="{A4072456-5039-42F4-9F09-54CFA02A5946}" destId="{A7A8A3B2-C70D-4678-AEC0-9615D03B197F}" srcOrd="2" destOrd="0" parTransId="{EC9A005B-DCF0-45DA-A97E-90FD4A89AE29}" sibTransId="{A9254B48-45BF-497F-BA9B-EA934C2888A1}"/>
    <dgm:cxn modelId="{ACACAA28-3DB5-4EAB-86AB-8D3DDA91A02E}" type="presParOf" srcId="{5E07305F-3086-4B15-A91A-0E35EAB6A2DF}" destId="{3569DFA7-7D4B-4153-B023-213E63FF2D9B}" srcOrd="0" destOrd="0" presId="urn:microsoft.com/office/officeart/2005/8/layout/vList2"/>
    <dgm:cxn modelId="{6481FB46-48DE-4048-A619-8B21C958FAB2}" type="presParOf" srcId="{5E07305F-3086-4B15-A91A-0E35EAB6A2DF}" destId="{F4AB5903-837A-44DF-92B6-D81879DDF0A7}" srcOrd="1" destOrd="0" presId="urn:microsoft.com/office/officeart/2005/8/layout/vList2"/>
    <dgm:cxn modelId="{2EBD4E73-3B36-4CF7-9CAF-C624947EE84E}" type="presParOf" srcId="{5E07305F-3086-4B15-A91A-0E35EAB6A2DF}" destId="{8DF8F538-AB21-4C9C-888D-7A85F7ED660D}" srcOrd="2" destOrd="0" presId="urn:microsoft.com/office/officeart/2005/8/layout/vList2"/>
    <dgm:cxn modelId="{5FBA0148-26E1-4CA1-8356-7AA4A416EAB3}" type="presParOf" srcId="{5E07305F-3086-4B15-A91A-0E35EAB6A2DF}" destId="{E395EE76-7728-4163-B967-CE231CFB8DBB}" srcOrd="3" destOrd="0" presId="urn:microsoft.com/office/officeart/2005/8/layout/vList2"/>
    <dgm:cxn modelId="{29BAECBB-083A-4FD9-8620-96EA54BB11D3}" type="presParOf" srcId="{5E07305F-3086-4B15-A91A-0E35EAB6A2DF}" destId="{276037B5-725D-442E-9D2D-435895C6BE2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1C565-BBC8-443B-8D5C-D1DAB38BE23D}">
      <dsp:nvSpPr>
        <dsp:cNvPr id="0" name=""/>
        <dsp:cNvSpPr/>
      </dsp:nvSpPr>
      <dsp:spPr>
        <a:xfrm>
          <a:off x="141788" y="75"/>
          <a:ext cx="3894015" cy="943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Obuhvaća preko </a:t>
          </a:r>
          <a:r>
            <a:rPr lang="sl-SI" sz="1800" b="1" kern="1200" dirty="0"/>
            <a:t>trideset proteina plazme i membranskih proteina</a:t>
          </a:r>
          <a:r>
            <a:rPr lang="sl-SI" sz="1800" kern="1200" dirty="0"/>
            <a:t> uključujući:</a:t>
          </a:r>
          <a:endParaRPr lang="hr-HR" sz="1800" kern="1200" dirty="0"/>
        </a:p>
      </dsp:txBody>
      <dsp:txXfrm>
        <a:off x="169414" y="27701"/>
        <a:ext cx="3838763" cy="887983"/>
      </dsp:txXfrm>
    </dsp:sp>
    <dsp:sp modelId="{58BEB61B-D3DD-4592-BF74-B12EB76CB769}">
      <dsp:nvSpPr>
        <dsp:cNvPr id="0" name=""/>
        <dsp:cNvSpPr/>
      </dsp:nvSpPr>
      <dsp:spPr>
        <a:xfrm>
          <a:off x="531189" y="943311"/>
          <a:ext cx="389401" cy="707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426"/>
              </a:lnTo>
              <a:lnTo>
                <a:pt x="389401" y="7074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67E345-6790-4AFC-9717-43BE28AE91B6}">
      <dsp:nvSpPr>
        <dsp:cNvPr id="0" name=""/>
        <dsp:cNvSpPr/>
      </dsp:nvSpPr>
      <dsp:spPr>
        <a:xfrm>
          <a:off x="920591" y="1179120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1" kern="1200"/>
            <a:t>Komponente komplementa</a:t>
          </a:r>
          <a:endParaRPr lang="hr-HR" sz="2000" kern="1200"/>
        </a:p>
      </dsp:txBody>
      <dsp:txXfrm>
        <a:off x="948217" y="1206746"/>
        <a:ext cx="2382340" cy="887983"/>
      </dsp:txXfrm>
    </dsp:sp>
    <dsp:sp modelId="{608141D1-AFFC-4FC7-90B5-FA001A44985C}">
      <dsp:nvSpPr>
        <dsp:cNvPr id="0" name=""/>
        <dsp:cNvSpPr/>
      </dsp:nvSpPr>
      <dsp:spPr>
        <a:xfrm>
          <a:off x="531189" y="943311"/>
          <a:ext cx="389401" cy="1886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470"/>
              </a:lnTo>
              <a:lnTo>
                <a:pt x="389401" y="18864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F8CAC9-B725-4124-BC6D-066DD1F8299E}">
      <dsp:nvSpPr>
        <dsp:cNvPr id="0" name=""/>
        <dsp:cNvSpPr/>
      </dsp:nvSpPr>
      <dsp:spPr>
        <a:xfrm>
          <a:off x="920591" y="2358164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1" kern="1200" dirty="0"/>
            <a:t>Receptore za komplement</a:t>
          </a:r>
          <a:endParaRPr lang="hr-HR" sz="2000" kern="1200" dirty="0"/>
        </a:p>
      </dsp:txBody>
      <dsp:txXfrm>
        <a:off x="948217" y="2385790"/>
        <a:ext cx="2382340" cy="887983"/>
      </dsp:txXfrm>
    </dsp:sp>
    <dsp:sp modelId="{6DB652C0-CC32-4627-BB1C-F9F90447B737}">
      <dsp:nvSpPr>
        <dsp:cNvPr id="0" name=""/>
        <dsp:cNvSpPr/>
      </dsp:nvSpPr>
      <dsp:spPr>
        <a:xfrm>
          <a:off x="531189" y="943311"/>
          <a:ext cx="389401" cy="3065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5515"/>
              </a:lnTo>
              <a:lnTo>
                <a:pt x="389401" y="306551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3DF348-E252-4E97-80DC-C4651FE2AB7A}">
      <dsp:nvSpPr>
        <dsp:cNvPr id="0" name=""/>
        <dsp:cNvSpPr/>
      </dsp:nvSpPr>
      <dsp:spPr>
        <a:xfrm>
          <a:off x="920591" y="3537208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b="1" kern="1200"/>
            <a:t>Regulatorne proteine komplementa</a:t>
          </a:r>
          <a:endParaRPr lang="hr-HR" sz="2000" kern="1200"/>
        </a:p>
      </dsp:txBody>
      <dsp:txXfrm>
        <a:off x="948217" y="3564834"/>
        <a:ext cx="2382340" cy="887983"/>
      </dsp:txXfrm>
    </dsp:sp>
    <dsp:sp modelId="{C8EBD3C0-8179-4885-9511-DC0EAF08DC0A}">
      <dsp:nvSpPr>
        <dsp:cNvPr id="0" name=""/>
        <dsp:cNvSpPr/>
      </dsp:nvSpPr>
      <dsp:spPr>
        <a:xfrm>
          <a:off x="4507421" y="75"/>
          <a:ext cx="3046990" cy="943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700" kern="1200"/>
            <a:t>Proteini komponenti komplementa imaju:</a:t>
          </a:r>
        </a:p>
      </dsp:txBody>
      <dsp:txXfrm>
        <a:off x="4535047" y="27701"/>
        <a:ext cx="2991738" cy="887983"/>
      </dsp:txXfrm>
    </dsp:sp>
    <dsp:sp modelId="{180ACB11-CC87-4495-AECA-874EFD890885}">
      <dsp:nvSpPr>
        <dsp:cNvPr id="0" name=""/>
        <dsp:cNvSpPr/>
      </dsp:nvSpPr>
      <dsp:spPr>
        <a:xfrm>
          <a:off x="4812120" y="943311"/>
          <a:ext cx="304699" cy="707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426"/>
              </a:lnTo>
              <a:lnTo>
                <a:pt x="304699" y="70742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58ABD-292B-4E17-B371-0F5D960E1509}">
      <dsp:nvSpPr>
        <dsp:cNvPr id="0" name=""/>
        <dsp:cNvSpPr/>
      </dsp:nvSpPr>
      <dsp:spPr>
        <a:xfrm>
          <a:off x="5116819" y="1179120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Proupalnu</a:t>
          </a:r>
          <a:endParaRPr lang="hr-HR" sz="2000" kern="1200"/>
        </a:p>
      </dsp:txBody>
      <dsp:txXfrm>
        <a:off x="5144445" y="1206746"/>
        <a:ext cx="2382340" cy="887983"/>
      </dsp:txXfrm>
    </dsp:sp>
    <dsp:sp modelId="{9370BE42-52BE-4D2F-8211-00473D143A46}">
      <dsp:nvSpPr>
        <dsp:cNvPr id="0" name=""/>
        <dsp:cNvSpPr/>
      </dsp:nvSpPr>
      <dsp:spPr>
        <a:xfrm>
          <a:off x="4812120" y="943311"/>
          <a:ext cx="304699" cy="1886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6470"/>
              </a:lnTo>
              <a:lnTo>
                <a:pt x="304699" y="188647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9A11F-76BC-49A6-AF75-773BFE74D3E9}">
      <dsp:nvSpPr>
        <dsp:cNvPr id="0" name=""/>
        <dsp:cNvSpPr/>
      </dsp:nvSpPr>
      <dsp:spPr>
        <a:xfrm>
          <a:off x="5116819" y="2358164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Zaštitnu </a:t>
          </a:r>
          <a:endParaRPr lang="hr-HR" sz="2000" kern="1200"/>
        </a:p>
      </dsp:txBody>
      <dsp:txXfrm>
        <a:off x="5144445" y="2385790"/>
        <a:ext cx="2382340" cy="887983"/>
      </dsp:txXfrm>
    </dsp:sp>
    <dsp:sp modelId="{2EAFCEF0-6D01-4F37-9A9B-C6D1AB456031}">
      <dsp:nvSpPr>
        <dsp:cNvPr id="0" name=""/>
        <dsp:cNvSpPr/>
      </dsp:nvSpPr>
      <dsp:spPr>
        <a:xfrm>
          <a:off x="4812120" y="943311"/>
          <a:ext cx="304699" cy="3065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5515"/>
              </a:lnTo>
              <a:lnTo>
                <a:pt x="304699" y="306551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2EA30-7752-4AF3-92BF-2D8C4081CF11}">
      <dsp:nvSpPr>
        <dsp:cNvPr id="0" name=""/>
        <dsp:cNvSpPr/>
      </dsp:nvSpPr>
      <dsp:spPr>
        <a:xfrm>
          <a:off x="5116819" y="3537208"/>
          <a:ext cx="2437592" cy="9432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Regulatornu funkciju</a:t>
          </a:r>
          <a:endParaRPr lang="hr-HR" sz="2000" kern="1200"/>
        </a:p>
      </dsp:txBody>
      <dsp:txXfrm>
        <a:off x="5144445" y="3564834"/>
        <a:ext cx="2382340" cy="8879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C7D64-EA93-47A4-971B-2950D1B25F36}">
      <dsp:nvSpPr>
        <dsp:cNvPr id="0" name=""/>
        <dsp:cNvSpPr/>
      </dsp:nvSpPr>
      <dsp:spPr>
        <a:xfrm>
          <a:off x="0" y="72847"/>
          <a:ext cx="10058399" cy="6715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kern="1200" dirty="0"/>
            <a:t>Citoliza ili citotoksičnost (MAC)</a:t>
          </a:r>
          <a:endParaRPr lang="hr-HR" sz="2800" kern="1200" dirty="0"/>
        </a:p>
      </dsp:txBody>
      <dsp:txXfrm>
        <a:off x="32784" y="105631"/>
        <a:ext cx="9992831" cy="606012"/>
      </dsp:txXfrm>
    </dsp:sp>
    <dsp:sp modelId="{B909555D-595A-499F-B5F3-B0B6B0B336AD}">
      <dsp:nvSpPr>
        <dsp:cNvPr id="0" name=""/>
        <dsp:cNvSpPr/>
      </dsp:nvSpPr>
      <dsp:spPr>
        <a:xfrm>
          <a:off x="0" y="830314"/>
          <a:ext cx="10058399" cy="6715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0" kern="1200"/>
            <a:t>Opsonizacija (C3b, C4b)</a:t>
          </a:r>
          <a:endParaRPr lang="hr-HR" sz="2800" b="0" kern="1200" dirty="0"/>
        </a:p>
      </dsp:txBody>
      <dsp:txXfrm>
        <a:off x="32784" y="863098"/>
        <a:ext cx="9992831" cy="606012"/>
      </dsp:txXfrm>
    </dsp:sp>
    <dsp:sp modelId="{A5ABF6AE-4B40-4756-A5C8-E96440427E5A}">
      <dsp:nvSpPr>
        <dsp:cNvPr id="0" name=""/>
        <dsp:cNvSpPr/>
      </dsp:nvSpPr>
      <dsp:spPr>
        <a:xfrm>
          <a:off x="0" y="1585199"/>
          <a:ext cx="10058399" cy="6715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 dirty="0"/>
            <a:t>Upalna  reakcija (C5a, C3a, C4a)</a:t>
          </a:r>
          <a:endParaRPr lang="hr-HR" sz="2800" b="1" kern="1200" dirty="0"/>
        </a:p>
      </dsp:txBody>
      <dsp:txXfrm>
        <a:off x="32784" y="1617983"/>
        <a:ext cx="9992831" cy="606012"/>
      </dsp:txXfrm>
    </dsp:sp>
    <dsp:sp modelId="{39EAC55A-F752-4524-9044-6D14B3D4D240}">
      <dsp:nvSpPr>
        <dsp:cNvPr id="0" name=""/>
        <dsp:cNvSpPr/>
      </dsp:nvSpPr>
      <dsp:spPr>
        <a:xfrm>
          <a:off x="0" y="2248867"/>
          <a:ext cx="10058399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935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2200" kern="1200"/>
            <a:t>Degranulacija mastocita i bazofila</a:t>
          </a:r>
          <a:endParaRPr lang="hr-HR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2200" kern="1200"/>
            <a:t>Kemotaksija i aktivacija neutrofila</a:t>
          </a:r>
          <a:endParaRPr lang="hr-HR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2200" kern="1200" dirty="0"/>
            <a:t>Proizvodnja proupalnih citokina</a:t>
          </a:r>
          <a:endParaRPr lang="hr-HR" sz="2200" kern="1200" dirty="0"/>
        </a:p>
      </dsp:txBody>
      <dsp:txXfrm>
        <a:off x="0" y="2248867"/>
        <a:ext cx="10058399" cy="1130220"/>
      </dsp:txXfrm>
    </dsp:sp>
    <dsp:sp modelId="{36F5063C-9E7E-43C6-A375-E3428604E74F}">
      <dsp:nvSpPr>
        <dsp:cNvPr id="0" name=""/>
        <dsp:cNvSpPr/>
      </dsp:nvSpPr>
      <dsp:spPr>
        <a:xfrm>
          <a:off x="0" y="3379087"/>
          <a:ext cx="10058399" cy="6715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/>
            <a:t>Odstranjivanje imunsnih kompleksa (C3b)</a:t>
          </a:r>
          <a:endParaRPr lang="hr-HR" sz="2800" b="1" kern="1200" dirty="0"/>
        </a:p>
      </dsp:txBody>
      <dsp:txXfrm>
        <a:off x="32784" y="3411871"/>
        <a:ext cx="9992831" cy="606012"/>
      </dsp:txXfrm>
    </dsp:sp>
    <dsp:sp modelId="{BE6DFCD7-090A-4D76-8662-EDC1CC43B773}">
      <dsp:nvSpPr>
        <dsp:cNvPr id="0" name=""/>
        <dsp:cNvSpPr/>
      </dsp:nvSpPr>
      <dsp:spPr>
        <a:xfrm>
          <a:off x="0" y="4131307"/>
          <a:ext cx="10058399" cy="6715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b="1" kern="1200"/>
            <a:t>Stimulacija specifičnog humoralnog odgovora</a:t>
          </a:r>
          <a:endParaRPr lang="hr-HR" sz="2800" b="1" kern="1200" dirty="0"/>
        </a:p>
      </dsp:txBody>
      <dsp:txXfrm>
        <a:off x="32784" y="4164091"/>
        <a:ext cx="9992831" cy="606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3CE39-1BC0-4E03-8C7E-EE9A251452DC}">
      <dsp:nvSpPr>
        <dsp:cNvPr id="0" name=""/>
        <dsp:cNvSpPr/>
      </dsp:nvSpPr>
      <dsp:spPr>
        <a:xfrm>
          <a:off x="0" y="3336"/>
          <a:ext cx="9570657" cy="14674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 err="1"/>
            <a:t>Cjepanje</a:t>
          </a:r>
          <a:r>
            <a:rPr lang="hr-HR" sz="2800" kern="1200" dirty="0"/>
            <a:t> C3, C4 i C5  </a:t>
          </a:r>
          <a:r>
            <a:rPr lang="hr-HR" sz="2800" kern="1200" dirty="0" err="1"/>
            <a:t>komponenenti</a:t>
          </a:r>
          <a:r>
            <a:rPr lang="hr-HR" sz="2800" kern="1200" dirty="0"/>
            <a:t> komplementa na manje ulomke </a:t>
          </a:r>
          <a:r>
            <a:rPr lang="hr-HR" sz="2800" b="1" kern="1200" dirty="0" err="1"/>
            <a:t>anafilatoksine</a:t>
          </a:r>
          <a:r>
            <a:rPr lang="hr-HR" sz="2800" b="1" kern="1200" dirty="0"/>
            <a:t> (C3a, C4a C5a) </a:t>
          </a:r>
          <a:r>
            <a:rPr lang="hr-HR" sz="2800" kern="1200" dirty="0"/>
            <a:t>koji djeluju putem receptora za:</a:t>
          </a:r>
        </a:p>
      </dsp:txBody>
      <dsp:txXfrm>
        <a:off x="0" y="3336"/>
        <a:ext cx="9570657" cy="1467432"/>
      </dsp:txXfrm>
    </dsp:sp>
    <dsp:sp modelId="{4740C824-4A8B-4706-8394-1EE2B0D747B7}">
      <dsp:nvSpPr>
        <dsp:cNvPr id="0" name=""/>
        <dsp:cNvSpPr/>
      </dsp:nvSpPr>
      <dsp:spPr>
        <a:xfrm>
          <a:off x="0" y="1513338"/>
          <a:ext cx="9570657" cy="292067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b="1" kern="1200" dirty="0"/>
            <a:t>a) </a:t>
          </a:r>
          <a:r>
            <a:rPr lang="hr-HR" sz="2800" b="1" kern="1200" dirty="0" err="1"/>
            <a:t>degranulaciju</a:t>
          </a:r>
          <a:r>
            <a:rPr lang="hr-HR" sz="2800" b="1" kern="1200" dirty="0"/>
            <a:t> </a:t>
          </a:r>
          <a:r>
            <a:rPr lang="hr-HR" sz="2800" b="1" kern="1200" dirty="0" err="1"/>
            <a:t>bazofila</a:t>
          </a:r>
          <a:r>
            <a:rPr lang="hr-HR" sz="2800" b="1" kern="1200" dirty="0"/>
            <a:t> i </a:t>
          </a:r>
          <a:r>
            <a:rPr lang="hr-HR" sz="2800" b="1" kern="1200" dirty="0" err="1"/>
            <a:t>mastocita</a:t>
          </a:r>
          <a:r>
            <a:rPr lang="hr-HR" sz="2800" b="1" kern="1200" dirty="0"/>
            <a:t> </a:t>
          </a:r>
          <a:endParaRPr lang="hr-H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b="1" kern="1200" dirty="0"/>
            <a:t>b) kontrakcija glatkih mišića,</a:t>
          </a:r>
          <a:endParaRPr lang="hr-H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b="1" kern="1200" dirty="0"/>
            <a:t>c) povećanje </a:t>
          </a:r>
          <a:r>
            <a:rPr lang="hr-HR" sz="2800" b="1" kern="1200" dirty="0" err="1"/>
            <a:t>permeabilnosti</a:t>
          </a:r>
          <a:r>
            <a:rPr lang="hr-HR" sz="2800" b="1" kern="1200" dirty="0"/>
            <a:t> krvnih žila,</a:t>
          </a:r>
          <a:endParaRPr lang="hr-H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b="1" kern="1200" dirty="0"/>
            <a:t>d) </a:t>
          </a:r>
          <a:r>
            <a:rPr lang="hr-HR" sz="2800" b="1" kern="1200" dirty="0" err="1"/>
            <a:t>kemotaksiju</a:t>
          </a:r>
          <a:r>
            <a:rPr lang="hr-HR" sz="2800" b="1" kern="1200" dirty="0"/>
            <a:t> i aktivaciju </a:t>
          </a:r>
          <a:r>
            <a:rPr lang="hr-HR" sz="2800" b="1" kern="1200" dirty="0" err="1"/>
            <a:t>granulocita</a:t>
          </a:r>
          <a:r>
            <a:rPr lang="hr-HR" sz="2800" b="1" kern="1200" dirty="0"/>
            <a:t> te posljedično oslobađanje </a:t>
          </a:r>
          <a:r>
            <a:rPr lang="hr-HR" sz="2800" b="1" kern="1200" dirty="0" err="1"/>
            <a:t>proteolitičkih</a:t>
          </a:r>
          <a:r>
            <a:rPr lang="hr-HR" sz="2800" b="1" kern="1200" dirty="0"/>
            <a:t> enzima i proizvodnju slobodnih radikala</a:t>
          </a:r>
          <a:endParaRPr lang="hr-HR" sz="2800" kern="1200" dirty="0"/>
        </a:p>
      </dsp:txBody>
      <dsp:txXfrm>
        <a:off x="0" y="1513338"/>
        <a:ext cx="9570657" cy="2920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9DFA7-7D4B-4153-B023-213E63FF2D9B}">
      <dsp:nvSpPr>
        <dsp:cNvPr id="0" name=""/>
        <dsp:cNvSpPr/>
      </dsp:nvSpPr>
      <dsp:spPr>
        <a:xfrm>
          <a:off x="0" y="505947"/>
          <a:ext cx="7696200" cy="1034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Novačenjem domaćinovih regulacijskih komponenti komplementa</a:t>
          </a:r>
          <a:endParaRPr lang="hr-HR" sz="2600" kern="1200" dirty="0"/>
        </a:p>
      </dsp:txBody>
      <dsp:txXfrm>
        <a:off x="50489" y="556436"/>
        <a:ext cx="7595222" cy="933302"/>
      </dsp:txXfrm>
    </dsp:sp>
    <dsp:sp modelId="{8DF8F538-AB21-4C9C-888D-7A85F7ED660D}">
      <dsp:nvSpPr>
        <dsp:cNvPr id="0" name=""/>
        <dsp:cNvSpPr/>
      </dsp:nvSpPr>
      <dsp:spPr>
        <a:xfrm>
          <a:off x="0" y="1615108"/>
          <a:ext cx="7696200" cy="1034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Proizvodnjom specifičnih bjelančevina koje oponašaju domaćinove regulacijske komponente komplementa</a:t>
          </a:r>
          <a:endParaRPr lang="hr-HR" sz="2600" kern="1200" dirty="0"/>
        </a:p>
      </dsp:txBody>
      <dsp:txXfrm>
        <a:off x="50489" y="1665597"/>
        <a:ext cx="7595222" cy="933302"/>
      </dsp:txXfrm>
    </dsp:sp>
    <dsp:sp modelId="{276037B5-725D-442E-9D2D-435895C6BE2D}">
      <dsp:nvSpPr>
        <dsp:cNvPr id="0" name=""/>
        <dsp:cNvSpPr/>
      </dsp:nvSpPr>
      <dsp:spPr>
        <a:xfrm>
          <a:off x="0" y="2772367"/>
          <a:ext cx="7696200" cy="10342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Produkti gena mikroorganizama mogu spriječiti upalu posredovanu komponentama komplementa</a:t>
          </a:r>
        </a:p>
      </dsp:txBody>
      <dsp:txXfrm>
        <a:off x="50489" y="2822856"/>
        <a:ext cx="7595222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BBB5E-791A-4BB5-8CE3-8A76A449C769}" type="datetimeFigureOut">
              <a:rPr lang="hr-HR" smtClean="0"/>
              <a:t>8.1.2025.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E9DB1-899F-4677-AF70-99A2ECF180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359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fs.unipv.it/nfs/minf/dispense/immunology/complpaths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C7F820-629C-4EC6-BFF3-FCCF65534A71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sr-Latn-R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17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1E0605-D273-4E31-9175-D49D364D7D3A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sr-Latn-R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69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2FBBFE-DD10-496C-A628-A086BA6B2B68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sr-Latn-R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6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131CC-F15F-494F-936E-CC588CAD166B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sr-Latn-R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sr-Latn-RS">
                <a:latin typeface="Arial" panose="020B0604020202020204" pitchFamily="34" charset="0"/>
              </a:rPr>
              <a:t> </a:t>
            </a:r>
            <a:r>
              <a:rPr lang="en-GB" altLang="sr-Latn-RS" b="1">
                <a:latin typeface="Arial" panose="020B0604020202020204" pitchFamily="34" charset="0"/>
                <a:hlinkClick r:id="rId3"/>
              </a:rPr>
              <a:t>Fig 4</a:t>
            </a:r>
            <a:r>
              <a:rPr lang="en-GB" altLang="sr-Latn-RS" b="1">
                <a:latin typeface="Arial" panose="020B0604020202020204" pitchFamily="34" charset="0"/>
              </a:rPr>
              <a:t>. The classic and alternative complement pathways and the sites of activity of the decay accelerating factor (DAF), membrane cofactor protein (MCP) and CD59</a:t>
            </a:r>
            <a:r>
              <a:rPr lang="hr-HR" altLang="sr-Latn-RS"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27325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AD8E1D-C717-4167-B33E-AC9EFD007914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sr-Latn-R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7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9F159-895F-4DCF-AC27-66E22837434A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sr-Latn-R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89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D17C8-BC38-4811-BC31-1C8EF0A57DA6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sr-Latn-R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9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A4F8D5-960F-4F39-AF44-BD6188E8F25F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sr-Latn-R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0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>
              <a:latin typeface="Arial" panose="020B060402020202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5C4C0F-3A77-43C6-A073-7287B531B0F2}" type="slidenum">
              <a:rPr lang="en-US" altLang="sr-Latn-R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3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EE96C1-0271-49A9-B644-E1036DD9D8F8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sr-Latn-R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236A0-3DBD-4535-8FDB-75E728504DEE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sr-Latn-R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7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A51E7C-CE1C-429D-AEEF-72DBC2055E0D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sr-Latn-R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91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D354CC-4020-46AE-B2CF-A1B5B2F9BAEB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sr-Latn-R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8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C60CA5-212C-4D06-9756-7BA28FE0BFD2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sr-Latn-R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B7E276-919C-45D8-BD3C-859CD0662C41}" type="slidenum">
              <a:rPr lang="en-US" altLang="sr-Latn-R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sr-Latn-R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42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41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828800"/>
            <a:ext cx="10261600" cy="3657600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5519C-13E7-488E-8A6B-672D2CDC976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548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0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43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2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713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2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7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E0277FD-7DE6-41D4-930D-AC99F5AFE54E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9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5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3ED0CC-082F-4160-86E5-0D6041F12778}" type="datetime1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03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jpeg"/><Relationship Id="rId4" Type="http://schemas.openxmlformats.org/officeDocument/2006/relationships/image" Target="../media/image6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nfs.unipv.it/nfs/minf/dispense/immunology/complpaths.html" TargetMode="External"/><Relationship Id="rId4" Type="http://schemas.openxmlformats.org/officeDocument/2006/relationships/image" Target="http://nfs.unipv.it/nfs/minf/dispense/immunology/complpaths.gi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8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altLang="sr-Latn-RS" b="1" dirty="0">
                <a:latin typeface="Arial Narrow" panose="020B0606020202030204" pitchFamily="34" charset="0"/>
              </a:rPr>
              <a:t>Su</a:t>
            </a:r>
            <a:r>
              <a:rPr lang="en-US" altLang="sr-Latn-RS" b="1" dirty="0" err="1">
                <a:latin typeface="Arial Narrow" panose="020B0606020202030204" pitchFamily="34" charset="0"/>
              </a:rPr>
              <a:t>stav</a:t>
            </a:r>
            <a:r>
              <a:rPr lang="en-US" altLang="sr-Latn-RS" b="1" dirty="0">
                <a:latin typeface="Arial Narrow" panose="020B0606020202030204" pitchFamily="34" charset="0"/>
              </a:rPr>
              <a:t> </a:t>
            </a:r>
            <a:r>
              <a:rPr lang="en-US" altLang="sr-Latn-RS" b="1" dirty="0" err="1">
                <a:latin typeface="Arial Narrow" panose="020B0606020202030204" pitchFamily="34" charset="0"/>
              </a:rPr>
              <a:t>komplementa</a:t>
            </a:r>
            <a:br>
              <a:rPr lang="en-US" altLang="sr-Latn-RS" dirty="0">
                <a:latin typeface="Arial Narrow" panose="020B0606020202030204" pitchFamily="34" charset="0"/>
              </a:rPr>
            </a:br>
            <a:endParaRPr lang="en-US" altLang="sr-Latn-RS" dirty="0">
              <a:latin typeface="Arial Narrow" panose="020B060602020203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sl-SI" altLang="sr-Latn-RS" b="1" dirty="0">
                <a:latin typeface="Arial Narrow" panose="020B0606020202030204" pitchFamily="34" charset="0"/>
              </a:rPr>
              <a:t>Prof. dr. sc. Nada Oršolić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sl-SI" altLang="sr-Latn-RS" dirty="0">
                <a:latin typeface="Arial Narrow" panose="020B0606020202030204" pitchFamily="34" charset="0"/>
              </a:rPr>
              <a:t>Zavod za animalnu fiziologiju</a:t>
            </a:r>
            <a:endParaRPr lang="hr-HR" altLang="sr-Latn-RS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3277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Funkcija komplementa</a:t>
            </a:r>
          </a:p>
        </p:txBody>
      </p:sp>
      <p:graphicFrame>
        <p:nvGraphicFramePr>
          <p:cNvPr id="33795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866766"/>
              </p:ext>
            </p:extLst>
          </p:nvPr>
        </p:nvGraphicFramePr>
        <p:xfrm>
          <a:off x="544513" y="2065338"/>
          <a:ext cx="558165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rawing" r:id="rId3" imgW="8829675" imgH="6362700" progId="Presentations.Drawing.13">
                  <p:embed/>
                </p:oleObj>
              </mc:Choice>
              <mc:Fallback>
                <p:oleObj name="Drawing" r:id="rId3" imgW="8829675" imgH="6362700" progId="Presentations.Drawing.13">
                  <p:embed/>
                  <p:pic>
                    <p:nvPicPr>
                      <p:cNvPr id="33795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2065338"/>
                        <a:ext cx="5581650" cy="402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1861857"/>
            <a:ext cx="5927678" cy="442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5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52363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3631" y="306696"/>
            <a:ext cx="54397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3200" b="1" dirty="0">
                <a:latin typeface="Arial Narrow" panose="020B0606020202030204" pitchFamily="34" charset="0"/>
              </a:rPr>
              <a:t>Sinteza i aktivacija Komponente komplementa </a:t>
            </a:r>
          </a:p>
          <a:p>
            <a:pPr>
              <a:lnSpc>
                <a:spcPct val="80000"/>
              </a:lnSpc>
              <a:spcAft>
                <a:spcPts val="0"/>
              </a:spcAft>
              <a:defRPr/>
            </a:pPr>
            <a:endParaRPr lang="hr-HR" altLang="sr-Latn-RS" sz="32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Komponente komplementa sintetizira: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jetra,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epitelne stanice tankog crijeva,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žučni mjehur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monociti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i </a:t>
            </a:r>
            <a:r>
              <a:rPr lang="hr-HR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makrofagi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Komplement se može aktivirati na </a:t>
            </a:r>
            <a:r>
              <a:rPr lang="hr-HR" altLang="sr-Latn-R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 načina: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klasičnim putem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alternativnim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lektinskim</a:t>
            </a:r>
            <a:r>
              <a:rPr lang="hr-HR" altLang="sr-Latn-RS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putem </a:t>
            </a:r>
          </a:p>
          <a:p>
            <a:pPr lvl="1">
              <a:lnSpc>
                <a:spcPct val="80000"/>
              </a:lnSpc>
              <a:spcAft>
                <a:spcPts val="0"/>
              </a:spcAft>
              <a:defRPr/>
            </a:pPr>
            <a:endParaRPr lang="hr-HR" altLang="sr-Latn-RS" sz="24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lvl="1" algn="just">
              <a:lnSpc>
                <a:spcPct val="80000"/>
              </a:lnSpc>
              <a:spcAft>
                <a:spcPts val="0"/>
              </a:spcAft>
              <a:defRPr/>
            </a:pP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Bez obzira na način aktivacije učinak komplementa na kraju je </a:t>
            </a:r>
            <a:r>
              <a:rPr lang="hr-HR" altLang="sr-Latn-R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isti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; </a:t>
            </a:r>
            <a:r>
              <a:rPr lang="hr-HR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završava nastankom kompleksa koji napada membranu 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(engl. Membrane-</a:t>
            </a:r>
            <a:r>
              <a:rPr lang="hr-HR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attack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complex, MAC) te </a:t>
            </a:r>
            <a:r>
              <a:rPr lang="hr-HR" altLang="sr-Latn-R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svara</a:t>
            </a:r>
            <a:r>
              <a:rPr lang="hr-HR" altLang="sr-Latn-R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oštećenja (pore) na membrani.</a:t>
            </a:r>
            <a:endParaRPr lang="hr-HR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4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/>
              <a:t>Aktivacija komponenti komplementa s </a:t>
            </a:r>
            <a:r>
              <a:rPr lang="hr-HR" altLang="sr-Latn-RS" b="1" dirty="0" err="1"/>
              <a:t>Ig</a:t>
            </a:r>
            <a:endParaRPr lang="hr-HR" altLang="sr-Latn-RS" b="1" dirty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7360"/>
            <a:ext cx="7372350" cy="47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405306" y="6488113"/>
            <a:ext cx="546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altLang="sr-Latn-RS" sz="1800" b="1" dirty="0">
                <a:latin typeface="Comic Sans MS" panose="030F0702030302020204" pitchFamily="66" charset="0"/>
              </a:rPr>
              <a:t>B-</a:t>
            </a:r>
            <a:r>
              <a:rPr lang="it-IT" altLang="sr-Latn-RS" sz="1800" b="1" dirty="0" err="1">
                <a:latin typeface="Comic Sans MS" panose="030F0702030302020204" pitchFamily="66" charset="0"/>
              </a:rPr>
              <a:t>ly</a:t>
            </a:r>
            <a:r>
              <a:rPr lang="it-IT" altLang="sr-Latn-RS" sz="1800" b="1" dirty="0">
                <a:latin typeface="Comic Sans MS" panose="030F0702030302020204" pitchFamily="66" charset="0"/>
              </a:rPr>
              <a:t> – </a:t>
            </a:r>
            <a:r>
              <a:rPr lang="it-IT" altLang="sr-Latn-RS" sz="1800" dirty="0">
                <a:latin typeface="Comic Sans MS" panose="030F0702030302020204" pitchFamily="66" charset="0"/>
              </a:rPr>
              <a:t>B-</a:t>
            </a:r>
            <a:r>
              <a:rPr lang="it-IT" altLang="sr-Latn-RS" sz="1800" dirty="0" err="1">
                <a:latin typeface="Comic Sans MS" panose="030F0702030302020204" pitchFamily="66" charset="0"/>
              </a:rPr>
              <a:t>limfociti</a:t>
            </a:r>
            <a:r>
              <a:rPr lang="it-IT" altLang="sr-Latn-RS" sz="1800" dirty="0">
                <a:latin typeface="Comic Sans MS" panose="030F0702030302020204" pitchFamily="66" charset="0"/>
              </a:rPr>
              <a:t>; </a:t>
            </a:r>
            <a:r>
              <a:rPr lang="it-IT" altLang="sr-Latn-RS" sz="1800" b="1" dirty="0" err="1">
                <a:latin typeface="Comic Sans MS" panose="030F0702030302020204" pitchFamily="66" charset="0"/>
              </a:rPr>
              <a:t>Ba</a:t>
            </a:r>
            <a:r>
              <a:rPr lang="it-IT" altLang="sr-Latn-RS" sz="1800" b="1" dirty="0">
                <a:latin typeface="Comic Sans MS" panose="030F0702030302020204" pitchFamily="66" charset="0"/>
              </a:rPr>
              <a:t> – </a:t>
            </a:r>
            <a:r>
              <a:rPr lang="it-IT" altLang="sr-Latn-RS" sz="1800" dirty="0" err="1">
                <a:latin typeface="Comic Sans MS" panose="030F0702030302020204" pitchFamily="66" charset="0"/>
              </a:rPr>
              <a:t>bazofili</a:t>
            </a:r>
            <a:r>
              <a:rPr lang="it-IT" altLang="sr-Latn-RS" sz="1800" dirty="0">
                <a:latin typeface="Comic Sans MS" panose="030F0702030302020204" pitchFamily="66" charset="0"/>
              </a:rPr>
              <a:t>; </a:t>
            </a:r>
            <a:r>
              <a:rPr lang="it-IT" altLang="sr-Latn-RS" sz="1800" b="1" dirty="0">
                <a:latin typeface="Comic Sans MS" panose="030F0702030302020204" pitchFamily="66" charset="0"/>
              </a:rPr>
              <a:t>Ma – </a:t>
            </a:r>
            <a:r>
              <a:rPr lang="it-IT" altLang="sr-Latn-RS" sz="1800" dirty="0">
                <a:latin typeface="Comic Sans MS" panose="030F0702030302020204" pitchFamily="66" charset="0"/>
              </a:rPr>
              <a:t>mastociti </a:t>
            </a:r>
            <a:endParaRPr lang="hr-HR" altLang="sr-Latn-RS" sz="1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72351" y="1905588"/>
            <a:ext cx="4819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b="1" dirty="0">
                <a:latin typeface="Arial Narrow" panose="020B0606020202030204" pitchFamily="34" charset="0"/>
              </a:rPr>
              <a:t>Mikrobni ugljikohidrati </a:t>
            </a:r>
            <a:r>
              <a:rPr lang="hr-HR" altLang="sr-Latn-RS" dirty="0">
                <a:latin typeface="Arial Narrow" panose="020B0606020202030204" pitchFamily="34" charset="0"/>
              </a:rPr>
              <a:t>izravno aktiviraju </a:t>
            </a:r>
            <a:r>
              <a:rPr lang="hr-HR" altLang="sr-Latn-RS" b="1" dirty="0">
                <a:latin typeface="Arial Narrow" panose="020B0606020202030204" pitchFamily="34" charset="0"/>
              </a:rPr>
              <a:t>alternativni i </a:t>
            </a:r>
            <a:r>
              <a:rPr lang="hr-HR" altLang="sr-Latn-RS" b="1" dirty="0" err="1">
                <a:latin typeface="Arial Narrow" panose="020B0606020202030204" pitchFamily="34" charset="0"/>
              </a:rPr>
              <a:t>lektinski</a:t>
            </a:r>
            <a:r>
              <a:rPr lang="hr-HR" altLang="sr-Latn-RS" b="1" dirty="0">
                <a:latin typeface="Arial Narrow" panose="020B0606020202030204" pitchFamily="34" charset="0"/>
              </a:rPr>
              <a:t> put, evolucijski stariji </a:t>
            </a:r>
          </a:p>
          <a:p>
            <a:endParaRPr lang="hr-HR" altLang="sr-Latn-RS" b="1" dirty="0">
              <a:latin typeface="Arial Narrow" panose="020B0606020202030204" pitchFamily="34" charset="0"/>
            </a:endParaRPr>
          </a:p>
          <a:p>
            <a:r>
              <a:rPr lang="hr-HR" altLang="sr-Latn-RS" b="1" dirty="0">
                <a:latin typeface="Arial Narrow" panose="020B0606020202030204" pitchFamily="34" charset="0"/>
              </a:rPr>
              <a:t>Klasični put aktivacije </a:t>
            </a:r>
            <a:r>
              <a:rPr lang="hr-HR" altLang="sr-Latn-RS" dirty="0">
                <a:latin typeface="Arial Narrow" panose="020B0606020202030204" pitchFamily="34" charset="0"/>
              </a:rPr>
              <a:t>komponenti komplementa </a:t>
            </a:r>
            <a:r>
              <a:rPr lang="hr-HR" altLang="sr-Latn-RS" b="1" dirty="0">
                <a:latin typeface="Arial Narrow" panose="020B0606020202030204" pitchFamily="34" charset="0"/>
              </a:rPr>
              <a:t>evolucijski mlađi </a:t>
            </a:r>
            <a:r>
              <a:rPr lang="hr-HR" altLang="sr-Latn-RS" dirty="0">
                <a:latin typeface="Arial Narrow" panose="020B0606020202030204" pitchFamily="34" charset="0"/>
              </a:rPr>
              <a:t>a aktivira se </a:t>
            </a:r>
            <a:r>
              <a:rPr lang="hr-HR" altLang="sr-Latn-RS" b="1" dirty="0">
                <a:latin typeface="Arial Narrow" panose="020B0606020202030204" pitchFamily="34" charset="0"/>
              </a:rPr>
              <a:t>preko protutijela </a:t>
            </a:r>
            <a:r>
              <a:rPr lang="hr-HR" altLang="sr-Latn-RS" dirty="0">
                <a:latin typeface="Arial Narrow" panose="020B0606020202030204" pitchFamily="34" charset="0"/>
              </a:rPr>
              <a:t>vezanih za mikrobnu stanicu</a:t>
            </a:r>
          </a:p>
          <a:p>
            <a:endParaRPr lang="hr-HR" altLang="sr-Latn-RS" dirty="0">
              <a:latin typeface="Arial Narrow" panose="020B0606020202030204" pitchFamily="34" charset="0"/>
            </a:endParaRPr>
          </a:p>
          <a:p>
            <a:r>
              <a:rPr lang="hr-HR" altLang="sr-Latn-RS" b="1" dirty="0">
                <a:latin typeface="Arial Narrow" panose="020B0606020202030204" pitchFamily="34" charset="0"/>
              </a:rPr>
              <a:t>Klasični put </a:t>
            </a:r>
            <a:r>
              <a:rPr lang="hr-HR" altLang="sr-Latn-RS" dirty="0">
                <a:latin typeface="Arial Narrow" panose="020B0606020202030204" pitchFamily="34" charset="0"/>
              </a:rPr>
              <a:t>funkcionira isključivo združen s mehanizmima </a:t>
            </a:r>
            <a:r>
              <a:rPr lang="hr-HR" altLang="sr-Latn-RS" b="1" dirty="0">
                <a:latin typeface="Arial Narrow" panose="020B0606020202030204" pitchFamily="34" charset="0"/>
              </a:rPr>
              <a:t>stečene imunosti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781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Imm%202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" y="0"/>
            <a:ext cx="6415963" cy="624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33992-004-f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93" y="0"/>
            <a:ext cx="5612524" cy="624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29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ilog 8-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/>
          <a:stretch>
            <a:fillRect/>
          </a:stretch>
        </p:blipFill>
        <p:spPr bwMode="auto">
          <a:xfrm>
            <a:off x="1568450" y="0"/>
            <a:ext cx="586581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95359"/>
            <a:ext cx="1568450" cy="928688"/>
          </a:xfrm>
          <a:prstGeom prst="rect">
            <a:avLst/>
          </a:prstGeom>
          <a:solidFill>
            <a:srgbClr val="CCE2F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sr-Latn-RS" sz="1800">
                <a:latin typeface="Arial" panose="020B0604020202020204" pitchFamily="34" charset="0"/>
              </a:rPr>
              <a:t>Rana </a:t>
            </a:r>
            <a:r>
              <a:rPr lang="en-US" altLang="sr-Latn-RS" sz="1800" dirty="0" err="1">
                <a:latin typeface="Arial" panose="020B0604020202020204" pitchFamily="34" charset="0"/>
              </a:rPr>
              <a:t>faza</a:t>
            </a:r>
            <a:endParaRPr lang="en-US" altLang="sr-Latn-R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sr-Latn-RS" sz="1800" dirty="0" err="1">
                <a:latin typeface="Arial" panose="020B0604020202020204" pitchFamily="34" charset="0"/>
              </a:rPr>
              <a:t>aktivacije</a:t>
            </a:r>
            <a:endParaRPr lang="en-US" altLang="sr-Latn-RS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sr-Latn-RS" sz="1800" dirty="0" err="1">
                <a:latin typeface="Arial" panose="020B0604020202020204" pitchFamily="34" charset="0"/>
              </a:rPr>
              <a:t>komplementa</a:t>
            </a:r>
            <a:endParaRPr lang="en-US" altLang="sr-Latn-RS" sz="1800" dirty="0">
              <a:latin typeface="Arial" panose="020B0604020202020204" pitchFamily="34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238578" y="192087"/>
            <a:ext cx="2882900" cy="6477000"/>
            <a:chOff x="1972" y="120"/>
            <a:chExt cx="1816" cy="4080"/>
          </a:xfrm>
        </p:grpSpPr>
        <p:pic>
          <p:nvPicPr>
            <p:cNvPr id="5" name="Picture 3" descr="Komp 1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" y="120"/>
              <a:ext cx="1816" cy="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738" y="1392"/>
              <a:ext cx="48" cy="1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749573" y="1734208"/>
            <a:ext cx="11526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r-Latn-RS" sz="2000" dirty="0">
                <a:latin typeface="Arial Narrow" panose="020B0606020202030204" pitchFamily="34" charset="0"/>
              </a:rPr>
              <a:t>Rana faza</a:t>
            </a:r>
            <a:endParaRPr lang="en-US" altLang="sr-Latn-RS" sz="2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7749573" y="5160579"/>
            <a:ext cx="1513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r-Latn-RS" dirty="0">
                <a:latin typeface="Arial Narrow" panose="020B0606020202030204" pitchFamily="34" charset="0"/>
              </a:rPr>
              <a:t>Kasna faza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6478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Klasični put aktivacije komplementa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25517" y="1845734"/>
            <a:ext cx="11246069" cy="4376390"/>
          </a:xfrm>
        </p:spPr>
        <p:txBody>
          <a:bodyPr>
            <a:normAutofit fontScale="92500" lnSpcReduction="10000"/>
          </a:bodyPr>
          <a:lstStyle/>
          <a:p>
            <a:r>
              <a:rPr lang="hr-HR" altLang="sr-Latn-RS" dirty="0">
                <a:latin typeface="Arial Narrow" panose="020B0606020202030204" pitchFamily="34" charset="0"/>
              </a:rPr>
              <a:t>Klasični put aktivacije komplementa započinje </a:t>
            </a:r>
            <a:r>
              <a:rPr lang="hr-HR" altLang="sr-Latn-RS" b="1" dirty="0">
                <a:latin typeface="Arial Narrow" panose="020B0606020202030204" pitchFamily="34" charset="0"/>
              </a:rPr>
              <a:t>aktivacijom komponente C1 </a:t>
            </a:r>
            <a:r>
              <a:rPr lang="hr-HR" altLang="sr-Latn-RS" dirty="0">
                <a:latin typeface="Arial Narrow" panose="020B0606020202030204" pitchFamily="34" charset="0"/>
              </a:rPr>
              <a:t>i molekule protutijela (</a:t>
            </a:r>
            <a:r>
              <a:rPr lang="hr-HR" altLang="sr-Latn-RS" b="1" dirty="0" err="1">
                <a:latin typeface="Arial Narrow" panose="020B0606020202030204" pitchFamily="34" charset="0"/>
              </a:rPr>
              <a:t>IgM</a:t>
            </a:r>
            <a:r>
              <a:rPr lang="hr-HR" altLang="sr-Latn-RS" b="1" dirty="0">
                <a:latin typeface="Arial Narrow" panose="020B0606020202030204" pitchFamily="34" charset="0"/>
              </a:rPr>
              <a:t>, IgG1,3,2</a:t>
            </a:r>
            <a:r>
              <a:rPr lang="hr-HR" altLang="sr-Latn-RS" dirty="0">
                <a:latin typeface="Arial Narrow" panose="020B0606020202030204" pitchFamily="34" charset="0"/>
              </a:rPr>
              <a:t>) vezane na antigen; vezanjem protutijela otvara se vezno mjesto na konstantnoj regiji (</a:t>
            </a:r>
            <a:r>
              <a:rPr lang="hr-HR" altLang="sr-Latn-RS" dirty="0" err="1">
                <a:latin typeface="Arial Narrow" panose="020B0606020202030204" pitchFamily="34" charset="0"/>
              </a:rPr>
              <a:t>Fc</a:t>
            </a:r>
            <a:r>
              <a:rPr lang="hr-HR" altLang="sr-Latn-RS" dirty="0">
                <a:latin typeface="Arial Narrow" panose="020B0606020202030204" pitchFamily="34" charset="0"/>
              </a:rPr>
              <a:t>) protutijela za C1 komponentu komplementa.</a:t>
            </a:r>
          </a:p>
          <a:p>
            <a:r>
              <a:rPr lang="hr-HR" altLang="sr-Latn-RS" b="1" dirty="0">
                <a:latin typeface="Arial Narrow" panose="020B0606020202030204" pitchFamily="34" charset="0"/>
              </a:rPr>
              <a:t>Komponenta C1 </a:t>
            </a:r>
            <a:r>
              <a:rPr lang="hr-HR" altLang="sr-Latn-RS" dirty="0">
                <a:latin typeface="Arial Narrow" panose="020B0606020202030204" pitchFamily="34" charset="0"/>
              </a:rPr>
              <a:t>sastoji se od </a:t>
            </a:r>
            <a:r>
              <a:rPr lang="hr-HR" altLang="sr-Latn-RS" b="1" dirty="0">
                <a:latin typeface="Arial Narrow" panose="020B0606020202030204" pitchFamily="34" charset="0"/>
              </a:rPr>
              <a:t>jedne </a:t>
            </a:r>
            <a:r>
              <a:rPr lang="hr-HR" altLang="sr-Latn-RS" b="1" dirty="0" err="1">
                <a:latin typeface="Arial Narrow" panose="020B0606020202030204" pitchFamily="34" charset="0"/>
              </a:rPr>
              <a:t>podjedinice</a:t>
            </a:r>
            <a:r>
              <a:rPr lang="hr-HR" altLang="sr-Latn-RS" b="1" dirty="0">
                <a:latin typeface="Arial Narrow" panose="020B0606020202030204" pitchFamily="34" charset="0"/>
              </a:rPr>
              <a:t> C1q, dvije </a:t>
            </a:r>
            <a:r>
              <a:rPr lang="hr-HR" altLang="sr-Latn-RS" b="1" dirty="0" err="1">
                <a:latin typeface="Arial Narrow" panose="020B0606020202030204" pitchFamily="34" charset="0"/>
              </a:rPr>
              <a:t>podjedinice</a:t>
            </a:r>
            <a:r>
              <a:rPr lang="hr-HR" altLang="sr-Latn-RS" b="1" dirty="0">
                <a:latin typeface="Arial Narrow" panose="020B0606020202030204" pitchFamily="34" charset="0"/>
              </a:rPr>
              <a:t> C1r, i dvije </a:t>
            </a:r>
            <a:r>
              <a:rPr lang="hr-HR" altLang="sr-Latn-RS" b="1" dirty="0" err="1">
                <a:latin typeface="Arial Narrow" panose="020B0606020202030204" pitchFamily="34" charset="0"/>
              </a:rPr>
              <a:t>podjedinice</a:t>
            </a:r>
            <a:r>
              <a:rPr lang="hr-HR" altLang="sr-Latn-RS" b="1" dirty="0">
                <a:latin typeface="Arial Narrow" panose="020B0606020202030204" pitchFamily="34" charset="0"/>
              </a:rPr>
              <a:t> C1s </a:t>
            </a:r>
            <a:r>
              <a:rPr lang="hr-HR" altLang="sr-Latn-RS" dirty="0">
                <a:latin typeface="Arial Narrow" panose="020B0606020202030204" pitchFamily="34" charset="0"/>
              </a:rPr>
              <a:t>koje se drže na okupu djelovanjem Ca++ iona. 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Za prepoznavanje veznog mjesta na molekuli protutijela odgovorna je </a:t>
            </a:r>
            <a:r>
              <a:rPr lang="hr-HR" altLang="sr-Latn-RS" dirty="0" err="1">
                <a:latin typeface="Arial Narrow" panose="020B0606020202030204" pitchFamily="34" charset="0"/>
              </a:rPr>
              <a:t>podjedinice</a:t>
            </a:r>
            <a:r>
              <a:rPr lang="hr-HR" altLang="sr-Latn-RS" dirty="0">
                <a:latin typeface="Arial Narrow" panose="020B0606020202030204" pitchFamily="34" charset="0"/>
              </a:rPr>
              <a:t> </a:t>
            </a:r>
            <a:r>
              <a:rPr lang="hr-HR" altLang="sr-Latn-RS" b="1" dirty="0">
                <a:latin typeface="Arial Narrow" panose="020B0606020202030204" pitchFamily="34" charset="0"/>
              </a:rPr>
              <a:t>C1q </a:t>
            </a:r>
            <a:r>
              <a:rPr lang="hr-HR" altLang="sr-Latn-RS" dirty="0">
                <a:latin typeface="Arial Narrow" panose="020B0606020202030204" pitchFamily="34" charset="0"/>
              </a:rPr>
              <a:t>koja posjeduje </a:t>
            </a:r>
            <a:r>
              <a:rPr lang="hr-HR" altLang="sr-Latn-RS" b="1" dirty="0">
                <a:latin typeface="Arial Narrow" panose="020B0606020202030204" pitchFamily="34" charset="0"/>
              </a:rPr>
              <a:t>6 aktivnih mjesta</a:t>
            </a:r>
            <a:r>
              <a:rPr lang="hr-HR" altLang="sr-Latn-RS" dirty="0">
                <a:latin typeface="Arial Narrow" panose="020B0606020202030204" pitchFamily="34" charset="0"/>
              </a:rPr>
              <a:t>.</a:t>
            </a:r>
          </a:p>
          <a:p>
            <a:r>
              <a:rPr lang="hr-HR" altLang="sr-Latn-RS" b="1" dirty="0">
                <a:latin typeface="Arial Narrow" panose="020B0606020202030204" pitchFamily="34" charset="0"/>
              </a:rPr>
              <a:t>Vezanje bar 2 aktivna mjesta </a:t>
            </a:r>
            <a:r>
              <a:rPr lang="hr-HR" altLang="sr-Latn-RS" dirty="0">
                <a:latin typeface="Arial Narrow" panose="020B0606020202030204" pitchFamily="34" charset="0"/>
              </a:rPr>
              <a:t>istodobno s 2 različita ulomka </a:t>
            </a:r>
            <a:r>
              <a:rPr lang="hr-HR" altLang="sr-Latn-RS" dirty="0" err="1">
                <a:latin typeface="Arial Narrow" panose="020B0606020202030204" pitchFamily="34" charset="0"/>
              </a:rPr>
              <a:t>Fc</a:t>
            </a:r>
            <a:r>
              <a:rPr lang="hr-HR" altLang="sr-Latn-RS" dirty="0">
                <a:latin typeface="Arial Narrow" panose="020B0606020202030204" pitchFamily="34" charset="0"/>
              </a:rPr>
              <a:t> pokreće proces aktivacije te promjene strukture ostalih </a:t>
            </a:r>
            <a:r>
              <a:rPr lang="hr-HR" altLang="sr-Latn-RS" dirty="0" err="1">
                <a:latin typeface="Arial Narrow" panose="020B0606020202030204" pitchFamily="34" charset="0"/>
              </a:rPr>
              <a:t>podjedinica</a:t>
            </a:r>
            <a:r>
              <a:rPr lang="hr-HR" altLang="sr-Latn-RS" dirty="0">
                <a:latin typeface="Arial Narrow" panose="020B0606020202030204" pitchFamily="34" charset="0"/>
              </a:rPr>
              <a:t> C1 te </a:t>
            </a:r>
            <a:r>
              <a:rPr lang="hr-HR" altLang="sr-Latn-RS" dirty="0" err="1">
                <a:latin typeface="Arial Narrow" panose="020B0606020202030204" pitchFamily="34" charset="0"/>
              </a:rPr>
              <a:t>poprimanje</a:t>
            </a:r>
            <a:r>
              <a:rPr lang="hr-HR" altLang="sr-Latn-RS" dirty="0">
                <a:latin typeface="Arial Narrow" panose="020B0606020202030204" pitchFamily="34" charset="0"/>
              </a:rPr>
              <a:t> enzimske aktivnosti. </a:t>
            </a:r>
          </a:p>
          <a:p>
            <a:r>
              <a:rPr lang="hr-HR" altLang="sr-Latn-RS" b="1" dirty="0">
                <a:latin typeface="Arial Narrow" panose="020B0606020202030204" pitchFamily="34" charset="0"/>
              </a:rPr>
              <a:t>Supstrat C1 enzima je C4 i C2 </a:t>
            </a:r>
            <a:r>
              <a:rPr lang="hr-HR" altLang="sr-Latn-RS" dirty="0">
                <a:latin typeface="Arial Narrow" panose="020B0606020202030204" pitchFamily="34" charset="0"/>
              </a:rPr>
              <a:t>čijim cijepanjem na 2 ulomka nastaje  enzim C3 </a:t>
            </a:r>
            <a:r>
              <a:rPr lang="hr-HR" altLang="sr-Latn-RS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dirty="0">
                <a:latin typeface="Arial Narrow" panose="020B0606020202030204" pitchFamily="34" charset="0"/>
              </a:rPr>
              <a:t>. </a:t>
            </a:r>
            <a:r>
              <a:rPr lang="hr-HR" altLang="sr-Latn-RS" b="1" dirty="0">
                <a:latin typeface="Arial Narrow" panose="020B0606020202030204" pitchFamily="34" charset="0"/>
              </a:rPr>
              <a:t>C3 </a:t>
            </a:r>
            <a:r>
              <a:rPr lang="hr-HR" altLang="sr-Latn-RS" b="1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b="1" dirty="0">
                <a:latin typeface="Arial Narrow" panose="020B0606020202030204" pitchFamily="34" charset="0"/>
              </a:rPr>
              <a:t> </a:t>
            </a:r>
            <a:r>
              <a:rPr lang="hr-HR" altLang="sr-Latn-RS" dirty="0">
                <a:latin typeface="Arial Narrow" panose="020B0606020202030204" pitchFamily="34" charset="0"/>
              </a:rPr>
              <a:t>cijepa C3 komponentu i nastaje ulomak </a:t>
            </a:r>
            <a:r>
              <a:rPr lang="hr-HR" altLang="sr-Latn-RS" b="1" dirty="0">
                <a:latin typeface="Arial Narrow" panose="020B0606020202030204" pitchFamily="34" charset="0"/>
              </a:rPr>
              <a:t>C3a i C3b</a:t>
            </a:r>
            <a:r>
              <a:rPr lang="hr-HR" altLang="sr-Latn-RS" dirty="0">
                <a:latin typeface="Arial Narrow" panose="020B0606020202030204" pitchFamily="34" charset="0"/>
              </a:rPr>
              <a:t>; vezanjem C3b za staničnu membranu u blizini C4b2b, nastaje nov enzim </a:t>
            </a:r>
            <a:r>
              <a:rPr lang="hr-HR" altLang="sr-Latn-RS" dirty="0" err="1">
                <a:latin typeface="Arial Narrow" panose="020B0606020202030204" pitchFamily="34" charset="0"/>
              </a:rPr>
              <a:t>komplementskog</a:t>
            </a:r>
            <a:r>
              <a:rPr lang="hr-HR" altLang="sr-Latn-RS" dirty="0">
                <a:latin typeface="Arial Narrow" panose="020B0606020202030204" pitchFamily="34" charset="0"/>
              </a:rPr>
              <a:t> sustava </a:t>
            </a:r>
            <a:r>
              <a:rPr lang="hr-HR" altLang="sr-Latn-RS" b="1" dirty="0">
                <a:latin typeface="Arial Narrow" panose="020B0606020202030204" pitchFamily="34" charset="0"/>
              </a:rPr>
              <a:t>C4b2b3b</a:t>
            </a:r>
            <a:r>
              <a:rPr lang="hr-HR" altLang="sr-Latn-RS" dirty="0">
                <a:latin typeface="Arial Narrow" panose="020B0606020202030204" pitchFamily="34" charset="0"/>
              </a:rPr>
              <a:t> (</a:t>
            </a:r>
            <a:r>
              <a:rPr lang="hr-HR" altLang="sr-Latn-RS" b="1" dirty="0">
                <a:latin typeface="Arial Narrow" panose="020B0606020202030204" pitchFamily="34" charset="0"/>
              </a:rPr>
              <a:t>C5 </a:t>
            </a:r>
            <a:r>
              <a:rPr lang="hr-HR" altLang="sr-Latn-RS" b="1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dirty="0">
                <a:latin typeface="Arial Narrow" panose="020B0606020202030204" pitchFamily="34" charset="0"/>
              </a:rPr>
              <a:t>).</a:t>
            </a:r>
          </a:p>
          <a:p>
            <a:r>
              <a:rPr lang="hr-HR" altLang="sr-Latn-RS" b="1" dirty="0">
                <a:latin typeface="Arial Narrow" panose="020B0606020202030204" pitchFamily="34" charset="0"/>
              </a:rPr>
              <a:t> C5 </a:t>
            </a:r>
            <a:r>
              <a:rPr lang="hr-HR" altLang="sr-Latn-RS" b="1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b="1" dirty="0">
                <a:latin typeface="Arial Narrow" panose="020B0606020202030204" pitchFamily="34" charset="0"/>
              </a:rPr>
              <a:t> </a:t>
            </a:r>
            <a:r>
              <a:rPr lang="hr-HR" altLang="sr-Latn-RS" dirty="0">
                <a:latin typeface="Arial Narrow" panose="020B0606020202030204" pitchFamily="34" charset="0"/>
              </a:rPr>
              <a:t>cijepa C5, a dalje se u reakciju uključuju </a:t>
            </a:r>
            <a:r>
              <a:rPr lang="hr-HR" altLang="sr-Latn-RS" b="1" dirty="0">
                <a:latin typeface="Arial Narrow" panose="020B0606020202030204" pitchFamily="34" charset="0"/>
              </a:rPr>
              <a:t>C6, C7, C8 i C9 </a:t>
            </a:r>
            <a:r>
              <a:rPr lang="hr-HR" altLang="sr-Latn-RS" dirty="0">
                <a:latin typeface="Arial Narrow" panose="020B0606020202030204" pitchFamily="34" charset="0"/>
              </a:rPr>
              <a:t>koji zajedničkim snagama oblikuju pore u membrani patogena (</a:t>
            </a:r>
            <a:r>
              <a:rPr lang="hr-HR" altLang="sr-Latn-RS" b="1" dirty="0">
                <a:latin typeface="Arial Narrow" panose="020B0606020202030204" pitchFamily="34" charset="0"/>
              </a:rPr>
              <a:t>MAC kompleks</a:t>
            </a:r>
            <a:r>
              <a:rPr lang="hr-HR" altLang="sr-Latn-RS" dirty="0">
                <a:latin typeface="Arial Narrow" panose="020B0606020202030204" pitchFamily="34" charset="0"/>
              </a:rPr>
              <a:t>). 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Pore u membrani uzrokuju smrt patogena. Ove završne reakcije zajedničke su za sva tri puta.</a:t>
            </a:r>
          </a:p>
        </p:txBody>
      </p:sp>
    </p:spTree>
    <p:extLst>
      <p:ext uri="{BB962C8B-B14F-4D97-AF65-F5344CB8AC3E}">
        <p14:creationId xmlns:p14="http://schemas.microsoft.com/office/powerpoint/2010/main" val="69967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reeform 2"/>
          <p:cNvSpPr>
            <a:spLocks/>
          </p:cNvSpPr>
          <p:nvPr/>
        </p:nvSpPr>
        <p:spPr bwMode="auto">
          <a:xfrm>
            <a:off x="2293449" y="4313238"/>
            <a:ext cx="428625" cy="831850"/>
          </a:xfrm>
          <a:custGeom>
            <a:avLst/>
            <a:gdLst>
              <a:gd name="T0" fmla="*/ 2147483646 w 33"/>
              <a:gd name="T1" fmla="*/ 2147483646 h 64"/>
              <a:gd name="T2" fmla="*/ 0 w 33"/>
              <a:gd name="T3" fmla="*/ 2147483646 h 64"/>
              <a:gd name="T4" fmla="*/ 0 w 33"/>
              <a:gd name="T5" fmla="*/ 2147483646 h 64"/>
              <a:gd name="T6" fmla="*/ 0 w 33"/>
              <a:gd name="T7" fmla="*/ 2147483646 h 64"/>
              <a:gd name="T8" fmla="*/ 2147483646 w 33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64"/>
              <a:gd name="T17" fmla="*/ 33 w 33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64">
                <a:moveTo>
                  <a:pt x="33" y="64"/>
                </a:moveTo>
                <a:cubicBezTo>
                  <a:pt x="33" y="29"/>
                  <a:pt x="18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64"/>
                </a:lnTo>
                <a:lnTo>
                  <a:pt x="33" y="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48160" y="2032000"/>
            <a:ext cx="222250" cy="831850"/>
            <a:chOff x="4738" y="1424"/>
            <a:chExt cx="98" cy="368"/>
          </a:xfrm>
        </p:grpSpPr>
        <p:sp>
          <p:nvSpPr>
            <p:cNvPr id="49280" name="Freeform 4"/>
            <p:cNvSpPr>
              <a:spLocks/>
            </p:cNvSpPr>
            <p:nvPr/>
          </p:nvSpPr>
          <p:spPr bwMode="auto">
            <a:xfrm>
              <a:off x="4738" y="1661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9281" name="Line 5"/>
            <p:cNvSpPr>
              <a:spLocks noChangeShapeType="1"/>
            </p:cNvSpPr>
            <p:nvPr/>
          </p:nvSpPr>
          <p:spPr bwMode="auto">
            <a:xfrm>
              <a:off x="4787" y="1424"/>
              <a:ext cx="1" cy="303"/>
            </a:xfrm>
            <a:prstGeom prst="line">
              <a:avLst/>
            </a:prstGeom>
            <a:noFill/>
            <a:ln w="523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8178310" y="2968625"/>
            <a:ext cx="325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r-Latn-RS">
                <a:latin typeface="Helvetica" panose="020B0604020202020204" pitchFamily="34" charset="0"/>
              </a:rPr>
              <a:t>C1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195524" y="2698751"/>
            <a:ext cx="1944687" cy="549275"/>
            <a:chOff x="3661" y="1700"/>
            <a:chExt cx="1225" cy="346"/>
          </a:xfrm>
        </p:grpSpPr>
        <p:grpSp>
          <p:nvGrpSpPr>
            <p:cNvPr id="49275" name="Group 8"/>
            <p:cNvGrpSpPr>
              <a:grpSpLocks/>
            </p:cNvGrpSpPr>
            <p:nvPr/>
          </p:nvGrpSpPr>
          <p:grpSpPr bwMode="auto">
            <a:xfrm>
              <a:off x="3989" y="1927"/>
              <a:ext cx="897" cy="74"/>
              <a:chOff x="3437" y="1751"/>
              <a:chExt cx="1457" cy="82"/>
            </a:xfrm>
          </p:grpSpPr>
          <p:sp>
            <p:nvSpPr>
              <p:cNvPr id="49278" name="Freeform 9"/>
              <p:cNvSpPr>
                <a:spLocks/>
              </p:cNvSpPr>
              <p:nvPr/>
            </p:nvSpPr>
            <p:spPr bwMode="auto">
              <a:xfrm>
                <a:off x="3437" y="1751"/>
                <a:ext cx="98" cy="82"/>
              </a:xfrm>
              <a:custGeom>
                <a:avLst/>
                <a:gdLst>
                  <a:gd name="T0" fmla="*/ 0 w 98"/>
                  <a:gd name="T1" fmla="*/ 41 h 82"/>
                  <a:gd name="T2" fmla="*/ 98 w 98"/>
                  <a:gd name="T3" fmla="*/ 0 h 82"/>
                  <a:gd name="T4" fmla="*/ 98 w 98"/>
                  <a:gd name="T5" fmla="*/ 82 h 82"/>
                  <a:gd name="T6" fmla="*/ 0 w 98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2"/>
                  <a:gd name="T14" fmla="*/ 98 w 9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2">
                    <a:moveTo>
                      <a:pt x="0" y="41"/>
                    </a:moveTo>
                    <a:lnTo>
                      <a:pt x="98" y="0"/>
                    </a:lnTo>
                    <a:lnTo>
                      <a:pt x="98" y="8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79" name="Line 10"/>
              <p:cNvSpPr>
                <a:spLocks noChangeShapeType="1"/>
              </p:cNvSpPr>
              <p:nvPr/>
            </p:nvSpPr>
            <p:spPr bwMode="auto">
              <a:xfrm>
                <a:off x="3470" y="1792"/>
                <a:ext cx="1424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76" name="Rectangle 11"/>
            <p:cNvSpPr>
              <a:spLocks noChangeArrowheads="1"/>
            </p:cNvSpPr>
            <p:nvPr/>
          </p:nvSpPr>
          <p:spPr bwMode="auto">
            <a:xfrm>
              <a:off x="3792" y="1852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rgbClr val="FF0000"/>
                  </a:solidFill>
                  <a:latin typeface="Helvetica" panose="020B0604020202020204" pitchFamily="34" charset="0"/>
                </a:rPr>
                <a:t>C1</a:t>
              </a:r>
              <a:endParaRPr lang="en-GB" altLang="sr-Latn-RS" b="1">
                <a:solidFill>
                  <a:srgbClr val="FF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277" name="Rectangle 12"/>
            <p:cNvSpPr>
              <a:spLocks noChangeArrowheads="1"/>
            </p:cNvSpPr>
            <p:nvPr/>
          </p:nvSpPr>
          <p:spPr bwMode="auto">
            <a:xfrm>
              <a:off x="3661" y="1700"/>
              <a:ext cx="4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Helvetica" panose="020B0604020202020204" pitchFamily="34" charset="0"/>
                </a:rPr>
                <a:t>Aktivi</a:t>
              </a:r>
              <a:r>
                <a:rPr lang="hr-HR" altLang="sr-Latn-RS" sz="1400">
                  <a:latin typeface="Arial" panose="020B0604020202020204" pitchFamily="34" charset="0"/>
                </a:rPr>
                <a:t>r</a:t>
              </a:r>
              <a:r>
                <a:rPr lang="en-GB" altLang="sr-Latn-RS" sz="1400">
                  <a:latin typeface="Helvetica" panose="020B0604020202020204" pitchFamily="34" charset="0"/>
                </a:rPr>
                <a:t>an</a:t>
              </a:r>
              <a:r>
                <a:rPr lang="sr-Latn-CS" altLang="sr-Latn-RS" sz="1400">
                  <a:latin typeface="Arial" panose="020B0604020202020204" pitchFamily="34" charset="0"/>
                </a:rPr>
                <a:t>i</a:t>
              </a:r>
              <a:endParaRPr lang="en-GB" altLang="sr-Latn-RS" sz="140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722074" y="3821114"/>
            <a:ext cx="2890837" cy="731837"/>
            <a:chOff x="1473" y="2407"/>
            <a:chExt cx="1821" cy="461"/>
          </a:xfrm>
        </p:grpSpPr>
        <p:sp>
          <p:nvSpPr>
            <p:cNvPr id="49269" name="Oval 14"/>
            <p:cNvSpPr>
              <a:spLocks noChangeArrowheads="1"/>
            </p:cNvSpPr>
            <p:nvPr/>
          </p:nvSpPr>
          <p:spPr bwMode="auto">
            <a:xfrm>
              <a:off x="1536" y="2604"/>
              <a:ext cx="744" cy="264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49270" name="Group 15"/>
            <p:cNvGrpSpPr>
              <a:grpSpLocks/>
            </p:cNvGrpSpPr>
            <p:nvPr/>
          </p:nvGrpSpPr>
          <p:grpSpPr bwMode="auto">
            <a:xfrm>
              <a:off x="2397" y="2689"/>
              <a:ext cx="897" cy="39"/>
              <a:chOff x="2283" y="2275"/>
              <a:chExt cx="1841" cy="81"/>
            </a:xfrm>
          </p:grpSpPr>
          <p:sp>
            <p:nvSpPr>
              <p:cNvPr id="49273" name="Freeform 16"/>
              <p:cNvSpPr>
                <a:spLocks/>
              </p:cNvSpPr>
              <p:nvPr/>
            </p:nvSpPr>
            <p:spPr bwMode="auto">
              <a:xfrm>
                <a:off x="2283" y="2275"/>
                <a:ext cx="98" cy="81"/>
              </a:xfrm>
              <a:custGeom>
                <a:avLst/>
                <a:gdLst>
                  <a:gd name="T0" fmla="*/ 0 w 98"/>
                  <a:gd name="T1" fmla="*/ 40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0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74" name="Line 17"/>
              <p:cNvSpPr>
                <a:spLocks noChangeShapeType="1"/>
              </p:cNvSpPr>
              <p:nvPr/>
            </p:nvSpPr>
            <p:spPr bwMode="auto">
              <a:xfrm>
                <a:off x="2316" y="2315"/>
                <a:ext cx="180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71" name="Rectangle 18"/>
            <p:cNvSpPr>
              <a:spLocks noChangeArrowheads="1"/>
            </p:cNvSpPr>
            <p:nvPr/>
          </p:nvSpPr>
          <p:spPr bwMode="auto">
            <a:xfrm>
              <a:off x="1678" y="2627"/>
              <a:ext cx="47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</a:t>
              </a:r>
              <a:r>
                <a:rPr lang="hr-HR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b</a:t>
              </a:r>
              <a:endParaRPr lang="en-GB" altLang="sr-Latn-RS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272" name="Rectangle 19"/>
            <p:cNvSpPr>
              <a:spLocks noChangeArrowheads="1"/>
            </p:cNvSpPr>
            <p:nvPr/>
          </p:nvSpPr>
          <p:spPr bwMode="auto">
            <a:xfrm>
              <a:off x="1473" y="2407"/>
              <a:ext cx="9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C3 KONVERTAZA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207598" y="1739901"/>
            <a:ext cx="328612" cy="2189163"/>
            <a:chOff x="519" y="1096"/>
            <a:chExt cx="207" cy="1379"/>
          </a:xfrm>
        </p:grpSpPr>
        <p:grpSp>
          <p:nvGrpSpPr>
            <p:cNvPr id="49265" name="Group 21"/>
            <p:cNvGrpSpPr>
              <a:grpSpLocks/>
            </p:cNvGrpSpPr>
            <p:nvPr/>
          </p:nvGrpSpPr>
          <p:grpSpPr bwMode="auto">
            <a:xfrm>
              <a:off x="579" y="1362"/>
              <a:ext cx="115" cy="1113"/>
              <a:chOff x="687" y="1260"/>
              <a:chExt cx="99" cy="957"/>
            </a:xfrm>
          </p:grpSpPr>
          <p:sp>
            <p:nvSpPr>
              <p:cNvPr id="49267" name="Freeform 22"/>
              <p:cNvSpPr>
                <a:spLocks/>
              </p:cNvSpPr>
              <p:nvPr/>
            </p:nvSpPr>
            <p:spPr bwMode="auto">
              <a:xfrm>
                <a:off x="687" y="1260"/>
                <a:ext cx="99" cy="131"/>
              </a:xfrm>
              <a:custGeom>
                <a:avLst/>
                <a:gdLst>
                  <a:gd name="T0" fmla="*/ 50 w 99"/>
                  <a:gd name="T1" fmla="*/ 0 h 131"/>
                  <a:gd name="T2" fmla="*/ 99 w 99"/>
                  <a:gd name="T3" fmla="*/ 131 h 131"/>
                  <a:gd name="T4" fmla="*/ 0 w 99"/>
                  <a:gd name="T5" fmla="*/ 131 h 131"/>
                  <a:gd name="T6" fmla="*/ 50 w 99"/>
                  <a:gd name="T7" fmla="*/ 0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50" y="0"/>
                    </a:moveTo>
                    <a:lnTo>
                      <a:pt x="99" y="131"/>
                    </a:lnTo>
                    <a:lnTo>
                      <a:pt x="0" y="13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68" name="Line 23"/>
              <p:cNvSpPr>
                <a:spLocks noChangeShapeType="1"/>
              </p:cNvSpPr>
              <p:nvPr/>
            </p:nvSpPr>
            <p:spPr bwMode="auto">
              <a:xfrm>
                <a:off x="737" y="1326"/>
                <a:ext cx="1" cy="891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66" name="Rectangle 24"/>
            <p:cNvSpPr>
              <a:spLocks noChangeArrowheads="1"/>
            </p:cNvSpPr>
            <p:nvPr/>
          </p:nvSpPr>
          <p:spPr bwMode="auto">
            <a:xfrm>
              <a:off x="519" y="1096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901336" y="765176"/>
            <a:ext cx="2189163" cy="804863"/>
            <a:chOff x="956" y="482"/>
            <a:chExt cx="1379" cy="507"/>
          </a:xfrm>
        </p:grpSpPr>
        <p:grpSp>
          <p:nvGrpSpPr>
            <p:cNvPr id="49246" name="Group 26"/>
            <p:cNvGrpSpPr>
              <a:grpSpLocks/>
            </p:cNvGrpSpPr>
            <p:nvPr/>
          </p:nvGrpSpPr>
          <p:grpSpPr bwMode="auto">
            <a:xfrm>
              <a:off x="960" y="907"/>
              <a:ext cx="1375" cy="82"/>
              <a:chOff x="1236" y="1195"/>
              <a:chExt cx="1375" cy="82"/>
            </a:xfrm>
          </p:grpSpPr>
          <p:sp>
            <p:nvSpPr>
              <p:cNvPr id="49263" name="Freeform 27"/>
              <p:cNvSpPr>
                <a:spLocks/>
              </p:cNvSpPr>
              <p:nvPr/>
            </p:nvSpPr>
            <p:spPr bwMode="auto">
              <a:xfrm>
                <a:off x="2512" y="1195"/>
                <a:ext cx="99" cy="82"/>
              </a:xfrm>
              <a:custGeom>
                <a:avLst/>
                <a:gdLst>
                  <a:gd name="T0" fmla="*/ 99 w 99"/>
                  <a:gd name="T1" fmla="*/ 41 h 82"/>
                  <a:gd name="T2" fmla="*/ 0 w 99"/>
                  <a:gd name="T3" fmla="*/ 82 h 82"/>
                  <a:gd name="T4" fmla="*/ 0 w 99"/>
                  <a:gd name="T5" fmla="*/ 0 h 82"/>
                  <a:gd name="T6" fmla="*/ 99 w 99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82"/>
                  <a:gd name="T14" fmla="*/ 99 w 99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82">
                    <a:moveTo>
                      <a:pt x="99" y="41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64" name="Line 28"/>
              <p:cNvSpPr>
                <a:spLocks noChangeShapeType="1"/>
              </p:cNvSpPr>
              <p:nvPr/>
            </p:nvSpPr>
            <p:spPr bwMode="auto">
              <a:xfrm flipH="1">
                <a:off x="1236" y="1236"/>
                <a:ext cx="1342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47" name="Group 29"/>
            <p:cNvGrpSpPr>
              <a:grpSpLocks/>
            </p:cNvGrpSpPr>
            <p:nvPr/>
          </p:nvGrpSpPr>
          <p:grpSpPr bwMode="auto">
            <a:xfrm>
              <a:off x="1854" y="686"/>
              <a:ext cx="230" cy="229"/>
              <a:chOff x="2070" y="974"/>
              <a:chExt cx="230" cy="229"/>
            </a:xfrm>
          </p:grpSpPr>
          <p:sp>
            <p:nvSpPr>
              <p:cNvPr id="49261" name="Freeform 30"/>
              <p:cNvSpPr>
                <a:spLocks/>
              </p:cNvSpPr>
              <p:nvPr/>
            </p:nvSpPr>
            <p:spPr bwMode="auto">
              <a:xfrm>
                <a:off x="2201" y="1105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62" name="Line 31"/>
              <p:cNvSpPr>
                <a:spLocks noChangeShapeType="1"/>
              </p:cNvSpPr>
              <p:nvPr/>
            </p:nvSpPr>
            <p:spPr bwMode="auto">
              <a:xfrm>
                <a:off x="2070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48" name="Group 32"/>
            <p:cNvGrpSpPr>
              <a:grpSpLocks/>
            </p:cNvGrpSpPr>
            <p:nvPr/>
          </p:nvGrpSpPr>
          <p:grpSpPr bwMode="auto">
            <a:xfrm>
              <a:off x="1593" y="694"/>
              <a:ext cx="229" cy="229"/>
              <a:chOff x="1809" y="982"/>
              <a:chExt cx="229" cy="229"/>
            </a:xfrm>
          </p:grpSpPr>
          <p:sp>
            <p:nvSpPr>
              <p:cNvPr id="49259" name="Freeform 33"/>
              <p:cNvSpPr>
                <a:spLocks/>
              </p:cNvSpPr>
              <p:nvPr/>
            </p:nvSpPr>
            <p:spPr bwMode="auto">
              <a:xfrm>
                <a:off x="1939" y="1113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60" name="Line 34"/>
              <p:cNvSpPr>
                <a:spLocks noChangeShapeType="1"/>
              </p:cNvSpPr>
              <p:nvPr/>
            </p:nvSpPr>
            <p:spPr bwMode="auto">
              <a:xfrm>
                <a:off x="1809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49" name="Group 35"/>
            <p:cNvGrpSpPr>
              <a:grpSpLocks/>
            </p:cNvGrpSpPr>
            <p:nvPr/>
          </p:nvGrpSpPr>
          <p:grpSpPr bwMode="auto">
            <a:xfrm>
              <a:off x="1331" y="694"/>
              <a:ext cx="229" cy="229"/>
              <a:chOff x="1547" y="982"/>
              <a:chExt cx="229" cy="229"/>
            </a:xfrm>
          </p:grpSpPr>
          <p:sp>
            <p:nvSpPr>
              <p:cNvPr id="49257" name="Freeform 36"/>
              <p:cNvSpPr>
                <a:spLocks/>
              </p:cNvSpPr>
              <p:nvPr/>
            </p:nvSpPr>
            <p:spPr bwMode="auto">
              <a:xfrm>
                <a:off x="1678" y="1113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58" name="Line 37"/>
              <p:cNvSpPr>
                <a:spLocks noChangeShapeType="1"/>
              </p:cNvSpPr>
              <p:nvPr/>
            </p:nvSpPr>
            <p:spPr bwMode="auto">
              <a:xfrm>
                <a:off x="1547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50" name="Group 38"/>
            <p:cNvGrpSpPr>
              <a:grpSpLocks/>
            </p:cNvGrpSpPr>
            <p:nvPr/>
          </p:nvGrpSpPr>
          <p:grpSpPr bwMode="auto">
            <a:xfrm>
              <a:off x="1069" y="686"/>
              <a:ext cx="229" cy="229"/>
              <a:chOff x="1285" y="974"/>
              <a:chExt cx="229" cy="229"/>
            </a:xfrm>
          </p:grpSpPr>
          <p:sp>
            <p:nvSpPr>
              <p:cNvPr id="49255" name="Freeform 39"/>
              <p:cNvSpPr>
                <a:spLocks/>
              </p:cNvSpPr>
              <p:nvPr/>
            </p:nvSpPr>
            <p:spPr bwMode="auto">
              <a:xfrm>
                <a:off x="1416" y="1105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56" name="Line 40"/>
              <p:cNvSpPr>
                <a:spLocks noChangeShapeType="1"/>
              </p:cNvSpPr>
              <p:nvPr/>
            </p:nvSpPr>
            <p:spPr bwMode="auto">
              <a:xfrm>
                <a:off x="1285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51" name="Rectangle 41"/>
            <p:cNvSpPr>
              <a:spLocks noChangeArrowheads="1"/>
            </p:cNvSpPr>
            <p:nvPr/>
          </p:nvSpPr>
          <p:spPr bwMode="auto">
            <a:xfrm>
              <a:off x="173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49252" name="Rectangle 42"/>
            <p:cNvSpPr>
              <a:spLocks noChangeArrowheads="1"/>
            </p:cNvSpPr>
            <p:nvPr/>
          </p:nvSpPr>
          <p:spPr bwMode="auto">
            <a:xfrm>
              <a:off x="146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49253" name="Rectangle 43"/>
            <p:cNvSpPr>
              <a:spLocks noChangeArrowheads="1"/>
            </p:cNvSpPr>
            <p:nvPr/>
          </p:nvSpPr>
          <p:spPr bwMode="auto">
            <a:xfrm>
              <a:off x="1212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49254" name="Rectangle 44"/>
            <p:cNvSpPr>
              <a:spLocks noChangeArrowheads="1"/>
            </p:cNvSpPr>
            <p:nvPr/>
          </p:nvSpPr>
          <p:spPr bwMode="auto">
            <a:xfrm>
              <a:off x="956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sp>
        <p:nvSpPr>
          <p:cNvPr id="49161" name="Rectangle 45"/>
          <p:cNvSpPr>
            <a:spLocks noChangeArrowheads="1"/>
          </p:cNvSpPr>
          <p:nvPr/>
        </p:nvSpPr>
        <p:spPr bwMode="auto">
          <a:xfrm>
            <a:off x="383686" y="6370639"/>
            <a:ext cx="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Tahoma" panose="020B0604030504040204" pitchFamily="34" charset="0"/>
            </a:endParaRPr>
          </a:p>
        </p:txBody>
      </p: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7248036" y="1071564"/>
            <a:ext cx="766763" cy="687387"/>
            <a:chOff x="4324" y="675"/>
            <a:chExt cx="483" cy="433"/>
          </a:xfrm>
        </p:grpSpPr>
        <p:grpSp>
          <p:nvGrpSpPr>
            <p:cNvPr id="49242" name="Group 47"/>
            <p:cNvGrpSpPr>
              <a:grpSpLocks/>
            </p:cNvGrpSpPr>
            <p:nvPr/>
          </p:nvGrpSpPr>
          <p:grpSpPr bwMode="auto">
            <a:xfrm>
              <a:off x="4324" y="675"/>
              <a:ext cx="483" cy="433"/>
              <a:chOff x="4336" y="675"/>
              <a:chExt cx="483" cy="433"/>
            </a:xfrm>
          </p:grpSpPr>
          <p:sp>
            <p:nvSpPr>
              <p:cNvPr id="49244" name="Rectangle 48"/>
              <p:cNvSpPr>
                <a:spLocks noChangeArrowheads="1"/>
              </p:cNvSpPr>
              <p:nvPr/>
            </p:nvSpPr>
            <p:spPr bwMode="auto">
              <a:xfrm>
                <a:off x="4721" y="838"/>
                <a:ext cx="98" cy="107"/>
              </a:xfrm>
              <a:prstGeom prst="rect">
                <a:avLst/>
              </a:prstGeom>
              <a:solidFill>
                <a:srgbClr val="0088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9245" name="Oval 49"/>
              <p:cNvSpPr>
                <a:spLocks noChangeArrowheads="1"/>
              </p:cNvSpPr>
              <p:nvPr/>
            </p:nvSpPr>
            <p:spPr bwMode="auto">
              <a:xfrm>
                <a:off x="4336" y="675"/>
                <a:ext cx="434" cy="433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9243" name="Rectangle 50"/>
            <p:cNvSpPr>
              <a:spLocks noChangeArrowheads="1"/>
            </p:cNvSpPr>
            <p:nvPr/>
          </p:nvSpPr>
          <p:spPr bwMode="auto">
            <a:xfrm>
              <a:off x="4365" y="826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200">
                  <a:latin typeface="Tahoma" panose="020B0604030504040204" pitchFamily="34" charset="0"/>
                </a:rPr>
                <a:t>Bakterija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7975110" y="922339"/>
            <a:ext cx="1257300" cy="935037"/>
            <a:chOff x="4782" y="581"/>
            <a:chExt cx="792" cy="589"/>
          </a:xfrm>
        </p:grpSpPr>
        <p:sp>
          <p:nvSpPr>
            <p:cNvPr id="49217" name="Line 52"/>
            <p:cNvSpPr>
              <a:spLocks noChangeShapeType="1"/>
            </p:cNvSpPr>
            <p:nvPr/>
          </p:nvSpPr>
          <p:spPr bwMode="auto">
            <a:xfrm>
              <a:off x="4815" y="973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18" name="Line 53"/>
            <p:cNvSpPr>
              <a:spLocks noChangeShapeType="1"/>
            </p:cNvSpPr>
            <p:nvPr/>
          </p:nvSpPr>
          <p:spPr bwMode="auto">
            <a:xfrm flipH="1">
              <a:off x="4840" y="1063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19" name="Line 54"/>
            <p:cNvSpPr>
              <a:spLocks noChangeShapeType="1"/>
            </p:cNvSpPr>
            <p:nvPr/>
          </p:nvSpPr>
          <p:spPr bwMode="auto">
            <a:xfrm>
              <a:off x="4922" y="1063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49220" name="Group 55"/>
            <p:cNvGrpSpPr>
              <a:grpSpLocks/>
            </p:cNvGrpSpPr>
            <p:nvPr/>
          </p:nvGrpSpPr>
          <p:grpSpPr bwMode="auto">
            <a:xfrm>
              <a:off x="4791" y="916"/>
              <a:ext cx="50" cy="50"/>
              <a:chOff x="4575" y="1252"/>
              <a:chExt cx="50" cy="50"/>
            </a:xfrm>
          </p:grpSpPr>
          <p:sp>
            <p:nvSpPr>
              <p:cNvPr id="49240" name="Line 56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41" name="Line 57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21" name="Group 58"/>
            <p:cNvGrpSpPr>
              <a:grpSpLocks/>
            </p:cNvGrpSpPr>
            <p:nvPr/>
          </p:nvGrpSpPr>
          <p:grpSpPr bwMode="auto">
            <a:xfrm>
              <a:off x="4782" y="1121"/>
              <a:ext cx="51" cy="49"/>
              <a:chOff x="4566" y="1457"/>
              <a:chExt cx="51" cy="49"/>
            </a:xfrm>
          </p:grpSpPr>
          <p:sp>
            <p:nvSpPr>
              <p:cNvPr id="49238" name="Line 59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39" name="Line 60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22" name="Line 61"/>
            <p:cNvSpPr>
              <a:spLocks noChangeShapeType="1"/>
            </p:cNvSpPr>
            <p:nvPr/>
          </p:nvSpPr>
          <p:spPr bwMode="auto">
            <a:xfrm flipH="1">
              <a:off x="4815" y="1047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23" name="Line 62"/>
            <p:cNvSpPr>
              <a:spLocks noChangeShapeType="1"/>
            </p:cNvSpPr>
            <p:nvPr/>
          </p:nvSpPr>
          <p:spPr bwMode="auto">
            <a:xfrm>
              <a:off x="4840" y="941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24" name="Line 63"/>
            <p:cNvSpPr>
              <a:spLocks noChangeShapeType="1"/>
            </p:cNvSpPr>
            <p:nvPr/>
          </p:nvSpPr>
          <p:spPr bwMode="auto">
            <a:xfrm>
              <a:off x="4922" y="1022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25" name="Line 64"/>
            <p:cNvSpPr>
              <a:spLocks noChangeShapeType="1"/>
            </p:cNvSpPr>
            <p:nvPr/>
          </p:nvSpPr>
          <p:spPr bwMode="auto">
            <a:xfrm>
              <a:off x="4815" y="646"/>
              <a:ext cx="66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26" name="Line 65"/>
            <p:cNvSpPr>
              <a:spLocks noChangeShapeType="1"/>
            </p:cNvSpPr>
            <p:nvPr/>
          </p:nvSpPr>
          <p:spPr bwMode="auto">
            <a:xfrm flipH="1">
              <a:off x="4840" y="736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27" name="Line 66"/>
            <p:cNvSpPr>
              <a:spLocks noChangeShapeType="1"/>
            </p:cNvSpPr>
            <p:nvPr/>
          </p:nvSpPr>
          <p:spPr bwMode="auto">
            <a:xfrm>
              <a:off x="4922" y="736"/>
              <a:ext cx="17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49228" name="Group 67"/>
            <p:cNvGrpSpPr>
              <a:grpSpLocks/>
            </p:cNvGrpSpPr>
            <p:nvPr/>
          </p:nvGrpSpPr>
          <p:grpSpPr bwMode="auto">
            <a:xfrm>
              <a:off x="4782" y="581"/>
              <a:ext cx="51" cy="50"/>
              <a:chOff x="4566" y="917"/>
              <a:chExt cx="51" cy="50"/>
            </a:xfrm>
          </p:grpSpPr>
          <p:sp>
            <p:nvSpPr>
              <p:cNvPr id="49236" name="Line 68"/>
              <p:cNvSpPr>
                <a:spLocks noChangeShapeType="1"/>
              </p:cNvSpPr>
              <p:nvPr/>
            </p:nvSpPr>
            <p:spPr bwMode="auto">
              <a:xfrm>
                <a:off x="4566" y="966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37" name="Line 69"/>
              <p:cNvSpPr>
                <a:spLocks noChangeShapeType="1"/>
              </p:cNvSpPr>
              <p:nvPr/>
            </p:nvSpPr>
            <p:spPr bwMode="auto">
              <a:xfrm>
                <a:off x="4616" y="91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49229" name="Group 70"/>
            <p:cNvGrpSpPr>
              <a:grpSpLocks/>
            </p:cNvGrpSpPr>
            <p:nvPr/>
          </p:nvGrpSpPr>
          <p:grpSpPr bwMode="auto">
            <a:xfrm>
              <a:off x="4782" y="793"/>
              <a:ext cx="51" cy="50"/>
              <a:chOff x="4566" y="1129"/>
              <a:chExt cx="51" cy="50"/>
            </a:xfrm>
          </p:grpSpPr>
          <p:sp>
            <p:nvSpPr>
              <p:cNvPr id="49234" name="Line 71"/>
              <p:cNvSpPr>
                <a:spLocks noChangeShapeType="1"/>
              </p:cNvSpPr>
              <p:nvPr/>
            </p:nvSpPr>
            <p:spPr bwMode="auto">
              <a:xfrm flipH="1">
                <a:off x="4566" y="1129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35" name="Line 72"/>
              <p:cNvSpPr>
                <a:spLocks noChangeShapeType="1"/>
              </p:cNvSpPr>
              <p:nvPr/>
            </p:nvSpPr>
            <p:spPr bwMode="auto">
              <a:xfrm>
                <a:off x="4616" y="1129"/>
                <a:ext cx="1" cy="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30" name="Line 73"/>
            <p:cNvSpPr>
              <a:spLocks noChangeShapeType="1"/>
            </p:cNvSpPr>
            <p:nvPr/>
          </p:nvSpPr>
          <p:spPr bwMode="auto">
            <a:xfrm flipH="1">
              <a:off x="4807" y="720"/>
              <a:ext cx="74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31" name="Line 74"/>
            <p:cNvSpPr>
              <a:spLocks noChangeShapeType="1"/>
            </p:cNvSpPr>
            <p:nvPr/>
          </p:nvSpPr>
          <p:spPr bwMode="auto">
            <a:xfrm>
              <a:off x="4840" y="614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32" name="Line 75"/>
            <p:cNvSpPr>
              <a:spLocks noChangeShapeType="1"/>
            </p:cNvSpPr>
            <p:nvPr/>
          </p:nvSpPr>
          <p:spPr bwMode="auto">
            <a:xfrm>
              <a:off x="4922" y="695"/>
              <a:ext cx="17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33" name="Text Box 76"/>
            <p:cNvSpPr txBox="1">
              <a:spLocks noChangeArrowheads="1"/>
            </p:cNvSpPr>
            <p:nvPr/>
          </p:nvSpPr>
          <p:spPr bwMode="auto">
            <a:xfrm>
              <a:off x="5148" y="594"/>
              <a:ext cx="42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800" b="1">
                  <a:latin typeface="Tahoma" panose="020B0604030504040204" pitchFamily="34" charset="0"/>
                </a:rPr>
                <a:t>IgG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800" b="1">
                  <a:latin typeface="Tahoma" panose="020B0604030504040204" pitchFamily="34" charset="0"/>
                </a:rPr>
                <a:t>IgM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sp>
        <p:nvSpPr>
          <p:cNvPr id="105549" name="Oval 77"/>
          <p:cNvSpPr>
            <a:spLocks noChangeArrowheads="1"/>
          </p:cNvSpPr>
          <p:nvPr/>
        </p:nvSpPr>
        <p:spPr bwMode="auto">
          <a:xfrm>
            <a:off x="6136786" y="4143376"/>
            <a:ext cx="73342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Comic Sans MS" panose="030F0702030302020204" pitchFamily="66" charset="0"/>
            </a:endParaRPr>
          </a:p>
        </p:txBody>
      </p:sp>
      <p:grpSp>
        <p:nvGrpSpPr>
          <p:cNvPr id="22" name="Group 78"/>
          <p:cNvGrpSpPr>
            <a:grpSpLocks/>
          </p:cNvGrpSpPr>
          <p:nvPr/>
        </p:nvGrpSpPr>
        <p:grpSpPr bwMode="auto">
          <a:xfrm>
            <a:off x="5960574" y="3219450"/>
            <a:ext cx="1063625" cy="865188"/>
            <a:chOff x="3513" y="2028"/>
            <a:chExt cx="670" cy="545"/>
          </a:xfrm>
        </p:grpSpPr>
        <p:sp>
          <p:nvSpPr>
            <p:cNvPr id="49213" name="Freeform 79"/>
            <p:cNvSpPr>
              <a:spLocks/>
            </p:cNvSpPr>
            <p:nvPr/>
          </p:nvSpPr>
          <p:spPr bwMode="auto">
            <a:xfrm>
              <a:off x="3809" y="2306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14" name="Line 80"/>
            <p:cNvSpPr>
              <a:spLocks noChangeShapeType="1"/>
            </p:cNvSpPr>
            <p:nvPr/>
          </p:nvSpPr>
          <p:spPr bwMode="auto">
            <a:xfrm>
              <a:off x="3858" y="2028"/>
              <a:ext cx="1" cy="344"/>
            </a:xfrm>
            <a:prstGeom prst="line">
              <a:avLst/>
            </a:prstGeom>
            <a:noFill/>
            <a:ln w="523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215" name="Rectangle 81"/>
            <p:cNvSpPr>
              <a:spLocks noChangeArrowheads="1"/>
            </p:cNvSpPr>
            <p:nvPr/>
          </p:nvSpPr>
          <p:spPr bwMode="auto">
            <a:xfrm>
              <a:off x="3513" y="238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C4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49216" name="Rectangle 82"/>
            <p:cNvSpPr>
              <a:spLocks noChangeArrowheads="1"/>
            </p:cNvSpPr>
            <p:nvPr/>
          </p:nvSpPr>
          <p:spPr bwMode="auto">
            <a:xfrm>
              <a:off x="3978" y="237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2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83"/>
          <p:cNvGrpSpPr>
            <a:grpSpLocks/>
          </p:cNvGrpSpPr>
          <p:nvPr/>
        </p:nvGrpSpPr>
        <p:grpSpPr bwMode="auto">
          <a:xfrm>
            <a:off x="5689110" y="4005264"/>
            <a:ext cx="1614488" cy="384175"/>
            <a:chOff x="3342" y="2523"/>
            <a:chExt cx="1017" cy="242"/>
          </a:xfrm>
        </p:grpSpPr>
        <p:grpSp>
          <p:nvGrpSpPr>
            <p:cNvPr id="49203" name="Group 84"/>
            <p:cNvGrpSpPr>
              <a:grpSpLocks/>
            </p:cNvGrpSpPr>
            <p:nvPr/>
          </p:nvGrpSpPr>
          <p:grpSpPr bwMode="auto">
            <a:xfrm>
              <a:off x="3342" y="2523"/>
              <a:ext cx="559" cy="233"/>
              <a:chOff x="3342" y="2523"/>
              <a:chExt cx="559" cy="233"/>
            </a:xfrm>
          </p:grpSpPr>
          <p:sp>
            <p:nvSpPr>
              <p:cNvPr id="49209" name="Rectangle 85"/>
              <p:cNvSpPr>
                <a:spLocks noChangeArrowheads="1"/>
              </p:cNvSpPr>
              <p:nvPr/>
            </p:nvSpPr>
            <p:spPr bwMode="auto">
              <a:xfrm>
                <a:off x="3342" y="2583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49210" name="Line 86"/>
              <p:cNvSpPr>
                <a:spLocks noChangeShapeType="1"/>
              </p:cNvSpPr>
              <p:nvPr/>
            </p:nvSpPr>
            <p:spPr bwMode="auto">
              <a:xfrm flipH="1">
                <a:off x="3536" y="2524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11" name="Line 87"/>
              <p:cNvSpPr>
                <a:spLocks noChangeShapeType="1"/>
              </p:cNvSpPr>
              <p:nvPr/>
            </p:nvSpPr>
            <p:spPr bwMode="auto">
              <a:xfrm>
                <a:off x="3637" y="2523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12" name="Rectangle 88"/>
              <p:cNvSpPr>
                <a:spLocks noChangeArrowheads="1"/>
              </p:cNvSpPr>
              <p:nvPr/>
            </p:nvSpPr>
            <p:spPr bwMode="auto">
              <a:xfrm>
                <a:off x="3622" y="2583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9204" name="Group 89"/>
            <p:cNvGrpSpPr>
              <a:grpSpLocks/>
            </p:cNvGrpSpPr>
            <p:nvPr/>
          </p:nvGrpSpPr>
          <p:grpSpPr bwMode="auto">
            <a:xfrm>
              <a:off x="3801" y="2526"/>
              <a:ext cx="558" cy="239"/>
              <a:chOff x="3801" y="2526"/>
              <a:chExt cx="558" cy="239"/>
            </a:xfrm>
          </p:grpSpPr>
          <p:sp>
            <p:nvSpPr>
              <p:cNvPr id="49205" name="Rectangle 90"/>
              <p:cNvSpPr>
                <a:spLocks noChangeArrowheads="1"/>
              </p:cNvSpPr>
              <p:nvPr/>
            </p:nvSpPr>
            <p:spPr bwMode="auto">
              <a:xfrm>
                <a:off x="3801" y="2591"/>
                <a:ext cx="281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49206" name="Line 91"/>
              <p:cNvSpPr>
                <a:spLocks noChangeShapeType="1"/>
              </p:cNvSpPr>
              <p:nvPr/>
            </p:nvSpPr>
            <p:spPr bwMode="auto">
              <a:xfrm flipH="1">
                <a:off x="3989" y="2526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07" name="Line 92"/>
              <p:cNvSpPr>
                <a:spLocks noChangeShapeType="1"/>
              </p:cNvSpPr>
              <p:nvPr/>
            </p:nvSpPr>
            <p:spPr bwMode="auto">
              <a:xfrm>
                <a:off x="4090" y="253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08" name="Rectangle 93"/>
              <p:cNvSpPr>
                <a:spLocks noChangeArrowheads="1"/>
              </p:cNvSpPr>
              <p:nvPr/>
            </p:nvSpPr>
            <p:spPr bwMode="auto">
              <a:xfrm>
                <a:off x="4081" y="2591"/>
                <a:ext cx="27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6" name="Group 94"/>
          <p:cNvGrpSpPr>
            <a:grpSpLocks/>
          </p:cNvGrpSpPr>
          <p:nvPr/>
        </p:nvGrpSpPr>
        <p:grpSpPr bwMode="auto">
          <a:xfrm>
            <a:off x="3307860" y="4619625"/>
            <a:ext cx="325438" cy="933450"/>
            <a:chOff x="1842" y="2910"/>
            <a:chExt cx="205" cy="588"/>
          </a:xfrm>
        </p:grpSpPr>
        <p:grpSp>
          <p:nvGrpSpPr>
            <p:cNvPr id="49199" name="Group 95"/>
            <p:cNvGrpSpPr>
              <a:grpSpLocks/>
            </p:cNvGrpSpPr>
            <p:nvPr/>
          </p:nvGrpSpPr>
          <p:grpSpPr bwMode="auto">
            <a:xfrm>
              <a:off x="1899" y="2910"/>
              <a:ext cx="84" cy="402"/>
              <a:chOff x="1890" y="2430"/>
              <a:chExt cx="99" cy="474"/>
            </a:xfrm>
          </p:grpSpPr>
          <p:sp>
            <p:nvSpPr>
              <p:cNvPr id="49201" name="Freeform 96"/>
              <p:cNvSpPr>
                <a:spLocks/>
              </p:cNvSpPr>
              <p:nvPr/>
            </p:nvSpPr>
            <p:spPr bwMode="auto">
              <a:xfrm>
                <a:off x="1890" y="2773"/>
                <a:ext cx="99" cy="131"/>
              </a:xfrm>
              <a:custGeom>
                <a:avLst/>
                <a:gdLst>
                  <a:gd name="T0" fmla="*/ 49 w 99"/>
                  <a:gd name="T1" fmla="*/ 131 h 131"/>
                  <a:gd name="T2" fmla="*/ 0 w 99"/>
                  <a:gd name="T3" fmla="*/ 0 h 131"/>
                  <a:gd name="T4" fmla="*/ 99 w 99"/>
                  <a:gd name="T5" fmla="*/ 0 h 131"/>
                  <a:gd name="T6" fmla="*/ 49 w 99"/>
                  <a:gd name="T7" fmla="*/ 131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49" y="131"/>
                    </a:moveTo>
                    <a:lnTo>
                      <a:pt x="0" y="0"/>
                    </a:lnTo>
                    <a:lnTo>
                      <a:pt x="99" y="0"/>
                    </a:lnTo>
                    <a:lnTo>
                      <a:pt x="49" y="1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202" name="Line 97"/>
              <p:cNvSpPr>
                <a:spLocks noChangeShapeType="1"/>
              </p:cNvSpPr>
              <p:nvPr/>
            </p:nvSpPr>
            <p:spPr bwMode="auto">
              <a:xfrm>
                <a:off x="1939" y="2430"/>
                <a:ext cx="1" cy="409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200" name="Rectangle 98"/>
            <p:cNvSpPr>
              <a:spLocks noChangeArrowheads="1"/>
            </p:cNvSpPr>
            <p:nvPr/>
          </p:nvSpPr>
          <p:spPr bwMode="auto">
            <a:xfrm>
              <a:off x="1842" y="3306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3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99"/>
          <p:cNvGrpSpPr>
            <a:grpSpLocks/>
          </p:cNvGrpSpPr>
          <p:nvPr/>
        </p:nvGrpSpPr>
        <p:grpSpPr bwMode="auto">
          <a:xfrm>
            <a:off x="3014173" y="5473700"/>
            <a:ext cx="912812" cy="450850"/>
            <a:chOff x="1657" y="3448"/>
            <a:chExt cx="575" cy="284"/>
          </a:xfrm>
        </p:grpSpPr>
        <p:sp>
          <p:nvSpPr>
            <p:cNvPr id="49194" name="Rectangle 100"/>
            <p:cNvSpPr>
              <a:spLocks noChangeArrowheads="1"/>
            </p:cNvSpPr>
            <p:nvPr/>
          </p:nvSpPr>
          <p:spPr bwMode="auto">
            <a:xfrm>
              <a:off x="1929" y="3540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grpSp>
          <p:nvGrpSpPr>
            <p:cNvPr id="49195" name="Group 101"/>
            <p:cNvGrpSpPr>
              <a:grpSpLocks/>
            </p:cNvGrpSpPr>
            <p:nvPr/>
          </p:nvGrpSpPr>
          <p:grpSpPr bwMode="auto">
            <a:xfrm>
              <a:off x="1841" y="3448"/>
              <a:ext cx="203" cy="103"/>
              <a:chOff x="1841" y="3160"/>
              <a:chExt cx="203" cy="103"/>
            </a:xfrm>
          </p:grpSpPr>
          <p:sp>
            <p:nvSpPr>
              <p:cNvPr id="49197" name="Line 102"/>
              <p:cNvSpPr>
                <a:spLocks noChangeShapeType="1"/>
              </p:cNvSpPr>
              <p:nvPr/>
            </p:nvSpPr>
            <p:spPr bwMode="auto">
              <a:xfrm flipH="1">
                <a:off x="1841" y="316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198" name="Line 103"/>
              <p:cNvSpPr>
                <a:spLocks noChangeShapeType="1"/>
              </p:cNvSpPr>
              <p:nvPr/>
            </p:nvSpPr>
            <p:spPr bwMode="auto">
              <a:xfrm>
                <a:off x="1942" y="3160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196" name="Rectangle 104"/>
            <p:cNvSpPr>
              <a:spLocks noChangeArrowheads="1"/>
            </p:cNvSpPr>
            <p:nvPr/>
          </p:nvSpPr>
          <p:spPr bwMode="auto">
            <a:xfrm>
              <a:off x="1657" y="3540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30" name="Group 105"/>
          <p:cNvGrpSpPr>
            <a:grpSpLocks/>
          </p:cNvGrpSpPr>
          <p:nvPr/>
        </p:nvGrpSpPr>
        <p:grpSpPr bwMode="auto">
          <a:xfrm>
            <a:off x="634511" y="4019550"/>
            <a:ext cx="2435225" cy="1695450"/>
            <a:chOff x="158" y="2532"/>
            <a:chExt cx="1534" cy="1068"/>
          </a:xfrm>
        </p:grpSpPr>
        <p:grpSp>
          <p:nvGrpSpPr>
            <p:cNvPr id="49187" name="Group 106"/>
            <p:cNvGrpSpPr>
              <a:grpSpLocks/>
            </p:cNvGrpSpPr>
            <p:nvPr/>
          </p:nvGrpSpPr>
          <p:grpSpPr bwMode="auto">
            <a:xfrm>
              <a:off x="1163" y="2685"/>
              <a:ext cx="342" cy="69"/>
              <a:chOff x="1097" y="2283"/>
              <a:chExt cx="450" cy="81"/>
            </a:xfrm>
          </p:grpSpPr>
          <p:sp>
            <p:nvSpPr>
              <p:cNvPr id="49192" name="Freeform 107"/>
              <p:cNvSpPr>
                <a:spLocks/>
              </p:cNvSpPr>
              <p:nvPr/>
            </p:nvSpPr>
            <p:spPr bwMode="auto">
              <a:xfrm>
                <a:off x="1097" y="2283"/>
                <a:ext cx="98" cy="81"/>
              </a:xfrm>
              <a:custGeom>
                <a:avLst/>
                <a:gdLst>
                  <a:gd name="T0" fmla="*/ 0 w 98"/>
                  <a:gd name="T1" fmla="*/ 41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1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193" name="Line 108"/>
              <p:cNvSpPr>
                <a:spLocks noChangeShapeType="1"/>
              </p:cNvSpPr>
              <p:nvPr/>
            </p:nvSpPr>
            <p:spPr bwMode="auto">
              <a:xfrm flipH="1">
                <a:off x="1129" y="2324"/>
                <a:ext cx="41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188" name="Oval 109"/>
            <p:cNvSpPr>
              <a:spLocks noChangeArrowheads="1"/>
            </p:cNvSpPr>
            <p:nvPr/>
          </p:nvSpPr>
          <p:spPr bwMode="auto">
            <a:xfrm>
              <a:off x="158" y="2532"/>
              <a:ext cx="988" cy="36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49189" name="Rectangle 110"/>
            <p:cNvSpPr>
              <a:spLocks noChangeArrowheads="1"/>
            </p:cNvSpPr>
            <p:nvPr/>
          </p:nvSpPr>
          <p:spPr bwMode="auto">
            <a:xfrm>
              <a:off x="334" y="2583"/>
              <a:ext cx="656" cy="194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</a:t>
              </a:r>
              <a:r>
                <a:rPr lang="hr-HR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b</a:t>
              </a: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3b</a:t>
              </a:r>
              <a:endParaRPr lang="en-GB" altLang="sr-Latn-RS" b="1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9190" name="Rectangle 111"/>
            <p:cNvSpPr>
              <a:spLocks noChangeArrowheads="1"/>
            </p:cNvSpPr>
            <p:nvPr/>
          </p:nvSpPr>
          <p:spPr bwMode="auto">
            <a:xfrm>
              <a:off x="278" y="2910"/>
              <a:ext cx="9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C5 KONVERTAZA</a:t>
              </a:r>
            </a:p>
          </p:txBody>
        </p:sp>
        <p:sp>
          <p:nvSpPr>
            <p:cNvPr id="49191" name="Line 112"/>
            <p:cNvSpPr>
              <a:spLocks noChangeShapeType="1"/>
            </p:cNvSpPr>
            <p:nvPr/>
          </p:nvSpPr>
          <p:spPr bwMode="auto">
            <a:xfrm flipH="1" flipV="1">
              <a:off x="1200" y="2748"/>
              <a:ext cx="492" cy="8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23552" name="Group 113"/>
          <p:cNvGrpSpPr>
            <a:grpSpLocks/>
          </p:cNvGrpSpPr>
          <p:nvPr/>
        </p:nvGrpSpPr>
        <p:grpSpPr bwMode="auto">
          <a:xfrm>
            <a:off x="920261" y="1312863"/>
            <a:ext cx="930275" cy="457200"/>
            <a:chOff x="338" y="827"/>
            <a:chExt cx="586" cy="288"/>
          </a:xfrm>
        </p:grpSpPr>
        <p:sp>
          <p:nvSpPr>
            <p:cNvPr id="49183" name="Line 114"/>
            <p:cNvSpPr>
              <a:spLocks noChangeShapeType="1"/>
            </p:cNvSpPr>
            <p:nvPr/>
          </p:nvSpPr>
          <p:spPr bwMode="auto">
            <a:xfrm rot="10800000" flipH="1">
              <a:off x="615" y="1012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184" name="Line 115"/>
            <p:cNvSpPr>
              <a:spLocks noChangeShapeType="1"/>
            </p:cNvSpPr>
            <p:nvPr/>
          </p:nvSpPr>
          <p:spPr bwMode="auto">
            <a:xfrm rot="10800000">
              <a:off x="514" y="1013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185" name="Rectangle 116"/>
            <p:cNvSpPr>
              <a:spLocks noChangeArrowheads="1"/>
            </p:cNvSpPr>
            <p:nvPr/>
          </p:nvSpPr>
          <p:spPr bwMode="auto">
            <a:xfrm>
              <a:off x="338" y="827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49186" name="Rectangle 117"/>
            <p:cNvSpPr>
              <a:spLocks noChangeArrowheads="1"/>
            </p:cNvSpPr>
            <p:nvPr/>
          </p:nvSpPr>
          <p:spPr bwMode="auto">
            <a:xfrm>
              <a:off x="618" y="827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23553" name="Group 118"/>
          <p:cNvGrpSpPr>
            <a:grpSpLocks/>
          </p:cNvGrpSpPr>
          <p:nvPr/>
        </p:nvGrpSpPr>
        <p:grpSpPr bwMode="auto">
          <a:xfrm>
            <a:off x="5593861" y="1160464"/>
            <a:ext cx="1628775" cy="428625"/>
            <a:chOff x="3282" y="731"/>
            <a:chExt cx="1026" cy="270"/>
          </a:xfrm>
        </p:grpSpPr>
        <p:grpSp>
          <p:nvGrpSpPr>
            <p:cNvPr id="49179" name="Group 119"/>
            <p:cNvGrpSpPr>
              <a:grpSpLocks/>
            </p:cNvGrpSpPr>
            <p:nvPr/>
          </p:nvGrpSpPr>
          <p:grpSpPr bwMode="auto">
            <a:xfrm>
              <a:off x="3284" y="840"/>
              <a:ext cx="1024" cy="161"/>
              <a:chOff x="3470" y="1170"/>
              <a:chExt cx="622" cy="98"/>
            </a:xfrm>
          </p:grpSpPr>
          <p:sp>
            <p:nvSpPr>
              <p:cNvPr id="49181" name="Freeform 120"/>
              <p:cNvSpPr>
                <a:spLocks/>
              </p:cNvSpPr>
              <p:nvPr/>
            </p:nvSpPr>
            <p:spPr bwMode="auto">
              <a:xfrm>
                <a:off x="3977" y="1170"/>
                <a:ext cx="115" cy="98"/>
              </a:xfrm>
              <a:custGeom>
                <a:avLst/>
                <a:gdLst>
                  <a:gd name="T0" fmla="*/ 115 w 115"/>
                  <a:gd name="T1" fmla="*/ 49 h 98"/>
                  <a:gd name="T2" fmla="*/ 0 w 115"/>
                  <a:gd name="T3" fmla="*/ 98 h 98"/>
                  <a:gd name="T4" fmla="*/ 0 w 115"/>
                  <a:gd name="T5" fmla="*/ 0 h 98"/>
                  <a:gd name="T6" fmla="*/ 115 w 115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98"/>
                  <a:gd name="T14" fmla="*/ 115 w 115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98">
                    <a:moveTo>
                      <a:pt x="115" y="49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15" y="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49182" name="Line 121"/>
              <p:cNvSpPr>
                <a:spLocks noChangeShapeType="1"/>
              </p:cNvSpPr>
              <p:nvPr/>
            </p:nvSpPr>
            <p:spPr bwMode="auto">
              <a:xfrm>
                <a:off x="3470" y="1219"/>
                <a:ext cx="564" cy="1"/>
              </a:xfrm>
              <a:prstGeom prst="line">
                <a:avLst/>
              </a:prstGeom>
              <a:noFill/>
              <a:ln w="396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49180" name="Text Box 122"/>
            <p:cNvSpPr txBox="1">
              <a:spLocks noChangeArrowheads="1"/>
            </p:cNvSpPr>
            <p:nvPr/>
          </p:nvSpPr>
          <p:spPr bwMode="auto">
            <a:xfrm>
              <a:off x="3282" y="731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Lizira bakteriju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23556" name="Group 123"/>
          <p:cNvGrpSpPr>
            <a:grpSpLocks/>
          </p:cNvGrpSpPr>
          <p:nvPr/>
        </p:nvGrpSpPr>
        <p:grpSpPr bwMode="auto">
          <a:xfrm>
            <a:off x="4174636" y="257176"/>
            <a:ext cx="1438275" cy="1584325"/>
            <a:chOff x="2388" y="162"/>
            <a:chExt cx="906" cy="998"/>
          </a:xfrm>
        </p:grpSpPr>
        <p:sp>
          <p:nvSpPr>
            <p:cNvPr id="49173" name="Text Box 124"/>
            <p:cNvSpPr txBox="1">
              <a:spLocks noChangeArrowheads="1"/>
            </p:cNvSpPr>
            <p:nvPr/>
          </p:nvSpPr>
          <p:spPr bwMode="auto">
            <a:xfrm>
              <a:off x="2388" y="162"/>
              <a:ext cx="90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  <p:grpSp>
          <p:nvGrpSpPr>
            <p:cNvPr id="49174" name="Group 125"/>
            <p:cNvGrpSpPr>
              <a:grpSpLocks/>
            </p:cNvGrpSpPr>
            <p:nvPr/>
          </p:nvGrpSpPr>
          <p:grpSpPr bwMode="auto">
            <a:xfrm>
              <a:off x="2484" y="690"/>
              <a:ext cx="638" cy="470"/>
              <a:chOff x="2484" y="690"/>
              <a:chExt cx="638" cy="470"/>
            </a:xfrm>
          </p:grpSpPr>
          <p:sp>
            <p:nvSpPr>
              <p:cNvPr id="49175" name="Rectangle 126"/>
              <p:cNvSpPr>
                <a:spLocks noChangeArrowheads="1"/>
              </p:cNvSpPr>
              <p:nvPr/>
            </p:nvSpPr>
            <p:spPr bwMode="auto">
              <a:xfrm>
                <a:off x="2547" y="696"/>
                <a:ext cx="525" cy="459"/>
              </a:xfrm>
              <a:prstGeom prst="rect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9176" name="Oval 127"/>
              <p:cNvSpPr>
                <a:spLocks noChangeArrowheads="1"/>
              </p:cNvSpPr>
              <p:nvPr/>
            </p:nvSpPr>
            <p:spPr bwMode="auto">
              <a:xfrm>
                <a:off x="2484" y="690"/>
                <a:ext cx="120" cy="468"/>
              </a:xfrm>
              <a:prstGeom prst="ellipse">
                <a:avLst/>
              </a:prstGeom>
              <a:solidFill>
                <a:schemeClr val="hlink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9177" name="Oval 128"/>
              <p:cNvSpPr>
                <a:spLocks noChangeArrowheads="1"/>
              </p:cNvSpPr>
              <p:nvPr/>
            </p:nvSpPr>
            <p:spPr bwMode="auto">
              <a:xfrm>
                <a:off x="3002" y="692"/>
                <a:ext cx="120" cy="468"/>
              </a:xfrm>
              <a:prstGeom prst="ellipse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49178" name="Text Box 129"/>
              <p:cNvSpPr txBox="1">
                <a:spLocks noChangeArrowheads="1"/>
              </p:cNvSpPr>
              <p:nvPr/>
            </p:nvSpPr>
            <p:spPr bwMode="auto">
              <a:xfrm>
                <a:off x="2592" y="747"/>
                <a:ext cx="50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en-GB" altLang="sr-Latn-RS" sz="1600" b="1">
                    <a:latin typeface="Times New Roman" panose="02020603050405020304" pitchFamily="18" charset="0"/>
                  </a:rPr>
                  <a:t>C5-C9 MAC</a:t>
                </a:r>
              </a:p>
            </p:txBody>
          </p:sp>
        </p:grpSp>
      </p:grpSp>
      <p:pic>
        <p:nvPicPr>
          <p:cNvPr id="130" name="Picture 2" descr="Komp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405" y="3285640"/>
            <a:ext cx="3349530" cy="305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2" descr="komplement7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74" y="169810"/>
            <a:ext cx="2906711" cy="310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4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/>
      <p:bldP spid="1055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5-8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7" y="92262"/>
            <a:ext cx="3382025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Prilog 8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8"/>
          <a:stretch>
            <a:fillRect/>
          </a:stretch>
        </p:blipFill>
        <p:spPr bwMode="auto">
          <a:xfrm>
            <a:off x="3550022" y="1137042"/>
            <a:ext cx="8240358" cy="4713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2458" y="1484556"/>
            <a:ext cx="13231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r-HR" altLang="sr-Latn-RS" b="1" dirty="0">
                <a:latin typeface="Arial" panose="020B0604020202020204" pitchFamily="34" charset="0"/>
              </a:rPr>
              <a:t>Upala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8863" y="3493685"/>
            <a:ext cx="87137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hr-HR" altLang="sr-Latn-RS" b="1" dirty="0">
                <a:latin typeface="Arial Narrow" panose="020B0606020202030204" pitchFamily="34" charset="0"/>
              </a:rPr>
              <a:t>Liza</a:t>
            </a:r>
          </a:p>
          <a:p>
            <a:pPr>
              <a:spcBef>
                <a:spcPct val="0"/>
              </a:spcBef>
            </a:pPr>
            <a:r>
              <a:rPr lang="hr-HR" altLang="sr-Latn-RS" b="1" dirty="0">
                <a:latin typeface="Arial Narrow" panose="020B0606020202030204" pitchFamily="34" charset="0"/>
              </a:rPr>
              <a:t>stanice</a:t>
            </a:r>
          </a:p>
          <a:p>
            <a:endParaRPr lang="hr-HR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85706" y="4687341"/>
            <a:ext cx="2318275" cy="307777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hr-HR" altLang="sr-Latn-RS" sz="1400" b="1" dirty="0">
                <a:latin typeface="Arial" panose="020B0604020202020204" pitchFamily="34" charset="0"/>
              </a:rPr>
              <a:t>Stanična membrana</a:t>
            </a:r>
          </a:p>
        </p:txBody>
      </p:sp>
    </p:spTree>
    <p:extLst>
      <p:ext uri="{BB962C8B-B14F-4D97-AF65-F5344CB8AC3E}">
        <p14:creationId xmlns:p14="http://schemas.microsoft.com/office/powerpoint/2010/main" val="202969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Alternativni put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559398" y="1845734"/>
            <a:ext cx="11220226" cy="4023360"/>
          </a:xfrm>
        </p:spPr>
        <p:txBody>
          <a:bodyPr>
            <a:normAutofit/>
          </a:bodyPr>
          <a:lstStyle/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Alternativni put </a:t>
            </a:r>
            <a:r>
              <a:rPr lang="hr-HR" altLang="sr-Latn-RS" sz="2400" b="1" dirty="0">
                <a:latin typeface="Arial Narrow" panose="020B0606020202030204" pitchFamily="34" charset="0"/>
              </a:rPr>
              <a:t>evolucijski ranije razvijen</a:t>
            </a:r>
            <a:r>
              <a:rPr lang="hr-HR" altLang="sr-Latn-RS" sz="2400" dirty="0">
                <a:latin typeface="Arial Narrow" panose="020B0606020202030204" pitchFamily="34" charset="0"/>
              </a:rPr>
              <a:t>. Ključna komponenta u alternativnom putu je C3; </a:t>
            </a:r>
            <a:r>
              <a:rPr lang="hr-HR" altLang="sr-Latn-RS" sz="2400" b="1" dirty="0">
                <a:latin typeface="Arial Narrow" panose="020B0606020202030204" pitchFamily="34" charset="0"/>
              </a:rPr>
              <a:t>spontanom hidrolizom C3 </a:t>
            </a:r>
            <a:r>
              <a:rPr lang="hr-HR" altLang="sr-Latn-RS" sz="2400" dirty="0">
                <a:latin typeface="Arial Narrow" panose="020B0606020202030204" pitchFamily="34" charset="0"/>
              </a:rPr>
              <a:t>se cijepa na ulomke C3a, i C3b; C3b se veže s </a:t>
            </a:r>
            <a:r>
              <a:rPr lang="hr-HR" altLang="sr-Latn-RS" sz="2400" b="1" dirty="0">
                <a:latin typeface="Arial Narrow" panose="020B0606020202030204" pitchFamily="34" charset="0"/>
              </a:rPr>
              <a:t>čimbenikom B</a:t>
            </a:r>
            <a:r>
              <a:rPr lang="hr-HR" altLang="sr-Latn-RS" sz="2400" dirty="0">
                <a:latin typeface="Arial Narrow" panose="020B0606020202030204" pitchFamily="34" charset="0"/>
              </a:rPr>
              <a:t> (bjelančevina plazme) kojeg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cjepa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proteaza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nazvana </a:t>
            </a:r>
            <a:r>
              <a:rPr lang="hr-HR" altLang="sr-Latn-RS" sz="2400" b="1" dirty="0">
                <a:latin typeface="Arial Narrow" panose="020B0606020202030204" pitchFamily="34" charset="0"/>
              </a:rPr>
              <a:t>čimbenik D na ulomak Ba i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Bb</a:t>
            </a:r>
            <a:r>
              <a:rPr lang="hr-HR" altLang="sr-Latn-RS" sz="2400" dirty="0"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Kompleks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C3bBb</a:t>
            </a:r>
            <a:r>
              <a:rPr lang="hr-HR" altLang="sr-Latn-RS" sz="2400" dirty="0">
                <a:latin typeface="Arial Narrow" panose="020B0606020202030204" pitchFamily="34" charset="0"/>
              </a:rPr>
              <a:t> djeluje kao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C3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sz="2400" dirty="0"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Novonastala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podjedinica</a:t>
            </a:r>
            <a:r>
              <a:rPr lang="hr-HR" altLang="sr-Latn-RS" sz="2400" dirty="0">
                <a:latin typeface="Arial Narrow" panose="020B0606020202030204" pitchFamily="34" charset="0"/>
              </a:rPr>
              <a:t> C3b se vrlo brzo  raspada ukoliko se trenutno ne veže na površinu patogena.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Stabilna veza C3b  te nastanak C3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konvertaze</a:t>
            </a:r>
            <a:r>
              <a:rPr lang="hr-HR" altLang="sr-Latn-RS" sz="2400" dirty="0">
                <a:latin typeface="Arial Narrow" panose="020B0606020202030204" pitchFamily="34" charset="0"/>
              </a:rPr>
              <a:t> cijepa C3 i umnožava daljnji nastanak C3b.</a:t>
            </a:r>
          </a:p>
          <a:p>
            <a:pPr algn="just"/>
            <a:r>
              <a:rPr lang="hr-HR" altLang="sr-Latn-RS" sz="2400" b="1" dirty="0">
                <a:latin typeface="Arial Narrow" panose="020B0606020202030204" pitchFamily="34" charset="0"/>
              </a:rPr>
              <a:t>Kompleks C3bBb3b </a:t>
            </a:r>
            <a:r>
              <a:rPr lang="hr-HR" altLang="sr-Latn-RS" sz="2400" dirty="0">
                <a:latin typeface="Arial Narrow" panose="020B0606020202030204" pitchFamily="34" charset="0"/>
              </a:rPr>
              <a:t>na površini patogena djeluje kao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C5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konvertaza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te posljedično stvara završne molekule MAC kompleksa.</a:t>
            </a:r>
          </a:p>
        </p:txBody>
      </p:sp>
    </p:spTree>
    <p:extLst>
      <p:ext uri="{BB962C8B-B14F-4D97-AF65-F5344CB8AC3E}">
        <p14:creationId xmlns:p14="http://schemas.microsoft.com/office/powerpoint/2010/main" val="47464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Raspad C3 komponente komplementa</a:t>
            </a:r>
          </a:p>
        </p:txBody>
      </p:sp>
      <p:graphicFrame>
        <p:nvGraphicFramePr>
          <p:cNvPr id="5837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550692"/>
              </p:ext>
            </p:extLst>
          </p:nvPr>
        </p:nvGraphicFramePr>
        <p:xfrm>
          <a:off x="2041525" y="1846263"/>
          <a:ext cx="8167688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Drawing" r:id="rId3" imgW="9534525" imgH="4695825" progId="Presentations.Drawing.13">
                  <p:embed/>
                </p:oleObj>
              </mc:Choice>
              <mc:Fallback>
                <p:oleObj name="Drawing" r:id="rId3" imgW="9534525" imgH="4695825" progId="Presentations.Drawing.13">
                  <p:embed/>
                  <p:pic>
                    <p:nvPicPr>
                      <p:cNvPr id="58371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1846263"/>
                        <a:ext cx="8167688" cy="402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18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Izvršni mehanizmi protutijela u uklanjanju antigena </a:t>
            </a:r>
          </a:p>
        </p:txBody>
      </p:sp>
      <p:graphicFrame>
        <p:nvGraphicFramePr>
          <p:cNvPr id="22531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7827963"/>
              </p:ext>
            </p:extLst>
          </p:nvPr>
        </p:nvGraphicFramePr>
        <p:xfrm>
          <a:off x="0" y="1935163"/>
          <a:ext cx="65087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rawing" r:id="rId3" imgW="9848850" imgH="6657975" progId="Presentations.Drawing.13">
                  <p:embed/>
                </p:oleObj>
              </mc:Choice>
              <mc:Fallback>
                <p:oleObj name="Drawing" r:id="rId3" imgW="9848850" imgH="6657975" progId="Presentations.Drawing.13">
                  <p:embed/>
                  <p:pic>
                    <p:nvPicPr>
                      <p:cNvPr id="22531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35163"/>
                        <a:ext cx="6508750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91" y="1279556"/>
            <a:ext cx="6398070" cy="51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858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4008438" y="2389188"/>
            <a:ext cx="641350" cy="762000"/>
          </a:xfrm>
          <a:custGeom>
            <a:avLst/>
            <a:gdLst>
              <a:gd name="T0" fmla="*/ 2147483646 w 84"/>
              <a:gd name="T1" fmla="*/ 0 h 100"/>
              <a:gd name="T2" fmla="*/ 0 w 84"/>
              <a:gd name="T3" fmla="*/ 2147483646 h 100"/>
              <a:gd name="T4" fmla="*/ 2147483646 w 84"/>
              <a:gd name="T5" fmla="*/ 2147483646 h 100"/>
              <a:gd name="T6" fmla="*/ 2147483646 w 84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84"/>
              <a:gd name="T13" fmla="*/ 0 h 100"/>
              <a:gd name="T14" fmla="*/ 84 w 84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" h="100">
                <a:moveTo>
                  <a:pt x="83" y="0"/>
                </a:moveTo>
                <a:cubicBezTo>
                  <a:pt x="37" y="0"/>
                  <a:pt x="0" y="44"/>
                  <a:pt x="0" y="99"/>
                </a:cubicBezTo>
                <a:lnTo>
                  <a:pt x="84" y="100"/>
                </a:lnTo>
                <a:lnTo>
                  <a:pt x="8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7553326" y="1262064"/>
            <a:ext cx="595313" cy="1150937"/>
          </a:xfrm>
          <a:custGeom>
            <a:avLst/>
            <a:gdLst>
              <a:gd name="T0" fmla="*/ 0 w 78"/>
              <a:gd name="T1" fmla="*/ 0 h 151"/>
              <a:gd name="T2" fmla="*/ 2147483646 w 78"/>
              <a:gd name="T3" fmla="*/ 2147483646 h 151"/>
              <a:gd name="T4" fmla="*/ 2147483646 w 78"/>
              <a:gd name="T5" fmla="*/ 0 h 151"/>
              <a:gd name="T6" fmla="*/ 0 w 78"/>
              <a:gd name="T7" fmla="*/ 0 h 151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151"/>
              <a:gd name="T14" fmla="*/ 78 w 78"/>
              <a:gd name="T15" fmla="*/ 151 h 1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151">
                <a:moveTo>
                  <a:pt x="0" y="0"/>
                </a:moveTo>
                <a:cubicBezTo>
                  <a:pt x="0" y="83"/>
                  <a:pt x="34" y="151"/>
                  <a:pt x="77" y="151"/>
                </a:cubicBez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133601" y="2251075"/>
            <a:ext cx="290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r-Latn-RS">
                <a:latin typeface="Tahoma" panose="020B0604030504040204" pitchFamily="34" charset="0"/>
              </a:rPr>
              <a:t>C3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36839" y="2251076"/>
            <a:ext cx="1479549" cy="307975"/>
            <a:chOff x="701" y="1418"/>
            <a:chExt cx="932" cy="194"/>
          </a:xfrm>
        </p:grpSpPr>
        <p:grpSp>
          <p:nvGrpSpPr>
            <p:cNvPr id="59486" name="Group 6"/>
            <p:cNvGrpSpPr>
              <a:grpSpLocks/>
            </p:cNvGrpSpPr>
            <p:nvPr/>
          </p:nvGrpSpPr>
          <p:grpSpPr bwMode="auto">
            <a:xfrm>
              <a:off x="701" y="1486"/>
              <a:ext cx="557" cy="58"/>
              <a:chOff x="701" y="1486"/>
              <a:chExt cx="557" cy="58"/>
            </a:xfrm>
          </p:grpSpPr>
          <p:sp>
            <p:nvSpPr>
              <p:cNvPr id="59488" name="Freeform 7"/>
              <p:cNvSpPr>
                <a:spLocks/>
              </p:cNvSpPr>
              <p:nvPr/>
            </p:nvSpPr>
            <p:spPr bwMode="auto">
              <a:xfrm>
                <a:off x="118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89" name="Line 8"/>
              <p:cNvSpPr>
                <a:spLocks noChangeShapeType="1"/>
              </p:cNvSpPr>
              <p:nvPr/>
            </p:nvSpPr>
            <p:spPr bwMode="auto">
              <a:xfrm flipH="1">
                <a:off x="701" y="1515"/>
                <a:ext cx="519" cy="1"/>
              </a:xfrm>
              <a:prstGeom prst="line">
                <a:avLst/>
              </a:prstGeom>
              <a:noFill/>
              <a:ln w="301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87" name="Rectangle 9"/>
            <p:cNvSpPr>
              <a:spLocks noChangeArrowheads="1"/>
            </p:cNvSpPr>
            <p:nvPr/>
          </p:nvSpPr>
          <p:spPr bwMode="auto">
            <a:xfrm>
              <a:off x="1359" y="1418"/>
              <a:ext cx="27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9201151" y="2835276"/>
            <a:ext cx="290513" cy="2105025"/>
            <a:chOff x="4836" y="1786"/>
            <a:chExt cx="183" cy="1326"/>
          </a:xfrm>
        </p:grpSpPr>
        <p:grpSp>
          <p:nvGrpSpPr>
            <p:cNvPr id="59482" name="Group 11"/>
            <p:cNvGrpSpPr>
              <a:grpSpLocks/>
            </p:cNvGrpSpPr>
            <p:nvPr/>
          </p:nvGrpSpPr>
          <p:grpSpPr bwMode="auto">
            <a:xfrm>
              <a:off x="4881" y="1786"/>
              <a:ext cx="87" cy="1074"/>
              <a:chOff x="4653" y="1774"/>
              <a:chExt cx="87" cy="1074"/>
            </a:xfrm>
          </p:grpSpPr>
          <p:sp>
            <p:nvSpPr>
              <p:cNvPr id="59484" name="Freeform 12"/>
              <p:cNvSpPr>
                <a:spLocks/>
              </p:cNvSpPr>
              <p:nvPr/>
            </p:nvSpPr>
            <p:spPr bwMode="auto">
              <a:xfrm>
                <a:off x="4653" y="2743"/>
                <a:ext cx="87" cy="105"/>
              </a:xfrm>
              <a:custGeom>
                <a:avLst/>
                <a:gdLst>
                  <a:gd name="T0" fmla="*/ 43 w 87"/>
                  <a:gd name="T1" fmla="*/ 105 h 105"/>
                  <a:gd name="T2" fmla="*/ 0 w 87"/>
                  <a:gd name="T3" fmla="*/ 0 h 105"/>
                  <a:gd name="T4" fmla="*/ 87 w 87"/>
                  <a:gd name="T5" fmla="*/ 0 h 105"/>
                  <a:gd name="T6" fmla="*/ 43 w 87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105"/>
                    </a:moveTo>
                    <a:lnTo>
                      <a:pt x="0" y="0"/>
                    </a:lnTo>
                    <a:lnTo>
                      <a:pt x="87" y="0"/>
                    </a:lnTo>
                    <a:lnTo>
                      <a:pt x="43" y="10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85" name="Line 13"/>
              <p:cNvSpPr>
                <a:spLocks noChangeShapeType="1"/>
              </p:cNvSpPr>
              <p:nvPr/>
            </p:nvSpPr>
            <p:spPr bwMode="auto">
              <a:xfrm>
                <a:off x="4696" y="1774"/>
                <a:ext cx="1" cy="1017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83" name="Rectangle 14"/>
            <p:cNvSpPr>
              <a:spLocks noChangeArrowheads="1"/>
            </p:cNvSpPr>
            <p:nvPr/>
          </p:nvSpPr>
          <p:spPr bwMode="auto">
            <a:xfrm>
              <a:off x="4836" y="292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102226" y="4495801"/>
            <a:ext cx="3095625" cy="1019175"/>
            <a:chOff x="2254" y="2832"/>
            <a:chExt cx="1950" cy="642"/>
          </a:xfrm>
        </p:grpSpPr>
        <p:grpSp>
          <p:nvGrpSpPr>
            <p:cNvPr id="59463" name="Group 16"/>
            <p:cNvGrpSpPr>
              <a:grpSpLocks/>
            </p:cNvGrpSpPr>
            <p:nvPr/>
          </p:nvGrpSpPr>
          <p:grpSpPr bwMode="auto">
            <a:xfrm>
              <a:off x="2254" y="2832"/>
              <a:ext cx="1950" cy="57"/>
              <a:chOff x="2026" y="2868"/>
              <a:chExt cx="1950" cy="57"/>
            </a:xfrm>
          </p:grpSpPr>
          <p:sp>
            <p:nvSpPr>
              <p:cNvPr id="59480" name="Freeform 17"/>
              <p:cNvSpPr>
                <a:spLocks/>
              </p:cNvSpPr>
              <p:nvPr/>
            </p:nvSpPr>
            <p:spPr bwMode="auto">
              <a:xfrm>
                <a:off x="2026" y="2868"/>
                <a:ext cx="77" cy="57"/>
              </a:xfrm>
              <a:custGeom>
                <a:avLst/>
                <a:gdLst>
                  <a:gd name="T0" fmla="*/ 0 w 77"/>
                  <a:gd name="T1" fmla="*/ 28 h 57"/>
                  <a:gd name="T2" fmla="*/ 77 w 77"/>
                  <a:gd name="T3" fmla="*/ 0 h 57"/>
                  <a:gd name="T4" fmla="*/ 77 w 77"/>
                  <a:gd name="T5" fmla="*/ 57 h 57"/>
                  <a:gd name="T6" fmla="*/ 0 w 77"/>
                  <a:gd name="T7" fmla="*/ 28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7"/>
                  <a:gd name="T14" fmla="*/ 77 w 77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7">
                    <a:moveTo>
                      <a:pt x="0" y="28"/>
                    </a:moveTo>
                    <a:lnTo>
                      <a:pt x="77" y="0"/>
                    </a:lnTo>
                    <a:lnTo>
                      <a:pt x="77" y="5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81" name="Line 18"/>
              <p:cNvSpPr>
                <a:spLocks noChangeShapeType="1"/>
              </p:cNvSpPr>
              <p:nvPr/>
            </p:nvSpPr>
            <p:spPr bwMode="auto">
              <a:xfrm flipH="1">
                <a:off x="2065" y="2896"/>
                <a:ext cx="1911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59464" name="Group 19"/>
            <p:cNvGrpSpPr>
              <a:grpSpLocks/>
            </p:cNvGrpSpPr>
            <p:nvPr/>
          </p:nvGrpSpPr>
          <p:grpSpPr bwMode="auto">
            <a:xfrm>
              <a:off x="2617" y="2899"/>
              <a:ext cx="327" cy="326"/>
              <a:chOff x="2401" y="2935"/>
              <a:chExt cx="327" cy="326"/>
            </a:xfrm>
          </p:grpSpPr>
          <p:sp>
            <p:nvSpPr>
              <p:cNvPr id="59478" name="Freeform 20"/>
              <p:cNvSpPr>
                <a:spLocks/>
              </p:cNvSpPr>
              <p:nvPr/>
            </p:nvSpPr>
            <p:spPr bwMode="auto">
              <a:xfrm>
                <a:off x="2401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79" name="Line 21"/>
              <p:cNvSpPr>
                <a:spLocks noChangeShapeType="1"/>
              </p:cNvSpPr>
              <p:nvPr/>
            </p:nvSpPr>
            <p:spPr bwMode="auto">
              <a:xfrm>
                <a:off x="2425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59465" name="Group 22"/>
            <p:cNvGrpSpPr>
              <a:grpSpLocks/>
            </p:cNvGrpSpPr>
            <p:nvPr/>
          </p:nvGrpSpPr>
          <p:grpSpPr bwMode="auto">
            <a:xfrm>
              <a:off x="2982" y="2889"/>
              <a:ext cx="327" cy="326"/>
              <a:chOff x="2766" y="2925"/>
              <a:chExt cx="327" cy="326"/>
            </a:xfrm>
          </p:grpSpPr>
          <p:sp>
            <p:nvSpPr>
              <p:cNvPr id="59476" name="Freeform 23"/>
              <p:cNvSpPr>
                <a:spLocks/>
              </p:cNvSpPr>
              <p:nvPr/>
            </p:nvSpPr>
            <p:spPr bwMode="auto">
              <a:xfrm>
                <a:off x="2766" y="2925"/>
                <a:ext cx="77" cy="77"/>
              </a:xfrm>
              <a:custGeom>
                <a:avLst/>
                <a:gdLst>
                  <a:gd name="T0" fmla="*/ 0 w 77"/>
                  <a:gd name="T1" fmla="*/ 0 h 77"/>
                  <a:gd name="T2" fmla="*/ 77 w 77"/>
                  <a:gd name="T3" fmla="*/ 29 h 77"/>
                  <a:gd name="T4" fmla="*/ 29 w 77"/>
                  <a:gd name="T5" fmla="*/ 77 h 77"/>
                  <a:gd name="T6" fmla="*/ 0 w 77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7"/>
                  <a:gd name="T14" fmla="*/ 77 w 77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7">
                    <a:moveTo>
                      <a:pt x="0" y="0"/>
                    </a:moveTo>
                    <a:lnTo>
                      <a:pt x="77" y="29"/>
                    </a:lnTo>
                    <a:lnTo>
                      <a:pt x="29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77" name="Line 24"/>
              <p:cNvSpPr>
                <a:spLocks noChangeShapeType="1"/>
              </p:cNvSpPr>
              <p:nvPr/>
            </p:nvSpPr>
            <p:spPr bwMode="auto">
              <a:xfrm>
                <a:off x="2790" y="294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59466" name="Group 25"/>
            <p:cNvGrpSpPr>
              <a:grpSpLocks/>
            </p:cNvGrpSpPr>
            <p:nvPr/>
          </p:nvGrpSpPr>
          <p:grpSpPr bwMode="auto">
            <a:xfrm>
              <a:off x="3357" y="2889"/>
              <a:ext cx="326" cy="326"/>
              <a:chOff x="3141" y="2925"/>
              <a:chExt cx="326" cy="326"/>
            </a:xfrm>
          </p:grpSpPr>
          <p:sp>
            <p:nvSpPr>
              <p:cNvPr id="59474" name="Freeform 26"/>
              <p:cNvSpPr>
                <a:spLocks/>
              </p:cNvSpPr>
              <p:nvPr/>
            </p:nvSpPr>
            <p:spPr bwMode="auto">
              <a:xfrm>
                <a:off x="3141" y="2925"/>
                <a:ext cx="76" cy="77"/>
              </a:xfrm>
              <a:custGeom>
                <a:avLst/>
                <a:gdLst>
                  <a:gd name="T0" fmla="*/ 0 w 76"/>
                  <a:gd name="T1" fmla="*/ 0 h 77"/>
                  <a:gd name="T2" fmla="*/ 76 w 76"/>
                  <a:gd name="T3" fmla="*/ 29 h 77"/>
                  <a:gd name="T4" fmla="*/ 28 w 76"/>
                  <a:gd name="T5" fmla="*/ 77 h 77"/>
                  <a:gd name="T6" fmla="*/ 0 w 76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77"/>
                  <a:gd name="T14" fmla="*/ 76 w 76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77">
                    <a:moveTo>
                      <a:pt x="0" y="0"/>
                    </a:moveTo>
                    <a:lnTo>
                      <a:pt x="76" y="29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75" name="Line 27"/>
              <p:cNvSpPr>
                <a:spLocks noChangeShapeType="1"/>
              </p:cNvSpPr>
              <p:nvPr/>
            </p:nvSpPr>
            <p:spPr bwMode="auto">
              <a:xfrm>
                <a:off x="3165" y="2949"/>
                <a:ext cx="302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59467" name="Group 28"/>
            <p:cNvGrpSpPr>
              <a:grpSpLocks/>
            </p:cNvGrpSpPr>
            <p:nvPr/>
          </p:nvGrpSpPr>
          <p:grpSpPr bwMode="auto">
            <a:xfrm>
              <a:off x="3731" y="2899"/>
              <a:ext cx="327" cy="326"/>
              <a:chOff x="3515" y="2935"/>
              <a:chExt cx="327" cy="326"/>
            </a:xfrm>
          </p:grpSpPr>
          <p:sp>
            <p:nvSpPr>
              <p:cNvPr id="59472" name="Freeform 29"/>
              <p:cNvSpPr>
                <a:spLocks/>
              </p:cNvSpPr>
              <p:nvPr/>
            </p:nvSpPr>
            <p:spPr bwMode="auto">
              <a:xfrm>
                <a:off x="3515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73" name="Line 30"/>
              <p:cNvSpPr>
                <a:spLocks noChangeShapeType="1"/>
              </p:cNvSpPr>
              <p:nvPr/>
            </p:nvSpPr>
            <p:spPr bwMode="auto">
              <a:xfrm>
                <a:off x="3539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68" name="Rectangle 31"/>
            <p:cNvSpPr>
              <a:spLocks noChangeArrowheads="1"/>
            </p:cNvSpPr>
            <p:nvPr/>
          </p:nvSpPr>
          <p:spPr bwMode="auto">
            <a:xfrm>
              <a:off x="3962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59469" name="Rectangle 32"/>
            <p:cNvSpPr>
              <a:spLocks noChangeArrowheads="1"/>
            </p:cNvSpPr>
            <p:nvPr/>
          </p:nvSpPr>
          <p:spPr bwMode="auto">
            <a:xfrm>
              <a:off x="3587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59470" name="Rectangle 33"/>
            <p:cNvSpPr>
              <a:spLocks noChangeArrowheads="1"/>
            </p:cNvSpPr>
            <p:nvPr/>
          </p:nvSpPr>
          <p:spPr bwMode="auto">
            <a:xfrm>
              <a:off x="3213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59471" name="Rectangle 34"/>
            <p:cNvSpPr>
              <a:spLocks noChangeArrowheads="1"/>
            </p:cNvSpPr>
            <p:nvPr/>
          </p:nvSpPr>
          <p:spPr bwMode="auto">
            <a:xfrm>
              <a:off x="2848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1771650" y="2557463"/>
            <a:ext cx="1849438" cy="1358900"/>
            <a:chOff x="156" y="1611"/>
            <a:chExt cx="1165" cy="856"/>
          </a:xfrm>
        </p:grpSpPr>
        <p:sp>
          <p:nvSpPr>
            <p:cNvPr id="59458" name="Oval 36"/>
            <p:cNvSpPr>
              <a:spLocks noChangeArrowheads="1"/>
            </p:cNvSpPr>
            <p:nvPr/>
          </p:nvSpPr>
          <p:spPr bwMode="auto">
            <a:xfrm>
              <a:off x="156" y="1848"/>
              <a:ext cx="621" cy="619"/>
            </a:xfrm>
            <a:prstGeom prst="ellipse">
              <a:avLst/>
            </a:prstGeom>
            <a:solidFill>
              <a:srgbClr val="FF9966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59459" name="Group 37"/>
            <p:cNvGrpSpPr>
              <a:grpSpLocks/>
            </p:cNvGrpSpPr>
            <p:nvPr/>
          </p:nvGrpSpPr>
          <p:grpSpPr bwMode="auto">
            <a:xfrm>
              <a:off x="860" y="1611"/>
              <a:ext cx="461" cy="460"/>
              <a:chOff x="788" y="1611"/>
              <a:chExt cx="461" cy="460"/>
            </a:xfrm>
          </p:grpSpPr>
          <p:sp>
            <p:nvSpPr>
              <p:cNvPr id="59461" name="Freeform 38"/>
              <p:cNvSpPr>
                <a:spLocks/>
              </p:cNvSpPr>
              <p:nvPr/>
            </p:nvSpPr>
            <p:spPr bwMode="auto">
              <a:xfrm>
                <a:off x="1143" y="1611"/>
                <a:ext cx="106" cy="105"/>
              </a:xfrm>
              <a:custGeom>
                <a:avLst/>
                <a:gdLst>
                  <a:gd name="T0" fmla="*/ 106 w 106"/>
                  <a:gd name="T1" fmla="*/ 0 h 105"/>
                  <a:gd name="T2" fmla="*/ 62 w 106"/>
                  <a:gd name="T3" fmla="*/ 105 h 105"/>
                  <a:gd name="T4" fmla="*/ 0 w 106"/>
                  <a:gd name="T5" fmla="*/ 43 h 105"/>
                  <a:gd name="T6" fmla="*/ 106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106" y="0"/>
                    </a:moveTo>
                    <a:lnTo>
                      <a:pt x="62" y="105"/>
                    </a:lnTo>
                    <a:lnTo>
                      <a:pt x="0" y="4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62" name="Line 39"/>
              <p:cNvSpPr>
                <a:spLocks noChangeShapeType="1"/>
              </p:cNvSpPr>
              <p:nvPr/>
            </p:nvSpPr>
            <p:spPr bwMode="auto">
              <a:xfrm flipH="1">
                <a:off x="788" y="1649"/>
                <a:ext cx="422" cy="422"/>
              </a:xfrm>
              <a:prstGeom prst="line">
                <a:avLst/>
              </a:prstGeom>
              <a:noFill/>
              <a:ln w="603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60" name="Rectangle 40"/>
            <p:cNvSpPr>
              <a:spLocks noChangeArrowheads="1"/>
            </p:cNvSpPr>
            <p:nvPr/>
          </p:nvSpPr>
          <p:spPr bwMode="auto">
            <a:xfrm>
              <a:off x="228" y="2071"/>
              <a:ext cx="43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solidFill>
                    <a:srgbClr val="000000"/>
                  </a:solidFill>
                  <a:latin typeface="Helvetica" panose="020B0604020202020204" pitchFamily="34" charset="0"/>
                </a:rPr>
                <a:t>Bakterija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4714875" y="2549525"/>
            <a:ext cx="973138" cy="947738"/>
            <a:chOff x="2010" y="1606"/>
            <a:chExt cx="613" cy="597"/>
          </a:xfrm>
        </p:grpSpPr>
        <p:grpSp>
          <p:nvGrpSpPr>
            <p:cNvPr id="59454" name="Group 42"/>
            <p:cNvGrpSpPr>
              <a:grpSpLocks/>
            </p:cNvGrpSpPr>
            <p:nvPr/>
          </p:nvGrpSpPr>
          <p:grpSpPr bwMode="auto">
            <a:xfrm>
              <a:off x="2274" y="1606"/>
              <a:ext cx="86" cy="451"/>
              <a:chOff x="2118" y="1534"/>
              <a:chExt cx="86" cy="451"/>
            </a:xfrm>
          </p:grpSpPr>
          <p:sp>
            <p:nvSpPr>
              <p:cNvPr id="59456" name="Freeform 43"/>
              <p:cNvSpPr>
                <a:spLocks/>
              </p:cNvSpPr>
              <p:nvPr/>
            </p:nvSpPr>
            <p:spPr bwMode="auto">
              <a:xfrm>
                <a:off x="2118" y="1534"/>
                <a:ext cx="86" cy="106"/>
              </a:xfrm>
              <a:custGeom>
                <a:avLst/>
                <a:gdLst>
                  <a:gd name="T0" fmla="*/ 43 w 86"/>
                  <a:gd name="T1" fmla="*/ 0 h 106"/>
                  <a:gd name="T2" fmla="*/ 86 w 86"/>
                  <a:gd name="T3" fmla="*/ 106 h 106"/>
                  <a:gd name="T4" fmla="*/ 0 w 86"/>
                  <a:gd name="T5" fmla="*/ 106 h 106"/>
                  <a:gd name="T6" fmla="*/ 43 w 86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06"/>
                  <a:gd name="T14" fmla="*/ 86 w 8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06">
                    <a:moveTo>
                      <a:pt x="43" y="0"/>
                    </a:moveTo>
                    <a:lnTo>
                      <a:pt x="86" y="106"/>
                    </a:lnTo>
                    <a:lnTo>
                      <a:pt x="0" y="10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57" name="Line 44"/>
              <p:cNvSpPr>
                <a:spLocks noChangeShapeType="1"/>
              </p:cNvSpPr>
              <p:nvPr/>
            </p:nvSpPr>
            <p:spPr bwMode="auto">
              <a:xfrm>
                <a:off x="2161" y="1592"/>
                <a:ext cx="1" cy="393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55" name="Rectangle 45"/>
            <p:cNvSpPr>
              <a:spLocks noChangeArrowheads="1"/>
            </p:cNvSpPr>
            <p:nvPr/>
          </p:nvSpPr>
          <p:spPr bwMode="auto">
            <a:xfrm>
              <a:off x="2010" y="2011"/>
              <a:ext cx="61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D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4718050" y="1755776"/>
            <a:ext cx="977900" cy="492125"/>
            <a:chOff x="2012" y="1130"/>
            <a:chExt cx="616" cy="310"/>
          </a:xfrm>
        </p:grpSpPr>
        <p:grpSp>
          <p:nvGrpSpPr>
            <p:cNvPr id="59449" name="Group 47"/>
            <p:cNvGrpSpPr>
              <a:grpSpLocks/>
            </p:cNvGrpSpPr>
            <p:nvPr/>
          </p:nvGrpSpPr>
          <p:grpSpPr bwMode="auto">
            <a:xfrm>
              <a:off x="2219" y="1295"/>
              <a:ext cx="211" cy="145"/>
              <a:chOff x="2111" y="1295"/>
              <a:chExt cx="211" cy="145"/>
            </a:xfrm>
          </p:grpSpPr>
          <p:sp>
            <p:nvSpPr>
              <p:cNvPr id="59452" name="Line 48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53" name="Line 49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50" name="Rectangle 50"/>
            <p:cNvSpPr>
              <a:spLocks noChangeArrowheads="1"/>
            </p:cNvSpPr>
            <p:nvPr/>
          </p:nvSpPr>
          <p:spPr bwMode="auto">
            <a:xfrm>
              <a:off x="2012" y="113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Ba</a:t>
              </a:r>
            </a:p>
          </p:txBody>
        </p:sp>
        <p:sp>
          <p:nvSpPr>
            <p:cNvPr id="59451" name="Rectangle 51"/>
            <p:cNvSpPr>
              <a:spLocks noChangeArrowheads="1"/>
            </p:cNvSpPr>
            <p:nvPr/>
          </p:nvSpPr>
          <p:spPr bwMode="auto">
            <a:xfrm>
              <a:off x="2366" y="1130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 dirty="0">
                  <a:latin typeface="Tahoma" panose="020B0604030504040204" pitchFamily="34" charset="0"/>
                </a:rPr>
                <a:t>Bb</a:t>
              </a:r>
            </a:p>
          </p:txBody>
        </p:sp>
      </p:grpSp>
      <p:grpSp>
        <p:nvGrpSpPr>
          <p:cNvPr id="18" name="Group 52"/>
          <p:cNvGrpSpPr>
            <a:grpSpLocks/>
          </p:cNvGrpSpPr>
          <p:nvPr/>
        </p:nvGrpSpPr>
        <p:grpSpPr bwMode="auto">
          <a:xfrm>
            <a:off x="6296026" y="917576"/>
            <a:ext cx="474663" cy="1160463"/>
            <a:chOff x="3006" y="578"/>
            <a:chExt cx="299" cy="731"/>
          </a:xfrm>
        </p:grpSpPr>
        <p:grpSp>
          <p:nvGrpSpPr>
            <p:cNvPr id="59445" name="Group 53"/>
            <p:cNvGrpSpPr>
              <a:grpSpLocks/>
            </p:cNvGrpSpPr>
            <p:nvPr/>
          </p:nvGrpSpPr>
          <p:grpSpPr bwMode="auto">
            <a:xfrm>
              <a:off x="3120" y="781"/>
              <a:ext cx="87" cy="528"/>
              <a:chOff x="2934" y="709"/>
              <a:chExt cx="87" cy="528"/>
            </a:xfrm>
          </p:grpSpPr>
          <p:sp>
            <p:nvSpPr>
              <p:cNvPr id="59447" name="Freeform 54"/>
              <p:cNvSpPr>
                <a:spLocks/>
              </p:cNvSpPr>
              <p:nvPr/>
            </p:nvSpPr>
            <p:spPr bwMode="auto">
              <a:xfrm>
                <a:off x="2934" y="709"/>
                <a:ext cx="87" cy="105"/>
              </a:xfrm>
              <a:custGeom>
                <a:avLst/>
                <a:gdLst>
                  <a:gd name="T0" fmla="*/ 43 w 87"/>
                  <a:gd name="T1" fmla="*/ 0 h 105"/>
                  <a:gd name="T2" fmla="*/ 87 w 87"/>
                  <a:gd name="T3" fmla="*/ 105 h 105"/>
                  <a:gd name="T4" fmla="*/ 0 w 87"/>
                  <a:gd name="T5" fmla="*/ 105 h 105"/>
                  <a:gd name="T6" fmla="*/ 43 w 87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0"/>
                    </a:moveTo>
                    <a:lnTo>
                      <a:pt x="87" y="105"/>
                    </a:lnTo>
                    <a:lnTo>
                      <a:pt x="0" y="10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48" name="Line 55"/>
              <p:cNvSpPr>
                <a:spLocks noChangeShapeType="1"/>
              </p:cNvSpPr>
              <p:nvPr/>
            </p:nvSpPr>
            <p:spPr bwMode="auto">
              <a:xfrm>
                <a:off x="2977" y="766"/>
                <a:ext cx="1" cy="471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46" name="Rectangle 56"/>
            <p:cNvSpPr>
              <a:spLocks noChangeArrowheads="1"/>
            </p:cNvSpPr>
            <p:nvPr/>
          </p:nvSpPr>
          <p:spPr bwMode="auto">
            <a:xfrm>
              <a:off x="3006" y="578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</a:t>
              </a:r>
            </a:p>
          </p:txBody>
        </p:sp>
      </p:grpSp>
      <p:grpSp>
        <p:nvGrpSpPr>
          <p:cNvPr id="20" name="Group 57"/>
          <p:cNvGrpSpPr>
            <a:grpSpLocks/>
          </p:cNvGrpSpPr>
          <p:nvPr/>
        </p:nvGrpSpPr>
        <p:grpSpPr bwMode="auto">
          <a:xfrm>
            <a:off x="5988051" y="488950"/>
            <a:ext cx="1120775" cy="509588"/>
            <a:chOff x="2812" y="308"/>
            <a:chExt cx="706" cy="321"/>
          </a:xfrm>
        </p:grpSpPr>
        <p:grpSp>
          <p:nvGrpSpPr>
            <p:cNvPr id="59440" name="Group 58"/>
            <p:cNvGrpSpPr>
              <a:grpSpLocks/>
            </p:cNvGrpSpPr>
            <p:nvPr/>
          </p:nvGrpSpPr>
          <p:grpSpPr bwMode="auto">
            <a:xfrm>
              <a:off x="3058" y="484"/>
              <a:ext cx="211" cy="145"/>
              <a:chOff x="2111" y="1295"/>
              <a:chExt cx="211" cy="145"/>
            </a:xfrm>
          </p:grpSpPr>
          <p:sp>
            <p:nvSpPr>
              <p:cNvPr id="59443" name="Line 59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44" name="Line 60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41" name="Rectangle 61"/>
            <p:cNvSpPr>
              <a:spLocks noChangeArrowheads="1"/>
            </p:cNvSpPr>
            <p:nvPr/>
          </p:nvSpPr>
          <p:spPr bwMode="auto">
            <a:xfrm>
              <a:off x="2812" y="308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C3a</a:t>
              </a:r>
            </a:p>
          </p:txBody>
        </p:sp>
        <p:sp>
          <p:nvSpPr>
            <p:cNvPr id="59442" name="Rectangle 62"/>
            <p:cNvSpPr>
              <a:spLocks noChangeArrowheads="1"/>
            </p:cNvSpPr>
            <p:nvPr/>
          </p:nvSpPr>
          <p:spPr bwMode="auto">
            <a:xfrm>
              <a:off x="3184" y="308"/>
              <a:ext cx="3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C3b</a:t>
              </a:r>
            </a:p>
          </p:txBody>
        </p:sp>
      </p:grpSp>
      <p:grpSp>
        <p:nvGrpSpPr>
          <p:cNvPr id="22" name="Group 63"/>
          <p:cNvGrpSpPr>
            <a:grpSpLocks/>
          </p:cNvGrpSpPr>
          <p:nvPr/>
        </p:nvGrpSpPr>
        <p:grpSpPr bwMode="auto">
          <a:xfrm>
            <a:off x="6913563" y="736600"/>
            <a:ext cx="3302000" cy="1968500"/>
            <a:chOff x="3395" y="464"/>
            <a:chExt cx="2080" cy="1240"/>
          </a:xfrm>
        </p:grpSpPr>
        <p:sp>
          <p:nvSpPr>
            <p:cNvPr id="59433" name="Oval 64"/>
            <p:cNvSpPr>
              <a:spLocks noChangeArrowheads="1"/>
            </p:cNvSpPr>
            <p:nvPr/>
          </p:nvSpPr>
          <p:spPr bwMode="auto">
            <a:xfrm>
              <a:off x="4416" y="1344"/>
              <a:ext cx="1020" cy="36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59434" name="Arc 65"/>
            <p:cNvSpPr>
              <a:spLocks/>
            </p:cNvSpPr>
            <p:nvPr/>
          </p:nvSpPr>
          <p:spPr bwMode="auto">
            <a:xfrm>
              <a:off x="3395" y="464"/>
              <a:ext cx="366" cy="1051"/>
            </a:xfrm>
            <a:custGeom>
              <a:avLst/>
              <a:gdLst>
                <a:gd name="T0" fmla="*/ 0 w 21600"/>
                <a:gd name="T1" fmla="*/ 0 h 31552"/>
                <a:gd name="T2" fmla="*/ 0 w 21600"/>
                <a:gd name="T3" fmla="*/ 0 h 31552"/>
                <a:gd name="T4" fmla="*/ 0 w 21600"/>
                <a:gd name="T5" fmla="*/ 0 h 31552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552"/>
                <a:gd name="T11" fmla="*/ 21600 w 21600"/>
                <a:gd name="T12" fmla="*/ 31552 h 315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552" fill="none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</a:path>
                <a:path w="21600" h="31552" stroke="0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  <a:lnTo>
                    <a:pt x="21600" y="9952"/>
                  </a:lnTo>
                  <a:lnTo>
                    <a:pt x="21600" y="31552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59435" name="Group 66"/>
            <p:cNvGrpSpPr>
              <a:grpSpLocks/>
            </p:cNvGrpSpPr>
            <p:nvPr/>
          </p:nvGrpSpPr>
          <p:grpSpPr bwMode="auto">
            <a:xfrm>
              <a:off x="3616" y="1486"/>
              <a:ext cx="730" cy="70"/>
              <a:chOff x="3544" y="1486"/>
              <a:chExt cx="634" cy="58"/>
            </a:xfrm>
          </p:grpSpPr>
          <p:sp>
            <p:nvSpPr>
              <p:cNvPr id="59438" name="Freeform 67"/>
              <p:cNvSpPr>
                <a:spLocks/>
              </p:cNvSpPr>
              <p:nvPr/>
            </p:nvSpPr>
            <p:spPr bwMode="auto">
              <a:xfrm>
                <a:off x="410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39" name="Line 68"/>
              <p:cNvSpPr>
                <a:spLocks noChangeShapeType="1"/>
              </p:cNvSpPr>
              <p:nvPr/>
            </p:nvSpPr>
            <p:spPr bwMode="auto">
              <a:xfrm flipH="1">
                <a:off x="3544" y="1515"/>
                <a:ext cx="595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36" name="Rectangle 69"/>
            <p:cNvSpPr>
              <a:spLocks noChangeArrowheads="1"/>
            </p:cNvSpPr>
            <p:nvPr/>
          </p:nvSpPr>
          <p:spPr bwMode="auto">
            <a:xfrm>
              <a:off x="4615" y="1424"/>
              <a:ext cx="6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C3bBb3b</a:t>
              </a:r>
            </a:p>
          </p:txBody>
        </p:sp>
        <p:sp>
          <p:nvSpPr>
            <p:cNvPr id="59437" name="Rectangle 70"/>
            <p:cNvSpPr>
              <a:spLocks noChangeArrowheads="1"/>
            </p:cNvSpPr>
            <p:nvPr/>
          </p:nvSpPr>
          <p:spPr bwMode="auto">
            <a:xfrm>
              <a:off x="4380" y="985"/>
              <a:ext cx="109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C5 konvertaza</a:t>
              </a:r>
            </a:p>
          </p:txBody>
        </p:sp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8458200" y="4425950"/>
            <a:ext cx="706438" cy="762000"/>
            <a:chOff x="4368" y="2788"/>
            <a:chExt cx="445" cy="480"/>
          </a:xfrm>
        </p:grpSpPr>
        <p:sp>
          <p:nvSpPr>
            <p:cNvPr id="59428" name="Rectangle 72"/>
            <p:cNvSpPr>
              <a:spLocks noChangeArrowheads="1"/>
            </p:cNvSpPr>
            <p:nvPr/>
          </p:nvSpPr>
          <p:spPr bwMode="auto">
            <a:xfrm>
              <a:off x="4418" y="2788"/>
              <a:ext cx="2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C5b</a:t>
              </a:r>
              <a:endParaRPr lang="en-GB" altLang="sr-Latn-RS" sz="1600" b="1">
                <a:latin typeface="Tahoma" panose="020B0604030504040204" pitchFamily="34" charset="0"/>
              </a:endParaRPr>
            </a:p>
          </p:txBody>
        </p:sp>
        <p:grpSp>
          <p:nvGrpSpPr>
            <p:cNvPr id="59429" name="Group 73"/>
            <p:cNvGrpSpPr>
              <a:grpSpLocks/>
            </p:cNvGrpSpPr>
            <p:nvPr/>
          </p:nvGrpSpPr>
          <p:grpSpPr bwMode="auto">
            <a:xfrm rot="-5400000">
              <a:off x="4635" y="2949"/>
              <a:ext cx="211" cy="145"/>
              <a:chOff x="2111" y="1295"/>
              <a:chExt cx="211" cy="145"/>
            </a:xfrm>
          </p:grpSpPr>
          <p:sp>
            <p:nvSpPr>
              <p:cNvPr id="59431" name="Line 74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32" name="Line 75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30" name="Rectangle 76"/>
            <p:cNvSpPr>
              <a:spLocks noChangeArrowheads="1"/>
            </p:cNvSpPr>
            <p:nvPr/>
          </p:nvSpPr>
          <p:spPr bwMode="auto">
            <a:xfrm>
              <a:off x="4368" y="3056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C5a</a:t>
              </a:r>
            </a:p>
          </p:txBody>
        </p:sp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2514600" y="3560763"/>
            <a:ext cx="1352550" cy="577850"/>
            <a:chOff x="624" y="2243"/>
            <a:chExt cx="852" cy="364"/>
          </a:xfrm>
        </p:grpSpPr>
        <p:grpSp>
          <p:nvGrpSpPr>
            <p:cNvPr id="59424" name="Group 78"/>
            <p:cNvGrpSpPr>
              <a:grpSpLocks/>
            </p:cNvGrpSpPr>
            <p:nvPr/>
          </p:nvGrpSpPr>
          <p:grpSpPr bwMode="auto">
            <a:xfrm>
              <a:off x="900" y="2243"/>
              <a:ext cx="365" cy="364"/>
              <a:chOff x="768" y="2225"/>
              <a:chExt cx="365" cy="364"/>
            </a:xfrm>
          </p:grpSpPr>
          <p:sp>
            <p:nvSpPr>
              <p:cNvPr id="59426" name="Freeform 79"/>
              <p:cNvSpPr>
                <a:spLocks/>
              </p:cNvSpPr>
              <p:nvPr/>
            </p:nvSpPr>
            <p:spPr bwMode="auto">
              <a:xfrm>
                <a:off x="768" y="2225"/>
                <a:ext cx="106" cy="105"/>
              </a:xfrm>
              <a:custGeom>
                <a:avLst/>
                <a:gdLst>
                  <a:gd name="T0" fmla="*/ 0 w 106"/>
                  <a:gd name="T1" fmla="*/ 0 h 105"/>
                  <a:gd name="T2" fmla="*/ 106 w 106"/>
                  <a:gd name="T3" fmla="*/ 43 h 105"/>
                  <a:gd name="T4" fmla="*/ 44 w 106"/>
                  <a:gd name="T5" fmla="*/ 105 h 105"/>
                  <a:gd name="T6" fmla="*/ 0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0" y="0"/>
                    </a:moveTo>
                    <a:lnTo>
                      <a:pt x="106" y="43"/>
                    </a:lnTo>
                    <a:lnTo>
                      <a:pt x="44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59427" name="Line 80"/>
              <p:cNvSpPr>
                <a:spLocks noChangeShapeType="1"/>
              </p:cNvSpPr>
              <p:nvPr/>
            </p:nvSpPr>
            <p:spPr bwMode="auto">
              <a:xfrm>
                <a:off x="807" y="2263"/>
                <a:ext cx="326" cy="326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59425" name="Text Box 81"/>
            <p:cNvSpPr txBox="1">
              <a:spLocks noChangeArrowheads="1"/>
            </p:cNvSpPr>
            <p:nvPr/>
          </p:nvSpPr>
          <p:spPr bwMode="auto">
            <a:xfrm>
              <a:off x="624" y="2301"/>
              <a:ext cx="8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Lizira bakteriju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3409950" y="4198938"/>
            <a:ext cx="1524000" cy="1644649"/>
            <a:chOff x="1116" y="2645"/>
            <a:chExt cx="960" cy="1036"/>
          </a:xfrm>
        </p:grpSpPr>
        <p:sp>
          <p:nvSpPr>
            <p:cNvPr id="59419" name="Text Box 83"/>
            <p:cNvSpPr txBox="1">
              <a:spLocks noChangeArrowheads="1"/>
            </p:cNvSpPr>
            <p:nvPr/>
          </p:nvSpPr>
          <p:spPr bwMode="auto">
            <a:xfrm>
              <a:off x="1116" y="3216"/>
              <a:ext cx="9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59420" name="Rectangle 84"/>
            <p:cNvSpPr>
              <a:spLocks noChangeArrowheads="1"/>
            </p:cNvSpPr>
            <p:nvPr/>
          </p:nvSpPr>
          <p:spPr bwMode="auto">
            <a:xfrm>
              <a:off x="1395" y="2646"/>
              <a:ext cx="519" cy="465"/>
            </a:xfrm>
            <a:prstGeom prst="rect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59421" name="Oval 85"/>
            <p:cNvSpPr>
              <a:spLocks noChangeArrowheads="1"/>
            </p:cNvSpPr>
            <p:nvPr/>
          </p:nvSpPr>
          <p:spPr bwMode="auto">
            <a:xfrm>
              <a:off x="1332" y="2646"/>
              <a:ext cx="120" cy="468"/>
            </a:xfrm>
            <a:prstGeom prst="ellipse">
              <a:avLst/>
            </a:prstGeom>
            <a:solidFill>
              <a:schemeClr val="hlink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59422" name="Oval 86"/>
            <p:cNvSpPr>
              <a:spLocks noChangeArrowheads="1"/>
            </p:cNvSpPr>
            <p:nvPr/>
          </p:nvSpPr>
          <p:spPr bwMode="auto">
            <a:xfrm>
              <a:off x="1850" y="2645"/>
              <a:ext cx="120" cy="468"/>
            </a:xfrm>
            <a:prstGeom prst="ellipse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59423" name="Text Box 87"/>
            <p:cNvSpPr txBox="1">
              <a:spLocks noChangeArrowheads="1"/>
            </p:cNvSpPr>
            <p:nvPr/>
          </p:nvSpPr>
          <p:spPr bwMode="auto">
            <a:xfrm>
              <a:off x="1440" y="2703"/>
              <a:ext cx="5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600" b="1">
                  <a:latin typeface="Times New Roman" panose="02020603050405020304" pitchFamily="18" charset="0"/>
                </a:rPr>
                <a:t>C5-C9 MAC</a:t>
              </a:r>
            </a:p>
          </p:txBody>
        </p:sp>
      </p:grpSp>
      <p:grpSp>
        <p:nvGrpSpPr>
          <p:cNvPr id="29" name="Group 88"/>
          <p:cNvGrpSpPr>
            <a:grpSpLocks/>
          </p:cNvGrpSpPr>
          <p:nvPr/>
        </p:nvGrpSpPr>
        <p:grpSpPr bwMode="auto">
          <a:xfrm>
            <a:off x="3433764" y="2193925"/>
            <a:ext cx="1958975" cy="1303338"/>
            <a:chOff x="1203" y="1382"/>
            <a:chExt cx="1234" cy="821"/>
          </a:xfrm>
        </p:grpSpPr>
        <p:sp>
          <p:nvSpPr>
            <p:cNvPr id="59415" name="Arc 89"/>
            <p:cNvSpPr>
              <a:spLocks/>
            </p:cNvSpPr>
            <p:nvPr/>
          </p:nvSpPr>
          <p:spPr bwMode="auto">
            <a:xfrm>
              <a:off x="1616" y="1538"/>
              <a:ext cx="395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9416" name="Rectangle 90"/>
            <p:cNvSpPr>
              <a:spLocks noChangeArrowheads="1"/>
            </p:cNvSpPr>
            <p:nvPr/>
          </p:nvSpPr>
          <p:spPr bwMode="auto">
            <a:xfrm>
              <a:off x="1203" y="2011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59417" name="Rectangle 91"/>
            <p:cNvSpPr>
              <a:spLocks noChangeArrowheads="1"/>
            </p:cNvSpPr>
            <p:nvPr/>
          </p:nvSpPr>
          <p:spPr bwMode="auto">
            <a:xfrm>
              <a:off x="1956" y="1382"/>
              <a:ext cx="4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r>
                <a:rPr lang="sr-Latn-CS" altLang="sr-Latn-RS">
                  <a:latin typeface="Tahoma" panose="020B0604030504040204" pitchFamily="34" charset="0"/>
                </a:rPr>
                <a:t>B</a:t>
              </a:r>
              <a:endParaRPr lang="en-GB" altLang="sr-Latn-RS">
                <a:latin typeface="Tahoma" panose="020B0604030504040204" pitchFamily="34" charset="0"/>
              </a:endParaRPr>
            </a:p>
          </p:txBody>
        </p:sp>
        <p:sp>
          <p:nvSpPr>
            <p:cNvPr id="59418" name="Line 92"/>
            <p:cNvSpPr>
              <a:spLocks noChangeShapeType="1"/>
            </p:cNvSpPr>
            <p:nvPr/>
          </p:nvSpPr>
          <p:spPr bwMode="auto">
            <a:xfrm>
              <a:off x="1674" y="1500"/>
              <a:ext cx="29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0" name="Group 93"/>
          <p:cNvGrpSpPr>
            <a:grpSpLocks/>
          </p:cNvGrpSpPr>
          <p:nvPr/>
        </p:nvGrpSpPr>
        <p:grpSpPr bwMode="auto">
          <a:xfrm>
            <a:off x="5391150" y="2181226"/>
            <a:ext cx="2152650" cy="976313"/>
            <a:chOff x="2436" y="1374"/>
            <a:chExt cx="1356" cy="615"/>
          </a:xfrm>
        </p:grpSpPr>
        <p:sp>
          <p:nvSpPr>
            <p:cNvPr id="59411" name="Oval 94"/>
            <p:cNvSpPr>
              <a:spLocks noChangeArrowheads="1"/>
            </p:cNvSpPr>
            <p:nvPr/>
          </p:nvSpPr>
          <p:spPr bwMode="auto">
            <a:xfrm>
              <a:off x="2790" y="1374"/>
              <a:ext cx="774" cy="2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59412" name="Rectangle 95"/>
            <p:cNvSpPr>
              <a:spLocks noChangeArrowheads="1"/>
            </p:cNvSpPr>
            <p:nvPr/>
          </p:nvSpPr>
          <p:spPr bwMode="auto">
            <a:xfrm>
              <a:off x="2963" y="1406"/>
              <a:ext cx="4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C3bBb</a:t>
              </a:r>
            </a:p>
          </p:txBody>
        </p:sp>
        <p:sp>
          <p:nvSpPr>
            <p:cNvPr id="59413" name="Text Box 96"/>
            <p:cNvSpPr txBox="1">
              <a:spLocks noChangeArrowheads="1"/>
            </p:cNvSpPr>
            <p:nvPr/>
          </p:nvSpPr>
          <p:spPr bwMode="auto">
            <a:xfrm>
              <a:off x="2634" y="1659"/>
              <a:ext cx="115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C3 konvertaza</a:t>
              </a:r>
            </a:p>
          </p:txBody>
        </p:sp>
        <p:sp>
          <p:nvSpPr>
            <p:cNvPr id="59414" name="Line 97"/>
            <p:cNvSpPr>
              <a:spLocks noChangeShapeType="1"/>
            </p:cNvSpPr>
            <p:nvPr/>
          </p:nvSpPr>
          <p:spPr bwMode="auto">
            <a:xfrm>
              <a:off x="2436" y="150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1033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5-8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055" y="51543"/>
            <a:ext cx="3570717" cy="619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Freeform 2"/>
          <p:cNvSpPr>
            <a:spLocks/>
          </p:cNvSpPr>
          <p:nvPr/>
        </p:nvSpPr>
        <p:spPr bwMode="auto">
          <a:xfrm>
            <a:off x="2416307" y="2389188"/>
            <a:ext cx="641350" cy="762000"/>
          </a:xfrm>
          <a:custGeom>
            <a:avLst/>
            <a:gdLst>
              <a:gd name="T0" fmla="*/ 2147483646 w 84"/>
              <a:gd name="T1" fmla="*/ 0 h 100"/>
              <a:gd name="T2" fmla="*/ 0 w 84"/>
              <a:gd name="T3" fmla="*/ 2147483646 h 100"/>
              <a:gd name="T4" fmla="*/ 2147483646 w 84"/>
              <a:gd name="T5" fmla="*/ 2147483646 h 100"/>
              <a:gd name="T6" fmla="*/ 2147483646 w 84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84"/>
              <a:gd name="T13" fmla="*/ 0 h 100"/>
              <a:gd name="T14" fmla="*/ 84 w 84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" h="100">
                <a:moveTo>
                  <a:pt x="83" y="0"/>
                </a:moveTo>
                <a:cubicBezTo>
                  <a:pt x="37" y="0"/>
                  <a:pt x="0" y="44"/>
                  <a:pt x="0" y="99"/>
                </a:cubicBezTo>
                <a:lnTo>
                  <a:pt x="84" y="100"/>
                </a:lnTo>
                <a:lnTo>
                  <a:pt x="8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0419" name="Freeform 3"/>
          <p:cNvSpPr>
            <a:spLocks/>
          </p:cNvSpPr>
          <p:nvPr/>
        </p:nvSpPr>
        <p:spPr bwMode="auto">
          <a:xfrm>
            <a:off x="5961195" y="1262064"/>
            <a:ext cx="595313" cy="1150937"/>
          </a:xfrm>
          <a:custGeom>
            <a:avLst/>
            <a:gdLst>
              <a:gd name="T0" fmla="*/ 0 w 78"/>
              <a:gd name="T1" fmla="*/ 0 h 151"/>
              <a:gd name="T2" fmla="*/ 2147483646 w 78"/>
              <a:gd name="T3" fmla="*/ 2147483646 h 151"/>
              <a:gd name="T4" fmla="*/ 2147483646 w 78"/>
              <a:gd name="T5" fmla="*/ 0 h 151"/>
              <a:gd name="T6" fmla="*/ 0 w 78"/>
              <a:gd name="T7" fmla="*/ 0 h 151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151"/>
              <a:gd name="T14" fmla="*/ 78 w 78"/>
              <a:gd name="T15" fmla="*/ 151 h 1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151">
                <a:moveTo>
                  <a:pt x="0" y="0"/>
                </a:moveTo>
                <a:cubicBezTo>
                  <a:pt x="0" y="83"/>
                  <a:pt x="34" y="151"/>
                  <a:pt x="77" y="151"/>
                </a:cubicBez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41470" y="2251075"/>
            <a:ext cx="290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r-Latn-RS">
                <a:latin typeface="Tahoma" panose="020B0604030504040204" pitchFamily="34" charset="0"/>
              </a:rPr>
              <a:t>C3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60421" name="Group 5"/>
          <p:cNvGrpSpPr>
            <a:grpSpLocks/>
          </p:cNvGrpSpPr>
          <p:nvPr/>
        </p:nvGrpSpPr>
        <p:grpSpPr bwMode="auto">
          <a:xfrm>
            <a:off x="1044708" y="2251076"/>
            <a:ext cx="1479549" cy="307975"/>
            <a:chOff x="701" y="1418"/>
            <a:chExt cx="932" cy="194"/>
          </a:xfrm>
        </p:grpSpPr>
        <p:grpSp>
          <p:nvGrpSpPr>
            <p:cNvPr id="60510" name="Group 6"/>
            <p:cNvGrpSpPr>
              <a:grpSpLocks/>
            </p:cNvGrpSpPr>
            <p:nvPr/>
          </p:nvGrpSpPr>
          <p:grpSpPr bwMode="auto">
            <a:xfrm>
              <a:off x="701" y="1486"/>
              <a:ext cx="557" cy="58"/>
              <a:chOff x="701" y="1486"/>
              <a:chExt cx="557" cy="58"/>
            </a:xfrm>
          </p:grpSpPr>
          <p:sp>
            <p:nvSpPr>
              <p:cNvPr id="60512" name="Freeform 7"/>
              <p:cNvSpPr>
                <a:spLocks/>
              </p:cNvSpPr>
              <p:nvPr/>
            </p:nvSpPr>
            <p:spPr bwMode="auto">
              <a:xfrm>
                <a:off x="118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513" name="Line 8"/>
              <p:cNvSpPr>
                <a:spLocks noChangeShapeType="1"/>
              </p:cNvSpPr>
              <p:nvPr/>
            </p:nvSpPr>
            <p:spPr bwMode="auto">
              <a:xfrm flipH="1">
                <a:off x="701" y="1515"/>
                <a:ext cx="519" cy="1"/>
              </a:xfrm>
              <a:prstGeom prst="line">
                <a:avLst/>
              </a:prstGeom>
              <a:noFill/>
              <a:ln w="301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511" name="Rectangle 9"/>
            <p:cNvSpPr>
              <a:spLocks noChangeArrowheads="1"/>
            </p:cNvSpPr>
            <p:nvPr/>
          </p:nvSpPr>
          <p:spPr bwMode="auto">
            <a:xfrm>
              <a:off x="1359" y="1418"/>
              <a:ext cx="27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0422" name="Group 10"/>
          <p:cNvGrpSpPr>
            <a:grpSpLocks/>
          </p:cNvGrpSpPr>
          <p:nvPr/>
        </p:nvGrpSpPr>
        <p:grpSpPr bwMode="auto">
          <a:xfrm>
            <a:off x="7609020" y="2835276"/>
            <a:ext cx="290513" cy="2105025"/>
            <a:chOff x="4836" y="1786"/>
            <a:chExt cx="183" cy="1326"/>
          </a:xfrm>
        </p:grpSpPr>
        <p:grpSp>
          <p:nvGrpSpPr>
            <p:cNvPr id="60506" name="Group 11"/>
            <p:cNvGrpSpPr>
              <a:grpSpLocks/>
            </p:cNvGrpSpPr>
            <p:nvPr/>
          </p:nvGrpSpPr>
          <p:grpSpPr bwMode="auto">
            <a:xfrm>
              <a:off x="4881" y="1786"/>
              <a:ext cx="87" cy="1074"/>
              <a:chOff x="4653" y="1774"/>
              <a:chExt cx="87" cy="1074"/>
            </a:xfrm>
          </p:grpSpPr>
          <p:sp>
            <p:nvSpPr>
              <p:cNvPr id="60508" name="Freeform 12"/>
              <p:cNvSpPr>
                <a:spLocks/>
              </p:cNvSpPr>
              <p:nvPr/>
            </p:nvSpPr>
            <p:spPr bwMode="auto">
              <a:xfrm>
                <a:off x="4653" y="2743"/>
                <a:ext cx="87" cy="105"/>
              </a:xfrm>
              <a:custGeom>
                <a:avLst/>
                <a:gdLst>
                  <a:gd name="T0" fmla="*/ 43 w 87"/>
                  <a:gd name="T1" fmla="*/ 105 h 105"/>
                  <a:gd name="T2" fmla="*/ 0 w 87"/>
                  <a:gd name="T3" fmla="*/ 0 h 105"/>
                  <a:gd name="T4" fmla="*/ 87 w 87"/>
                  <a:gd name="T5" fmla="*/ 0 h 105"/>
                  <a:gd name="T6" fmla="*/ 43 w 87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105"/>
                    </a:moveTo>
                    <a:lnTo>
                      <a:pt x="0" y="0"/>
                    </a:lnTo>
                    <a:lnTo>
                      <a:pt x="87" y="0"/>
                    </a:lnTo>
                    <a:lnTo>
                      <a:pt x="43" y="10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509" name="Line 13"/>
              <p:cNvSpPr>
                <a:spLocks noChangeShapeType="1"/>
              </p:cNvSpPr>
              <p:nvPr/>
            </p:nvSpPr>
            <p:spPr bwMode="auto">
              <a:xfrm>
                <a:off x="4696" y="1774"/>
                <a:ext cx="1" cy="1017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507" name="Rectangle 14"/>
            <p:cNvSpPr>
              <a:spLocks noChangeArrowheads="1"/>
            </p:cNvSpPr>
            <p:nvPr/>
          </p:nvSpPr>
          <p:spPr bwMode="auto">
            <a:xfrm>
              <a:off x="4836" y="292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0423" name="Group 15"/>
          <p:cNvGrpSpPr>
            <a:grpSpLocks/>
          </p:cNvGrpSpPr>
          <p:nvPr/>
        </p:nvGrpSpPr>
        <p:grpSpPr bwMode="auto">
          <a:xfrm>
            <a:off x="3510095" y="4495801"/>
            <a:ext cx="3095625" cy="1019175"/>
            <a:chOff x="2254" y="2832"/>
            <a:chExt cx="1950" cy="642"/>
          </a:xfrm>
        </p:grpSpPr>
        <p:grpSp>
          <p:nvGrpSpPr>
            <p:cNvPr id="60487" name="Group 16"/>
            <p:cNvGrpSpPr>
              <a:grpSpLocks/>
            </p:cNvGrpSpPr>
            <p:nvPr/>
          </p:nvGrpSpPr>
          <p:grpSpPr bwMode="auto">
            <a:xfrm>
              <a:off x="2254" y="2832"/>
              <a:ext cx="1950" cy="57"/>
              <a:chOff x="2026" y="2868"/>
              <a:chExt cx="1950" cy="57"/>
            </a:xfrm>
          </p:grpSpPr>
          <p:sp>
            <p:nvSpPr>
              <p:cNvPr id="60504" name="Freeform 17"/>
              <p:cNvSpPr>
                <a:spLocks/>
              </p:cNvSpPr>
              <p:nvPr/>
            </p:nvSpPr>
            <p:spPr bwMode="auto">
              <a:xfrm>
                <a:off x="2026" y="2868"/>
                <a:ext cx="77" cy="57"/>
              </a:xfrm>
              <a:custGeom>
                <a:avLst/>
                <a:gdLst>
                  <a:gd name="T0" fmla="*/ 0 w 77"/>
                  <a:gd name="T1" fmla="*/ 28 h 57"/>
                  <a:gd name="T2" fmla="*/ 77 w 77"/>
                  <a:gd name="T3" fmla="*/ 0 h 57"/>
                  <a:gd name="T4" fmla="*/ 77 w 77"/>
                  <a:gd name="T5" fmla="*/ 57 h 57"/>
                  <a:gd name="T6" fmla="*/ 0 w 77"/>
                  <a:gd name="T7" fmla="*/ 28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7"/>
                  <a:gd name="T14" fmla="*/ 77 w 77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7">
                    <a:moveTo>
                      <a:pt x="0" y="28"/>
                    </a:moveTo>
                    <a:lnTo>
                      <a:pt x="77" y="0"/>
                    </a:lnTo>
                    <a:lnTo>
                      <a:pt x="77" y="5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505" name="Line 18"/>
              <p:cNvSpPr>
                <a:spLocks noChangeShapeType="1"/>
              </p:cNvSpPr>
              <p:nvPr/>
            </p:nvSpPr>
            <p:spPr bwMode="auto">
              <a:xfrm flipH="1">
                <a:off x="2065" y="2896"/>
                <a:ext cx="1911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0488" name="Group 19"/>
            <p:cNvGrpSpPr>
              <a:grpSpLocks/>
            </p:cNvGrpSpPr>
            <p:nvPr/>
          </p:nvGrpSpPr>
          <p:grpSpPr bwMode="auto">
            <a:xfrm>
              <a:off x="2617" y="2899"/>
              <a:ext cx="327" cy="326"/>
              <a:chOff x="2401" y="2935"/>
              <a:chExt cx="327" cy="326"/>
            </a:xfrm>
          </p:grpSpPr>
          <p:sp>
            <p:nvSpPr>
              <p:cNvPr id="60502" name="Freeform 20"/>
              <p:cNvSpPr>
                <a:spLocks/>
              </p:cNvSpPr>
              <p:nvPr/>
            </p:nvSpPr>
            <p:spPr bwMode="auto">
              <a:xfrm>
                <a:off x="2401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503" name="Line 21"/>
              <p:cNvSpPr>
                <a:spLocks noChangeShapeType="1"/>
              </p:cNvSpPr>
              <p:nvPr/>
            </p:nvSpPr>
            <p:spPr bwMode="auto">
              <a:xfrm>
                <a:off x="2425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0489" name="Group 22"/>
            <p:cNvGrpSpPr>
              <a:grpSpLocks/>
            </p:cNvGrpSpPr>
            <p:nvPr/>
          </p:nvGrpSpPr>
          <p:grpSpPr bwMode="auto">
            <a:xfrm>
              <a:off x="2982" y="2889"/>
              <a:ext cx="327" cy="326"/>
              <a:chOff x="2766" y="2925"/>
              <a:chExt cx="327" cy="326"/>
            </a:xfrm>
          </p:grpSpPr>
          <p:sp>
            <p:nvSpPr>
              <p:cNvPr id="60500" name="Freeform 23"/>
              <p:cNvSpPr>
                <a:spLocks/>
              </p:cNvSpPr>
              <p:nvPr/>
            </p:nvSpPr>
            <p:spPr bwMode="auto">
              <a:xfrm>
                <a:off x="2766" y="2925"/>
                <a:ext cx="77" cy="77"/>
              </a:xfrm>
              <a:custGeom>
                <a:avLst/>
                <a:gdLst>
                  <a:gd name="T0" fmla="*/ 0 w 77"/>
                  <a:gd name="T1" fmla="*/ 0 h 77"/>
                  <a:gd name="T2" fmla="*/ 77 w 77"/>
                  <a:gd name="T3" fmla="*/ 29 h 77"/>
                  <a:gd name="T4" fmla="*/ 29 w 77"/>
                  <a:gd name="T5" fmla="*/ 77 h 77"/>
                  <a:gd name="T6" fmla="*/ 0 w 77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7"/>
                  <a:gd name="T14" fmla="*/ 77 w 77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7">
                    <a:moveTo>
                      <a:pt x="0" y="0"/>
                    </a:moveTo>
                    <a:lnTo>
                      <a:pt x="77" y="29"/>
                    </a:lnTo>
                    <a:lnTo>
                      <a:pt x="29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501" name="Line 24"/>
              <p:cNvSpPr>
                <a:spLocks noChangeShapeType="1"/>
              </p:cNvSpPr>
              <p:nvPr/>
            </p:nvSpPr>
            <p:spPr bwMode="auto">
              <a:xfrm>
                <a:off x="2790" y="294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0490" name="Group 25"/>
            <p:cNvGrpSpPr>
              <a:grpSpLocks/>
            </p:cNvGrpSpPr>
            <p:nvPr/>
          </p:nvGrpSpPr>
          <p:grpSpPr bwMode="auto">
            <a:xfrm>
              <a:off x="3357" y="2889"/>
              <a:ext cx="326" cy="326"/>
              <a:chOff x="3141" y="2925"/>
              <a:chExt cx="326" cy="326"/>
            </a:xfrm>
          </p:grpSpPr>
          <p:sp>
            <p:nvSpPr>
              <p:cNvPr id="60498" name="Freeform 26"/>
              <p:cNvSpPr>
                <a:spLocks/>
              </p:cNvSpPr>
              <p:nvPr/>
            </p:nvSpPr>
            <p:spPr bwMode="auto">
              <a:xfrm>
                <a:off x="3141" y="2925"/>
                <a:ext cx="76" cy="77"/>
              </a:xfrm>
              <a:custGeom>
                <a:avLst/>
                <a:gdLst>
                  <a:gd name="T0" fmla="*/ 0 w 76"/>
                  <a:gd name="T1" fmla="*/ 0 h 77"/>
                  <a:gd name="T2" fmla="*/ 76 w 76"/>
                  <a:gd name="T3" fmla="*/ 29 h 77"/>
                  <a:gd name="T4" fmla="*/ 28 w 76"/>
                  <a:gd name="T5" fmla="*/ 77 h 77"/>
                  <a:gd name="T6" fmla="*/ 0 w 76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77"/>
                  <a:gd name="T14" fmla="*/ 76 w 76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77">
                    <a:moveTo>
                      <a:pt x="0" y="0"/>
                    </a:moveTo>
                    <a:lnTo>
                      <a:pt x="76" y="29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99" name="Line 27"/>
              <p:cNvSpPr>
                <a:spLocks noChangeShapeType="1"/>
              </p:cNvSpPr>
              <p:nvPr/>
            </p:nvSpPr>
            <p:spPr bwMode="auto">
              <a:xfrm>
                <a:off x="3165" y="2949"/>
                <a:ext cx="302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0491" name="Group 28"/>
            <p:cNvGrpSpPr>
              <a:grpSpLocks/>
            </p:cNvGrpSpPr>
            <p:nvPr/>
          </p:nvGrpSpPr>
          <p:grpSpPr bwMode="auto">
            <a:xfrm>
              <a:off x="3731" y="2899"/>
              <a:ext cx="327" cy="326"/>
              <a:chOff x="3515" y="2935"/>
              <a:chExt cx="327" cy="326"/>
            </a:xfrm>
          </p:grpSpPr>
          <p:sp>
            <p:nvSpPr>
              <p:cNvPr id="60496" name="Freeform 29"/>
              <p:cNvSpPr>
                <a:spLocks/>
              </p:cNvSpPr>
              <p:nvPr/>
            </p:nvSpPr>
            <p:spPr bwMode="auto">
              <a:xfrm>
                <a:off x="3515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97" name="Line 30"/>
              <p:cNvSpPr>
                <a:spLocks noChangeShapeType="1"/>
              </p:cNvSpPr>
              <p:nvPr/>
            </p:nvSpPr>
            <p:spPr bwMode="auto">
              <a:xfrm>
                <a:off x="3539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92" name="Rectangle 31"/>
            <p:cNvSpPr>
              <a:spLocks noChangeArrowheads="1"/>
            </p:cNvSpPr>
            <p:nvPr/>
          </p:nvSpPr>
          <p:spPr bwMode="auto">
            <a:xfrm>
              <a:off x="3962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0493" name="Rectangle 32"/>
            <p:cNvSpPr>
              <a:spLocks noChangeArrowheads="1"/>
            </p:cNvSpPr>
            <p:nvPr/>
          </p:nvSpPr>
          <p:spPr bwMode="auto">
            <a:xfrm>
              <a:off x="3587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0494" name="Rectangle 33"/>
            <p:cNvSpPr>
              <a:spLocks noChangeArrowheads="1"/>
            </p:cNvSpPr>
            <p:nvPr/>
          </p:nvSpPr>
          <p:spPr bwMode="auto">
            <a:xfrm>
              <a:off x="3213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0495" name="Rectangle 34"/>
            <p:cNvSpPr>
              <a:spLocks noChangeArrowheads="1"/>
            </p:cNvSpPr>
            <p:nvPr/>
          </p:nvSpPr>
          <p:spPr bwMode="auto">
            <a:xfrm>
              <a:off x="2848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0424" name="Group 35"/>
          <p:cNvGrpSpPr>
            <a:grpSpLocks/>
          </p:cNvGrpSpPr>
          <p:nvPr/>
        </p:nvGrpSpPr>
        <p:grpSpPr bwMode="auto">
          <a:xfrm>
            <a:off x="179519" y="2557463"/>
            <a:ext cx="1849438" cy="1358900"/>
            <a:chOff x="156" y="1611"/>
            <a:chExt cx="1165" cy="856"/>
          </a:xfrm>
        </p:grpSpPr>
        <p:sp>
          <p:nvSpPr>
            <p:cNvPr id="60482" name="Oval 36"/>
            <p:cNvSpPr>
              <a:spLocks noChangeArrowheads="1"/>
            </p:cNvSpPr>
            <p:nvPr/>
          </p:nvSpPr>
          <p:spPr bwMode="auto">
            <a:xfrm>
              <a:off x="156" y="1848"/>
              <a:ext cx="621" cy="619"/>
            </a:xfrm>
            <a:prstGeom prst="ellipse">
              <a:avLst/>
            </a:prstGeom>
            <a:solidFill>
              <a:srgbClr val="FF9966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60483" name="Group 37"/>
            <p:cNvGrpSpPr>
              <a:grpSpLocks/>
            </p:cNvGrpSpPr>
            <p:nvPr/>
          </p:nvGrpSpPr>
          <p:grpSpPr bwMode="auto">
            <a:xfrm>
              <a:off x="860" y="1611"/>
              <a:ext cx="461" cy="460"/>
              <a:chOff x="788" y="1611"/>
              <a:chExt cx="461" cy="460"/>
            </a:xfrm>
          </p:grpSpPr>
          <p:sp>
            <p:nvSpPr>
              <p:cNvPr id="60485" name="Freeform 38"/>
              <p:cNvSpPr>
                <a:spLocks/>
              </p:cNvSpPr>
              <p:nvPr/>
            </p:nvSpPr>
            <p:spPr bwMode="auto">
              <a:xfrm>
                <a:off x="1143" y="1611"/>
                <a:ext cx="106" cy="105"/>
              </a:xfrm>
              <a:custGeom>
                <a:avLst/>
                <a:gdLst>
                  <a:gd name="T0" fmla="*/ 106 w 106"/>
                  <a:gd name="T1" fmla="*/ 0 h 105"/>
                  <a:gd name="T2" fmla="*/ 62 w 106"/>
                  <a:gd name="T3" fmla="*/ 105 h 105"/>
                  <a:gd name="T4" fmla="*/ 0 w 106"/>
                  <a:gd name="T5" fmla="*/ 43 h 105"/>
                  <a:gd name="T6" fmla="*/ 106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106" y="0"/>
                    </a:moveTo>
                    <a:lnTo>
                      <a:pt x="62" y="105"/>
                    </a:lnTo>
                    <a:lnTo>
                      <a:pt x="0" y="4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86" name="Line 39"/>
              <p:cNvSpPr>
                <a:spLocks noChangeShapeType="1"/>
              </p:cNvSpPr>
              <p:nvPr/>
            </p:nvSpPr>
            <p:spPr bwMode="auto">
              <a:xfrm flipH="1">
                <a:off x="788" y="1649"/>
                <a:ext cx="422" cy="422"/>
              </a:xfrm>
              <a:prstGeom prst="line">
                <a:avLst/>
              </a:prstGeom>
              <a:noFill/>
              <a:ln w="603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84" name="Rectangle 40"/>
            <p:cNvSpPr>
              <a:spLocks noChangeArrowheads="1"/>
            </p:cNvSpPr>
            <p:nvPr/>
          </p:nvSpPr>
          <p:spPr bwMode="auto">
            <a:xfrm>
              <a:off x="228" y="2071"/>
              <a:ext cx="43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solidFill>
                    <a:srgbClr val="000000"/>
                  </a:solidFill>
                  <a:latin typeface="Helvetica" panose="020B0604020202020204" pitchFamily="34" charset="0"/>
                </a:rPr>
                <a:t>Bakterija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60425" name="Group 41"/>
          <p:cNvGrpSpPr>
            <a:grpSpLocks/>
          </p:cNvGrpSpPr>
          <p:nvPr/>
        </p:nvGrpSpPr>
        <p:grpSpPr bwMode="auto">
          <a:xfrm>
            <a:off x="3122744" y="2549525"/>
            <a:ext cx="973138" cy="947738"/>
            <a:chOff x="2010" y="1606"/>
            <a:chExt cx="613" cy="597"/>
          </a:xfrm>
        </p:grpSpPr>
        <p:grpSp>
          <p:nvGrpSpPr>
            <p:cNvPr id="60478" name="Group 42"/>
            <p:cNvGrpSpPr>
              <a:grpSpLocks/>
            </p:cNvGrpSpPr>
            <p:nvPr/>
          </p:nvGrpSpPr>
          <p:grpSpPr bwMode="auto">
            <a:xfrm>
              <a:off x="2274" y="1606"/>
              <a:ext cx="86" cy="451"/>
              <a:chOff x="2118" y="1534"/>
              <a:chExt cx="86" cy="451"/>
            </a:xfrm>
          </p:grpSpPr>
          <p:sp>
            <p:nvSpPr>
              <p:cNvPr id="60480" name="Freeform 43"/>
              <p:cNvSpPr>
                <a:spLocks/>
              </p:cNvSpPr>
              <p:nvPr/>
            </p:nvSpPr>
            <p:spPr bwMode="auto">
              <a:xfrm>
                <a:off x="2118" y="1534"/>
                <a:ext cx="86" cy="106"/>
              </a:xfrm>
              <a:custGeom>
                <a:avLst/>
                <a:gdLst>
                  <a:gd name="T0" fmla="*/ 43 w 86"/>
                  <a:gd name="T1" fmla="*/ 0 h 106"/>
                  <a:gd name="T2" fmla="*/ 86 w 86"/>
                  <a:gd name="T3" fmla="*/ 106 h 106"/>
                  <a:gd name="T4" fmla="*/ 0 w 86"/>
                  <a:gd name="T5" fmla="*/ 106 h 106"/>
                  <a:gd name="T6" fmla="*/ 43 w 86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06"/>
                  <a:gd name="T14" fmla="*/ 86 w 8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06">
                    <a:moveTo>
                      <a:pt x="43" y="0"/>
                    </a:moveTo>
                    <a:lnTo>
                      <a:pt x="86" y="106"/>
                    </a:lnTo>
                    <a:lnTo>
                      <a:pt x="0" y="10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81" name="Line 44"/>
              <p:cNvSpPr>
                <a:spLocks noChangeShapeType="1"/>
              </p:cNvSpPr>
              <p:nvPr/>
            </p:nvSpPr>
            <p:spPr bwMode="auto">
              <a:xfrm>
                <a:off x="2161" y="1592"/>
                <a:ext cx="1" cy="393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79" name="Rectangle 45"/>
            <p:cNvSpPr>
              <a:spLocks noChangeArrowheads="1"/>
            </p:cNvSpPr>
            <p:nvPr/>
          </p:nvSpPr>
          <p:spPr bwMode="auto">
            <a:xfrm>
              <a:off x="2010" y="2011"/>
              <a:ext cx="61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D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0426" name="Group 46"/>
          <p:cNvGrpSpPr>
            <a:grpSpLocks/>
          </p:cNvGrpSpPr>
          <p:nvPr/>
        </p:nvGrpSpPr>
        <p:grpSpPr bwMode="auto">
          <a:xfrm>
            <a:off x="3125919" y="1755776"/>
            <a:ext cx="977900" cy="492125"/>
            <a:chOff x="2012" y="1130"/>
            <a:chExt cx="616" cy="310"/>
          </a:xfrm>
        </p:grpSpPr>
        <p:grpSp>
          <p:nvGrpSpPr>
            <p:cNvPr id="60473" name="Group 47"/>
            <p:cNvGrpSpPr>
              <a:grpSpLocks/>
            </p:cNvGrpSpPr>
            <p:nvPr/>
          </p:nvGrpSpPr>
          <p:grpSpPr bwMode="auto">
            <a:xfrm>
              <a:off x="2219" y="1295"/>
              <a:ext cx="211" cy="145"/>
              <a:chOff x="2111" y="1295"/>
              <a:chExt cx="211" cy="145"/>
            </a:xfrm>
          </p:grpSpPr>
          <p:sp>
            <p:nvSpPr>
              <p:cNvPr id="60476" name="Line 48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77" name="Line 49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74" name="Rectangle 50"/>
            <p:cNvSpPr>
              <a:spLocks noChangeArrowheads="1"/>
            </p:cNvSpPr>
            <p:nvPr/>
          </p:nvSpPr>
          <p:spPr bwMode="auto">
            <a:xfrm>
              <a:off x="2012" y="113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Ba</a:t>
              </a:r>
            </a:p>
          </p:txBody>
        </p:sp>
        <p:sp>
          <p:nvSpPr>
            <p:cNvPr id="60475" name="Rectangle 51"/>
            <p:cNvSpPr>
              <a:spLocks noChangeArrowheads="1"/>
            </p:cNvSpPr>
            <p:nvPr/>
          </p:nvSpPr>
          <p:spPr bwMode="auto">
            <a:xfrm>
              <a:off x="2366" y="1130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Bb</a:t>
              </a:r>
            </a:p>
          </p:txBody>
        </p:sp>
      </p:grpSp>
      <p:grpSp>
        <p:nvGrpSpPr>
          <p:cNvPr id="60427" name="Group 52"/>
          <p:cNvGrpSpPr>
            <a:grpSpLocks/>
          </p:cNvGrpSpPr>
          <p:nvPr/>
        </p:nvGrpSpPr>
        <p:grpSpPr bwMode="auto">
          <a:xfrm>
            <a:off x="4703895" y="917576"/>
            <a:ext cx="474663" cy="1160463"/>
            <a:chOff x="3006" y="578"/>
            <a:chExt cx="299" cy="731"/>
          </a:xfrm>
        </p:grpSpPr>
        <p:grpSp>
          <p:nvGrpSpPr>
            <p:cNvPr id="60469" name="Group 53"/>
            <p:cNvGrpSpPr>
              <a:grpSpLocks/>
            </p:cNvGrpSpPr>
            <p:nvPr/>
          </p:nvGrpSpPr>
          <p:grpSpPr bwMode="auto">
            <a:xfrm>
              <a:off x="3120" y="781"/>
              <a:ext cx="87" cy="528"/>
              <a:chOff x="2934" y="709"/>
              <a:chExt cx="87" cy="528"/>
            </a:xfrm>
          </p:grpSpPr>
          <p:sp>
            <p:nvSpPr>
              <p:cNvPr id="60471" name="Freeform 54"/>
              <p:cNvSpPr>
                <a:spLocks/>
              </p:cNvSpPr>
              <p:nvPr/>
            </p:nvSpPr>
            <p:spPr bwMode="auto">
              <a:xfrm>
                <a:off x="2934" y="709"/>
                <a:ext cx="87" cy="105"/>
              </a:xfrm>
              <a:custGeom>
                <a:avLst/>
                <a:gdLst>
                  <a:gd name="T0" fmla="*/ 43 w 87"/>
                  <a:gd name="T1" fmla="*/ 0 h 105"/>
                  <a:gd name="T2" fmla="*/ 87 w 87"/>
                  <a:gd name="T3" fmla="*/ 105 h 105"/>
                  <a:gd name="T4" fmla="*/ 0 w 87"/>
                  <a:gd name="T5" fmla="*/ 105 h 105"/>
                  <a:gd name="T6" fmla="*/ 43 w 87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0"/>
                    </a:moveTo>
                    <a:lnTo>
                      <a:pt x="87" y="105"/>
                    </a:lnTo>
                    <a:lnTo>
                      <a:pt x="0" y="10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72" name="Line 55"/>
              <p:cNvSpPr>
                <a:spLocks noChangeShapeType="1"/>
              </p:cNvSpPr>
              <p:nvPr/>
            </p:nvSpPr>
            <p:spPr bwMode="auto">
              <a:xfrm>
                <a:off x="2977" y="766"/>
                <a:ext cx="1" cy="471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70" name="Rectangle 56"/>
            <p:cNvSpPr>
              <a:spLocks noChangeArrowheads="1"/>
            </p:cNvSpPr>
            <p:nvPr/>
          </p:nvSpPr>
          <p:spPr bwMode="auto">
            <a:xfrm>
              <a:off x="3006" y="578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</a:t>
              </a:r>
            </a:p>
          </p:txBody>
        </p:sp>
      </p:grpSp>
      <p:grpSp>
        <p:nvGrpSpPr>
          <p:cNvPr id="60428" name="Group 57"/>
          <p:cNvGrpSpPr>
            <a:grpSpLocks/>
          </p:cNvGrpSpPr>
          <p:nvPr/>
        </p:nvGrpSpPr>
        <p:grpSpPr bwMode="auto">
          <a:xfrm>
            <a:off x="4395920" y="488950"/>
            <a:ext cx="1120775" cy="509588"/>
            <a:chOff x="2812" y="308"/>
            <a:chExt cx="706" cy="321"/>
          </a:xfrm>
        </p:grpSpPr>
        <p:grpSp>
          <p:nvGrpSpPr>
            <p:cNvPr id="60464" name="Group 58"/>
            <p:cNvGrpSpPr>
              <a:grpSpLocks/>
            </p:cNvGrpSpPr>
            <p:nvPr/>
          </p:nvGrpSpPr>
          <p:grpSpPr bwMode="auto">
            <a:xfrm>
              <a:off x="3058" y="484"/>
              <a:ext cx="211" cy="145"/>
              <a:chOff x="2111" y="1295"/>
              <a:chExt cx="211" cy="145"/>
            </a:xfrm>
          </p:grpSpPr>
          <p:sp>
            <p:nvSpPr>
              <p:cNvPr id="60467" name="Line 59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68" name="Line 60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65" name="Rectangle 61"/>
            <p:cNvSpPr>
              <a:spLocks noChangeArrowheads="1"/>
            </p:cNvSpPr>
            <p:nvPr/>
          </p:nvSpPr>
          <p:spPr bwMode="auto">
            <a:xfrm>
              <a:off x="2812" y="308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C3a</a:t>
              </a:r>
            </a:p>
          </p:txBody>
        </p:sp>
        <p:sp>
          <p:nvSpPr>
            <p:cNvPr id="60466" name="Rectangle 62"/>
            <p:cNvSpPr>
              <a:spLocks noChangeArrowheads="1"/>
            </p:cNvSpPr>
            <p:nvPr/>
          </p:nvSpPr>
          <p:spPr bwMode="auto">
            <a:xfrm>
              <a:off x="3184" y="308"/>
              <a:ext cx="3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C3b</a:t>
              </a:r>
            </a:p>
          </p:txBody>
        </p:sp>
      </p:grpSp>
      <p:grpSp>
        <p:nvGrpSpPr>
          <p:cNvPr id="60429" name="Group 63"/>
          <p:cNvGrpSpPr>
            <a:grpSpLocks/>
          </p:cNvGrpSpPr>
          <p:nvPr/>
        </p:nvGrpSpPr>
        <p:grpSpPr bwMode="auto">
          <a:xfrm>
            <a:off x="5321432" y="736600"/>
            <a:ext cx="3302000" cy="1968500"/>
            <a:chOff x="3395" y="464"/>
            <a:chExt cx="2080" cy="1240"/>
          </a:xfrm>
        </p:grpSpPr>
        <p:sp>
          <p:nvSpPr>
            <p:cNvPr id="60457" name="Oval 64"/>
            <p:cNvSpPr>
              <a:spLocks noChangeArrowheads="1"/>
            </p:cNvSpPr>
            <p:nvPr/>
          </p:nvSpPr>
          <p:spPr bwMode="auto">
            <a:xfrm>
              <a:off x="4416" y="1344"/>
              <a:ext cx="1020" cy="36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0458" name="Arc 65"/>
            <p:cNvSpPr>
              <a:spLocks/>
            </p:cNvSpPr>
            <p:nvPr/>
          </p:nvSpPr>
          <p:spPr bwMode="auto">
            <a:xfrm>
              <a:off x="3395" y="464"/>
              <a:ext cx="366" cy="1051"/>
            </a:xfrm>
            <a:custGeom>
              <a:avLst/>
              <a:gdLst>
                <a:gd name="T0" fmla="*/ 0 w 21600"/>
                <a:gd name="T1" fmla="*/ 0 h 31552"/>
                <a:gd name="T2" fmla="*/ 0 w 21600"/>
                <a:gd name="T3" fmla="*/ 0 h 31552"/>
                <a:gd name="T4" fmla="*/ 0 w 21600"/>
                <a:gd name="T5" fmla="*/ 0 h 31552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552"/>
                <a:gd name="T11" fmla="*/ 21600 w 21600"/>
                <a:gd name="T12" fmla="*/ 31552 h 315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552" fill="none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</a:path>
                <a:path w="21600" h="31552" stroke="0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  <a:lnTo>
                    <a:pt x="21600" y="9952"/>
                  </a:lnTo>
                  <a:lnTo>
                    <a:pt x="21600" y="31552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60459" name="Group 66"/>
            <p:cNvGrpSpPr>
              <a:grpSpLocks/>
            </p:cNvGrpSpPr>
            <p:nvPr/>
          </p:nvGrpSpPr>
          <p:grpSpPr bwMode="auto">
            <a:xfrm>
              <a:off x="3616" y="1486"/>
              <a:ext cx="730" cy="70"/>
              <a:chOff x="3544" y="1486"/>
              <a:chExt cx="634" cy="58"/>
            </a:xfrm>
          </p:grpSpPr>
          <p:sp>
            <p:nvSpPr>
              <p:cNvPr id="60462" name="Freeform 67"/>
              <p:cNvSpPr>
                <a:spLocks/>
              </p:cNvSpPr>
              <p:nvPr/>
            </p:nvSpPr>
            <p:spPr bwMode="auto">
              <a:xfrm>
                <a:off x="410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63" name="Line 68"/>
              <p:cNvSpPr>
                <a:spLocks noChangeShapeType="1"/>
              </p:cNvSpPr>
              <p:nvPr/>
            </p:nvSpPr>
            <p:spPr bwMode="auto">
              <a:xfrm flipH="1">
                <a:off x="3544" y="1515"/>
                <a:ext cx="595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61" name="Rectangle 70"/>
            <p:cNvSpPr>
              <a:spLocks noChangeArrowheads="1"/>
            </p:cNvSpPr>
            <p:nvPr/>
          </p:nvSpPr>
          <p:spPr bwMode="auto">
            <a:xfrm>
              <a:off x="4380" y="985"/>
              <a:ext cx="109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C5 konvertaza</a:t>
              </a:r>
            </a:p>
          </p:txBody>
        </p:sp>
        <p:sp>
          <p:nvSpPr>
            <p:cNvPr id="60460" name="Rectangle 69"/>
            <p:cNvSpPr>
              <a:spLocks noChangeArrowheads="1"/>
            </p:cNvSpPr>
            <p:nvPr/>
          </p:nvSpPr>
          <p:spPr bwMode="auto">
            <a:xfrm>
              <a:off x="4615" y="1424"/>
              <a:ext cx="6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dirty="0">
                  <a:latin typeface="Tahoma" panose="020B0604030504040204" pitchFamily="34" charset="0"/>
                </a:rPr>
                <a:t>C3bBb3b</a:t>
              </a:r>
            </a:p>
          </p:txBody>
        </p:sp>
      </p:grpSp>
      <p:grpSp>
        <p:nvGrpSpPr>
          <p:cNvPr id="60430" name="Group 71"/>
          <p:cNvGrpSpPr>
            <a:grpSpLocks/>
          </p:cNvGrpSpPr>
          <p:nvPr/>
        </p:nvGrpSpPr>
        <p:grpSpPr bwMode="auto">
          <a:xfrm>
            <a:off x="6866069" y="4425950"/>
            <a:ext cx="706438" cy="762000"/>
            <a:chOff x="4368" y="2788"/>
            <a:chExt cx="445" cy="480"/>
          </a:xfrm>
        </p:grpSpPr>
        <p:sp>
          <p:nvSpPr>
            <p:cNvPr id="60452" name="Rectangle 72"/>
            <p:cNvSpPr>
              <a:spLocks noChangeArrowheads="1"/>
            </p:cNvSpPr>
            <p:nvPr/>
          </p:nvSpPr>
          <p:spPr bwMode="auto">
            <a:xfrm>
              <a:off x="4418" y="2788"/>
              <a:ext cx="2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C5b</a:t>
              </a:r>
              <a:endParaRPr lang="en-GB" altLang="sr-Latn-RS" sz="1600" b="1">
                <a:latin typeface="Tahoma" panose="020B0604030504040204" pitchFamily="34" charset="0"/>
              </a:endParaRPr>
            </a:p>
          </p:txBody>
        </p:sp>
        <p:grpSp>
          <p:nvGrpSpPr>
            <p:cNvPr id="60453" name="Group 73"/>
            <p:cNvGrpSpPr>
              <a:grpSpLocks/>
            </p:cNvGrpSpPr>
            <p:nvPr/>
          </p:nvGrpSpPr>
          <p:grpSpPr bwMode="auto">
            <a:xfrm rot="-5400000">
              <a:off x="4635" y="2949"/>
              <a:ext cx="211" cy="145"/>
              <a:chOff x="2111" y="1295"/>
              <a:chExt cx="211" cy="145"/>
            </a:xfrm>
          </p:grpSpPr>
          <p:sp>
            <p:nvSpPr>
              <p:cNvPr id="60455" name="Line 74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56" name="Line 75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54" name="Rectangle 76"/>
            <p:cNvSpPr>
              <a:spLocks noChangeArrowheads="1"/>
            </p:cNvSpPr>
            <p:nvPr/>
          </p:nvSpPr>
          <p:spPr bwMode="auto">
            <a:xfrm>
              <a:off x="4368" y="3056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C5a</a:t>
              </a:r>
            </a:p>
          </p:txBody>
        </p:sp>
      </p:grpSp>
      <p:grpSp>
        <p:nvGrpSpPr>
          <p:cNvPr id="60431" name="Group 77"/>
          <p:cNvGrpSpPr>
            <a:grpSpLocks/>
          </p:cNvGrpSpPr>
          <p:nvPr/>
        </p:nvGrpSpPr>
        <p:grpSpPr bwMode="auto">
          <a:xfrm>
            <a:off x="922469" y="3560763"/>
            <a:ext cx="1352550" cy="577850"/>
            <a:chOff x="624" y="2243"/>
            <a:chExt cx="852" cy="364"/>
          </a:xfrm>
        </p:grpSpPr>
        <p:grpSp>
          <p:nvGrpSpPr>
            <p:cNvPr id="60448" name="Group 78"/>
            <p:cNvGrpSpPr>
              <a:grpSpLocks/>
            </p:cNvGrpSpPr>
            <p:nvPr/>
          </p:nvGrpSpPr>
          <p:grpSpPr bwMode="auto">
            <a:xfrm>
              <a:off x="900" y="2243"/>
              <a:ext cx="365" cy="364"/>
              <a:chOff x="768" y="2225"/>
              <a:chExt cx="365" cy="364"/>
            </a:xfrm>
          </p:grpSpPr>
          <p:sp>
            <p:nvSpPr>
              <p:cNvPr id="60450" name="Freeform 79"/>
              <p:cNvSpPr>
                <a:spLocks/>
              </p:cNvSpPr>
              <p:nvPr/>
            </p:nvSpPr>
            <p:spPr bwMode="auto">
              <a:xfrm>
                <a:off x="768" y="2225"/>
                <a:ext cx="106" cy="105"/>
              </a:xfrm>
              <a:custGeom>
                <a:avLst/>
                <a:gdLst>
                  <a:gd name="T0" fmla="*/ 0 w 106"/>
                  <a:gd name="T1" fmla="*/ 0 h 105"/>
                  <a:gd name="T2" fmla="*/ 106 w 106"/>
                  <a:gd name="T3" fmla="*/ 43 h 105"/>
                  <a:gd name="T4" fmla="*/ 44 w 106"/>
                  <a:gd name="T5" fmla="*/ 105 h 105"/>
                  <a:gd name="T6" fmla="*/ 0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0" y="0"/>
                    </a:moveTo>
                    <a:lnTo>
                      <a:pt x="106" y="43"/>
                    </a:lnTo>
                    <a:lnTo>
                      <a:pt x="44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0451" name="Line 80"/>
              <p:cNvSpPr>
                <a:spLocks noChangeShapeType="1"/>
              </p:cNvSpPr>
              <p:nvPr/>
            </p:nvSpPr>
            <p:spPr bwMode="auto">
              <a:xfrm>
                <a:off x="807" y="2263"/>
                <a:ext cx="326" cy="326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0449" name="Text Box 81"/>
            <p:cNvSpPr txBox="1">
              <a:spLocks noChangeArrowheads="1"/>
            </p:cNvSpPr>
            <p:nvPr/>
          </p:nvSpPr>
          <p:spPr bwMode="auto">
            <a:xfrm>
              <a:off x="624" y="2301"/>
              <a:ext cx="8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Lizira bakteriju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60432" name="Group 82"/>
          <p:cNvGrpSpPr>
            <a:grpSpLocks/>
          </p:cNvGrpSpPr>
          <p:nvPr/>
        </p:nvGrpSpPr>
        <p:grpSpPr bwMode="auto">
          <a:xfrm>
            <a:off x="1817819" y="4198938"/>
            <a:ext cx="1524000" cy="1644649"/>
            <a:chOff x="1116" y="2645"/>
            <a:chExt cx="960" cy="1036"/>
          </a:xfrm>
        </p:grpSpPr>
        <p:sp>
          <p:nvSpPr>
            <p:cNvPr id="60443" name="Text Box 83"/>
            <p:cNvSpPr txBox="1">
              <a:spLocks noChangeArrowheads="1"/>
            </p:cNvSpPr>
            <p:nvPr/>
          </p:nvSpPr>
          <p:spPr bwMode="auto">
            <a:xfrm>
              <a:off x="1116" y="3216"/>
              <a:ext cx="9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60444" name="Rectangle 84"/>
            <p:cNvSpPr>
              <a:spLocks noChangeArrowheads="1"/>
            </p:cNvSpPr>
            <p:nvPr/>
          </p:nvSpPr>
          <p:spPr bwMode="auto">
            <a:xfrm>
              <a:off x="1395" y="2646"/>
              <a:ext cx="519" cy="465"/>
            </a:xfrm>
            <a:prstGeom prst="rect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0445" name="Oval 85"/>
            <p:cNvSpPr>
              <a:spLocks noChangeArrowheads="1"/>
            </p:cNvSpPr>
            <p:nvPr/>
          </p:nvSpPr>
          <p:spPr bwMode="auto">
            <a:xfrm>
              <a:off x="1332" y="2646"/>
              <a:ext cx="120" cy="468"/>
            </a:xfrm>
            <a:prstGeom prst="ellipse">
              <a:avLst/>
            </a:prstGeom>
            <a:solidFill>
              <a:schemeClr val="hlink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0446" name="Oval 86"/>
            <p:cNvSpPr>
              <a:spLocks noChangeArrowheads="1"/>
            </p:cNvSpPr>
            <p:nvPr/>
          </p:nvSpPr>
          <p:spPr bwMode="auto">
            <a:xfrm>
              <a:off x="1850" y="2645"/>
              <a:ext cx="120" cy="468"/>
            </a:xfrm>
            <a:prstGeom prst="ellipse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0447" name="Text Box 87"/>
            <p:cNvSpPr txBox="1">
              <a:spLocks noChangeArrowheads="1"/>
            </p:cNvSpPr>
            <p:nvPr/>
          </p:nvSpPr>
          <p:spPr bwMode="auto">
            <a:xfrm>
              <a:off x="1440" y="2703"/>
              <a:ext cx="5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600" b="1">
                  <a:latin typeface="Times New Roman" panose="02020603050405020304" pitchFamily="18" charset="0"/>
                </a:rPr>
                <a:t>C5-C9 MAC</a:t>
              </a:r>
            </a:p>
          </p:txBody>
        </p:sp>
      </p:grpSp>
      <p:grpSp>
        <p:nvGrpSpPr>
          <p:cNvPr id="60433" name="Group 88"/>
          <p:cNvGrpSpPr>
            <a:grpSpLocks/>
          </p:cNvGrpSpPr>
          <p:nvPr/>
        </p:nvGrpSpPr>
        <p:grpSpPr bwMode="auto">
          <a:xfrm>
            <a:off x="1841633" y="2193925"/>
            <a:ext cx="1958975" cy="1303338"/>
            <a:chOff x="1203" y="1382"/>
            <a:chExt cx="1234" cy="821"/>
          </a:xfrm>
        </p:grpSpPr>
        <p:sp>
          <p:nvSpPr>
            <p:cNvPr id="60439" name="Arc 89"/>
            <p:cNvSpPr>
              <a:spLocks/>
            </p:cNvSpPr>
            <p:nvPr/>
          </p:nvSpPr>
          <p:spPr bwMode="auto">
            <a:xfrm>
              <a:off x="1616" y="1538"/>
              <a:ext cx="395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0440" name="Rectangle 90"/>
            <p:cNvSpPr>
              <a:spLocks noChangeArrowheads="1"/>
            </p:cNvSpPr>
            <p:nvPr/>
          </p:nvSpPr>
          <p:spPr bwMode="auto">
            <a:xfrm>
              <a:off x="1203" y="2011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0441" name="Rectangle 91"/>
            <p:cNvSpPr>
              <a:spLocks noChangeArrowheads="1"/>
            </p:cNvSpPr>
            <p:nvPr/>
          </p:nvSpPr>
          <p:spPr bwMode="auto">
            <a:xfrm>
              <a:off x="1956" y="1382"/>
              <a:ext cx="4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r>
                <a:rPr lang="sr-Latn-CS" altLang="sr-Latn-RS">
                  <a:latin typeface="Tahoma" panose="020B0604030504040204" pitchFamily="34" charset="0"/>
                </a:rPr>
                <a:t>B</a:t>
              </a:r>
              <a:endParaRPr lang="en-GB" altLang="sr-Latn-RS">
                <a:latin typeface="Tahoma" panose="020B0604030504040204" pitchFamily="34" charset="0"/>
              </a:endParaRPr>
            </a:p>
          </p:txBody>
        </p:sp>
        <p:sp>
          <p:nvSpPr>
            <p:cNvPr id="60442" name="Line 92"/>
            <p:cNvSpPr>
              <a:spLocks noChangeShapeType="1"/>
            </p:cNvSpPr>
            <p:nvPr/>
          </p:nvSpPr>
          <p:spPr bwMode="auto">
            <a:xfrm>
              <a:off x="1674" y="1500"/>
              <a:ext cx="29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0434" name="Group 93"/>
          <p:cNvGrpSpPr>
            <a:grpSpLocks/>
          </p:cNvGrpSpPr>
          <p:nvPr/>
        </p:nvGrpSpPr>
        <p:grpSpPr bwMode="auto">
          <a:xfrm>
            <a:off x="3799019" y="2181226"/>
            <a:ext cx="2152650" cy="976313"/>
            <a:chOff x="2436" y="1374"/>
            <a:chExt cx="1356" cy="615"/>
          </a:xfrm>
        </p:grpSpPr>
        <p:sp>
          <p:nvSpPr>
            <p:cNvPr id="60435" name="Oval 94"/>
            <p:cNvSpPr>
              <a:spLocks noChangeArrowheads="1"/>
            </p:cNvSpPr>
            <p:nvPr/>
          </p:nvSpPr>
          <p:spPr bwMode="auto">
            <a:xfrm>
              <a:off x="2790" y="1374"/>
              <a:ext cx="774" cy="2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0436" name="Rectangle 95"/>
            <p:cNvSpPr>
              <a:spLocks noChangeArrowheads="1"/>
            </p:cNvSpPr>
            <p:nvPr/>
          </p:nvSpPr>
          <p:spPr bwMode="auto">
            <a:xfrm>
              <a:off x="2963" y="1406"/>
              <a:ext cx="4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C3bBb</a:t>
              </a:r>
            </a:p>
          </p:txBody>
        </p:sp>
        <p:sp>
          <p:nvSpPr>
            <p:cNvPr id="60437" name="Text Box 96"/>
            <p:cNvSpPr txBox="1">
              <a:spLocks noChangeArrowheads="1"/>
            </p:cNvSpPr>
            <p:nvPr/>
          </p:nvSpPr>
          <p:spPr bwMode="auto">
            <a:xfrm>
              <a:off x="2634" y="1659"/>
              <a:ext cx="115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C3 konvertaza</a:t>
              </a:r>
            </a:p>
          </p:txBody>
        </p:sp>
        <p:sp>
          <p:nvSpPr>
            <p:cNvPr id="60438" name="Line 97"/>
            <p:cNvSpPr>
              <a:spLocks noChangeShapeType="1"/>
            </p:cNvSpPr>
            <p:nvPr/>
          </p:nvSpPr>
          <p:spPr bwMode="auto">
            <a:xfrm>
              <a:off x="2436" y="150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99" name="TextBox 1"/>
          <p:cNvSpPr txBox="1">
            <a:spLocks noChangeArrowheads="1"/>
          </p:cNvSpPr>
          <p:nvPr/>
        </p:nvSpPr>
        <p:spPr bwMode="auto">
          <a:xfrm>
            <a:off x="8370176" y="3026331"/>
            <a:ext cx="19479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 dirty="0">
                <a:latin typeface="Arial Narrow" panose="020B0606020202030204" pitchFamily="34" charset="0"/>
              </a:rPr>
              <a:t>Pojačavanje C3 cijepanja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 dirty="0">
                <a:latin typeface="Arial Narrow" panose="020B0606020202030204" pitchFamily="34" charset="0"/>
              </a:rPr>
              <a:t> potaknuto je alternativnim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400" dirty="0">
                <a:latin typeface="Arial Narrow" panose="020B0606020202030204" pitchFamily="34" charset="0"/>
              </a:rPr>
              <a:t>ili klasičnim putem</a:t>
            </a:r>
          </a:p>
        </p:txBody>
      </p:sp>
    </p:spTree>
    <p:extLst>
      <p:ext uri="{BB962C8B-B14F-4D97-AF65-F5344CB8AC3E}">
        <p14:creationId xmlns:p14="http://schemas.microsoft.com/office/powerpoint/2010/main" val="2659605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0868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05" y="-9293"/>
            <a:ext cx="574269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13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 err="1"/>
              <a:t>Lektinski</a:t>
            </a:r>
            <a:r>
              <a:rPr lang="hr-HR" altLang="sr-Latn-RS" b="1" dirty="0"/>
              <a:t> put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72662" y="1845734"/>
            <a:ext cx="10483018" cy="4023360"/>
          </a:xfrm>
        </p:spPr>
        <p:txBody>
          <a:bodyPr/>
          <a:lstStyle/>
          <a:p>
            <a:r>
              <a:rPr lang="hr-HR" altLang="sr-Latn-RS" dirty="0" err="1">
                <a:latin typeface="Arial Narrow" panose="020B0606020202030204" pitchFamily="34" charset="0"/>
              </a:rPr>
              <a:t>Lektinski</a:t>
            </a:r>
            <a:r>
              <a:rPr lang="hr-HR" altLang="sr-Latn-RS" dirty="0">
                <a:latin typeface="Arial Narrow" panose="020B0606020202030204" pitchFamily="34" charset="0"/>
              </a:rPr>
              <a:t> put započinje </a:t>
            </a:r>
            <a:r>
              <a:rPr lang="hr-HR" altLang="sr-Latn-RS" b="1" dirty="0">
                <a:latin typeface="Arial Narrow" panose="020B0606020202030204" pitchFamily="34" charset="0"/>
              </a:rPr>
              <a:t>vezanjem </a:t>
            </a:r>
            <a:r>
              <a:rPr lang="hr-HR" altLang="sr-Latn-RS" b="1" dirty="0" err="1">
                <a:latin typeface="Arial Narrow" panose="020B0606020202030204" pitchFamily="34" charset="0"/>
              </a:rPr>
              <a:t>lektina</a:t>
            </a:r>
            <a:r>
              <a:rPr lang="hr-HR" altLang="sr-Latn-RS" b="1" dirty="0">
                <a:latin typeface="Arial Narrow" panose="020B0606020202030204" pitchFamily="34" charset="0"/>
              </a:rPr>
              <a:t> </a:t>
            </a:r>
            <a:r>
              <a:rPr lang="hr-HR" altLang="sr-Latn-RS" dirty="0">
                <a:latin typeface="Arial Narrow" panose="020B0606020202030204" pitchFamily="34" charset="0"/>
              </a:rPr>
              <a:t>(koji se uobičajeno nalazi u  plazmi i tkivima) </a:t>
            </a:r>
            <a:r>
              <a:rPr lang="hr-HR" altLang="sr-Latn-RS" b="1" dirty="0">
                <a:latin typeface="Arial Narrow" panose="020B0606020202030204" pitchFamily="34" charset="0"/>
              </a:rPr>
              <a:t>na </a:t>
            </a:r>
            <a:r>
              <a:rPr lang="hr-HR" altLang="sr-Latn-RS" b="1" dirty="0" err="1">
                <a:latin typeface="Arial Narrow" panose="020B0606020202030204" pitchFamily="34" charset="0"/>
              </a:rPr>
              <a:t>manozu</a:t>
            </a:r>
            <a:r>
              <a:rPr lang="hr-HR" altLang="sr-Latn-RS" b="1" dirty="0">
                <a:latin typeface="Arial Narrow" panose="020B0606020202030204" pitchFamily="34" charset="0"/>
              </a:rPr>
              <a:t> </a:t>
            </a:r>
            <a:r>
              <a:rPr lang="hr-HR" altLang="sr-Latn-RS" dirty="0">
                <a:latin typeface="Arial Narrow" panose="020B0606020202030204" pitchFamily="34" charset="0"/>
              </a:rPr>
              <a:t>nazočnu na površini patogena (virusa gripe i HIV-a, streptokoka, salmonele, gljivica i parazita).</a:t>
            </a:r>
          </a:p>
          <a:p>
            <a:r>
              <a:rPr lang="hr-HR" altLang="sr-Latn-RS" b="1" dirty="0">
                <a:latin typeface="Arial Narrow" panose="020B0606020202030204" pitchFamily="34" charset="0"/>
              </a:rPr>
              <a:t>Vezanjem  </a:t>
            </a:r>
            <a:r>
              <a:rPr lang="hr-HR" altLang="sr-Latn-RS" b="1" dirty="0" err="1">
                <a:latin typeface="Arial Narrow" panose="020B0606020202030204" pitchFamily="34" charset="0"/>
              </a:rPr>
              <a:t>lektina</a:t>
            </a:r>
            <a:r>
              <a:rPr lang="hr-HR" altLang="sr-Latn-RS" b="1" dirty="0">
                <a:latin typeface="Arial Narrow" panose="020B0606020202030204" pitchFamily="34" charset="0"/>
              </a:rPr>
              <a:t> na </a:t>
            </a:r>
            <a:r>
              <a:rPr lang="hr-HR" altLang="sr-Latn-RS" b="1" dirty="0" err="1">
                <a:latin typeface="Arial Narrow" panose="020B0606020202030204" pitchFamily="34" charset="0"/>
              </a:rPr>
              <a:t>manozu</a:t>
            </a:r>
            <a:r>
              <a:rPr lang="hr-HR" altLang="sr-Latn-RS" b="1" dirty="0">
                <a:latin typeface="Arial Narrow" panose="020B0606020202030204" pitchFamily="34" charset="0"/>
              </a:rPr>
              <a:t> aktivacijom MASP 1, 2 dolazi do </a:t>
            </a:r>
            <a:r>
              <a:rPr lang="hr-HR" altLang="sr-Latn-RS" b="1" dirty="0" err="1">
                <a:latin typeface="Arial Narrow" panose="020B0606020202030204" pitchFamily="34" charset="0"/>
              </a:rPr>
              <a:t>cjepanja</a:t>
            </a:r>
            <a:r>
              <a:rPr lang="hr-HR" altLang="sr-Latn-RS" b="1" dirty="0">
                <a:latin typeface="Arial Narrow" panose="020B0606020202030204" pitchFamily="34" charset="0"/>
              </a:rPr>
              <a:t> C4 i C2 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 Nastali kompleks djeluje kao </a:t>
            </a:r>
            <a:r>
              <a:rPr lang="hr-HR" altLang="sr-Latn-RS" b="1" dirty="0">
                <a:latin typeface="Arial Narrow" panose="020B0606020202030204" pitchFamily="34" charset="0"/>
              </a:rPr>
              <a:t>C3 </a:t>
            </a:r>
            <a:r>
              <a:rPr lang="hr-HR" altLang="sr-Latn-RS" b="1" dirty="0" err="1">
                <a:latin typeface="Arial Narrow" panose="020B0606020202030204" pitchFamily="34" charset="0"/>
              </a:rPr>
              <a:t>kon</a:t>
            </a:r>
            <a:r>
              <a:rPr lang="hr-HR" altLang="sr-Latn-RS" dirty="0" err="1">
                <a:latin typeface="Arial Narrow" panose="020B0606020202030204" pitchFamily="34" charset="0"/>
              </a:rPr>
              <a:t>vertaza</a:t>
            </a:r>
            <a:r>
              <a:rPr lang="hr-HR" altLang="sr-Latn-RS" dirty="0">
                <a:latin typeface="Arial Narrow" panose="020B0606020202030204" pitchFamily="34" charset="0"/>
              </a:rPr>
              <a:t> stvarajući C3b koji se veže na površinu patogena.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 Nakon toga slijede zajednički završni koraci te uključivanje komponenti komplementa </a:t>
            </a:r>
            <a:r>
              <a:rPr lang="hr-HR" altLang="sr-Latn-RS" b="1" dirty="0">
                <a:latin typeface="Arial Narrow" panose="020B0606020202030204" pitchFamily="34" charset="0"/>
              </a:rPr>
              <a:t>C6, C7, C8 i C9  i </a:t>
            </a:r>
            <a:r>
              <a:rPr lang="hr-HR" altLang="sr-Latn-RS" dirty="0">
                <a:latin typeface="Arial Narrow" panose="020B0606020202030204" pitchFamily="34" charset="0"/>
              </a:rPr>
              <a:t>stvaranje pora (10 nm).</a:t>
            </a:r>
          </a:p>
        </p:txBody>
      </p:sp>
    </p:spTree>
    <p:extLst>
      <p:ext uri="{BB962C8B-B14F-4D97-AF65-F5344CB8AC3E}">
        <p14:creationId xmlns:p14="http://schemas.microsoft.com/office/powerpoint/2010/main" val="227341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134"/>
          <p:cNvGrpSpPr>
            <a:grpSpLocks/>
          </p:cNvGrpSpPr>
          <p:nvPr/>
        </p:nvGrpSpPr>
        <p:grpSpPr bwMode="auto">
          <a:xfrm rot="5400000">
            <a:off x="7261284" y="1825626"/>
            <a:ext cx="508000" cy="403225"/>
            <a:chOff x="4014" y="3584"/>
            <a:chExt cx="320" cy="254"/>
          </a:xfrm>
        </p:grpSpPr>
        <p:sp>
          <p:nvSpPr>
            <p:cNvPr id="68719" name="Line 135"/>
            <p:cNvSpPr>
              <a:spLocks noChangeShapeType="1"/>
            </p:cNvSpPr>
            <p:nvPr/>
          </p:nvSpPr>
          <p:spPr bwMode="auto">
            <a:xfrm>
              <a:off x="4047" y="3641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720" name="Line 136"/>
            <p:cNvSpPr>
              <a:spLocks noChangeShapeType="1"/>
            </p:cNvSpPr>
            <p:nvPr/>
          </p:nvSpPr>
          <p:spPr bwMode="auto">
            <a:xfrm flipH="1">
              <a:off x="4072" y="3731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721" name="Line 137"/>
            <p:cNvSpPr>
              <a:spLocks noChangeShapeType="1"/>
            </p:cNvSpPr>
            <p:nvPr/>
          </p:nvSpPr>
          <p:spPr bwMode="auto">
            <a:xfrm flipH="1">
              <a:off x="4154" y="3731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68722" name="Group 138"/>
            <p:cNvGrpSpPr>
              <a:grpSpLocks/>
            </p:cNvGrpSpPr>
            <p:nvPr/>
          </p:nvGrpSpPr>
          <p:grpSpPr bwMode="auto">
            <a:xfrm>
              <a:off x="4023" y="3584"/>
              <a:ext cx="50" cy="50"/>
              <a:chOff x="4575" y="1252"/>
              <a:chExt cx="50" cy="50"/>
            </a:xfrm>
          </p:grpSpPr>
          <p:sp>
            <p:nvSpPr>
              <p:cNvPr id="68729" name="Line 139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30" name="Line 140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723" name="Group 141"/>
            <p:cNvGrpSpPr>
              <a:grpSpLocks/>
            </p:cNvGrpSpPr>
            <p:nvPr/>
          </p:nvGrpSpPr>
          <p:grpSpPr bwMode="auto">
            <a:xfrm>
              <a:off x="4014" y="3789"/>
              <a:ext cx="51" cy="49"/>
              <a:chOff x="4566" y="1457"/>
              <a:chExt cx="51" cy="49"/>
            </a:xfrm>
          </p:grpSpPr>
          <p:sp>
            <p:nvSpPr>
              <p:cNvPr id="68727" name="Line 142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28" name="Line 143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724" name="Line 144"/>
            <p:cNvSpPr>
              <a:spLocks noChangeShapeType="1"/>
            </p:cNvSpPr>
            <p:nvPr/>
          </p:nvSpPr>
          <p:spPr bwMode="auto">
            <a:xfrm flipH="1">
              <a:off x="4047" y="3715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725" name="Line 145"/>
            <p:cNvSpPr>
              <a:spLocks noChangeShapeType="1"/>
            </p:cNvSpPr>
            <p:nvPr/>
          </p:nvSpPr>
          <p:spPr bwMode="auto">
            <a:xfrm>
              <a:off x="4072" y="3609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726" name="Line 146"/>
            <p:cNvSpPr>
              <a:spLocks noChangeShapeType="1"/>
            </p:cNvSpPr>
            <p:nvPr/>
          </p:nvSpPr>
          <p:spPr bwMode="auto">
            <a:xfrm>
              <a:off x="4154" y="3690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68611" name="Freeform 2"/>
          <p:cNvSpPr>
            <a:spLocks/>
          </p:cNvSpPr>
          <p:nvPr/>
        </p:nvSpPr>
        <p:spPr bwMode="auto">
          <a:xfrm>
            <a:off x="2130485" y="4313238"/>
            <a:ext cx="428625" cy="831850"/>
          </a:xfrm>
          <a:custGeom>
            <a:avLst/>
            <a:gdLst>
              <a:gd name="T0" fmla="*/ 2147483646 w 33"/>
              <a:gd name="T1" fmla="*/ 2147483646 h 64"/>
              <a:gd name="T2" fmla="*/ 0 w 33"/>
              <a:gd name="T3" fmla="*/ 2147483646 h 64"/>
              <a:gd name="T4" fmla="*/ 0 w 33"/>
              <a:gd name="T5" fmla="*/ 2147483646 h 64"/>
              <a:gd name="T6" fmla="*/ 0 w 33"/>
              <a:gd name="T7" fmla="*/ 2147483646 h 64"/>
              <a:gd name="T8" fmla="*/ 2147483646 w 33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64"/>
              <a:gd name="T17" fmla="*/ 33 w 33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64">
                <a:moveTo>
                  <a:pt x="33" y="64"/>
                </a:moveTo>
                <a:cubicBezTo>
                  <a:pt x="33" y="29"/>
                  <a:pt x="18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64"/>
                </a:lnTo>
                <a:lnTo>
                  <a:pt x="33" y="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6088122" y="2781300"/>
            <a:ext cx="720725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>
                <a:solidFill>
                  <a:schemeClr val="bg1"/>
                </a:solidFill>
                <a:latin typeface="Arial" panose="020B0604020202020204" pitchFamily="34" charset="0"/>
              </a:rPr>
              <a:t>MASP</a:t>
            </a:r>
            <a:endParaRPr lang="en-GB" altLang="sr-Latn-R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8613" name="Group 13"/>
          <p:cNvGrpSpPr>
            <a:grpSpLocks/>
          </p:cNvGrpSpPr>
          <p:nvPr/>
        </p:nvGrpSpPr>
        <p:grpSpPr bwMode="auto">
          <a:xfrm>
            <a:off x="2559110" y="3821114"/>
            <a:ext cx="2890837" cy="731837"/>
            <a:chOff x="1473" y="2407"/>
            <a:chExt cx="1821" cy="461"/>
          </a:xfrm>
        </p:grpSpPr>
        <p:sp>
          <p:nvSpPr>
            <p:cNvPr id="68713" name="Oval 14"/>
            <p:cNvSpPr>
              <a:spLocks noChangeArrowheads="1"/>
            </p:cNvSpPr>
            <p:nvPr/>
          </p:nvSpPr>
          <p:spPr bwMode="auto">
            <a:xfrm>
              <a:off x="1536" y="2604"/>
              <a:ext cx="744" cy="264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68714" name="Group 15"/>
            <p:cNvGrpSpPr>
              <a:grpSpLocks/>
            </p:cNvGrpSpPr>
            <p:nvPr/>
          </p:nvGrpSpPr>
          <p:grpSpPr bwMode="auto">
            <a:xfrm>
              <a:off x="2397" y="2689"/>
              <a:ext cx="897" cy="39"/>
              <a:chOff x="2283" y="2275"/>
              <a:chExt cx="1841" cy="81"/>
            </a:xfrm>
          </p:grpSpPr>
          <p:sp>
            <p:nvSpPr>
              <p:cNvPr id="68717" name="Freeform 16"/>
              <p:cNvSpPr>
                <a:spLocks/>
              </p:cNvSpPr>
              <p:nvPr/>
            </p:nvSpPr>
            <p:spPr bwMode="auto">
              <a:xfrm>
                <a:off x="2283" y="2275"/>
                <a:ext cx="98" cy="81"/>
              </a:xfrm>
              <a:custGeom>
                <a:avLst/>
                <a:gdLst>
                  <a:gd name="T0" fmla="*/ 0 w 98"/>
                  <a:gd name="T1" fmla="*/ 40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0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18" name="Line 17"/>
              <p:cNvSpPr>
                <a:spLocks noChangeShapeType="1"/>
              </p:cNvSpPr>
              <p:nvPr/>
            </p:nvSpPr>
            <p:spPr bwMode="auto">
              <a:xfrm>
                <a:off x="2316" y="2315"/>
                <a:ext cx="180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715" name="Rectangle 18"/>
            <p:cNvSpPr>
              <a:spLocks noChangeArrowheads="1"/>
            </p:cNvSpPr>
            <p:nvPr/>
          </p:nvSpPr>
          <p:spPr bwMode="auto">
            <a:xfrm>
              <a:off x="1678" y="2627"/>
              <a:ext cx="4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C4b2b</a:t>
              </a:r>
              <a:endParaRPr lang="en-GB" altLang="sr-Latn-RS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68716" name="Rectangle 19"/>
            <p:cNvSpPr>
              <a:spLocks noChangeArrowheads="1"/>
            </p:cNvSpPr>
            <p:nvPr/>
          </p:nvSpPr>
          <p:spPr bwMode="auto">
            <a:xfrm>
              <a:off x="1473" y="2407"/>
              <a:ext cx="9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C3</a:t>
              </a:r>
              <a:r>
                <a:rPr lang="en-GB" altLang="sr-Latn-RS" sz="1400" b="1">
                  <a:solidFill>
                    <a:schemeClr val="bg1"/>
                  </a:solidFill>
                  <a:latin typeface="Tahoma" panose="020B0604030504040204" pitchFamily="34" charset="0"/>
                </a:rPr>
                <a:t> </a:t>
              </a:r>
              <a:r>
                <a:rPr lang="en-GB" altLang="sr-Latn-RS" sz="1400" b="1">
                  <a:latin typeface="Tahoma" panose="020B0604030504040204" pitchFamily="34" charset="0"/>
                </a:rPr>
                <a:t>KONVERTAZA</a:t>
              </a:r>
            </a:p>
          </p:txBody>
        </p:sp>
      </p:grpSp>
      <p:grpSp>
        <p:nvGrpSpPr>
          <p:cNvPr id="68614" name="Group 20"/>
          <p:cNvGrpSpPr>
            <a:grpSpLocks/>
          </p:cNvGrpSpPr>
          <p:nvPr/>
        </p:nvGrpSpPr>
        <p:grpSpPr bwMode="auto">
          <a:xfrm>
            <a:off x="1044634" y="1739901"/>
            <a:ext cx="328612" cy="2189163"/>
            <a:chOff x="519" y="1096"/>
            <a:chExt cx="207" cy="1379"/>
          </a:xfrm>
        </p:grpSpPr>
        <p:grpSp>
          <p:nvGrpSpPr>
            <p:cNvPr id="68709" name="Group 21"/>
            <p:cNvGrpSpPr>
              <a:grpSpLocks/>
            </p:cNvGrpSpPr>
            <p:nvPr/>
          </p:nvGrpSpPr>
          <p:grpSpPr bwMode="auto">
            <a:xfrm>
              <a:off x="579" y="1362"/>
              <a:ext cx="115" cy="1113"/>
              <a:chOff x="687" y="1260"/>
              <a:chExt cx="99" cy="957"/>
            </a:xfrm>
          </p:grpSpPr>
          <p:sp>
            <p:nvSpPr>
              <p:cNvPr id="68711" name="Freeform 22"/>
              <p:cNvSpPr>
                <a:spLocks/>
              </p:cNvSpPr>
              <p:nvPr/>
            </p:nvSpPr>
            <p:spPr bwMode="auto">
              <a:xfrm>
                <a:off x="687" y="1260"/>
                <a:ext cx="99" cy="131"/>
              </a:xfrm>
              <a:custGeom>
                <a:avLst/>
                <a:gdLst>
                  <a:gd name="T0" fmla="*/ 50 w 99"/>
                  <a:gd name="T1" fmla="*/ 0 h 131"/>
                  <a:gd name="T2" fmla="*/ 99 w 99"/>
                  <a:gd name="T3" fmla="*/ 131 h 131"/>
                  <a:gd name="T4" fmla="*/ 0 w 99"/>
                  <a:gd name="T5" fmla="*/ 131 h 131"/>
                  <a:gd name="T6" fmla="*/ 50 w 99"/>
                  <a:gd name="T7" fmla="*/ 0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50" y="0"/>
                    </a:moveTo>
                    <a:lnTo>
                      <a:pt x="99" y="131"/>
                    </a:lnTo>
                    <a:lnTo>
                      <a:pt x="0" y="13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12" name="Line 23"/>
              <p:cNvSpPr>
                <a:spLocks noChangeShapeType="1"/>
              </p:cNvSpPr>
              <p:nvPr/>
            </p:nvSpPr>
            <p:spPr bwMode="auto">
              <a:xfrm>
                <a:off x="737" y="1326"/>
                <a:ext cx="1" cy="891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710" name="Rectangle 24"/>
            <p:cNvSpPr>
              <a:spLocks noChangeArrowheads="1"/>
            </p:cNvSpPr>
            <p:nvPr/>
          </p:nvSpPr>
          <p:spPr bwMode="auto">
            <a:xfrm>
              <a:off x="519" y="1096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68615" name="Group 25"/>
          <p:cNvGrpSpPr>
            <a:grpSpLocks/>
          </p:cNvGrpSpPr>
          <p:nvPr/>
        </p:nvGrpSpPr>
        <p:grpSpPr bwMode="auto">
          <a:xfrm>
            <a:off x="1738372" y="765176"/>
            <a:ext cx="2189163" cy="804863"/>
            <a:chOff x="956" y="482"/>
            <a:chExt cx="1379" cy="507"/>
          </a:xfrm>
        </p:grpSpPr>
        <p:grpSp>
          <p:nvGrpSpPr>
            <p:cNvPr id="68690" name="Group 26"/>
            <p:cNvGrpSpPr>
              <a:grpSpLocks/>
            </p:cNvGrpSpPr>
            <p:nvPr/>
          </p:nvGrpSpPr>
          <p:grpSpPr bwMode="auto">
            <a:xfrm>
              <a:off x="960" y="907"/>
              <a:ext cx="1375" cy="82"/>
              <a:chOff x="1236" y="1195"/>
              <a:chExt cx="1375" cy="82"/>
            </a:xfrm>
          </p:grpSpPr>
          <p:sp>
            <p:nvSpPr>
              <p:cNvPr id="68707" name="Freeform 27"/>
              <p:cNvSpPr>
                <a:spLocks/>
              </p:cNvSpPr>
              <p:nvPr/>
            </p:nvSpPr>
            <p:spPr bwMode="auto">
              <a:xfrm>
                <a:off x="2512" y="1195"/>
                <a:ext cx="99" cy="82"/>
              </a:xfrm>
              <a:custGeom>
                <a:avLst/>
                <a:gdLst>
                  <a:gd name="T0" fmla="*/ 99 w 99"/>
                  <a:gd name="T1" fmla="*/ 41 h 82"/>
                  <a:gd name="T2" fmla="*/ 0 w 99"/>
                  <a:gd name="T3" fmla="*/ 82 h 82"/>
                  <a:gd name="T4" fmla="*/ 0 w 99"/>
                  <a:gd name="T5" fmla="*/ 0 h 82"/>
                  <a:gd name="T6" fmla="*/ 99 w 99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82"/>
                  <a:gd name="T14" fmla="*/ 99 w 99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82">
                    <a:moveTo>
                      <a:pt x="99" y="41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08" name="Line 28"/>
              <p:cNvSpPr>
                <a:spLocks noChangeShapeType="1"/>
              </p:cNvSpPr>
              <p:nvPr/>
            </p:nvSpPr>
            <p:spPr bwMode="auto">
              <a:xfrm flipH="1">
                <a:off x="1236" y="1236"/>
                <a:ext cx="1342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691" name="Group 29"/>
            <p:cNvGrpSpPr>
              <a:grpSpLocks/>
            </p:cNvGrpSpPr>
            <p:nvPr/>
          </p:nvGrpSpPr>
          <p:grpSpPr bwMode="auto">
            <a:xfrm>
              <a:off x="1854" y="686"/>
              <a:ext cx="230" cy="229"/>
              <a:chOff x="2070" y="974"/>
              <a:chExt cx="230" cy="229"/>
            </a:xfrm>
          </p:grpSpPr>
          <p:sp>
            <p:nvSpPr>
              <p:cNvPr id="68705" name="Freeform 30"/>
              <p:cNvSpPr>
                <a:spLocks/>
              </p:cNvSpPr>
              <p:nvPr/>
            </p:nvSpPr>
            <p:spPr bwMode="auto">
              <a:xfrm>
                <a:off x="2201" y="1105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06" name="Line 31"/>
              <p:cNvSpPr>
                <a:spLocks noChangeShapeType="1"/>
              </p:cNvSpPr>
              <p:nvPr/>
            </p:nvSpPr>
            <p:spPr bwMode="auto">
              <a:xfrm>
                <a:off x="2070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692" name="Group 32"/>
            <p:cNvGrpSpPr>
              <a:grpSpLocks/>
            </p:cNvGrpSpPr>
            <p:nvPr/>
          </p:nvGrpSpPr>
          <p:grpSpPr bwMode="auto">
            <a:xfrm>
              <a:off x="1593" y="694"/>
              <a:ext cx="229" cy="229"/>
              <a:chOff x="1809" y="982"/>
              <a:chExt cx="229" cy="229"/>
            </a:xfrm>
          </p:grpSpPr>
          <p:sp>
            <p:nvSpPr>
              <p:cNvPr id="68703" name="Freeform 33"/>
              <p:cNvSpPr>
                <a:spLocks/>
              </p:cNvSpPr>
              <p:nvPr/>
            </p:nvSpPr>
            <p:spPr bwMode="auto">
              <a:xfrm>
                <a:off x="1939" y="1113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04" name="Line 34"/>
              <p:cNvSpPr>
                <a:spLocks noChangeShapeType="1"/>
              </p:cNvSpPr>
              <p:nvPr/>
            </p:nvSpPr>
            <p:spPr bwMode="auto">
              <a:xfrm>
                <a:off x="1809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693" name="Group 35"/>
            <p:cNvGrpSpPr>
              <a:grpSpLocks/>
            </p:cNvGrpSpPr>
            <p:nvPr/>
          </p:nvGrpSpPr>
          <p:grpSpPr bwMode="auto">
            <a:xfrm>
              <a:off x="1331" y="694"/>
              <a:ext cx="229" cy="229"/>
              <a:chOff x="1547" y="982"/>
              <a:chExt cx="229" cy="229"/>
            </a:xfrm>
          </p:grpSpPr>
          <p:sp>
            <p:nvSpPr>
              <p:cNvPr id="68701" name="Freeform 36"/>
              <p:cNvSpPr>
                <a:spLocks/>
              </p:cNvSpPr>
              <p:nvPr/>
            </p:nvSpPr>
            <p:spPr bwMode="auto">
              <a:xfrm>
                <a:off x="1678" y="1113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02" name="Line 37"/>
              <p:cNvSpPr>
                <a:spLocks noChangeShapeType="1"/>
              </p:cNvSpPr>
              <p:nvPr/>
            </p:nvSpPr>
            <p:spPr bwMode="auto">
              <a:xfrm>
                <a:off x="1547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694" name="Group 38"/>
            <p:cNvGrpSpPr>
              <a:grpSpLocks/>
            </p:cNvGrpSpPr>
            <p:nvPr/>
          </p:nvGrpSpPr>
          <p:grpSpPr bwMode="auto">
            <a:xfrm>
              <a:off x="1069" y="686"/>
              <a:ext cx="229" cy="229"/>
              <a:chOff x="1285" y="974"/>
              <a:chExt cx="229" cy="229"/>
            </a:xfrm>
          </p:grpSpPr>
          <p:sp>
            <p:nvSpPr>
              <p:cNvPr id="68699" name="Freeform 39"/>
              <p:cNvSpPr>
                <a:spLocks/>
              </p:cNvSpPr>
              <p:nvPr/>
            </p:nvSpPr>
            <p:spPr bwMode="auto">
              <a:xfrm>
                <a:off x="1416" y="1105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700" name="Line 40"/>
              <p:cNvSpPr>
                <a:spLocks noChangeShapeType="1"/>
              </p:cNvSpPr>
              <p:nvPr/>
            </p:nvSpPr>
            <p:spPr bwMode="auto">
              <a:xfrm>
                <a:off x="1285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95" name="Rectangle 41"/>
            <p:cNvSpPr>
              <a:spLocks noChangeArrowheads="1"/>
            </p:cNvSpPr>
            <p:nvPr/>
          </p:nvSpPr>
          <p:spPr bwMode="auto">
            <a:xfrm>
              <a:off x="173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8696" name="Rectangle 42"/>
            <p:cNvSpPr>
              <a:spLocks noChangeArrowheads="1"/>
            </p:cNvSpPr>
            <p:nvPr/>
          </p:nvSpPr>
          <p:spPr bwMode="auto">
            <a:xfrm>
              <a:off x="146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8697" name="Rectangle 43"/>
            <p:cNvSpPr>
              <a:spLocks noChangeArrowheads="1"/>
            </p:cNvSpPr>
            <p:nvPr/>
          </p:nvSpPr>
          <p:spPr bwMode="auto">
            <a:xfrm>
              <a:off x="1212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8698" name="Rectangle 44"/>
            <p:cNvSpPr>
              <a:spLocks noChangeArrowheads="1"/>
            </p:cNvSpPr>
            <p:nvPr/>
          </p:nvSpPr>
          <p:spPr bwMode="auto">
            <a:xfrm>
              <a:off x="956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sp>
        <p:nvSpPr>
          <p:cNvPr id="68616" name="Rectangle 45"/>
          <p:cNvSpPr>
            <a:spLocks noChangeArrowheads="1"/>
          </p:cNvSpPr>
          <p:nvPr/>
        </p:nvSpPr>
        <p:spPr bwMode="auto">
          <a:xfrm>
            <a:off x="220722" y="6370639"/>
            <a:ext cx="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Tahoma" panose="020B0604030504040204" pitchFamily="34" charset="0"/>
            </a:endParaRPr>
          </a:p>
        </p:txBody>
      </p:sp>
      <p:grpSp>
        <p:nvGrpSpPr>
          <p:cNvPr id="68617" name="Group 46"/>
          <p:cNvGrpSpPr>
            <a:grpSpLocks/>
          </p:cNvGrpSpPr>
          <p:nvPr/>
        </p:nvGrpSpPr>
        <p:grpSpPr bwMode="auto">
          <a:xfrm>
            <a:off x="7085072" y="1071564"/>
            <a:ext cx="766763" cy="687387"/>
            <a:chOff x="4324" y="675"/>
            <a:chExt cx="483" cy="433"/>
          </a:xfrm>
        </p:grpSpPr>
        <p:grpSp>
          <p:nvGrpSpPr>
            <p:cNvPr id="68686" name="Group 47"/>
            <p:cNvGrpSpPr>
              <a:grpSpLocks/>
            </p:cNvGrpSpPr>
            <p:nvPr/>
          </p:nvGrpSpPr>
          <p:grpSpPr bwMode="auto">
            <a:xfrm>
              <a:off x="4324" y="675"/>
              <a:ext cx="483" cy="433"/>
              <a:chOff x="4336" y="675"/>
              <a:chExt cx="483" cy="433"/>
            </a:xfrm>
          </p:grpSpPr>
          <p:sp>
            <p:nvSpPr>
              <p:cNvPr id="68688" name="Rectangle 48"/>
              <p:cNvSpPr>
                <a:spLocks noChangeArrowheads="1"/>
              </p:cNvSpPr>
              <p:nvPr/>
            </p:nvSpPr>
            <p:spPr bwMode="auto">
              <a:xfrm>
                <a:off x="4721" y="838"/>
                <a:ext cx="98" cy="107"/>
              </a:xfrm>
              <a:prstGeom prst="rect">
                <a:avLst/>
              </a:prstGeom>
              <a:solidFill>
                <a:srgbClr val="0088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8689" name="Oval 49"/>
              <p:cNvSpPr>
                <a:spLocks noChangeArrowheads="1"/>
              </p:cNvSpPr>
              <p:nvPr/>
            </p:nvSpPr>
            <p:spPr bwMode="auto">
              <a:xfrm>
                <a:off x="4336" y="675"/>
                <a:ext cx="434" cy="433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8687" name="Rectangle 50"/>
            <p:cNvSpPr>
              <a:spLocks noChangeArrowheads="1"/>
            </p:cNvSpPr>
            <p:nvPr/>
          </p:nvSpPr>
          <p:spPr bwMode="auto">
            <a:xfrm>
              <a:off x="4365" y="826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200">
                  <a:latin typeface="Tahoma" panose="020B0604030504040204" pitchFamily="34" charset="0"/>
                </a:rPr>
                <a:t>Bakterija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68618" name="Group 131"/>
          <p:cNvGrpSpPr>
            <a:grpSpLocks/>
          </p:cNvGrpSpPr>
          <p:nvPr/>
        </p:nvGrpSpPr>
        <p:grpSpPr bwMode="auto">
          <a:xfrm rot="5400000">
            <a:off x="7188259" y="1825626"/>
            <a:ext cx="508000" cy="403225"/>
            <a:chOff x="4014" y="3584"/>
            <a:chExt cx="320" cy="254"/>
          </a:xfrm>
        </p:grpSpPr>
        <p:sp>
          <p:nvSpPr>
            <p:cNvPr id="68674" name="Line 52"/>
            <p:cNvSpPr>
              <a:spLocks noChangeShapeType="1"/>
            </p:cNvSpPr>
            <p:nvPr/>
          </p:nvSpPr>
          <p:spPr bwMode="auto">
            <a:xfrm>
              <a:off x="4047" y="3641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75" name="Line 53"/>
            <p:cNvSpPr>
              <a:spLocks noChangeShapeType="1"/>
            </p:cNvSpPr>
            <p:nvPr/>
          </p:nvSpPr>
          <p:spPr bwMode="auto">
            <a:xfrm flipH="1">
              <a:off x="4072" y="3731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76" name="Line 54"/>
            <p:cNvSpPr>
              <a:spLocks noChangeShapeType="1"/>
            </p:cNvSpPr>
            <p:nvPr/>
          </p:nvSpPr>
          <p:spPr bwMode="auto">
            <a:xfrm flipH="1">
              <a:off x="4154" y="3731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68677" name="Group 55"/>
            <p:cNvGrpSpPr>
              <a:grpSpLocks/>
            </p:cNvGrpSpPr>
            <p:nvPr/>
          </p:nvGrpSpPr>
          <p:grpSpPr bwMode="auto">
            <a:xfrm>
              <a:off x="4023" y="3584"/>
              <a:ext cx="50" cy="50"/>
              <a:chOff x="4575" y="1252"/>
              <a:chExt cx="50" cy="50"/>
            </a:xfrm>
          </p:grpSpPr>
          <p:sp>
            <p:nvSpPr>
              <p:cNvPr id="68684" name="Line 56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85" name="Line 57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68678" name="Group 58"/>
            <p:cNvGrpSpPr>
              <a:grpSpLocks/>
            </p:cNvGrpSpPr>
            <p:nvPr/>
          </p:nvGrpSpPr>
          <p:grpSpPr bwMode="auto">
            <a:xfrm>
              <a:off x="4014" y="3789"/>
              <a:ext cx="51" cy="49"/>
              <a:chOff x="4566" y="1457"/>
              <a:chExt cx="51" cy="49"/>
            </a:xfrm>
          </p:grpSpPr>
          <p:sp>
            <p:nvSpPr>
              <p:cNvPr id="68682" name="Line 59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83" name="Line 60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79" name="Line 61"/>
            <p:cNvSpPr>
              <a:spLocks noChangeShapeType="1"/>
            </p:cNvSpPr>
            <p:nvPr/>
          </p:nvSpPr>
          <p:spPr bwMode="auto">
            <a:xfrm flipH="1">
              <a:off x="4047" y="3715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80" name="Line 62"/>
            <p:cNvSpPr>
              <a:spLocks noChangeShapeType="1"/>
            </p:cNvSpPr>
            <p:nvPr/>
          </p:nvSpPr>
          <p:spPr bwMode="auto">
            <a:xfrm>
              <a:off x="4072" y="3609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81" name="Line 63"/>
            <p:cNvSpPr>
              <a:spLocks noChangeShapeType="1"/>
            </p:cNvSpPr>
            <p:nvPr/>
          </p:nvSpPr>
          <p:spPr bwMode="auto">
            <a:xfrm>
              <a:off x="4154" y="3690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68619" name="Oval 77"/>
          <p:cNvSpPr>
            <a:spLocks noChangeArrowheads="1"/>
          </p:cNvSpPr>
          <p:nvPr/>
        </p:nvSpPr>
        <p:spPr bwMode="auto">
          <a:xfrm>
            <a:off x="5973822" y="4143376"/>
            <a:ext cx="73342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Comic Sans MS" panose="030F0702030302020204" pitchFamily="66" charset="0"/>
            </a:endParaRPr>
          </a:p>
        </p:txBody>
      </p:sp>
      <p:grpSp>
        <p:nvGrpSpPr>
          <p:cNvPr id="68620" name="Group 78"/>
          <p:cNvGrpSpPr>
            <a:grpSpLocks/>
          </p:cNvGrpSpPr>
          <p:nvPr/>
        </p:nvGrpSpPr>
        <p:grpSpPr bwMode="auto">
          <a:xfrm>
            <a:off x="5797610" y="3219450"/>
            <a:ext cx="1063625" cy="865188"/>
            <a:chOff x="3513" y="2028"/>
            <a:chExt cx="670" cy="545"/>
          </a:xfrm>
        </p:grpSpPr>
        <p:sp>
          <p:nvSpPr>
            <p:cNvPr id="68670" name="Freeform 79"/>
            <p:cNvSpPr>
              <a:spLocks/>
            </p:cNvSpPr>
            <p:nvPr/>
          </p:nvSpPr>
          <p:spPr bwMode="auto">
            <a:xfrm>
              <a:off x="3809" y="2306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71" name="Line 80"/>
            <p:cNvSpPr>
              <a:spLocks noChangeShapeType="1"/>
            </p:cNvSpPr>
            <p:nvPr/>
          </p:nvSpPr>
          <p:spPr bwMode="auto">
            <a:xfrm>
              <a:off x="3858" y="2028"/>
              <a:ext cx="1" cy="344"/>
            </a:xfrm>
            <a:prstGeom prst="line">
              <a:avLst/>
            </a:prstGeom>
            <a:noFill/>
            <a:ln w="523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72" name="Rectangle 81"/>
            <p:cNvSpPr>
              <a:spLocks noChangeArrowheads="1"/>
            </p:cNvSpPr>
            <p:nvPr/>
          </p:nvSpPr>
          <p:spPr bwMode="auto">
            <a:xfrm>
              <a:off x="3513" y="238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C4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68673" name="Rectangle 82"/>
            <p:cNvSpPr>
              <a:spLocks noChangeArrowheads="1"/>
            </p:cNvSpPr>
            <p:nvPr/>
          </p:nvSpPr>
          <p:spPr bwMode="auto">
            <a:xfrm>
              <a:off x="3978" y="237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2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68621" name="Group 83"/>
          <p:cNvGrpSpPr>
            <a:grpSpLocks/>
          </p:cNvGrpSpPr>
          <p:nvPr/>
        </p:nvGrpSpPr>
        <p:grpSpPr bwMode="auto">
          <a:xfrm>
            <a:off x="5526147" y="4005264"/>
            <a:ext cx="1611313" cy="382587"/>
            <a:chOff x="3342" y="2523"/>
            <a:chExt cx="1015" cy="241"/>
          </a:xfrm>
        </p:grpSpPr>
        <p:grpSp>
          <p:nvGrpSpPr>
            <p:cNvPr id="68660" name="Group 84"/>
            <p:cNvGrpSpPr>
              <a:grpSpLocks/>
            </p:cNvGrpSpPr>
            <p:nvPr/>
          </p:nvGrpSpPr>
          <p:grpSpPr bwMode="auto">
            <a:xfrm>
              <a:off x="3342" y="2523"/>
              <a:ext cx="559" cy="233"/>
              <a:chOff x="3342" y="2523"/>
              <a:chExt cx="559" cy="233"/>
            </a:xfrm>
          </p:grpSpPr>
          <p:sp>
            <p:nvSpPr>
              <p:cNvPr id="68666" name="Rectangle 85"/>
              <p:cNvSpPr>
                <a:spLocks noChangeArrowheads="1"/>
              </p:cNvSpPr>
              <p:nvPr/>
            </p:nvSpPr>
            <p:spPr bwMode="auto">
              <a:xfrm>
                <a:off x="3342" y="2583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68667" name="Line 86"/>
              <p:cNvSpPr>
                <a:spLocks noChangeShapeType="1"/>
              </p:cNvSpPr>
              <p:nvPr/>
            </p:nvSpPr>
            <p:spPr bwMode="auto">
              <a:xfrm flipH="1">
                <a:off x="3536" y="2524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68" name="Line 87"/>
              <p:cNvSpPr>
                <a:spLocks noChangeShapeType="1"/>
              </p:cNvSpPr>
              <p:nvPr/>
            </p:nvSpPr>
            <p:spPr bwMode="auto">
              <a:xfrm>
                <a:off x="3637" y="2523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69" name="Rectangle 88"/>
              <p:cNvSpPr>
                <a:spLocks noChangeArrowheads="1"/>
              </p:cNvSpPr>
              <p:nvPr/>
            </p:nvSpPr>
            <p:spPr bwMode="auto">
              <a:xfrm>
                <a:off x="3622" y="2583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8661" name="Group 89"/>
            <p:cNvGrpSpPr>
              <a:grpSpLocks/>
            </p:cNvGrpSpPr>
            <p:nvPr/>
          </p:nvGrpSpPr>
          <p:grpSpPr bwMode="auto">
            <a:xfrm>
              <a:off x="3801" y="2526"/>
              <a:ext cx="556" cy="238"/>
              <a:chOff x="3801" y="2526"/>
              <a:chExt cx="556" cy="238"/>
            </a:xfrm>
          </p:grpSpPr>
          <p:sp>
            <p:nvSpPr>
              <p:cNvPr id="68662" name="Rectangle 90"/>
              <p:cNvSpPr>
                <a:spLocks noChangeArrowheads="1"/>
              </p:cNvSpPr>
              <p:nvPr/>
            </p:nvSpPr>
            <p:spPr bwMode="auto">
              <a:xfrm>
                <a:off x="3801" y="2591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</a:t>
                </a:r>
                <a:r>
                  <a:rPr lang="en-U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68663" name="Line 91"/>
              <p:cNvSpPr>
                <a:spLocks noChangeShapeType="1"/>
              </p:cNvSpPr>
              <p:nvPr/>
            </p:nvSpPr>
            <p:spPr bwMode="auto">
              <a:xfrm flipH="1">
                <a:off x="3989" y="2526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64" name="Line 92"/>
              <p:cNvSpPr>
                <a:spLocks noChangeShapeType="1"/>
              </p:cNvSpPr>
              <p:nvPr/>
            </p:nvSpPr>
            <p:spPr bwMode="auto">
              <a:xfrm>
                <a:off x="4090" y="253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65" name="Rectangle 93"/>
              <p:cNvSpPr>
                <a:spLocks noChangeArrowheads="1"/>
              </p:cNvSpPr>
              <p:nvPr/>
            </p:nvSpPr>
            <p:spPr bwMode="auto">
              <a:xfrm>
                <a:off x="4081" y="2591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</a:t>
                </a:r>
                <a:r>
                  <a:rPr lang="en-U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68622" name="Group 94"/>
          <p:cNvGrpSpPr>
            <a:grpSpLocks/>
          </p:cNvGrpSpPr>
          <p:nvPr/>
        </p:nvGrpSpPr>
        <p:grpSpPr bwMode="auto">
          <a:xfrm>
            <a:off x="3144896" y="4619625"/>
            <a:ext cx="325438" cy="933450"/>
            <a:chOff x="1842" y="2910"/>
            <a:chExt cx="205" cy="588"/>
          </a:xfrm>
        </p:grpSpPr>
        <p:grpSp>
          <p:nvGrpSpPr>
            <p:cNvPr id="68656" name="Group 95"/>
            <p:cNvGrpSpPr>
              <a:grpSpLocks/>
            </p:cNvGrpSpPr>
            <p:nvPr/>
          </p:nvGrpSpPr>
          <p:grpSpPr bwMode="auto">
            <a:xfrm>
              <a:off x="1899" y="2910"/>
              <a:ext cx="84" cy="402"/>
              <a:chOff x="1890" y="2430"/>
              <a:chExt cx="99" cy="474"/>
            </a:xfrm>
          </p:grpSpPr>
          <p:sp>
            <p:nvSpPr>
              <p:cNvPr id="68658" name="Freeform 96"/>
              <p:cNvSpPr>
                <a:spLocks/>
              </p:cNvSpPr>
              <p:nvPr/>
            </p:nvSpPr>
            <p:spPr bwMode="auto">
              <a:xfrm>
                <a:off x="1890" y="2773"/>
                <a:ext cx="99" cy="131"/>
              </a:xfrm>
              <a:custGeom>
                <a:avLst/>
                <a:gdLst>
                  <a:gd name="T0" fmla="*/ 49 w 99"/>
                  <a:gd name="T1" fmla="*/ 131 h 131"/>
                  <a:gd name="T2" fmla="*/ 0 w 99"/>
                  <a:gd name="T3" fmla="*/ 0 h 131"/>
                  <a:gd name="T4" fmla="*/ 99 w 99"/>
                  <a:gd name="T5" fmla="*/ 0 h 131"/>
                  <a:gd name="T6" fmla="*/ 49 w 99"/>
                  <a:gd name="T7" fmla="*/ 131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49" y="131"/>
                    </a:moveTo>
                    <a:lnTo>
                      <a:pt x="0" y="0"/>
                    </a:lnTo>
                    <a:lnTo>
                      <a:pt x="99" y="0"/>
                    </a:lnTo>
                    <a:lnTo>
                      <a:pt x="49" y="1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59" name="Line 97"/>
              <p:cNvSpPr>
                <a:spLocks noChangeShapeType="1"/>
              </p:cNvSpPr>
              <p:nvPr/>
            </p:nvSpPr>
            <p:spPr bwMode="auto">
              <a:xfrm>
                <a:off x="1939" y="2430"/>
                <a:ext cx="1" cy="409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57" name="Rectangle 98"/>
            <p:cNvSpPr>
              <a:spLocks noChangeArrowheads="1"/>
            </p:cNvSpPr>
            <p:nvPr/>
          </p:nvSpPr>
          <p:spPr bwMode="auto">
            <a:xfrm>
              <a:off x="1842" y="3306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3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68623" name="Group 99"/>
          <p:cNvGrpSpPr>
            <a:grpSpLocks/>
          </p:cNvGrpSpPr>
          <p:nvPr/>
        </p:nvGrpSpPr>
        <p:grpSpPr bwMode="auto">
          <a:xfrm>
            <a:off x="2851209" y="5473700"/>
            <a:ext cx="912812" cy="450850"/>
            <a:chOff x="1657" y="3448"/>
            <a:chExt cx="575" cy="284"/>
          </a:xfrm>
        </p:grpSpPr>
        <p:sp>
          <p:nvSpPr>
            <p:cNvPr id="68651" name="Rectangle 100"/>
            <p:cNvSpPr>
              <a:spLocks noChangeArrowheads="1"/>
            </p:cNvSpPr>
            <p:nvPr/>
          </p:nvSpPr>
          <p:spPr bwMode="auto">
            <a:xfrm>
              <a:off x="1929" y="3540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grpSp>
          <p:nvGrpSpPr>
            <p:cNvPr id="68652" name="Group 101"/>
            <p:cNvGrpSpPr>
              <a:grpSpLocks/>
            </p:cNvGrpSpPr>
            <p:nvPr/>
          </p:nvGrpSpPr>
          <p:grpSpPr bwMode="auto">
            <a:xfrm>
              <a:off x="1841" y="3448"/>
              <a:ext cx="203" cy="103"/>
              <a:chOff x="1841" y="3160"/>
              <a:chExt cx="203" cy="103"/>
            </a:xfrm>
          </p:grpSpPr>
          <p:sp>
            <p:nvSpPr>
              <p:cNvPr id="68654" name="Line 102"/>
              <p:cNvSpPr>
                <a:spLocks noChangeShapeType="1"/>
              </p:cNvSpPr>
              <p:nvPr/>
            </p:nvSpPr>
            <p:spPr bwMode="auto">
              <a:xfrm flipH="1">
                <a:off x="1841" y="316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55" name="Line 103"/>
              <p:cNvSpPr>
                <a:spLocks noChangeShapeType="1"/>
              </p:cNvSpPr>
              <p:nvPr/>
            </p:nvSpPr>
            <p:spPr bwMode="auto">
              <a:xfrm>
                <a:off x="1942" y="3160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53" name="Rectangle 104"/>
            <p:cNvSpPr>
              <a:spLocks noChangeArrowheads="1"/>
            </p:cNvSpPr>
            <p:nvPr/>
          </p:nvSpPr>
          <p:spPr bwMode="auto">
            <a:xfrm>
              <a:off x="1657" y="3540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68624" name="Group 105"/>
          <p:cNvGrpSpPr>
            <a:grpSpLocks/>
          </p:cNvGrpSpPr>
          <p:nvPr/>
        </p:nvGrpSpPr>
        <p:grpSpPr bwMode="auto">
          <a:xfrm>
            <a:off x="471547" y="4019550"/>
            <a:ext cx="2435225" cy="1695450"/>
            <a:chOff x="158" y="2532"/>
            <a:chExt cx="1534" cy="1068"/>
          </a:xfrm>
        </p:grpSpPr>
        <p:grpSp>
          <p:nvGrpSpPr>
            <p:cNvPr id="68644" name="Group 106"/>
            <p:cNvGrpSpPr>
              <a:grpSpLocks/>
            </p:cNvGrpSpPr>
            <p:nvPr/>
          </p:nvGrpSpPr>
          <p:grpSpPr bwMode="auto">
            <a:xfrm>
              <a:off x="1163" y="2685"/>
              <a:ext cx="342" cy="69"/>
              <a:chOff x="1097" y="2283"/>
              <a:chExt cx="450" cy="81"/>
            </a:xfrm>
          </p:grpSpPr>
          <p:sp>
            <p:nvSpPr>
              <p:cNvPr id="68649" name="Freeform 107"/>
              <p:cNvSpPr>
                <a:spLocks/>
              </p:cNvSpPr>
              <p:nvPr/>
            </p:nvSpPr>
            <p:spPr bwMode="auto">
              <a:xfrm>
                <a:off x="1097" y="2283"/>
                <a:ext cx="98" cy="81"/>
              </a:xfrm>
              <a:custGeom>
                <a:avLst/>
                <a:gdLst>
                  <a:gd name="T0" fmla="*/ 0 w 98"/>
                  <a:gd name="T1" fmla="*/ 41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1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50" name="Line 108"/>
              <p:cNvSpPr>
                <a:spLocks noChangeShapeType="1"/>
              </p:cNvSpPr>
              <p:nvPr/>
            </p:nvSpPr>
            <p:spPr bwMode="auto">
              <a:xfrm flipH="1">
                <a:off x="1129" y="2324"/>
                <a:ext cx="41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45" name="Oval 109"/>
            <p:cNvSpPr>
              <a:spLocks noChangeArrowheads="1"/>
            </p:cNvSpPr>
            <p:nvPr/>
          </p:nvSpPr>
          <p:spPr bwMode="auto">
            <a:xfrm>
              <a:off x="158" y="2532"/>
              <a:ext cx="988" cy="36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68646" name="Rectangle 110"/>
            <p:cNvSpPr>
              <a:spLocks noChangeArrowheads="1"/>
            </p:cNvSpPr>
            <p:nvPr/>
          </p:nvSpPr>
          <p:spPr bwMode="auto">
            <a:xfrm>
              <a:off x="334" y="2583"/>
              <a:ext cx="650" cy="192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C4b2b3b</a:t>
              </a:r>
              <a:endParaRPr lang="en-GB" altLang="sr-Latn-RS" b="1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68647" name="Rectangle 111"/>
            <p:cNvSpPr>
              <a:spLocks noChangeArrowheads="1"/>
            </p:cNvSpPr>
            <p:nvPr/>
          </p:nvSpPr>
          <p:spPr bwMode="auto">
            <a:xfrm>
              <a:off x="278" y="2910"/>
              <a:ext cx="9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C5 KONVERTAZA</a:t>
              </a:r>
            </a:p>
          </p:txBody>
        </p:sp>
        <p:sp>
          <p:nvSpPr>
            <p:cNvPr id="68648" name="Line 112"/>
            <p:cNvSpPr>
              <a:spLocks noChangeShapeType="1"/>
            </p:cNvSpPr>
            <p:nvPr/>
          </p:nvSpPr>
          <p:spPr bwMode="auto">
            <a:xfrm flipH="1" flipV="1">
              <a:off x="1200" y="2748"/>
              <a:ext cx="492" cy="8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8625" name="Group 113"/>
          <p:cNvGrpSpPr>
            <a:grpSpLocks/>
          </p:cNvGrpSpPr>
          <p:nvPr/>
        </p:nvGrpSpPr>
        <p:grpSpPr bwMode="auto">
          <a:xfrm>
            <a:off x="757297" y="1312863"/>
            <a:ext cx="930275" cy="457200"/>
            <a:chOff x="338" y="827"/>
            <a:chExt cx="586" cy="288"/>
          </a:xfrm>
        </p:grpSpPr>
        <p:sp>
          <p:nvSpPr>
            <p:cNvPr id="68640" name="Line 114"/>
            <p:cNvSpPr>
              <a:spLocks noChangeShapeType="1"/>
            </p:cNvSpPr>
            <p:nvPr/>
          </p:nvSpPr>
          <p:spPr bwMode="auto">
            <a:xfrm rot="10800000" flipH="1">
              <a:off x="615" y="1012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41" name="Line 115"/>
            <p:cNvSpPr>
              <a:spLocks noChangeShapeType="1"/>
            </p:cNvSpPr>
            <p:nvPr/>
          </p:nvSpPr>
          <p:spPr bwMode="auto">
            <a:xfrm rot="10800000">
              <a:off x="514" y="1013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642" name="Rectangle 116"/>
            <p:cNvSpPr>
              <a:spLocks noChangeArrowheads="1"/>
            </p:cNvSpPr>
            <p:nvPr/>
          </p:nvSpPr>
          <p:spPr bwMode="auto">
            <a:xfrm>
              <a:off x="338" y="827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68643" name="Rectangle 117"/>
            <p:cNvSpPr>
              <a:spLocks noChangeArrowheads="1"/>
            </p:cNvSpPr>
            <p:nvPr/>
          </p:nvSpPr>
          <p:spPr bwMode="auto">
            <a:xfrm>
              <a:off x="618" y="827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68626" name="Group 118"/>
          <p:cNvGrpSpPr>
            <a:grpSpLocks/>
          </p:cNvGrpSpPr>
          <p:nvPr/>
        </p:nvGrpSpPr>
        <p:grpSpPr bwMode="auto">
          <a:xfrm>
            <a:off x="5430897" y="1160464"/>
            <a:ext cx="1628775" cy="428625"/>
            <a:chOff x="3282" y="731"/>
            <a:chExt cx="1026" cy="270"/>
          </a:xfrm>
        </p:grpSpPr>
        <p:grpSp>
          <p:nvGrpSpPr>
            <p:cNvPr id="68636" name="Group 119"/>
            <p:cNvGrpSpPr>
              <a:grpSpLocks/>
            </p:cNvGrpSpPr>
            <p:nvPr/>
          </p:nvGrpSpPr>
          <p:grpSpPr bwMode="auto">
            <a:xfrm>
              <a:off x="3284" y="840"/>
              <a:ext cx="1024" cy="161"/>
              <a:chOff x="3470" y="1170"/>
              <a:chExt cx="622" cy="98"/>
            </a:xfrm>
          </p:grpSpPr>
          <p:sp>
            <p:nvSpPr>
              <p:cNvPr id="68638" name="Freeform 120"/>
              <p:cNvSpPr>
                <a:spLocks/>
              </p:cNvSpPr>
              <p:nvPr/>
            </p:nvSpPr>
            <p:spPr bwMode="auto">
              <a:xfrm>
                <a:off x="3977" y="1170"/>
                <a:ext cx="115" cy="98"/>
              </a:xfrm>
              <a:custGeom>
                <a:avLst/>
                <a:gdLst>
                  <a:gd name="T0" fmla="*/ 115 w 115"/>
                  <a:gd name="T1" fmla="*/ 49 h 98"/>
                  <a:gd name="T2" fmla="*/ 0 w 115"/>
                  <a:gd name="T3" fmla="*/ 98 h 98"/>
                  <a:gd name="T4" fmla="*/ 0 w 115"/>
                  <a:gd name="T5" fmla="*/ 0 h 98"/>
                  <a:gd name="T6" fmla="*/ 115 w 115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98"/>
                  <a:gd name="T14" fmla="*/ 115 w 115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98">
                    <a:moveTo>
                      <a:pt x="115" y="49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15" y="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68639" name="Line 121"/>
              <p:cNvSpPr>
                <a:spLocks noChangeShapeType="1"/>
              </p:cNvSpPr>
              <p:nvPr/>
            </p:nvSpPr>
            <p:spPr bwMode="auto">
              <a:xfrm>
                <a:off x="3470" y="1219"/>
                <a:ext cx="564" cy="1"/>
              </a:xfrm>
              <a:prstGeom prst="line">
                <a:avLst/>
              </a:prstGeom>
              <a:noFill/>
              <a:ln w="396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68637" name="Text Box 122"/>
            <p:cNvSpPr txBox="1">
              <a:spLocks noChangeArrowheads="1"/>
            </p:cNvSpPr>
            <p:nvPr/>
          </p:nvSpPr>
          <p:spPr bwMode="auto">
            <a:xfrm>
              <a:off x="3282" y="731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Lizira bakteriju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68627" name="Group 123"/>
          <p:cNvGrpSpPr>
            <a:grpSpLocks/>
          </p:cNvGrpSpPr>
          <p:nvPr/>
        </p:nvGrpSpPr>
        <p:grpSpPr bwMode="auto">
          <a:xfrm>
            <a:off x="4011672" y="257176"/>
            <a:ext cx="1438275" cy="1584325"/>
            <a:chOff x="2388" y="162"/>
            <a:chExt cx="906" cy="998"/>
          </a:xfrm>
        </p:grpSpPr>
        <p:sp>
          <p:nvSpPr>
            <p:cNvPr id="68630" name="Text Box 124"/>
            <p:cNvSpPr txBox="1">
              <a:spLocks noChangeArrowheads="1"/>
            </p:cNvSpPr>
            <p:nvPr/>
          </p:nvSpPr>
          <p:spPr bwMode="auto">
            <a:xfrm>
              <a:off x="2388" y="162"/>
              <a:ext cx="90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  <p:grpSp>
          <p:nvGrpSpPr>
            <p:cNvPr id="68631" name="Group 125"/>
            <p:cNvGrpSpPr>
              <a:grpSpLocks/>
            </p:cNvGrpSpPr>
            <p:nvPr/>
          </p:nvGrpSpPr>
          <p:grpSpPr bwMode="auto">
            <a:xfrm>
              <a:off x="2484" y="690"/>
              <a:ext cx="638" cy="470"/>
              <a:chOff x="2484" y="690"/>
              <a:chExt cx="638" cy="470"/>
            </a:xfrm>
          </p:grpSpPr>
          <p:sp>
            <p:nvSpPr>
              <p:cNvPr id="68632" name="Rectangle 126"/>
              <p:cNvSpPr>
                <a:spLocks noChangeArrowheads="1"/>
              </p:cNvSpPr>
              <p:nvPr/>
            </p:nvSpPr>
            <p:spPr bwMode="auto">
              <a:xfrm>
                <a:off x="2547" y="696"/>
                <a:ext cx="525" cy="459"/>
              </a:xfrm>
              <a:prstGeom prst="rect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8633" name="Oval 127"/>
              <p:cNvSpPr>
                <a:spLocks noChangeArrowheads="1"/>
              </p:cNvSpPr>
              <p:nvPr/>
            </p:nvSpPr>
            <p:spPr bwMode="auto">
              <a:xfrm>
                <a:off x="2484" y="690"/>
                <a:ext cx="120" cy="468"/>
              </a:xfrm>
              <a:prstGeom prst="ellipse">
                <a:avLst/>
              </a:prstGeom>
              <a:solidFill>
                <a:schemeClr val="hlink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8634" name="Oval 128"/>
              <p:cNvSpPr>
                <a:spLocks noChangeArrowheads="1"/>
              </p:cNvSpPr>
              <p:nvPr/>
            </p:nvSpPr>
            <p:spPr bwMode="auto">
              <a:xfrm>
                <a:off x="3002" y="692"/>
                <a:ext cx="120" cy="468"/>
              </a:xfrm>
              <a:prstGeom prst="ellipse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8635" name="Text Box 129"/>
              <p:cNvSpPr txBox="1">
                <a:spLocks noChangeArrowheads="1"/>
              </p:cNvSpPr>
              <p:nvPr/>
            </p:nvSpPr>
            <p:spPr bwMode="auto">
              <a:xfrm>
                <a:off x="2592" y="747"/>
                <a:ext cx="50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en-GB" altLang="sr-Latn-RS" sz="1600" b="1">
                    <a:latin typeface="Times New Roman" panose="02020603050405020304" pitchFamily="18" charset="0"/>
                  </a:rPr>
                  <a:t>C5-C9 MAC</a:t>
                </a:r>
              </a:p>
            </p:txBody>
          </p:sp>
        </p:grpSp>
      </p:grpSp>
      <p:sp>
        <p:nvSpPr>
          <p:cNvPr id="68628" name="Oval 132"/>
          <p:cNvSpPr>
            <a:spLocks noChangeArrowheads="1"/>
          </p:cNvSpPr>
          <p:nvPr/>
        </p:nvSpPr>
        <p:spPr bwMode="auto">
          <a:xfrm>
            <a:off x="7169210" y="2060576"/>
            <a:ext cx="503237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1600">
                <a:latin typeface="Arial" panose="020B0604020202020204" pitchFamily="34" charset="0"/>
              </a:rPr>
              <a:t>MBL</a:t>
            </a:r>
            <a:endParaRPr lang="en-US" altLang="sr-Latn-RS" sz="1600">
              <a:latin typeface="Arial" panose="020B0604020202020204" pitchFamily="34" charset="0"/>
            </a:endParaRPr>
          </a:p>
        </p:txBody>
      </p:sp>
      <p:sp>
        <p:nvSpPr>
          <p:cNvPr id="68629" name="Line 147"/>
          <p:cNvSpPr>
            <a:spLocks noChangeShapeType="1"/>
          </p:cNvSpPr>
          <p:nvPr/>
        </p:nvSpPr>
        <p:spPr bwMode="auto">
          <a:xfrm flipH="1">
            <a:off x="6808847" y="2492375"/>
            <a:ext cx="3603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125" name="Picture 2" descr="5-8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10" y="40063"/>
            <a:ext cx="3032112" cy="472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5" descr="figure2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10" y="4835525"/>
            <a:ext cx="3471790" cy="210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0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8" y="-12700"/>
            <a:ext cx="10370371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832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r-Latn-RS" b="1" dirty="0"/>
              <a:t>Biološki učinci aktivacije komplementa</a:t>
            </a:r>
            <a:br>
              <a:rPr lang="sl-SI" altLang="sr-Latn-RS" dirty="0"/>
            </a:br>
            <a:endParaRPr lang="hr-HR" altLang="sr-Latn-R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6518559"/>
              </p:ext>
            </p:extLst>
          </p:nvPr>
        </p:nvGraphicFramePr>
        <p:xfrm>
          <a:off x="1097280" y="1557338"/>
          <a:ext cx="10058400" cy="487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807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653286" cy="1450757"/>
          </a:xfrm>
        </p:spPr>
        <p:txBody>
          <a:bodyPr/>
          <a:lstStyle/>
          <a:p>
            <a:r>
              <a:rPr lang="hr-HR" altLang="sr-Latn-RS" dirty="0"/>
              <a:t> </a:t>
            </a:r>
            <a:r>
              <a:rPr lang="hr-HR" altLang="sr-Latn-RS" b="1" dirty="0"/>
              <a:t>Biološki učinak komponenti komplementa-upalni učinak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19258851"/>
              </p:ext>
            </p:extLst>
          </p:nvPr>
        </p:nvGraphicFramePr>
        <p:xfrm>
          <a:off x="1318059" y="1737360"/>
          <a:ext cx="9570657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927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8782" y="290740"/>
            <a:ext cx="9876897" cy="1415089"/>
          </a:xfrm>
        </p:spPr>
        <p:txBody>
          <a:bodyPr/>
          <a:lstStyle/>
          <a:p>
            <a:r>
              <a:rPr lang="hr-HR" altLang="sr-Latn-RS" dirty="0"/>
              <a:t> </a:t>
            </a:r>
            <a:r>
              <a:rPr lang="hr-HR" altLang="sr-Latn-RS" b="1" dirty="0"/>
              <a:t>Biološki učinak komponenti komplementa-nastavak-</a:t>
            </a:r>
            <a:r>
              <a:rPr lang="hr-HR" altLang="sr-Latn-RS" b="1" dirty="0" err="1"/>
              <a:t>imunosni</a:t>
            </a:r>
            <a:r>
              <a:rPr lang="hr-HR" altLang="sr-Latn-RS" b="1" dirty="0"/>
              <a:t> učinak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278782" y="1922833"/>
            <a:ext cx="9876897" cy="4309802"/>
          </a:xfrm>
        </p:spPr>
        <p:txBody>
          <a:bodyPr>
            <a:normAutofit/>
          </a:bodyPr>
          <a:lstStyle/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a) </a:t>
            </a:r>
            <a:r>
              <a:rPr lang="hr-HR" altLang="sr-Latn-RS" sz="2400" b="1" dirty="0">
                <a:latin typeface="Arial Narrow" panose="020B0606020202030204" pitchFamily="34" charset="0"/>
              </a:rPr>
              <a:t>antimikrobni učinak </a:t>
            </a:r>
            <a:r>
              <a:rPr lang="hr-HR" altLang="sr-Latn-RS" sz="2400" dirty="0">
                <a:latin typeface="Arial Narrow" panose="020B0606020202030204" pitchFamily="34" charset="0"/>
              </a:rPr>
              <a:t>(konačni slijed komponenti komplementa vodi izravnoj lizi bakterija posredstvom formiranja pora) 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b)  </a:t>
            </a:r>
            <a:r>
              <a:rPr lang="hr-HR" altLang="sr-Latn-RS" sz="2400" b="1" dirty="0">
                <a:latin typeface="Arial Narrow" panose="020B0606020202030204" pitchFamily="34" charset="0"/>
              </a:rPr>
              <a:t>proces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opsonizacije</a:t>
            </a:r>
            <a:r>
              <a:rPr lang="hr-HR" altLang="sr-Latn-RS" sz="2400" b="1" dirty="0">
                <a:latin typeface="Arial Narrow" panose="020B0606020202030204" pitchFamily="34" charset="0"/>
              </a:rPr>
              <a:t> patogena </a:t>
            </a:r>
            <a:r>
              <a:rPr lang="hr-HR" altLang="sr-Latn-RS" sz="2400" dirty="0">
                <a:latin typeface="Arial Narrow" panose="020B0606020202030204" pitchFamily="34" charset="0"/>
              </a:rPr>
              <a:t>i povećanje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fagocitoze</a:t>
            </a:r>
            <a:r>
              <a:rPr lang="hr-HR" altLang="sr-Latn-RS" sz="2400" dirty="0">
                <a:latin typeface="Arial Narrow" panose="020B0606020202030204" pitchFamily="34" charset="0"/>
              </a:rPr>
              <a:t> mikroorganizama (vezanje komponente komplementa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c3b</a:t>
            </a:r>
            <a:r>
              <a:rPr lang="hr-HR" altLang="sr-Latn-RS" sz="2400" dirty="0">
                <a:latin typeface="Arial Narrow" panose="020B0606020202030204" pitchFamily="34" charset="0"/>
              </a:rPr>
              <a:t> za mikroorganizme olakšava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fagocitozu</a:t>
            </a:r>
            <a:r>
              <a:rPr lang="hr-HR" altLang="sr-Latn-RS" sz="2400" dirty="0">
                <a:latin typeface="Arial Narrow" panose="020B0606020202030204" pitchFamily="34" charset="0"/>
              </a:rPr>
              <a:t> patogena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makrofagima</a:t>
            </a:r>
            <a:r>
              <a:rPr lang="hr-HR" altLang="sr-Latn-RS" sz="2400" dirty="0">
                <a:latin typeface="Arial Narrow" panose="020B0606020202030204" pitchFamily="34" charset="0"/>
              </a:rPr>
              <a:t> i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neutrofilima</a:t>
            </a:r>
            <a:r>
              <a:rPr lang="hr-HR" altLang="sr-Latn-RS" sz="2400" dirty="0">
                <a:latin typeface="Arial Narrow" panose="020B0606020202030204" pitchFamily="34" charset="0"/>
              </a:rPr>
              <a:t> preko receptora za c3b),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c) </a:t>
            </a:r>
            <a:r>
              <a:rPr lang="hr-HR" altLang="sr-Latn-RS" sz="2400" b="1" dirty="0">
                <a:latin typeface="Arial Narrow" panose="020B0606020202030204" pitchFamily="34" charset="0"/>
              </a:rPr>
              <a:t>neutralizacija virusa</a:t>
            </a:r>
            <a:r>
              <a:rPr lang="hr-HR" altLang="sr-Latn-RS" sz="2400" dirty="0">
                <a:latin typeface="Arial Narrow" panose="020B0606020202030204" pitchFamily="34" charset="0"/>
              </a:rPr>
              <a:t>, 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d) </a:t>
            </a:r>
            <a:r>
              <a:rPr lang="hr-HR" altLang="sr-Latn-RS" sz="2400" b="1" dirty="0">
                <a:latin typeface="Arial Narrow" panose="020B0606020202030204" pitchFamily="34" charset="0"/>
              </a:rPr>
              <a:t>otapanje i čišćenje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imunokompleksa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e) </a:t>
            </a:r>
            <a:r>
              <a:rPr lang="hr-HR" altLang="sr-Latn-RS" sz="2400" b="1" dirty="0">
                <a:latin typeface="Arial Narrow" panose="020B0606020202030204" pitchFamily="34" charset="0"/>
              </a:rPr>
              <a:t>stanična adhezija </a:t>
            </a:r>
          </a:p>
          <a:p>
            <a:pPr algn="just"/>
            <a:r>
              <a:rPr lang="hr-HR" altLang="sr-Latn-RS" sz="2400" dirty="0">
                <a:latin typeface="Arial Narrow" panose="020B0606020202030204" pitchFamily="34" charset="0"/>
              </a:rPr>
              <a:t>f) </a:t>
            </a:r>
            <a:r>
              <a:rPr lang="hr-HR" altLang="sr-Latn-RS" sz="2400" b="1" dirty="0">
                <a:latin typeface="Arial Narrow" panose="020B0606020202030204" pitchFamily="34" charset="0"/>
              </a:rPr>
              <a:t>stimulacija stanica B i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svaranje</a:t>
            </a:r>
            <a:r>
              <a:rPr lang="hr-HR" altLang="sr-Latn-RS" sz="2400" b="1" dirty="0">
                <a:latin typeface="Arial Narrow" panose="020B0606020202030204" pitchFamily="34" charset="0"/>
              </a:rPr>
              <a:t> memorijskih stanica </a:t>
            </a:r>
          </a:p>
          <a:p>
            <a:endParaRPr lang="hr-HR" altLang="sr-Latn-RS" dirty="0"/>
          </a:p>
        </p:txBody>
      </p:sp>
      <p:pic>
        <p:nvPicPr>
          <p:cNvPr id="79876" name="Picture 2" descr="Prilog 7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09" y="3629581"/>
            <a:ext cx="2406870" cy="2568991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676327" y="5950817"/>
            <a:ext cx="1479352" cy="247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dirty="0">
                <a:solidFill>
                  <a:schemeClr val="tx1"/>
                </a:solidFill>
              </a:rPr>
              <a:t>Aktivacija stanica B</a:t>
            </a:r>
          </a:p>
        </p:txBody>
      </p:sp>
      <p:sp>
        <p:nvSpPr>
          <p:cNvPr id="3" name="Rectangle 2"/>
          <p:cNvSpPr/>
          <p:nvPr/>
        </p:nvSpPr>
        <p:spPr>
          <a:xfrm>
            <a:off x="8748809" y="4787504"/>
            <a:ext cx="816839" cy="421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800" dirty="0">
                <a:solidFill>
                  <a:schemeClr val="tx1"/>
                </a:solidFill>
                <a:latin typeface="Arial Narrow" panose="020B0606020202030204" pitchFamily="34" charset="0"/>
              </a:rPr>
              <a:t>Prepoznavanje od strane st. B</a:t>
            </a:r>
          </a:p>
        </p:txBody>
      </p:sp>
    </p:spTree>
    <p:extLst>
      <p:ext uri="{BB962C8B-B14F-4D97-AF65-F5344CB8AC3E}">
        <p14:creationId xmlns:p14="http://schemas.microsoft.com/office/powerpoint/2010/main" val="985110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10131972" cy="1600200"/>
          </a:xfrm>
        </p:spPr>
        <p:txBody>
          <a:bodyPr>
            <a:normAutofit fontScale="90000"/>
          </a:bodyPr>
          <a:lstStyle/>
          <a:p>
            <a:r>
              <a:rPr lang="hr-HR" altLang="sr-Latn-RS" b="1" dirty="0"/>
              <a:t>Vezni receptori  komponenti sustava </a:t>
            </a:r>
            <a:r>
              <a:rPr lang="hr-HR" altLang="sr-Latn-RS" b="1" dirty="0" err="1"/>
              <a:t>komlementa</a:t>
            </a:r>
            <a:br>
              <a:rPr lang="hr-HR" altLang="sr-Latn-RS" b="1" dirty="0"/>
            </a:br>
            <a:endParaRPr lang="hr-HR" altLang="sr-Latn-RS" b="1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43050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2727"/>
              </p:ext>
            </p:extLst>
          </p:nvPr>
        </p:nvGraphicFramePr>
        <p:xfrm>
          <a:off x="912375" y="1828800"/>
          <a:ext cx="10405240" cy="4413131"/>
        </p:xfrm>
        <a:graphic>
          <a:graphicData uri="http://schemas.openxmlformats.org/drawingml/2006/table">
            <a:tbl>
              <a:tblPr/>
              <a:tblGrid>
                <a:gridCol w="187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3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26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5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Receptor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Glavni </a:t>
                      </a:r>
                      <a:r>
                        <a:rPr kumimoji="0" lang="hr-HR" altLang="sr-Latn-R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ligand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Aktivnost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Stanična raspodjela</a:t>
                      </a:r>
                      <a:endParaRPr kumimoji="0" lang="hr-HR" altLang="sr-Latn-R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4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CR1 (CD35)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C3b, C4b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Blokira formiranje C3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konvertaze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; vezuje imune komplekse za stanicu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Eritrociti,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monociti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makrofagi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eozinofili,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folikularne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dendritičke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stanice, B stanice, neke stanice T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2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CR2 (CD21)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C3d, C3dg</a:t>
                      </a:r>
                      <a:r>
                        <a:rPr kumimoji="0" lang="hr-HR" altLang="sr-Latn-R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*</a:t>
                      </a:r>
                      <a:r>
                        <a:rPr kumimoji="0" lang="hr-HR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C3bi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Dio koreceptora stanica B;  vezuje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Epstein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Barr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-ov virus 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 stanice, neke stanice T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95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CR3 (CD11b/18)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CR4 (CD11c/18)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C3bi</a:t>
                      </a:r>
                      <a:endParaRPr kumimoji="0" lang="hr-HR" altLang="sr-Latn-R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Veže stanične adhezijske molekule na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neutrofilima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olakšavajući njihovu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ekstravazaciju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; vezuje imune komplekse, pospješujući njihovu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fagocitozu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Monociti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makrofagi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neutrofili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stanice NK, neke stanice T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10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C3a/C4a receptor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C3a, C4a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Potiče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degranulaciju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mastocita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i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bazofila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bazofili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granulociti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2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C5a receptor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C5a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Potiče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degranulaciju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mastocita</a:t>
                      </a:r>
                      <a:r>
                        <a:rPr kumimoji="0" lang="hr-HR" altLang="sr-Latn-R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i </a:t>
                      </a:r>
                      <a:r>
                        <a:rPr kumimoji="0" lang="hr-HR" altLang="sr-Latn-R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bazofila</a:t>
                      </a:r>
                      <a:endParaRPr kumimoji="0" lang="hr-HR" altLang="sr-Latn-R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Mastociti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bazofili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granulociti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monociti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makrofagi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, trombociti, </a:t>
                      </a:r>
                      <a:r>
                        <a:rPr kumimoji="0" lang="hr-HR" altLang="sr-Latn-R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endotelne</a:t>
                      </a:r>
                      <a:r>
                        <a:rPr kumimoji="0" lang="hr-HR" altLang="sr-Latn-R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cs typeface="Times New Roman" pitchFamily="18" charset="0"/>
                        </a:rPr>
                        <a:t> stanice</a:t>
                      </a:r>
                      <a:endParaRPr kumimoji="0" lang="hr-HR" altLang="sr-Latn-R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1443" marR="91443" marT="45722" marB="457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0936" name="Rectangle 160"/>
          <p:cNvSpPr>
            <a:spLocks noChangeArrowheads="1"/>
          </p:cNvSpPr>
          <p:nvPr/>
        </p:nvSpPr>
        <p:spPr bwMode="auto">
          <a:xfrm>
            <a:off x="3287713" y="6582183"/>
            <a:ext cx="4620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>
                <a:latin typeface="Comic Sans MS" panose="030F0702030302020204" pitchFamily="66" charset="0"/>
                <a:cs typeface="Times New Roman" panose="02020603050405020304" pitchFamily="18" charset="0"/>
              </a:rPr>
              <a:t>* Cjepanjem C3dg pomoću proteaza seruma nastaje C3d i C3g.</a:t>
            </a:r>
            <a:endParaRPr lang="hr-HR" altLang="sr-Latn-R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10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" y="26988"/>
            <a:ext cx="10904561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1919288" y="260351"/>
            <a:ext cx="3892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2800" b="1">
                <a:latin typeface="Arial Narrow" panose="020B0606020202030204" pitchFamily="34" charset="0"/>
              </a:rPr>
              <a:t>Izvršne funkcije protutijela</a:t>
            </a:r>
            <a:endParaRPr lang="en-US" altLang="sr-Latn-RS" sz="2800" b="1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39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9160933" cy="772758"/>
          </a:xfrm>
        </p:spPr>
        <p:txBody>
          <a:bodyPr>
            <a:normAutofit/>
          </a:bodyPr>
          <a:lstStyle/>
          <a:p>
            <a:r>
              <a:rPr lang="hr-HR" altLang="sr-Latn-RS" sz="3600" b="1" dirty="0"/>
              <a:t>Biološki učinci  čimbenika sustava komplementa 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143557" name="Group 1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82978"/>
              </p:ext>
            </p:extLst>
          </p:nvPr>
        </p:nvGraphicFramePr>
        <p:xfrm>
          <a:off x="837901" y="824776"/>
          <a:ext cx="10338099" cy="5699850"/>
        </p:xfrm>
        <a:graphic>
          <a:graphicData uri="http://schemas.openxmlformats.org/drawingml/2006/table">
            <a:tbl>
              <a:tblPr/>
              <a:tblGrid>
                <a:gridCol w="5832346">
                  <a:extLst>
                    <a:ext uri="{9D8B030D-6E8A-4147-A177-3AD203B41FA5}">
                      <a16:colId xmlns:a16="http://schemas.microsoft.com/office/drawing/2014/main" val="1390114750"/>
                    </a:ext>
                  </a:extLst>
                </a:gridCol>
                <a:gridCol w="4505753">
                  <a:extLst>
                    <a:ext uri="{9D8B030D-6E8A-4147-A177-3AD203B41FA5}">
                      <a16:colId xmlns:a16="http://schemas.microsoft.com/office/drawing/2014/main" val="1299929597"/>
                    </a:ext>
                  </a:extLst>
                </a:gridCol>
              </a:tblGrid>
              <a:tr h="471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Učinak </a:t>
                      </a:r>
                      <a:endParaRPr kumimoji="0" lang="hr-H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Odgovorni čimbenik aktivacije komponente komplementa </a:t>
                      </a:r>
                      <a:endParaRPr kumimoji="0" lang="hr-HR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71754"/>
                  </a:ext>
                </a:extLst>
              </a:tr>
              <a:tr h="52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Stanična </a:t>
                      </a:r>
                      <a:r>
                        <a:rPr kumimoji="0" lang="hr-HR" alt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liza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C5b-9,  članovi kompleksa koji napada membranu (MAC)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91502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Upalni odgovor: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607943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Degranulacija mastocita i bazofila*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C3a, C4a i C5a (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anafilatoksini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433940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Degranulacija eozinofila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C3a, C5a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81222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Ekstravazacija i kemotaksija leukocita u upalno područje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C3a, </a:t>
                      </a:r>
                      <a:r>
                        <a:rPr kumimoji="0" lang="hr-H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C5a, 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C5b67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03660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Agregacija trombocita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C3a, C5a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101239"/>
                  </a:ext>
                </a:extLst>
              </a:tr>
              <a:tr h="527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Inhibicija migracije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monocita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makrofaga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poticanje njihovog širenja (engl.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spreading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Bb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425806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Oslobađanje neutrofila iz koštane srži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C3c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826868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Oslobađanje hidrolitičkih enzima neutrofila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84189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Povećanje izražaja receptora (CR1, CR3) na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neutrofilima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C5a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397152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Imunosni odgovor:</a:t>
                      </a:r>
                      <a:endParaRPr kumimoji="0" lang="hr-H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950537"/>
                  </a:ext>
                </a:extLst>
              </a:tr>
              <a:tr h="3149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Opsonizacija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antigena, povećanje njihove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fagocitoze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C3b, </a:t>
                      </a: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C4b, C3bi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909344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Neutralizacija virusa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C3b, C5b,-9 (MAC)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007931"/>
                  </a:ext>
                </a:extLst>
              </a:tr>
              <a:tr h="3052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Otapanje i čišćenje </a:t>
                      </a:r>
                      <a:r>
                        <a:rPr kumimoji="0" lang="hr-HR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imunokompleksa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C3b</a:t>
                      </a:r>
                      <a:endParaRPr kumimoji="0" lang="hr-H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3" marR="91443"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211122"/>
                  </a:ext>
                </a:extLst>
              </a:tr>
            </a:tbl>
          </a:graphicData>
        </a:graphic>
      </p:graphicFrame>
      <p:sp>
        <p:nvSpPr>
          <p:cNvPr id="81973" name="Rectangle 188"/>
          <p:cNvSpPr>
            <a:spLocks noChangeArrowheads="1"/>
          </p:cNvSpPr>
          <p:nvPr/>
        </p:nvSpPr>
        <p:spPr bwMode="auto">
          <a:xfrm>
            <a:off x="1631950" y="6524626"/>
            <a:ext cx="9036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200" b="1">
                <a:latin typeface="Comic Sans MS" panose="030F0702030302020204" pitchFamily="66" charset="0"/>
                <a:cs typeface="Times New Roman" panose="02020603050405020304" pitchFamily="18" charset="0"/>
              </a:rPr>
              <a:t>* </a:t>
            </a:r>
            <a:r>
              <a:rPr lang="hr-HR" altLang="sr-Latn-RS" sz="1200">
                <a:latin typeface="Arial" panose="020B0604020202020204" pitchFamily="34" charset="0"/>
                <a:cs typeface="Times New Roman" panose="02020603050405020304" pitchFamily="18" charset="0"/>
              </a:rPr>
              <a:t>Degranulacija vodi slobađanju histamina i drugih posrednika; kontrakciju glatkih mišića i povećanje permeabilnost krvnih žila.</a:t>
            </a:r>
            <a:endParaRPr lang="hr-HR" altLang="sr-Latn-R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12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8548054" y="165255"/>
            <a:ext cx="30796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2400" b="1" dirty="0">
                <a:latin typeface="Arial Narrow" panose="020B0606020202030204" pitchFamily="34" charset="0"/>
              </a:rPr>
              <a:t>Opsonizacija (C3b, C4b)</a:t>
            </a:r>
          </a:p>
        </p:txBody>
      </p:sp>
      <p:pic>
        <p:nvPicPr>
          <p:cNvPr id="82947" name="Picture 3" descr="Prilog 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9"/>
          <a:stretch>
            <a:fillRect/>
          </a:stretch>
        </p:blipFill>
        <p:spPr bwMode="auto">
          <a:xfrm>
            <a:off x="0" y="5383"/>
            <a:ext cx="8569325" cy="235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rilog 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34615"/>
          <a:stretch>
            <a:fillRect/>
          </a:stretch>
        </p:blipFill>
        <p:spPr bwMode="auto">
          <a:xfrm>
            <a:off x="0" y="2352917"/>
            <a:ext cx="8569325" cy="231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432612" y="2582661"/>
            <a:ext cx="379783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r-Latn-RS" sz="2300" b="1" dirty="0">
                <a:latin typeface="Arial Narrow" panose="020B0606020202030204" pitchFamily="34" charset="0"/>
              </a:rPr>
              <a:t>Citoliza ili citotoksičnost (MAC)</a:t>
            </a:r>
          </a:p>
        </p:txBody>
      </p:sp>
      <p:pic>
        <p:nvPicPr>
          <p:cNvPr id="6" name="Picture 3" descr="Prilog 8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8"/>
          <a:stretch>
            <a:fillRect/>
          </a:stretch>
        </p:blipFill>
        <p:spPr bwMode="auto">
          <a:xfrm>
            <a:off x="-21271" y="4737344"/>
            <a:ext cx="8569325" cy="2231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9719" y="4626897"/>
            <a:ext cx="3503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r-Latn-RS" sz="2400" b="1" dirty="0">
                <a:latin typeface="Arial Narrow" panose="020B0606020202030204" pitchFamily="34" charset="0"/>
              </a:rPr>
              <a:t>Upalna reakcija </a:t>
            </a:r>
            <a:r>
              <a:rPr lang="sl-SI" altLang="sr-Latn-RS" sz="2400" dirty="0">
                <a:latin typeface="Arial Narrow" panose="020B0606020202030204" pitchFamily="34" charset="0"/>
              </a:rPr>
              <a:t>(C</a:t>
            </a:r>
            <a:r>
              <a:rPr lang="en-US" altLang="sr-Latn-RS" sz="2400" dirty="0">
                <a:latin typeface="Arial Narrow" panose="020B0606020202030204" pitchFamily="34" charset="0"/>
              </a:rPr>
              <a:t>3</a:t>
            </a:r>
            <a:r>
              <a:rPr lang="sl-SI" altLang="sr-Latn-RS" sz="2400" dirty="0">
                <a:latin typeface="Arial Narrow" panose="020B0606020202030204" pitchFamily="34" charset="0"/>
              </a:rPr>
              <a:t>a, C</a:t>
            </a:r>
            <a:r>
              <a:rPr lang="en-US" altLang="sr-Latn-RS" sz="2400" dirty="0">
                <a:latin typeface="Arial Narrow" panose="020B0606020202030204" pitchFamily="34" charset="0"/>
              </a:rPr>
              <a:t>4</a:t>
            </a:r>
            <a:r>
              <a:rPr lang="sl-SI" altLang="sr-Latn-RS" sz="2400" dirty="0">
                <a:latin typeface="Arial Narrow" panose="020B0606020202030204" pitchFamily="34" charset="0"/>
              </a:rPr>
              <a:t>a, C</a:t>
            </a:r>
            <a:r>
              <a:rPr lang="en-US" altLang="sr-Latn-RS" sz="2400" dirty="0">
                <a:latin typeface="Arial Narrow" panose="020B0606020202030204" pitchFamily="34" charset="0"/>
              </a:rPr>
              <a:t>5</a:t>
            </a:r>
            <a:r>
              <a:rPr lang="sl-SI" altLang="sr-Latn-RS" sz="2400" dirty="0">
                <a:latin typeface="Arial Narrow" panose="020B0606020202030204" pitchFamily="34" charset="0"/>
              </a:rPr>
              <a:t>a)</a:t>
            </a:r>
          </a:p>
          <a:p>
            <a:pPr>
              <a:spcBef>
                <a:spcPct val="0"/>
              </a:spcBef>
            </a:pPr>
            <a:r>
              <a:rPr lang="sl-SI" altLang="sr-Latn-RS" dirty="0">
                <a:latin typeface="Arial Narrow" panose="020B0606020202030204" pitchFamily="34" charset="0"/>
              </a:rPr>
              <a:t>Degranulacija mastocita i bazofila</a:t>
            </a:r>
          </a:p>
          <a:p>
            <a:pPr>
              <a:spcBef>
                <a:spcPct val="0"/>
              </a:spcBef>
            </a:pPr>
            <a:r>
              <a:rPr lang="sl-SI" altLang="sr-Latn-RS" dirty="0">
                <a:latin typeface="Arial Narrow" panose="020B0606020202030204" pitchFamily="34" charset="0"/>
              </a:rPr>
              <a:t>Kemotaksija i aktivacija neutrofila</a:t>
            </a:r>
          </a:p>
          <a:p>
            <a:pPr>
              <a:spcBef>
                <a:spcPct val="0"/>
              </a:spcBef>
            </a:pPr>
            <a:r>
              <a:rPr lang="sl-SI" altLang="sr-Latn-RS" dirty="0">
                <a:latin typeface="Arial Narrow" panose="020B0606020202030204" pitchFamily="34" charset="0"/>
              </a:rPr>
              <a:t>Proizvodnja proupalnih citokina</a:t>
            </a:r>
          </a:p>
          <a:p>
            <a:endParaRPr lang="hr-H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0457" y="4716591"/>
            <a:ext cx="37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b="1" dirty="0">
                <a:latin typeface="Arial" panose="020B0604020202020204" pitchFamily="34" charset="0"/>
              </a:rPr>
              <a:t>Stimulacija upalne reakcije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6992" y="6004730"/>
            <a:ext cx="25280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altLang="sr-Latn-RS" sz="1600" dirty="0">
                <a:latin typeface="Arial" panose="020B0604020202020204" pitchFamily="34" charset="0"/>
              </a:rPr>
              <a:t>Privlačenje i aktivacija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4256123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34580"/>
              </p:ext>
            </p:extLst>
          </p:nvPr>
        </p:nvGraphicFramePr>
        <p:xfrm>
          <a:off x="787457" y="1391380"/>
          <a:ext cx="6911975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Drawing" r:id="rId3" imgW="8829675" imgH="6362700" progId="Presentations.Drawing.13">
                  <p:embed/>
                </p:oleObj>
              </mc:Choice>
              <mc:Fallback>
                <p:oleObj name="Drawing" r:id="rId3" imgW="8829675" imgH="6362700" progId="Presentations.Drawing.13">
                  <p:embed/>
                  <p:pic>
                    <p:nvPicPr>
                      <p:cNvPr id="890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57" y="1391380"/>
                        <a:ext cx="6911975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9286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l-SI" altLang="sr-Latn-RS" sz="4000" b="1" dirty="0">
                <a:latin typeface="Arial Narrow" panose="020B0606020202030204" pitchFamily="34" charset="0"/>
              </a:rPr>
              <a:t>Odstranjivanje imunosnih kompleksa (C3b)</a:t>
            </a: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7859" y="1123051"/>
            <a:ext cx="3983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sl-SI" altLang="sr-Latn-RS" dirty="0">
                <a:latin typeface="Arial Narrow" panose="020B0606020202030204" pitchFamily="34" charset="0"/>
              </a:rPr>
              <a:t>Stimulacija  humoralne imunosti (B limfocita)</a:t>
            </a:r>
            <a:endParaRPr lang="en-US" altLang="sr-Latn-RS" dirty="0">
              <a:latin typeface="Arial Narrow" panose="020B0606020202030204" pitchFamily="34" charset="0"/>
            </a:endParaRPr>
          </a:p>
        </p:txBody>
      </p:sp>
      <p:pic>
        <p:nvPicPr>
          <p:cNvPr id="10" name="Picture 2" descr="Prilog 7-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59" y="1492384"/>
            <a:ext cx="3878320" cy="488057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51228" y="3662364"/>
            <a:ext cx="1418897" cy="942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Prepoznavanje od strane st.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01049" y="5927834"/>
            <a:ext cx="209155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dirty="0"/>
              <a:t>Aktivacija B-stanice</a:t>
            </a:r>
          </a:p>
        </p:txBody>
      </p:sp>
    </p:spTree>
    <p:extLst>
      <p:ext uri="{BB962C8B-B14F-4D97-AF65-F5344CB8AC3E}">
        <p14:creationId xmlns:p14="http://schemas.microsoft.com/office/powerpoint/2010/main" val="3321129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8"/>
            <a:ext cx="87852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3163723" y="5981184"/>
            <a:ext cx="4847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800" dirty="0">
                <a:latin typeface="Arial Narrow" panose="020B0606020202030204" pitchFamily="34" charset="0"/>
              </a:rPr>
              <a:t>Uloga CR2 i </a:t>
            </a:r>
            <a:r>
              <a:rPr lang="hr-HR" altLang="sr-Latn-RS" sz="1800" dirty="0" err="1">
                <a:latin typeface="Arial Narrow" panose="020B0606020202030204" pitchFamily="34" charset="0"/>
              </a:rPr>
              <a:t>Tollu</a:t>
            </a:r>
            <a:r>
              <a:rPr lang="hr-HR" altLang="sr-Latn-RS" sz="1800" dirty="0">
                <a:latin typeface="Arial Narrow" panose="020B0606020202030204" pitchFamily="34" charset="0"/>
              </a:rPr>
              <a:t>-sličnih receptora u aktivaciji stanica B</a:t>
            </a:r>
            <a:endParaRPr lang="en-US" altLang="sr-Latn-R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14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33376"/>
            <a:ext cx="7926387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303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370" name="Group 3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61287"/>
              </p:ext>
            </p:extLst>
          </p:nvPr>
        </p:nvGraphicFramePr>
        <p:xfrm>
          <a:off x="1703389" y="404814"/>
          <a:ext cx="8713787" cy="580358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76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3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1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Komponente komplementa i njihova aktivnost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Early components (classical pathway)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Mr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Subunits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Function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C1q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410K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6x3 (a,b,c)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Binds Fc region of IgM and certain Ig subclasses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3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C1r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85K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Serine proteinase, cleaves C1s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1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C1s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85K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Serine proteinase, cleaves C4 and C2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2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C4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210K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 (a,b,g)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Key component of the C4b2a (C3 convertase) complex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42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C2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253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202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35929"/>
              </p:ext>
            </p:extLst>
          </p:nvPr>
        </p:nvGraphicFramePr>
        <p:xfrm>
          <a:off x="1524000" y="188914"/>
          <a:ext cx="9144000" cy="613800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28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07945115"/>
                    </a:ext>
                  </a:extLst>
                </a:gridCol>
                <a:gridCol w="4139952">
                  <a:extLst>
                    <a:ext uri="{9D8B030D-6E8A-4147-A177-3AD203B41FA5}">
                      <a16:colId xmlns:a16="http://schemas.microsoft.com/office/drawing/2014/main" val="1104222231"/>
                    </a:ext>
                  </a:extLst>
                </a:gridCol>
              </a:tblGrid>
              <a:tr h="8888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Early components (alternative pathway)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endParaRPr lang="hr-HR" sz="1800"/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endParaRPr lang="hr-HR" sz="1800"/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Factor D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25K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Serine proteinase, activates factor B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5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Factor B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93K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GB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erine</a:t>
                      </a: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proteinase, the larger fragment (Bb) has both C3 convertase activity (as a C3bBb complex) and C5 convertase activity upon association with a second molecule of C3b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Properdin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220K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Stabilizes the C3bBb complex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54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Common to classical and alternative pathway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9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C3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190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(</a:t>
                      </a:r>
                      <a:r>
                        <a:rPr kumimoji="0" lang="en-GB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a,b</a:t>
                      </a: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Key component of the amplification step and for generation of C5 convertase activity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521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252" name="Group 148"/>
          <p:cNvGraphicFramePr>
            <a:graphicFrameLocks noGrp="1"/>
          </p:cNvGraphicFramePr>
          <p:nvPr/>
        </p:nvGraphicFramePr>
        <p:xfrm>
          <a:off x="2279650" y="908050"/>
          <a:ext cx="7848600" cy="52212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7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Membrane attack complex (MAC)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C5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The first component (C5b) of the MAC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C6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Binds C5b and C7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C7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Binds C7 and C8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C8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Binds C8 and C9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C9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70K</a:t>
                      </a: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Polymerizes to form large membrane pore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536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8" y="188914"/>
            <a:ext cx="11077903" cy="605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97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" y="65088"/>
            <a:ext cx="10815145" cy="614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55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5" y="0"/>
            <a:ext cx="83245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511" y="436729"/>
            <a:ext cx="295604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252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0" y="136634"/>
            <a:ext cx="8856662" cy="612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102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 altLang="sr-Latn-RS"/>
          </a:p>
        </p:txBody>
      </p:sp>
      <p:pic>
        <p:nvPicPr>
          <p:cNvPr id="1003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52400"/>
            <a:ext cx="8785225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Box 3"/>
          <p:cNvSpPr txBox="1">
            <a:spLocks noChangeArrowheads="1"/>
          </p:cNvSpPr>
          <p:nvPr/>
        </p:nvSpPr>
        <p:spPr bwMode="auto">
          <a:xfrm>
            <a:off x="3000375" y="6237289"/>
            <a:ext cx="4203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hr-HR" altLang="sr-Latn-RS" sz="1800">
                <a:latin typeface="Comic Sans MS" panose="030F0702030302020204" pitchFamily="66" charset="0"/>
              </a:rPr>
              <a:t>MCP-Membranski kofaktorski protein</a:t>
            </a:r>
          </a:p>
        </p:txBody>
      </p:sp>
    </p:spTree>
    <p:extLst>
      <p:ext uri="{BB962C8B-B14F-4D97-AF65-F5344CB8AC3E}">
        <p14:creationId xmlns:p14="http://schemas.microsoft.com/office/powerpoint/2010/main" val="3473910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/>
              <a:t>Regulacija C3 konvertaze</a:t>
            </a:r>
          </a:p>
        </p:txBody>
      </p:sp>
      <p:graphicFrame>
        <p:nvGraphicFramePr>
          <p:cNvPr id="1013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906713" y="1846263"/>
          <a:ext cx="643890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Drawing" r:id="rId3" imgW="9544050" imgH="5962650" progId="Presentations.Drawing.13">
                  <p:embed/>
                </p:oleObj>
              </mc:Choice>
              <mc:Fallback>
                <p:oleObj name="Drawing" r:id="rId3" imgW="9544050" imgH="5962650" progId="Presentations.Drawing.13">
                  <p:embed/>
                  <p:pic>
                    <p:nvPicPr>
                      <p:cNvPr id="10137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713" y="1846263"/>
                        <a:ext cx="6438900" cy="402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3027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r-HR" altLang="sr-Latn-RS"/>
          </a:p>
        </p:txBody>
      </p:sp>
      <p:pic>
        <p:nvPicPr>
          <p:cNvPr id="10240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324" y="1846263"/>
            <a:ext cx="5103678" cy="4022725"/>
          </a:xfrm>
        </p:spPr>
      </p:pic>
    </p:spTree>
    <p:extLst>
      <p:ext uri="{BB962C8B-B14F-4D97-AF65-F5344CB8AC3E}">
        <p14:creationId xmlns:p14="http://schemas.microsoft.com/office/powerpoint/2010/main" val="250853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ChangeArrowheads="1"/>
          </p:cNvSpPr>
          <p:nvPr/>
        </p:nvSpPr>
        <p:spPr bwMode="auto">
          <a:xfrm>
            <a:off x="1524001" y="1720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Comic Sans MS" panose="030F0702030302020204" pitchFamily="66" charset="0"/>
            </a:endParaRPr>
          </a:p>
        </p:txBody>
      </p:sp>
      <p:pic>
        <p:nvPicPr>
          <p:cNvPr id="103427" name="Picture 4" descr="http://nfs.unipv.it/nfs/minf/dispense/immunology/complpaths.gif"/>
          <p:cNvPicPr>
            <a:picLocks noChangeAspect="1" noChangeArrowheads="1"/>
          </p:cNvPicPr>
          <p:nvPr/>
        </p:nvPicPr>
        <p:blipFill>
          <a:blip r:embed="rId3" r:link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53" y="813785"/>
            <a:ext cx="91154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7172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484196"/>
              </p:ext>
            </p:extLst>
          </p:nvPr>
        </p:nvGraphicFramePr>
        <p:xfrm>
          <a:off x="1616366" y="5519135"/>
          <a:ext cx="9144000" cy="67762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Fig 4</a:t>
                      </a: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The classic and alternative complement pathways and the sites of activity of the decay accelerating factor (DAF), membrane cofactor protein (MCP) and CD59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63" marB="4576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r-H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63" marB="45763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431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altLang="sr-Latn-RS" b="1" dirty="0"/>
              <a:t>Izbjegavanje</a:t>
            </a:r>
            <a:r>
              <a:rPr lang="hr-HR" altLang="sr-Latn-RS" dirty="0"/>
              <a:t> komplementa od strane mikroorganizama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09800" y="1828800"/>
          <a:ext cx="7696200" cy="42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2206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357" name="Group 2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69534"/>
              </p:ext>
            </p:extLst>
          </p:nvPr>
        </p:nvGraphicFramePr>
        <p:xfrm>
          <a:off x="819807" y="111126"/>
          <a:ext cx="10731061" cy="610311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84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9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09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Regulatory components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C1 inhibitor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105K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Promotes dissociation of C1r2s2 from C1q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1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C4b-BP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560K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Blocks formation of C3 convertase in classical pathway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Factor H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150K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Blocks formation of C3 convertase in alternative pathway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Membrane cofactor protein (MCP) (CD46)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60K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Cell bound. Blocks C3 convertase in both classical and alternative pathway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4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Decay accelerating factor (DAF)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Membrane anchored, promotes dissociation of the C3 convertase (from both classic and alternate pathways)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6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Factor I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90K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Cleaves both C4b and C3b using several other inhibitors (for example C4b-BP or MCP as cofactors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Homologous restriction factors (HRF)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65K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Cell bound. Binds C5b678 and blocks binding of C9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Membrane inhibitor of reactive lysis (MIRL) (CD59)</a:t>
                      </a: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r-H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Arial Narrow" panose="020B0606020202030204" pitchFamily="34" charset="0"/>
                        </a:rPr>
                        <a:t>Cell bound. Binds C5b678 and blocks binding of C9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T="45713" marB="45713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317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9" y="504827"/>
            <a:ext cx="10615447" cy="57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362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reeform 2"/>
          <p:cNvSpPr>
            <a:spLocks/>
          </p:cNvSpPr>
          <p:nvPr/>
        </p:nvSpPr>
        <p:spPr bwMode="auto">
          <a:xfrm>
            <a:off x="3433764" y="4313238"/>
            <a:ext cx="428625" cy="831850"/>
          </a:xfrm>
          <a:custGeom>
            <a:avLst/>
            <a:gdLst>
              <a:gd name="T0" fmla="*/ 2147483646 w 33"/>
              <a:gd name="T1" fmla="*/ 2147483646 h 64"/>
              <a:gd name="T2" fmla="*/ 0 w 33"/>
              <a:gd name="T3" fmla="*/ 2147483646 h 64"/>
              <a:gd name="T4" fmla="*/ 0 w 33"/>
              <a:gd name="T5" fmla="*/ 2147483646 h 64"/>
              <a:gd name="T6" fmla="*/ 0 w 33"/>
              <a:gd name="T7" fmla="*/ 2147483646 h 64"/>
              <a:gd name="T8" fmla="*/ 2147483646 w 33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64"/>
              <a:gd name="T17" fmla="*/ 33 w 33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64">
                <a:moveTo>
                  <a:pt x="33" y="64"/>
                </a:moveTo>
                <a:cubicBezTo>
                  <a:pt x="33" y="29"/>
                  <a:pt x="18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64"/>
                </a:lnTo>
                <a:lnTo>
                  <a:pt x="33" y="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388475" y="2032000"/>
            <a:ext cx="222250" cy="831850"/>
            <a:chOff x="4738" y="1424"/>
            <a:chExt cx="98" cy="368"/>
          </a:xfrm>
        </p:grpSpPr>
        <p:sp>
          <p:nvSpPr>
            <p:cNvPr id="108672" name="Freeform 4"/>
            <p:cNvSpPr>
              <a:spLocks/>
            </p:cNvSpPr>
            <p:nvPr/>
          </p:nvSpPr>
          <p:spPr bwMode="auto">
            <a:xfrm>
              <a:off x="4738" y="1661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8673" name="Line 5"/>
            <p:cNvSpPr>
              <a:spLocks noChangeShapeType="1"/>
            </p:cNvSpPr>
            <p:nvPr/>
          </p:nvSpPr>
          <p:spPr bwMode="auto">
            <a:xfrm>
              <a:off x="4787" y="1424"/>
              <a:ext cx="1" cy="303"/>
            </a:xfrm>
            <a:prstGeom prst="line">
              <a:avLst/>
            </a:prstGeom>
            <a:noFill/>
            <a:ln w="52388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9318625" y="2968625"/>
            <a:ext cx="325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r-Latn-RS">
                <a:latin typeface="Helvetica" panose="020B0604020202020204" pitchFamily="34" charset="0"/>
              </a:rPr>
              <a:t>C1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335839" y="2698751"/>
            <a:ext cx="1944687" cy="549275"/>
            <a:chOff x="3661" y="1700"/>
            <a:chExt cx="1225" cy="346"/>
          </a:xfrm>
        </p:grpSpPr>
        <p:grpSp>
          <p:nvGrpSpPr>
            <p:cNvPr id="108667" name="Group 8"/>
            <p:cNvGrpSpPr>
              <a:grpSpLocks/>
            </p:cNvGrpSpPr>
            <p:nvPr/>
          </p:nvGrpSpPr>
          <p:grpSpPr bwMode="auto">
            <a:xfrm>
              <a:off x="3989" y="1927"/>
              <a:ext cx="897" cy="74"/>
              <a:chOff x="3437" y="1751"/>
              <a:chExt cx="1457" cy="82"/>
            </a:xfrm>
          </p:grpSpPr>
          <p:sp>
            <p:nvSpPr>
              <p:cNvPr id="108670" name="Freeform 9"/>
              <p:cNvSpPr>
                <a:spLocks/>
              </p:cNvSpPr>
              <p:nvPr/>
            </p:nvSpPr>
            <p:spPr bwMode="auto">
              <a:xfrm>
                <a:off x="3437" y="1751"/>
                <a:ext cx="98" cy="82"/>
              </a:xfrm>
              <a:custGeom>
                <a:avLst/>
                <a:gdLst>
                  <a:gd name="T0" fmla="*/ 0 w 98"/>
                  <a:gd name="T1" fmla="*/ 41 h 82"/>
                  <a:gd name="T2" fmla="*/ 98 w 98"/>
                  <a:gd name="T3" fmla="*/ 0 h 82"/>
                  <a:gd name="T4" fmla="*/ 98 w 98"/>
                  <a:gd name="T5" fmla="*/ 82 h 82"/>
                  <a:gd name="T6" fmla="*/ 0 w 98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2"/>
                  <a:gd name="T14" fmla="*/ 98 w 98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2">
                    <a:moveTo>
                      <a:pt x="0" y="41"/>
                    </a:moveTo>
                    <a:lnTo>
                      <a:pt x="98" y="0"/>
                    </a:lnTo>
                    <a:lnTo>
                      <a:pt x="98" y="8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71" name="Line 10"/>
              <p:cNvSpPr>
                <a:spLocks noChangeShapeType="1"/>
              </p:cNvSpPr>
              <p:nvPr/>
            </p:nvSpPr>
            <p:spPr bwMode="auto">
              <a:xfrm>
                <a:off x="3470" y="1792"/>
                <a:ext cx="1424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68" name="Rectangle 11"/>
            <p:cNvSpPr>
              <a:spLocks noChangeArrowheads="1"/>
            </p:cNvSpPr>
            <p:nvPr/>
          </p:nvSpPr>
          <p:spPr bwMode="auto">
            <a:xfrm>
              <a:off x="3792" y="1852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rgbClr val="FF0000"/>
                  </a:solidFill>
                  <a:latin typeface="Helvetica" panose="020B0604020202020204" pitchFamily="34" charset="0"/>
                </a:rPr>
                <a:t>C1</a:t>
              </a:r>
              <a:endParaRPr lang="en-GB" altLang="sr-Latn-RS" b="1">
                <a:solidFill>
                  <a:srgbClr val="FF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8669" name="Rectangle 12"/>
            <p:cNvSpPr>
              <a:spLocks noChangeArrowheads="1"/>
            </p:cNvSpPr>
            <p:nvPr/>
          </p:nvSpPr>
          <p:spPr bwMode="auto">
            <a:xfrm>
              <a:off x="3661" y="1700"/>
              <a:ext cx="45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Helvetica" panose="020B0604020202020204" pitchFamily="34" charset="0"/>
                </a:rPr>
                <a:t>Aktivi</a:t>
              </a:r>
              <a:r>
                <a:rPr lang="hr-HR" altLang="sr-Latn-RS" sz="1400">
                  <a:latin typeface="Arial" panose="020B0604020202020204" pitchFamily="34" charset="0"/>
                </a:rPr>
                <a:t>r</a:t>
              </a:r>
              <a:r>
                <a:rPr lang="en-GB" altLang="sr-Latn-RS" sz="1400">
                  <a:latin typeface="Helvetica" panose="020B0604020202020204" pitchFamily="34" charset="0"/>
                </a:rPr>
                <a:t>an</a:t>
              </a:r>
              <a:r>
                <a:rPr lang="sr-Latn-CS" altLang="sr-Latn-RS" sz="1400">
                  <a:latin typeface="Arial" panose="020B0604020202020204" pitchFamily="34" charset="0"/>
                </a:rPr>
                <a:t>i</a:t>
              </a:r>
              <a:endParaRPr lang="en-GB" altLang="sr-Latn-RS" sz="1400"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862389" y="3821114"/>
            <a:ext cx="2890837" cy="731837"/>
            <a:chOff x="1473" y="2407"/>
            <a:chExt cx="1821" cy="461"/>
          </a:xfrm>
        </p:grpSpPr>
        <p:sp>
          <p:nvSpPr>
            <p:cNvPr id="108661" name="Oval 14"/>
            <p:cNvSpPr>
              <a:spLocks noChangeArrowheads="1"/>
            </p:cNvSpPr>
            <p:nvPr/>
          </p:nvSpPr>
          <p:spPr bwMode="auto">
            <a:xfrm>
              <a:off x="1536" y="2604"/>
              <a:ext cx="744" cy="264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108662" name="Group 15"/>
            <p:cNvGrpSpPr>
              <a:grpSpLocks/>
            </p:cNvGrpSpPr>
            <p:nvPr/>
          </p:nvGrpSpPr>
          <p:grpSpPr bwMode="auto">
            <a:xfrm>
              <a:off x="2397" y="2689"/>
              <a:ext cx="897" cy="39"/>
              <a:chOff x="2283" y="2275"/>
              <a:chExt cx="1841" cy="81"/>
            </a:xfrm>
          </p:grpSpPr>
          <p:sp>
            <p:nvSpPr>
              <p:cNvPr id="108665" name="Freeform 16"/>
              <p:cNvSpPr>
                <a:spLocks/>
              </p:cNvSpPr>
              <p:nvPr/>
            </p:nvSpPr>
            <p:spPr bwMode="auto">
              <a:xfrm>
                <a:off x="2283" y="2275"/>
                <a:ext cx="98" cy="81"/>
              </a:xfrm>
              <a:custGeom>
                <a:avLst/>
                <a:gdLst>
                  <a:gd name="T0" fmla="*/ 0 w 98"/>
                  <a:gd name="T1" fmla="*/ 40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0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66" name="Line 17"/>
              <p:cNvSpPr>
                <a:spLocks noChangeShapeType="1"/>
              </p:cNvSpPr>
              <p:nvPr/>
            </p:nvSpPr>
            <p:spPr bwMode="auto">
              <a:xfrm>
                <a:off x="2316" y="2315"/>
                <a:ext cx="180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63" name="Rectangle 18"/>
            <p:cNvSpPr>
              <a:spLocks noChangeArrowheads="1"/>
            </p:cNvSpPr>
            <p:nvPr/>
          </p:nvSpPr>
          <p:spPr bwMode="auto">
            <a:xfrm>
              <a:off x="1678" y="2627"/>
              <a:ext cx="4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C4b2b</a:t>
              </a:r>
              <a:endParaRPr lang="en-GB" altLang="sr-Latn-RS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8664" name="Rectangle 19"/>
            <p:cNvSpPr>
              <a:spLocks noChangeArrowheads="1"/>
            </p:cNvSpPr>
            <p:nvPr/>
          </p:nvSpPr>
          <p:spPr bwMode="auto">
            <a:xfrm>
              <a:off x="1473" y="2407"/>
              <a:ext cx="9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C3 KONVERTAZA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347913" y="1739901"/>
            <a:ext cx="328612" cy="2189163"/>
            <a:chOff x="519" y="1096"/>
            <a:chExt cx="207" cy="1379"/>
          </a:xfrm>
        </p:grpSpPr>
        <p:grpSp>
          <p:nvGrpSpPr>
            <p:cNvPr id="108657" name="Group 21"/>
            <p:cNvGrpSpPr>
              <a:grpSpLocks/>
            </p:cNvGrpSpPr>
            <p:nvPr/>
          </p:nvGrpSpPr>
          <p:grpSpPr bwMode="auto">
            <a:xfrm>
              <a:off x="579" y="1362"/>
              <a:ext cx="115" cy="1113"/>
              <a:chOff x="687" y="1260"/>
              <a:chExt cx="99" cy="957"/>
            </a:xfrm>
          </p:grpSpPr>
          <p:sp>
            <p:nvSpPr>
              <p:cNvPr id="108659" name="Freeform 22"/>
              <p:cNvSpPr>
                <a:spLocks/>
              </p:cNvSpPr>
              <p:nvPr/>
            </p:nvSpPr>
            <p:spPr bwMode="auto">
              <a:xfrm>
                <a:off x="687" y="1260"/>
                <a:ext cx="99" cy="131"/>
              </a:xfrm>
              <a:custGeom>
                <a:avLst/>
                <a:gdLst>
                  <a:gd name="T0" fmla="*/ 50 w 99"/>
                  <a:gd name="T1" fmla="*/ 0 h 131"/>
                  <a:gd name="T2" fmla="*/ 99 w 99"/>
                  <a:gd name="T3" fmla="*/ 131 h 131"/>
                  <a:gd name="T4" fmla="*/ 0 w 99"/>
                  <a:gd name="T5" fmla="*/ 131 h 131"/>
                  <a:gd name="T6" fmla="*/ 50 w 99"/>
                  <a:gd name="T7" fmla="*/ 0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50" y="0"/>
                    </a:moveTo>
                    <a:lnTo>
                      <a:pt x="99" y="131"/>
                    </a:lnTo>
                    <a:lnTo>
                      <a:pt x="0" y="13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60" name="Line 23"/>
              <p:cNvSpPr>
                <a:spLocks noChangeShapeType="1"/>
              </p:cNvSpPr>
              <p:nvPr/>
            </p:nvSpPr>
            <p:spPr bwMode="auto">
              <a:xfrm>
                <a:off x="737" y="1326"/>
                <a:ext cx="1" cy="891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58" name="Rectangle 24"/>
            <p:cNvSpPr>
              <a:spLocks noChangeArrowheads="1"/>
            </p:cNvSpPr>
            <p:nvPr/>
          </p:nvSpPr>
          <p:spPr bwMode="auto">
            <a:xfrm>
              <a:off x="519" y="1096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3041651" y="765176"/>
            <a:ext cx="2189163" cy="804863"/>
            <a:chOff x="956" y="482"/>
            <a:chExt cx="1379" cy="507"/>
          </a:xfrm>
        </p:grpSpPr>
        <p:grpSp>
          <p:nvGrpSpPr>
            <p:cNvPr id="108638" name="Group 26"/>
            <p:cNvGrpSpPr>
              <a:grpSpLocks/>
            </p:cNvGrpSpPr>
            <p:nvPr/>
          </p:nvGrpSpPr>
          <p:grpSpPr bwMode="auto">
            <a:xfrm>
              <a:off x="960" y="907"/>
              <a:ext cx="1375" cy="82"/>
              <a:chOff x="1236" y="1195"/>
              <a:chExt cx="1375" cy="82"/>
            </a:xfrm>
          </p:grpSpPr>
          <p:sp>
            <p:nvSpPr>
              <p:cNvPr id="108655" name="Freeform 27"/>
              <p:cNvSpPr>
                <a:spLocks/>
              </p:cNvSpPr>
              <p:nvPr/>
            </p:nvSpPr>
            <p:spPr bwMode="auto">
              <a:xfrm>
                <a:off x="2512" y="1195"/>
                <a:ext cx="99" cy="82"/>
              </a:xfrm>
              <a:custGeom>
                <a:avLst/>
                <a:gdLst>
                  <a:gd name="T0" fmla="*/ 99 w 99"/>
                  <a:gd name="T1" fmla="*/ 41 h 82"/>
                  <a:gd name="T2" fmla="*/ 0 w 99"/>
                  <a:gd name="T3" fmla="*/ 82 h 82"/>
                  <a:gd name="T4" fmla="*/ 0 w 99"/>
                  <a:gd name="T5" fmla="*/ 0 h 82"/>
                  <a:gd name="T6" fmla="*/ 99 w 99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82"/>
                  <a:gd name="T14" fmla="*/ 99 w 99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82">
                    <a:moveTo>
                      <a:pt x="99" y="41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56" name="Line 28"/>
              <p:cNvSpPr>
                <a:spLocks noChangeShapeType="1"/>
              </p:cNvSpPr>
              <p:nvPr/>
            </p:nvSpPr>
            <p:spPr bwMode="auto">
              <a:xfrm flipH="1">
                <a:off x="1236" y="1236"/>
                <a:ext cx="1342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39" name="Group 29"/>
            <p:cNvGrpSpPr>
              <a:grpSpLocks/>
            </p:cNvGrpSpPr>
            <p:nvPr/>
          </p:nvGrpSpPr>
          <p:grpSpPr bwMode="auto">
            <a:xfrm>
              <a:off x="1854" y="686"/>
              <a:ext cx="230" cy="229"/>
              <a:chOff x="2070" y="974"/>
              <a:chExt cx="230" cy="229"/>
            </a:xfrm>
          </p:grpSpPr>
          <p:sp>
            <p:nvSpPr>
              <p:cNvPr id="108653" name="Freeform 30"/>
              <p:cNvSpPr>
                <a:spLocks/>
              </p:cNvSpPr>
              <p:nvPr/>
            </p:nvSpPr>
            <p:spPr bwMode="auto">
              <a:xfrm>
                <a:off x="2201" y="1105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54" name="Line 31"/>
              <p:cNvSpPr>
                <a:spLocks noChangeShapeType="1"/>
              </p:cNvSpPr>
              <p:nvPr/>
            </p:nvSpPr>
            <p:spPr bwMode="auto">
              <a:xfrm>
                <a:off x="2070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40" name="Group 32"/>
            <p:cNvGrpSpPr>
              <a:grpSpLocks/>
            </p:cNvGrpSpPr>
            <p:nvPr/>
          </p:nvGrpSpPr>
          <p:grpSpPr bwMode="auto">
            <a:xfrm>
              <a:off x="1593" y="694"/>
              <a:ext cx="229" cy="229"/>
              <a:chOff x="1809" y="982"/>
              <a:chExt cx="229" cy="229"/>
            </a:xfrm>
          </p:grpSpPr>
          <p:sp>
            <p:nvSpPr>
              <p:cNvPr id="108651" name="Freeform 33"/>
              <p:cNvSpPr>
                <a:spLocks/>
              </p:cNvSpPr>
              <p:nvPr/>
            </p:nvSpPr>
            <p:spPr bwMode="auto">
              <a:xfrm>
                <a:off x="1939" y="1113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52" name="Line 34"/>
              <p:cNvSpPr>
                <a:spLocks noChangeShapeType="1"/>
              </p:cNvSpPr>
              <p:nvPr/>
            </p:nvSpPr>
            <p:spPr bwMode="auto">
              <a:xfrm>
                <a:off x="1809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41" name="Group 35"/>
            <p:cNvGrpSpPr>
              <a:grpSpLocks/>
            </p:cNvGrpSpPr>
            <p:nvPr/>
          </p:nvGrpSpPr>
          <p:grpSpPr bwMode="auto">
            <a:xfrm>
              <a:off x="1331" y="694"/>
              <a:ext cx="229" cy="229"/>
              <a:chOff x="1547" y="982"/>
              <a:chExt cx="229" cy="229"/>
            </a:xfrm>
          </p:grpSpPr>
          <p:sp>
            <p:nvSpPr>
              <p:cNvPr id="108649" name="Freeform 36"/>
              <p:cNvSpPr>
                <a:spLocks/>
              </p:cNvSpPr>
              <p:nvPr/>
            </p:nvSpPr>
            <p:spPr bwMode="auto">
              <a:xfrm>
                <a:off x="1678" y="1113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50" name="Line 37"/>
              <p:cNvSpPr>
                <a:spLocks noChangeShapeType="1"/>
              </p:cNvSpPr>
              <p:nvPr/>
            </p:nvSpPr>
            <p:spPr bwMode="auto">
              <a:xfrm>
                <a:off x="1547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42" name="Group 38"/>
            <p:cNvGrpSpPr>
              <a:grpSpLocks/>
            </p:cNvGrpSpPr>
            <p:nvPr/>
          </p:nvGrpSpPr>
          <p:grpSpPr bwMode="auto">
            <a:xfrm>
              <a:off x="1069" y="686"/>
              <a:ext cx="229" cy="229"/>
              <a:chOff x="1285" y="974"/>
              <a:chExt cx="229" cy="229"/>
            </a:xfrm>
          </p:grpSpPr>
          <p:sp>
            <p:nvSpPr>
              <p:cNvPr id="108647" name="Freeform 39"/>
              <p:cNvSpPr>
                <a:spLocks/>
              </p:cNvSpPr>
              <p:nvPr/>
            </p:nvSpPr>
            <p:spPr bwMode="auto">
              <a:xfrm>
                <a:off x="1416" y="1105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48" name="Line 40"/>
              <p:cNvSpPr>
                <a:spLocks noChangeShapeType="1"/>
              </p:cNvSpPr>
              <p:nvPr/>
            </p:nvSpPr>
            <p:spPr bwMode="auto">
              <a:xfrm>
                <a:off x="1285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43" name="Rectangle 41"/>
            <p:cNvSpPr>
              <a:spLocks noChangeArrowheads="1"/>
            </p:cNvSpPr>
            <p:nvPr/>
          </p:nvSpPr>
          <p:spPr bwMode="auto">
            <a:xfrm>
              <a:off x="173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08644" name="Rectangle 42"/>
            <p:cNvSpPr>
              <a:spLocks noChangeArrowheads="1"/>
            </p:cNvSpPr>
            <p:nvPr/>
          </p:nvSpPr>
          <p:spPr bwMode="auto">
            <a:xfrm>
              <a:off x="146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08645" name="Rectangle 43"/>
            <p:cNvSpPr>
              <a:spLocks noChangeArrowheads="1"/>
            </p:cNvSpPr>
            <p:nvPr/>
          </p:nvSpPr>
          <p:spPr bwMode="auto">
            <a:xfrm>
              <a:off x="1212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08646" name="Rectangle 44"/>
            <p:cNvSpPr>
              <a:spLocks noChangeArrowheads="1"/>
            </p:cNvSpPr>
            <p:nvPr/>
          </p:nvSpPr>
          <p:spPr bwMode="auto">
            <a:xfrm>
              <a:off x="956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sp>
        <p:nvSpPr>
          <p:cNvPr id="108553" name="Rectangle 45"/>
          <p:cNvSpPr>
            <a:spLocks noChangeArrowheads="1"/>
          </p:cNvSpPr>
          <p:nvPr/>
        </p:nvSpPr>
        <p:spPr bwMode="auto">
          <a:xfrm>
            <a:off x="1524001" y="6370639"/>
            <a:ext cx="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Tahoma" panose="020B0604030504040204" pitchFamily="34" charset="0"/>
            </a:endParaRPr>
          </a:p>
        </p:txBody>
      </p: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8388351" y="1071564"/>
            <a:ext cx="766763" cy="687387"/>
            <a:chOff x="4324" y="675"/>
            <a:chExt cx="483" cy="433"/>
          </a:xfrm>
        </p:grpSpPr>
        <p:grpSp>
          <p:nvGrpSpPr>
            <p:cNvPr id="108634" name="Group 47"/>
            <p:cNvGrpSpPr>
              <a:grpSpLocks/>
            </p:cNvGrpSpPr>
            <p:nvPr/>
          </p:nvGrpSpPr>
          <p:grpSpPr bwMode="auto">
            <a:xfrm>
              <a:off x="4324" y="675"/>
              <a:ext cx="483" cy="433"/>
              <a:chOff x="4336" y="675"/>
              <a:chExt cx="483" cy="433"/>
            </a:xfrm>
          </p:grpSpPr>
          <p:sp>
            <p:nvSpPr>
              <p:cNvPr id="108636" name="Rectangle 48"/>
              <p:cNvSpPr>
                <a:spLocks noChangeArrowheads="1"/>
              </p:cNvSpPr>
              <p:nvPr/>
            </p:nvSpPr>
            <p:spPr bwMode="auto">
              <a:xfrm>
                <a:off x="4721" y="838"/>
                <a:ext cx="98" cy="107"/>
              </a:xfrm>
              <a:prstGeom prst="rect">
                <a:avLst/>
              </a:prstGeom>
              <a:solidFill>
                <a:srgbClr val="0088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637" name="Oval 49"/>
              <p:cNvSpPr>
                <a:spLocks noChangeArrowheads="1"/>
              </p:cNvSpPr>
              <p:nvPr/>
            </p:nvSpPr>
            <p:spPr bwMode="auto">
              <a:xfrm>
                <a:off x="4336" y="675"/>
                <a:ext cx="434" cy="433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08635" name="Rectangle 50"/>
            <p:cNvSpPr>
              <a:spLocks noChangeArrowheads="1"/>
            </p:cNvSpPr>
            <p:nvPr/>
          </p:nvSpPr>
          <p:spPr bwMode="auto">
            <a:xfrm>
              <a:off x="4365" y="826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200">
                  <a:latin typeface="Tahoma" panose="020B0604030504040204" pitchFamily="34" charset="0"/>
                </a:rPr>
                <a:t>Bakterija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9115425" y="922339"/>
            <a:ext cx="1257300" cy="935037"/>
            <a:chOff x="4782" y="581"/>
            <a:chExt cx="792" cy="589"/>
          </a:xfrm>
        </p:grpSpPr>
        <p:sp>
          <p:nvSpPr>
            <p:cNvPr id="108609" name="Line 52"/>
            <p:cNvSpPr>
              <a:spLocks noChangeShapeType="1"/>
            </p:cNvSpPr>
            <p:nvPr/>
          </p:nvSpPr>
          <p:spPr bwMode="auto">
            <a:xfrm>
              <a:off x="4815" y="973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0" name="Line 53"/>
            <p:cNvSpPr>
              <a:spLocks noChangeShapeType="1"/>
            </p:cNvSpPr>
            <p:nvPr/>
          </p:nvSpPr>
          <p:spPr bwMode="auto">
            <a:xfrm flipH="1">
              <a:off x="4840" y="1063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1" name="Line 54"/>
            <p:cNvSpPr>
              <a:spLocks noChangeShapeType="1"/>
            </p:cNvSpPr>
            <p:nvPr/>
          </p:nvSpPr>
          <p:spPr bwMode="auto">
            <a:xfrm>
              <a:off x="4922" y="1063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8612" name="Group 55"/>
            <p:cNvGrpSpPr>
              <a:grpSpLocks/>
            </p:cNvGrpSpPr>
            <p:nvPr/>
          </p:nvGrpSpPr>
          <p:grpSpPr bwMode="auto">
            <a:xfrm>
              <a:off x="4791" y="916"/>
              <a:ext cx="50" cy="50"/>
              <a:chOff x="4575" y="1252"/>
              <a:chExt cx="50" cy="50"/>
            </a:xfrm>
          </p:grpSpPr>
          <p:sp>
            <p:nvSpPr>
              <p:cNvPr id="108632" name="Line 56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33" name="Line 57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13" name="Group 58"/>
            <p:cNvGrpSpPr>
              <a:grpSpLocks/>
            </p:cNvGrpSpPr>
            <p:nvPr/>
          </p:nvGrpSpPr>
          <p:grpSpPr bwMode="auto">
            <a:xfrm>
              <a:off x="4782" y="1121"/>
              <a:ext cx="51" cy="49"/>
              <a:chOff x="4566" y="1457"/>
              <a:chExt cx="51" cy="49"/>
            </a:xfrm>
          </p:grpSpPr>
          <p:sp>
            <p:nvSpPr>
              <p:cNvPr id="108630" name="Line 59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31" name="Line 60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14" name="Line 61"/>
            <p:cNvSpPr>
              <a:spLocks noChangeShapeType="1"/>
            </p:cNvSpPr>
            <p:nvPr/>
          </p:nvSpPr>
          <p:spPr bwMode="auto">
            <a:xfrm flipH="1">
              <a:off x="4815" y="1047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5" name="Line 62"/>
            <p:cNvSpPr>
              <a:spLocks noChangeShapeType="1"/>
            </p:cNvSpPr>
            <p:nvPr/>
          </p:nvSpPr>
          <p:spPr bwMode="auto">
            <a:xfrm>
              <a:off x="4840" y="941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6" name="Line 63"/>
            <p:cNvSpPr>
              <a:spLocks noChangeShapeType="1"/>
            </p:cNvSpPr>
            <p:nvPr/>
          </p:nvSpPr>
          <p:spPr bwMode="auto">
            <a:xfrm>
              <a:off x="4922" y="1022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7" name="Line 64"/>
            <p:cNvSpPr>
              <a:spLocks noChangeShapeType="1"/>
            </p:cNvSpPr>
            <p:nvPr/>
          </p:nvSpPr>
          <p:spPr bwMode="auto">
            <a:xfrm>
              <a:off x="4815" y="646"/>
              <a:ext cx="66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8" name="Line 65"/>
            <p:cNvSpPr>
              <a:spLocks noChangeShapeType="1"/>
            </p:cNvSpPr>
            <p:nvPr/>
          </p:nvSpPr>
          <p:spPr bwMode="auto">
            <a:xfrm flipH="1">
              <a:off x="4840" y="736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19" name="Line 66"/>
            <p:cNvSpPr>
              <a:spLocks noChangeShapeType="1"/>
            </p:cNvSpPr>
            <p:nvPr/>
          </p:nvSpPr>
          <p:spPr bwMode="auto">
            <a:xfrm>
              <a:off x="4922" y="736"/>
              <a:ext cx="17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8620" name="Group 67"/>
            <p:cNvGrpSpPr>
              <a:grpSpLocks/>
            </p:cNvGrpSpPr>
            <p:nvPr/>
          </p:nvGrpSpPr>
          <p:grpSpPr bwMode="auto">
            <a:xfrm>
              <a:off x="4782" y="581"/>
              <a:ext cx="51" cy="50"/>
              <a:chOff x="4566" y="917"/>
              <a:chExt cx="51" cy="50"/>
            </a:xfrm>
          </p:grpSpPr>
          <p:sp>
            <p:nvSpPr>
              <p:cNvPr id="108628" name="Line 68"/>
              <p:cNvSpPr>
                <a:spLocks noChangeShapeType="1"/>
              </p:cNvSpPr>
              <p:nvPr/>
            </p:nvSpPr>
            <p:spPr bwMode="auto">
              <a:xfrm>
                <a:off x="4566" y="966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29" name="Line 69"/>
              <p:cNvSpPr>
                <a:spLocks noChangeShapeType="1"/>
              </p:cNvSpPr>
              <p:nvPr/>
            </p:nvSpPr>
            <p:spPr bwMode="auto">
              <a:xfrm>
                <a:off x="4616" y="91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8621" name="Group 70"/>
            <p:cNvGrpSpPr>
              <a:grpSpLocks/>
            </p:cNvGrpSpPr>
            <p:nvPr/>
          </p:nvGrpSpPr>
          <p:grpSpPr bwMode="auto">
            <a:xfrm>
              <a:off x="4782" y="793"/>
              <a:ext cx="51" cy="50"/>
              <a:chOff x="4566" y="1129"/>
              <a:chExt cx="51" cy="50"/>
            </a:xfrm>
          </p:grpSpPr>
          <p:sp>
            <p:nvSpPr>
              <p:cNvPr id="108626" name="Line 71"/>
              <p:cNvSpPr>
                <a:spLocks noChangeShapeType="1"/>
              </p:cNvSpPr>
              <p:nvPr/>
            </p:nvSpPr>
            <p:spPr bwMode="auto">
              <a:xfrm flipH="1">
                <a:off x="4566" y="1129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27" name="Line 72"/>
              <p:cNvSpPr>
                <a:spLocks noChangeShapeType="1"/>
              </p:cNvSpPr>
              <p:nvPr/>
            </p:nvSpPr>
            <p:spPr bwMode="auto">
              <a:xfrm>
                <a:off x="4616" y="1129"/>
                <a:ext cx="1" cy="5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622" name="Line 73"/>
            <p:cNvSpPr>
              <a:spLocks noChangeShapeType="1"/>
            </p:cNvSpPr>
            <p:nvPr/>
          </p:nvSpPr>
          <p:spPr bwMode="auto">
            <a:xfrm flipH="1">
              <a:off x="4807" y="720"/>
              <a:ext cx="74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23" name="Line 74"/>
            <p:cNvSpPr>
              <a:spLocks noChangeShapeType="1"/>
            </p:cNvSpPr>
            <p:nvPr/>
          </p:nvSpPr>
          <p:spPr bwMode="auto">
            <a:xfrm>
              <a:off x="4840" y="614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24" name="Line 75"/>
            <p:cNvSpPr>
              <a:spLocks noChangeShapeType="1"/>
            </p:cNvSpPr>
            <p:nvPr/>
          </p:nvSpPr>
          <p:spPr bwMode="auto">
            <a:xfrm>
              <a:off x="4922" y="695"/>
              <a:ext cx="17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25" name="Text Box 76"/>
            <p:cNvSpPr txBox="1">
              <a:spLocks noChangeArrowheads="1"/>
            </p:cNvSpPr>
            <p:nvPr/>
          </p:nvSpPr>
          <p:spPr bwMode="auto">
            <a:xfrm>
              <a:off x="5148" y="594"/>
              <a:ext cx="42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800" b="1">
                  <a:latin typeface="Tahoma" panose="020B0604030504040204" pitchFamily="34" charset="0"/>
                </a:rPr>
                <a:t>IgG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800" b="1">
                  <a:latin typeface="Tahoma" panose="020B0604030504040204" pitchFamily="34" charset="0"/>
                </a:rPr>
                <a:t>IgM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sp>
        <p:nvSpPr>
          <p:cNvPr id="21581" name="Oval 77"/>
          <p:cNvSpPr>
            <a:spLocks noChangeArrowheads="1"/>
          </p:cNvSpPr>
          <p:nvPr/>
        </p:nvSpPr>
        <p:spPr bwMode="auto">
          <a:xfrm>
            <a:off x="7277101" y="4143376"/>
            <a:ext cx="73342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Comic Sans MS" panose="030F0702030302020204" pitchFamily="66" charset="0"/>
            </a:endParaRPr>
          </a:p>
        </p:txBody>
      </p:sp>
      <p:grpSp>
        <p:nvGrpSpPr>
          <p:cNvPr id="22" name="Group 78"/>
          <p:cNvGrpSpPr>
            <a:grpSpLocks/>
          </p:cNvGrpSpPr>
          <p:nvPr/>
        </p:nvGrpSpPr>
        <p:grpSpPr bwMode="auto">
          <a:xfrm>
            <a:off x="7100889" y="3219450"/>
            <a:ext cx="1063625" cy="865188"/>
            <a:chOff x="3513" y="2028"/>
            <a:chExt cx="670" cy="545"/>
          </a:xfrm>
        </p:grpSpPr>
        <p:sp>
          <p:nvSpPr>
            <p:cNvPr id="108605" name="Freeform 79"/>
            <p:cNvSpPr>
              <a:spLocks/>
            </p:cNvSpPr>
            <p:nvPr/>
          </p:nvSpPr>
          <p:spPr bwMode="auto">
            <a:xfrm>
              <a:off x="3809" y="2306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06" name="Line 80"/>
            <p:cNvSpPr>
              <a:spLocks noChangeShapeType="1"/>
            </p:cNvSpPr>
            <p:nvPr/>
          </p:nvSpPr>
          <p:spPr bwMode="auto">
            <a:xfrm>
              <a:off x="3858" y="2028"/>
              <a:ext cx="1" cy="344"/>
            </a:xfrm>
            <a:prstGeom prst="line">
              <a:avLst/>
            </a:prstGeom>
            <a:noFill/>
            <a:ln w="523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607" name="Rectangle 81"/>
            <p:cNvSpPr>
              <a:spLocks noChangeArrowheads="1"/>
            </p:cNvSpPr>
            <p:nvPr/>
          </p:nvSpPr>
          <p:spPr bwMode="auto">
            <a:xfrm>
              <a:off x="3513" y="238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C4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08608" name="Rectangle 82"/>
            <p:cNvSpPr>
              <a:spLocks noChangeArrowheads="1"/>
            </p:cNvSpPr>
            <p:nvPr/>
          </p:nvSpPr>
          <p:spPr bwMode="auto">
            <a:xfrm>
              <a:off x="3978" y="237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2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83"/>
          <p:cNvGrpSpPr>
            <a:grpSpLocks/>
          </p:cNvGrpSpPr>
          <p:nvPr/>
        </p:nvGrpSpPr>
        <p:grpSpPr bwMode="auto">
          <a:xfrm>
            <a:off x="6829426" y="4005264"/>
            <a:ext cx="1611313" cy="382587"/>
            <a:chOff x="3342" y="2523"/>
            <a:chExt cx="1015" cy="241"/>
          </a:xfrm>
        </p:grpSpPr>
        <p:grpSp>
          <p:nvGrpSpPr>
            <p:cNvPr id="108595" name="Group 84"/>
            <p:cNvGrpSpPr>
              <a:grpSpLocks/>
            </p:cNvGrpSpPr>
            <p:nvPr/>
          </p:nvGrpSpPr>
          <p:grpSpPr bwMode="auto">
            <a:xfrm>
              <a:off x="3342" y="2523"/>
              <a:ext cx="559" cy="233"/>
              <a:chOff x="3342" y="2523"/>
              <a:chExt cx="559" cy="233"/>
            </a:xfrm>
          </p:grpSpPr>
          <p:sp>
            <p:nvSpPr>
              <p:cNvPr id="108601" name="Rectangle 85"/>
              <p:cNvSpPr>
                <a:spLocks noChangeArrowheads="1"/>
              </p:cNvSpPr>
              <p:nvPr/>
            </p:nvSpPr>
            <p:spPr bwMode="auto">
              <a:xfrm>
                <a:off x="3342" y="2583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108602" name="Line 86"/>
              <p:cNvSpPr>
                <a:spLocks noChangeShapeType="1"/>
              </p:cNvSpPr>
              <p:nvPr/>
            </p:nvSpPr>
            <p:spPr bwMode="auto">
              <a:xfrm flipH="1">
                <a:off x="3536" y="2524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03" name="Line 87"/>
              <p:cNvSpPr>
                <a:spLocks noChangeShapeType="1"/>
              </p:cNvSpPr>
              <p:nvPr/>
            </p:nvSpPr>
            <p:spPr bwMode="auto">
              <a:xfrm>
                <a:off x="3637" y="2523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04" name="Rectangle 88"/>
              <p:cNvSpPr>
                <a:spLocks noChangeArrowheads="1"/>
              </p:cNvSpPr>
              <p:nvPr/>
            </p:nvSpPr>
            <p:spPr bwMode="auto">
              <a:xfrm>
                <a:off x="3622" y="2583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8596" name="Group 89"/>
            <p:cNvGrpSpPr>
              <a:grpSpLocks/>
            </p:cNvGrpSpPr>
            <p:nvPr/>
          </p:nvGrpSpPr>
          <p:grpSpPr bwMode="auto">
            <a:xfrm>
              <a:off x="3801" y="2526"/>
              <a:ext cx="556" cy="238"/>
              <a:chOff x="3801" y="2526"/>
              <a:chExt cx="556" cy="238"/>
            </a:xfrm>
          </p:grpSpPr>
          <p:sp>
            <p:nvSpPr>
              <p:cNvPr id="108597" name="Rectangle 90"/>
              <p:cNvSpPr>
                <a:spLocks noChangeArrowheads="1"/>
              </p:cNvSpPr>
              <p:nvPr/>
            </p:nvSpPr>
            <p:spPr bwMode="auto">
              <a:xfrm>
                <a:off x="3801" y="2591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</a:t>
                </a:r>
                <a:r>
                  <a:rPr lang="en-U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108598" name="Line 91"/>
              <p:cNvSpPr>
                <a:spLocks noChangeShapeType="1"/>
              </p:cNvSpPr>
              <p:nvPr/>
            </p:nvSpPr>
            <p:spPr bwMode="auto">
              <a:xfrm flipH="1">
                <a:off x="3989" y="2526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599" name="Line 92"/>
              <p:cNvSpPr>
                <a:spLocks noChangeShapeType="1"/>
              </p:cNvSpPr>
              <p:nvPr/>
            </p:nvSpPr>
            <p:spPr bwMode="auto">
              <a:xfrm>
                <a:off x="4090" y="253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600" name="Rectangle 93"/>
              <p:cNvSpPr>
                <a:spLocks noChangeArrowheads="1"/>
              </p:cNvSpPr>
              <p:nvPr/>
            </p:nvSpPr>
            <p:spPr bwMode="auto">
              <a:xfrm>
                <a:off x="4081" y="2591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</a:t>
                </a:r>
                <a:r>
                  <a:rPr lang="en-U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26" name="Group 94"/>
          <p:cNvGrpSpPr>
            <a:grpSpLocks/>
          </p:cNvGrpSpPr>
          <p:nvPr/>
        </p:nvGrpSpPr>
        <p:grpSpPr bwMode="auto">
          <a:xfrm>
            <a:off x="4448175" y="4619625"/>
            <a:ext cx="325438" cy="933450"/>
            <a:chOff x="1842" y="2910"/>
            <a:chExt cx="205" cy="588"/>
          </a:xfrm>
        </p:grpSpPr>
        <p:grpSp>
          <p:nvGrpSpPr>
            <p:cNvPr id="108591" name="Group 95"/>
            <p:cNvGrpSpPr>
              <a:grpSpLocks/>
            </p:cNvGrpSpPr>
            <p:nvPr/>
          </p:nvGrpSpPr>
          <p:grpSpPr bwMode="auto">
            <a:xfrm>
              <a:off x="1899" y="2910"/>
              <a:ext cx="84" cy="402"/>
              <a:chOff x="1890" y="2430"/>
              <a:chExt cx="99" cy="474"/>
            </a:xfrm>
          </p:grpSpPr>
          <p:sp>
            <p:nvSpPr>
              <p:cNvPr id="108593" name="Freeform 96"/>
              <p:cNvSpPr>
                <a:spLocks/>
              </p:cNvSpPr>
              <p:nvPr/>
            </p:nvSpPr>
            <p:spPr bwMode="auto">
              <a:xfrm>
                <a:off x="1890" y="2773"/>
                <a:ext cx="99" cy="131"/>
              </a:xfrm>
              <a:custGeom>
                <a:avLst/>
                <a:gdLst>
                  <a:gd name="T0" fmla="*/ 49 w 99"/>
                  <a:gd name="T1" fmla="*/ 131 h 131"/>
                  <a:gd name="T2" fmla="*/ 0 w 99"/>
                  <a:gd name="T3" fmla="*/ 0 h 131"/>
                  <a:gd name="T4" fmla="*/ 99 w 99"/>
                  <a:gd name="T5" fmla="*/ 0 h 131"/>
                  <a:gd name="T6" fmla="*/ 49 w 99"/>
                  <a:gd name="T7" fmla="*/ 131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49" y="131"/>
                    </a:moveTo>
                    <a:lnTo>
                      <a:pt x="0" y="0"/>
                    </a:lnTo>
                    <a:lnTo>
                      <a:pt x="99" y="0"/>
                    </a:lnTo>
                    <a:lnTo>
                      <a:pt x="49" y="1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594" name="Line 97"/>
              <p:cNvSpPr>
                <a:spLocks noChangeShapeType="1"/>
              </p:cNvSpPr>
              <p:nvPr/>
            </p:nvSpPr>
            <p:spPr bwMode="auto">
              <a:xfrm>
                <a:off x="1939" y="2430"/>
                <a:ext cx="1" cy="409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592" name="Rectangle 98"/>
            <p:cNvSpPr>
              <a:spLocks noChangeArrowheads="1"/>
            </p:cNvSpPr>
            <p:nvPr/>
          </p:nvSpPr>
          <p:spPr bwMode="auto">
            <a:xfrm>
              <a:off x="1842" y="3306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3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99"/>
          <p:cNvGrpSpPr>
            <a:grpSpLocks/>
          </p:cNvGrpSpPr>
          <p:nvPr/>
        </p:nvGrpSpPr>
        <p:grpSpPr bwMode="auto">
          <a:xfrm>
            <a:off x="4154488" y="5473700"/>
            <a:ext cx="912812" cy="450850"/>
            <a:chOff x="1657" y="3448"/>
            <a:chExt cx="575" cy="284"/>
          </a:xfrm>
        </p:grpSpPr>
        <p:sp>
          <p:nvSpPr>
            <p:cNvPr id="108586" name="Rectangle 100"/>
            <p:cNvSpPr>
              <a:spLocks noChangeArrowheads="1"/>
            </p:cNvSpPr>
            <p:nvPr/>
          </p:nvSpPr>
          <p:spPr bwMode="auto">
            <a:xfrm>
              <a:off x="1929" y="3540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grpSp>
          <p:nvGrpSpPr>
            <p:cNvPr id="108587" name="Group 101"/>
            <p:cNvGrpSpPr>
              <a:grpSpLocks/>
            </p:cNvGrpSpPr>
            <p:nvPr/>
          </p:nvGrpSpPr>
          <p:grpSpPr bwMode="auto">
            <a:xfrm>
              <a:off x="1841" y="3448"/>
              <a:ext cx="203" cy="103"/>
              <a:chOff x="1841" y="3160"/>
              <a:chExt cx="203" cy="103"/>
            </a:xfrm>
          </p:grpSpPr>
          <p:sp>
            <p:nvSpPr>
              <p:cNvPr id="108589" name="Line 102"/>
              <p:cNvSpPr>
                <a:spLocks noChangeShapeType="1"/>
              </p:cNvSpPr>
              <p:nvPr/>
            </p:nvSpPr>
            <p:spPr bwMode="auto">
              <a:xfrm flipH="1">
                <a:off x="1841" y="316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590" name="Line 103"/>
              <p:cNvSpPr>
                <a:spLocks noChangeShapeType="1"/>
              </p:cNvSpPr>
              <p:nvPr/>
            </p:nvSpPr>
            <p:spPr bwMode="auto">
              <a:xfrm>
                <a:off x="1942" y="3160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588" name="Rectangle 104"/>
            <p:cNvSpPr>
              <a:spLocks noChangeArrowheads="1"/>
            </p:cNvSpPr>
            <p:nvPr/>
          </p:nvSpPr>
          <p:spPr bwMode="auto">
            <a:xfrm>
              <a:off x="1657" y="3540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30" name="Group 105"/>
          <p:cNvGrpSpPr>
            <a:grpSpLocks/>
          </p:cNvGrpSpPr>
          <p:nvPr/>
        </p:nvGrpSpPr>
        <p:grpSpPr bwMode="auto">
          <a:xfrm>
            <a:off x="1774826" y="4019550"/>
            <a:ext cx="2435225" cy="1695450"/>
            <a:chOff x="158" y="2532"/>
            <a:chExt cx="1534" cy="1068"/>
          </a:xfrm>
        </p:grpSpPr>
        <p:grpSp>
          <p:nvGrpSpPr>
            <p:cNvPr id="108579" name="Group 106"/>
            <p:cNvGrpSpPr>
              <a:grpSpLocks/>
            </p:cNvGrpSpPr>
            <p:nvPr/>
          </p:nvGrpSpPr>
          <p:grpSpPr bwMode="auto">
            <a:xfrm>
              <a:off x="1163" y="2685"/>
              <a:ext cx="342" cy="69"/>
              <a:chOff x="1097" y="2283"/>
              <a:chExt cx="450" cy="81"/>
            </a:xfrm>
          </p:grpSpPr>
          <p:sp>
            <p:nvSpPr>
              <p:cNvPr id="108584" name="Freeform 107"/>
              <p:cNvSpPr>
                <a:spLocks/>
              </p:cNvSpPr>
              <p:nvPr/>
            </p:nvSpPr>
            <p:spPr bwMode="auto">
              <a:xfrm>
                <a:off x="1097" y="2283"/>
                <a:ext cx="98" cy="81"/>
              </a:xfrm>
              <a:custGeom>
                <a:avLst/>
                <a:gdLst>
                  <a:gd name="T0" fmla="*/ 0 w 98"/>
                  <a:gd name="T1" fmla="*/ 41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1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585" name="Line 108"/>
              <p:cNvSpPr>
                <a:spLocks noChangeShapeType="1"/>
              </p:cNvSpPr>
              <p:nvPr/>
            </p:nvSpPr>
            <p:spPr bwMode="auto">
              <a:xfrm flipH="1">
                <a:off x="1129" y="2324"/>
                <a:ext cx="41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580" name="Oval 109"/>
            <p:cNvSpPr>
              <a:spLocks noChangeArrowheads="1"/>
            </p:cNvSpPr>
            <p:nvPr/>
          </p:nvSpPr>
          <p:spPr bwMode="auto">
            <a:xfrm>
              <a:off x="158" y="2532"/>
              <a:ext cx="988" cy="36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08581" name="Rectangle 110"/>
            <p:cNvSpPr>
              <a:spLocks noChangeArrowheads="1"/>
            </p:cNvSpPr>
            <p:nvPr/>
          </p:nvSpPr>
          <p:spPr bwMode="auto">
            <a:xfrm>
              <a:off x="334" y="2583"/>
              <a:ext cx="650" cy="192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C4b2b3b</a:t>
              </a:r>
              <a:endParaRPr lang="en-GB" altLang="sr-Latn-RS" b="1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108582" name="Rectangle 111"/>
            <p:cNvSpPr>
              <a:spLocks noChangeArrowheads="1"/>
            </p:cNvSpPr>
            <p:nvPr/>
          </p:nvSpPr>
          <p:spPr bwMode="auto">
            <a:xfrm>
              <a:off x="278" y="2910"/>
              <a:ext cx="9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C5 KONVERTAZA</a:t>
              </a:r>
            </a:p>
          </p:txBody>
        </p:sp>
        <p:sp>
          <p:nvSpPr>
            <p:cNvPr id="108583" name="Line 112"/>
            <p:cNvSpPr>
              <a:spLocks noChangeShapeType="1"/>
            </p:cNvSpPr>
            <p:nvPr/>
          </p:nvSpPr>
          <p:spPr bwMode="auto">
            <a:xfrm flipH="1" flipV="1">
              <a:off x="1200" y="2748"/>
              <a:ext cx="492" cy="8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62560" name="Group 113"/>
          <p:cNvGrpSpPr>
            <a:grpSpLocks/>
          </p:cNvGrpSpPr>
          <p:nvPr/>
        </p:nvGrpSpPr>
        <p:grpSpPr bwMode="auto">
          <a:xfrm>
            <a:off x="2060576" y="1312863"/>
            <a:ext cx="930275" cy="457200"/>
            <a:chOff x="338" y="827"/>
            <a:chExt cx="586" cy="288"/>
          </a:xfrm>
        </p:grpSpPr>
        <p:sp>
          <p:nvSpPr>
            <p:cNvPr id="108575" name="Line 114"/>
            <p:cNvSpPr>
              <a:spLocks noChangeShapeType="1"/>
            </p:cNvSpPr>
            <p:nvPr/>
          </p:nvSpPr>
          <p:spPr bwMode="auto">
            <a:xfrm rot="10800000" flipH="1">
              <a:off x="615" y="1012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576" name="Line 115"/>
            <p:cNvSpPr>
              <a:spLocks noChangeShapeType="1"/>
            </p:cNvSpPr>
            <p:nvPr/>
          </p:nvSpPr>
          <p:spPr bwMode="auto">
            <a:xfrm rot="10800000">
              <a:off x="514" y="1013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8577" name="Rectangle 116"/>
            <p:cNvSpPr>
              <a:spLocks noChangeArrowheads="1"/>
            </p:cNvSpPr>
            <p:nvPr/>
          </p:nvSpPr>
          <p:spPr bwMode="auto">
            <a:xfrm>
              <a:off x="338" y="827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108578" name="Rectangle 117"/>
            <p:cNvSpPr>
              <a:spLocks noChangeArrowheads="1"/>
            </p:cNvSpPr>
            <p:nvPr/>
          </p:nvSpPr>
          <p:spPr bwMode="auto">
            <a:xfrm>
              <a:off x="618" y="827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62561" name="Group 118"/>
          <p:cNvGrpSpPr>
            <a:grpSpLocks/>
          </p:cNvGrpSpPr>
          <p:nvPr/>
        </p:nvGrpSpPr>
        <p:grpSpPr bwMode="auto">
          <a:xfrm>
            <a:off x="6734176" y="1160464"/>
            <a:ext cx="1628775" cy="428625"/>
            <a:chOff x="3282" y="731"/>
            <a:chExt cx="1026" cy="270"/>
          </a:xfrm>
        </p:grpSpPr>
        <p:grpSp>
          <p:nvGrpSpPr>
            <p:cNvPr id="108571" name="Group 119"/>
            <p:cNvGrpSpPr>
              <a:grpSpLocks/>
            </p:cNvGrpSpPr>
            <p:nvPr/>
          </p:nvGrpSpPr>
          <p:grpSpPr bwMode="auto">
            <a:xfrm>
              <a:off x="3284" y="840"/>
              <a:ext cx="1024" cy="161"/>
              <a:chOff x="3470" y="1170"/>
              <a:chExt cx="622" cy="98"/>
            </a:xfrm>
          </p:grpSpPr>
          <p:sp>
            <p:nvSpPr>
              <p:cNvPr id="108573" name="Freeform 120"/>
              <p:cNvSpPr>
                <a:spLocks/>
              </p:cNvSpPr>
              <p:nvPr/>
            </p:nvSpPr>
            <p:spPr bwMode="auto">
              <a:xfrm>
                <a:off x="3977" y="1170"/>
                <a:ext cx="115" cy="98"/>
              </a:xfrm>
              <a:custGeom>
                <a:avLst/>
                <a:gdLst>
                  <a:gd name="T0" fmla="*/ 115 w 115"/>
                  <a:gd name="T1" fmla="*/ 49 h 98"/>
                  <a:gd name="T2" fmla="*/ 0 w 115"/>
                  <a:gd name="T3" fmla="*/ 98 h 98"/>
                  <a:gd name="T4" fmla="*/ 0 w 115"/>
                  <a:gd name="T5" fmla="*/ 0 h 98"/>
                  <a:gd name="T6" fmla="*/ 115 w 115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98"/>
                  <a:gd name="T14" fmla="*/ 115 w 115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98">
                    <a:moveTo>
                      <a:pt x="115" y="49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15" y="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8574" name="Line 121"/>
              <p:cNvSpPr>
                <a:spLocks noChangeShapeType="1"/>
              </p:cNvSpPr>
              <p:nvPr/>
            </p:nvSpPr>
            <p:spPr bwMode="auto">
              <a:xfrm>
                <a:off x="3470" y="1219"/>
                <a:ext cx="564" cy="1"/>
              </a:xfrm>
              <a:prstGeom prst="line">
                <a:avLst/>
              </a:prstGeom>
              <a:noFill/>
              <a:ln w="396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8572" name="Text Box 122"/>
            <p:cNvSpPr txBox="1">
              <a:spLocks noChangeArrowheads="1"/>
            </p:cNvSpPr>
            <p:nvPr/>
          </p:nvSpPr>
          <p:spPr bwMode="auto">
            <a:xfrm>
              <a:off x="3282" y="731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Lizira bakteriju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62577" name="Group 123"/>
          <p:cNvGrpSpPr>
            <a:grpSpLocks/>
          </p:cNvGrpSpPr>
          <p:nvPr/>
        </p:nvGrpSpPr>
        <p:grpSpPr bwMode="auto">
          <a:xfrm>
            <a:off x="5314951" y="257176"/>
            <a:ext cx="1438275" cy="1584325"/>
            <a:chOff x="2388" y="162"/>
            <a:chExt cx="906" cy="998"/>
          </a:xfrm>
        </p:grpSpPr>
        <p:sp>
          <p:nvSpPr>
            <p:cNvPr id="108565" name="Text Box 124"/>
            <p:cNvSpPr txBox="1">
              <a:spLocks noChangeArrowheads="1"/>
            </p:cNvSpPr>
            <p:nvPr/>
          </p:nvSpPr>
          <p:spPr bwMode="auto">
            <a:xfrm>
              <a:off x="2388" y="162"/>
              <a:ext cx="90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  <p:grpSp>
          <p:nvGrpSpPr>
            <p:cNvPr id="108566" name="Group 125"/>
            <p:cNvGrpSpPr>
              <a:grpSpLocks/>
            </p:cNvGrpSpPr>
            <p:nvPr/>
          </p:nvGrpSpPr>
          <p:grpSpPr bwMode="auto">
            <a:xfrm>
              <a:off x="2484" y="690"/>
              <a:ext cx="638" cy="470"/>
              <a:chOff x="2484" y="690"/>
              <a:chExt cx="638" cy="470"/>
            </a:xfrm>
          </p:grpSpPr>
          <p:sp>
            <p:nvSpPr>
              <p:cNvPr id="108567" name="Rectangle 126"/>
              <p:cNvSpPr>
                <a:spLocks noChangeArrowheads="1"/>
              </p:cNvSpPr>
              <p:nvPr/>
            </p:nvSpPr>
            <p:spPr bwMode="auto">
              <a:xfrm>
                <a:off x="2547" y="696"/>
                <a:ext cx="525" cy="459"/>
              </a:xfrm>
              <a:prstGeom prst="rect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568" name="Oval 127"/>
              <p:cNvSpPr>
                <a:spLocks noChangeArrowheads="1"/>
              </p:cNvSpPr>
              <p:nvPr/>
            </p:nvSpPr>
            <p:spPr bwMode="auto">
              <a:xfrm>
                <a:off x="2484" y="690"/>
                <a:ext cx="120" cy="468"/>
              </a:xfrm>
              <a:prstGeom prst="ellipse">
                <a:avLst/>
              </a:prstGeom>
              <a:solidFill>
                <a:schemeClr val="hlink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569" name="Oval 128"/>
              <p:cNvSpPr>
                <a:spLocks noChangeArrowheads="1"/>
              </p:cNvSpPr>
              <p:nvPr/>
            </p:nvSpPr>
            <p:spPr bwMode="auto">
              <a:xfrm>
                <a:off x="3002" y="692"/>
                <a:ext cx="120" cy="468"/>
              </a:xfrm>
              <a:prstGeom prst="ellipse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8570" name="Text Box 129"/>
              <p:cNvSpPr txBox="1">
                <a:spLocks noChangeArrowheads="1"/>
              </p:cNvSpPr>
              <p:nvPr/>
            </p:nvSpPr>
            <p:spPr bwMode="auto">
              <a:xfrm>
                <a:off x="2592" y="747"/>
                <a:ext cx="50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en-GB" altLang="sr-Latn-RS" sz="1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C5-C9 MAC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7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8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reeform 2"/>
          <p:cNvSpPr>
            <a:spLocks/>
          </p:cNvSpPr>
          <p:nvPr/>
        </p:nvSpPr>
        <p:spPr bwMode="auto">
          <a:xfrm>
            <a:off x="4008438" y="2389188"/>
            <a:ext cx="641350" cy="762000"/>
          </a:xfrm>
          <a:custGeom>
            <a:avLst/>
            <a:gdLst>
              <a:gd name="T0" fmla="*/ 2147483646 w 84"/>
              <a:gd name="T1" fmla="*/ 0 h 100"/>
              <a:gd name="T2" fmla="*/ 0 w 84"/>
              <a:gd name="T3" fmla="*/ 2147483646 h 100"/>
              <a:gd name="T4" fmla="*/ 2147483646 w 84"/>
              <a:gd name="T5" fmla="*/ 2147483646 h 100"/>
              <a:gd name="T6" fmla="*/ 2147483646 w 84"/>
              <a:gd name="T7" fmla="*/ 0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84"/>
              <a:gd name="T13" fmla="*/ 0 h 100"/>
              <a:gd name="T14" fmla="*/ 84 w 84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4" h="100">
                <a:moveTo>
                  <a:pt x="83" y="0"/>
                </a:moveTo>
                <a:cubicBezTo>
                  <a:pt x="37" y="0"/>
                  <a:pt x="0" y="44"/>
                  <a:pt x="0" y="99"/>
                </a:cubicBezTo>
                <a:lnTo>
                  <a:pt x="84" y="100"/>
                </a:lnTo>
                <a:lnTo>
                  <a:pt x="8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0595" name="Freeform 3"/>
          <p:cNvSpPr>
            <a:spLocks/>
          </p:cNvSpPr>
          <p:nvPr/>
        </p:nvSpPr>
        <p:spPr bwMode="auto">
          <a:xfrm>
            <a:off x="7553326" y="1262064"/>
            <a:ext cx="595313" cy="1150937"/>
          </a:xfrm>
          <a:custGeom>
            <a:avLst/>
            <a:gdLst>
              <a:gd name="T0" fmla="*/ 0 w 78"/>
              <a:gd name="T1" fmla="*/ 0 h 151"/>
              <a:gd name="T2" fmla="*/ 2147483646 w 78"/>
              <a:gd name="T3" fmla="*/ 2147483646 h 151"/>
              <a:gd name="T4" fmla="*/ 2147483646 w 78"/>
              <a:gd name="T5" fmla="*/ 0 h 151"/>
              <a:gd name="T6" fmla="*/ 0 w 78"/>
              <a:gd name="T7" fmla="*/ 0 h 151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151"/>
              <a:gd name="T14" fmla="*/ 78 w 78"/>
              <a:gd name="T15" fmla="*/ 151 h 15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151">
                <a:moveTo>
                  <a:pt x="0" y="0"/>
                </a:moveTo>
                <a:cubicBezTo>
                  <a:pt x="0" y="83"/>
                  <a:pt x="34" y="151"/>
                  <a:pt x="77" y="151"/>
                </a:cubicBezTo>
                <a:lnTo>
                  <a:pt x="78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2133601" y="2251075"/>
            <a:ext cx="290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sr-Latn-RS">
                <a:latin typeface="Tahoma" panose="020B0604030504040204" pitchFamily="34" charset="0"/>
              </a:rPr>
              <a:t>C3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2636839" y="2251076"/>
            <a:ext cx="1479549" cy="307975"/>
            <a:chOff x="701" y="1418"/>
            <a:chExt cx="932" cy="194"/>
          </a:xfrm>
        </p:grpSpPr>
        <p:grpSp>
          <p:nvGrpSpPr>
            <p:cNvPr id="110686" name="Group 6"/>
            <p:cNvGrpSpPr>
              <a:grpSpLocks/>
            </p:cNvGrpSpPr>
            <p:nvPr/>
          </p:nvGrpSpPr>
          <p:grpSpPr bwMode="auto">
            <a:xfrm>
              <a:off x="701" y="1486"/>
              <a:ext cx="557" cy="58"/>
              <a:chOff x="701" y="1486"/>
              <a:chExt cx="557" cy="58"/>
            </a:xfrm>
          </p:grpSpPr>
          <p:sp>
            <p:nvSpPr>
              <p:cNvPr id="110688" name="Freeform 7"/>
              <p:cNvSpPr>
                <a:spLocks/>
              </p:cNvSpPr>
              <p:nvPr/>
            </p:nvSpPr>
            <p:spPr bwMode="auto">
              <a:xfrm>
                <a:off x="118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89" name="Line 8"/>
              <p:cNvSpPr>
                <a:spLocks noChangeShapeType="1"/>
              </p:cNvSpPr>
              <p:nvPr/>
            </p:nvSpPr>
            <p:spPr bwMode="auto">
              <a:xfrm flipH="1">
                <a:off x="701" y="1515"/>
                <a:ext cx="519" cy="1"/>
              </a:xfrm>
              <a:prstGeom prst="line">
                <a:avLst/>
              </a:prstGeom>
              <a:noFill/>
              <a:ln w="30163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87" name="Rectangle 9"/>
            <p:cNvSpPr>
              <a:spLocks noChangeArrowheads="1"/>
            </p:cNvSpPr>
            <p:nvPr/>
          </p:nvSpPr>
          <p:spPr bwMode="auto">
            <a:xfrm>
              <a:off x="1359" y="1418"/>
              <a:ext cx="27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0598" name="Group 10"/>
          <p:cNvGrpSpPr>
            <a:grpSpLocks/>
          </p:cNvGrpSpPr>
          <p:nvPr/>
        </p:nvGrpSpPr>
        <p:grpSpPr bwMode="auto">
          <a:xfrm>
            <a:off x="9201151" y="2835276"/>
            <a:ext cx="290513" cy="2105025"/>
            <a:chOff x="4836" y="1786"/>
            <a:chExt cx="183" cy="1326"/>
          </a:xfrm>
        </p:grpSpPr>
        <p:grpSp>
          <p:nvGrpSpPr>
            <p:cNvPr id="110682" name="Group 11"/>
            <p:cNvGrpSpPr>
              <a:grpSpLocks/>
            </p:cNvGrpSpPr>
            <p:nvPr/>
          </p:nvGrpSpPr>
          <p:grpSpPr bwMode="auto">
            <a:xfrm>
              <a:off x="4881" y="1786"/>
              <a:ext cx="87" cy="1074"/>
              <a:chOff x="4653" y="1774"/>
              <a:chExt cx="87" cy="1074"/>
            </a:xfrm>
          </p:grpSpPr>
          <p:sp>
            <p:nvSpPr>
              <p:cNvPr id="110684" name="Freeform 12"/>
              <p:cNvSpPr>
                <a:spLocks/>
              </p:cNvSpPr>
              <p:nvPr/>
            </p:nvSpPr>
            <p:spPr bwMode="auto">
              <a:xfrm>
                <a:off x="4653" y="2743"/>
                <a:ext cx="87" cy="105"/>
              </a:xfrm>
              <a:custGeom>
                <a:avLst/>
                <a:gdLst>
                  <a:gd name="T0" fmla="*/ 43 w 87"/>
                  <a:gd name="T1" fmla="*/ 105 h 105"/>
                  <a:gd name="T2" fmla="*/ 0 w 87"/>
                  <a:gd name="T3" fmla="*/ 0 h 105"/>
                  <a:gd name="T4" fmla="*/ 87 w 87"/>
                  <a:gd name="T5" fmla="*/ 0 h 105"/>
                  <a:gd name="T6" fmla="*/ 43 w 87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105"/>
                    </a:moveTo>
                    <a:lnTo>
                      <a:pt x="0" y="0"/>
                    </a:lnTo>
                    <a:lnTo>
                      <a:pt x="87" y="0"/>
                    </a:lnTo>
                    <a:lnTo>
                      <a:pt x="43" y="10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85" name="Line 13"/>
              <p:cNvSpPr>
                <a:spLocks noChangeShapeType="1"/>
              </p:cNvSpPr>
              <p:nvPr/>
            </p:nvSpPr>
            <p:spPr bwMode="auto">
              <a:xfrm>
                <a:off x="4696" y="1774"/>
                <a:ext cx="1" cy="1017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83" name="Rectangle 14"/>
            <p:cNvSpPr>
              <a:spLocks noChangeArrowheads="1"/>
            </p:cNvSpPr>
            <p:nvPr/>
          </p:nvSpPr>
          <p:spPr bwMode="auto">
            <a:xfrm>
              <a:off x="4836" y="2920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0599" name="Group 15"/>
          <p:cNvGrpSpPr>
            <a:grpSpLocks/>
          </p:cNvGrpSpPr>
          <p:nvPr/>
        </p:nvGrpSpPr>
        <p:grpSpPr bwMode="auto">
          <a:xfrm>
            <a:off x="5102226" y="4495801"/>
            <a:ext cx="3095625" cy="1019175"/>
            <a:chOff x="2254" y="2832"/>
            <a:chExt cx="1950" cy="642"/>
          </a:xfrm>
        </p:grpSpPr>
        <p:grpSp>
          <p:nvGrpSpPr>
            <p:cNvPr id="110663" name="Group 16"/>
            <p:cNvGrpSpPr>
              <a:grpSpLocks/>
            </p:cNvGrpSpPr>
            <p:nvPr/>
          </p:nvGrpSpPr>
          <p:grpSpPr bwMode="auto">
            <a:xfrm>
              <a:off x="2254" y="2832"/>
              <a:ext cx="1950" cy="57"/>
              <a:chOff x="2026" y="2868"/>
              <a:chExt cx="1950" cy="57"/>
            </a:xfrm>
          </p:grpSpPr>
          <p:sp>
            <p:nvSpPr>
              <p:cNvPr id="110680" name="Freeform 17"/>
              <p:cNvSpPr>
                <a:spLocks/>
              </p:cNvSpPr>
              <p:nvPr/>
            </p:nvSpPr>
            <p:spPr bwMode="auto">
              <a:xfrm>
                <a:off x="2026" y="2868"/>
                <a:ext cx="77" cy="57"/>
              </a:xfrm>
              <a:custGeom>
                <a:avLst/>
                <a:gdLst>
                  <a:gd name="T0" fmla="*/ 0 w 77"/>
                  <a:gd name="T1" fmla="*/ 28 h 57"/>
                  <a:gd name="T2" fmla="*/ 77 w 77"/>
                  <a:gd name="T3" fmla="*/ 0 h 57"/>
                  <a:gd name="T4" fmla="*/ 77 w 77"/>
                  <a:gd name="T5" fmla="*/ 57 h 57"/>
                  <a:gd name="T6" fmla="*/ 0 w 77"/>
                  <a:gd name="T7" fmla="*/ 28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7"/>
                  <a:gd name="T14" fmla="*/ 77 w 77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7">
                    <a:moveTo>
                      <a:pt x="0" y="28"/>
                    </a:moveTo>
                    <a:lnTo>
                      <a:pt x="77" y="0"/>
                    </a:lnTo>
                    <a:lnTo>
                      <a:pt x="77" y="5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81" name="Line 18"/>
              <p:cNvSpPr>
                <a:spLocks noChangeShapeType="1"/>
              </p:cNvSpPr>
              <p:nvPr/>
            </p:nvSpPr>
            <p:spPr bwMode="auto">
              <a:xfrm flipH="1">
                <a:off x="2065" y="2896"/>
                <a:ext cx="1911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0664" name="Group 19"/>
            <p:cNvGrpSpPr>
              <a:grpSpLocks/>
            </p:cNvGrpSpPr>
            <p:nvPr/>
          </p:nvGrpSpPr>
          <p:grpSpPr bwMode="auto">
            <a:xfrm>
              <a:off x="2617" y="2899"/>
              <a:ext cx="327" cy="326"/>
              <a:chOff x="2401" y="2935"/>
              <a:chExt cx="327" cy="326"/>
            </a:xfrm>
          </p:grpSpPr>
          <p:sp>
            <p:nvSpPr>
              <p:cNvPr id="110678" name="Freeform 20"/>
              <p:cNvSpPr>
                <a:spLocks/>
              </p:cNvSpPr>
              <p:nvPr/>
            </p:nvSpPr>
            <p:spPr bwMode="auto">
              <a:xfrm>
                <a:off x="2401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79" name="Line 21"/>
              <p:cNvSpPr>
                <a:spLocks noChangeShapeType="1"/>
              </p:cNvSpPr>
              <p:nvPr/>
            </p:nvSpPr>
            <p:spPr bwMode="auto">
              <a:xfrm>
                <a:off x="2425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0665" name="Group 22"/>
            <p:cNvGrpSpPr>
              <a:grpSpLocks/>
            </p:cNvGrpSpPr>
            <p:nvPr/>
          </p:nvGrpSpPr>
          <p:grpSpPr bwMode="auto">
            <a:xfrm>
              <a:off x="2982" y="2889"/>
              <a:ext cx="327" cy="326"/>
              <a:chOff x="2766" y="2925"/>
              <a:chExt cx="327" cy="326"/>
            </a:xfrm>
          </p:grpSpPr>
          <p:sp>
            <p:nvSpPr>
              <p:cNvPr id="110676" name="Freeform 23"/>
              <p:cNvSpPr>
                <a:spLocks/>
              </p:cNvSpPr>
              <p:nvPr/>
            </p:nvSpPr>
            <p:spPr bwMode="auto">
              <a:xfrm>
                <a:off x="2766" y="2925"/>
                <a:ext cx="77" cy="77"/>
              </a:xfrm>
              <a:custGeom>
                <a:avLst/>
                <a:gdLst>
                  <a:gd name="T0" fmla="*/ 0 w 77"/>
                  <a:gd name="T1" fmla="*/ 0 h 77"/>
                  <a:gd name="T2" fmla="*/ 77 w 77"/>
                  <a:gd name="T3" fmla="*/ 29 h 77"/>
                  <a:gd name="T4" fmla="*/ 29 w 77"/>
                  <a:gd name="T5" fmla="*/ 77 h 77"/>
                  <a:gd name="T6" fmla="*/ 0 w 77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7"/>
                  <a:gd name="T14" fmla="*/ 77 w 77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7">
                    <a:moveTo>
                      <a:pt x="0" y="0"/>
                    </a:moveTo>
                    <a:lnTo>
                      <a:pt x="77" y="29"/>
                    </a:lnTo>
                    <a:lnTo>
                      <a:pt x="29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77" name="Line 24"/>
              <p:cNvSpPr>
                <a:spLocks noChangeShapeType="1"/>
              </p:cNvSpPr>
              <p:nvPr/>
            </p:nvSpPr>
            <p:spPr bwMode="auto">
              <a:xfrm>
                <a:off x="2790" y="294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0666" name="Group 25"/>
            <p:cNvGrpSpPr>
              <a:grpSpLocks/>
            </p:cNvGrpSpPr>
            <p:nvPr/>
          </p:nvGrpSpPr>
          <p:grpSpPr bwMode="auto">
            <a:xfrm>
              <a:off x="3357" y="2889"/>
              <a:ext cx="326" cy="326"/>
              <a:chOff x="3141" y="2925"/>
              <a:chExt cx="326" cy="326"/>
            </a:xfrm>
          </p:grpSpPr>
          <p:sp>
            <p:nvSpPr>
              <p:cNvPr id="110674" name="Freeform 26"/>
              <p:cNvSpPr>
                <a:spLocks/>
              </p:cNvSpPr>
              <p:nvPr/>
            </p:nvSpPr>
            <p:spPr bwMode="auto">
              <a:xfrm>
                <a:off x="3141" y="2925"/>
                <a:ext cx="76" cy="77"/>
              </a:xfrm>
              <a:custGeom>
                <a:avLst/>
                <a:gdLst>
                  <a:gd name="T0" fmla="*/ 0 w 76"/>
                  <a:gd name="T1" fmla="*/ 0 h 77"/>
                  <a:gd name="T2" fmla="*/ 76 w 76"/>
                  <a:gd name="T3" fmla="*/ 29 h 77"/>
                  <a:gd name="T4" fmla="*/ 28 w 76"/>
                  <a:gd name="T5" fmla="*/ 77 h 77"/>
                  <a:gd name="T6" fmla="*/ 0 w 76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77"/>
                  <a:gd name="T14" fmla="*/ 76 w 76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77">
                    <a:moveTo>
                      <a:pt x="0" y="0"/>
                    </a:moveTo>
                    <a:lnTo>
                      <a:pt x="76" y="29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75" name="Line 27"/>
              <p:cNvSpPr>
                <a:spLocks noChangeShapeType="1"/>
              </p:cNvSpPr>
              <p:nvPr/>
            </p:nvSpPr>
            <p:spPr bwMode="auto">
              <a:xfrm>
                <a:off x="3165" y="2949"/>
                <a:ext cx="302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0667" name="Group 28"/>
            <p:cNvGrpSpPr>
              <a:grpSpLocks/>
            </p:cNvGrpSpPr>
            <p:nvPr/>
          </p:nvGrpSpPr>
          <p:grpSpPr bwMode="auto">
            <a:xfrm>
              <a:off x="3731" y="2899"/>
              <a:ext cx="327" cy="326"/>
              <a:chOff x="3515" y="2935"/>
              <a:chExt cx="327" cy="326"/>
            </a:xfrm>
          </p:grpSpPr>
          <p:sp>
            <p:nvSpPr>
              <p:cNvPr id="110672" name="Freeform 29"/>
              <p:cNvSpPr>
                <a:spLocks/>
              </p:cNvSpPr>
              <p:nvPr/>
            </p:nvSpPr>
            <p:spPr bwMode="auto">
              <a:xfrm>
                <a:off x="3515" y="2935"/>
                <a:ext cx="77" cy="76"/>
              </a:xfrm>
              <a:custGeom>
                <a:avLst/>
                <a:gdLst>
                  <a:gd name="T0" fmla="*/ 0 w 77"/>
                  <a:gd name="T1" fmla="*/ 0 h 76"/>
                  <a:gd name="T2" fmla="*/ 77 w 77"/>
                  <a:gd name="T3" fmla="*/ 28 h 76"/>
                  <a:gd name="T4" fmla="*/ 29 w 77"/>
                  <a:gd name="T5" fmla="*/ 76 h 76"/>
                  <a:gd name="T6" fmla="*/ 0 w 77"/>
                  <a:gd name="T7" fmla="*/ 0 h 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76"/>
                  <a:gd name="T14" fmla="*/ 77 w 77"/>
                  <a:gd name="T15" fmla="*/ 76 h 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76">
                    <a:moveTo>
                      <a:pt x="0" y="0"/>
                    </a:moveTo>
                    <a:lnTo>
                      <a:pt x="77" y="28"/>
                    </a:lnTo>
                    <a:lnTo>
                      <a:pt x="29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73" name="Line 30"/>
              <p:cNvSpPr>
                <a:spLocks noChangeShapeType="1"/>
              </p:cNvSpPr>
              <p:nvPr/>
            </p:nvSpPr>
            <p:spPr bwMode="auto">
              <a:xfrm>
                <a:off x="3539" y="2959"/>
                <a:ext cx="303" cy="302"/>
              </a:xfrm>
              <a:prstGeom prst="line">
                <a:avLst/>
              </a:prstGeom>
              <a:noFill/>
              <a:ln w="38100">
                <a:solidFill>
                  <a:srgbClr val="008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68" name="Rectangle 31"/>
            <p:cNvSpPr>
              <a:spLocks noChangeArrowheads="1"/>
            </p:cNvSpPr>
            <p:nvPr/>
          </p:nvSpPr>
          <p:spPr bwMode="auto">
            <a:xfrm>
              <a:off x="3962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0669" name="Rectangle 32"/>
            <p:cNvSpPr>
              <a:spLocks noChangeArrowheads="1"/>
            </p:cNvSpPr>
            <p:nvPr/>
          </p:nvSpPr>
          <p:spPr bwMode="auto">
            <a:xfrm>
              <a:off x="3587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0670" name="Rectangle 33"/>
            <p:cNvSpPr>
              <a:spLocks noChangeArrowheads="1"/>
            </p:cNvSpPr>
            <p:nvPr/>
          </p:nvSpPr>
          <p:spPr bwMode="auto">
            <a:xfrm>
              <a:off x="3213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0671" name="Rectangle 34"/>
            <p:cNvSpPr>
              <a:spLocks noChangeArrowheads="1"/>
            </p:cNvSpPr>
            <p:nvPr/>
          </p:nvSpPr>
          <p:spPr bwMode="auto">
            <a:xfrm>
              <a:off x="2848" y="3282"/>
              <a:ext cx="1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0600" name="Group 35"/>
          <p:cNvGrpSpPr>
            <a:grpSpLocks/>
          </p:cNvGrpSpPr>
          <p:nvPr/>
        </p:nvGrpSpPr>
        <p:grpSpPr bwMode="auto">
          <a:xfrm>
            <a:off x="1771650" y="2557463"/>
            <a:ext cx="1849438" cy="1358900"/>
            <a:chOff x="156" y="1611"/>
            <a:chExt cx="1165" cy="856"/>
          </a:xfrm>
        </p:grpSpPr>
        <p:sp>
          <p:nvSpPr>
            <p:cNvPr id="110658" name="Oval 36"/>
            <p:cNvSpPr>
              <a:spLocks noChangeArrowheads="1"/>
            </p:cNvSpPr>
            <p:nvPr/>
          </p:nvSpPr>
          <p:spPr bwMode="auto">
            <a:xfrm>
              <a:off x="156" y="1848"/>
              <a:ext cx="621" cy="619"/>
            </a:xfrm>
            <a:prstGeom prst="ellipse">
              <a:avLst/>
            </a:prstGeom>
            <a:solidFill>
              <a:srgbClr val="FF9966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110659" name="Group 37"/>
            <p:cNvGrpSpPr>
              <a:grpSpLocks/>
            </p:cNvGrpSpPr>
            <p:nvPr/>
          </p:nvGrpSpPr>
          <p:grpSpPr bwMode="auto">
            <a:xfrm>
              <a:off x="860" y="1611"/>
              <a:ext cx="461" cy="460"/>
              <a:chOff x="788" y="1611"/>
              <a:chExt cx="461" cy="460"/>
            </a:xfrm>
          </p:grpSpPr>
          <p:sp>
            <p:nvSpPr>
              <p:cNvPr id="110661" name="Freeform 38"/>
              <p:cNvSpPr>
                <a:spLocks/>
              </p:cNvSpPr>
              <p:nvPr/>
            </p:nvSpPr>
            <p:spPr bwMode="auto">
              <a:xfrm>
                <a:off x="1143" y="1611"/>
                <a:ext cx="106" cy="105"/>
              </a:xfrm>
              <a:custGeom>
                <a:avLst/>
                <a:gdLst>
                  <a:gd name="T0" fmla="*/ 106 w 106"/>
                  <a:gd name="T1" fmla="*/ 0 h 105"/>
                  <a:gd name="T2" fmla="*/ 62 w 106"/>
                  <a:gd name="T3" fmla="*/ 105 h 105"/>
                  <a:gd name="T4" fmla="*/ 0 w 106"/>
                  <a:gd name="T5" fmla="*/ 43 h 105"/>
                  <a:gd name="T6" fmla="*/ 106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106" y="0"/>
                    </a:moveTo>
                    <a:lnTo>
                      <a:pt x="62" y="105"/>
                    </a:lnTo>
                    <a:lnTo>
                      <a:pt x="0" y="4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62" name="Line 39"/>
              <p:cNvSpPr>
                <a:spLocks noChangeShapeType="1"/>
              </p:cNvSpPr>
              <p:nvPr/>
            </p:nvSpPr>
            <p:spPr bwMode="auto">
              <a:xfrm flipH="1">
                <a:off x="788" y="1649"/>
                <a:ext cx="422" cy="422"/>
              </a:xfrm>
              <a:prstGeom prst="line">
                <a:avLst/>
              </a:prstGeom>
              <a:noFill/>
              <a:ln w="6032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60" name="Rectangle 40"/>
            <p:cNvSpPr>
              <a:spLocks noChangeArrowheads="1"/>
            </p:cNvSpPr>
            <p:nvPr/>
          </p:nvSpPr>
          <p:spPr bwMode="auto">
            <a:xfrm>
              <a:off x="228" y="2071"/>
              <a:ext cx="43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solidFill>
                    <a:srgbClr val="000000"/>
                  </a:solidFill>
                  <a:latin typeface="Helvetica" panose="020B0604020202020204" pitchFamily="34" charset="0"/>
                </a:rPr>
                <a:t>Bakterija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0601" name="Group 41"/>
          <p:cNvGrpSpPr>
            <a:grpSpLocks/>
          </p:cNvGrpSpPr>
          <p:nvPr/>
        </p:nvGrpSpPr>
        <p:grpSpPr bwMode="auto">
          <a:xfrm>
            <a:off x="4714875" y="2549525"/>
            <a:ext cx="973138" cy="947738"/>
            <a:chOff x="2010" y="1606"/>
            <a:chExt cx="613" cy="597"/>
          </a:xfrm>
        </p:grpSpPr>
        <p:grpSp>
          <p:nvGrpSpPr>
            <p:cNvPr id="110654" name="Group 42"/>
            <p:cNvGrpSpPr>
              <a:grpSpLocks/>
            </p:cNvGrpSpPr>
            <p:nvPr/>
          </p:nvGrpSpPr>
          <p:grpSpPr bwMode="auto">
            <a:xfrm>
              <a:off x="2274" y="1606"/>
              <a:ext cx="86" cy="451"/>
              <a:chOff x="2118" y="1534"/>
              <a:chExt cx="86" cy="451"/>
            </a:xfrm>
          </p:grpSpPr>
          <p:sp>
            <p:nvSpPr>
              <p:cNvPr id="110656" name="Freeform 43"/>
              <p:cNvSpPr>
                <a:spLocks/>
              </p:cNvSpPr>
              <p:nvPr/>
            </p:nvSpPr>
            <p:spPr bwMode="auto">
              <a:xfrm>
                <a:off x="2118" y="1534"/>
                <a:ext cx="86" cy="106"/>
              </a:xfrm>
              <a:custGeom>
                <a:avLst/>
                <a:gdLst>
                  <a:gd name="T0" fmla="*/ 43 w 86"/>
                  <a:gd name="T1" fmla="*/ 0 h 106"/>
                  <a:gd name="T2" fmla="*/ 86 w 86"/>
                  <a:gd name="T3" fmla="*/ 106 h 106"/>
                  <a:gd name="T4" fmla="*/ 0 w 86"/>
                  <a:gd name="T5" fmla="*/ 106 h 106"/>
                  <a:gd name="T6" fmla="*/ 43 w 86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6"/>
                  <a:gd name="T13" fmla="*/ 0 h 106"/>
                  <a:gd name="T14" fmla="*/ 86 w 86"/>
                  <a:gd name="T15" fmla="*/ 106 h 10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6" h="106">
                    <a:moveTo>
                      <a:pt x="43" y="0"/>
                    </a:moveTo>
                    <a:lnTo>
                      <a:pt x="86" y="106"/>
                    </a:lnTo>
                    <a:lnTo>
                      <a:pt x="0" y="10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57" name="Line 44"/>
              <p:cNvSpPr>
                <a:spLocks noChangeShapeType="1"/>
              </p:cNvSpPr>
              <p:nvPr/>
            </p:nvSpPr>
            <p:spPr bwMode="auto">
              <a:xfrm>
                <a:off x="2161" y="1592"/>
                <a:ext cx="1" cy="393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55" name="Rectangle 45"/>
            <p:cNvSpPr>
              <a:spLocks noChangeArrowheads="1"/>
            </p:cNvSpPr>
            <p:nvPr/>
          </p:nvSpPr>
          <p:spPr bwMode="auto">
            <a:xfrm>
              <a:off x="2010" y="2011"/>
              <a:ext cx="61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D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0602" name="Group 46"/>
          <p:cNvGrpSpPr>
            <a:grpSpLocks/>
          </p:cNvGrpSpPr>
          <p:nvPr/>
        </p:nvGrpSpPr>
        <p:grpSpPr bwMode="auto">
          <a:xfrm>
            <a:off x="4718050" y="1755776"/>
            <a:ext cx="977900" cy="492125"/>
            <a:chOff x="2012" y="1130"/>
            <a:chExt cx="616" cy="310"/>
          </a:xfrm>
        </p:grpSpPr>
        <p:grpSp>
          <p:nvGrpSpPr>
            <p:cNvPr id="110649" name="Group 47"/>
            <p:cNvGrpSpPr>
              <a:grpSpLocks/>
            </p:cNvGrpSpPr>
            <p:nvPr/>
          </p:nvGrpSpPr>
          <p:grpSpPr bwMode="auto">
            <a:xfrm>
              <a:off x="2219" y="1295"/>
              <a:ext cx="211" cy="145"/>
              <a:chOff x="2111" y="1295"/>
              <a:chExt cx="211" cy="145"/>
            </a:xfrm>
          </p:grpSpPr>
          <p:sp>
            <p:nvSpPr>
              <p:cNvPr id="110652" name="Line 48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53" name="Line 49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50" name="Rectangle 50"/>
            <p:cNvSpPr>
              <a:spLocks noChangeArrowheads="1"/>
            </p:cNvSpPr>
            <p:nvPr/>
          </p:nvSpPr>
          <p:spPr bwMode="auto">
            <a:xfrm>
              <a:off x="2012" y="1130"/>
              <a:ext cx="25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Ba</a:t>
              </a:r>
            </a:p>
          </p:txBody>
        </p:sp>
        <p:sp>
          <p:nvSpPr>
            <p:cNvPr id="110651" name="Rectangle 51"/>
            <p:cNvSpPr>
              <a:spLocks noChangeArrowheads="1"/>
            </p:cNvSpPr>
            <p:nvPr/>
          </p:nvSpPr>
          <p:spPr bwMode="auto">
            <a:xfrm>
              <a:off x="2366" y="1130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Bb</a:t>
              </a:r>
            </a:p>
          </p:txBody>
        </p:sp>
      </p:grpSp>
      <p:grpSp>
        <p:nvGrpSpPr>
          <p:cNvPr id="110603" name="Group 52"/>
          <p:cNvGrpSpPr>
            <a:grpSpLocks/>
          </p:cNvGrpSpPr>
          <p:nvPr/>
        </p:nvGrpSpPr>
        <p:grpSpPr bwMode="auto">
          <a:xfrm>
            <a:off x="6296026" y="917576"/>
            <a:ext cx="474663" cy="1160463"/>
            <a:chOff x="3006" y="578"/>
            <a:chExt cx="299" cy="731"/>
          </a:xfrm>
        </p:grpSpPr>
        <p:grpSp>
          <p:nvGrpSpPr>
            <p:cNvPr id="110645" name="Group 53"/>
            <p:cNvGrpSpPr>
              <a:grpSpLocks/>
            </p:cNvGrpSpPr>
            <p:nvPr/>
          </p:nvGrpSpPr>
          <p:grpSpPr bwMode="auto">
            <a:xfrm>
              <a:off x="3120" y="781"/>
              <a:ext cx="87" cy="528"/>
              <a:chOff x="2934" y="709"/>
              <a:chExt cx="87" cy="528"/>
            </a:xfrm>
          </p:grpSpPr>
          <p:sp>
            <p:nvSpPr>
              <p:cNvPr id="110647" name="Freeform 54"/>
              <p:cNvSpPr>
                <a:spLocks/>
              </p:cNvSpPr>
              <p:nvPr/>
            </p:nvSpPr>
            <p:spPr bwMode="auto">
              <a:xfrm>
                <a:off x="2934" y="709"/>
                <a:ext cx="87" cy="105"/>
              </a:xfrm>
              <a:custGeom>
                <a:avLst/>
                <a:gdLst>
                  <a:gd name="T0" fmla="*/ 43 w 87"/>
                  <a:gd name="T1" fmla="*/ 0 h 105"/>
                  <a:gd name="T2" fmla="*/ 87 w 87"/>
                  <a:gd name="T3" fmla="*/ 105 h 105"/>
                  <a:gd name="T4" fmla="*/ 0 w 87"/>
                  <a:gd name="T5" fmla="*/ 105 h 105"/>
                  <a:gd name="T6" fmla="*/ 43 w 87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05"/>
                  <a:gd name="T14" fmla="*/ 87 w 87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05">
                    <a:moveTo>
                      <a:pt x="43" y="0"/>
                    </a:moveTo>
                    <a:lnTo>
                      <a:pt x="87" y="105"/>
                    </a:lnTo>
                    <a:lnTo>
                      <a:pt x="0" y="10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48" name="Line 55"/>
              <p:cNvSpPr>
                <a:spLocks noChangeShapeType="1"/>
              </p:cNvSpPr>
              <p:nvPr/>
            </p:nvSpPr>
            <p:spPr bwMode="auto">
              <a:xfrm>
                <a:off x="2977" y="766"/>
                <a:ext cx="1" cy="471"/>
              </a:xfrm>
              <a:prstGeom prst="line">
                <a:avLst/>
              </a:prstGeom>
              <a:noFill/>
              <a:ln w="460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46" name="Rectangle 56"/>
            <p:cNvSpPr>
              <a:spLocks noChangeArrowheads="1"/>
            </p:cNvSpPr>
            <p:nvPr/>
          </p:nvSpPr>
          <p:spPr bwMode="auto">
            <a:xfrm>
              <a:off x="3006" y="578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</a:t>
              </a:r>
            </a:p>
          </p:txBody>
        </p:sp>
      </p:grpSp>
      <p:grpSp>
        <p:nvGrpSpPr>
          <p:cNvPr id="110604" name="Group 57"/>
          <p:cNvGrpSpPr>
            <a:grpSpLocks/>
          </p:cNvGrpSpPr>
          <p:nvPr/>
        </p:nvGrpSpPr>
        <p:grpSpPr bwMode="auto">
          <a:xfrm>
            <a:off x="5988051" y="488950"/>
            <a:ext cx="1120775" cy="509588"/>
            <a:chOff x="2812" y="308"/>
            <a:chExt cx="706" cy="321"/>
          </a:xfrm>
        </p:grpSpPr>
        <p:grpSp>
          <p:nvGrpSpPr>
            <p:cNvPr id="110640" name="Group 58"/>
            <p:cNvGrpSpPr>
              <a:grpSpLocks/>
            </p:cNvGrpSpPr>
            <p:nvPr/>
          </p:nvGrpSpPr>
          <p:grpSpPr bwMode="auto">
            <a:xfrm>
              <a:off x="3058" y="484"/>
              <a:ext cx="211" cy="145"/>
              <a:chOff x="2111" y="1295"/>
              <a:chExt cx="211" cy="145"/>
            </a:xfrm>
          </p:grpSpPr>
          <p:sp>
            <p:nvSpPr>
              <p:cNvPr id="110643" name="Line 59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44" name="Line 60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41" name="Rectangle 61"/>
            <p:cNvSpPr>
              <a:spLocks noChangeArrowheads="1"/>
            </p:cNvSpPr>
            <p:nvPr/>
          </p:nvSpPr>
          <p:spPr bwMode="auto">
            <a:xfrm>
              <a:off x="2812" y="308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C3a</a:t>
              </a:r>
            </a:p>
          </p:txBody>
        </p:sp>
        <p:sp>
          <p:nvSpPr>
            <p:cNvPr id="110642" name="Rectangle 62"/>
            <p:cNvSpPr>
              <a:spLocks noChangeArrowheads="1"/>
            </p:cNvSpPr>
            <p:nvPr/>
          </p:nvSpPr>
          <p:spPr bwMode="auto">
            <a:xfrm>
              <a:off x="3184" y="308"/>
              <a:ext cx="33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C3b</a:t>
              </a:r>
            </a:p>
          </p:txBody>
        </p:sp>
      </p:grpSp>
      <p:grpSp>
        <p:nvGrpSpPr>
          <p:cNvPr id="110605" name="Group 63"/>
          <p:cNvGrpSpPr>
            <a:grpSpLocks/>
          </p:cNvGrpSpPr>
          <p:nvPr/>
        </p:nvGrpSpPr>
        <p:grpSpPr bwMode="auto">
          <a:xfrm>
            <a:off x="6913563" y="736600"/>
            <a:ext cx="3302000" cy="1968500"/>
            <a:chOff x="3395" y="464"/>
            <a:chExt cx="2080" cy="1240"/>
          </a:xfrm>
        </p:grpSpPr>
        <p:sp>
          <p:nvSpPr>
            <p:cNvPr id="110633" name="Oval 64"/>
            <p:cNvSpPr>
              <a:spLocks noChangeArrowheads="1"/>
            </p:cNvSpPr>
            <p:nvPr/>
          </p:nvSpPr>
          <p:spPr bwMode="auto">
            <a:xfrm>
              <a:off x="4416" y="1344"/>
              <a:ext cx="1020" cy="36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0634" name="Arc 65"/>
            <p:cNvSpPr>
              <a:spLocks/>
            </p:cNvSpPr>
            <p:nvPr/>
          </p:nvSpPr>
          <p:spPr bwMode="auto">
            <a:xfrm>
              <a:off x="3395" y="464"/>
              <a:ext cx="366" cy="1051"/>
            </a:xfrm>
            <a:custGeom>
              <a:avLst/>
              <a:gdLst>
                <a:gd name="T0" fmla="*/ 0 w 21600"/>
                <a:gd name="T1" fmla="*/ 0 h 31552"/>
                <a:gd name="T2" fmla="*/ 0 w 21600"/>
                <a:gd name="T3" fmla="*/ 0 h 31552"/>
                <a:gd name="T4" fmla="*/ 0 w 21600"/>
                <a:gd name="T5" fmla="*/ 0 h 31552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552"/>
                <a:gd name="T11" fmla="*/ 21600 w 21600"/>
                <a:gd name="T12" fmla="*/ 31552 h 315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552" fill="none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</a:path>
                <a:path w="21600" h="31552" stroke="0" extrusionOk="0">
                  <a:moveTo>
                    <a:pt x="21600" y="31552"/>
                  </a:moveTo>
                  <a:cubicBezTo>
                    <a:pt x="9670" y="31552"/>
                    <a:pt x="0" y="21881"/>
                    <a:pt x="0" y="9952"/>
                  </a:cubicBezTo>
                  <a:cubicBezTo>
                    <a:pt x="-1" y="6487"/>
                    <a:pt x="833" y="3074"/>
                    <a:pt x="2429" y="0"/>
                  </a:cubicBezTo>
                  <a:lnTo>
                    <a:pt x="21600" y="9952"/>
                  </a:lnTo>
                  <a:lnTo>
                    <a:pt x="21600" y="31552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10635" name="Group 66"/>
            <p:cNvGrpSpPr>
              <a:grpSpLocks/>
            </p:cNvGrpSpPr>
            <p:nvPr/>
          </p:nvGrpSpPr>
          <p:grpSpPr bwMode="auto">
            <a:xfrm>
              <a:off x="3616" y="1486"/>
              <a:ext cx="730" cy="70"/>
              <a:chOff x="3544" y="1486"/>
              <a:chExt cx="634" cy="58"/>
            </a:xfrm>
          </p:grpSpPr>
          <p:sp>
            <p:nvSpPr>
              <p:cNvPr id="110638" name="Freeform 67"/>
              <p:cNvSpPr>
                <a:spLocks/>
              </p:cNvSpPr>
              <p:nvPr/>
            </p:nvSpPr>
            <p:spPr bwMode="auto">
              <a:xfrm>
                <a:off x="4101" y="1486"/>
                <a:ext cx="77" cy="58"/>
              </a:xfrm>
              <a:custGeom>
                <a:avLst/>
                <a:gdLst>
                  <a:gd name="T0" fmla="*/ 77 w 77"/>
                  <a:gd name="T1" fmla="*/ 29 h 58"/>
                  <a:gd name="T2" fmla="*/ 0 w 77"/>
                  <a:gd name="T3" fmla="*/ 58 h 58"/>
                  <a:gd name="T4" fmla="*/ 0 w 77"/>
                  <a:gd name="T5" fmla="*/ 0 h 58"/>
                  <a:gd name="T6" fmla="*/ 77 w 77"/>
                  <a:gd name="T7" fmla="*/ 29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58"/>
                  <a:gd name="T14" fmla="*/ 77 w 77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58">
                    <a:moveTo>
                      <a:pt x="77" y="29"/>
                    </a:moveTo>
                    <a:lnTo>
                      <a:pt x="0" y="58"/>
                    </a:lnTo>
                    <a:lnTo>
                      <a:pt x="0" y="0"/>
                    </a:ln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00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39" name="Line 68"/>
              <p:cNvSpPr>
                <a:spLocks noChangeShapeType="1"/>
              </p:cNvSpPr>
              <p:nvPr/>
            </p:nvSpPr>
            <p:spPr bwMode="auto">
              <a:xfrm flipH="1">
                <a:off x="3544" y="1515"/>
                <a:ext cx="595" cy="1"/>
              </a:xfrm>
              <a:prstGeom prst="line">
                <a:avLst/>
              </a:prstGeom>
              <a:noFill/>
              <a:ln w="30163">
                <a:solidFill>
                  <a:srgbClr val="0033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36" name="Rectangle 69"/>
            <p:cNvSpPr>
              <a:spLocks noChangeArrowheads="1"/>
            </p:cNvSpPr>
            <p:nvPr/>
          </p:nvSpPr>
          <p:spPr bwMode="auto">
            <a:xfrm>
              <a:off x="4615" y="1424"/>
              <a:ext cx="6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C3bBb3b</a:t>
              </a:r>
            </a:p>
          </p:txBody>
        </p:sp>
        <p:sp>
          <p:nvSpPr>
            <p:cNvPr id="110637" name="Rectangle 70"/>
            <p:cNvSpPr>
              <a:spLocks noChangeArrowheads="1"/>
            </p:cNvSpPr>
            <p:nvPr/>
          </p:nvSpPr>
          <p:spPr bwMode="auto">
            <a:xfrm>
              <a:off x="4380" y="985"/>
              <a:ext cx="109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C5 konvertaza</a:t>
              </a:r>
            </a:p>
          </p:txBody>
        </p:sp>
      </p:grpSp>
      <p:grpSp>
        <p:nvGrpSpPr>
          <p:cNvPr id="110606" name="Group 71"/>
          <p:cNvGrpSpPr>
            <a:grpSpLocks/>
          </p:cNvGrpSpPr>
          <p:nvPr/>
        </p:nvGrpSpPr>
        <p:grpSpPr bwMode="auto">
          <a:xfrm>
            <a:off x="8458200" y="4425950"/>
            <a:ext cx="706438" cy="762000"/>
            <a:chOff x="4368" y="2788"/>
            <a:chExt cx="445" cy="480"/>
          </a:xfrm>
        </p:grpSpPr>
        <p:sp>
          <p:nvSpPr>
            <p:cNvPr id="110628" name="Rectangle 72"/>
            <p:cNvSpPr>
              <a:spLocks noChangeArrowheads="1"/>
            </p:cNvSpPr>
            <p:nvPr/>
          </p:nvSpPr>
          <p:spPr bwMode="auto">
            <a:xfrm>
              <a:off x="4418" y="2788"/>
              <a:ext cx="2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C5b</a:t>
              </a:r>
              <a:endParaRPr lang="en-GB" altLang="sr-Latn-RS" sz="1600" b="1">
                <a:latin typeface="Tahoma" panose="020B0604030504040204" pitchFamily="34" charset="0"/>
              </a:endParaRPr>
            </a:p>
          </p:txBody>
        </p:sp>
        <p:grpSp>
          <p:nvGrpSpPr>
            <p:cNvPr id="110629" name="Group 73"/>
            <p:cNvGrpSpPr>
              <a:grpSpLocks/>
            </p:cNvGrpSpPr>
            <p:nvPr/>
          </p:nvGrpSpPr>
          <p:grpSpPr bwMode="auto">
            <a:xfrm rot="-5400000">
              <a:off x="4635" y="2949"/>
              <a:ext cx="211" cy="145"/>
              <a:chOff x="2111" y="1295"/>
              <a:chExt cx="211" cy="145"/>
            </a:xfrm>
          </p:grpSpPr>
          <p:sp>
            <p:nvSpPr>
              <p:cNvPr id="110631" name="Line 74"/>
              <p:cNvSpPr>
                <a:spLocks noChangeShapeType="1"/>
              </p:cNvSpPr>
              <p:nvPr/>
            </p:nvSpPr>
            <p:spPr bwMode="auto">
              <a:xfrm flipV="1">
                <a:off x="2226" y="1296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32" name="Line 75"/>
              <p:cNvSpPr>
                <a:spLocks noChangeShapeType="1"/>
              </p:cNvSpPr>
              <p:nvPr/>
            </p:nvSpPr>
            <p:spPr bwMode="auto">
              <a:xfrm flipH="1" flipV="1">
                <a:off x="2111" y="1295"/>
                <a:ext cx="9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30" name="Rectangle 76"/>
            <p:cNvSpPr>
              <a:spLocks noChangeArrowheads="1"/>
            </p:cNvSpPr>
            <p:nvPr/>
          </p:nvSpPr>
          <p:spPr bwMode="auto">
            <a:xfrm>
              <a:off x="4368" y="3056"/>
              <a:ext cx="33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600">
                  <a:latin typeface="Tahoma" panose="020B0604030504040204" pitchFamily="34" charset="0"/>
                </a:rPr>
                <a:t>C5a</a:t>
              </a:r>
            </a:p>
          </p:txBody>
        </p:sp>
      </p:grpSp>
      <p:grpSp>
        <p:nvGrpSpPr>
          <p:cNvPr id="110607" name="Group 77"/>
          <p:cNvGrpSpPr>
            <a:grpSpLocks/>
          </p:cNvGrpSpPr>
          <p:nvPr/>
        </p:nvGrpSpPr>
        <p:grpSpPr bwMode="auto">
          <a:xfrm>
            <a:off x="2514600" y="3560763"/>
            <a:ext cx="1352550" cy="577850"/>
            <a:chOff x="624" y="2243"/>
            <a:chExt cx="852" cy="364"/>
          </a:xfrm>
        </p:grpSpPr>
        <p:grpSp>
          <p:nvGrpSpPr>
            <p:cNvPr id="110624" name="Group 78"/>
            <p:cNvGrpSpPr>
              <a:grpSpLocks/>
            </p:cNvGrpSpPr>
            <p:nvPr/>
          </p:nvGrpSpPr>
          <p:grpSpPr bwMode="auto">
            <a:xfrm>
              <a:off x="900" y="2243"/>
              <a:ext cx="365" cy="364"/>
              <a:chOff x="768" y="2225"/>
              <a:chExt cx="365" cy="364"/>
            </a:xfrm>
          </p:grpSpPr>
          <p:sp>
            <p:nvSpPr>
              <p:cNvPr id="110626" name="Freeform 79"/>
              <p:cNvSpPr>
                <a:spLocks/>
              </p:cNvSpPr>
              <p:nvPr/>
            </p:nvSpPr>
            <p:spPr bwMode="auto">
              <a:xfrm>
                <a:off x="768" y="2225"/>
                <a:ext cx="106" cy="105"/>
              </a:xfrm>
              <a:custGeom>
                <a:avLst/>
                <a:gdLst>
                  <a:gd name="T0" fmla="*/ 0 w 106"/>
                  <a:gd name="T1" fmla="*/ 0 h 105"/>
                  <a:gd name="T2" fmla="*/ 106 w 106"/>
                  <a:gd name="T3" fmla="*/ 43 h 105"/>
                  <a:gd name="T4" fmla="*/ 44 w 106"/>
                  <a:gd name="T5" fmla="*/ 105 h 105"/>
                  <a:gd name="T6" fmla="*/ 0 w 106"/>
                  <a:gd name="T7" fmla="*/ 0 h 1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6"/>
                  <a:gd name="T13" fmla="*/ 0 h 105"/>
                  <a:gd name="T14" fmla="*/ 106 w 106"/>
                  <a:gd name="T15" fmla="*/ 105 h 1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6" h="105">
                    <a:moveTo>
                      <a:pt x="0" y="0"/>
                    </a:moveTo>
                    <a:lnTo>
                      <a:pt x="106" y="43"/>
                    </a:lnTo>
                    <a:lnTo>
                      <a:pt x="44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0627" name="Line 80"/>
              <p:cNvSpPr>
                <a:spLocks noChangeShapeType="1"/>
              </p:cNvSpPr>
              <p:nvPr/>
            </p:nvSpPr>
            <p:spPr bwMode="auto">
              <a:xfrm>
                <a:off x="807" y="2263"/>
                <a:ext cx="326" cy="326"/>
              </a:xfrm>
              <a:prstGeom prst="line">
                <a:avLst/>
              </a:prstGeom>
              <a:noFill/>
              <a:ln w="603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0625" name="Text Box 81"/>
            <p:cNvSpPr txBox="1">
              <a:spLocks noChangeArrowheads="1"/>
            </p:cNvSpPr>
            <p:nvPr/>
          </p:nvSpPr>
          <p:spPr bwMode="auto">
            <a:xfrm>
              <a:off x="624" y="2301"/>
              <a:ext cx="8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Lizira bakteriju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110608" name="Group 82"/>
          <p:cNvGrpSpPr>
            <a:grpSpLocks/>
          </p:cNvGrpSpPr>
          <p:nvPr/>
        </p:nvGrpSpPr>
        <p:grpSpPr bwMode="auto">
          <a:xfrm>
            <a:off x="3409950" y="4198938"/>
            <a:ext cx="1524000" cy="1644649"/>
            <a:chOff x="1116" y="2645"/>
            <a:chExt cx="960" cy="1036"/>
          </a:xfrm>
        </p:grpSpPr>
        <p:sp>
          <p:nvSpPr>
            <p:cNvPr id="110619" name="Text Box 83"/>
            <p:cNvSpPr txBox="1">
              <a:spLocks noChangeArrowheads="1"/>
            </p:cNvSpPr>
            <p:nvPr/>
          </p:nvSpPr>
          <p:spPr bwMode="auto">
            <a:xfrm>
              <a:off x="1116" y="3216"/>
              <a:ext cx="960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400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110620" name="Rectangle 84"/>
            <p:cNvSpPr>
              <a:spLocks noChangeArrowheads="1"/>
            </p:cNvSpPr>
            <p:nvPr/>
          </p:nvSpPr>
          <p:spPr bwMode="auto">
            <a:xfrm>
              <a:off x="1395" y="2646"/>
              <a:ext cx="519" cy="465"/>
            </a:xfrm>
            <a:prstGeom prst="rect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0621" name="Oval 85"/>
            <p:cNvSpPr>
              <a:spLocks noChangeArrowheads="1"/>
            </p:cNvSpPr>
            <p:nvPr/>
          </p:nvSpPr>
          <p:spPr bwMode="auto">
            <a:xfrm>
              <a:off x="1332" y="2646"/>
              <a:ext cx="120" cy="468"/>
            </a:xfrm>
            <a:prstGeom prst="ellipse">
              <a:avLst/>
            </a:prstGeom>
            <a:solidFill>
              <a:schemeClr val="hlink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0622" name="Oval 86"/>
            <p:cNvSpPr>
              <a:spLocks noChangeArrowheads="1"/>
            </p:cNvSpPr>
            <p:nvPr/>
          </p:nvSpPr>
          <p:spPr bwMode="auto">
            <a:xfrm>
              <a:off x="1850" y="2645"/>
              <a:ext cx="120" cy="468"/>
            </a:xfrm>
            <a:prstGeom prst="ellipse">
              <a:avLst/>
            </a:prstGeom>
            <a:solidFill>
              <a:schemeClr val="bg2"/>
            </a:solidFill>
            <a:ln w="127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0623" name="Text Box 87"/>
            <p:cNvSpPr txBox="1">
              <a:spLocks noChangeArrowheads="1"/>
            </p:cNvSpPr>
            <p:nvPr/>
          </p:nvSpPr>
          <p:spPr bwMode="auto">
            <a:xfrm>
              <a:off x="1440" y="2703"/>
              <a:ext cx="50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600" b="1">
                  <a:latin typeface="Times New Roman" panose="02020603050405020304" pitchFamily="18" charset="0"/>
                </a:rPr>
                <a:t>C5-C9 MAC</a:t>
              </a:r>
            </a:p>
          </p:txBody>
        </p:sp>
      </p:grpSp>
      <p:grpSp>
        <p:nvGrpSpPr>
          <p:cNvPr id="110609" name="Group 88"/>
          <p:cNvGrpSpPr>
            <a:grpSpLocks/>
          </p:cNvGrpSpPr>
          <p:nvPr/>
        </p:nvGrpSpPr>
        <p:grpSpPr bwMode="auto">
          <a:xfrm>
            <a:off x="3433764" y="2193925"/>
            <a:ext cx="1958975" cy="1303338"/>
            <a:chOff x="1203" y="1382"/>
            <a:chExt cx="1234" cy="821"/>
          </a:xfrm>
        </p:grpSpPr>
        <p:sp>
          <p:nvSpPr>
            <p:cNvPr id="110615" name="Arc 89"/>
            <p:cNvSpPr>
              <a:spLocks/>
            </p:cNvSpPr>
            <p:nvPr/>
          </p:nvSpPr>
          <p:spPr bwMode="auto">
            <a:xfrm>
              <a:off x="1616" y="1538"/>
              <a:ext cx="395" cy="4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30163">
              <a:solidFill>
                <a:srgbClr val="008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0616" name="Rectangle 90"/>
            <p:cNvSpPr>
              <a:spLocks noChangeArrowheads="1"/>
            </p:cNvSpPr>
            <p:nvPr/>
          </p:nvSpPr>
          <p:spPr bwMode="auto">
            <a:xfrm>
              <a:off x="1203" y="2011"/>
              <a:ext cx="60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Faktor B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0617" name="Rectangle 91"/>
            <p:cNvSpPr>
              <a:spLocks noChangeArrowheads="1"/>
            </p:cNvSpPr>
            <p:nvPr/>
          </p:nvSpPr>
          <p:spPr bwMode="auto">
            <a:xfrm>
              <a:off x="1956" y="1382"/>
              <a:ext cx="4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</a:t>
              </a:r>
              <a:r>
                <a:rPr lang="sr-Latn-CS" altLang="sr-Latn-RS">
                  <a:latin typeface="Tahoma" panose="020B0604030504040204" pitchFamily="34" charset="0"/>
                </a:rPr>
                <a:t>B</a:t>
              </a:r>
              <a:endParaRPr lang="en-GB" altLang="sr-Latn-RS">
                <a:latin typeface="Tahoma" panose="020B0604030504040204" pitchFamily="34" charset="0"/>
              </a:endParaRPr>
            </a:p>
          </p:txBody>
        </p:sp>
        <p:sp>
          <p:nvSpPr>
            <p:cNvPr id="110618" name="Line 92"/>
            <p:cNvSpPr>
              <a:spLocks noChangeShapeType="1"/>
            </p:cNvSpPr>
            <p:nvPr/>
          </p:nvSpPr>
          <p:spPr bwMode="auto">
            <a:xfrm>
              <a:off x="1674" y="1500"/>
              <a:ext cx="294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10610" name="Group 93"/>
          <p:cNvGrpSpPr>
            <a:grpSpLocks/>
          </p:cNvGrpSpPr>
          <p:nvPr/>
        </p:nvGrpSpPr>
        <p:grpSpPr bwMode="auto">
          <a:xfrm>
            <a:off x="5448300" y="2205039"/>
            <a:ext cx="2152650" cy="1836737"/>
            <a:chOff x="2436" y="1374"/>
            <a:chExt cx="1356" cy="1157"/>
          </a:xfrm>
        </p:grpSpPr>
        <p:sp>
          <p:nvSpPr>
            <p:cNvPr id="110611" name="Oval 94"/>
            <p:cNvSpPr>
              <a:spLocks noChangeArrowheads="1"/>
            </p:cNvSpPr>
            <p:nvPr/>
          </p:nvSpPr>
          <p:spPr bwMode="auto">
            <a:xfrm>
              <a:off x="2790" y="1374"/>
              <a:ext cx="774" cy="2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0612" name="Rectangle 95"/>
            <p:cNvSpPr>
              <a:spLocks noChangeArrowheads="1"/>
            </p:cNvSpPr>
            <p:nvPr/>
          </p:nvSpPr>
          <p:spPr bwMode="auto">
            <a:xfrm>
              <a:off x="2963" y="1406"/>
              <a:ext cx="4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Tahoma" panose="020B0604030504040204" pitchFamily="34" charset="0"/>
                </a:rPr>
                <a:t>C3bBb</a:t>
              </a:r>
            </a:p>
          </p:txBody>
        </p:sp>
        <p:sp>
          <p:nvSpPr>
            <p:cNvPr id="110613" name="Text Box 96"/>
            <p:cNvSpPr txBox="1">
              <a:spLocks noChangeArrowheads="1"/>
            </p:cNvSpPr>
            <p:nvPr/>
          </p:nvSpPr>
          <p:spPr bwMode="auto">
            <a:xfrm>
              <a:off x="2634" y="1659"/>
              <a:ext cx="1158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Alternativna C3 konvertaza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Stabilizuje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PROPERDIN	</a:t>
              </a:r>
            </a:p>
          </p:txBody>
        </p:sp>
        <p:sp>
          <p:nvSpPr>
            <p:cNvPr id="110614" name="Line 97"/>
            <p:cNvSpPr>
              <a:spLocks noChangeShapeType="1"/>
            </p:cNvSpPr>
            <p:nvPr/>
          </p:nvSpPr>
          <p:spPr bwMode="auto">
            <a:xfrm>
              <a:off x="2436" y="1500"/>
              <a:ext cx="28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411749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1" y="204716"/>
            <a:ext cx="8280400" cy="63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548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 rot="5400000">
            <a:off x="8564563" y="1825626"/>
            <a:ext cx="508000" cy="403225"/>
            <a:chOff x="4014" y="3584"/>
            <a:chExt cx="320" cy="254"/>
          </a:xfrm>
        </p:grpSpPr>
        <p:sp>
          <p:nvSpPr>
            <p:cNvPr id="112751" name="Line 3"/>
            <p:cNvSpPr>
              <a:spLocks noChangeShapeType="1"/>
            </p:cNvSpPr>
            <p:nvPr/>
          </p:nvSpPr>
          <p:spPr bwMode="auto">
            <a:xfrm>
              <a:off x="4047" y="3641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52" name="Line 4"/>
            <p:cNvSpPr>
              <a:spLocks noChangeShapeType="1"/>
            </p:cNvSpPr>
            <p:nvPr/>
          </p:nvSpPr>
          <p:spPr bwMode="auto">
            <a:xfrm flipH="1">
              <a:off x="4072" y="3731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53" name="Line 5"/>
            <p:cNvSpPr>
              <a:spLocks noChangeShapeType="1"/>
            </p:cNvSpPr>
            <p:nvPr/>
          </p:nvSpPr>
          <p:spPr bwMode="auto">
            <a:xfrm flipH="1">
              <a:off x="4154" y="3731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12754" name="Group 6"/>
            <p:cNvGrpSpPr>
              <a:grpSpLocks/>
            </p:cNvGrpSpPr>
            <p:nvPr/>
          </p:nvGrpSpPr>
          <p:grpSpPr bwMode="auto">
            <a:xfrm>
              <a:off x="4023" y="3584"/>
              <a:ext cx="50" cy="50"/>
              <a:chOff x="4575" y="1252"/>
              <a:chExt cx="50" cy="50"/>
            </a:xfrm>
          </p:grpSpPr>
          <p:sp>
            <p:nvSpPr>
              <p:cNvPr id="112761" name="Line 7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62" name="Line 8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55" name="Group 9"/>
            <p:cNvGrpSpPr>
              <a:grpSpLocks/>
            </p:cNvGrpSpPr>
            <p:nvPr/>
          </p:nvGrpSpPr>
          <p:grpSpPr bwMode="auto">
            <a:xfrm>
              <a:off x="4014" y="3789"/>
              <a:ext cx="51" cy="49"/>
              <a:chOff x="4566" y="1457"/>
              <a:chExt cx="51" cy="49"/>
            </a:xfrm>
          </p:grpSpPr>
          <p:sp>
            <p:nvSpPr>
              <p:cNvPr id="112759" name="Line 10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60" name="Line 11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756" name="Line 12"/>
            <p:cNvSpPr>
              <a:spLocks noChangeShapeType="1"/>
            </p:cNvSpPr>
            <p:nvPr/>
          </p:nvSpPr>
          <p:spPr bwMode="auto">
            <a:xfrm flipH="1">
              <a:off x="4047" y="3715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57" name="Line 13"/>
            <p:cNvSpPr>
              <a:spLocks noChangeShapeType="1"/>
            </p:cNvSpPr>
            <p:nvPr/>
          </p:nvSpPr>
          <p:spPr bwMode="auto">
            <a:xfrm>
              <a:off x="4072" y="3609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58" name="Line 14"/>
            <p:cNvSpPr>
              <a:spLocks noChangeShapeType="1"/>
            </p:cNvSpPr>
            <p:nvPr/>
          </p:nvSpPr>
          <p:spPr bwMode="auto">
            <a:xfrm>
              <a:off x="4154" y="3690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12643" name="Freeform 15"/>
          <p:cNvSpPr>
            <a:spLocks/>
          </p:cNvSpPr>
          <p:nvPr/>
        </p:nvSpPr>
        <p:spPr bwMode="auto">
          <a:xfrm>
            <a:off x="3433764" y="4313238"/>
            <a:ext cx="428625" cy="831850"/>
          </a:xfrm>
          <a:custGeom>
            <a:avLst/>
            <a:gdLst>
              <a:gd name="T0" fmla="*/ 2147483646 w 33"/>
              <a:gd name="T1" fmla="*/ 2147483646 h 64"/>
              <a:gd name="T2" fmla="*/ 0 w 33"/>
              <a:gd name="T3" fmla="*/ 2147483646 h 64"/>
              <a:gd name="T4" fmla="*/ 0 w 33"/>
              <a:gd name="T5" fmla="*/ 2147483646 h 64"/>
              <a:gd name="T6" fmla="*/ 0 w 33"/>
              <a:gd name="T7" fmla="*/ 2147483646 h 64"/>
              <a:gd name="T8" fmla="*/ 2147483646 w 33"/>
              <a:gd name="T9" fmla="*/ 2147483646 h 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64"/>
              <a:gd name="T17" fmla="*/ 33 w 33"/>
              <a:gd name="T18" fmla="*/ 64 h 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64">
                <a:moveTo>
                  <a:pt x="33" y="64"/>
                </a:moveTo>
                <a:cubicBezTo>
                  <a:pt x="33" y="29"/>
                  <a:pt x="18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64"/>
                </a:lnTo>
                <a:lnTo>
                  <a:pt x="33" y="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2644" name="Rectangle 16"/>
          <p:cNvSpPr>
            <a:spLocks noChangeArrowheads="1"/>
          </p:cNvSpPr>
          <p:nvPr/>
        </p:nvSpPr>
        <p:spPr bwMode="auto">
          <a:xfrm>
            <a:off x="7391401" y="2781300"/>
            <a:ext cx="720725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>
                <a:solidFill>
                  <a:schemeClr val="bg1"/>
                </a:solidFill>
                <a:latin typeface="Arial" panose="020B0604020202020204" pitchFamily="34" charset="0"/>
              </a:rPr>
              <a:t>MASP</a:t>
            </a:r>
            <a:endParaRPr lang="en-GB" altLang="sr-Latn-R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12645" name="Group 17"/>
          <p:cNvGrpSpPr>
            <a:grpSpLocks/>
          </p:cNvGrpSpPr>
          <p:nvPr/>
        </p:nvGrpSpPr>
        <p:grpSpPr bwMode="auto">
          <a:xfrm>
            <a:off x="3862389" y="3821114"/>
            <a:ext cx="2890837" cy="731837"/>
            <a:chOff x="1473" y="2407"/>
            <a:chExt cx="1821" cy="461"/>
          </a:xfrm>
        </p:grpSpPr>
        <p:sp>
          <p:nvSpPr>
            <p:cNvPr id="112745" name="Oval 18"/>
            <p:cNvSpPr>
              <a:spLocks noChangeArrowheads="1"/>
            </p:cNvSpPr>
            <p:nvPr/>
          </p:nvSpPr>
          <p:spPr bwMode="auto">
            <a:xfrm>
              <a:off x="1536" y="2604"/>
              <a:ext cx="744" cy="264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grpSp>
          <p:nvGrpSpPr>
            <p:cNvPr id="112746" name="Group 19"/>
            <p:cNvGrpSpPr>
              <a:grpSpLocks/>
            </p:cNvGrpSpPr>
            <p:nvPr/>
          </p:nvGrpSpPr>
          <p:grpSpPr bwMode="auto">
            <a:xfrm>
              <a:off x="2397" y="2689"/>
              <a:ext cx="897" cy="39"/>
              <a:chOff x="2283" y="2275"/>
              <a:chExt cx="1841" cy="81"/>
            </a:xfrm>
          </p:grpSpPr>
          <p:sp>
            <p:nvSpPr>
              <p:cNvPr id="112749" name="Freeform 20"/>
              <p:cNvSpPr>
                <a:spLocks/>
              </p:cNvSpPr>
              <p:nvPr/>
            </p:nvSpPr>
            <p:spPr bwMode="auto">
              <a:xfrm>
                <a:off x="2283" y="2275"/>
                <a:ext cx="98" cy="81"/>
              </a:xfrm>
              <a:custGeom>
                <a:avLst/>
                <a:gdLst>
                  <a:gd name="T0" fmla="*/ 0 w 98"/>
                  <a:gd name="T1" fmla="*/ 40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0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0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FF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50" name="Line 21"/>
              <p:cNvSpPr>
                <a:spLocks noChangeShapeType="1"/>
              </p:cNvSpPr>
              <p:nvPr/>
            </p:nvSpPr>
            <p:spPr bwMode="auto">
              <a:xfrm>
                <a:off x="2316" y="2315"/>
                <a:ext cx="180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747" name="Rectangle 22"/>
            <p:cNvSpPr>
              <a:spLocks noChangeArrowheads="1"/>
            </p:cNvSpPr>
            <p:nvPr/>
          </p:nvSpPr>
          <p:spPr bwMode="auto">
            <a:xfrm>
              <a:off x="1678" y="2627"/>
              <a:ext cx="4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C4b2a</a:t>
              </a:r>
              <a:endParaRPr lang="en-GB" altLang="sr-Latn-RS" b="1">
                <a:solidFill>
                  <a:schemeClr val="bg1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12748" name="Rectangle 23"/>
            <p:cNvSpPr>
              <a:spLocks noChangeArrowheads="1"/>
            </p:cNvSpPr>
            <p:nvPr/>
          </p:nvSpPr>
          <p:spPr bwMode="auto">
            <a:xfrm>
              <a:off x="1473" y="2407"/>
              <a:ext cx="9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C3 KONVERTAZA</a:t>
              </a:r>
            </a:p>
          </p:txBody>
        </p:sp>
      </p:grpSp>
      <p:grpSp>
        <p:nvGrpSpPr>
          <p:cNvPr id="112646" name="Group 24"/>
          <p:cNvGrpSpPr>
            <a:grpSpLocks/>
          </p:cNvGrpSpPr>
          <p:nvPr/>
        </p:nvGrpSpPr>
        <p:grpSpPr bwMode="auto">
          <a:xfrm>
            <a:off x="2347913" y="1739901"/>
            <a:ext cx="328612" cy="2189163"/>
            <a:chOff x="519" y="1096"/>
            <a:chExt cx="207" cy="1379"/>
          </a:xfrm>
        </p:grpSpPr>
        <p:grpSp>
          <p:nvGrpSpPr>
            <p:cNvPr id="112741" name="Group 25"/>
            <p:cNvGrpSpPr>
              <a:grpSpLocks/>
            </p:cNvGrpSpPr>
            <p:nvPr/>
          </p:nvGrpSpPr>
          <p:grpSpPr bwMode="auto">
            <a:xfrm>
              <a:off x="579" y="1362"/>
              <a:ext cx="115" cy="1113"/>
              <a:chOff x="687" y="1260"/>
              <a:chExt cx="99" cy="957"/>
            </a:xfrm>
          </p:grpSpPr>
          <p:sp>
            <p:nvSpPr>
              <p:cNvPr id="112743" name="Freeform 26"/>
              <p:cNvSpPr>
                <a:spLocks/>
              </p:cNvSpPr>
              <p:nvPr/>
            </p:nvSpPr>
            <p:spPr bwMode="auto">
              <a:xfrm>
                <a:off x="687" y="1260"/>
                <a:ext cx="99" cy="131"/>
              </a:xfrm>
              <a:custGeom>
                <a:avLst/>
                <a:gdLst>
                  <a:gd name="T0" fmla="*/ 50 w 99"/>
                  <a:gd name="T1" fmla="*/ 0 h 131"/>
                  <a:gd name="T2" fmla="*/ 99 w 99"/>
                  <a:gd name="T3" fmla="*/ 131 h 131"/>
                  <a:gd name="T4" fmla="*/ 0 w 99"/>
                  <a:gd name="T5" fmla="*/ 131 h 131"/>
                  <a:gd name="T6" fmla="*/ 50 w 99"/>
                  <a:gd name="T7" fmla="*/ 0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50" y="0"/>
                    </a:moveTo>
                    <a:lnTo>
                      <a:pt x="99" y="131"/>
                    </a:lnTo>
                    <a:lnTo>
                      <a:pt x="0" y="13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44" name="Line 27"/>
              <p:cNvSpPr>
                <a:spLocks noChangeShapeType="1"/>
              </p:cNvSpPr>
              <p:nvPr/>
            </p:nvSpPr>
            <p:spPr bwMode="auto">
              <a:xfrm>
                <a:off x="737" y="1326"/>
                <a:ext cx="1" cy="891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742" name="Rectangle 28"/>
            <p:cNvSpPr>
              <a:spLocks noChangeArrowheads="1"/>
            </p:cNvSpPr>
            <p:nvPr/>
          </p:nvSpPr>
          <p:spPr bwMode="auto">
            <a:xfrm>
              <a:off x="519" y="1096"/>
              <a:ext cx="2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C5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2647" name="Group 29"/>
          <p:cNvGrpSpPr>
            <a:grpSpLocks/>
          </p:cNvGrpSpPr>
          <p:nvPr/>
        </p:nvGrpSpPr>
        <p:grpSpPr bwMode="auto">
          <a:xfrm>
            <a:off x="3041651" y="765176"/>
            <a:ext cx="2189163" cy="804863"/>
            <a:chOff x="956" y="482"/>
            <a:chExt cx="1379" cy="507"/>
          </a:xfrm>
        </p:grpSpPr>
        <p:grpSp>
          <p:nvGrpSpPr>
            <p:cNvPr id="112722" name="Group 30"/>
            <p:cNvGrpSpPr>
              <a:grpSpLocks/>
            </p:cNvGrpSpPr>
            <p:nvPr/>
          </p:nvGrpSpPr>
          <p:grpSpPr bwMode="auto">
            <a:xfrm>
              <a:off x="960" y="907"/>
              <a:ext cx="1375" cy="82"/>
              <a:chOff x="1236" y="1195"/>
              <a:chExt cx="1375" cy="82"/>
            </a:xfrm>
          </p:grpSpPr>
          <p:sp>
            <p:nvSpPr>
              <p:cNvPr id="112739" name="Freeform 31"/>
              <p:cNvSpPr>
                <a:spLocks/>
              </p:cNvSpPr>
              <p:nvPr/>
            </p:nvSpPr>
            <p:spPr bwMode="auto">
              <a:xfrm>
                <a:off x="2512" y="1195"/>
                <a:ext cx="99" cy="82"/>
              </a:xfrm>
              <a:custGeom>
                <a:avLst/>
                <a:gdLst>
                  <a:gd name="T0" fmla="*/ 99 w 99"/>
                  <a:gd name="T1" fmla="*/ 41 h 82"/>
                  <a:gd name="T2" fmla="*/ 0 w 99"/>
                  <a:gd name="T3" fmla="*/ 82 h 82"/>
                  <a:gd name="T4" fmla="*/ 0 w 99"/>
                  <a:gd name="T5" fmla="*/ 0 h 82"/>
                  <a:gd name="T6" fmla="*/ 99 w 99"/>
                  <a:gd name="T7" fmla="*/ 41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82"/>
                  <a:gd name="T14" fmla="*/ 99 w 99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82">
                    <a:moveTo>
                      <a:pt x="99" y="41"/>
                    </a:moveTo>
                    <a:lnTo>
                      <a:pt x="0" y="82"/>
                    </a:lnTo>
                    <a:lnTo>
                      <a:pt x="0" y="0"/>
                    </a:lnTo>
                    <a:lnTo>
                      <a:pt x="99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40" name="Line 32"/>
              <p:cNvSpPr>
                <a:spLocks noChangeShapeType="1"/>
              </p:cNvSpPr>
              <p:nvPr/>
            </p:nvSpPr>
            <p:spPr bwMode="auto">
              <a:xfrm flipH="1">
                <a:off x="1236" y="1236"/>
                <a:ext cx="1342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23" name="Group 33"/>
            <p:cNvGrpSpPr>
              <a:grpSpLocks/>
            </p:cNvGrpSpPr>
            <p:nvPr/>
          </p:nvGrpSpPr>
          <p:grpSpPr bwMode="auto">
            <a:xfrm>
              <a:off x="1854" y="686"/>
              <a:ext cx="230" cy="229"/>
              <a:chOff x="2070" y="974"/>
              <a:chExt cx="230" cy="229"/>
            </a:xfrm>
          </p:grpSpPr>
          <p:sp>
            <p:nvSpPr>
              <p:cNvPr id="112737" name="Freeform 34"/>
              <p:cNvSpPr>
                <a:spLocks/>
              </p:cNvSpPr>
              <p:nvPr/>
            </p:nvSpPr>
            <p:spPr bwMode="auto">
              <a:xfrm>
                <a:off x="2201" y="1105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33CC33"/>
              </a:solidFill>
              <a:ln w="9525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38" name="Line 35"/>
              <p:cNvSpPr>
                <a:spLocks noChangeShapeType="1"/>
              </p:cNvSpPr>
              <p:nvPr/>
            </p:nvSpPr>
            <p:spPr bwMode="auto">
              <a:xfrm>
                <a:off x="2070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24" name="Group 36"/>
            <p:cNvGrpSpPr>
              <a:grpSpLocks/>
            </p:cNvGrpSpPr>
            <p:nvPr/>
          </p:nvGrpSpPr>
          <p:grpSpPr bwMode="auto">
            <a:xfrm>
              <a:off x="1593" y="694"/>
              <a:ext cx="229" cy="229"/>
              <a:chOff x="1809" y="982"/>
              <a:chExt cx="229" cy="229"/>
            </a:xfrm>
          </p:grpSpPr>
          <p:sp>
            <p:nvSpPr>
              <p:cNvPr id="112735" name="Freeform 37"/>
              <p:cNvSpPr>
                <a:spLocks/>
              </p:cNvSpPr>
              <p:nvPr/>
            </p:nvSpPr>
            <p:spPr bwMode="auto">
              <a:xfrm>
                <a:off x="1939" y="1113"/>
                <a:ext cx="99" cy="98"/>
              </a:xfrm>
              <a:custGeom>
                <a:avLst/>
                <a:gdLst>
                  <a:gd name="T0" fmla="*/ 99 w 99"/>
                  <a:gd name="T1" fmla="*/ 98 h 98"/>
                  <a:gd name="T2" fmla="*/ 0 w 99"/>
                  <a:gd name="T3" fmla="*/ 57 h 98"/>
                  <a:gd name="T4" fmla="*/ 58 w 99"/>
                  <a:gd name="T5" fmla="*/ 0 h 98"/>
                  <a:gd name="T6" fmla="*/ 99 w 99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98"/>
                  <a:gd name="T14" fmla="*/ 99 w 99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98">
                    <a:moveTo>
                      <a:pt x="99" y="98"/>
                    </a:moveTo>
                    <a:lnTo>
                      <a:pt x="0" y="57"/>
                    </a:lnTo>
                    <a:lnTo>
                      <a:pt x="58" y="0"/>
                    </a:lnTo>
                    <a:lnTo>
                      <a:pt x="99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36" name="Line 38"/>
              <p:cNvSpPr>
                <a:spLocks noChangeShapeType="1"/>
              </p:cNvSpPr>
              <p:nvPr/>
            </p:nvSpPr>
            <p:spPr bwMode="auto">
              <a:xfrm>
                <a:off x="1809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25" name="Group 39"/>
            <p:cNvGrpSpPr>
              <a:grpSpLocks/>
            </p:cNvGrpSpPr>
            <p:nvPr/>
          </p:nvGrpSpPr>
          <p:grpSpPr bwMode="auto">
            <a:xfrm>
              <a:off x="1331" y="694"/>
              <a:ext cx="229" cy="229"/>
              <a:chOff x="1547" y="982"/>
              <a:chExt cx="229" cy="229"/>
            </a:xfrm>
          </p:grpSpPr>
          <p:sp>
            <p:nvSpPr>
              <p:cNvPr id="112733" name="Freeform 40"/>
              <p:cNvSpPr>
                <a:spLocks/>
              </p:cNvSpPr>
              <p:nvPr/>
            </p:nvSpPr>
            <p:spPr bwMode="auto">
              <a:xfrm>
                <a:off x="1678" y="1113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34" name="Line 41"/>
              <p:cNvSpPr>
                <a:spLocks noChangeShapeType="1"/>
              </p:cNvSpPr>
              <p:nvPr/>
            </p:nvSpPr>
            <p:spPr bwMode="auto">
              <a:xfrm>
                <a:off x="1547" y="982"/>
                <a:ext cx="212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26" name="Group 42"/>
            <p:cNvGrpSpPr>
              <a:grpSpLocks/>
            </p:cNvGrpSpPr>
            <p:nvPr/>
          </p:nvGrpSpPr>
          <p:grpSpPr bwMode="auto">
            <a:xfrm>
              <a:off x="1069" y="686"/>
              <a:ext cx="229" cy="229"/>
              <a:chOff x="1285" y="974"/>
              <a:chExt cx="229" cy="229"/>
            </a:xfrm>
          </p:grpSpPr>
          <p:sp>
            <p:nvSpPr>
              <p:cNvPr id="112731" name="Freeform 43"/>
              <p:cNvSpPr>
                <a:spLocks/>
              </p:cNvSpPr>
              <p:nvPr/>
            </p:nvSpPr>
            <p:spPr bwMode="auto">
              <a:xfrm>
                <a:off x="1416" y="1105"/>
                <a:ext cx="98" cy="98"/>
              </a:xfrm>
              <a:custGeom>
                <a:avLst/>
                <a:gdLst>
                  <a:gd name="T0" fmla="*/ 98 w 98"/>
                  <a:gd name="T1" fmla="*/ 98 h 98"/>
                  <a:gd name="T2" fmla="*/ 0 w 98"/>
                  <a:gd name="T3" fmla="*/ 57 h 98"/>
                  <a:gd name="T4" fmla="*/ 57 w 98"/>
                  <a:gd name="T5" fmla="*/ 0 h 98"/>
                  <a:gd name="T6" fmla="*/ 98 w 98"/>
                  <a:gd name="T7" fmla="*/ 98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98"/>
                  <a:gd name="T14" fmla="*/ 98 w 98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98">
                    <a:moveTo>
                      <a:pt x="98" y="98"/>
                    </a:moveTo>
                    <a:lnTo>
                      <a:pt x="0" y="57"/>
                    </a:lnTo>
                    <a:lnTo>
                      <a:pt x="57" y="0"/>
                    </a:lnTo>
                    <a:lnTo>
                      <a:pt x="98" y="98"/>
                    </a:lnTo>
                    <a:close/>
                  </a:path>
                </a:pathLst>
              </a:custGeom>
              <a:solidFill>
                <a:srgbClr val="00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32" name="Line 44"/>
              <p:cNvSpPr>
                <a:spLocks noChangeShapeType="1"/>
              </p:cNvSpPr>
              <p:nvPr/>
            </p:nvSpPr>
            <p:spPr bwMode="auto">
              <a:xfrm>
                <a:off x="1285" y="974"/>
                <a:ext cx="213" cy="213"/>
              </a:xfrm>
              <a:prstGeom prst="line">
                <a:avLst/>
              </a:prstGeom>
              <a:noFill/>
              <a:ln w="25400">
                <a:solidFill>
                  <a:srgbClr val="00E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727" name="Rectangle 45"/>
            <p:cNvSpPr>
              <a:spLocks noChangeArrowheads="1"/>
            </p:cNvSpPr>
            <p:nvPr/>
          </p:nvSpPr>
          <p:spPr bwMode="auto">
            <a:xfrm>
              <a:off x="173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C9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2728" name="Rectangle 46"/>
            <p:cNvSpPr>
              <a:spLocks noChangeArrowheads="1"/>
            </p:cNvSpPr>
            <p:nvPr/>
          </p:nvSpPr>
          <p:spPr bwMode="auto">
            <a:xfrm>
              <a:off x="1460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C8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2729" name="Rectangle 47"/>
            <p:cNvSpPr>
              <a:spLocks noChangeArrowheads="1"/>
            </p:cNvSpPr>
            <p:nvPr/>
          </p:nvSpPr>
          <p:spPr bwMode="auto">
            <a:xfrm>
              <a:off x="1212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C7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2730" name="Rectangle 48"/>
            <p:cNvSpPr>
              <a:spLocks noChangeArrowheads="1"/>
            </p:cNvSpPr>
            <p:nvPr/>
          </p:nvSpPr>
          <p:spPr bwMode="auto">
            <a:xfrm>
              <a:off x="956" y="482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C6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</p:grpSp>
      <p:sp>
        <p:nvSpPr>
          <p:cNvPr id="112648" name="Rectangle 49"/>
          <p:cNvSpPr>
            <a:spLocks noChangeArrowheads="1"/>
          </p:cNvSpPr>
          <p:nvPr/>
        </p:nvSpPr>
        <p:spPr bwMode="auto">
          <a:xfrm>
            <a:off x="1524001" y="6370639"/>
            <a:ext cx="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3200" b="1">
              <a:latin typeface="Tahoma" panose="020B0604030504040204" pitchFamily="34" charset="0"/>
            </a:endParaRPr>
          </a:p>
        </p:txBody>
      </p:sp>
      <p:grpSp>
        <p:nvGrpSpPr>
          <p:cNvPr id="112649" name="Group 50"/>
          <p:cNvGrpSpPr>
            <a:grpSpLocks/>
          </p:cNvGrpSpPr>
          <p:nvPr/>
        </p:nvGrpSpPr>
        <p:grpSpPr bwMode="auto">
          <a:xfrm>
            <a:off x="8388351" y="1071564"/>
            <a:ext cx="766763" cy="687387"/>
            <a:chOff x="4324" y="675"/>
            <a:chExt cx="483" cy="433"/>
          </a:xfrm>
        </p:grpSpPr>
        <p:grpSp>
          <p:nvGrpSpPr>
            <p:cNvPr id="112718" name="Group 51"/>
            <p:cNvGrpSpPr>
              <a:grpSpLocks/>
            </p:cNvGrpSpPr>
            <p:nvPr/>
          </p:nvGrpSpPr>
          <p:grpSpPr bwMode="auto">
            <a:xfrm>
              <a:off x="4324" y="675"/>
              <a:ext cx="483" cy="433"/>
              <a:chOff x="4336" y="675"/>
              <a:chExt cx="483" cy="433"/>
            </a:xfrm>
          </p:grpSpPr>
          <p:sp>
            <p:nvSpPr>
              <p:cNvPr id="112720" name="Rectangle 52"/>
              <p:cNvSpPr>
                <a:spLocks noChangeArrowheads="1"/>
              </p:cNvSpPr>
              <p:nvPr/>
            </p:nvSpPr>
            <p:spPr bwMode="auto">
              <a:xfrm>
                <a:off x="4721" y="838"/>
                <a:ext cx="98" cy="107"/>
              </a:xfrm>
              <a:prstGeom prst="rect">
                <a:avLst/>
              </a:prstGeom>
              <a:solidFill>
                <a:srgbClr val="0088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721" name="Oval 53"/>
              <p:cNvSpPr>
                <a:spLocks noChangeArrowheads="1"/>
              </p:cNvSpPr>
              <p:nvPr/>
            </p:nvSpPr>
            <p:spPr bwMode="auto">
              <a:xfrm>
                <a:off x="4336" y="675"/>
                <a:ext cx="434" cy="433"/>
              </a:xfrm>
              <a:prstGeom prst="ellipse">
                <a:avLst/>
              </a:prstGeom>
              <a:solidFill>
                <a:srgbClr val="99FF9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112719" name="Rectangle 54"/>
            <p:cNvSpPr>
              <a:spLocks noChangeArrowheads="1"/>
            </p:cNvSpPr>
            <p:nvPr/>
          </p:nvSpPr>
          <p:spPr bwMode="auto">
            <a:xfrm>
              <a:off x="4365" y="826"/>
              <a:ext cx="37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200">
                  <a:latin typeface="Tahoma" panose="020B0604030504040204" pitchFamily="34" charset="0"/>
                </a:rPr>
                <a:t>Bakterija</a:t>
              </a:r>
              <a:endParaRPr lang="en-GB" altLang="sr-Latn-RS" sz="18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2650" name="Group 55"/>
          <p:cNvGrpSpPr>
            <a:grpSpLocks/>
          </p:cNvGrpSpPr>
          <p:nvPr/>
        </p:nvGrpSpPr>
        <p:grpSpPr bwMode="auto">
          <a:xfrm rot="5400000">
            <a:off x="8491538" y="1825626"/>
            <a:ext cx="508000" cy="403225"/>
            <a:chOff x="4014" y="3584"/>
            <a:chExt cx="320" cy="254"/>
          </a:xfrm>
        </p:grpSpPr>
        <p:sp>
          <p:nvSpPr>
            <p:cNvPr id="112706" name="Line 56"/>
            <p:cNvSpPr>
              <a:spLocks noChangeShapeType="1"/>
            </p:cNvSpPr>
            <p:nvPr/>
          </p:nvSpPr>
          <p:spPr bwMode="auto">
            <a:xfrm>
              <a:off x="4047" y="3641"/>
              <a:ext cx="74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07" name="Line 57"/>
            <p:cNvSpPr>
              <a:spLocks noChangeShapeType="1"/>
            </p:cNvSpPr>
            <p:nvPr/>
          </p:nvSpPr>
          <p:spPr bwMode="auto">
            <a:xfrm flipH="1">
              <a:off x="4072" y="3731"/>
              <a:ext cx="82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08" name="Line 58"/>
            <p:cNvSpPr>
              <a:spLocks noChangeShapeType="1"/>
            </p:cNvSpPr>
            <p:nvPr/>
          </p:nvSpPr>
          <p:spPr bwMode="auto">
            <a:xfrm flipH="1">
              <a:off x="4154" y="3731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12709" name="Group 59"/>
            <p:cNvGrpSpPr>
              <a:grpSpLocks/>
            </p:cNvGrpSpPr>
            <p:nvPr/>
          </p:nvGrpSpPr>
          <p:grpSpPr bwMode="auto">
            <a:xfrm>
              <a:off x="4023" y="3584"/>
              <a:ext cx="50" cy="50"/>
              <a:chOff x="4575" y="1252"/>
              <a:chExt cx="50" cy="50"/>
            </a:xfrm>
          </p:grpSpPr>
          <p:sp>
            <p:nvSpPr>
              <p:cNvPr id="112716" name="Line 60"/>
              <p:cNvSpPr>
                <a:spLocks noChangeShapeType="1"/>
              </p:cNvSpPr>
              <p:nvPr/>
            </p:nvSpPr>
            <p:spPr bwMode="auto">
              <a:xfrm>
                <a:off x="4575" y="1301"/>
                <a:ext cx="4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17" name="Line 61"/>
              <p:cNvSpPr>
                <a:spLocks noChangeShapeType="1"/>
              </p:cNvSpPr>
              <p:nvPr/>
            </p:nvSpPr>
            <p:spPr bwMode="auto">
              <a:xfrm>
                <a:off x="4624" y="1252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12710" name="Group 62"/>
            <p:cNvGrpSpPr>
              <a:grpSpLocks/>
            </p:cNvGrpSpPr>
            <p:nvPr/>
          </p:nvGrpSpPr>
          <p:grpSpPr bwMode="auto">
            <a:xfrm>
              <a:off x="4014" y="3789"/>
              <a:ext cx="51" cy="49"/>
              <a:chOff x="4566" y="1457"/>
              <a:chExt cx="51" cy="49"/>
            </a:xfrm>
          </p:grpSpPr>
          <p:sp>
            <p:nvSpPr>
              <p:cNvPr id="112714" name="Line 63"/>
              <p:cNvSpPr>
                <a:spLocks noChangeShapeType="1"/>
              </p:cNvSpPr>
              <p:nvPr/>
            </p:nvSpPr>
            <p:spPr bwMode="auto">
              <a:xfrm flipH="1">
                <a:off x="4566" y="1457"/>
                <a:ext cx="5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15" name="Line 64"/>
              <p:cNvSpPr>
                <a:spLocks noChangeShapeType="1"/>
              </p:cNvSpPr>
              <p:nvPr/>
            </p:nvSpPr>
            <p:spPr bwMode="auto">
              <a:xfrm>
                <a:off x="4616" y="145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711" name="Line 65"/>
            <p:cNvSpPr>
              <a:spLocks noChangeShapeType="1"/>
            </p:cNvSpPr>
            <p:nvPr/>
          </p:nvSpPr>
          <p:spPr bwMode="auto">
            <a:xfrm flipH="1">
              <a:off x="4047" y="3715"/>
              <a:ext cx="66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12" name="Line 66"/>
            <p:cNvSpPr>
              <a:spLocks noChangeShapeType="1"/>
            </p:cNvSpPr>
            <p:nvPr/>
          </p:nvSpPr>
          <p:spPr bwMode="auto">
            <a:xfrm>
              <a:off x="4072" y="3609"/>
              <a:ext cx="82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13" name="Line 67"/>
            <p:cNvSpPr>
              <a:spLocks noChangeShapeType="1"/>
            </p:cNvSpPr>
            <p:nvPr/>
          </p:nvSpPr>
          <p:spPr bwMode="auto">
            <a:xfrm>
              <a:off x="4154" y="3690"/>
              <a:ext cx="1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12651" name="Oval 68"/>
          <p:cNvSpPr>
            <a:spLocks noChangeArrowheads="1"/>
          </p:cNvSpPr>
          <p:nvPr/>
        </p:nvSpPr>
        <p:spPr bwMode="auto">
          <a:xfrm>
            <a:off x="7277101" y="4143376"/>
            <a:ext cx="733425" cy="2571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Comic Sans MS" panose="030F0702030302020204" pitchFamily="66" charset="0"/>
            </a:endParaRPr>
          </a:p>
        </p:txBody>
      </p:sp>
      <p:grpSp>
        <p:nvGrpSpPr>
          <p:cNvPr id="112652" name="Group 69"/>
          <p:cNvGrpSpPr>
            <a:grpSpLocks/>
          </p:cNvGrpSpPr>
          <p:nvPr/>
        </p:nvGrpSpPr>
        <p:grpSpPr bwMode="auto">
          <a:xfrm>
            <a:off x="7100889" y="3219450"/>
            <a:ext cx="1063625" cy="865188"/>
            <a:chOff x="3513" y="2028"/>
            <a:chExt cx="670" cy="545"/>
          </a:xfrm>
        </p:grpSpPr>
        <p:sp>
          <p:nvSpPr>
            <p:cNvPr id="112702" name="Freeform 70"/>
            <p:cNvSpPr>
              <a:spLocks/>
            </p:cNvSpPr>
            <p:nvPr/>
          </p:nvSpPr>
          <p:spPr bwMode="auto">
            <a:xfrm>
              <a:off x="3809" y="2306"/>
              <a:ext cx="98" cy="131"/>
            </a:xfrm>
            <a:custGeom>
              <a:avLst/>
              <a:gdLst>
                <a:gd name="T0" fmla="*/ 49 w 98"/>
                <a:gd name="T1" fmla="*/ 131 h 131"/>
                <a:gd name="T2" fmla="*/ 0 w 98"/>
                <a:gd name="T3" fmla="*/ 0 h 131"/>
                <a:gd name="T4" fmla="*/ 98 w 98"/>
                <a:gd name="T5" fmla="*/ 0 h 131"/>
                <a:gd name="T6" fmla="*/ 49 w 98"/>
                <a:gd name="T7" fmla="*/ 131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"/>
                <a:gd name="T13" fmla="*/ 0 h 131"/>
                <a:gd name="T14" fmla="*/ 98 w 98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" h="131">
                  <a:moveTo>
                    <a:pt x="49" y="13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49" y="13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03" name="Line 71"/>
            <p:cNvSpPr>
              <a:spLocks noChangeShapeType="1"/>
            </p:cNvSpPr>
            <p:nvPr/>
          </p:nvSpPr>
          <p:spPr bwMode="auto">
            <a:xfrm>
              <a:off x="3858" y="2028"/>
              <a:ext cx="1" cy="344"/>
            </a:xfrm>
            <a:prstGeom prst="line">
              <a:avLst/>
            </a:prstGeom>
            <a:noFill/>
            <a:ln w="523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704" name="Rectangle 72"/>
            <p:cNvSpPr>
              <a:spLocks noChangeArrowheads="1"/>
            </p:cNvSpPr>
            <p:nvPr/>
          </p:nvSpPr>
          <p:spPr bwMode="auto">
            <a:xfrm>
              <a:off x="3513" y="238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C4</a:t>
              </a:r>
              <a:endParaRPr lang="en-GB" altLang="sr-Latn-RS" b="1">
                <a:latin typeface="Tahoma" panose="020B0604030504040204" pitchFamily="34" charset="0"/>
              </a:endParaRPr>
            </a:p>
          </p:txBody>
        </p:sp>
        <p:sp>
          <p:nvSpPr>
            <p:cNvPr id="112705" name="Rectangle 73"/>
            <p:cNvSpPr>
              <a:spLocks noChangeArrowheads="1"/>
            </p:cNvSpPr>
            <p:nvPr/>
          </p:nvSpPr>
          <p:spPr bwMode="auto">
            <a:xfrm>
              <a:off x="3978" y="2371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2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112653" name="Group 74"/>
          <p:cNvGrpSpPr>
            <a:grpSpLocks/>
          </p:cNvGrpSpPr>
          <p:nvPr/>
        </p:nvGrpSpPr>
        <p:grpSpPr bwMode="auto">
          <a:xfrm>
            <a:off x="6829426" y="4005264"/>
            <a:ext cx="1616075" cy="382587"/>
            <a:chOff x="3342" y="2523"/>
            <a:chExt cx="1018" cy="241"/>
          </a:xfrm>
        </p:grpSpPr>
        <p:grpSp>
          <p:nvGrpSpPr>
            <p:cNvPr id="112692" name="Group 75"/>
            <p:cNvGrpSpPr>
              <a:grpSpLocks/>
            </p:cNvGrpSpPr>
            <p:nvPr/>
          </p:nvGrpSpPr>
          <p:grpSpPr bwMode="auto">
            <a:xfrm>
              <a:off x="3342" y="2523"/>
              <a:ext cx="559" cy="233"/>
              <a:chOff x="3342" y="2523"/>
              <a:chExt cx="559" cy="233"/>
            </a:xfrm>
          </p:grpSpPr>
          <p:sp>
            <p:nvSpPr>
              <p:cNvPr id="112698" name="Rectangle 76"/>
              <p:cNvSpPr>
                <a:spLocks noChangeArrowheads="1"/>
              </p:cNvSpPr>
              <p:nvPr/>
            </p:nvSpPr>
            <p:spPr bwMode="auto">
              <a:xfrm>
                <a:off x="3342" y="2583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112699" name="Line 77"/>
              <p:cNvSpPr>
                <a:spLocks noChangeShapeType="1"/>
              </p:cNvSpPr>
              <p:nvPr/>
            </p:nvSpPr>
            <p:spPr bwMode="auto">
              <a:xfrm flipH="1">
                <a:off x="3536" y="2524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00" name="Line 78"/>
              <p:cNvSpPr>
                <a:spLocks noChangeShapeType="1"/>
              </p:cNvSpPr>
              <p:nvPr/>
            </p:nvSpPr>
            <p:spPr bwMode="auto">
              <a:xfrm>
                <a:off x="3637" y="2523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701" name="Rectangle 79"/>
              <p:cNvSpPr>
                <a:spLocks noChangeArrowheads="1"/>
              </p:cNvSpPr>
              <p:nvPr/>
            </p:nvSpPr>
            <p:spPr bwMode="auto">
              <a:xfrm>
                <a:off x="3622" y="2583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C4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2693" name="Group 80"/>
            <p:cNvGrpSpPr>
              <a:grpSpLocks/>
            </p:cNvGrpSpPr>
            <p:nvPr/>
          </p:nvGrpSpPr>
          <p:grpSpPr bwMode="auto">
            <a:xfrm>
              <a:off x="3801" y="2526"/>
              <a:ext cx="559" cy="238"/>
              <a:chOff x="3801" y="2526"/>
              <a:chExt cx="559" cy="238"/>
            </a:xfrm>
          </p:grpSpPr>
          <p:sp>
            <p:nvSpPr>
              <p:cNvPr id="112694" name="Rectangle 81"/>
              <p:cNvSpPr>
                <a:spLocks noChangeArrowheads="1"/>
              </p:cNvSpPr>
              <p:nvPr/>
            </p:nvSpPr>
            <p:spPr bwMode="auto">
              <a:xfrm>
                <a:off x="3801" y="2591"/>
                <a:ext cx="2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2a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  <p:sp>
            <p:nvSpPr>
              <p:cNvPr id="112695" name="Line 82"/>
              <p:cNvSpPr>
                <a:spLocks noChangeShapeType="1"/>
              </p:cNvSpPr>
              <p:nvPr/>
            </p:nvSpPr>
            <p:spPr bwMode="auto">
              <a:xfrm flipH="1">
                <a:off x="3989" y="2526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96" name="Line 83"/>
              <p:cNvSpPr>
                <a:spLocks noChangeShapeType="1"/>
              </p:cNvSpPr>
              <p:nvPr/>
            </p:nvSpPr>
            <p:spPr bwMode="auto">
              <a:xfrm>
                <a:off x="4090" y="253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97" name="Rectangle 84"/>
              <p:cNvSpPr>
                <a:spLocks noChangeArrowheads="1"/>
              </p:cNvSpPr>
              <p:nvPr/>
            </p:nvSpPr>
            <p:spPr bwMode="auto">
              <a:xfrm>
                <a:off x="4081" y="2591"/>
                <a:ext cx="2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sr-Latn-RS" sz="1200">
                    <a:latin typeface="Tahoma" panose="020B0604030504040204" pitchFamily="34" charset="0"/>
                  </a:rPr>
                  <a:t>C</a:t>
                </a:r>
                <a:r>
                  <a:rPr lang="sr-Latn-CS" altLang="sr-Latn-RS" sz="1200">
                    <a:latin typeface="Tahoma" panose="020B0604030504040204" pitchFamily="34" charset="0"/>
                  </a:rPr>
                  <a:t>2b</a:t>
                </a:r>
                <a:endParaRPr lang="en-GB" altLang="sr-Latn-RS" sz="1200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12654" name="Group 85"/>
          <p:cNvGrpSpPr>
            <a:grpSpLocks/>
          </p:cNvGrpSpPr>
          <p:nvPr/>
        </p:nvGrpSpPr>
        <p:grpSpPr bwMode="auto">
          <a:xfrm>
            <a:off x="4448175" y="4619625"/>
            <a:ext cx="325438" cy="933450"/>
            <a:chOff x="1842" y="2910"/>
            <a:chExt cx="205" cy="588"/>
          </a:xfrm>
        </p:grpSpPr>
        <p:grpSp>
          <p:nvGrpSpPr>
            <p:cNvPr id="112688" name="Group 86"/>
            <p:cNvGrpSpPr>
              <a:grpSpLocks/>
            </p:cNvGrpSpPr>
            <p:nvPr/>
          </p:nvGrpSpPr>
          <p:grpSpPr bwMode="auto">
            <a:xfrm>
              <a:off x="1899" y="2910"/>
              <a:ext cx="84" cy="402"/>
              <a:chOff x="1890" y="2430"/>
              <a:chExt cx="99" cy="474"/>
            </a:xfrm>
          </p:grpSpPr>
          <p:sp>
            <p:nvSpPr>
              <p:cNvPr id="112690" name="Freeform 87"/>
              <p:cNvSpPr>
                <a:spLocks/>
              </p:cNvSpPr>
              <p:nvPr/>
            </p:nvSpPr>
            <p:spPr bwMode="auto">
              <a:xfrm>
                <a:off x="1890" y="2773"/>
                <a:ext cx="99" cy="131"/>
              </a:xfrm>
              <a:custGeom>
                <a:avLst/>
                <a:gdLst>
                  <a:gd name="T0" fmla="*/ 49 w 99"/>
                  <a:gd name="T1" fmla="*/ 131 h 131"/>
                  <a:gd name="T2" fmla="*/ 0 w 99"/>
                  <a:gd name="T3" fmla="*/ 0 h 131"/>
                  <a:gd name="T4" fmla="*/ 99 w 99"/>
                  <a:gd name="T5" fmla="*/ 0 h 131"/>
                  <a:gd name="T6" fmla="*/ 49 w 99"/>
                  <a:gd name="T7" fmla="*/ 131 h 13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9"/>
                  <a:gd name="T13" fmla="*/ 0 h 131"/>
                  <a:gd name="T14" fmla="*/ 99 w 99"/>
                  <a:gd name="T15" fmla="*/ 131 h 13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" h="131">
                    <a:moveTo>
                      <a:pt x="49" y="131"/>
                    </a:moveTo>
                    <a:lnTo>
                      <a:pt x="0" y="0"/>
                    </a:lnTo>
                    <a:lnTo>
                      <a:pt x="99" y="0"/>
                    </a:lnTo>
                    <a:lnTo>
                      <a:pt x="49" y="1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91" name="Line 88"/>
              <p:cNvSpPr>
                <a:spLocks noChangeShapeType="1"/>
              </p:cNvSpPr>
              <p:nvPr/>
            </p:nvSpPr>
            <p:spPr bwMode="auto">
              <a:xfrm>
                <a:off x="1939" y="2430"/>
                <a:ext cx="1" cy="409"/>
              </a:xfrm>
              <a:prstGeom prst="line">
                <a:avLst/>
              </a:prstGeom>
              <a:noFill/>
              <a:ln w="523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689" name="Rectangle 89"/>
            <p:cNvSpPr>
              <a:spLocks noChangeArrowheads="1"/>
            </p:cNvSpPr>
            <p:nvPr/>
          </p:nvSpPr>
          <p:spPr bwMode="auto">
            <a:xfrm>
              <a:off x="1842" y="3306"/>
              <a:ext cx="2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latin typeface="Helvetica" panose="020B0604020202020204" pitchFamily="34" charset="0"/>
                </a:rPr>
                <a:t>C</a:t>
              </a:r>
              <a:r>
                <a:rPr lang="sr-Latn-CS" altLang="sr-Latn-RS">
                  <a:latin typeface="Arial" panose="020B0604020202020204" pitchFamily="34" charset="0"/>
                </a:rPr>
                <a:t>3</a:t>
              </a:r>
              <a:endParaRPr lang="en-GB" altLang="sr-Latn-RS" b="1">
                <a:latin typeface="Arial" panose="020B0604020202020204" pitchFamily="34" charset="0"/>
              </a:endParaRPr>
            </a:p>
          </p:txBody>
        </p:sp>
      </p:grpSp>
      <p:grpSp>
        <p:nvGrpSpPr>
          <p:cNvPr id="112655" name="Group 90"/>
          <p:cNvGrpSpPr>
            <a:grpSpLocks/>
          </p:cNvGrpSpPr>
          <p:nvPr/>
        </p:nvGrpSpPr>
        <p:grpSpPr bwMode="auto">
          <a:xfrm>
            <a:off x="4154488" y="5473700"/>
            <a:ext cx="912812" cy="450850"/>
            <a:chOff x="1657" y="3448"/>
            <a:chExt cx="575" cy="284"/>
          </a:xfrm>
        </p:grpSpPr>
        <p:sp>
          <p:nvSpPr>
            <p:cNvPr id="112683" name="Rectangle 91"/>
            <p:cNvSpPr>
              <a:spLocks noChangeArrowheads="1"/>
            </p:cNvSpPr>
            <p:nvPr/>
          </p:nvSpPr>
          <p:spPr bwMode="auto">
            <a:xfrm>
              <a:off x="1929" y="3540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grpSp>
          <p:nvGrpSpPr>
            <p:cNvPr id="112684" name="Group 92"/>
            <p:cNvGrpSpPr>
              <a:grpSpLocks/>
            </p:cNvGrpSpPr>
            <p:nvPr/>
          </p:nvGrpSpPr>
          <p:grpSpPr bwMode="auto">
            <a:xfrm>
              <a:off x="1841" y="3448"/>
              <a:ext cx="203" cy="103"/>
              <a:chOff x="1841" y="3160"/>
              <a:chExt cx="203" cy="103"/>
            </a:xfrm>
          </p:grpSpPr>
          <p:sp>
            <p:nvSpPr>
              <p:cNvPr id="112686" name="Line 93"/>
              <p:cNvSpPr>
                <a:spLocks noChangeShapeType="1"/>
              </p:cNvSpPr>
              <p:nvPr/>
            </p:nvSpPr>
            <p:spPr bwMode="auto">
              <a:xfrm flipH="1">
                <a:off x="1841" y="3161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87" name="Line 94"/>
              <p:cNvSpPr>
                <a:spLocks noChangeShapeType="1"/>
              </p:cNvSpPr>
              <p:nvPr/>
            </p:nvSpPr>
            <p:spPr bwMode="auto">
              <a:xfrm>
                <a:off x="1942" y="3160"/>
                <a:ext cx="102" cy="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685" name="Rectangle 95"/>
            <p:cNvSpPr>
              <a:spLocks noChangeArrowheads="1"/>
            </p:cNvSpPr>
            <p:nvPr/>
          </p:nvSpPr>
          <p:spPr bwMode="auto">
            <a:xfrm>
              <a:off x="1657" y="3540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3b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112656" name="Group 96"/>
          <p:cNvGrpSpPr>
            <a:grpSpLocks/>
          </p:cNvGrpSpPr>
          <p:nvPr/>
        </p:nvGrpSpPr>
        <p:grpSpPr bwMode="auto">
          <a:xfrm>
            <a:off x="1774826" y="4019550"/>
            <a:ext cx="2435225" cy="1695450"/>
            <a:chOff x="158" y="2532"/>
            <a:chExt cx="1534" cy="1068"/>
          </a:xfrm>
        </p:grpSpPr>
        <p:grpSp>
          <p:nvGrpSpPr>
            <p:cNvPr id="112676" name="Group 97"/>
            <p:cNvGrpSpPr>
              <a:grpSpLocks/>
            </p:cNvGrpSpPr>
            <p:nvPr/>
          </p:nvGrpSpPr>
          <p:grpSpPr bwMode="auto">
            <a:xfrm>
              <a:off x="1163" y="2685"/>
              <a:ext cx="342" cy="69"/>
              <a:chOff x="1097" y="2283"/>
              <a:chExt cx="450" cy="81"/>
            </a:xfrm>
          </p:grpSpPr>
          <p:sp>
            <p:nvSpPr>
              <p:cNvPr id="112681" name="Freeform 98"/>
              <p:cNvSpPr>
                <a:spLocks/>
              </p:cNvSpPr>
              <p:nvPr/>
            </p:nvSpPr>
            <p:spPr bwMode="auto">
              <a:xfrm>
                <a:off x="1097" y="2283"/>
                <a:ext cx="98" cy="81"/>
              </a:xfrm>
              <a:custGeom>
                <a:avLst/>
                <a:gdLst>
                  <a:gd name="T0" fmla="*/ 0 w 98"/>
                  <a:gd name="T1" fmla="*/ 41 h 81"/>
                  <a:gd name="T2" fmla="*/ 98 w 98"/>
                  <a:gd name="T3" fmla="*/ 0 h 81"/>
                  <a:gd name="T4" fmla="*/ 98 w 98"/>
                  <a:gd name="T5" fmla="*/ 81 h 81"/>
                  <a:gd name="T6" fmla="*/ 0 w 98"/>
                  <a:gd name="T7" fmla="*/ 41 h 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8"/>
                  <a:gd name="T13" fmla="*/ 0 h 81"/>
                  <a:gd name="T14" fmla="*/ 98 w 98"/>
                  <a:gd name="T15" fmla="*/ 81 h 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8" h="81">
                    <a:moveTo>
                      <a:pt x="0" y="41"/>
                    </a:moveTo>
                    <a:lnTo>
                      <a:pt x="98" y="0"/>
                    </a:lnTo>
                    <a:lnTo>
                      <a:pt x="98" y="8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82" name="Line 99"/>
              <p:cNvSpPr>
                <a:spLocks noChangeShapeType="1"/>
              </p:cNvSpPr>
              <p:nvPr/>
            </p:nvSpPr>
            <p:spPr bwMode="auto">
              <a:xfrm flipH="1">
                <a:off x="1129" y="2324"/>
                <a:ext cx="418" cy="1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677" name="Oval 100"/>
            <p:cNvSpPr>
              <a:spLocks noChangeArrowheads="1"/>
            </p:cNvSpPr>
            <p:nvPr/>
          </p:nvSpPr>
          <p:spPr bwMode="auto">
            <a:xfrm>
              <a:off x="158" y="2532"/>
              <a:ext cx="988" cy="360"/>
            </a:xfrm>
            <a:prstGeom prst="ellipse">
              <a:avLst/>
            </a:prstGeom>
            <a:solidFill>
              <a:srgbClr val="CC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hr-HR" altLang="sr-Latn-RS" sz="1800">
                <a:latin typeface="Comic Sans MS" panose="030F0702030302020204" pitchFamily="66" charset="0"/>
              </a:endParaRPr>
            </a:p>
          </p:txBody>
        </p:sp>
        <p:sp>
          <p:nvSpPr>
            <p:cNvPr id="112678" name="Rectangle 101"/>
            <p:cNvSpPr>
              <a:spLocks noChangeArrowheads="1"/>
            </p:cNvSpPr>
            <p:nvPr/>
          </p:nvSpPr>
          <p:spPr bwMode="auto">
            <a:xfrm>
              <a:off x="334" y="2583"/>
              <a:ext cx="650" cy="192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>
                  <a:solidFill>
                    <a:schemeClr val="bg1"/>
                  </a:solidFill>
                  <a:latin typeface="Helvetica" panose="020B0604020202020204" pitchFamily="34" charset="0"/>
                </a:rPr>
                <a:t>C4b2a3b</a:t>
              </a:r>
              <a:endParaRPr lang="en-GB" altLang="sr-Latn-RS" b="1">
                <a:solidFill>
                  <a:schemeClr val="bg1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112679" name="Rectangle 102"/>
            <p:cNvSpPr>
              <a:spLocks noChangeArrowheads="1"/>
            </p:cNvSpPr>
            <p:nvPr/>
          </p:nvSpPr>
          <p:spPr bwMode="auto">
            <a:xfrm>
              <a:off x="278" y="2910"/>
              <a:ext cx="9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 b="1">
                  <a:latin typeface="Tahoma" panose="020B0604030504040204" pitchFamily="34" charset="0"/>
                </a:rPr>
                <a:t>C5 KONVERTAZA</a:t>
              </a:r>
            </a:p>
          </p:txBody>
        </p:sp>
        <p:sp>
          <p:nvSpPr>
            <p:cNvPr id="112680" name="Line 103"/>
            <p:cNvSpPr>
              <a:spLocks noChangeShapeType="1"/>
            </p:cNvSpPr>
            <p:nvPr/>
          </p:nvSpPr>
          <p:spPr bwMode="auto">
            <a:xfrm flipH="1" flipV="1">
              <a:off x="1200" y="2748"/>
              <a:ext cx="492" cy="8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12657" name="Group 104"/>
          <p:cNvGrpSpPr>
            <a:grpSpLocks/>
          </p:cNvGrpSpPr>
          <p:nvPr/>
        </p:nvGrpSpPr>
        <p:grpSpPr bwMode="auto">
          <a:xfrm>
            <a:off x="2060576" y="1312863"/>
            <a:ext cx="930275" cy="457200"/>
            <a:chOff x="338" y="827"/>
            <a:chExt cx="586" cy="288"/>
          </a:xfrm>
        </p:grpSpPr>
        <p:sp>
          <p:nvSpPr>
            <p:cNvPr id="112672" name="Line 105"/>
            <p:cNvSpPr>
              <a:spLocks noChangeShapeType="1"/>
            </p:cNvSpPr>
            <p:nvPr/>
          </p:nvSpPr>
          <p:spPr bwMode="auto">
            <a:xfrm rot="10800000" flipH="1">
              <a:off x="615" y="1012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673" name="Line 106"/>
            <p:cNvSpPr>
              <a:spLocks noChangeShapeType="1"/>
            </p:cNvSpPr>
            <p:nvPr/>
          </p:nvSpPr>
          <p:spPr bwMode="auto">
            <a:xfrm rot="10800000">
              <a:off x="514" y="1013"/>
              <a:ext cx="102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2674" name="Rectangle 107"/>
            <p:cNvSpPr>
              <a:spLocks noChangeArrowheads="1"/>
            </p:cNvSpPr>
            <p:nvPr/>
          </p:nvSpPr>
          <p:spPr bwMode="auto">
            <a:xfrm>
              <a:off x="338" y="827"/>
              <a:ext cx="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5a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  <p:sp>
          <p:nvSpPr>
            <p:cNvPr id="112675" name="Rectangle 108"/>
            <p:cNvSpPr>
              <a:spLocks noChangeArrowheads="1"/>
            </p:cNvSpPr>
            <p:nvPr/>
          </p:nvSpPr>
          <p:spPr bwMode="auto">
            <a:xfrm>
              <a:off x="618" y="827"/>
              <a:ext cx="3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sr-Latn-RS" sz="1400">
                  <a:latin typeface="Tahoma" panose="020B0604030504040204" pitchFamily="34" charset="0"/>
                </a:rPr>
                <a:t>C</a:t>
              </a:r>
              <a:r>
                <a:rPr lang="sr-Latn-CS" altLang="sr-Latn-RS" sz="1400">
                  <a:latin typeface="Tahoma" panose="020B0604030504040204" pitchFamily="34" charset="0"/>
                </a:rPr>
                <a:t>5b</a:t>
              </a:r>
              <a:endParaRPr lang="en-GB" altLang="sr-Latn-RS" sz="1400">
                <a:latin typeface="Tahoma" panose="020B0604030504040204" pitchFamily="34" charset="0"/>
              </a:endParaRPr>
            </a:p>
          </p:txBody>
        </p:sp>
      </p:grpSp>
      <p:grpSp>
        <p:nvGrpSpPr>
          <p:cNvPr id="112658" name="Group 109"/>
          <p:cNvGrpSpPr>
            <a:grpSpLocks/>
          </p:cNvGrpSpPr>
          <p:nvPr/>
        </p:nvGrpSpPr>
        <p:grpSpPr bwMode="auto">
          <a:xfrm>
            <a:off x="6734176" y="1160464"/>
            <a:ext cx="1628775" cy="428625"/>
            <a:chOff x="3282" y="731"/>
            <a:chExt cx="1026" cy="270"/>
          </a:xfrm>
        </p:grpSpPr>
        <p:grpSp>
          <p:nvGrpSpPr>
            <p:cNvPr id="112668" name="Group 110"/>
            <p:cNvGrpSpPr>
              <a:grpSpLocks/>
            </p:cNvGrpSpPr>
            <p:nvPr/>
          </p:nvGrpSpPr>
          <p:grpSpPr bwMode="auto">
            <a:xfrm>
              <a:off x="3284" y="840"/>
              <a:ext cx="1024" cy="161"/>
              <a:chOff x="3470" y="1170"/>
              <a:chExt cx="622" cy="98"/>
            </a:xfrm>
          </p:grpSpPr>
          <p:sp>
            <p:nvSpPr>
              <p:cNvPr id="112670" name="Freeform 111"/>
              <p:cNvSpPr>
                <a:spLocks/>
              </p:cNvSpPr>
              <p:nvPr/>
            </p:nvSpPr>
            <p:spPr bwMode="auto">
              <a:xfrm>
                <a:off x="3977" y="1170"/>
                <a:ext cx="115" cy="98"/>
              </a:xfrm>
              <a:custGeom>
                <a:avLst/>
                <a:gdLst>
                  <a:gd name="T0" fmla="*/ 115 w 115"/>
                  <a:gd name="T1" fmla="*/ 49 h 98"/>
                  <a:gd name="T2" fmla="*/ 0 w 115"/>
                  <a:gd name="T3" fmla="*/ 98 h 98"/>
                  <a:gd name="T4" fmla="*/ 0 w 115"/>
                  <a:gd name="T5" fmla="*/ 0 h 98"/>
                  <a:gd name="T6" fmla="*/ 115 w 115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98"/>
                  <a:gd name="T14" fmla="*/ 115 w 115"/>
                  <a:gd name="T15" fmla="*/ 98 h 9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98">
                    <a:moveTo>
                      <a:pt x="115" y="49"/>
                    </a:moveTo>
                    <a:lnTo>
                      <a:pt x="0" y="98"/>
                    </a:lnTo>
                    <a:lnTo>
                      <a:pt x="0" y="0"/>
                    </a:lnTo>
                    <a:lnTo>
                      <a:pt x="115" y="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12671" name="Line 112"/>
              <p:cNvSpPr>
                <a:spLocks noChangeShapeType="1"/>
              </p:cNvSpPr>
              <p:nvPr/>
            </p:nvSpPr>
            <p:spPr bwMode="auto">
              <a:xfrm>
                <a:off x="3470" y="1219"/>
                <a:ext cx="564" cy="1"/>
              </a:xfrm>
              <a:prstGeom prst="line">
                <a:avLst/>
              </a:prstGeom>
              <a:noFill/>
              <a:ln w="3968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12669" name="Text Box 113"/>
            <p:cNvSpPr txBox="1">
              <a:spLocks noChangeArrowheads="1"/>
            </p:cNvSpPr>
            <p:nvPr/>
          </p:nvSpPr>
          <p:spPr bwMode="auto">
            <a:xfrm>
              <a:off x="3282" y="731"/>
              <a:ext cx="9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Lizira bakteriju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12659" name="Group 114"/>
          <p:cNvGrpSpPr>
            <a:grpSpLocks/>
          </p:cNvGrpSpPr>
          <p:nvPr/>
        </p:nvGrpSpPr>
        <p:grpSpPr bwMode="auto">
          <a:xfrm>
            <a:off x="5314951" y="257176"/>
            <a:ext cx="1438275" cy="1584325"/>
            <a:chOff x="2388" y="162"/>
            <a:chExt cx="906" cy="998"/>
          </a:xfrm>
        </p:grpSpPr>
        <p:sp>
          <p:nvSpPr>
            <p:cNvPr id="112662" name="Text Box 115"/>
            <p:cNvSpPr txBox="1">
              <a:spLocks noChangeArrowheads="1"/>
            </p:cNvSpPr>
            <p:nvPr/>
          </p:nvSpPr>
          <p:spPr bwMode="auto">
            <a:xfrm>
              <a:off x="2388" y="162"/>
              <a:ext cx="90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Tw Cen MT" panose="020B0602020104020603" pitchFamily="34" charset="-18"/>
                </a:defRPr>
              </a:lvl1pPr>
              <a:lvl2pPr marL="742950" indent="-28575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Tw Cen MT" panose="020B0602020104020603" pitchFamily="34" charset="-18"/>
                </a:defRPr>
              </a:lvl2pPr>
              <a:lvl3pPr marL="11430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Tw Cen MT" panose="020B0602020104020603" pitchFamily="34" charset="-18"/>
                </a:defRPr>
              </a:lvl3pPr>
              <a:lvl4pPr marL="16002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4pPr>
              <a:lvl5pPr marL="2057400" indent="-228600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5pPr>
              <a:lvl6pPr marL="25146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6pPr>
              <a:lvl7pPr marL="29718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7pPr>
              <a:lvl8pPr marL="34290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8pPr>
              <a:lvl9pPr marL="3886200" indent="-228600" defTabSz="457200" eaLnBrk="0" fontAlgn="base" hangingPunct="0">
                <a:lnSpc>
                  <a:spcPct val="12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Tw Cen MT" panose="020B0602020104020603" pitchFamily="34" charset="-1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sr-Latn-CS" altLang="sr-Latn-RS" sz="1200" b="1">
                  <a:latin typeface="Tahoma" panose="020B0604030504040204" pitchFamily="34" charset="0"/>
                </a:rPr>
                <a:t>Kompleks koji oštećuje membranu</a:t>
              </a:r>
              <a:endParaRPr lang="en-GB" altLang="sr-Latn-RS" sz="1200" b="1">
                <a:latin typeface="Tahoma" panose="020B0604030504040204" pitchFamily="34" charset="0"/>
              </a:endParaRPr>
            </a:p>
          </p:txBody>
        </p:sp>
        <p:grpSp>
          <p:nvGrpSpPr>
            <p:cNvPr id="112663" name="Group 116"/>
            <p:cNvGrpSpPr>
              <a:grpSpLocks/>
            </p:cNvGrpSpPr>
            <p:nvPr/>
          </p:nvGrpSpPr>
          <p:grpSpPr bwMode="auto">
            <a:xfrm>
              <a:off x="2484" y="690"/>
              <a:ext cx="638" cy="470"/>
              <a:chOff x="2484" y="690"/>
              <a:chExt cx="638" cy="470"/>
            </a:xfrm>
          </p:grpSpPr>
          <p:sp>
            <p:nvSpPr>
              <p:cNvPr id="112664" name="Rectangle 117"/>
              <p:cNvSpPr>
                <a:spLocks noChangeArrowheads="1"/>
              </p:cNvSpPr>
              <p:nvPr/>
            </p:nvSpPr>
            <p:spPr bwMode="auto">
              <a:xfrm>
                <a:off x="2547" y="696"/>
                <a:ext cx="525" cy="459"/>
              </a:xfrm>
              <a:prstGeom prst="rect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665" name="Oval 118"/>
              <p:cNvSpPr>
                <a:spLocks noChangeArrowheads="1"/>
              </p:cNvSpPr>
              <p:nvPr/>
            </p:nvSpPr>
            <p:spPr bwMode="auto">
              <a:xfrm>
                <a:off x="2484" y="690"/>
                <a:ext cx="120" cy="468"/>
              </a:xfrm>
              <a:prstGeom prst="ellipse">
                <a:avLst/>
              </a:prstGeom>
              <a:solidFill>
                <a:schemeClr val="hlink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666" name="Oval 119"/>
              <p:cNvSpPr>
                <a:spLocks noChangeArrowheads="1"/>
              </p:cNvSpPr>
              <p:nvPr/>
            </p:nvSpPr>
            <p:spPr bwMode="auto">
              <a:xfrm>
                <a:off x="3002" y="692"/>
                <a:ext cx="120" cy="468"/>
              </a:xfrm>
              <a:prstGeom prst="ellipse">
                <a:avLst/>
              </a:prstGeom>
              <a:solidFill>
                <a:schemeClr val="bg2"/>
              </a:solidFill>
              <a:ln w="12700" algn="ctr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hr-HR" altLang="sr-Latn-RS" sz="18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2667" name="Text Box 120"/>
              <p:cNvSpPr txBox="1">
                <a:spLocks noChangeArrowheads="1"/>
              </p:cNvSpPr>
              <p:nvPr/>
            </p:nvSpPr>
            <p:spPr bwMode="auto">
              <a:xfrm>
                <a:off x="2592" y="747"/>
                <a:ext cx="504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1pPr>
                <a:lvl2pPr marL="742950" indent="-28575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2pPr>
                <a:lvl3pPr marL="11430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3pPr>
                <a:lvl4pPr marL="16002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4pPr>
                <a:lvl5pPr marL="2057400" indent="-228600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5pPr>
                <a:lvl6pPr marL="25146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6pPr>
                <a:lvl7pPr marL="29718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7pPr>
                <a:lvl8pPr marL="34290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8pPr>
                <a:lvl9pPr marL="3886200" indent="-228600" defTabSz="457200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-18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lang="en-GB" altLang="sr-Latn-RS" sz="1600" b="1">
                    <a:latin typeface="Times New Roman" panose="02020603050405020304" pitchFamily="18" charset="0"/>
                  </a:rPr>
                  <a:t>C5-C9 MAC</a:t>
                </a:r>
              </a:p>
            </p:txBody>
          </p:sp>
        </p:grpSp>
      </p:grpSp>
      <p:sp>
        <p:nvSpPr>
          <p:cNvPr id="112660" name="Oval 121"/>
          <p:cNvSpPr>
            <a:spLocks noChangeArrowheads="1"/>
          </p:cNvSpPr>
          <p:nvPr/>
        </p:nvSpPr>
        <p:spPr bwMode="auto">
          <a:xfrm>
            <a:off x="8472489" y="2060576"/>
            <a:ext cx="503237" cy="504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1600">
                <a:latin typeface="Arial" panose="020B0604020202020204" pitchFamily="34" charset="0"/>
              </a:rPr>
              <a:t>MBL</a:t>
            </a:r>
            <a:endParaRPr lang="en-US" altLang="sr-Latn-RS" sz="1600">
              <a:latin typeface="Arial" panose="020B0604020202020204" pitchFamily="34" charset="0"/>
            </a:endParaRPr>
          </a:p>
        </p:txBody>
      </p:sp>
      <p:sp>
        <p:nvSpPr>
          <p:cNvPr id="112661" name="Line 122"/>
          <p:cNvSpPr>
            <a:spLocks noChangeShapeType="1"/>
          </p:cNvSpPr>
          <p:nvPr/>
        </p:nvSpPr>
        <p:spPr bwMode="auto">
          <a:xfrm flipH="1">
            <a:off x="8112126" y="2492375"/>
            <a:ext cx="360363" cy="215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3408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82FF784-BE3B-4137-9202-BEB60760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97A014-A1A2-45DF-B70E-721B1857A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7" y="1845734"/>
            <a:ext cx="10336973" cy="402336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sz="2000" dirty="0">
                <a:latin typeface="Arial Narrow" panose="020B0606020202030204" pitchFamily="34" charset="0"/>
              </a:rPr>
              <a:t>Vidljive (mjerljive) sekundarne manifestacije primarnih Ag-At reakcija </a:t>
            </a:r>
            <a:r>
              <a:rPr lang="sl-SI" altLang="sr-Latn-RS" sz="2000" i="1" dirty="0">
                <a:latin typeface="Arial Narrow" panose="020B0606020202030204" pitchFamily="34" charset="0"/>
              </a:rPr>
              <a:t>in vitro</a:t>
            </a:r>
            <a:r>
              <a:rPr lang="sl-SI" altLang="sr-Latn-RS" sz="2000" dirty="0">
                <a:latin typeface="Arial Narrow" panose="020B0606020202030204" pitchFamily="34" charset="0"/>
              </a:rPr>
              <a:t> koje nastaju kao posljedica  aktivacije prisutnog komplementa</a:t>
            </a:r>
            <a:endParaRPr lang="en-US" altLang="sr-Latn-RS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sl-SI" altLang="sr-Latn-RS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2000" dirty="0">
                <a:latin typeface="Arial Narrow" panose="020B0606020202030204" pitchFamily="34" charset="0"/>
              </a:rPr>
              <a:t>Koriste se za: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sl-SI" altLang="sr-Latn-RS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sl-SI" altLang="sr-Latn-RS" sz="2000" dirty="0">
                <a:latin typeface="Arial Narrow" panose="020B0606020202030204" pitchFamily="34" charset="0"/>
              </a:rPr>
              <a:t>Funkcionalno istraživanje komplementa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2000" dirty="0">
                <a:latin typeface="Arial Narrow" panose="020B0606020202030204" pitchFamily="34" charset="0"/>
              </a:rPr>
              <a:t>              </a:t>
            </a:r>
            <a:r>
              <a:rPr lang="sl-SI" altLang="sr-Latn-RS" dirty="0">
                <a:latin typeface="Arial Narrow" panose="020B0606020202030204" pitchFamily="34" charset="0"/>
              </a:rPr>
              <a:t>Test titracije komplementa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sl-SI" altLang="sr-Latn-RS" sz="2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2000" dirty="0">
                <a:latin typeface="Arial Narrow" panose="020B0606020202030204" pitchFamily="34" charset="0"/>
              </a:rPr>
              <a:t>2. Detekciju antigena ili protutijela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sz="2000" dirty="0">
                <a:latin typeface="Arial Narrow" panose="020B0606020202030204" pitchFamily="34" charset="0"/>
              </a:rPr>
              <a:t>              </a:t>
            </a:r>
            <a:r>
              <a:rPr lang="sl-SI" altLang="sr-Latn-RS" dirty="0">
                <a:latin typeface="Arial Narrow" panose="020B0606020202030204" pitchFamily="34" charset="0"/>
              </a:rPr>
              <a:t>Reakcija vezivanja komplementa (RVK)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                 Citotoksični test</a:t>
            </a:r>
          </a:p>
          <a:p>
            <a:pPr>
              <a:buFont typeface="Courier New" panose="02070309020205020404" pitchFamily="49" charset="0"/>
              <a:buChar char="o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01116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sl-SI" altLang="sr-Latn-RS" b="1" dirty="0">
                <a:latin typeface="Arial Narrow" panose="020B0606020202030204" pitchFamily="34" charset="0"/>
              </a:rPr>
              <a:t>Funkcionalno istraživanje komplementa</a:t>
            </a:r>
            <a:br>
              <a:rPr lang="sl-SI" altLang="sr-Latn-RS" b="1" dirty="0">
                <a:latin typeface="Arial Narrow" panose="020B0606020202030204" pitchFamily="34" charset="0"/>
              </a:rPr>
            </a:br>
            <a:r>
              <a:rPr lang="sl-SI" altLang="sr-Latn-RS" b="1" dirty="0">
                <a:latin typeface="Arial Narrow" panose="020B0606020202030204" pitchFamily="34" charset="0"/>
              </a:rPr>
              <a:t>Test </a:t>
            </a:r>
            <a:r>
              <a:rPr lang="sl-SI" altLang="sr-Latn-RS" b="1">
                <a:latin typeface="Arial Narrow" panose="020B0606020202030204" pitchFamily="34" charset="0"/>
              </a:rPr>
              <a:t>titracije komplementa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Postupak za određivanje ukupne </a:t>
            </a:r>
            <a:r>
              <a:rPr lang="sl-SI" altLang="sr-Latn-RS" b="1" dirty="0">
                <a:latin typeface="Arial Narrow" panose="020B0606020202030204" pitchFamily="34" charset="0"/>
              </a:rPr>
              <a:t>hemolizne aktivn</a:t>
            </a:r>
            <a:r>
              <a:rPr lang="en-US" altLang="sr-Latn-RS" b="1" dirty="0" err="1">
                <a:latin typeface="Arial Narrow" panose="020B0606020202030204" pitchFamily="34" charset="0"/>
              </a:rPr>
              <a:t>osti</a:t>
            </a:r>
            <a:r>
              <a:rPr lang="sl-SI" altLang="sr-Latn-RS" b="1" dirty="0">
                <a:latin typeface="Arial Narrow" panose="020B0606020202030204" pitchFamily="34" charset="0"/>
              </a:rPr>
              <a:t> </a:t>
            </a:r>
            <a:r>
              <a:rPr lang="sl-SI" altLang="sr-Latn-RS" dirty="0">
                <a:latin typeface="Arial Narrow" panose="020B0606020202030204" pitchFamily="34" charset="0"/>
              </a:rPr>
              <a:t>C’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l-SI" altLang="sr-Latn-RS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Zasniva se na </a:t>
            </a:r>
            <a:r>
              <a:rPr lang="sl-SI" altLang="sr-Latn-RS" b="1" dirty="0">
                <a:latin typeface="Arial Narrow" panose="020B0606020202030204" pitchFamily="34" charset="0"/>
              </a:rPr>
              <a:t>lizi senzibiliziranih eritrocita </a:t>
            </a:r>
            <a:r>
              <a:rPr lang="sl-SI" altLang="sr-Latn-RS" dirty="0">
                <a:latin typeface="Arial Narrow" panose="020B0606020202030204" pitchFamily="34" charset="0"/>
              </a:rPr>
              <a:t>u tijeku aktivacije klasičnog puta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l-SI" altLang="sr-Latn-RS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Izražava se u: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l-SI" altLang="sr-Latn-RS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	CH</a:t>
            </a:r>
            <a:r>
              <a:rPr lang="sl-SI" altLang="sr-Latn-RS" baseline="-25000" dirty="0">
                <a:latin typeface="Arial Narrow" panose="020B0606020202030204" pitchFamily="34" charset="0"/>
              </a:rPr>
              <a:t>50</a:t>
            </a:r>
            <a:r>
              <a:rPr lang="sl-SI" altLang="sr-Latn-RS" dirty="0">
                <a:latin typeface="Arial Narrow" panose="020B0606020202030204" pitchFamily="34" charset="0"/>
              </a:rPr>
              <a:t> jedinicama u ml (spektorofotometarski na osnovu optičke gustine </a:t>
            </a:r>
            <a:r>
              <a:rPr lang="sl-SI" altLang="sr-Latn-RS" b="1" dirty="0">
                <a:latin typeface="Arial Narrow" panose="020B0606020202030204" pitchFamily="34" charset="0"/>
              </a:rPr>
              <a:t>oslobođenog hemoglobina</a:t>
            </a:r>
            <a:r>
              <a:rPr lang="sl-SI" altLang="sr-Latn-RS" dirty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sl-SI" altLang="sr-Latn-RS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sl-SI" altLang="sr-Latn-RS" dirty="0">
                <a:latin typeface="Arial Narrow" panose="020B0606020202030204" pitchFamily="34" charset="0"/>
              </a:rPr>
              <a:t>	CH</a:t>
            </a:r>
            <a:r>
              <a:rPr lang="sl-SI" altLang="sr-Latn-RS" baseline="-25000" dirty="0">
                <a:latin typeface="Arial Narrow" panose="020B0606020202030204" pitchFamily="34" charset="0"/>
              </a:rPr>
              <a:t>100</a:t>
            </a:r>
            <a:r>
              <a:rPr lang="sl-SI" altLang="sr-Latn-RS" dirty="0">
                <a:latin typeface="Arial Narrow" panose="020B0606020202030204" pitchFamily="34" charset="0"/>
              </a:rPr>
              <a:t> jedinicama u ml (golim okom)</a:t>
            </a:r>
            <a:endParaRPr lang="sl-SI" altLang="sr-Latn-RS" baseline="-25000" dirty="0">
              <a:latin typeface="Arial Narrow" panose="020B0606020202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2884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 err="1"/>
              <a:t>Hemoliza</a:t>
            </a:r>
            <a:r>
              <a:rPr lang="hr-HR" altLang="sr-Latn-RS" b="1" dirty="0"/>
              <a:t> eritrocita</a:t>
            </a:r>
          </a:p>
        </p:txBody>
      </p:sp>
      <p:graphicFrame>
        <p:nvGraphicFramePr>
          <p:cNvPr id="11673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8199700"/>
              </p:ext>
            </p:extLst>
          </p:nvPr>
        </p:nvGraphicFramePr>
        <p:xfrm>
          <a:off x="2792413" y="1962150"/>
          <a:ext cx="6269037" cy="418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Drawing" r:id="rId3" imgW="9058275" imgH="6048375" progId="Presentations.Drawing.13">
                  <p:embed/>
                </p:oleObj>
              </mc:Choice>
              <mc:Fallback>
                <p:oleObj name="Drawing" r:id="rId3" imgW="9058275" imgH="6048375" progId="Presentations.Drawing.13">
                  <p:embed/>
                  <p:pic>
                    <p:nvPicPr>
                      <p:cNvPr id="11673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2413" y="1962150"/>
                        <a:ext cx="6269037" cy="418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664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Sustav komplementa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68991" y="1845734"/>
            <a:ext cx="10890913" cy="44458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hr-HR" altLang="sr-Latn-RS" sz="2800" dirty="0">
                <a:latin typeface="Arial Narrow" panose="020B0606020202030204" pitchFamily="34" charset="0"/>
              </a:rPr>
              <a:t>Sustav komplementa sastoji se od </a:t>
            </a:r>
            <a:r>
              <a:rPr lang="hr-HR" altLang="sr-Latn-RS" sz="2800" b="1" dirty="0">
                <a:latin typeface="Arial Narrow" panose="020B0606020202030204" pitchFamily="34" charset="0"/>
              </a:rPr>
              <a:t>tridesetak  membranskih i serumskih neaktivnih proteina</a:t>
            </a:r>
            <a:r>
              <a:rPr lang="hr-HR" altLang="sr-Latn-RS" sz="2800" dirty="0">
                <a:latin typeface="Arial Narrow" panose="020B0606020202030204" pitchFamily="34" charset="0"/>
              </a:rPr>
              <a:t>. </a:t>
            </a:r>
          </a:p>
          <a:p>
            <a:pPr algn="just"/>
            <a:endParaRPr lang="hr-HR" altLang="sr-Latn-RS" sz="2800" dirty="0">
              <a:latin typeface="Arial Narrow" panose="020B0606020202030204" pitchFamily="34" charset="0"/>
            </a:endParaRPr>
          </a:p>
          <a:p>
            <a:pPr algn="just"/>
            <a:r>
              <a:rPr lang="hr-HR" altLang="sr-Latn-RS" sz="2800" dirty="0">
                <a:latin typeface="Arial Narrow" panose="020B0606020202030204" pitchFamily="34" charset="0"/>
              </a:rPr>
              <a:t>Aktivacija komplementa uključuje niz uzastopnih </a:t>
            </a:r>
            <a:r>
              <a:rPr lang="hr-HR" altLang="sr-Latn-RS" sz="2800" dirty="0" err="1">
                <a:latin typeface="Arial Narrow" panose="020B0606020202030204" pitchFamily="34" charset="0"/>
              </a:rPr>
              <a:t>proteolitičkih</a:t>
            </a:r>
            <a:r>
              <a:rPr lang="hr-HR" altLang="sr-Latn-RS" sz="2800" dirty="0">
                <a:latin typeface="Arial Narrow" panose="020B0606020202030204" pitchFamily="34" charset="0"/>
              </a:rPr>
              <a:t> cijepanja  proteina komplementa (jedna aktivirana komponenta cijepanjem aktivira slijedeću u nizu); proteini komplementa su </a:t>
            </a:r>
            <a:r>
              <a:rPr lang="hr-HR" altLang="sr-Latn-RS" sz="2800" b="1" dirty="0" err="1">
                <a:latin typeface="Arial Narrow" panose="020B0606020202030204" pitchFamily="34" charset="0"/>
              </a:rPr>
              <a:t>zimogeni</a:t>
            </a:r>
            <a:r>
              <a:rPr lang="hr-HR" altLang="sr-Latn-RS" sz="2800" b="1" dirty="0">
                <a:latin typeface="Arial Narrow" panose="020B0606020202030204" pitchFamily="34" charset="0"/>
              </a:rPr>
              <a:t>; </a:t>
            </a:r>
            <a:r>
              <a:rPr lang="hr-HR" altLang="sr-Latn-RS" sz="2800" b="1" dirty="0" err="1">
                <a:latin typeface="Arial Narrow" panose="020B0606020202030204" pitchFamily="34" charset="0"/>
              </a:rPr>
              <a:t>inaktivni</a:t>
            </a:r>
            <a:r>
              <a:rPr lang="hr-HR" altLang="sr-Latn-RS" sz="2800" b="1" dirty="0">
                <a:latin typeface="Arial Narrow" panose="020B0606020202030204" pitchFamily="34" charset="0"/>
              </a:rPr>
              <a:t> </a:t>
            </a:r>
            <a:r>
              <a:rPr lang="hr-HR" altLang="sr-Latn-RS" sz="2800" b="1" dirty="0" err="1">
                <a:latin typeface="Arial Narrow" panose="020B0606020202030204" pitchFamily="34" charset="0"/>
              </a:rPr>
              <a:t>proenzimi</a:t>
            </a:r>
            <a:r>
              <a:rPr lang="hr-HR" altLang="sr-Latn-RS" sz="2800" b="1" dirty="0">
                <a:latin typeface="Arial Narrow" panose="020B0606020202030204" pitchFamily="34" charset="0"/>
              </a:rPr>
              <a:t> </a:t>
            </a:r>
            <a:r>
              <a:rPr lang="hr-HR" altLang="sr-Latn-RS" sz="2800" dirty="0">
                <a:latin typeface="Arial Narrow" panose="020B0606020202030204" pitchFamily="34" charset="0"/>
              </a:rPr>
              <a:t>koji postaju aktivni poslije </a:t>
            </a:r>
            <a:r>
              <a:rPr lang="hr-HR" altLang="sr-Latn-RS" sz="2800" dirty="0" err="1">
                <a:latin typeface="Arial Narrow" panose="020B0606020202030204" pitchFamily="34" charset="0"/>
              </a:rPr>
              <a:t>proteolize</a:t>
            </a:r>
            <a:r>
              <a:rPr lang="hr-HR" altLang="sr-Latn-RS" sz="2800" dirty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hr-HR" altLang="sr-Latn-RS" sz="2800" dirty="0">
              <a:latin typeface="Arial Narrow" panose="020B0606020202030204" pitchFamily="34" charset="0"/>
            </a:endParaRPr>
          </a:p>
          <a:p>
            <a:pPr algn="just"/>
            <a:r>
              <a:rPr lang="hr-HR" altLang="sr-Latn-RS" sz="2800" dirty="0">
                <a:latin typeface="Arial Narrow" panose="020B0606020202030204" pitchFamily="34" charset="0"/>
              </a:rPr>
              <a:t> Kaskada aktivacije komplementa uključuje </a:t>
            </a:r>
            <a:r>
              <a:rPr lang="hr-HR" altLang="sr-Latn-RS" sz="2800" b="1" dirty="0">
                <a:latin typeface="Arial Narrow" panose="020B0606020202030204" pitchFamily="34" charset="0"/>
              </a:rPr>
              <a:t>pozitivnu povratnu spregu</a:t>
            </a:r>
            <a:r>
              <a:rPr lang="hr-HR" altLang="sr-Latn-RS" sz="2800" dirty="0">
                <a:latin typeface="Arial Narrow" panose="020B0606020202030204" pitchFamily="34" charset="0"/>
              </a:rPr>
              <a:t>;  mali broj aktiviranih molekula proizvodi velik broj izvršnih molekula.</a:t>
            </a:r>
          </a:p>
          <a:p>
            <a:pPr algn="just"/>
            <a:endParaRPr lang="hr-HR" altLang="sr-Latn-RS" sz="2800" dirty="0">
              <a:latin typeface="Arial Narrow" panose="020B0606020202030204" pitchFamily="34" charset="0"/>
            </a:endParaRPr>
          </a:p>
          <a:p>
            <a:pPr algn="just"/>
            <a:r>
              <a:rPr lang="hr-HR" altLang="sr-Latn-RS" sz="2800" dirty="0">
                <a:latin typeface="Arial Narrow" panose="020B0606020202030204" pitchFamily="34" charset="0"/>
              </a:rPr>
              <a:t> Aktiviranje  komplementa zbiva se na površini stanice, gdje se aktivirane komponente </a:t>
            </a:r>
            <a:r>
              <a:rPr lang="hr-HR" altLang="sr-Latn-RS" sz="2800" b="1" dirty="0">
                <a:latin typeface="Arial Narrow" panose="020B0606020202030204" pitchFamily="34" charset="0"/>
              </a:rPr>
              <a:t>kovalentno vežu</a:t>
            </a:r>
            <a:r>
              <a:rPr lang="hr-HR" altLang="sr-Latn-RS" sz="2800" dirty="0">
                <a:latin typeface="Arial Narrow" panose="020B0606020202030204" pitchFamily="34" charset="0"/>
              </a:rPr>
              <a:t>, što prostorno ograničava učinak komplementa. Izvršne molekule u konačnici uništavaju patogen</a:t>
            </a:r>
            <a:r>
              <a:rPr lang="hr-HR" altLang="sr-Latn-R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05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806575" y="846139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16138" y="45291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hr-HR" altLang="sr-Latn-RS" sz="1800">
              <a:latin typeface="Arial" panose="020B0604020202020204" pitchFamily="34" charset="0"/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Aktivacija komponenti komplement</a:t>
            </a:r>
            <a:r>
              <a:rPr lang="hr-HR" altLang="sr-Latn-RS" dirty="0"/>
              <a:t>a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sl-SI" altLang="sr-Latn-RS" sz="2400" dirty="0">
                <a:latin typeface="Arial Narrow" panose="020B0606020202030204" pitchFamily="34" charset="0"/>
              </a:rPr>
              <a:t>Skup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cirkuli</a:t>
            </a:r>
            <a:r>
              <a:rPr lang="sl-SI" altLang="sr-Latn-RS" sz="2400" dirty="0">
                <a:latin typeface="Arial Narrow" panose="020B0606020202030204" pitchFamily="34" charset="0"/>
              </a:rPr>
              <a:t>raj</a:t>
            </a:r>
            <a:r>
              <a:rPr lang="en-US" altLang="sr-Latn-RS" sz="2400" dirty="0">
                <a:latin typeface="Arial Narrow" panose="020B0606020202030204" pitchFamily="34" charset="0"/>
              </a:rPr>
              <a:t>u</a:t>
            </a:r>
            <a:r>
              <a:rPr lang="sl-SI" altLang="sr-Latn-RS" sz="2400" dirty="0">
                <a:latin typeface="Arial Narrow" panose="020B0606020202030204" pitchFamily="34" charset="0"/>
              </a:rPr>
              <a:t>ć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ih</a:t>
            </a:r>
            <a:r>
              <a:rPr lang="en-US" altLang="sr-Latn-RS" sz="2400" dirty="0">
                <a:latin typeface="Arial Narrow" panose="020B0606020202030204" pitchFamily="34" charset="0"/>
              </a:rPr>
              <a:t> 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i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membranskih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sl-SI" altLang="sr-Latn-RS" sz="2400" dirty="0">
                <a:latin typeface="Arial Narrow" panose="020B0606020202030204" pitchFamily="34" charset="0"/>
              </a:rPr>
              <a:t>proteina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koji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imaju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va</a:t>
            </a:r>
            <a:r>
              <a:rPr lang="sl-SI" altLang="sr-Latn-RS" sz="2400" dirty="0">
                <a:latin typeface="Arial Narrow" panose="020B0606020202030204" pitchFamily="34" charset="0"/>
              </a:rPr>
              <a:t>ž</a:t>
            </a:r>
            <a:r>
              <a:rPr lang="en-US" altLang="sr-Latn-RS" sz="2400" dirty="0">
                <a:latin typeface="Arial Narrow" panose="020B0606020202030204" pitchFamily="34" charset="0"/>
              </a:rPr>
              <a:t>nu </a:t>
            </a:r>
            <a:r>
              <a:rPr lang="en-US" altLang="sr-Latn-RS" sz="2400" dirty="0" err="1">
                <a:latin typeface="Arial Narrow" panose="020B0606020202030204" pitchFamily="34" charset="0"/>
              </a:rPr>
              <a:t>ulogu</a:t>
            </a:r>
            <a:r>
              <a:rPr lang="en-US" altLang="sr-Latn-RS" sz="2400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>
                <a:latin typeface="Arial Narrow" panose="020B0606020202030204" pitchFamily="34" charset="0"/>
              </a:rPr>
              <a:t>u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odbrani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doma</a:t>
            </a:r>
            <a:r>
              <a:rPr lang="sl-SI" altLang="sr-Latn-RS" sz="2400" b="1" dirty="0">
                <a:latin typeface="Arial Narrow" panose="020B0606020202030204" pitchFamily="34" charset="0"/>
              </a:rPr>
              <a:t>ć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ina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>
                <a:latin typeface="Arial Narrow" panose="020B0606020202030204" pitchFamily="34" charset="0"/>
              </a:rPr>
              <a:t>od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patogena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i</a:t>
            </a:r>
            <a:r>
              <a:rPr lang="en-US" altLang="sr-Latn-RS" sz="2400" b="1" dirty="0">
                <a:latin typeface="Arial Narrow" panose="020B0606020202030204" pitchFamily="34" charset="0"/>
              </a:rPr>
              <a:t> o</a:t>
            </a:r>
            <a:r>
              <a:rPr lang="sl-SI" altLang="sr-Latn-RS" sz="2400" b="1" dirty="0">
                <a:latin typeface="Arial Narrow" panose="020B0606020202030204" pitchFamily="34" charset="0"/>
              </a:rPr>
              <a:t>š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te</a:t>
            </a:r>
            <a:r>
              <a:rPr lang="sl-SI" altLang="sr-Latn-RS" sz="2400" b="1" dirty="0">
                <a:latin typeface="Arial Narrow" panose="020B0606020202030204" pitchFamily="34" charset="0"/>
              </a:rPr>
              <a:t>ć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enju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tkiva</a:t>
            </a:r>
            <a:r>
              <a:rPr lang="en-US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posredovanom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en-US" altLang="sr-Latn-RS" sz="2400" b="1" dirty="0" err="1">
                <a:latin typeface="Arial Narrow" panose="020B0606020202030204" pitchFamily="34" charset="0"/>
              </a:rPr>
              <a:t>protutijelima</a:t>
            </a:r>
            <a:endParaRPr lang="hr-HR" altLang="sr-Latn-RS" sz="2400" b="1" dirty="0">
              <a:latin typeface="Arial Narrow" panose="020B0606020202030204" pitchFamily="34" charset="0"/>
            </a:endParaRPr>
          </a:p>
          <a:p>
            <a:endParaRPr lang="hr-HR" altLang="sr-Latn-RS" sz="2400" dirty="0">
              <a:latin typeface="Arial Narrow" panose="020B0606020202030204" pitchFamily="34" charset="0"/>
            </a:endParaRPr>
          </a:p>
          <a:p>
            <a:r>
              <a:rPr lang="sl-SI" altLang="sr-Latn-RS" sz="2400" b="1" dirty="0">
                <a:latin typeface="Arial Narrow" panose="020B0606020202030204" pitchFamily="34" charset="0"/>
              </a:rPr>
              <a:t>Skup proteina koje aktiviraju patogeni </a:t>
            </a:r>
            <a:r>
              <a:rPr lang="sl-SI" altLang="sr-Latn-RS" sz="2400" dirty="0">
                <a:latin typeface="Arial Narrow" panose="020B0606020202030204" pitchFamily="34" charset="0"/>
              </a:rPr>
              <a:t>i čiji proizvodi aktivacije dovode do eliminacije tih patogena</a:t>
            </a:r>
          </a:p>
          <a:p>
            <a:endParaRPr lang="hr-HR" altLang="sr-Latn-RS" sz="2400" dirty="0">
              <a:latin typeface="Arial Narrow" panose="020B0606020202030204" pitchFamily="34" charset="0"/>
            </a:endParaRPr>
          </a:p>
          <a:p>
            <a:r>
              <a:rPr lang="sl-SI" altLang="sr-Latn-RS" sz="2400" dirty="0">
                <a:latin typeface="Arial Narrow" panose="020B0606020202030204" pitchFamily="34" charset="0"/>
              </a:rPr>
              <a:t>Važan efektorski m</a:t>
            </a:r>
            <a:r>
              <a:rPr lang="en-US" altLang="sr-Latn-RS" sz="2400" dirty="0">
                <a:latin typeface="Arial Narrow" panose="020B0606020202030204" pitchFamily="34" charset="0"/>
              </a:rPr>
              <a:t>e</a:t>
            </a:r>
            <a:r>
              <a:rPr lang="sl-SI" altLang="sr-Latn-RS" sz="2400" dirty="0">
                <a:latin typeface="Arial Narrow" panose="020B0606020202030204" pitchFamily="34" charset="0"/>
              </a:rPr>
              <a:t>hanizam humoralne imunosti (</a:t>
            </a:r>
            <a:r>
              <a:rPr lang="sl-SI" altLang="sr-Latn-RS" sz="2400" b="1" dirty="0">
                <a:latin typeface="Arial Narrow" panose="020B0606020202030204" pitchFamily="34" charset="0"/>
              </a:rPr>
              <a:t>urođene i stečene</a:t>
            </a:r>
            <a:r>
              <a:rPr lang="sl-SI" altLang="sr-Latn-RS" sz="2400" dirty="0">
                <a:latin typeface="Arial Narrow" panose="020B0606020202030204" pitchFamily="34" charset="0"/>
              </a:rPr>
              <a:t>)</a:t>
            </a:r>
          </a:p>
          <a:p>
            <a:endParaRPr lang="sl-SI" altLang="sr-Latn-RS" dirty="0"/>
          </a:p>
          <a:p>
            <a:endParaRPr lang="en-US" altLang="sr-Latn-RS" dirty="0"/>
          </a:p>
          <a:p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38274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Uloga komponenti komplementa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2209800" y="1828800"/>
          <a:ext cx="7696200" cy="44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664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/>
              <a:t>Učinci aktivacije komplementa su: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097279" y="1845733"/>
            <a:ext cx="10394135" cy="4500476"/>
          </a:xfrm>
        </p:spPr>
        <p:txBody>
          <a:bodyPr>
            <a:no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a)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liza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stanica</a:t>
            </a:r>
            <a:r>
              <a:rPr lang="hr-HR" altLang="sr-Latn-RS" sz="2400" dirty="0">
                <a:latin typeface="Arial Narrow" panose="020B0606020202030204" pitchFamily="34" charset="0"/>
              </a:rPr>
              <a:t>, bakterija i virusa,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b)</a:t>
            </a: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opsonizacija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mikroorganizama </a:t>
            </a:r>
            <a:r>
              <a:rPr lang="hr-HR" altLang="sr-Latn-RS" sz="2400" dirty="0">
                <a:latin typeface="Arial Narrow" panose="020B0606020202030204" pitchFamily="34" charset="0"/>
              </a:rPr>
              <a:t>i pospješivanje njihove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fagocitoze</a:t>
            </a:r>
            <a:r>
              <a:rPr lang="hr-HR" altLang="sr-Latn-RS" sz="2400" dirty="0">
                <a:latin typeface="Arial Narrow" panose="020B0606020202030204" pitchFamily="34" charset="0"/>
              </a:rPr>
              <a:t>,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c) privlačenje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fagocita</a:t>
            </a:r>
            <a:r>
              <a:rPr lang="hr-HR" altLang="sr-Latn-RS" sz="24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dirty="0">
                <a:latin typeface="Arial Narrow" panose="020B0606020202030204" pitchFamily="34" charset="0"/>
              </a:rPr>
              <a:t>na mjesto djelovanja (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kemotaksija</a:t>
            </a:r>
            <a:r>
              <a:rPr lang="hr-HR" altLang="sr-Latn-RS" sz="2400" dirty="0">
                <a:latin typeface="Arial Narrow" panose="020B0606020202030204" pitchFamily="34" charset="0"/>
              </a:rPr>
              <a:t>),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d) povećanje kapilarne propusnosti </a:t>
            </a:r>
            <a:r>
              <a:rPr lang="hr-HR" altLang="sr-Latn-RS" sz="2400" dirty="0">
                <a:latin typeface="Arial Narrow" panose="020B0606020202030204" pitchFamily="34" charset="0"/>
              </a:rPr>
              <a:t>za različite sastojke plazme,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e)oštećenje stanične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stijenke</a:t>
            </a:r>
            <a:r>
              <a:rPr lang="hr-HR" altLang="sr-Latn-RS" sz="2400" b="1" dirty="0">
                <a:latin typeface="Arial Narrow" panose="020B0606020202030204" pitchFamily="34" charset="0"/>
              </a:rPr>
              <a:t> bakterija </a:t>
            </a:r>
            <a:r>
              <a:rPr lang="hr-HR" altLang="sr-Latn-RS" sz="2400" dirty="0">
                <a:latin typeface="Arial Narrow" panose="020B0606020202030204" pitchFamily="34" charset="0"/>
              </a:rPr>
              <a:t>i drugih mikroorganizama koji su izazvali aktiviranje komplementa,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f) oslobađanje topljivih posrednika upale </a:t>
            </a:r>
            <a:r>
              <a:rPr lang="hr-HR" altLang="sr-Latn-RS" sz="2400" dirty="0">
                <a:latin typeface="Arial Narrow" panose="020B0606020202030204" pitchFamily="34" charset="0"/>
              </a:rPr>
              <a:t>iz </a:t>
            </a:r>
            <a:r>
              <a:rPr lang="hr-HR" altLang="sr-Latn-RS" sz="2400" dirty="0" err="1">
                <a:latin typeface="Arial Narrow" panose="020B0606020202030204" pitchFamily="34" charset="0"/>
              </a:rPr>
              <a:t>mastocita</a:t>
            </a:r>
            <a:r>
              <a:rPr lang="hr-HR" altLang="sr-Latn-RS" sz="2400" dirty="0">
                <a:latin typeface="Arial Narrow" panose="020B0606020202030204" pitchFamily="34" charset="0"/>
              </a:rPr>
              <a:t>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hr-HR" altLang="sr-Latn-RS" sz="2400" dirty="0">
              <a:latin typeface="Arial Narrow" panose="020B060602020203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hr-HR" altLang="sr-Latn-RS" sz="2400" dirty="0">
                <a:latin typeface="Arial Narrow" panose="020B0606020202030204" pitchFamily="34" charset="0"/>
              </a:rPr>
              <a:t> Ova zbivanja katkad mogu biti i </a:t>
            </a:r>
            <a:r>
              <a:rPr lang="hr-HR" altLang="sr-Latn-RS" sz="2400" b="1" dirty="0">
                <a:latin typeface="Arial Narrow" panose="020B0606020202030204" pitchFamily="34" charset="0"/>
              </a:rPr>
              <a:t>štetna</a:t>
            </a:r>
            <a:r>
              <a:rPr lang="hr-HR" altLang="sr-Latn-RS" sz="2400" dirty="0">
                <a:latin typeface="Arial Narrow" panose="020B0606020202030204" pitchFamily="34" charset="0"/>
              </a:rPr>
              <a:t>, posebice u nekim oblicima </a:t>
            </a:r>
            <a:r>
              <a:rPr lang="hr-HR" altLang="sr-Latn-RS" sz="2400" b="1" dirty="0">
                <a:latin typeface="Arial Narrow" panose="020B0606020202030204" pitchFamily="34" charset="0"/>
              </a:rPr>
              <a:t>preosjetljivosti i autoimunosti.</a:t>
            </a:r>
          </a:p>
        </p:txBody>
      </p:sp>
    </p:spTree>
    <p:extLst>
      <p:ext uri="{BB962C8B-B14F-4D97-AF65-F5344CB8AC3E}">
        <p14:creationId xmlns:p14="http://schemas.microsoft.com/office/powerpoint/2010/main" val="10904332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2288</Words>
  <Application>Microsoft Office PowerPoint</Application>
  <PresentationFormat>Widescreen</PresentationFormat>
  <Paragraphs>496</Paragraphs>
  <Slides>53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Comic Sans MS</vt:lpstr>
      <vt:lpstr>Courier New</vt:lpstr>
      <vt:lpstr>Helvetica</vt:lpstr>
      <vt:lpstr>Tahoma</vt:lpstr>
      <vt:lpstr>Times New Roman</vt:lpstr>
      <vt:lpstr>Retrospect</vt:lpstr>
      <vt:lpstr>Drawing</vt:lpstr>
      <vt:lpstr>Sustav komplementa </vt:lpstr>
      <vt:lpstr>Izvršni mehanizmi protutijela u uklanjanju antigena </vt:lpstr>
      <vt:lpstr>PowerPoint Presentation</vt:lpstr>
      <vt:lpstr>PowerPoint Presentation</vt:lpstr>
      <vt:lpstr>PowerPoint Presentation</vt:lpstr>
      <vt:lpstr>Sustav komplementa</vt:lpstr>
      <vt:lpstr>Aktivacija komponenti komplementa</vt:lpstr>
      <vt:lpstr>Uloga komponenti komplementa</vt:lpstr>
      <vt:lpstr>Učinci aktivacije komplementa su:</vt:lpstr>
      <vt:lpstr>Funkcija komplementa</vt:lpstr>
      <vt:lpstr>PowerPoint Presentation</vt:lpstr>
      <vt:lpstr>Aktivacija komponenti komplementa s Ig</vt:lpstr>
      <vt:lpstr>PowerPoint Presentation</vt:lpstr>
      <vt:lpstr>PowerPoint Presentation</vt:lpstr>
      <vt:lpstr>Klasični put aktivacije komplementa </vt:lpstr>
      <vt:lpstr>PowerPoint Presentation</vt:lpstr>
      <vt:lpstr>PowerPoint Presentation</vt:lpstr>
      <vt:lpstr>Alternativni put </vt:lpstr>
      <vt:lpstr>Raspad C3 komponente komplementa</vt:lpstr>
      <vt:lpstr>PowerPoint Presentation</vt:lpstr>
      <vt:lpstr>PowerPoint Presentation</vt:lpstr>
      <vt:lpstr>PowerPoint Presentation</vt:lpstr>
      <vt:lpstr>Lektinski put </vt:lpstr>
      <vt:lpstr>PowerPoint Presentation</vt:lpstr>
      <vt:lpstr>PowerPoint Presentation</vt:lpstr>
      <vt:lpstr>Biološki učinci aktivacije komplementa </vt:lpstr>
      <vt:lpstr> Biološki učinak komponenti komplementa-upalni učinak</vt:lpstr>
      <vt:lpstr> Biološki učinak komponenti komplementa-nastavak-imunosni učinak</vt:lpstr>
      <vt:lpstr>Vezni receptori  komponenti sustava komlementa </vt:lpstr>
      <vt:lpstr>Biološki učinci  čimbenika sustava komplementa </vt:lpstr>
      <vt:lpstr>PowerPoint Presentation</vt:lpstr>
      <vt:lpstr>Odstranjivanje imunosnih kompleksa (C3b)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Regulacija C3 konvertaze</vt:lpstr>
      <vt:lpstr>PowerPoint Presentation</vt:lpstr>
      <vt:lpstr>PowerPoint Presentation</vt:lpstr>
      <vt:lpstr>Izbjegavanje komplementa od strane mikroorganizama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Funkcionalno istraživanje komplementa Test titracije komplementa</vt:lpstr>
      <vt:lpstr>Hemoliza eritrocita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2021-06-17T10:44:36Z</dcterms:created>
  <dcterms:modified xsi:type="dcterms:W3CDTF">2025-01-08T21:43:10Z</dcterms:modified>
</cp:coreProperties>
</file>