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9E1C1E-1325-4424-B7C4-0998409F1D5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E51951-603C-4924-885C-AE99A8AEEA83}">
      <dgm:prSet/>
      <dgm:spPr/>
      <dgm:t>
        <a:bodyPr/>
        <a:lstStyle/>
        <a:p>
          <a:r>
            <a:rPr lang="en-US"/>
            <a:t>Početak formiranja i kretanja ploča</a:t>
          </a:r>
        </a:p>
      </dgm:t>
    </dgm:pt>
    <dgm:pt modelId="{F982C94C-D54C-4C37-8D66-D227C961B283}" type="parTrans" cxnId="{B168F418-5DDC-4231-A825-AE67BD3EE48E}">
      <dgm:prSet/>
      <dgm:spPr/>
      <dgm:t>
        <a:bodyPr/>
        <a:lstStyle/>
        <a:p>
          <a:endParaRPr lang="en-US"/>
        </a:p>
      </dgm:t>
    </dgm:pt>
    <dgm:pt modelId="{5B896B50-6859-454A-AAB1-64747E88501D}" type="sibTrans" cxnId="{B168F418-5DDC-4231-A825-AE67BD3EE48E}">
      <dgm:prSet/>
      <dgm:spPr/>
      <dgm:t>
        <a:bodyPr/>
        <a:lstStyle/>
        <a:p>
          <a:endParaRPr lang="en-US"/>
        </a:p>
      </dgm:t>
    </dgm:pt>
    <dgm:pt modelId="{3F42C8DA-A944-4A9A-A76F-AFC9D060685A}">
      <dgm:prSet/>
      <dgm:spPr/>
      <dgm:t>
        <a:bodyPr/>
        <a:lstStyle/>
        <a:p>
          <a:r>
            <a:rPr lang="en-US" dirty="0" err="1"/>
            <a:t>Postanak</a:t>
          </a:r>
          <a:r>
            <a:rPr lang="en-US" dirty="0"/>
            <a:t> </a:t>
          </a:r>
          <a:r>
            <a:rPr lang="en-US" dirty="0" err="1"/>
            <a:t>atmosfere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hidrosfere</a:t>
          </a:r>
          <a:endParaRPr lang="en-US" dirty="0"/>
        </a:p>
      </dgm:t>
    </dgm:pt>
    <dgm:pt modelId="{EFC40BE0-B1BD-49AE-9113-C49A7E9B8380}" type="parTrans" cxnId="{D0A4C49B-E275-4B51-BCFA-50385A22921E}">
      <dgm:prSet/>
      <dgm:spPr/>
      <dgm:t>
        <a:bodyPr/>
        <a:lstStyle/>
        <a:p>
          <a:endParaRPr lang="en-US"/>
        </a:p>
      </dgm:t>
    </dgm:pt>
    <dgm:pt modelId="{BA6D6679-2282-426C-8E36-D21C647D3C60}" type="sibTrans" cxnId="{D0A4C49B-E275-4B51-BCFA-50385A22921E}">
      <dgm:prSet/>
      <dgm:spPr/>
      <dgm:t>
        <a:bodyPr/>
        <a:lstStyle/>
        <a:p>
          <a:endParaRPr lang="en-US"/>
        </a:p>
      </dgm:t>
    </dgm:pt>
    <dgm:pt modelId="{7679F40E-45AB-43A9-AE41-617D705AC70B}">
      <dgm:prSet/>
      <dgm:spPr/>
      <dgm:t>
        <a:bodyPr/>
        <a:lstStyle/>
        <a:p>
          <a:r>
            <a:rPr lang="en-US" dirty="0" err="1"/>
            <a:t>Postanak</a:t>
          </a:r>
          <a:r>
            <a:rPr lang="en-US" dirty="0"/>
            <a:t> </a:t>
          </a:r>
          <a:r>
            <a:rPr lang="en-US" dirty="0" err="1"/>
            <a:t>oceanskih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diferencijacija</a:t>
          </a:r>
          <a:r>
            <a:rPr lang="en-US" dirty="0"/>
            <a:t> </a:t>
          </a:r>
          <a:r>
            <a:rPr lang="en-US" dirty="0" err="1"/>
            <a:t>kontinentalnih</a:t>
          </a:r>
          <a:r>
            <a:rPr lang="en-US" dirty="0"/>
            <a:t> kora</a:t>
          </a:r>
        </a:p>
      </dgm:t>
    </dgm:pt>
    <dgm:pt modelId="{F0AA7B17-B638-4685-A4D1-48956A777E99}" type="parTrans" cxnId="{03B6C0A1-B1B6-41D7-9AC2-C82748318AC2}">
      <dgm:prSet/>
      <dgm:spPr/>
      <dgm:t>
        <a:bodyPr/>
        <a:lstStyle/>
        <a:p>
          <a:endParaRPr lang="en-US"/>
        </a:p>
      </dgm:t>
    </dgm:pt>
    <dgm:pt modelId="{AC7FE154-568F-4A7F-9487-4BAAEF59F749}" type="sibTrans" cxnId="{03B6C0A1-B1B6-41D7-9AC2-C82748318AC2}">
      <dgm:prSet/>
      <dgm:spPr/>
      <dgm:t>
        <a:bodyPr/>
        <a:lstStyle/>
        <a:p>
          <a:endParaRPr lang="en-US"/>
        </a:p>
      </dgm:t>
    </dgm:pt>
    <dgm:pt modelId="{F2B2941D-C41B-421D-8936-E12897BF66FB}">
      <dgm:prSet/>
      <dgm:spPr/>
      <dgm:t>
        <a:bodyPr/>
        <a:lstStyle/>
        <a:p>
          <a:r>
            <a:rPr lang="en-US"/>
            <a:t>Kratoni i štitovi</a:t>
          </a:r>
        </a:p>
      </dgm:t>
    </dgm:pt>
    <dgm:pt modelId="{3C405B4D-239F-4DEB-A722-A3ED3FD4E2EC}" type="parTrans" cxnId="{80199463-7E26-4DF9-B536-D11168FB050C}">
      <dgm:prSet/>
      <dgm:spPr/>
      <dgm:t>
        <a:bodyPr/>
        <a:lstStyle/>
        <a:p>
          <a:endParaRPr lang="en-US"/>
        </a:p>
      </dgm:t>
    </dgm:pt>
    <dgm:pt modelId="{31C1CF35-ABCD-4725-8CB2-CF74EAC17383}" type="sibTrans" cxnId="{80199463-7E26-4DF9-B536-D11168FB050C}">
      <dgm:prSet/>
      <dgm:spPr/>
      <dgm:t>
        <a:bodyPr/>
        <a:lstStyle/>
        <a:p>
          <a:endParaRPr lang="en-US"/>
        </a:p>
      </dgm:t>
    </dgm:pt>
    <dgm:pt modelId="{EA055DB6-04D5-406B-9EC2-823DD6FE01B8}">
      <dgm:prSet/>
      <dgm:spPr/>
      <dgm:t>
        <a:bodyPr/>
        <a:lstStyle/>
        <a:p>
          <a:r>
            <a:rPr lang="en-US" dirty="0"/>
            <a:t>Hadij, </a:t>
          </a:r>
          <a:r>
            <a:rPr lang="en-US" dirty="0" err="1"/>
            <a:t>Arhaik</a:t>
          </a:r>
          <a:r>
            <a:rPr lang="en-US" dirty="0"/>
            <a:t>, </a:t>
          </a:r>
          <a:r>
            <a:rPr lang="en-US" dirty="0" err="1"/>
            <a:t>Proterozoik</a:t>
          </a:r>
          <a:endParaRPr lang="en-US" dirty="0"/>
        </a:p>
      </dgm:t>
    </dgm:pt>
    <dgm:pt modelId="{FC2B33E0-88E1-4889-BA80-BC78889A72B5}" type="parTrans" cxnId="{ADD6856A-9340-4715-BF43-1FDA152FC6B7}">
      <dgm:prSet/>
      <dgm:spPr/>
      <dgm:t>
        <a:bodyPr/>
        <a:lstStyle/>
        <a:p>
          <a:endParaRPr lang="en-US"/>
        </a:p>
      </dgm:t>
    </dgm:pt>
    <dgm:pt modelId="{12D683C3-AC00-4F78-B4B4-7B3BDAD5E2C1}" type="sibTrans" cxnId="{ADD6856A-9340-4715-BF43-1FDA152FC6B7}">
      <dgm:prSet/>
      <dgm:spPr/>
      <dgm:t>
        <a:bodyPr/>
        <a:lstStyle/>
        <a:p>
          <a:endParaRPr lang="en-US"/>
        </a:p>
      </dgm:t>
    </dgm:pt>
    <dgm:pt modelId="{FBA334E7-BB5C-46DE-A311-F0729BAFA49C}" type="pres">
      <dgm:prSet presAssocID="{5E9E1C1E-1325-4424-B7C4-0998409F1D55}" presName="vert0" presStyleCnt="0">
        <dgm:presLayoutVars>
          <dgm:dir/>
          <dgm:animOne val="branch"/>
          <dgm:animLvl val="lvl"/>
        </dgm:presLayoutVars>
      </dgm:prSet>
      <dgm:spPr/>
    </dgm:pt>
    <dgm:pt modelId="{6F1D2AD8-23DB-4EDA-A5A6-7CA983097272}" type="pres">
      <dgm:prSet presAssocID="{0FE51951-603C-4924-885C-AE99A8AEEA83}" presName="thickLine" presStyleLbl="alignNode1" presStyleIdx="0" presStyleCnt="5"/>
      <dgm:spPr/>
    </dgm:pt>
    <dgm:pt modelId="{E3823F8D-FE3F-4B60-B711-05D4CBBDE663}" type="pres">
      <dgm:prSet presAssocID="{0FE51951-603C-4924-885C-AE99A8AEEA83}" presName="horz1" presStyleCnt="0"/>
      <dgm:spPr/>
    </dgm:pt>
    <dgm:pt modelId="{CD167F3C-5F58-4689-B960-6495963B956F}" type="pres">
      <dgm:prSet presAssocID="{0FE51951-603C-4924-885C-AE99A8AEEA83}" presName="tx1" presStyleLbl="revTx" presStyleIdx="0" presStyleCnt="5"/>
      <dgm:spPr/>
    </dgm:pt>
    <dgm:pt modelId="{BB607D5A-9255-4167-A61A-612B4FB672AB}" type="pres">
      <dgm:prSet presAssocID="{0FE51951-603C-4924-885C-AE99A8AEEA83}" presName="vert1" presStyleCnt="0"/>
      <dgm:spPr/>
    </dgm:pt>
    <dgm:pt modelId="{768D325F-4073-4A14-B9EB-AFAA3364DB6B}" type="pres">
      <dgm:prSet presAssocID="{3F42C8DA-A944-4A9A-A76F-AFC9D060685A}" presName="thickLine" presStyleLbl="alignNode1" presStyleIdx="1" presStyleCnt="5"/>
      <dgm:spPr/>
    </dgm:pt>
    <dgm:pt modelId="{07DDD48A-09A2-4AF1-9F55-43DDDB909228}" type="pres">
      <dgm:prSet presAssocID="{3F42C8DA-A944-4A9A-A76F-AFC9D060685A}" presName="horz1" presStyleCnt="0"/>
      <dgm:spPr/>
    </dgm:pt>
    <dgm:pt modelId="{82F8BDB0-4050-49A9-9F08-E16B9A403FA8}" type="pres">
      <dgm:prSet presAssocID="{3F42C8DA-A944-4A9A-A76F-AFC9D060685A}" presName="tx1" presStyleLbl="revTx" presStyleIdx="1" presStyleCnt="5"/>
      <dgm:spPr/>
    </dgm:pt>
    <dgm:pt modelId="{33F6F239-3FBF-4319-A0FD-0F8AAF7B1E5B}" type="pres">
      <dgm:prSet presAssocID="{3F42C8DA-A944-4A9A-A76F-AFC9D060685A}" presName="vert1" presStyleCnt="0"/>
      <dgm:spPr/>
    </dgm:pt>
    <dgm:pt modelId="{EA0A244F-2834-4B0C-B230-826A2155AA61}" type="pres">
      <dgm:prSet presAssocID="{7679F40E-45AB-43A9-AE41-617D705AC70B}" presName="thickLine" presStyleLbl="alignNode1" presStyleIdx="2" presStyleCnt="5"/>
      <dgm:spPr/>
    </dgm:pt>
    <dgm:pt modelId="{3E185926-124E-4248-8DF9-DD7BB97C69ED}" type="pres">
      <dgm:prSet presAssocID="{7679F40E-45AB-43A9-AE41-617D705AC70B}" presName="horz1" presStyleCnt="0"/>
      <dgm:spPr/>
    </dgm:pt>
    <dgm:pt modelId="{24254213-A783-4B0E-BF22-B42B36F65221}" type="pres">
      <dgm:prSet presAssocID="{7679F40E-45AB-43A9-AE41-617D705AC70B}" presName="tx1" presStyleLbl="revTx" presStyleIdx="2" presStyleCnt="5"/>
      <dgm:spPr/>
    </dgm:pt>
    <dgm:pt modelId="{F275B977-DFE8-4499-A64F-C52BAAB2C3CD}" type="pres">
      <dgm:prSet presAssocID="{7679F40E-45AB-43A9-AE41-617D705AC70B}" presName="vert1" presStyleCnt="0"/>
      <dgm:spPr/>
    </dgm:pt>
    <dgm:pt modelId="{7223DFB6-7D6E-4D22-99B6-971113E4823A}" type="pres">
      <dgm:prSet presAssocID="{F2B2941D-C41B-421D-8936-E12897BF66FB}" presName="thickLine" presStyleLbl="alignNode1" presStyleIdx="3" presStyleCnt="5"/>
      <dgm:spPr/>
    </dgm:pt>
    <dgm:pt modelId="{B218C558-8586-4D37-9B4B-C4A91842FF48}" type="pres">
      <dgm:prSet presAssocID="{F2B2941D-C41B-421D-8936-E12897BF66FB}" presName="horz1" presStyleCnt="0"/>
      <dgm:spPr/>
    </dgm:pt>
    <dgm:pt modelId="{E90522A7-5ACF-42B6-8331-CBDC3BF1E3F6}" type="pres">
      <dgm:prSet presAssocID="{F2B2941D-C41B-421D-8936-E12897BF66FB}" presName="tx1" presStyleLbl="revTx" presStyleIdx="3" presStyleCnt="5"/>
      <dgm:spPr/>
    </dgm:pt>
    <dgm:pt modelId="{CE78B2CE-2C2B-4B34-B6A3-EDF664185B60}" type="pres">
      <dgm:prSet presAssocID="{F2B2941D-C41B-421D-8936-E12897BF66FB}" presName="vert1" presStyleCnt="0"/>
      <dgm:spPr/>
    </dgm:pt>
    <dgm:pt modelId="{C049B946-10A1-4462-B44C-78E481709AE1}" type="pres">
      <dgm:prSet presAssocID="{EA055DB6-04D5-406B-9EC2-823DD6FE01B8}" presName="thickLine" presStyleLbl="alignNode1" presStyleIdx="4" presStyleCnt="5"/>
      <dgm:spPr/>
    </dgm:pt>
    <dgm:pt modelId="{F79869E3-A0D0-48AE-AC72-670437B99DA0}" type="pres">
      <dgm:prSet presAssocID="{EA055DB6-04D5-406B-9EC2-823DD6FE01B8}" presName="horz1" presStyleCnt="0"/>
      <dgm:spPr/>
    </dgm:pt>
    <dgm:pt modelId="{ADE3CF8C-C5EF-40FA-92B1-C2EBFC42ABCF}" type="pres">
      <dgm:prSet presAssocID="{EA055DB6-04D5-406B-9EC2-823DD6FE01B8}" presName="tx1" presStyleLbl="revTx" presStyleIdx="4" presStyleCnt="5"/>
      <dgm:spPr/>
    </dgm:pt>
    <dgm:pt modelId="{5A831D29-18A0-4AB8-97D1-341F7CF3E7C2}" type="pres">
      <dgm:prSet presAssocID="{EA055DB6-04D5-406B-9EC2-823DD6FE01B8}" presName="vert1" presStyleCnt="0"/>
      <dgm:spPr/>
    </dgm:pt>
  </dgm:ptLst>
  <dgm:cxnLst>
    <dgm:cxn modelId="{B9C4D113-A786-40AE-B31E-7E728E6AD4C4}" type="presOf" srcId="{F2B2941D-C41B-421D-8936-E12897BF66FB}" destId="{E90522A7-5ACF-42B6-8331-CBDC3BF1E3F6}" srcOrd="0" destOrd="0" presId="urn:microsoft.com/office/officeart/2008/layout/LinedList"/>
    <dgm:cxn modelId="{B168F418-5DDC-4231-A825-AE67BD3EE48E}" srcId="{5E9E1C1E-1325-4424-B7C4-0998409F1D55}" destId="{0FE51951-603C-4924-885C-AE99A8AEEA83}" srcOrd="0" destOrd="0" parTransId="{F982C94C-D54C-4C37-8D66-D227C961B283}" sibTransId="{5B896B50-6859-454A-AAB1-64747E88501D}"/>
    <dgm:cxn modelId="{80199463-7E26-4DF9-B536-D11168FB050C}" srcId="{5E9E1C1E-1325-4424-B7C4-0998409F1D55}" destId="{F2B2941D-C41B-421D-8936-E12897BF66FB}" srcOrd="3" destOrd="0" parTransId="{3C405B4D-239F-4DEB-A722-A3ED3FD4E2EC}" sibTransId="{31C1CF35-ABCD-4725-8CB2-CF74EAC17383}"/>
    <dgm:cxn modelId="{ADD6856A-9340-4715-BF43-1FDA152FC6B7}" srcId="{5E9E1C1E-1325-4424-B7C4-0998409F1D55}" destId="{EA055DB6-04D5-406B-9EC2-823DD6FE01B8}" srcOrd="4" destOrd="0" parTransId="{FC2B33E0-88E1-4889-BA80-BC78889A72B5}" sibTransId="{12D683C3-AC00-4F78-B4B4-7B3BDAD5E2C1}"/>
    <dgm:cxn modelId="{D0A4C49B-E275-4B51-BCFA-50385A22921E}" srcId="{5E9E1C1E-1325-4424-B7C4-0998409F1D55}" destId="{3F42C8DA-A944-4A9A-A76F-AFC9D060685A}" srcOrd="1" destOrd="0" parTransId="{EFC40BE0-B1BD-49AE-9113-C49A7E9B8380}" sibTransId="{BA6D6679-2282-426C-8E36-D21C647D3C60}"/>
    <dgm:cxn modelId="{03B6C0A1-B1B6-41D7-9AC2-C82748318AC2}" srcId="{5E9E1C1E-1325-4424-B7C4-0998409F1D55}" destId="{7679F40E-45AB-43A9-AE41-617D705AC70B}" srcOrd="2" destOrd="0" parTransId="{F0AA7B17-B638-4685-A4D1-48956A777E99}" sibTransId="{AC7FE154-568F-4A7F-9487-4BAAEF59F749}"/>
    <dgm:cxn modelId="{95BD42A5-D0E4-499E-BDCA-5D29A3C99A31}" type="presOf" srcId="{3F42C8DA-A944-4A9A-A76F-AFC9D060685A}" destId="{82F8BDB0-4050-49A9-9F08-E16B9A403FA8}" srcOrd="0" destOrd="0" presId="urn:microsoft.com/office/officeart/2008/layout/LinedList"/>
    <dgm:cxn modelId="{0EEFA2AA-D4AA-4C10-9DD8-0E40D02462B3}" type="presOf" srcId="{5E9E1C1E-1325-4424-B7C4-0998409F1D55}" destId="{FBA334E7-BB5C-46DE-A311-F0729BAFA49C}" srcOrd="0" destOrd="0" presId="urn:microsoft.com/office/officeart/2008/layout/LinedList"/>
    <dgm:cxn modelId="{537368E4-E71D-4448-B449-9A88DF819148}" type="presOf" srcId="{0FE51951-603C-4924-885C-AE99A8AEEA83}" destId="{CD167F3C-5F58-4689-B960-6495963B956F}" srcOrd="0" destOrd="0" presId="urn:microsoft.com/office/officeart/2008/layout/LinedList"/>
    <dgm:cxn modelId="{76516BF6-1FCB-46DB-B46B-79750090EB12}" type="presOf" srcId="{EA055DB6-04D5-406B-9EC2-823DD6FE01B8}" destId="{ADE3CF8C-C5EF-40FA-92B1-C2EBFC42ABCF}" srcOrd="0" destOrd="0" presId="urn:microsoft.com/office/officeart/2008/layout/LinedList"/>
    <dgm:cxn modelId="{D5B880FD-1CAD-4DB0-942A-2ACA9FD1E6B7}" type="presOf" srcId="{7679F40E-45AB-43A9-AE41-617D705AC70B}" destId="{24254213-A783-4B0E-BF22-B42B36F65221}" srcOrd="0" destOrd="0" presId="urn:microsoft.com/office/officeart/2008/layout/LinedList"/>
    <dgm:cxn modelId="{D1CD9729-8CFB-436D-8DC6-BF782D390588}" type="presParOf" srcId="{FBA334E7-BB5C-46DE-A311-F0729BAFA49C}" destId="{6F1D2AD8-23DB-4EDA-A5A6-7CA983097272}" srcOrd="0" destOrd="0" presId="urn:microsoft.com/office/officeart/2008/layout/LinedList"/>
    <dgm:cxn modelId="{151F23BA-0C9E-4666-9BE0-4EBF4401CDB6}" type="presParOf" srcId="{FBA334E7-BB5C-46DE-A311-F0729BAFA49C}" destId="{E3823F8D-FE3F-4B60-B711-05D4CBBDE663}" srcOrd="1" destOrd="0" presId="urn:microsoft.com/office/officeart/2008/layout/LinedList"/>
    <dgm:cxn modelId="{09A8CDF3-F447-41BA-AB91-BB78B6FF973F}" type="presParOf" srcId="{E3823F8D-FE3F-4B60-B711-05D4CBBDE663}" destId="{CD167F3C-5F58-4689-B960-6495963B956F}" srcOrd="0" destOrd="0" presId="urn:microsoft.com/office/officeart/2008/layout/LinedList"/>
    <dgm:cxn modelId="{F25AB091-05AE-4955-9623-5BEFAF8E97C5}" type="presParOf" srcId="{E3823F8D-FE3F-4B60-B711-05D4CBBDE663}" destId="{BB607D5A-9255-4167-A61A-612B4FB672AB}" srcOrd="1" destOrd="0" presId="urn:microsoft.com/office/officeart/2008/layout/LinedList"/>
    <dgm:cxn modelId="{478EAE1E-9102-4F0A-A8FC-5A2619F31481}" type="presParOf" srcId="{FBA334E7-BB5C-46DE-A311-F0729BAFA49C}" destId="{768D325F-4073-4A14-B9EB-AFAA3364DB6B}" srcOrd="2" destOrd="0" presId="urn:microsoft.com/office/officeart/2008/layout/LinedList"/>
    <dgm:cxn modelId="{0DB39696-B036-473D-91FD-31BAFA605989}" type="presParOf" srcId="{FBA334E7-BB5C-46DE-A311-F0729BAFA49C}" destId="{07DDD48A-09A2-4AF1-9F55-43DDDB909228}" srcOrd="3" destOrd="0" presId="urn:microsoft.com/office/officeart/2008/layout/LinedList"/>
    <dgm:cxn modelId="{A982048A-5058-4427-B30F-7713B11556EB}" type="presParOf" srcId="{07DDD48A-09A2-4AF1-9F55-43DDDB909228}" destId="{82F8BDB0-4050-49A9-9F08-E16B9A403FA8}" srcOrd="0" destOrd="0" presId="urn:microsoft.com/office/officeart/2008/layout/LinedList"/>
    <dgm:cxn modelId="{DE12DE16-899D-4BEB-96A2-D621AA71534A}" type="presParOf" srcId="{07DDD48A-09A2-4AF1-9F55-43DDDB909228}" destId="{33F6F239-3FBF-4319-A0FD-0F8AAF7B1E5B}" srcOrd="1" destOrd="0" presId="urn:microsoft.com/office/officeart/2008/layout/LinedList"/>
    <dgm:cxn modelId="{10E2BF18-3BC0-46B1-AE57-2E8827CCA801}" type="presParOf" srcId="{FBA334E7-BB5C-46DE-A311-F0729BAFA49C}" destId="{EA0A244F-2834-4B0C-B230-826A2155AA61}" srcOrd="4" destOrd="0" presId="urn:microsoft.com/office/officeart/2008/layout/LinedList"/>
    <dgm:cxn modelId="{E48A5781-C009-4F94-B635-BB187F890822}" type="presParOf" srcId="{FBA334E7-BB5C-46DE-A311-F0729BAFA49C}" destId="{3E185926-124E-4248-8DF9-DD7BB97C69ED}" srcOrd="5" destOrd="0" presId="urn:microsoft.com/office/officeart/2008/layout/LinedList"/>
    <dgm:cxn modelId="{B04197A1-A6E4-4C10-A044-D712F0C08C2F}" type="presParOf" srcId="{3E185926-124E-4248-8DF9-DD7BB97C69ED}" destId="{24254213-A783-4B0E-BF22-B42B36F65221}" srcOrd="0" destOrd="0" presId="urn:microsoft.com/office/officeart/2008/layout/LinedList"/>
    <dgm:cxn modelId="{CE101B60-FE3F-4215-A396-1F1C37ABFAEF}" type="presParOf" srcId="{3E185926-124E-4248-8DF9-DD7BB97C69ED}" destId="{F275B977-DFE8-4499-A64F-C52BAAB2C3CD}" srcOrd="1" destOrd="0" presId="urn:microsoft.com/office/officeart/2008/layout/LinedList"/>
    <dgm:cxn modelId="{279E2DAD-72B1-4245-8907-D7CC8183A16E}" type="presParOf" srcId="{FBA334E7-BB5C-46DE-A311-F0729BAFA49C}" destId="{7223DFB6-7D6E-4D22-99B6-971113E4823A}" srcOrd="6" destOrd="0" presId="urn:microsoft.com/office/officeart/2008/layout/LinedList"/>
    <dgm:cxn modelId="{4E66EFAC-EEAF-46A6-9033-1E6394C89C87}" type="presParOf" srcId="{FBA334E7-BB5C-46DE-A311-F0729BAFA49C}" destId="{B218C558-8586-4D37-9B4B-C4A91842FF48}" srcOrd="7" destOrd="0" presId="urn:microsoft.com/office/officeart/2008/layout/LinedList"/>
    <dgm:cxn modelId="{6B82E378-D61F-4169-8A3C-29AB19085AC2}" type="presParOf" srcId="{B218C558-8586-4D37-9B4B-C4A91842FF48}" destId="{E90522A7-5ACF-42B6-8331-CBDC3BF1E3F6}" srcOrd="0" destOrd="0" presId="urn:microsoft.com/office/officeart/2008/layout/LinedList"/>
    <dgm:cxn modelId="{11828886-86C0-478F-914E-471253F34709}" type="presParOf" srcId="{B218C558-8586-4D37-9B4B-C4A91842FF48}" destId="{CE78B2CE-2C2B-4B34-B6A3-EDF664185B60}" srcOrd="1" destOrd="0" presId="urn:microsoft.com/office/officeart/2008/layout/LinedList"/>
    <dgm:cxn modelId="{FC08E679-AB4B-49E0-9593-580C0B69AA57}" type="presParOf" srcId="{FBA334E7-BB5C-46DE-A311-F0729BAFA49C}" destId="{C049B946-10A1-4462-B44C-78E481709AE1}" srcOrd="8" destOrd="0" presId="urn:microsoft.com/office/officeart/2008/layout/LinedList"/>
    <dgm:cxn modelId="{BF415F62-74B9-4C4B-8F42-C397CD827CB2}" type="presParOf" srcId="{FBA334E7-BB5C-46DE-A311-F0729BAFA49C}" destId="{F79869E3-A0D0-48AE-AC72-670437B99DA0}" srcOrd="9" destOrd="0" presId="urn:microsoft.com/office/officeart/2008/layout/LinedList"/>
    <dgm:cxn modelId="{983BA455-0B2E-4BA9-8073-DA363B783D34}" type="presParOf" srcId="{F79869E3-A0D0-48AE-AC72-670437B99DA0}" destId="{ADE3CF8C-C5EF-40FA-92B1-C2EBFC42ABCF}" srcOrd="0" destOrd="0" presId="urn:microsoft.com/office/officeart/2008/layout/LinedList"/>
    <dgm:cxn modelId="{1B817F0B-755E-47D8-B47B-17C485C08DE4}" type="presParOf" srcId="{F79869E3-A0D0-48AE-AC72-670437B99DA0}" destId="{5A831D29-18A0-4AB8-97D1-341F7CF3E7C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1D2AD8-23DB-4EDA-A5A6-7CA983097272}">
      <dsp:nvSpPr>
        <dsp:cNvPr id="0" name=""/>
        <dsp:cNvSpPr/>
      </dsp:nvSpPr>
      <dsp:spPr>
        <a:xfrm>
          <a:off x="0" y="668"/>
          <a:ext cx="3556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167F3C-5F58-4689-B960-6495963B956F}">
      <dsp:nvSpPr>
        <dsp:cNvPr id="0" name=""/>
        <dsp:cNvSpPr/>
      </dsp:nvSpPr>
      <dsp:spPr>
        <a:xfrm>
          <a:off x="0" y="668"/>
          <a:ext cx="3556280" cy="1094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Početak formiranja i kretanja ploča</a:t>
          </a:r>
        </a:p>
      </dsp:txBody>
      <dsp:txXfrm>
        <a:off x="0" y="668"/>
        <a:ext cx="3556280" cy="1094567"/>
      </dsp:txXfrm>
    </dsp:sp>
    <dsp:sp modelId="{768D325F-4073-4A14-B9EB-AFAA3364DB6B}">
      <dsp:nvSpPr>
        <dsp:cNvPr id="0" name=""/>
        <dsp:cNvSpPr/>
      </dsp:nvSpPr>
      <dsp:spPr>
        <a:xfrm>
          <a:off x="0" y="1095235"/>
          <a:ext cx="3556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F8BDB0-4050-49A9-9F08-E16B9A403FA8}">
      <dsp:nvSpPr>
        <dsp:cNvPr id="0" name=""/>
        <dsp:cNvSpPr/>
      </dsp:nvSpPr>
      <dsp:spPr>
        <a:xfrm>
          <a:off x="0" y="1095235"/>
          <a:ext cx="3556280" cy="1094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Postanak</a:t>
          </a:r>
          <a:r>
            <a:rPr lang="en-US" sz="2200" kern="1200" dirty="0"/>
            <a:t> </a:t>
          </a:r>
          <a:r>
            <a:rPr lang="en-US" sz="2200" kern="1200" dirty="0" err="1"/>
            <a:t>atmosfere</a:t>
          </a:r>
          <a:r>
            <a:rPr lang="en-US" sz="2200" kern="1200" dirty="0"/>
            <a:t> </a:t>
          </a:r>
          <a:r>
            <a:rPr lang="en-US" sz="2200" kern="1200" dirty="0" err="1"/>
            <a:t>i</a:t>
          </a:r>
          <a:r>
            <a:rPr lang="en-US" sz="2200" kern="1200" dirty="0"/>
            <a:t> </a:t>
          </a:r>
          <a:r>
            <a:rPr lang="en-US" sz="2200" kern="1200" dirty="0" err="1"/>
            <a:t>hidrosfere</a:t>
          </a:r>
          <a:endParaRPr lang="en-US" sz="2200" kern="1200" dirty="0"/>
        </a:p>
      </dsp:txBody>
      <dsp:txXfrm>
        <a:off x="0" y="1095235"/>
        <a:ext cx="3556280" cy="1094567"/>
      </dsp:txXfrm>
    </dsp:sp>
    <dsp:sp modelId="{EA0A244F-2834-4B0C-B230-826A2155AA61}">
      <dsp:nvSpPr>
        <dsp:cNvPr id="0" name=""/>
        <dsp:cNvSpPr/>
      </dsp:nvSpPr>
      <dsp:spPr>
        <a:xfrm>
          <a:off x="0" y="2189802"/>
          <a:ext cx="3556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254213-A783-4B0E-BF22-B42B36F65221}">
      <dsp:nvSpPr>
        <dsp:cNvPr id="0" name=""/>
        <dsp:cNvSpPr/>
      </dsp:nvSpPr>
      <dsp:spPr>
        <a:xfrm>
          <a:off x="0" y="2189802"/>
          <a:ext cx="3556280" cy="1094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Postanak</a:t>
          </a:r>
          <a:r>
            <a:rPr lang="en-US" sz="2200" kern="1200" dirty="0"/>
            <a:t> </a:t>
          </a:r>
          <a:r>
            <a:rPr lang="en-US" sz="2200" kern="1200" dirty="0" err="1"/>
            <a:t>oceanskih</a:t>
          </a:r>
          <a:r>
            <a:rPr lang="en-US" sz="2200" kern="1200" dirty="0"/>
            <a:t> </a:t>
          </a:r>
          <a:r>
            <a:rPr lang="en-US" sz="2200" kern="1200" dirty="0" err="1"/>
            <a:t>i</a:t>
          </a:r>
          <a:r>
            <a:rPr lang="en-US" sz="2200" kern="1200" dirty="0"/>
            <a:t> </a:t>
          </a:r>
          <a:r>
            <a:rPr lang="en-US" sz="2200" kern="1200" dirty="0" err="1"/>
            <a:t>diferencijacija</a:t>
          </a:r>
          <a:r>
            <a:rPr lang="en-US" sz="2200" kern="1200" dirty="0"/>
            <a:t> </a:t>
          </a:r>
          <a:r>
            <a:rPr lang="en-US" sz="2200" kern="1200" dirty="0" err="1"/>
            <a:t>kontinentalnih</a:t>
          </a:r>
          <a:r>
            <a:rPr lang="en-US" sz="2200" kern="1200" dirty="0"/>
            <a:t> kora</a:t>
          </a:r>
        </a:p>
      </dsp:txBody>
      <dsp:txXfrm>
        <a:off x="0" y="2189802"/>
        <a:ext cx="3556280" cy="1094567"/>
      </dsp:txXfrm>
    </dsp:sp>
    <dsp:sp modelId="{7223DFB6-7D6E-4D22-99B6-971113E4823A}">
      <dsp:nvSpPr>
        <dsp:cNvPr id="0" name=""/>
        <dsp:cNvSpPr/>
      </dsp:nvSpPr>
      <dsp:spPr>
        <a:xfrm>
          <a:off x="0" y="3284370"/>
          <a:ext cx="3556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0522A7-5ACF-42B6-8331-CBDC3BF1E3F6}">
      <dsp:nvSpPr>
        <dsp:cNvPr id="0" name=""/>
        <dsp:cNvSpPr/>
      </dsp:nvSpPr>
      <dsp:spPr>
        <a:xfrm>
          <a:off x="0" y="3284370"/>
          <a:ext cx="3556280" cy="1094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Kratoni i štitovi</a:t>
          </a:r>
        </a:p>
      </dsp:txBody>
      <dsp:txXfrm>
        <a:off x="0" y="3284370"/>
        <a:ext cx="3556280" cy="1094567"/>
      </dsp:txXfrm>
    </dsp:sp>
    <dsp:sp modelId="{C049B946-10A1-4462-B44C-78E481709AE1}">
      <dsp:nvSpPr>
        <dsp:cNvPr id="0" name=""/>
        <dsp:cNvSpPr/>
      </dsp:nvSpPr>
      <dsp:spPr>
        <a:xfrm>
          <a:off x="0" y="4378937"/>
          <a:ext cx="3556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3CF8C-C5EF-40FA-92B1-C2EBFC42ABCF}">
      <dsp:nvSpPr>
        <dsp:cNvPr id="0" name=""/>
        <dsp:cNvSpPr/>
      </dsp:nvSpPr>
      <dsp:spPr>
        <a:xfrm>
          <a:off x="0" y="4378937"/>
          <a:ext cx="3556280" cy="1094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Hadij, </a:t>
          </a:r>
          <a:r>
            <a:rPr lang="en-US" sz="2200" kern="1200" dirty="0" err="1"/>
            <a:t>Arhaik</a:t>
          </a:r>
          <a:r>
            <a:rPr lang="en-US" sz="2200" kern="1200" dirty="0"/>
            <a:t>, </a:t>
          </a:r>
          <a:r>
            <a:rPr lang="en-US" sz="2200" kern="1200" dirty="0" err="1"/>
            <a:t>Proterozoik</a:t>
          </a:r>
          <a:endParaRPr lang="en-US" sz="2200" kern="1200" dirty="0"/>
        </a:p>
      </dsp:txBody>
      <dsp:txXfrm>
        <a:off x="0" y="4378937"/>
        <a:ext cx="3556280" cy="10945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6B0B6-A470-9570-A321-B62C6CC3D3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477623-7A49-20D1-E0C8-5F27209C0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76FC7-71CE-1647-31BA-0B2C7281F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86E2-0BD5-43E2-8F3A-71E3DDCAEBDF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95A28-CF3E-E066-FA1A-03D346C70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2DC9C-086C-5BA1-9CA9-8EF852E11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396A4-793C-4995-A6D9-490CD191F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763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2C17D-810B-28E8-C04D-E3B6C7518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FDBB1-C3FC-DDEF-6C2F-785467148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BD71A-A389-48AB-3221-6B55445EB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86E2-0BD5-43E2-8F3A-71E3DDCAEBDF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AEBDF-A38E-CA54-C466-BFE80D644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491B7-E028-E643-5F7D-B3C915A01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396A4-793C-4995-A6D9-490CD191F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847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2215E-3C36-6524-0DF0-6B3B54CE3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6A5A45-D128-D582-CB62-E45F14C3E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33B7D-18AF-9259-0A36-2B87579AB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86E2-0BD5-43E2-8F3A-71E3DDCAEBDF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00D43-5BEF-345D-54D7-012CFBBCC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F8CF1-F93D-F5DA-442B-712A3F610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396A4-793C-4995-A6D9-490CD191F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8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4A80C-9E5D-279F-46B2-4D296C924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9E403-0A9F-6B53-77B5-E1B776E32B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E44DB0-8B66-674A-2C93-8802A36A8A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C79303-F41D-A081-71B1-0BEF30C15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86E2-0BD5-43E2-8F3A-71E3DDCAEBDF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BF1381-6858-1D47-BB7B-7E759F3E4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8195D-1BBF-516C-C0D2-BD0E81C5F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396A4-793C-4995-A6D9-490CD191F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402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C4398-8C08-BBD2-41C2-AEFF87B0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19D90E-2208-9060-FEFF-DF3C715A4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B0557-8E7D-C2D3-16F8-0A89FAEC6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8EF1D-F31B-1E90-8BF6-1C80BE5F3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150C94-E916-FE94-A6F7-9B22EB7159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23C752-24C0-5A7D-F178-D304B8F9E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86E2-0BD5-43E2-8F3A-71E3DDCAEBDF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4EAC42-3D01-C0FE-D8F7-7A791294E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2CBC77-08B6-AB6F-9EFE-B0C10FB92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396A4-793C-4995-A6D9-490CD191F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37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031A2-C001-7AC4-3A2F-3E8EE6B24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2F109C-3612-2D25-3F15-6F0747C6E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86E2-0BD5-43E2-8F3A-71E3DDCAEBDF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267398-027D-4401-0DB7-90AC725CA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998984-2895-A922-D0F2-4A13312B6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396A4-793C-4995-A6D9-490CD191F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641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1387F4-26B0-8BDA-70C4-E2C07ABA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86E2-0BD5-43E2-8F3A-71E3DDCAEBDF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F87171-A155-F650-6BA8-DB59461CC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15174-D97D-D2B2-F182-346703DD4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396A4-793C-4995-A6D9-490CD191F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653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CE5FE-979B-33CF-98D5-4AF87A717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AA114-FBA2-E174-A545-C8C60F013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DCAAF-A3E8-6622-E13C-87C1A1377B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F9EEB-796A-2C1C-BDB4-B0BC0A05F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86E2-0BD5-43E2-8F3A-71E3DDCAEBDF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20A1AF-3998-44BB-7FF7-AD68D0933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509FA-D81B-9C31-6175-9A8B35E97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396A4-793C-4995-A6D9-490CD191F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890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8BCFE-3DAE-2B06-616F-BF16A9F16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D65C26-393B-EBC4-1829-5CB9D0E3D2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FC694-AA79-65FB-DC13-6080A06E25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C76E58-F7C5-BAF8-4FB3-275949BB4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86E2-0BD5-43E2-8F3A-71E3DDCAEBDF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82587-4A7A-A4FD-816A-D75A2AC2E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215662-DA37-A230-E36E-30F1080F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396A4-793C-4995-A6D9-490CD191F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181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9529-6512-FBBC-E4BA-A1AD9AF53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4AA25D-AB62-C560-F8AB-8DE7CAA9D2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5DA2B-A063-C618-B41F-28726A420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86E2-0BD5-43E2-8F3A-71E3DDCAEBDF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D009E-DF67-B932-B96C-31256FD33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F085A-4762-C2FF-E56E-54C946FA9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396A4-793C-4995-A6D9-490CD191F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196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3CE063-F826-AC63-D38B-ED810F005B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C2BBBA-A487-9342-6937-40FCD96F6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08F1B-CCB6-6C7E-86FE-4AE0C3FEF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B86E2-0BD5-43E2-8F3A-71E3DDCAEBDF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C24C5-9B63-FB27-31E9-83ACA1FA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0D168-EF01-6C82-1AC6-B96748148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396A4-793C-4995-A6D9-490CD191F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52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EEE512-4252-7A34-E5A9-21322B8B7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9F035-B443-A0B9-9F28-D117DCE2E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1D70E-559A-FEAE-2F28-77E7D2DC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EB86E2-0BD5-43E2-8F3A-71E3DDCAEBDF}" type="datetimeFigureOut">
              <a:rPr lang="en-GB" smtClean="0"/>
              <a:t>27/11/2025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6F02F-B794-CAA7-C58F-A4D5C11E4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2A3D7-E4E7-A24F-3CDB-9DD373CEE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0396A4-793C-4995-A6D9-490CD191F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813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ologypage.com/2013/12/precambrian.html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iller%E2%80%93Urey_experiment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diacarafoundation.org/ediacaran-fossils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t.wikipedia.org/wiki/Cyclomedusa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iacaran.org/cloudina.html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iacaran.org/tribrachidium.html" TargetMode="Externa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fossiilid.info/3424?mode=in_baltoscandia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E845A-D970-4757-AA53-D1C60A64D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6324" y="2220585"/>
            <a:ext cx="10279351" cy="2792314"/>
          </a:xfrm>
        </p:spPr>
        <p:txBody>
          <a:bodyPr>
            <a:normAutofit/>
          </a:bodyPr>
          <a:lstStyle/>
          <a:p>
            <a:r>
              <a:rPr lang="en-US" dirty="0" err="1">
                <a:latin typeface="+mn-lt"/>
              </a:rPr>
              <a:t>Prekambrij</a:t>
            </a:r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r>
              <a:rPr lang="en-US" sz="3200" dirty="0" err="1">
                <a:latin typeface="+mn-lt"/>
              </a:rPr>
              <a:t>Historijska</a:t>
            </a:r>
            <a:r>
              <a:rPr lang="en-US" sz="3200" dirty="0">
                <a:latin typeface="+mn-lt"/>
              </a:rPr>
              <a:t> </a:t>
            </a:r>
            <a:r>
              <a:rPr lang="en-US" sz="3200" dirty="0" err="1">
                <a:latin typeface="+mn-lt"/>
              </a:rPr>
              <a:t>geologija</a:t>
            </a:r>
            <a:r>
              <a:rPr lang="en-US" sz="3200" dirty="0">
                <a:latin typeface="+mn-lt"/>
              </a:rPr>
              <a:t> I (41025)</a:t>
            </a:r>
            <a:br>
              <a:rPr lang="en-US" sz="3200" dirty="0">
                <a:latin typeface="+mn-lt"/>
              </a:rPr>
            </a:br>
            <a:r>
              <a:rPr lang="en-US" sz="3200" dirty="0">
                <a:latin typeface="+mn-lt"/>
              </a:rPr>
              <a:t>2025./2026.</a:t>
            </a:r>
            <a:endParaRPr lang="hr-HR" sz="32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1139BA-475F-4D83-989C-25E16702C0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37415"/>
            <a:ext cx="9144000" cy="1655762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Matej Pavlović, univ. mag. geol.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FB0DE9-5DA9-4C49-A606-89C5186723B3}"/>
              </a:ext>
            </a:extLst>
          </p:cNvPr>
          <p:cNvSpPr txBox="1"/>
          <p:nvPr/>
        </p:nvSpPr>
        <p:spPr>
          <a:xfrm>
            <a:off x="4114800" y="474288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Sveučilište</a:t>
            </a:r>
            <a:r>
              <a:rPr lang="en-US" dirty="0"/>
              <a:t> u </a:t>
            </a:r>
            <a:r>
              <a:rPr lang="en-US" dirty="0" err="1"/>
              <a:t>Zagrebu</a:t>
            </a:r>
            <a:endParaRPr lang="en-US" dirty="0"/>
          </a:p>
          <a:p>
            <a:pPr algn="ctr"/>
            <a:r>
              <a:rPr lang="en-US" dirty="0" err="1"/>
              <a:t>Prirodoslovno-matematički</a:t>
            </a:r>
            <a:r>
              <a:rPr lang="en-US" dirty="0"/>
              <a:t> </a:t>
            </a:r>
            <a:r>
              <a:rPr lang="en-US" dirty="0" err="1"/>
              <a:t>fakultet</a:t>
            </a:r>
            <a:endParaRPr lang="en-US" dirty="0"/>
          </a:p>
          <a:p>
            <a:pPr algn="ctr"/>
            <a:r>
              <a:rPr lang="en-US" dirty="0" err="1"/>
              <a:t>Geološki</a:t>
            </a:r>
            <a:r>
              <a:rPr lang="en-US" dirty="0"/>
              <a:t> </a:t>
            </a:r>
            <a:r>
              <a:rPr lang="en-US" dirty="0" err="1"/>
              <a:t>odsjek</a:t>
            </a:r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07B618-B385-44E8-A988-5173B9A47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577" y="-388490"/>
            <a:ext cx="1253117" cy="177112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5CE4CD-B8F0-4A19-9E0A-BFA3A9259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06" y="12979"/>
            <a:ext cx="968188" cy="96818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0E5C40-CC79-4C17-A784-B6FD61679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" y="12979"/>
            <a:ext cx="968188" cy="996402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reflection stA="0" endPos="65000" dist="127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804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58256" y="-358254"/>
            <a:ext cx="6858000" cy="7574507"/>
          </a:xfrm>
          <a:prstGeom prst="rect">
            <a:avLst/>
          </a:prstGeom>
          <a:ln>
            <a:noFill/>
          </a:ln>
          <a:effectLst>
            <a:outerShdw blurRad="457200" dist="63500" sx="99000" sy="99000" algn="l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6E29BA-ACDC-D6D8-EC87-D22C18A04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45" y="5546162"/>
            <a:ext cx="6661702" cy="953611"/>
          </a:xfrm>
        </p:spPr>
        <p:txBody>
          <a:bodyPr anchor="ctr">
            <a:normAutofit/>
          </a:bodyPr>
          <a:lstStyle/>
          <a:p>
            <a:r>
              <a:rPr lang="en-US" sz="4000"/>
              <a:t>	</a:t>
            </a:r>
            <a:endParaRPr lang="en-GB" sz="4000"/>
          </a:p>
        </p:txBody>
      </p:sp>
      <p:pic>
        <p:nvPicPr>
          <p:cNvPr id="5" name="Picture 4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695A6F75-4BE6-F3DE-B1B4-2D47EB15F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7" r="18847" b="1"/>
          <a:stretch>
            <a:fillRect/>
          </a:stretch>
        </p:blipFill>
        <p:spPr>
          <a:xfrm>
            <a:off x="22" y="848205"/>
            <a:ext cx="7574488" cy="5161587"/>
          </a:xfrm>
          <a:prstGeom prst="rect">
            <a:avLst/>
          </a:prstGeom>
        </p:spPr>
      </p:pic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C7BA15A1-9D60-4BC0-9B35-5750661C81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3759035"/>
              </p:ext>
            </p:extLst>
          </p:nvPr>
        </p:nvGraphicFramePr>
        <p:xfrm>
          <a:off x="8111875" y="926683"/>
          <a:ext cx="3556280" cy="5474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DACAB16-CCAD-1EA2-D235-0EEE02FA66E9}"/>
              </a:ext>
            </a:extLst>
          </p:cNvPr>
          <p:cNvSpPr txBox="1"/>
          <p:nvPr/>
        </p:nvSpPr>
        <p:spPr>
          <a:xfrm>
            <a:off x="2246492" y="6009792"/>
            <a:ext cx="30815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8"/>
              </a:rPr>
              <a:t>https://www.geologypage.com/2013/12/precambrian.html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204877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75D0AE-E150-548D-BAD9-DB115D22E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36" y="630936"/>
            <a:ext cx="3419856" cy="17943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dirty="0" err="1"/>
              <a:t>Postanak</a:t>
            </a:r>
            <a:r>
              <a:rPr lang="en-US" sz="5400" dirty="0"/>
              <a:t> </a:t>
            </a:r>
            <a:r>
              <a:rPr lang="en-US" sz="5400" dirty="0" err="1"/>
              <a:t>života</a:t>
            </a:r>
            <a:endParaRPr lang="en-US" sz="5400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Diagram of a diagram of a sparking system&#10;&#10;AI-generated content may be incorrect.">
            <a:extLst>
              <a:ext uri="{FF2B5EF4-FFF2-40B4-BE49-F238E27FC236}">
                <a16:creationId xmlns:a16="http://schemas.microsoft.com/office/drawing/2014/main" id="{E2B6E164-7EEB-C560-D51C-DF924B95C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128" y="274801"/>
            <a:ext cx="6568761" cy="6125370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B1004F8-E25F-0822-A7C8-B699D397A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536" y="2587751"/>
            <a:ext cx="3401568" cy="3633565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2200" dirty="0"/>
              <a:t>Miller-Urey </a:t>
            </a:r>
            <a:r>
              <a:rPr lang="en-US" sz="2200" dirty="0" err="1"/>
              <a:t>eksperiment</a:t>
            </a:r>
            <a:endParaRPr lang="en-US" sz="2200" dirty="0"/>
          </a:p>
          <a:p>
            <a:endParaRPr lang="en-US" sz="2200" dirty="0"/>
          </a:p>
          <a:p>
            <a:r>
              <a:rPr lang="en-US" sz="2200" dirty="0" err="1"/>
              <a:t>Sastav</a:t>
            </a:r>
            <a:r>
              <a:rPr lang="en-US" sz="2200" dirty="0"/>
              <a:t> </a:t>
            </a:r>
            <a:r>
              <a:rPr lang="en-US" sz="2200" dirty="0" err="1"/>
              <a:t>prvotne</a:t>
            </a:r>
            <a:r>
              <a:rPr lang="en-US" sz="2200" dirty="0"/>
              <a:t> </a:t>
            </a:r>
            <a:r>
              <a:rPr lang="en-US" sz="2200" dirty="0" err="1"/>
              <a:t>atmosfere</a:t>
            </a:r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Prvi </a:t>
            </a:r>
            <a:r>
              <a:rPr lang="en-US" sz="2200" dirty="0" err="1"/>
              <a:t>eksperimentalni</a:t>
            </a:r>
            <a:r>
              <a:rPr lang="en-US" sz="2200" dirty="0"/>
              <a:t> </a:t>
            </a:r>
            <a:r>
              <a:rPr lang="en-US" sz="2200" dirty="0" err="1"/>
              <a:t>dokaz</a:t>
            </a:r>
            <a:r>
              <a:rPr lang="en-US" sz="2200" dirty="0"/>
              <a:t> </a:t>
            </a:r>
            <a:r>
              <a:rPr lang="en-US" sz="2200" dirty="0" err="1"/>
              <a:t>nastanka</a:t>
            </a:r>
            <a:r>
              <a:rPr lang="en-US" sz="2200" dirty="0"/>
              <a:t> </a:t>
            </a:r>
            <a:r>
              <a:rPr lang="en-US" sz="2200" dirty="0" err="1"/>
              <a:t>organskih</a:t>
            </a:r>
            <a:r>
              <a:rPr lang="en-US" sz="2200" dirty="0"/>
              <a:t> </a:t>
            </a:r>
            <a:r>
              <a:rPr lang="en-US" sz="2200" dirty="0" err="1"/>
              <a:t>molekula</a:t>
            </a:r>
            <a:r>
              <a:rPr lang="en-US" sz="2200" dirty="0"/>
              <a:t> iz </a:t>
            </a:r>
            <a:r>
              <a:rPr lang="en-US" sz="2200" dirty="0" err="1"/>
              <a:t>anorganskih</a:t>
            </a:r>
            <a:r>
              <a:rPr lang="en-US" sz="2200" dirty="0"/>
              <a:t> </a:t>
            </a:r>
            <a:r>
              <a:rPr lang="en-US" sz="2200" dirty="0" err="1"/>
              <a:t>komponenti</a:t>
            </a:r>
            <a:r>
              <a:rPr lang="en-US" sz="2200" dirty="0"/>
              <a:t> </a:t>
            </a:r>
            <a:r>
              <a:rPr lang="en-US" sz="2200" b="1" dirty="0" err="1"/>
              <a:t>abiogenim</a:t>
            </a:r>
            <a:r>
              <a:rPr lang="en-US" sz="2200" dirty="0"/>
              <a:t> </a:t>
            </a:r>
            <a:r>
              <a:rPr lang="en-US" sz="2200" dirty="0" err="1"/>
              <a:t>putem</a:t>
            </a:r>
            <a:endParaRPr lang="en-US" sz="2200" dirty="0"/>
          </a:p>
          <a:p>
            <a:endParaRPr lang="en-US" sz="2200" dirty="0"/>
          </a:p>
          <a:p>
            <a:r>
              <a:rPr lang="en-US" sz="2200" dirty="0" err="1"/>
              <a:t>Hidrotermalni</a:t>
            </a:r>
            <a:r>
              <a:rPr lang="en-US" sz="2200" dirty="0"/>
              <a:t> </a:t>
            </a:r>
            <a:r>
              <a:rPr lang="en-US" sz="2200" dirty="0" err="1"/>
              <a:t>izvori</a:t>
            </a:r>
            <a:endParaRPr lang="en-US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C14B96-F6C2-9CBB-5367-8831392DA42F}"/>
              </a:ext>
            </a:extLst>
          </p:cNvPr>
          <p:cNvSpPr txBox="1"/>
          <p:nvPr/>
        </p:nvSpPr>
        <p:spPr>
          <a:xfrm>
            <a:off x="6525688" y="6398253"/>
            <a:ext cx="3459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3"/>
              </a:rPr>
              <a:t>https://en.wikipedia.org/wiki/Miller%E2%80%93Urey_experiment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74949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F6265D-3452-0F28-7EF5-2916061E4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 err="1"/>
              <a:t>Arhajski</a:t>
            </a:r>
            <a:r>
              <a:rPr lang="en-US" sz="5400" dirty="0"/>
              <a:t> </a:t>
            </a:r>
            <a:r>
              <a:rPr lang="en-US" sz="5400" dirty="0" err="1"/>
              <a:t>život</a:t>
            </a:r>
            <a:endParaRPr lang="en-GB" sz="5400" dirty="0"/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CD0A5-0222-4839-41C2-FDA82A22B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 err="1"/>
              <a:t>Stromatoliti</a:t>
            </a:r>
            <a:r>
              <a:rPr lang="en-US" sz="2200" dirty="0"/>
              <a:t> </a:t>
            </a:r>
          </a:p>
          <a:p>
            <a:pPr lvl="1"/>
            <a:r>
              <a:rPr lang="en-US" sz="2200" dirty="0" err="1"/>
              <a:t>Warrawoona</a:t>
            </a:r>
            <a:r>
              <a:rPr lang="en-US" sz="2200" dirty="0"/>
              <a:t> </a:t>
            </a:r>
            <a:r>
              <a:rPr lang="en-US" sz="2200" dirty="0" err="1"/>
              <a:t>grupa</a:t>
            </a:r>
            <a:r>
              <a:rPr lang="en-US" sz="2200" dirty="0"/>
              <a:t> Pilbara </a:t>
            </a:r>
            <a:r>
              <a:rPr lang="en-US" sz="2200" dirty="0" err="1"/>
              <a:t>štita</a:t>
            </a:r>
            <a:r>
              <a:rPr lang="en-US" sz="2200" dirty="0"/>
              <a:t> </a:t>
            </a:r>
            <a:endParaRPr lang="en-GB" sz="2200" dirty="0"/>
          </a:p>
          <a:p>
            <a:pPr lvl="1"/>
            <a:r>
              <a:rPr lang="en-GB" sz="2200" dirty="0"/>
              <a:t>Starost: 3,5 </a:t>
            </a:r>
            <a:r>
              <a:rPr lang="en-GB" sz="2200" dirty="0" err="1"/>
              <a:t>milijardi</a:t>
            </a:r>
            <a:r>
              <a:rPr lang="en-GB" sz="2200" dirty="0"/>
              <a:t> </a:t>
            </a:r>
            <a:r>
              <a:rPr lang="en-GB" sz="2200" dirty="0" err="1"/>
              <a:t>godina</a:t>
            </a:r>
            <a:endParaRPr lang="en-GB" sz="2200" dirty="0"/>
          </a:p>
          <a:p>
            <a:pPr lvl="1"/>
            <a:endParaRPr lang="en-US" sz="2200" dirty="0"/>
          </a:p>
          <a:p>
            <a:r>
              <a:rPr lang="en-US" sz="2200" dirty="0" err="1"/>
              <a:t>Mikrofosilni</a:t>
            </a:r>
            <a:r>
              <a:rPr lang="en-US" sz="2200" dirty="0"/>
              <a:t> filament</a:t>
            </a:r>
          </a:p>
          <a:p>
            <a:pPr lvl="1"/>
            <a:r>
              <a:rPr lang="en-US" sz="2200" dirty="0" err="1"/>
              <a:t>Warrawoona</a:t>
            </a:r>
            <a:r>
              <a:rPr lang="en-US" sz="2200" dirty="0"/>
              <a:t> </a:t>
            </a:r>
            <a:r>
              <a:rPr lang="en-US" sz="2200" dirty="0" err="1"/>
              <a:t>grupa</a:t>
            </a:r>
            <a:endParaRPr lang="en-US" sz="2200" dirty="0"/>
          </a:p>
          <a:p>
            <a:pPr lvl="1"/>
            <a:r>
              <a:rPr lang="en-US" sz="2200" dirty="0" err="1"/>
              <a:t>Rožnjaci</a:t>
            </a:r>
            <a:r>
              <a:rPr lang="en-US" sz="2200" dirty="0"/>
              <a:t>  </a:t>
            </a:r>
          </a:p>
          <a:p>
            <a:pPr lvl="1"/>
            <a:r>
              <a:rPr lang="en-US" sz="2200" dirty="0"/>
              <a:t>Starost: 3,4 </a:t>
            </a:r>
            <a:r>
              <a:rPr lang="en-US" sz="2200" dirty="0" err="1"/>
              <a:t>milijardi</a:t>
            </a:r>
            <a:r>
              <a:rPr lang="en-US" sz="2200" dirty="0"/>
              <a:t> godina</a:t>
            </a:r>
          </a:p>
          <a:p>
            <a:endParaRPr lang="en-US" sz="2200" dirty="0"/>
          </a:p>
        </p:txBody>
      </p:sp>
      <p:pic>
        <p:nvPicPr>
          <p:cNvPr id="5" name="Picture 4" descr="A close-up of several rock formations&#10;&#10;AI-generated content may be incorrect.">
            <a:extLst>
              <a:ext uri="{FF2B5EF4-FFF2-40B4-BE49-F238E27FC236}">
                <a16:creationId xmlns:a16="http://schemas.microsoft.com/office/drawing/2014/main" id="{EED42D54-0907-71CE-74A9-1F10B776B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3" r="31677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7E524C-1C17-CB9F-DB65-26278961FFEE}"/>
              </a:ext>
            </a:extLst>
          </p:cNvPr>
          <p:cNvSpPr txBox="1"/>
          <p:nvPr/>
        </p:nvSpPr>
        <p:spPr>
          <a:xfrm>
            <a:off x="5817059" y="6193567"/>
            <a:ext cx="441507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900" dirty="0"/>
              <a:t>Zhang, Y.; Lai, G.; Gong, E.; </a:t>
            </a:r>
            <a:r>
              <a:rPr lang="en-US" sz="900" dirty="0"/>
              <a:t>Yuan, D.; Wilson, M.A.; Li, Y. </a:t>
            </a:r>
            <a:r>
              <a:rPr lang="en-GB" sz="900" dirty="0"/>
              <a:t>Characteristics of Early Neoproterozoic Stromatolites from Southern Liaoning, North China: </a:t>
            </a:r>
            <a:r>
              <a:rPr lang="en-US" sz="900" dirty="0"/>
              <a:t>Insights into the Formation of </a:t>
            </a:r>
            <a:r>
              <a:rPr lang="en-GB" sz="900" dirty="0"/>
              <a:t>Stromatolites. J. Mar. Sci. Eng. 2023, 11, 1709. </a:t>
            </a:r>
          </a:p>
        </p:txBody>
      </p:sp>
    </p:spTree>
    <p:extLst>
      <p:ext uri="{BB962C8B-B14F-4D97-AF65-F5344CB8AC3E}">
        <p14:creationId xmlns:p14="http://schemas.microsoft.com/office/powerpoint/2010/main" val="2791834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diagram of a diagram of a diagram&#10;&#10;AI-generated content may be incorrect.">
            <a:extLst>
              <a:ext uri="{FF2B5EF4-FFF2-40B4-BE49-F238E27FC236}">
                <a16:creationId xmlns:a16="http://schemas.microsoft.com/office/drawing/2014/main" id="{22993A0A-9936-90C7-9745-50F4A0415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474027"/>
            <a:ext cx="10134600" cy="18495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4C4EF2-4AB4-2666-AE57-67D99E59F9C9}"/>
              </a:ext>
            </a:extLst>
          </p:cNvPr>
          <p:cNvSpPr txBox="1"/>
          <p:nvPr/>
        </p:nvSpPr>
        <p:spPr>
          <a:xfrm>
            <a:off x="6938723" y="6243608"/>
            <a:ext cx="441507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900" dirty="0"/>
              <a:t>Zhang, Y.; Lai, G.; Gong, E.; </a:t>
            </a:r>
            <a:r>
              <a:rPr lang="en-US" sz="900" dirty="0"/>
              <a:t>Yuan, D.; Wilson, M.A.; Li, Y. </a:t>
            </a:r>
            <a:r>
              <a:rPr lang="en-GB" sz="900" dirty="0"/>
              <a:t>Characteristics of Early Neoproterozoic Stromatolites from Southern Liaoning, North China: </a:t>
            </a:r>
            <a:r>
              <a:rPr lang="en-US" sz="900" dirty="0"/>
              <a:t>Insights into the Formation of </a:t>
            </a:r>
            <a:r>
              <a:rPr lang="en-GB" sz="900" dirty="0"/>
              <a:t>Stromatolites. J. Mar. Sci. Eng. 2023, 11, 1709. </a:t>
            </a:r>
          </a:p>
        </p:txBody>
      </p:sp>
    </p:spTree>
    <p:extLst>
      <p:ext uri="{BB962C8B-B14F-4D97-AF65-F5344CB8AC3E}">
        <p14:creationId xmlns:p14="http://schemas.microsoft.com/office/powerpoint/2010/main" val="2019090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2408E3-709D-3490-FFD9-6856EAFF3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 err="1"/>
              <a:t>Stromatoliti</a:t>
            </a:r>
            <a:endParaRPr lang="en-GB" sz="5400" dirty="0"/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E80B5A-A4DF-12B5-29E7-C2E21660A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 err="1"/>
              <a:t>Laminirana</a:t>
            </a:r>
            <a:r>
              <a:rPr lang="en-US" sz="2200" dirty="0"/>
              <a:t> </a:t>
            </a:r>
            <a:r>
              <a:rPr lang="en-US" sz="2200" dirty="0" err="1"/>
              <a:t>karbonatna</a:t>
            </a:r>
            <a:r>
              <a:rPr lang="en-US" sz="2200" dirty="0"/>
              <a:t> </a:t>
            </a:r>
            <a:r>
              <a:rPr lang="en-US" sz="2200" dirty="0" err="1"/>
              <a:t>stijena</a:t>
            </a:r>
            <a:r>
              <a:rPr lang="en-US" sz="2200" dirty="0"/>
              <a:t> </a:t>
            </a:r>
            <a:r>
              <a:rPr lang="en-US" sz="2200" dirty="0" err="1"/>
              <a:t>biogenog</a:t>
            </a:r>
            <a:r>
              <a:rPr lang="en-US" sz="2200" dirty="0"/>
              <a:t> </a:t>
            </a:r>
            <a:r>
              <a:rPr lang="en-US" sz="2200" dirty="0" err="1"/>
              <a:t>porijekla</a:t>
            </a:r>
            <a:r>
              <a:rPr lang="en-US" sz="2200" dirty="0"/>
              <a:t> (</a:t>
            </a:r>
            <a:r>
              <a:rPr lang="en-US" sz="2200" dirty="0" err="1"/>
              <a:t>cijanobakterije</a:t>
            </a:r>
            <a:r>
              <a:rPr lang="en-US" sz="2200" dirty="0"/>
              <a:t>)</a:t>
            </a:r>
          </a:p>
          <a:p>
            <a:endParaRPr lang="en-US" sz="2200" dirty="0"/>
          </a:p>
          <a:p>
            <a:r>
              <a:rPr lang="en-US" sz="2200" dirty="0" err="1"/>
              <a:t>Izmjena</a:t>
            </a:r>
            <a:r>
              <a:rPr lang="en-US" sz="2200" dirty="0"/>
              <a:t> </a:t>
            </a:r>
            <a:r>
              <a:rPr lang="en-US" sz="2200" dirty="0" err="1"/>
              <a:t>svijetlih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tamnih</a:t>
            </a:r>
            <a:r>
              <a:rPr lang="en-US" sz="2200" dirty="0"/>
              <a:t> lamina</a:t>
            </a:r>
          </a:p>
          <a:p>
            <a:endParaRPr lang="en-US" sz="2200" dirty="0"/>
          </a:p>
          <a:p>
            <a:r>
              <a:rPr lang="en-US" sz="2200" dirty="0" err="1"/>
              <a:t>Intertajdal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5" name="Content Placeholder 4" descr="A close-up of a microscope&#10;&#10;AI-generated content may be incorrect.">
            <a:extLst>
              <a:ext uri="{FF2B5EF4-FFF2-40B4-BE49-F238E27FC236}">
                <a16:creationId xmlns:a16="http://schemas.microsoft.com/office/drawing/2014/main" id="{4BCDC8FC-0DD6-BAC4-A7AB-51CE2CB96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" r="1353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9DFF47-B76E-D4D6-AE26-BBD35ABF72B4}"/>
              </a:ext>
            </a:extLst>
          </p:cNvPr>
          <p:cNvSpPr txBox="1"/>
          <p:nvPr/>
        </p:nvSpPr>
        <p:spPr>
          <a:xfrm>
            <a:off x="6506284" y="6193567"/>
            <a:ext cx="3931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</a:rPr>
              <a:t>Suarez-Gonzalez, Pablo &amp; Quijada, I. &amp; Benito, M. Isabel &amp; Mas, Ramón &amp; </a:t>
            </a:r>
            <a:r>
              <a:rPr lang="en-GB" sz="900" dirty="0" err="1">
                <a:solidFill>
                  <a:schemeClr val="bg1"/>
                </a:solidFill>
              </a:rPr>
              <a:t>Merinero</a:t>
            </a:r>
            <a:r>
              <a:rPr lang="en-GB" sz="900" dirty="0">
                <a:solidFill>
                  <a:schemeClr val="bg1"/>
                </a:solidFill>
              </a:rPr>
              <a:t>, Raul &amp; Riding, Robert. (2013). Origin and significance of lamination in Early Cretaceous stromatolites and proposal for a quantitative approach. Sedimentary Geology. 300. </a:t>
            </a:r>
          </a:p>
        </p:txBody>
      </p:sp>
    </p:spTree>
    <p:extLst>
      <p:ext uri="{BB962C8B-B14F-4D97-AF65-F5344CB8AC3E}">
        <p14:creationId xmlns:p14="http://schemas.microsoft.com/office/powerpoint/2010/main" val="3758519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rocky beach&#10;&#10;AI-generated content may be incorrect.">
            <a:extLst>
              <a:ext uri="{FF2B5EF4-FFF2-40B4-BE49-F238E27FC236}">
                <a16:creationId xmlns:a16="http://schemas.microsoft.com/office/drawing/2014/main" id="{E61E8A0F-A9C3-9A8F-FE07-05B3262E8F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637"/>
            <a:ext cx="12192000" cy="5767215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7329E1-9869-5FFB-8B94-F3936634FABE}"/>
              </a:ext>
            </a:extLst>
          </p:cNvPr>
          <p:cNvSpPr txBox="1"/>
          <p:nvPr/>
        </p:nvSpPr>
        <p:spPr>
          <a:xfrm>
            <a:off x="3081528" y="6288423"/>
            <a:ext cx="5897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/>
              <a:t>Flügel</a:t>
            </a:r>
            <a:r>
              <a:rPr lang="en-US" sz="900" dirty="0"/>
              <a:t>, E. (2004). </a:t>
            </a:r>
            <a:r>
              <a:rPr lang="en-US" sz="900" i="1" dirty="0"/>
              <a:t>Microfacies of carbonate rocks: Analysis, interpretation and application</a:t>
            </a:r>
            <a:r>
              <a:rPr lang="en-US" sz="900" dirty="0"/>
              <a:t> (2nd ed.). Springer-Verlag.</a:t>
            </a:r>
          </a:p>
          <a:p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853320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-up of a microscope&#10;&#10;AI-generated content may be incorrect.">
            <a:extLst>
              <a:ext uri="{FF2B5EF4-FFF2-40B4-BE49-F238E27FC236}">
                <a16:creationId xmlns:a16="http://schemas.microsoft.com/office/drawing/2014/main" id="{1CFFB9B6-A19C-336E-65C5-BF59E0C57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4" r="15718" b="-1"/>
          <a:stretch>
            <a:fillRect/>
          </a:stretch>
        </p:blipFill>
        <p:spPr>
          <a:xfrm>
            <a:off x="6176433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920044"/>
                </a:lnTo>
                <a:lnTo>
                  <a:pt x="2469659" y="3920044"/>
                </a:lnTo>
                <a:lnTo>
                  <a:pt x="2469659" y="3103224"/>
                </a:lnTo>
                <a:lnTo>
                  <a:pt x="0" y="3103224"/>
                </a:lnTo>
                <a:close/>
              </a:path>
            </a:pathLst>
          </a:custGeom>
        </p:spPr>
      </p:pic>
      <p:pic>
        <p:nvPicPr>
          <p:cNvPr id="7" name="Picture 6" descr="A close-up of a microscope&#10;&#10;AI-generated content may be incorrect.">
            <a:extLst>
              <a:ext uri="{FF2B5EF4-FFF2-40B4-BE49-F238E27FC236}">
                <a16:creationId xmlns:a16="http://schemas.microsoft.com/office/drawing/2014/main" id="{63A9A85E-151B-D3F7-7FEB-3A2C2B458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15" r="-1" b="-1"/>
          <a:stretch>
            <a:fillRect/>
          </a:stretch>
        </p:blipFill>
        <p:spPr>
          <a:xfrm>
            <a:off x="20" y="4069976"/>
            <a:ext cx="3535311" cy="2788023"/>
          </a:xfrm>
          <a:prstGeom prst="rect">
            <a:avLst/>
          </a:prstGeom>
        </p:spPr>
      </p:pic>
      <p:pic>
        <p:nvPicPr>
          <p:cNvPr id="13" name="Picture 12" descr="A close-up of a microscope&#10;&#10;AI-generated content may be incorrect.">
            <a:extLst>
              <a:ext uri="{FF2B5EF4-FFF2-40B4-BE49-F238E27FC236}">
                <a16:creationId xmlns:a16="http://schemas.microsoft.com/office/drawing/2014/main" id="{2ABC9DE1-B321-43C0-7AB3-F0284521A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5" r="18104" b="-1"/>
          <a:stretch>
            <a:fillRect/>
          </a:stretch>
        </p:blipFill>
        <p:spPr>
          <a:xfrm>
            <a:off x="3696199" y="3257176"/>
            <a:ext cx="4789093" cy="3600824"/>
          </a:xfrm>
          <a:prstGeom prst="rect">
            <a:avLst/>
          </a:prstGeom>
        </p:spPr>
      </p:pic>
      <p:pic>
        <p:nvPicPr>
          <p:cNvPr id="9" name="Picture 8" descr="A close-up of a microscope&#10;&#10;AI-generated content may be incorrect.">
            <a:extLst>
              <a:ext uri="{FF2B5EF4-FFF2-40B4-BE49-F238E27FC236}">
                <a16:creationId xmlns:a16="http://schemas.microsoft.com/office/drawing/2014/main" id="{20E366C3-4290-58C0-6D8E-623424A98C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1" r="17426" b="-1"/>
          <a:stretch>
            <a:fillRect/>
          </a:stretch>
        </p:blipFill>
        <p:spPr>
          <a:xfrm>
            <a:off x="1" y="10"/>
            <a:ext cx="6015567" cy="3920034"/>
          </a:xfrm>
          <a:custGeom>
            <a:avLst/>
            <a:gdLst/>
            <a:ahLst/>
            <a:cxnLst/>
            <a:rect l="l" t="t" r="r" b="b"/>
            <a:pathLst>
              <a:path w="6015567" h="3920044">
                <a:moveTo>
                  <a:pt x="0" y="0"/>
                </a:moveTo>
                <a:lnTo>
                  <a:pt x="6015567" y="0"/>
                </a:lnTo>
                <a:lnTo>
                  <a:pt x="6015567" y="3103224"/>
                </a:lnTo>
                <a:lnTo>
                  <a:pt x="3545908" y="3103224"/>
                </a:lnTo>
                <a:lnTo>
                  <a:pt x="3545908" y="3920044"/>
                </a:lnTo>
                <a:lnTo>
                  <a:pt x="0" y="3920044"/>
                </a:lnTo>
                <a:close/>
              </a:path>
            </a:pathLst>
          </a:custGeom>
        </p:spPr>
      </p:pic>
      <p:pic>
        <p:nvPicPr>
          <p:cNvPr id="5" name="Content Placeholder 4" descr="A close-up of a monochrome image&#10;&#10;AI-generated content may be incorrect.">
            <a:extLst>
              <a:ext uri="{FF2B5EF4-FFF2-40B4-BE49-F238E27FC236}">
                <a16:creationId xmlns:a16="http://schemas.microsoft.com/office/drawing/2014/main" id="{78E08A01-B5DF-3594-1D51-51646E347A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8" r="33072"/>
          <a:stretch>
            <a:fillRect/>
          </a:stretch>
        </p:blipFill>
        <p:spPr>
          <a:xfrm>
            <a:off x="8646161" y="4069976"/>
            <a:ext cx="3545840" cy="27880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9FB8295-4866-2249-A0F0-F736A8B4BB8D}"/>
              </a:ext>
            </a:extLst>
          </p:cNvPr>
          <p:cNvSpPr txBox="1"/>
          <p:nvPr/>
        </p:nvSpPr>
        <p:spPr>
          <a:xfrm>
            <a:off x="10030036" y="5588877"/>
            <a:ext cx="2488100" cy="1077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Sugitani, Kenichiro &amp; Mimura, Koichi &amp; Nagaoka, Tsutomu &amp; </a:t>
            </a:r>
            <a:r>
              <a:rPr lang="en-GB" sz="900" b="1" dirty="0" err="1"/>
              <a:t>Lepot</a:t>
            </a:r>
            <a:r>
              <a:rPr lang="en-GB" sz="900" b="1" dirty="0"/>
              <a:t>, Kevin &amp; Takeuchi, Makoto. (2013). Microfossil assemblage from the 3400 Ma </a:t>
            </a:r>
            <a:r>
              <a:rPr lang="en-GB" sz="900" b="1" dirty="0" err="1"/>
              <a:t>Strelley</a:t>
            </a:r>
            <a:r>
              <a:rPr lang="en-GB" sz="900" b="1" dirty="0"/>
              <a:t> Pool Formation in the Pilbara Craton, Western Australia: Results form a new locality. Precambrian Research. 226. 59-74. </a:t>
            </a:r>
          </a:p>
        </p:txBody>
      </p:sp>
    </p:spTree>
    <p:extLst>
      <p:ext uri="{BB962C8B-B14F-4D97-AF65-F5344CB8AC3E}">
        <p14:creationId xmlns:p14="http://schemas.microsoft.com/office/powerpoint/2010/main" val="1646559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731DBF-97F4-3D79-BBDD-E309D0814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Proterozojski život</a:t>
            </a:r>
            <a:endParaRPr lang="en-GB" sz="5400"/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C911E-9965-28F2-6624-82D88ABBC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3211963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 err="1"/>
              <a:t>Stromatoliti</a:t>
            </a:r>
            <a:endParaRPr lang="en-US" sz="2200" dirty="0"/>
          </a:p>
          <a:p>
            <a:r>
              <a:rPr lang="en-US" sz="2200" dirty="0"/>
              <a:t>Prvi </a:t>
            </a:r>
            <a:r>
              <a:rPr lang="en-US" sz="2200" dirty="0" err="1"/>
              <a:t>eukariotski</a:t>
            </a:r>
            <a:r>
              <a:rPr lang="en-US" sz="2200" dirty="0"/>
              <a:t> </a:t>
            </a:r>
            <a:r>
              <a:rPr lang="en-US" sz="2200" dirty="0" err="1"/>
              <a:t>organizmi</a:t>
            </a:r>
            <a:r>
              <a:rPr lang="en-US" sz="2200" dirty="0"/>
              <a:t> (</a:t>
            </a:r>
            <a:r>
              <a:rPr lang="en-US" sz="2200" dirty="0" err="1"/>
              <a:t>veličina</a:t>
            </a:r>
            <a:r>
              <a:rPr lang="en-US" sz="2200" dirty="0"/>
              <a:t> </a:t>
            </a:r>
            <a:r>
              <a:rPr lang="en-US" sz="2200" dirty="0" err="1"/>
              <a:t>stanica</a:t>
            </a:r>
            <a:r>
              <a:rPr lang="en-US" sz="2200" dirty="0"/>
              <a:t>)</a:t>
            </a:r>
          </a:p>
          <a:p>
            <a:r>
              <a:rPr lang="en-US" sz="2200" dirty="0" err="1"/>
              <a:t>Akritarhe</a:t>
            </a:r>
            <a:endParaRPr lang="en-US" sz="2200" dirty="0"/>
          </a:p>
          <a:p>
            <a:r>
              <a:rPr lang="en-US" sz="2200" dirty="0"/>
              <a:t>Alge</a:t>
            </a:r>
          </a:p>
          <a:p>
            <a:r>
              <a:rPr lang="en-US" sz="2200" dirty="0"/>
              <a:t>Ediacara fauna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GB" sz="1200" dirty="0"/>
          </a:p>
        </p:txBody>
      </p:sp>
      <p:pic>
        <p:nvPicPr>
          <p:cNvPr id="5" name="Picture 4" descr="A close-up of sea creatures&#10;&#10;AI-generated content may be incorrect.">
            <a:extLst>
              <a:ext uri="{FF2B5EF4-FFF2-40B4-BE49-F238E27FC236}">
                <a16:creationId xmlns:a16="http://schemas.microsoft.com/office/drawing/2014/main" id="{D03750FF-D953-5B07-01BE-FB08F5614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4" r="16523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6CB670-678C-F83F-73DA-038F86788EC0}"/>
              </a:ext>
            </a:extLst>
          </p:cNvPr>
          <p:cNvSpPr txBox="1"/>
          <p:nvPr/>
        </p:nvSpPr>
        <p:spPr>
          <a:xfrm>
            <a:off x="10332720" y="6488658"/>
            <a:ext cx="1984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AI-generated image</a:t>
            </a:r>
            <a:r>
              <a:rPr lang="en-US" sz="900" i="1" dirty="0"/>
              <a:t>.</a:t>
            </a:r>
            <a:r>
              <a:rPr lang="en-US" sz="900" dirty="0"/>
              <a:t> Image created with ChatGPT (OpenAI, 2025).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2020689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few images of fossils&#10;&#10;AI-generated content may be incorrect.">
            <a:extLst>
              <a:ext uri="{FF2B5EF4-FFF2-40B4-BE49-F238E27FC236}">
                <a16:creationId xmlns:a16="http://schemas.microsoft.com/office/drawing/2014/main" id="{CF5287D5-6CA1-46C4-0AFE-7AC8626FA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" r="6281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052BD0-C5E0-A76B-1ABE-C95072CD0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i="1" dirty="0" err="1"/>
              <a:t>Grypania</a:t>
            </a:r>
            <a:r>
              <a:rPr lang="en-US" sz="4000" i="1" dirty="0"/>
              <a:t> </a:t>
            </a:r>
            <a:r>
              <a:rPr lang="en-US" sz="4000" dirty="0"/>
              <a:t>sp.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FD6EB-1F3F-8F64-6204-B50FA4C63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4201586" cy="3742762"/>
          </a:xfrm>
        </p:spPr>
        <p:txBody>
          <a:bodyPr>
            <a:normAutofit/>
          </a:bodyPr>
          <a:lstStyle/>
          <a:p>
            <a:r>
              <a:rPr lang="en-US" sz="2200" dirty="0" err="1"/>
              <a:t>Spiralne</a:t>
            </a:r>
            <a:r>
              <a:rPr lang="en-US" sz="2200" dirty="0"/>
              <a:t>, </a:t>
            </a:r>
            <a:r>
              <a:rPr lang="en-US" sz="2200" dirty="0" err="1"/>
              <a:t>vrpčaste</a:t>
            </a:r>
            <a:r>
              <a:rPr lang="en-US" sz="2200" dirty="0"/>
              <a:t> </a:t>
            </a:r>
            <a:r>
              <a:rPr lang="en-US" sz="2200" dirty="0" err="1"/>
              <a:t>forme</a:t>
            </a:r>
            <a:endParaRPr lang="en-US" sz="2200" dirty="0"/>
          </a:p>
          <a:p>
            <a:r>
              <a:rPr lang="en-GB" sz="2200" dirty="0" err="1"/>
              <a:t>Bakterijska</a:t>
            </a:r>
            <a:r>
              <a:rPr lang="en-GB" sz="2200" dirty="0"/>
              <a:t> </a:t>
            </a:r>
            <a:r>
              <a:rPr lang="en-GB" sz="2200" dirty="0" err="1"/>
              <a:t>kolonija</a:t>
            </a:r>
            <a:r>
              <a:rPr lang="en-GB" sz="2200" dirty="0"/>
              <a:t> </a:t>
            </a:r>
            <a:r>
              <a:rPr lang="en-GB" sz="2200" dirty="0" err="1"/>
              <a:t>ili</a:t>
            </a:r>
            <a:r>
              <a:rPr lang="en-GB" sz="2200" dirty="0"/>
              <a:t> </a:t>
            </a:r>
            <a:r>
              <a:rPr lang="en-GB" sz="2200" dirty="0" err="1"/>
              <a:t>višestanična</a:t>
            </a:r>
            <a:r>
              <a:rPr lang="en-GB" sz="2200" dirty="0"/>
              <a:t> alga</a:t>
            </a:r>
          </a:p>
          <a:p>
            <a:r>
              <a:rPr lang="en-GB" sz="2200" dirty="0" err="1"/>
              <a:t>Najstariji</a:t>
            </a:r>
            <a:r>
              <a:rPr lang="en-GB" sz="2200" dirty="0"/>
              <a:t> </a:t>
            </a:r>
            <a:r>
              <a:rPr lang="en-GB" sz="2200" dirty="0" err="1"/>
              <a:t>višestanični</a:t>
            </a:r>
            <a:r>
              <a:rPr lang="en-GB" sz="2200" dirty="0"/>
              <a:t> </a:t>
            </a:r>
            <a:r>
              <a:rPr lang="en-GB" sz="2200" dirty="0" err="1"/>
              <a:t>eukariot</a:t>
            </a:r>
            <a:r>
              <a:rPr lang="en-GB" sz="2200" dirty="0"/>
              <a:t>?</a:t>
            </a:r>
          </a:p>
          <a:p>
            <a:r>
              <a:rPr lang="en-GB" sz="2200" dirty="0"/>
              <a:t>Starost: </a:t>
            </a:r>
            <a:r>
              <a:rPr lang="en-GB" sz="2200" dirty="0" err="1"/>
              <a:t>Proterozoik</a:t>
            </a:r>
            <a:endParaRPr lang="en-GB" sz="2200" dirty="0"/>
          </a:p>
          <a:p>
            <a:endParaRPr lang="en-GB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2DFDF1-A779-974F-7DB8-8606837A1530}"/>
              </a:ext>
            </a:extLst>
          </p:cNvPr>
          <p:cNvSpPr txBox="1"/>
          <p:nvPr/>
        </p:nvSpPr>
        <p:spPr>
          <a:xfrm>
            <a:off x="-93214" y="6211669"/>
            <a:ext cx="3385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Ye, Qin &amp; Tong, </a:t>
            </a:r>
            <a:r>
              <a:rPr lang="en-GB" sz="900" dirty="0" err="1"/>
              <a:t>Jinnan</a:t>
            </a:r>
            <a:r>
              <a:rPr lang="en-GB" sz="900" dirty="0"/>
              <a:t> &amp; An, Zhihui &amp; Hu, Jun &amp; Tian, Li &amp; Guan, </a:t>
            </a:r>
            <a:r>
              <a:rPr lang="en-GB" sz="900" dirty="0" err="1"/>
              <a:t>Kaiping</a:t>
            </a:r>
            <a:r>
              <a:rPr lang="en-GB" sz="900" dirty="0"/>
              <a:t> &amp; Xiao, </a:t>
            </a:r>
            <a:r>
              <a:rPr lang="en-GB" sz="900" dirty="0" err="1"/>
              <a:t>Shuhai</a:t>
            </a:r>
            <a:r>
              <a:rPr lang="en-GB" sz="900" dirty="0"/>
              <a:t>. (2017). A systematic description of new macrofossil material from the upper Ediacaran </a:t>
            </a:r>
            <a:r>
              <a:rPr lang="en-GB" sz="900" dirty="0" err="1"/>
              <a:t>Miaohe</a:t>
            </a:r>
            <a:r>
              <a:rPr lang="en-GB" sz="900" dirty="0"/>
              <a:t> Member in South China. Journal of Systematic Palaeontology. 17. 1-56. </a:t>
            </a:r>
          </a:p>
        </p:txBody>
      </p:sp>
    </p:spTree>
    <p:extLst>
      <p:ext uri="{BB962C8B-B14F-4D97-AF65-F5344CB8AC3E}">
        <p14:creationId xmlns:p14="http://schemas.microsoft.com/office/powerpoint/2010/main" val="1608830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35DB090-93B5-4581-8D71-BB3839684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9619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C87CBC-5E46-36CF-2723-7B73304CE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en-US" dirty="0" err="1"/>
              <a:t>Akritarhe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55290-82DB-1FA4-2EEA-04C57DC3B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>
            <a:normAutofit lnSpcReduction="10000"/>
          </a:bodyPr>
          <a:lstStyle/>
          <a:p>
            <a:r>
              <a:rPr lang="en-US" sz="2200" dirty="0" err="1"/>
              <a:t>Biokemijske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morfološke</a:t>
            </a:r>
            <a:r>
              <a:rPr lang="en-US" sz="2200" dirty="0"/>
              <a:t> </a:t>
            </a:r>
            <a:r>
              <a:rPr lang="en-US" sz="2200" dirty="0" err="1"/>
              <a:t>karakteristike</a:t>
            </a:r>
            <a:r>
              <a:rPr lang="en-US" sz="2200" dirty="0"/>
              <a:t> </a:t>
            </a:r>
            <a:r>
              <a:rPr lang="en-US" sz="2200" dirty="0" err="1"/>
              <a:t>upućuju</a:t>
            </a:r>
            <a:r>
              <a:rPr lang="en-US" sz="2200" dirty="0"/>
              <a:t> da </a:t>
            </a:r>
            <a:r>
              <a:rPr lang="en-US" sz="2200" dirty="0" err="1"/>
              <a:t>su</a:t>
            </a:r>
            <a:r>
              <a:rPr lang="en-US" sz="2200" dirty="0"/>
              <a:t> to </a:t>
            </a:r>
            <a:r>
              <a:rPr lang="en-US" sz="2200" dirty="0" err="1"/>
              <a:t>dinociste</a:t>
            </a:r>
            <a:endParaRPr lang="en-US" sz="2200" dirty="0"/>
          </a:p>
          <a:p>
            <a:r>
              <a:rPr lang="en-US" sz="2200" dirty="0" err="1"/>
              <a:t>Pokazuju</a:t>
            </a:r>
            <a:r>
              <a:rPr lang="en-US" sz="2200" dirty="0"/>
              <a:t> </a:t>
            </a:r>
            <a:r>
              <a:rPr lang="en-US" sz="2200" dirty="0" err="1"/>
              <a:t>karakteristike</a:t>
            </a:r>
            <a:r>
              <a:rPr lang="en-US" sz="2200" dirty="0"/>
              <a:t> </a:t>
            </a:r>
            <a:r>
              <a:rPr lang="en-US" sz="2200" dirty="0" err="1"/>
              <a:t>eukariotske</a:t>
            </a:r>
            <a:r>
              <a:rPr lang="en-US" sz="2200" dirty="0"/>
              <a:t> </a:t>
            </a:r>
            <a:r>
              <a:rPr lang="en-US" sz="2200" dirty="0" err="1"/>
              <a:t>stanice</a:t>
            </a:r>
            <a:endParaRPr lang="en-US" sz="2200" dirty="0"/>
          </a:p>
          <a:p>
            <a:r>
              <a:rPr lang="en-US" sz="2200" dirty="0" err="1"/>
              <a:t>Planktonski</a:t>
            </a:r>
            <a:r>
              <a:rPr lang="en-US" sz="2200" dirty="0"/>
              <a:t> </a:t>
            </a:r>
            <a:r>
              <a:rPr lang="en-US" sz="2200" dirty="0" err="1"/>
              <a:t>način</a:t>
            </a:r>
            <a:r>
              <a:rPr lang="en-US" sz="2200" dirty="0"/>
              <a:t> </a:t>
            </a:r>
            <a:r>
              <a:rPr lang="en-US" sz="2200" dirty="0" err="1"/>
              <a:t>života</a:t>
            </a:r>
            <a:endParaRPr lang="en-US" sz="2200" dirty="0"/>
          </a:p>
          <a:p>
            <a:r>
              <a:rPr lang="en-US" sz="2200" dirty="0"/>
              <a:t>Starost: </a:t>
            </a:r>
            <a:r>
              <a:rPr lang="en-US" sz="2200" dirty="0" err="1"/>
              <a:t>Pcm</a:t>
            </a:r>
            <a:r>
              <a:rPr lang="en-US" sz="2200" dirty="0"/>
              <a:t>-rec. </a:t>
            </a:r>
          </a:p>
          <a:p>
            <a:r>
              <a:rPr lang="en-US" sz="2200" dirty="0" err="1"/>
              <a:t>Važne</a:t>
            </a:r>
            <a:r>
              <a:rPr lang="en-US" sz="2200" dirty="0"/>
              <a:t> za </a:t>
            </a:r>
            <a:r>
              <a:rPr lang="en-US" sz="2200" dirty="0" err="1"/>
              <a:t>biostratigrafiju</a:t>
            </a:r>
            <a:r>
              <a:rPr lang="en-US" sz="2200" dirty="0"/>
              <a:t> </a:t>
            </a:r>
            <a:r>
              <a:rPr lang="en-US" sz="2200" dirty="0" err="1"/>
              <a:t>proterozoika</a:t>
            </a:r>
            <a:endParaRPr lang="en-US" sz="2200" dirty="0"/>
          </a:p>
          <a:p>
            <a:r>
              <a:rPr lang="en-US" sz="2200" dirty="0" err="1"/>
              <a:t>Organski</a:t>
            </a:r>
            <a:r>
              <a:rPr lang="en-US" sz="2200" dirty="0"/>
              <a:t> </a:t>
            </a:r>
            <a:r>
              <a:rPr lang="en-US" sz="2200" dirty="0" err="1"/>
              <a:t>skelet</a:t>
            </a:r>
            <a:endParaRPr lang="en-GB" sz="2200" dirty="0"/>
          </a:p>
        </p:txBody>
      </p:sp>
      <p:pic>
        <p:nvPicPr>
          <p:cNvPr id="7" name="Picture 6" descr="A close-up of a black ball&#10;&#10;AI-generated content may be incorrect.">
            <a:extLst>
              <a:ext uri="{FF2B5EF4-FFF2-40B4-BE49-F238E27FC236}">
                <a16:creationId xmlns:a16="http://schemas.microsoft.com/office/drawing/2014/main" id="{EC69243F-0F50-F842-11E9-66017DD71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767" y="205134"/>
            <a:ext cx="3638784" cy="3432035"/>
          </a:xfrm>
          <a:prstGeom prst="rect">
            <a:avLst/>
          </a:prstGeom>
        </p:spPr>
      </p:pic>
      <p:pic>
        <p:nvPicPr>
          <p:cNvPr id="9" name="Picture 8" descr="A close-up of a black and white photo&#10;&#10;AI-generated content may be incorrect.">
            <a:extLst>
              <a:ext uri="{FF2B5EF4-FFF2-40B4-BE49-F238E27FC236}">
                <a16:creationId xmlns:a16="http://schemas.microsoft.com/office/drawing/2014/main" id="{243191A4-6D14-E827-09D9-833980E56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76" y="3658148"/>
            <a:ext cx="3888528" cy="31788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56CB7D-1AC1-2BEF-B043-30CBCBAD78F3}"/>
              </a:ext>
            </a:extLst>
          </p:cNvPr>
          <p:cNvSpPr txBox="1"/>
          <p:nvPr/>
        </p:nvSpPr>
        <p:spPr>
          <a:xfrm>
            <a:off x="8807551" y="3124956"/>
            <a:ext cx="27614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Dehler, Carol &amp; Porter, Susannah &amp; Timmons, J.. (2012). The Neoproterozoic Earth system revealed from the Chuar Group of Grand Canyon. 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493963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953995-5FBC-1C3C-A206-94C4B0616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396" y="97536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Alge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Content Placeholder 4" descr="A close-up of a brown line&#10;&#10;AI-generated content may be incorrect.">
            <a:extLst>
              <a:ext uri="{FF2B5EF4-FFF2-40B4-BE49-F238E27FC236}">
                <a16:creationId xmlns:a16="http://schemas.microsoft.com/office/drawing/2014/main" id="{B147A388-B991-6807-B6A2-1FAE46A25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3" r="3497"/>
          <a:stretch>
            <a:fillRect/>
          </a:stretch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ABBB83D-A428-E8F7-D73D-7FA28CC5A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6" y="1546544"/>
            <a:ext cx="4038600" cy="4101042"/>
          </a:xfrm>
        </p:spPr>
        <p:txBody>
          <a:bodyPr>
            <a:noAutofit/>
          </a:bodyPr>
          <a:lstStyle/>
          <a:p>
            <a:r>
              <a:rPr lang="en-US" sz="22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Bangiomorpha</a:t>
            </a:r>
            <a:r>
              <a:rPr lang="en-US" sz="2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pubescens</a:t>
            </a:r>
          </a:p>
          <a:p>
            <a:pPr lvl="1"/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Najstariji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predstavnik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crvenih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algi</a:t>
            </a:r>
            <a:endParaRPr lang="en-US" sz="2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Najstariji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višestanični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eukariot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koji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pokazuje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znakove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spolnog</a:t>
            </a:r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razmnožavanja</a:t>
            </a:r>
            <a:endParaRPr lang="en-US" sz="2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Starost: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Mezoproterozoik</a:t>
            </a:r>
            <a:endParaRPr lang="en-US" sz="2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endParaRPr lang="en-US" sz="2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US" sz="22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Proterocladus</a:t>
            </a:r>
            <a:r>
              <a:rPr lang="en-US" sz="2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sp.</a:t>
            </a:r>
          </a:p>
          <a:p>
            <a:pPr lvl="1"/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Najstariji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predstavnik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zelenih</a:t>
            </a: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algi</a:t>
            </a:r>
            <a:endParaRPr lang="en-US" sz="2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Starost: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Neoproterozoik</a:t>
            </a:r>
            <a:endParaRPr lang="en-US" sz="2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Picture 6" descr="A close-up of a worm&#10;&#10;AI-generated content may be incorrect.">
            <a:extLst>
              <a:ext uri="{FF2B5EF4-FFF2-40B4-BE49-F238E27FC236}">
                <a16:creationId xmlns:a16="http://schemas.microsoft.com/office/drawing/2014/main" id="{33D11846-D9AA-6831-8FD2-78265EC43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"/>
          <a:stretch>
            <a:fillRect/>
          </a:stretch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7C69A5BB-CCB6-32C3-0245-A8B1B3021850}"/>
              </a:ext>
            </a:extLst>
          </p:cNvPr>
          <p:cNvSpPr/>
          <p:nvPr/>
        </p:nvSpPr>
        <p:spPr>
          <a:xfrm>
            <a:off x="7808972" y="1449008"/>
            <a:ext cx="987552" cy="50171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1DAB3DC-7768-B843-A66E-407A9E74E689}"/>
              </a:ext>
            </a:extLst>
          </p:cNvPr>
          <p:cNvSpPr/>
          <p:nvPr/>
        </p:nvSpPr>
        <p:spPr>
          <a:xfrm rot="10800000">
            <a:off x="3201926" y="4629843"/>
            <a:ext cx="987552" cy="50171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94A57E-F87F-9827-2D9D-E57D9245ADD5}"/>
              </a:ext>
            </a:extLst>
          </p:cNvPr>
          <p:cNvSpPr txBox="1"/>
          <p:nvPr/>
        </p:nvSpPr>
        <p:spPr>
          <a:xfrm>
            <a:off x="8496297" y="6211669"/>
            <a:ext cx="3695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Ozan, </a:t>
            </a:r>
            <a:r>
              <a:rPr lang="en-GB" sz="900" b="1" dirty="0" err="1"/>
              <a:t>Goksel</a:t>
            </a:r>
            <a:r>
              <a:rPr lang="en-GB" sz="900" b="1" dirty="0"/>
              <a:t> &amp; </a:t>
            </a:r>
            <a:r>
              <a:rPr lang="en-GB" sz="900" b="1" dirty="0" err="1"/>
              <a:t>Szeinbaum</a:t>
            </a:r>
            <a:r>
              <a:rPr lang="en-GB" sz="900" b="1" dirty="0"/>
              <a:t>, Nadia &amp; Conlin, Peter &amp; Chen, Kimberly &amp; Fos, Santiago &amp; Garcia, Amanda &amp; Penev, Petar &amp; Schaible, George &amp; </a:t>
            </a:r>
            <a:r>
              <a:rPr lang="en-GB" sz="900" b="1" dirty="0" err="1"/>
              <a:t>Trubl</a:t>
            </a:r>
            <a:r>
              <a:rPr lang="en-GB" sz="900" b="1" dirty="0"/>
              <a:t>, Gareth. (2024). Chapter 5: Major Biological Innovations in the History of Life on Earth. Astrobiology. 24. S-107.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EA3A88-4324-8700-EDAE-DD105720F867}"/>
              </a:ext>
            </a:extLst>
          </p:cNvPr>
          <p:cNvSpPr txBox="1"/>
          <p:nvPr/>
        </p:nvSpPr>
        <p:spPr>
          <a:xfrm>
            <a:off x="-7" y="0"/>
            <a:ext cx="291694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Tang, Qing &amp; Pang-</a:t>
            </a:r>
            <a:r>
              <a:rPr lang="ja-JP" altLang="en-US" sz="900" b="1" dirty="0"/>
              <a:t>庞科</a:t>
            </a:r>
            <a:r>
              <a:rPr lang="en-US" altLang="ja-JP" sz="900" b="1" dirty="0"/>
              <a:t>, </a:t>
            </a:r>
            <a:r>
              <a:rPr lang="en-GB" sz="900" b="1" dirty="0"/>
              <a:t>Ke &amp; Yuan, </a:t>
            </a:r>
            <a:r>
              <a:rPr lang="en-GB" sz="900" b="1" dirty="0" err="1"/>
              <a:t>Xunlai</a:t>
            </a:r>
            <a:r>
              <a:rPr lang="en-GB" sz="900" b="1" dirty="0"/>
              <a:t> &amp; Xiao, </a:t>
            </a:r>
            <a:r>
              <a:rPr lang="en-GB" sz="900" b="1" dirty="0" err="1"/>
              <a:t>Shuhai</a:t>
            </a:r>
            <a:r>
              <a:rPr lang="en-GB" sz="900" b="1" dirty="0"/>
              <a:t>. (2020). A one-billion-year-old multicellular chlorophyte. Nature Ecology &amp; Evolution. 4.</a:t>
            </a:r>
          </a:p>
        </p:txBody>
      </p:sp>
    </p:spTree>
    <p:extLst>
      <p:ext uri="{BB962C8B-B14F-4D97-AF65-F5344CB8AC3E}">
        <p14:creationId xmlns:p14="http://schemas.microsoft.com/office/powerpoint/2010/main" val="284973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rawing of a plant and jellyfish&#10;&#10;AI-generated content may be incorrect.">
            <a:extLst>
              <a:ext uri="{FF2B5EF4-FFF2-40B4-BE49-F238E27FC236}">
                <a16:creationId xmlns:a16="http://schemas.microsoft.com/office/drawing/2014/main" id="{9B0E6BA3-167A-5A06-153B-B4498BE2A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8DBBD4-D713-493B-0918-874D40C07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258" y="146829"/>
            <a:ext cx="3822189" cy="1899912"/>
          </a:xfrm>
        </p:spPr>
        <p:txBody>
          <a:bodyPr>
            <a:normAutofit/>
          </a:bodyPr>
          <a:lstStyle/>
          <a:p>
            <a:r>
              <a:rPr lang="en-US" dirty="0"/>
              <a:t>Ediacara fauna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18723-E9A8-6B48-C23C-E38BE75C7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258" y="2335499"/>
            <a:ext cx="4376149" cy="3742762"/>
          </a:xfrm>
        </p:spPr>
        <p:txBody>
          <a:bodyPr>
            <a:noAutofit/>
          </a:bodyPr>
          <a:lstStyle/>
          <a:p>
            <a:r>
              <a:rPr lang="en-US" sz="2200" dirty="0"/>
              <a:t>Ediacara Hills, </a:t>
            </a:r>
            <a:r>
              <a:rPr lang="en-US" sz="2200" dirty="0" err="1"/>
              <a:t>Australija</a:t>
            </a:r>
            <a:endParaRPr lang="en-US" sz="2200" dirty="0"/>
          </a:p>
          <a:p>
            <a:r>
              <a:rPr lang="en-US" sz="2200" dirty="0" err="1"/>
              <a:t>Posljednji</a:t>
            </a:r>
            <a:r>
              <a:rPr lang="en-US" sz="2200" dirty="0"/>
              <a:t> period </a:t>
            </a:r>
            <a:r>
              <a:rPr lang="en-US" sz="2200" dirty="0" err="1"/>
              <a:t>Neoproterozojske</a:t>
            </a:r>
            <a:r>
              <a:rPr lang="en-US" sz="2200" dirty="0"/>
              <a:t> ere: </a:t>
            </a:r>
            <a:r>
              <a:rPr lang="en-US" sz="2200" dirty="0" err="1"/>
              <a:t>Ediakarij</a:t>
            </a:r>
            <a:endParaRPr lang="en-US" sz="2200" dirty="0"/>
          </a:p>
          <a:p>
            <a:r>
              <a:rPr lang="en-US" sz="2200" dirty="0" err="1"/>
              <a:t>Nalazišta</a:t>
            </a:r>
            <a:r>
              <a:rPr lang="en-US" sz="2200" dirty="0"/>
              <a:t>: </a:t>
            </a:r>
            <a:r>
              <a:rPr lang="en-US" sz="2200" dirty="0" err="1"/>
              <a:t>Australija</a:t>
            </a:r>
            <a:r>
              <a:rPr lang="en-US" sz="2200" dirty="0"/>
              <a:t>, Rusija, </a:t>
            </a:r>
            <a:r>
              <a:rPr lang="en-US" sz="2200" dirty="0" err="1"/>
              <a:t>Namibija</a:t>
            </a:r>
            <a:r>
              <a:rPr lang="en-US" sz="2200" dirty="0"/>
              <a:t>, Kanada, Kina, </a:t>
            </a:r>
            <a:r>
              <a:rPr lang="en-US" sz="2200" dirty="0" err="1"/>
              <a:t>Engleska</a:t>
            </a:r>
            <a:endParaRPr lang="en-US" sz="2200" dirty="0"/>
          </a:p>
          <a:p>
            <a:r>
              <a:rPr lang="en-US" sz="2200" dirty="0"/>
              <a:t>Prva </a:t>
            </a:r>
            <a:r>
              <a:rPr lang="en-US" sz="2200" dirty="0" err="1"/>
              <a:t>eksplozija</a:t>
            </a:r>
            <a:r>
              <a:rPr lang="en-US" sz="2200" dirty="0"/>
              <a:t> </a:t>
            </a:r>
            <a:r>
              <a:rPr lang="en-US" sz="2200" dirty="0" err="1"/>
              <a:t>složenih</a:t>
            </a:r>
            <a:r>
              <a:rPr lang="en-US" sz="2200" dirty="0"/>
              <a:t> </a:t>
            </a:r>
            <a:r>
              <a:rPr lang="en-US" sz="2200" dirty="0" err="1"/>
              <a:t>višestaničnih</a:t>
            </a:r>
            <a:r>
              <a:rPr lang="en-US" sz="2200" dirty="0"/>
              <a:t> </a:t>
            </a:r>
            <a:r>
              <a:rPr lang="en-US" sz="2200" dirty="0" err="1"/>
              <a:t>organizama</a:t>
            </a:r>
            <a:endParaRPr lang="en-US" sz="2200" dirty="0"/>
          </a:p>
          <a:p>
            <a:r>
              <a:rPr lang="en-US" sz="2200" dirty="0"/>
              <a:t>Prvi </a:t>
            </a:r>
            <a:r>
              <a:rPr lang="en-US" sz="2200" dirty="0" err="1"/>
              <a:t>složeni</a:t>
            </a:r>
            <a:r>
              <a:rPr lang="en-US" sz="2200" dirty="0"/>
              <a:t> </a:t>
            </a:r>
            <a:r>
              <a:rPr lang="en-US" sz="2200" dirty="0" err="1"/>
              <a:t>ekosustav</a:t>
            </a:r>
            <a:endParaRPr lang="en-US" sz="2200" dirty="0"/>
          </a:p>
          <a:p>
            <a:r>
              <a:rPr lang="en-GB" sz="2200" dirty="0" err="1"/>
              <a:t>Bentički</a:t>
            </a:r>
            <a:r>
              <a:rPr lang="en-GB" sz="2200" dirty="0"/>
              <a:t> </a:t>
            </a:r>
            <a:r>
              <a:rPr lang="en-GB" sz="2200" dirty="0" err="1"/>
              <a:t>organizmi</a:t>
            </a:r>
            <a:r>
              <a:rPr lang="en-GB" sz="2200" dirty="0"/>
              <a:t> – </a:t>
            </a:r>
            <a:r>
              <a:rPr lang="en-GB" sz="2200" dirty="0" err="1"/>
              <a:t>vagilni</a:t>
            </a:r>
            <a:r>
              <a:rPr lang="en-GB" sz="2200" dirty="0"/>
              <a:t> </a:t>
            </a:r>
            <a:r>
              <a:rPr lang="en-GB" sz="2200" dirty="0" err="1"/>
              <a:t>i</a:t>
            </a:r>
            <a:r>
              <a:rPr lang="en-GB" sz="2200" dirty="0"/>
              <a:t> </a:t>
            </a:r>
            <a:r>
              <a:rPr lang="en-GB" sz="2200" dirty="0" err="1"/>
              <a:t>sesilni</a:t>
            </a:r>
            <a:endParaRPr lang="en-GB" sz="2200" dirty="0"/>
          </a:p>
          <a:p>
            <a:endParaRPr lang="en-GB" sz="2200" dirty="0"/>
          </a:p>
          <a:p>
            <a:endParaRPr lang="en-GB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052949-CD46-7ECF-C593-42D5A18EC2E4}"/>
              </a:ext>
            </a:extLst>
          </p:cNvPr>
          <p:cNvSpPr txBox="1"/>
          <p:nvPr/>
        </p:nvSpPr>
        <p:spPr>
          <a:xfrm>
            <a:off x="10332720" y="6488658"/>
            <a:ext cx="1984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AI-generated image</a:t>
            </a:r>
            <a:r>
              <a:rPr lang="en-US" sz="900" i="1" dirty="0"/>
              <a:t>.</a:t>
            </a:r>
            <a:r>
              <a:rPr lang="en-US" sz="900" dirty="0"/>
              <a:t> Image created with ChatGPT (OpenAI, 2025).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304781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0966E2-8596-0B53-0E66-B9462E30B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400" i="1" dirty="0" err="1"/>
              <a:t>Dickinsonia</a:t>
            </a:r>
            <a:endParaRPr lang="en-GB" sz="5400" i="1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4C979-B6C4-AA15-5C1D-F7EA89446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3469426" cy="3547872"/>
          </a:xfrm>
        </p:spPr>
        <p:txBody>
          <a:bodyPr anchor="t">
            <a:normAutofit/>
          </a:bodyPr>
          <a:lstStyle/>
          <a:p>
            <a:r>
              <a:rPr lang="en-US" sz="2200" dirty="0" err="1"/>
              <a:t>Ovalno</a:t>
            </a:r>
            <a:r>
              <a:rPr lang="en-US" sz="2200" dirty="0"/>
              <a:t>, </a:t>
            </a:r>
            <a:r>
              <a:rPr lang="en-US" sz="2200" dirty="0" err="1"/>
              <a:t>bilaterlano</a:t>
            </a:r>
            <a:r>
              <a:rPr lang="en-US" sz="2200" dirty="0"/>
              <a:t> </a:t>
            </a:r>
            <a:r>
              <a:rPr lang="en-US" sz="2200" dirty="0" err="1"/>
              <a:t>simetrično</a:t>
            </a:r>
            <a:r>
              <a:rPr lang="en-US" sz="2200" dirty="0"/>
              <a:t> </a:t>
            </a:r>
            <a:r>
              <a:rPr lang="en-US" sz="2200" dirty="0" err="1"/>
              <a:t>tijelo</a:t>
            </a:r>
            <a:endParaRPr lang="en-US" sz="2200" dirty="0"/>
          </a:p>
          <a:p>
            <a:r>
              <a:rPr lang="en-US" sz="2200" dirty="0"/>
              <a:t>1–100cm </a:t>
            </a:r>
          </a:p>
          <a:p>
            <a:r>
              <a:rPr lang="en-US" sz="2200" dirty="0" err="1"/>
              <a:t>Vagilni</a:t>
            </a:r>
            <a:r>
              <a:rPr lang="en-US" sz="2200" dirty="0"/>
              <a:t>/</a:t>
            </a:r>
            <a:r>
              <a:rPr lang="en-US" sz="2200" dirty="0" err="1"/>
              <a:t>sesilni</a:t>
            </a:r>
            <a:r>
              <a:rPr lang="en-US" sz="2200" dirty="0"/>
              <a:t> </a:t>
            </a:r>
            <a:r>
              <a:rPr lang="en-US" sz="2200" dirty="0" err="1"/>
              <a:t>bentos</a:t>
            </a:r>
            <a:r>
              <a:rPr lang="en-US" sz="2200" dirty="0"/>
              <a:t>? </a:t>
            </a:r>
            <a:endParaRPr lang="en-GB" sz="2200" dirty="0"/>
          </a:p>
        </p:txBody>
      </p:sp>
      <p:pic>
        <p:nvPicPr>
          <p:cNvPr id="5" name="Picture 4" descr="A close-up of a fossil&#10;&#10;AI-generated content may be incorrect.">
            <a:extLst>
              <a:ext uri="{FF2B5EF4-FFF2-40B4-BE49-F238E27FC236}">
                <a16:creationId xmlns:a16="http://schemas.microsoft.com/office/drawing/2014/main" id="{90372427-122E-C30A-8F3B-8CBE89DBB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682" y="549420"/>
            <a:ext cx="7861915" cy="58964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482135-D3D8-B94E-A1C0-BEB3C1E5C94B}"/>
              </a:ext>
            </a:extLst>
          </p:cNvPr>
          <p:cNvSpPr txBox="1"/>
          <p:nvPr/>
        </p:nvSpPr>
        <p:spPr>
          <a:xfrm>
            <a:off x="6235406" y="6445857"/>
            <a:ext cx="37124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A </a:t>
            </a:r>
            <a:r>
              <a:rPr lang="en-GB" sz="900" i="1" dirty="0" err="1"/>
              <a:t>Dickinsonia</a:t>
            </a:r>
            <a:r>
              <a:rPr lang="en-GB" sz="900" dirty="0"/>
              <a:t> fossil (Ilya </a:t>
            </a:r>
            <a:r>
              <a:rPr lang="en-GB" sz="900" dirty="0" err="1"/>
              <a:t>Bobrovskiy</a:t>
            </a:r>
            <a:r>
              <a:rPr lang="en-GB" sz="900" dirty="0"/>
              <a:t> / Australian National University)</a:t>
            </a:r>
          </a:p>
        </p:txBody>
      </p:sp>
    </p:spTree>
    <p:extLst>
      <p:ext uri="{BB962C8B-B14F-4D97-AF65-F5344CB8AC3E}">
        <p14:creationId xmlns:p14="http://schemas.microsoft.com/office/powerpoint/2010/main" val="624438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8E366E-125E-0653-8710-BBF8300DE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Spriggina</a:t>
            </a:r>
            <a:endParaRPr lang="en-US" sz="5400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1AD15F-049A-700A-9029-106588BE2695}"/>
              </a:ext>
            </a:extLst>
          </p:cNvPr>
          <p:cNvSpPr txBox="1">
            <a:spLocks/>
          </p:cNvSpPr>
          <p:nvPr/>
        </p:nvSpPr>
        <p:spPr>
          <a:xfrm>
            <a:off x="630936" y="2807208"/>
            <a:ext cx="3429000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 err="1"/>
              <a:t>Segmentirano</a:t>
            </a:r>
            <a:r>
              <a:rPr lang="en-US" sz="2200" dirty="0"/>
              <a:t> (</a:t>
            </a:r>
            <a:r>
              <a:rPr lang="en-US" sz="2200" dirty="0" err="1"/>
              <a:t>glava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trup</a:t>
            </a:r>
            <a:r>
              <a:rPr lang="en-US" sz="2200" dirty="0"/>
              <a:t>), </a:t>
            </a:r>
            <a:r>
              <a:rPr lang="en-US" sz="2200" dirty="0" err="1"/>
              <a:t>bilaterlano</a:t>
            </a:r>
            <a:r>
              <a:rPr lang="en-US" sz="2200" dirty="0"/>
              <a:t> </a:t>
            </a:r>
            <a:r>
              <a:rPr lang="en-US" sz="2200" dirty="0" err="1"/>
              <a:t>simetrično</a:t>
            </a:r>
            <a:r>
              <a:rPr lang="en-US" sz="2200" dirty="0"/>
              <a:t> </a:t>
            </a:r>
            <a:r>
              <a:rPr lang="en-US" sz="2200" dirty="0" err="1"/>
              <a:t>tijelo</a:t>
            </a:r>
            <a:endParaRPr lang="en-US" sz="2200" dirty="0"/>
          </a:p>
          <a:p>
            <a:r>
              <a:rPr lang="en-US" sz="2200" dirty="0" err="1"/>
              <a:t>Predak</a:t>
            </a:r>
            <a:r>
              <a:rPr lang="en-US" sz="2200" dirty="0"/>
              <a:t> </a:t>
            </a:r>
            <a:r>
              <a:rPr lang="en-US" sz="2200" dirty="0" err="1"/>
              <a:t>arthropoda</a:t>
            </a:r>
            <a:r>
              <a:rPr lang="en-US" sz="2200" dirty="0"/>
              <a:t>?</a:t>
            </a:r>
          </a:p>
          <a:p>
            <a:r>
              <a:rPr lang="en-US" sz="2200" dirty="0" err="1"/>
              <a:t>Nekoliko</a:t>
            </a:r>
            <a:r>
              <a:rPr lang="en-US" sz="2200" dirty="0"/>
              <a:t> cm</a:t>
            </a:r>
          </a:p>
          <a:p>
            <a:r>
              <a:rPr lang="en-US" sz="2200" dirty="0" err="1"/>
              <a:t>Vagilni</a:t>
            </a:r>
            <a:r>
              <a:rPr lang="en-US" sz="2200" dirty="0"/>
              <a:t> </a:t>
            </a:r>
            <a:r>
              <a:rPr lang="en-US" sz="2200" dirty="0" err="1"/>
              <a:t>bentos</a:t>
            </a:r>
            <a:r>
              <a:rPr lang="en-US" sz="2200" dirty="0"/>
              <a:t> </a:t>
            </a:r>
          </a:p>
        </p:txBody>
      </p:sp>
      <p:pic>
        <p:nvPicPr>
          <p:cNvPr id="5" name="Content Placeholder 4" descr="A close-up of a tire track&#10;&#10;AI-generated content may be incorrect.">
            <a:extLst>
              <a:ext uri="{FF2B5EF4-FFF2-40B4-BE49-F238E27FC236}">
                <a16:creationId xmlns:a16="http://schemas.microsoft.com/office/drawing/2014/main" id="{CC68898B-2C0A-D29E-7B2F-96193E7AF5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928" y="1016907"/>
            <a:ext cx="7498080" cy="50049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6DBB0A-CF99-BC8F-73C1-D8843C66F35B}"/>
              </a:ext>
            </a:extLst>
          </p:cNvPr>
          <p:cNvSpPr txBox="1"/>
          <p:nvPr/>
        </p:nvSpPr>
        <p:spPr>
          <a:xfrm>
            <a:off x="6810758" y="6049307"/>
            <a:ext cx="26426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3"/>
              </a:rPr>
              <a:t>https://ediacarafoundation.org/ediacaran-fossils/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2146854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AB50B-7F9D-3C9A-AF87-6A8A40E5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i="1" dirty="0" err="1"/>
              <a:t>Kimberella</a:t>
            </a:r>
            <a:endParaRPr lang="en-GB" sz="5400" i="1" dirty="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7B3D94E-2575-99F2-60F1-E7C35A5F5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Radula, </a:t>
            </a:r>
            <a:r>
              <a:rPr lang="en-US" sz="2200" dirty="0" err="1"/>
              <a:t>predak</a:t>
            </a:r>
            <a:r>
              <a:rPr lang="en-US" sz="2200" dirty="0"/>
              <a:t> </a:t>
            </a:r>
            <a:r>
              <a:rPr lang="en-US" sz="2200" dirty="0" err="1"/>
              <a:t>mekušaca</a:t>
            </a:r>
            <a:r>
              <a:rPr lang="en-US" sz="2200" dirty="0"/>
              <a:t>?</a:t>
            </a:r>
          </a:p>
          <a:p>
            <a:r>
              <a:rPr lang="en-US" sz="2200" dirty="0" err="1"/>
              <a:t>Ovalno</a:t>
            </a:r>
            <a:r>
              <a:rPr lang="en-US" sz="2200" dirty="0"/>
              <a:t>, </a:t>
            </a:r>
            <a:r>
              <a:rPr lang="en-US" sz="2200" dirty="0" err="1"/>
              <a:t>asimetrično</a:t>
            </a:r>
            <a:r>
              <a:rPr lang="en-US" sz="2200" dirty="0"/>
              <a:t> </a:t>
            </a:r>
            <a:r>
              <a:rPr lang="en-US" sz="2200" dirty="0" err="1"/>
              <a:t>tijelo</a:t>
            </a:r>
            <a:endParaRPr lang="en-US" sz="2200" dirty="0"/>
          </a:p>
          <a:p>
            <a:r>
              <a:rPr lang="en-US" sz="2200" dirty="0"/>
              <a:t>10–15cm</a:t>
            </a:r>
          </a:p>
        </p:txBody>
      </p:sp>
      <p:pic>
        <p:nvPicPr>
          <p:cNvPr id="5" name="Content Placeholder 4" descr="A close-up of a rock&#10;&#10;AI-generated content may be incorrect.">
            <a:extLst>
              <a:ext uri="{FF2B5EF4-FFF2-40B4-BE49-F238E27FC236}">
                <a16:creationId xmlns:a16="http://schemas.microsoft.com/office/drawing/2014/main" id="{DB955124-DED6-3874-EBFD-D0EC1DFAD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8" r="16811" b="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7470EF-031E-2278-E5F9-4D42A02CE24F}"/>
              </a:ext>
            </a:extLst>
          </p:cNvPr>
          <p:cNvSpPr txBox="1"/>
          <p:nvPr/>
        </p:nvSpPr>
        <p:spPr>
          <a:xfrm>
            <a:off x="8814816" y="6193567"/>
            <a:ext cx="357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</a:rPr>
              <a:t>Martin, M &amp; </a:t>
            </a:r>
            <a:r>
              <a:rPr lang="en-GB" sz="900" dirty="0" err="1">
                <a:solidFill>
                  <a:schemeClr val="bg1"/>
                </a:solidFill>
              </a:rPr>
              <a:t>Grazhdankin</a:t>
            </a:r>
            <a:r>
              <a:rPr lang="en-GB" sz="900" dirty="0">
                <a:solidFill>
                  <a:schemeClr val="bg1"/>
                </a:solidFill>
              </a:rPr>
              <a:t>, Dmitriy &amp; Bowring, S &amp; Evans, David &amp; </a:t>
            </a:r>
            <a:r>
              <a:rPr lang="en-GB" sz="900" dirty="0" err="1">
                <a:solidFill>
                  <a:schemeClr val="bg1"/>
                </a:solidFill>
              </a:rPr>
              <a:t>Fedonkin</a:t>
            </a:r>
            <a:r>
              <a:rPr lang="en-GB" sz="900" dirty="0">
                <a:solidFill>
                  <a:schemeClr val="bg1"/>
                </a:solidFill>
              </a:rPr>
              <a:t>, Mikhail &amp; </a:t>
            </a:r>
            <a:r>
              <a:rPr lang="en-GB" sz="900" dirty="0" err="1">
                <a:solidFill>
                  <a:schemeClr val="bg1"/>
                </a:solidFill>
              </a:rPr>
              <a:t>Kirschvink</a:t>
            </a:r>
            <a:r>
              <a:rPr lang="en-GB" sz="900" dirty="0">
                <a:solidFill>
                  <a:schemeClr val="bg1"/>
                </a:solidFill>
              </a:rPr>
              <a:t>, J. (2000). Age of Neoproterozoic </a:t>
            </a:r>
            <a:r>
              <a:rPr lang="en-GB" sz="900" dirty="0" err="1">
                <a:solidFill>
                  <a:schemeClr val="bg1"/>
                </a:solidFill>
              </a:rPr>
              <a:t>Bilatarian</a:t>
            </a:r>
            <a:r>
              <a:rPr lang="en-GB" sz="900" dirty="0">
                <a:solidFill>
                  <a:schemeClr val="bg1"/>
                </a:solidFill>
              </a:rPr>
              <a:t> Body and Trace Fossils, White Sea, Russia: Implications for Metazoan Evolution. Science (New York, N.Y.). 288. 841-5.</a:t>
            </a:r>
          </a:p>
        </p:txBody>
      </p:sp>
    </p:spTree>
    <p:extLst>
      <p:ext uri="{BB962C8B-B14F-4D97-AF65-F5344CB8AC3E}">
        <p14:creationId xmlns:p14="http://schemas.microsoft.com/office/powerpoint/2010/main" val="2225852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6B6017-A8D9-B3BB-3153-8447E4336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i="1" dirty="0" err="1"/>
              <a:t>Cyclomedusa</a:t>
            </a:r>
            <a:endParaRPr lang="en-GB" sz="5400" i="1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1023E-BDD6-25FB-80CD-2A34F270D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 err="1"/>
              <a:t>Sferično</a:t>
            </a:r>
            <a:r>
              <a:rPr lang="en-US" sz="2200" dirty="0"/>
              <a:t>, </a:t>
            </a:r>
            <a:r>
              <a:rPr lang="en-US" sz="2200" dirty="0" err="1"/>
              <a:t>radijalno</a:t>
            </a:r>
            <a:r>
              <a:rPr lang="en-US" sz="2200" dirty="0"/>
              <a:t> </a:t>
            </a:r>
            <a:r>
              <a:rPr lang="en-US" sz="2200" dirty="0" err="1"/>
              <a:t>simetrično</a:t>
            </a:r>
            <a:r>
              <a:rPr lang="en-US" sz="2200" dirty="0"/>
              <a:t> </a:t>
            </a:r>
            <a:r>
              <a:rPr lang="en-US" sz="2200" dirty="0" err="1"/>
              <a:t>tijelo</a:t>
            </a:r>
            <a:endParaRPr lang="en-US" sz="2200" dirty="0"/>
          </a:p>
          <a:p>
            <a:r>
              <a:rPr lang="en-US" sz="2200" dirty="0" err="1"/>
              <a:t>Nekoliko</a:t>
            </a:r>
            <a:r>
              <a:rPr lang="en-US" sz="2200" dirty="0"/>
              <a:t> mm do 10cm</a:t>
            </a:r>
          </a:p>
          <a:p>
            <a:r>
              <a:rPr lang="en-US" sz="2200" dirty="0"/>
              <a:t>Hydrozoa? Medusae </a:t>
            </a:r>
            <a:r>
              <a:rPr lang="en-US" sz="2200" dirty="0" err="1"/>
              <a:t>incerte</a:t>
            </a:r>
            <a:r>
              <a:rPr lang="en-US" sz="2200" dirty="0"/>
              <a:t> sedis?</a:t>
            </a:r>
            <a:endParaRPr lang="en-GB" sz="2200" dirty="0"/>
          </a:p>
        </p:txBody>
      </p:sp>
      <p:pic>
        <p:nvPicPr>
          <p:cNvPr id="5" name="Picture 4" descr="A close-up of a rock&#10;&#10;AI-generated content may be incorrect.">
            <a:extLst>
              <a:ext uri="{FF2B5EF4-FFF2-40B4-BE49-F238E27FC236}">
                <a16:creationId xmlns:a16="http://schemas.microsoft.com/office/drawing/2014/main" id="{AE90CDE5-02E3-BEDE-FC2F-B597B44BC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" r="2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C85442-F0FA-747E-ED8C-20003E8C798C}"/>
              </a:ext>
            </a:extLst>
          </p:cNvPr>
          <p:cNvSpPr txBox="1"/>
          <p:nvPr/>
        </p:nvSpPr>
        <p:spPr>
          <a:xfrm>
            <a:off x="9976104" y="94537"/>
            <a:ext cx="24117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3"/>
              </a:rPr>
              <a:t>https://pt.wikipedia.org/wiki/Cyclomedusa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54906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6E8D1-9C7F-7048-BF79-8AA956A28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i="1" dirty="0" err="1"/>
              <a:t>Cloudina</a:t>
            </a:r>
            <a:endParaRPr lang="en-GB" sz="5400" i="1" dirty="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32B5804-CA8B-5760-7BD3-FCE30E2967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 err="1"/>
              <a:t>Cjevasto</a:t>
            </a:r>
            <a:r>
              <a:rPr lang="en-US" sz="2200" dirty="0"/>
              <a:t> </a:t>
            </a:r>
            <a:r>
              <a:rPr lang="en-US" sz="2200" dirty="0" err="1"/>
              <a:t>tijelo</a:t>
            </a:r>
            <a:endParaRPr lang="en-US" sz="2200" dirty="0"/>
          </a:p>
          <a:p>
            <a:r>
              <a:rPr lang="en-US" sz="2200" dirty="0" err="1"/>
              <a:t>Skelet</a:t>
            </a:r>
            <a:r>
              <a:rPr lang="en-US" sz="2200" dirty="0"/>
              <a:t> od </a:t>
            </a:r>
            <a:r>
              <a:rPr lang="en-US" sz="2200" dirty="0" err="1"/>
              <a:t>kalcijeva</a:t>
            </a:r>
            <a:r>
              <a:rPr lang="en-US" sz="2200" dirty="0"/>
              <a:t> </a:t>
            </a:r>
            <a:r>
              <a:rPr lang="en-US" sz="2200" dirty="0" err="1"/>
              <a:t>karbonata</a:t>
            </a:r>
            <a:r>
              <a:rPr lang="en-US" sz="2200" dirty="0"/>
              <a:t>, </a:t>
            </a:r>
            <a:r>
              <a:rPr lang="en-US" sz="2200" dirty="0" err="1"/>
              <a:t>segmentiran</a:t>
            </a:r>
            <a:endParaRPr lang="en-US" sz="2200" dirty="0"/>
          </a:p>
          <a:p>
            <a:r>
              <a:rPr lang="en-US" sz="2200" dirty="0" err="1"/>
              <a:t>Nekoliko</a:t>
            </a:r>
            <a:r>
              <a:rPr lang="en-US" sz="2200" dirty="0"/>
              <a:t> cm </a:t>
            </a:r>
          </a:p>
          <a:p>
            <a:r>
              <a:rPr lang="en-US" sz="2200" dirty="0" err="1"/>
              <a:t>Anelidni</a:t>
            </a:r>
            <a:r>
              <a:rPr lang="en-US" sz="2200" dirty="0"/>
              <a:t> </a:t>
            </a:r>
            <a:r>
              <a:rPr lang="en-US" sz="2200" dirty="0" err="1"/>
              <a:t>crv</a:t>
            </a:r>
            <a:r>
              <a:rPr lang="en-US" sz="2200" dirty="0"/>
              <a:t> </a:t>
            </a:r>
          </a:p>
        </p:txBody>
      </p:sp>
      <p:pic>
        <p:nvPicPr>
          <p:cNvPr id="5" name="Content Placeholder 4" descr="A close-up of a rock&#10;&#10;AI-generated content may be incorrect.">
            <a:extLst>
              <a:ext uri="{FF2B5EF4-FFF2-40B4-BE49-F238E27FC236}">
                <a16:creationId xmlns:a16="http://schemas.microsoft.com/office/drawing/2014/main" id="{BE643626-8924-1339-EF3C-DA178CDB3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1" r="15650" b="-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BCB120-24D1-3182-6448-39CC176406C4}"/>
              </a:ext>
            </a:extLst>
          </p:cNvPr>
          <p:cNvSpPr txBox="1"/>
          <p:nvPr/>
        </p:nvSpPr>
        <p:spPr>
          <a:xfrm>
            <a:off x="3571495" y="6627168"/>
            <a:ext cx="22835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3"/>
              </a:rPr>
              <a:t>http://www.ediacaran.org/cloudina.html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491306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FEBDBC-5672-B795-C3ED-AE4811691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i="1" dirty="0" err="1"/>
              <a:t>Tribrachidium</a:t>
            </a:r>
            <a:endParaRPr lang="en-GB" sz="5400" i="1" dirty="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A093BBB-2248-3FBD-E792-E06B867E5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 err="1"/>
              <a:t>Spljošteno</a:t>
            </a:r>
            <a:r>
              <a:rPr lang="en-US" sz="2200" dirty="0"/>
              <a:t>, </a:t>
            </a:r>
            <a:r>
              <a:rPr lang="en-US" sz="2200" dirty="0" err="1"/>
              <a:t>sferično</a:t>
            </a:r>
            <a:r>
              <a:rPr lang="en-US" sz="2200" dirty="0"/>
              <a:t>, tri-</a:t>
            </a:r>
            <a:r>
              <a:rPr lang="en-US" sz="2200" dirty="0" err="1"/>
              <a:t>radijalno</a:t>
            </a:r>
            <a:r>
              <a:rPr lang="en-US" sz="2200" dirty="0"/>
              <a:t> </a:t>
            </a:r>
            <a:r>
              <a:rPr lang="en-US" sz="2200" dirty="0" err="1"/>
              <a:t>simetrično</a:t>
            </a:r>
            <a:r>
              <a:rPr lang="en-US" sz="2200" dirty="0"/>
              <a:t> </a:t>
            </a:r>
            <a:r>
              <a:rPr lang="en-US" sz="2200" dirty="0" err="1"/>
              <a:t>tijelo</a:t>
            </a:r>
            <a:endParaRPr lang="en-US" sz="2200" dirty="0"/>
          </a:p>
          <a:p>
            <a:r>
              <a:rPr lang="en-US" sz="2200" dirty="0" err="1"/>
              <a:t>Sesilni</a:t>
            </a:r>
            <a:r>
              <a:rPr lang="en-US" sz="2200" dirty="0"/>
              <a:t> </a:t>
            </a:r>
            <a:r>
              <a:rPr lang="en-US" sz="2200" dirty="0" err="1"/>
              <a:t>bentos</a:t>
            </a:r>
            <a:endParaRPr lang="en-US" sz="2200" dirty="0"/>
          </a:p>
          <a:p>
            <a:r>
              <a:rPr lang="en-US" sz="2200" dirty="0" err="1"/>
              <a:t>Nekoliko</a:t>
            </a:r>
            <a:r>
              <a:rPr lang="en-US" sz="2200" dirty="0"/>
              <a:t> cm</a:t>
            </a:r>
          </a:p>
          <a:p>
            <a:endParaRPr lang="en-US" sz="2200" dirty="0"/>
          </a:p>
        </p:txBody>
      </p:sp>
      <p:pic>
        <p:nvPicPr>
          <p:cNvPr id="5" name="Content Placeholder 4" descr="A close-up of a face in the sand&#10;&#10;AI-generated content may be incorrect.">
            <a:extLst>
              <a:ext uri="{FF2B5EF4-FFF2-40B4-BE49-F238E27FC236}">
                <a16:creationId xmlns:a16="http://schemas.microsoft.com/office/drawing/2014/main" id="{424B41BC-0171-3A60-4904-EBD710A726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0" b="-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C096B5-CE9C-5A7A-2518-77DC12585D0F}"/>
              </a:ext>
            </a:extLst>
          </p:cNvPr>
          <p:cNvSpPr txBox="1"/>
          <p:nvPr/>
        </p:nvSpPr>
        <p:spPr>
          <a:xfrm>
            <a:off x="3419856" y="6627158"/>
            <a:ext cx="24505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3"/>
              </a:rPr>
              <a:t>http://www.ediacaran.org/tribrachidium.html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646166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99381E-DC8B-4F93-759E-32651A460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i="1" dirty="0" err="1"/>
              <a:t>Phycodes</a:t>
            </a:r>
            <a:r>
              <a:rPr lang="en-US" sz="5400" i="1" dirty="0"/>
              <a:t> </a:t>
            </a:r>
            <a:r>
              <a:rPr lang="en-US" sz="5400" i="1" dirty="0" err="1"/>
              <a:t>pedum</a:t>
            </a:r>
            <a:endParaRPr lang="en-GB" sz="5400" i="1" dirty="0"/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8">
            <a:extLst>
              <a:ext uri="{FF2B5EF4-FFF2-40B4-BE49-F238E27FC236}">
                <a16:creationId xmlns:a16="http://schemas.microsoft.com/office/drawing/2014/main" id="{2673825F-65EF-0A68-CF82-A606A3526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GSSP </a:t>
            </a:r>
            <a:r>
              <a:rPr lang="en-US" sz="2200"/>
              <a:t>Prekambrij-Kambrij</a:t>
            </a:r>
            <a:r>
              <a:rPr lang="en-US" sz="2200" dirty="0"/>
              <a:t> s </a:t>
            </a:r>
            <a:r>
              <a:rPr lang="en-US" sz="2200" dirty="0" err="1"/>
              <a:t>prvom</a:t>
            </a:r>
            <a:r>
              <a:rPr lang="en-US" sz="2200" dirty="0"/>
              <a:t> </a:t>
            </a:r>
            <a:r>
              <a:rPr lang="en-US" sz="2200" dirty="0" err="1"/>
              <a:t>pojavom</a:t>
            </a:r>
            <a:endParaRPr lang="en-US" sz="2200" dirty="0"/>
          </a:p>
          <a:p>
            <a:r>
              <a:rPr lang="en-US" sz="2200" dirty="0" err="1"/>
              <a:t>Ihnofosil</a:t>
            </a:r>
            <a:r>
              <a:rPr lang="en-US" sz="2200" dirty="0"/>
              <a:t> </a:t>
            </a:r>
          </a:p>
          <a:p>
            <a:r>
              <a:rPr lang="en-US" sz="2200" dirty="0" err="1"/>
              <a:t>Složeni</a:t>
            </a:r>
            <a:r>
              <a:rPr lang="en-US" sz="2200" dirty="0"/>
              <a:t> </a:t>
            </a:r>
            <a:r>
              <a:rPr lang="en-US" sz="2200" dirty="0" err="1"/>
              <a:t>tragovi</a:t>
            </a:r>
            <a:r>
              <a:rPr lang="en-US" sz="2200" dirty="0"/>
              <a:t> </a:t>
            </a:r>
            <a:r>
              <a:rPr lang="en-US" sz="2200" dirty="0" err="1"/>
              <a:t>nastambi</a:t>
            </a:r>
            <a:r>
              <a:rPr lang="en-US" sz="2200" dirty="0"/>
              <a:t> (</a:t>
            </a:r>
            <a:r>
              <a:rPr lang="en-US" sz="2200" dirty="0" err="1"/>
              <a:t>Domichnia</a:t>
            </a:r>
            <a:r>
              <a:rPr lang="en-US" sz="2200" dirty="0"/>
              <a:t>)</a:t>
            </a:r>
          </a:p>
        </p:txBody>
      </p:sp>
      <p:pic>
        <p:nvPicPr>
          <p:cNvPr id="5" name="Content Placeholder 4" descr="A close-up of a rock&#10;&#10;AI-generated content may be incorrect.">
            <a:extLst>
              <a:ext uri="{FF2B5EF4-FFF2-40B4-BE49-F238E27FC236}">
                <a16:creationId xmlns:a16="http://schemas.microsoft.com/office/drawing/2014/main" id="{E02088AD-1DC9-FA55-F3C1-411144EE3A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6" r="1968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97BD3D-F504-B548-AE14-85F826EEA6E7}"/>
              </a:ext>
            </a:extLst>
          </p:cNvPr>
          <p:cNvSpPr txBox="1"/>
          <p:nvPr/>
        </p:nvSpPr>
        <p:spPr>
          <a:xfrm>
            <a:off x="9537181" y="6627158"/>
            <a:ext cx="26525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3"/>
              </a:rPr>
              <a:t>https://fossiilid.info/3424?mode=in_baltoscandia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248442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</TotalTime>
  <Words>934</Words>
  <Application>Microsoft Office PowerPoint</Application>
  <PresentationFormat>Widescreen</PresentationFormat>
  <Paragraphs>123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游ゴシック</vt:lpstr>
      <vt:lpstr>Aptos</vt:lpstr>
      <vt:lpstr>Aptos Display</vt:lpstr>
      <vt:lpstr>Arial</vt:lpstr>
      <vt:lpstr>Office Theme</vt:lpstr>
      <vt:lpstr>Prekambrij  Historijska geologija I (41025) 2025./2026.</vt:lpstr>
      <vt:lpstr> </vt:lpstr>
      <vt:lpstr>Postanak života</vt:lpstr>
      <vt:lpstr>Arhajski život</vt:lpstr>
      <vt:lpstr>PowerPoint Presentation</vt:lpstr>
      <vt:lpstr>Stromatoliti</vt:lpstr>
      <vt:lpstr>PowerPoint Presentation</vt:lpstr>
      <vt:lpstr>PowerPoint Presentation</vt:lpstr>
      <vt:lpstr>Proterozojski život</vt:lpstr>
      <vt:lpstr>Grypania sp.</vt:lpstr>
      <vt:lpstr>Akritarhe</vt:lpstr>
      <vt:lpstr>Alge</vt:lpstr>
      <vt:lpstr>Ediacara fauna</vt:lpstr>
      <vt:lpstr>Dickinsonia</vt:lpstr>
      <vt:lpstr>Spriggina</vt:lpstr>
      <vt:lpstr>Kimberella</vt:lpstr>
      <vt:lpstr>Cyclomedusa</vt:lpstr>
      <vt:lpstr>Cloudina</vt:lpstr>
      <vt:lpstr>Tribrachidium</vt:lpstr>
      <vt:lpstr>Phycodes pedum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Prekambrij  Historijska geologija I (41025) 2025./2026.</dc:title>
  <dc:creator>Matej Pavlović</dc:creator>
  <cp:lastModifiedBy>Matej Pavlović</cp:lastModifiedBy>
  <cp:revision>31</cp:revision>
  <dcterms:created xsi:type="dcterms:W3CDTF">2025-11-09T18:47:18Z</dcterms:created>
  <dcterms:modified xsi:type="dcterms:W3CDTF">2025-11-27T14:38:19Z</dcterms:modified>
</cp:coreProperties>
</file>