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0" r:id="rId3"/>
    <p:sldId id="257" r:id="rId4"/>
    <p:sldId id="259" r:id="rId5"/>
    <p:sldId id="258" r:id="rId6"/>
    <p:sldId id="269" r:id="rId7"/>
    <p:sldId id="270" r:id="rId8"/>
    <p:sldId id="268" r:id="rId9"/>
    <p:sldId id="267" r:id="rId10"/>
    <p:sldId id="266" r:id="rId11"/>
    <p:sldId id="265" r:id="rId12"/>
    <p:sldId id="264" r:id="rId13"/>
    <p:sldId id="263" r:id="rId14"/>
    <p:sldId id="262" r:id="rId15"/>
    <p:sldId id="261" r:id="rId16"/>
    <p:sldId id="273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013BF-985E-4690-A079-5D20B0A65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5468C1-B71F-40E7-B71F-072479A02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07E2B-4611-4B7F-BDFD-5436F67D3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DCB5-1266-464E-A79A-3B33E90EB9AC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A0C9E-3E78-4991-8AE4-E5CC1C132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9EC72-9E88-47BF-8E2A-981A17F2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6C5C-0F06-459A-8F50-190965A83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8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7B1A5-F0F3-4BB9-9802-781387EC9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925486-A6C1-449A-AF2B-882988324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951BE-4605-4374-A22B-A5A9481CE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DCB5-1266-464E-A79A-3B33E90EB9AC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6D4CF-8EFA-42DB-936D-F4190BAC8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D131B-87DB-4C46-A569-461595DDD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6C5C-0F06-459A-8F50-190965A83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22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E9CEA7-8371-4AE2-B48B-36F2571FDC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D28150-B68A-425E-B46E-8CF2C9BE7E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8DD30-AA78-4CE2-8F7D-95201395E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DCB5-1266-464E-A79A-3B33E90EB9AC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9AD4C-F1C0-4B09-A012-08C1089C6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A236C-BC83-46D5-A691-9D56F1EB1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6C5C-0F06-459A-8F50-190965A83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84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F558C-7546-4046-8D1E-439F56BD4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3E45A-01B0-4324-A108-8E42BFF93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BF206-8489-4A07-9FA8-7DD6CF54B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DCB5-1266-464E-A79A-3B33E90EB9AC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8B19E-6618-408A-A2D2-4D70D53A1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68C72-64F7-4CA3-87CC-ED00E97CC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6C5C-0F06-459A-8F50-190965A83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9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DD43D-FD43-4F2D-B21C-71ABF791A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C6B61-AEA2-460D-B41E-5EBFB8652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0AC03-2F25-4C7E-95CB-74DE934A8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DCB5-1266-464E-A79A-3B33E90EB9AC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042BD-70F0-48DA-97AC-2836630D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B6D23-02D6-4525-B622-E89DC2AF5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6C5C-0F06-459A-8F50-190965A83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E50D9-5D1F-4760-803C-702A2BE53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CD52A-BF19-4F35-8086-2A9F9AB68A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FF709F-A3CD-44A5-8C80-9D3460694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D26C75-5F04-403F-A50C-93A41EF89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DCB5-1266-464E-A79A-3B33E90EB9AC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C2F6A9-738E-448F-8738-BF395CDEA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DC1B4-4156-404F-BA9D-88FF3B59A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6C5C-0F06-459A-8F50-190965A83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59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FA3B9-1356-419F-A5F8-8316B0B46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BC3AFA-2238-4356-B1AF-380528154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2D37EB-4EBA-4137-AD92-E0EA331A9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E03231-EE01-417B-B29A-3229D348A2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42406F-837A-4D11-8C15-7B9E9509E4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EADDA7-C77F-440E-BA42-A7689256C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DCB5-1266-464E-A79A-3B33E90EB9AC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91612E-6554-4B87-8207-B3B75A64E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C49548-9DBD-42F2-823F-2ADA9241C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6C5C-0F06-459A-8F50-190965A83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77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6075A-81FF-478F-8AD2-6C51D02B9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1BFACF-35B1-4EA4-B3EA-0A09EA854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DCB5-1266-464E-A79A-3B33E90EB9AC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BFC17-2EE9-49CD-B1F1-23633F6E4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C54EDC-1B83-4E06-9103-0539536F7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6C5C-0F06-459A-8F50-190965A83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4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86643A-68CB-4E2F-879C-85B4473F8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DCB5-1266-464E-A79A-3B33E90EB9AC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62DDF4-5039-4E1E-B5E5-7544BCF8F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996F3-07D8-4113-A4CD-5DE787F3E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6C5C-0F06-459A-8F50-190965A83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1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E2976-5822-460C-8589-53DEF48B2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60E11-0DE1-4978-B246-EC7B75CBA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830826-306E-492A-818F-919DD4DAF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657D3-D18D-4726-84C8-D6FD14CEF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DCB5-1266-464E-A79A-3B33E90EB9AC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84544-D11F-4882-8150-111617807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8B9D46-1E5B-4DAC-BC90-A67543803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6C5C-0F06-459A-8F50-190965A83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20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283E5-5EC5-48FD-8765-510110321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B8A91A-4A50-4B70-A221-DEC6F8822B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932E4C-4478-4C13-95DA-47AC46F75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D3DAFB-ACA0-4850-ABE5-8E4864B27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DCB5-1266-464E-A79A-3B33E90EB9AC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E3998-667F-4166-95A2-AE0FB9071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52F2B-EA2D-4246-95E1-502757C93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6C5C-0F06-459A-8F50-190965A83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00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241B74-9DE3-4462-AE1B-5744D237B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9977E-5303-4C81-AA72-EF114529F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226EA-A97E-47F5-9B32-5D8E9B28FC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2DCB5-1266-464E-A79A-3B33E90EB9AC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E31FA-5834-4B89-B1F3-CB4DFCF1A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2E437-73EF-4D01-B1EE-7698737F55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86C5C-0F06-459A-8F50-190965A83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8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.doc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1.docx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9A51B5B2-D8D5-4D80-B6F3-447388E88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8428" y="932609"/>
            <a:ext cx="9144000" cy="2387600"/>
          </a:xfrm>
        </p:spPr>
        <p:txBody>
          <a:bodyPr>
            <a:normAutofit/>
          </a:bodyPr>
          <a:lstStyle/>
          <a:p>
            <a:r>
              <a:rPr lang="hr-H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ENTALPIJSKI I ENTROPIJSKI DOPRINOSI VEZANJA GOSTA NA LINEARNE I CIKLIČKE RECEPTORE</a:t>
            </a:r>
          </a:p>
        </p:txBody>
      </p:sp>
      <p:sp>
        <p:nvSpPr>
          <p:cNvPr id="5" name="Podnaslov 2">
            <a:extLst>
              <a:ext uri="{FF2B5EF4-FFF2-40B4-BE49-F238E27FC236}">
                <a16:creationId xmlns:a16="http://schemas.microsoft.com/office/drawing/2014/main" id="{FEC8B731-1079-40BE-83F1-D2E915402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9634"/>
            <a:ext cx="9144000" cy="2493525"/>
          </a:xfrm>
        </p:spPr>
        <p:txBody>
          <a:bodyPr>
            <a:normAutofit/>
          </a:bodyPr>
          <a:lstStyle/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Kemijski seminar I</a:t>
            </a:r>
          </a:p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Poslijediplomski sveučilišni studij kemije, smjer Fizikalna kemija</a:t>
            </a:r>
          </a:p>
          <a:p>
            <a:endParaRPr lang="hr-HR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Matija Modrušan</a:t>
            </a:r>
          </a:p>
          <a:p>
            <a:endParaRPr lang="hr-HR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Izrađen prema: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Zhao,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ChemPhysChem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(2013) 3878–3885.</a:t>
            </a: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51827E-E305-4D90-BDF1-417D80F20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284" y="218618"/>
            <a:ext cx="989080" cy="989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A749EA-99C3-457A-8C5D-6202DD69B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36" y="218618"/>
            <a:ext cx="989080" cy="98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67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85F94-3ADE-4F35-8971-84FC675B0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584"/>
          </a:xfrm>
        </p:spPr>
        <p:txBody>
          <a:bodyPr/>
          <a:lstStyle/>
          <a:p>
            <a:r>
              <a:rPr lang="hr-HR" dirty="0"/>
              <a:t>Solvatacija/desolvatacija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B5DCBBB-3120-4D9F-91AE-0D3D4827B4C2}"/>
              </a:ext>
            </a:extLst>
          </p:cNvPr>
          <p:cNvSpPr txBox="1">
            <a:spLocks/>
          </p:cNvSpPr>
          <p:nvPr/>
        </p:nvSpPr>
        <p:spPr>
          <a:xfrm>
            <a:off x="838200" y="1060990"/>
            <a:ext cx="10515600" cy="911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dirty="0"/>
              <a:t>Solvatacija kompleksa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40A064-D6E5-4BD4-8BE5-6707113EE4C9}"/>
              </a:ext>
            </a:extLst>
          </p:cNvPr>
          <p:cNvSpPr txBox="1"/>
          <p:nvPr/>
        </p:nvSpPr>
        <p:spPr>
          <a:xfrm>
            <a:off x="428174" y="1972574"/>
            <a:ext cx="85864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Preorganizacija kompleksa uzrokovana vezanjem gosta moze drastično promjeniti elektronsku gustoću na određenim mjestima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Osim toga, ukoliko je gost nabijena molekula nastaje kompleks nastaje nabijeni kompleks i potiče dodatnu solvataciju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Ovaj proces, kao i proces djelomične desolvatacije bilo receptora ili gosta teško je eksperimentalno izmejriti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Termodinamički ciklusi nam daju uvid u utjecaj otapala na pojedinu vrstu u reakciji</a:t>
            </a:r>
          </a:p>
        </p:txBody>
      </p:sp>
    </p:spTree>
    <p:extLst>
      <p:ext uri="{BB962C8B-B14F-4D97-AF65-F5344CB8AC3E}">
        <p14:creationId xmlns:p14="http://schemas.microsoft.com/office/powerpoint/2010/main" val="1969763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75D86-30C6-4435-A699-972BD8C39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584"/>
          </a:xfrm>
        </p:spPr>
        <p:txBody>
          <a:bodyPr/>
          <a:lstStyle/>
          <a:p>
            <a:r>
              <a:rPr lang="hr-HR" dirty="0"/>
              <a:t>Solvatacija/desolvatacija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F2CBA69-5F59-48E0-9633-A467A9DC849A}"/>
              </a:ext>
            </a:extLst>
          </p:cNvPr>
          <p:cNvSpPr txBox="1">
            <a:spLocks/>
          </p:cNvSpPr>
          <p:nvPr/>
        </p:nvSpPr>
        <p:spPr>
          <a:xfrm>
            <a:off x="838200" y="1060990"/>
            <a:ext cx="10515600" cy="911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dirty="0"/>
              <a:t>Solvatacija kompleksa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2E6986-2B49-4FA2-AA38-AA8D2DBA016A}"/>
              </a:ext>
            </a:extLst>
          </p:cNvPr>
          <p:cNvSpPr/>
          <p:nvPr/>
        </p:nvSpPr>
        <p:spPr>
          <a:xfrm>
            <a:off x="5492067" y="5273790"/>
            <a:ext cx="5861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Slika 4.</a:t>
            </a:r>
            <a:r>
              <a:rPr lang="hr-H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Primjer termodinamičkog ciklusa (prilagođeno prema J. Požar </a:t>
            </a:r>
            <a:r>
              <a:rPr lang="hr-HR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et. al.</a:t>
            </a:r>
            <a:r>
              <a:rPr lang="hr-H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Molecules</a:t>
            </a:r>
            <a:r>
              <a:rPr lang="hr-H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27</a:t>
            </a:r>
            <a:r>
              <a:rPr lang="hr-H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(2022) 470.).</a:t>
            </a:r>
            <a:endParaRPr lang="en-US" sz="1400" dirty="0"/>
          </a:p>
        </p:txBody>
      </p:sp>
      <p:pic>
        <p:nvPicPr>
          <p:cNvPr id="512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9BDF76D5-1B28-4A1B-9410-4FD5D4F50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758" y="2846717"/>
            <a:ext cx="7586377" cy="262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654D1F-F7DD-4B00-BEB1-BE2D43E16B49}"/>
              </a:ext>
            </a:extLst>
          </p:cNvPr>
          <p:cNvSpPr txBox="1"/>
          <p:nvPr/>
        </p:nvSpPr>
        <p:spPr>
          <a:xfrm>
            <a:off x="53581" y="2263925"/>
            <a:ext cx="458215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Usporedba entalpijskog doprinosa nastajanju kompleksa Li</a:t>
            </a:r>
            <a:r>
              <a:rPr lang="hr-HR" sz="2400" b="1" dirty="0"/>
              <a:t>L</a:t>
            </a:r>
            <a:r>
              <a:rPr lang="hr-HR" sz="2400" baseline="30000" dirty="0"/>
              <a:t>+</a:t>
            </a:r>
            <a:r>
              <a:rPr lang="hr-HR" sz="2400" dirty="0"/>
              <a:t> u DMF i MeOH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000" dirty="0"/>
              <a:t>u DMF egzotermnije zbog solvatacije kompleksa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3894053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14285-170C-4A3F-A4AF-E41212E6B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584"/>
          </a:xfrm>
        </p:spPr>
        <p:txBody>
          <a:bodyPr/>
          <a:lstStyle/>
          <a:p>
            <a:r>
              <a:rPr lang="hr-HR" dirty="0"/>
              <a:t>Kooperativnost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F9C070-53D7-40A0-8F95-D1220C9F773D}"/>
              </a:ext>
            </a:extLst>
          </p:cNvPr>
          <p:cNvSpPr txBox="1"/>
          <p:nvPr/>
        </p:nvSpPr>
        <p:spPr>
          <a:xfrm>
            <a:off x="428174" y="1972574"/>
            <a:ext cx="85864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Je li vezanje XY jednako zborju vezanja X i Y -&gt; najčešće nije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Pozitivna i negativna kooperativnost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Ukoliko dođe do pozitivne kooperativnosti dobro je znati je li došlo zboj jačih veza uzmeđu XY i kompleksa ili jednostavno zbog manjeg gubitka stupnjeva slobode (translacijskih i rotacijskih)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15DA6D-DFE7-4AAB-8FF0-6F3FCC7118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55000" y="583877"/>
            <a:ext cx="1666875" cy="20815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04B2610-A0DD-4E63-AD09-2F8D86621D4C}"/>
              </a:ext>
            </a:extLst>
          </p:cNvPr>
          <p:cNvSpPr/>
          <p:nvPr/>
        </p:nvSpPr>
        <p:spPr>
          <a:xfrm>
            <a:off x="8850702" y="2884158"/>
            <a:ext cx="30968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Slika 5.</a:t>
            </a:r>
            <a:r>
              <a:rPr lang="hr-H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Shema vezanja gosta X i Y bez i sa poveznicom (preuzeto iz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M. S. Searle, </a:t>
            </a:r>
            <a:r>
              <a:rPr lang="hr-H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et al. </a:t>
            </a:r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J. Chem. Soc., Perkin Trans. 2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(1995) 141–151.</a:t>
            </a:r>
            <a:r>
              <a:rPr lang="hr-H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46057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248C7-0414-49A9-A6F4-884C5D8C3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584"/>
          </a:xfrm>
        </p:spPr>
        <p:txBody>
          <a:bodyPr/>
          <a:lstStyle/>
          <a:p>
            <a:r>
              <a:rPr lang="hr-HR" dirty="0"/>
              <a:t>Kooperativnost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112D23-8C09-4B7C-B748-6CCE1D90A3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77" y="1152518"/>
            <a:ext cx="7161914" cy="4057837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0FA4F30-642F-4E86-8019-1E49F5A5D61B}"/>
              </a:ext>
            </a:extLst>
          </p:cNvPr>
          <p:cNvSpPr/>
          <p:nvPr/>
        </p:nvSpPr>
        <p:spPr>
          <a:xfrm>
            <a:off x="4891177" y="5210355"/>
            <a:ext cx="71619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Slika 6. </a:t>
            </a:r>
            <a:r>
              <a:rPr lang="hr-H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Lijevo: usporedba standardnih Gibbsobih energija vezanja sa kemijskim pomakom amidnog protona vezanog na karboksilatnu skupinu u trenutku kada je u otopini 95 % kompleksa. Desno: struktura korištenih molekula gosta (prilagođeno prema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M. S. Searle</a:t>
            </a:r>
            <a:r>
              <a:rPr lang="hr-H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et. al.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J. Chem. Soc., Perkin Trans. 1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(1996) 2781–2786.</a:t>
            </a:r>
            <a:r>
              <a:rPr lang="hr-H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D43316-6F0E-4054-9EAE-BAF50628B52E}"/>
              </a:ext>
            </a:extLst>
          </p:cNvPr>
          <p:cNvSpPr txBox="1"/>
          <p:nvPr/>
        </p:nvSpPr>
        <p:spPr>
          <a:xfrm>
            <a:off x="138909" y="1975575"/>
            <a:ext cx="46401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Gosti s većim vrojem donora i akceptora vodikove veze uzrokuju veći pomak amidnog protona što je potvrda kooperativnosti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Veća promjena kemijskog pomaka ukazuje na jaču vodikovu vezu</a:t>
            </a:r>
          </a:p>
        </p:txBody>
      </p:sp>
    </p:spTree>
    <p:extLst>
      <p:ext uri="{BB962C8B-B14F-4D97-AF65-F5344CB8AC3E}">
        <p14:creationId xmlns:p14="http://schemas.microsoft.com/office/powerpoint/2010/main" val="192703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28330-3016-4285-9CB2-A58962658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584"/>
          </a:xfrm>
        </p:spPr>
        <p:txBody>
          <a:bodyPr/>
          <a:lstStyle/>
          <a:p>
            <a:r>
              <a:rPr lang="hr-HR" dirty="0"/>
              <a:t>Kooperativnost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B54E334-9FB6-490E-831F-AFCD705AD579}"/>
              </a:ext>
            </a:extLst>
          </p:cNvPr>
          <p:cNvGrpSpPr/>
          <p:nvPr/>
        </p:nvGrpSpPr>
        <p:grpSpPr>
          <a:xfrm>
            <a:off x="4497388" y="2743200"/>
            <a:ext cx="8108950" cy="2500313"/>
            <a:chOff x="4497388" y="4088918"/>
            <a:chExt cx="8108950" cy="2500313"/>
          </a:xfrm>
        </p:grpSpPr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F9BC7004-266A-4AA9-A728-E75C7812A06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3656039"/>
                </p:ext>
              </p:extLst>
            </p:nvPr>
          </p:nvGraphicFramePr>
          <p:xfrm>
            <a:off x="4497388" y="4088918"/>
            <a:ext cx="8108950" cy="2500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50" name="Document" r:id="rId3" imgW="5758503" imgH="1777999" progId="Word.Document.12">
                    <p:embed/>
                  </p:oleObj>
                </mc:Choice>
                <mc:Fallback>
                  <p:oleObj name="Document" r:id="rId3" imgW="5758503" imgH="1777999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497388" y="4088918"/>
                          <a:ext cx="8108950" cy="25003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2446AA-D35C-480A-8396-C2B229C2383D}"/>
                </a:ext>
              </a:extLst>
            </p:cNvPr>
            <p:cNvSpPr/>
            <p:nvPr/>
          </p:nvSpPr>
          <p:spPr>
            <a:xfrm>
              <a:off x="8222080" y="4701395"/>
              <a:ext cx="621102" cy="164764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FAB4137-9049-41C4-9652-AC79AF5C1F97}"/>
                </a:ext>
              </a:extLst>
            </p:cNvPr>
            <p:cNvSpPr/>
            <p:nvPr/>
          </p:nvSpPr>
          <p:spPr>
            <a:xfrm>
              <a:off x="9572100" y="4701395"/>
              <a:ext cx="621102" cy="1647646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9ECA869-0D5B-443B-BF29-3964E31B3033}"/>
                </a:ext>
              </a:extLst>
            </p:cNvPr>
            <p:cNvSpPr/>
            <p:nvPr/>
          </p:nvSpPr>
          <p:spPr>
            <a:xfrm>
              <a:off x="10922120" y="4701395"/>
              <a:ext cx="621102" cy="1647646"/>
            </a:xfrm>
            <a:prstGeom prst="rect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D5013AF-4DFC-474E-BC5A-7005315F2AD5}"/>
              </a:ext>
            </a:extLst>
          </p:cNvPr>
          <p:cNvSpPr/>
          <p:nvPr/>
        </p:nvSpPr>
        <p:spPr>
          <a:xfrm>
            <a:off x="5164771" y="2039672"/>
            <a:ext cx="66193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Tablica 4.</a:t>
            </a:r>
            <a:r>
              <a:rPr lang="hr-H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Termodinamički parametri i promjena kemijskog pomaka dimerizacije različitih tipova vankomicina (prilagođeno prema C. T. Calderone, D. H. Williams, J. Am. Chem. Soc., 123 (2001) 6262–6267.).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A07E00-8609-45B9-A439-DF698EB4BA4F}"/>
              </a:ext>
            </a:extLst>
          </p:cNvPr>
          <p:cNvSpPr txBox="1"/>
          <p:nvPr/>
        </p:nvSpPr>
        <p:spPr>
          <a:xfrm>
            <a:off x="138909" y="1975575"/>
            <a:ext cx="4864412" cy="38164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Veća promjena </a:t>
            </a:r>
            <a:r>
              <a:rPr lang="hr-HR" sz="2200" dirty="0">
                <a:solidFill>
                  <a:srgbClr val="0070C0"/>
                </a:solidFill>
              </a:rPr>
              <a:t>kemijskog pomaka </a:t>
            </a:r>
            <a:r>
              <a:rPr lang="hr-HR" sz="2200" dirty="0"/>
              <a:t>ukazuje na kraću udaljenost dva monomera i jače vodikove veze što se manifestira kao povoljniji </a:t>
            </a:r>
            <a:r>
              <a:rPr lang="hr-HR" sz="2200" dirty="0">
                <a:solidFill>
                  <a:srgbClr val="FF0000"/>
                </a:solidFill>
              </a:rPr>
              <a:t>entalpijski doprinos </a:t>
            </a:r>
            <a:r>
              <a:rPr lang="hr-HR" sz="2200" dirty="0"/>
              <a:t>dimerizaciji </a:t>
            </a:r>
            <a:r>
              <a:rPr lang="hr-HR" sz="2200" dirty="0">
                <a:solidFill>
                  <a:srgbClr val="0070C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Jače veze uzrokuje manju konformaciju slobodu dimera pa nepovoljnost </a:t>
            </a:r>
            <a:r>
              <a:rPr lang="hr-HR" sz="2200" dirty="0">
                <a:solidFill>
                  <a:srgbClr val="00B050"/>
                </a:solidFill>
              </a:rPr>
              <a:t>entropijskog doprinosa </a:t>
            </a:r>
            <a:r>
              <a:rPr lang="hr-HR" sz="2200" dirty="0"/>
              <a:t>raste</a:t>
            </a:r>
          </a:p>
        </p:txBody>
      </p:sp>
    </p:spTree>
    <p:extLst>
      <p:ext uri="{BB962C8B-B14F-4D97-AF65-F5344CB8AC3E}">
        <p14:creationId xmlns:p14="http://schemas.microsoft.com/office/powerpoint/2010/main" val="3294749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ACC76-031A-4E9C-A0A9-0134A0FB0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584"/>
          </a:xfrm>
        </p:spPr>
        <p:txBody>
          <a:bodyPr/>
          <a:lstStyle/>
          <a:p>
            <a:r>
              <a:rPr lang="hr-HR" dirty="0"/>
              <a:t>Zaključak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86F9A-FD83-4499-BB92-45D0FAE9C9D2}"/>
              </a:ext>
            </a:extLst>
          </p:cNvPr>
          <p:cNvSpPr txBox="1"/>
          <p:nvPr/>
        </p:nvSpPr>
        <p:spPr>
          <a:xfrm>
            <a:off x="164787" y="1708156"/>
            <a:ext cx="11118564" cy="41549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Zbog faktora koji utječu na selektivnost i afinitet supramolekulskih receptora njihov dizajn nije jednostavan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Usprkos općeprihvaćenom stajalištu da ciklički ligand ima veći afinitet prema gostu, to vrlo često nije slučaj zbog različitog diprinosa reorganizacije na entalpijski i entropisjki doprinos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Otapalo uvelike uvjetuje afinitet receptora jer posebno utječe na termodinamiku gosta, receptor i na nastali kompleks, a ti utjecaji mogu biti u suprotnosti jedan strugim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Kooperativnost vezanja važna je za sve receptore i najčešće veći broj vezanja dovodi do većeg afiniteta zbog velikog povećanja entalpijskog doprinosa usprkos smanjenu entropijskog</a:t>
            </a:r>
          </a:p>
        </p:txBody>
      </p:sp>
    </p:spTree>
    <p:extLst>
      <p:ext uri="{BB962C8B-B14F-4D97-AF65-F5344CB8AC3E}">
        <p14:creationId xmlns:p14="http://schemas.microsoft.com/office/powerpoint/2010/main" val="2175159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27920C-B6E3-42ED-B6D8-5912704DB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584"/>
          </a:xfrm>
        </p:spPr>
        <p:txBody>
          <a:bodyPr/>
          <a:lstStyle/>
          <a:p>
            <a:r>
              <a:rPr lang="hr-HR" dirty="0"/>
              <a:t>Zaključak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B7D7331-34D8-4D38-A8DF-ACCC01E0F5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076610"/>
              </p:ext>
            </p:extLst>
          </p:nvPr>
        </p:nvGraphicFramePr>
        <p:xfrm>
          <a:off x="2593975" y="2384316"/>
          <a:ext cx="6603044" cy="39319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8425">
                  <a:extLst>
                    <a:ext uri="{9D8B030D-6E8A-4147-A177-3AD203B41FA5}">
                      <a16:colId xmlns:a16="http://schemas.microsoft.com/office/drawing/2014/main" val="4158029419"/>
                    </a:ext>
                  </a:extLst>
                </a:gridCol>
                <a:gridCol w="1744873">
                  <a:extLst>
                    <a:ext uri="{9D8B030D-6E8A-4147-A177-3AD203B41FA5}">
                      <a16:colId xmlns:a16="http://schemas.microsoft.com/office/drawing/2014/main" val="178479118"/>
                    </a:ext>
                  </a:extLst>
                </a:gridCol>
                <a:gridCol w="1744873">
                  <a:extLst>
                    <a:ext uri="{9D8B030D-6E8A-4147-A177-3AD203B41FA5}">
                      <a16:colId xmlns:a16="http://schemas.microsoft.com/office/drawing/2014/main" val="1865453200"/>
                    </a:ext>
                  </a:extLst>
                </a:gridCol>
                <a:gridCol w="1744873">
                  <a:extLst>
                    <a:ext uri="{9D8B030D-6E8A-4147-A177-3AD203B41FA5}">
                      <a16:colId xmlns:a16="http://schemas.microsoft.com/office/drawing/2014/main" val="2626803984"/>
                    </a:ext>
                  </a:extLst>
                </a:gridCol>
              </a:tblGrid>
              <a:tr h="799438">
                <a:tc gridSpan="2">
                  <a:txBody>
                    <a:bodyPr/>
                    <a:lstStyle/>
                    <a:p>
                      <a:pPr algn="ctr"/>
                      <a:r>
                        <a:rPr lang="hr-HR" b="0" cap="none" spc="0" dirty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faktor</a:t>
                      </a:r>
                      <a:endParaRPr lang="en-US" b="0" cap="none" spc="0" dirty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cap="none" spc="0" dirty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entalpijski doprinos</a:t>
                      </a:r>
                      <a:endParaRPr lang="en-US" b="0" cap="none" spc="0" dirty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cap="none" spc="0" dirty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entropijski doprinos</a:t>
                      </a:r>
                      <a:endParaRPr lang="en-US" b="0" cap="none" spc="0" dirty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6839167"/>
                  </a:ext>
                </a:extLst>
              </a:tr>
              <a:tr h="522080">
                <a:tc rowSpan="2">
                  <a:txBody>
                    <a:bodyPr/>
                    <a:lstStyle/>
                    <a:p>
                      <a:pPr algn="ctr"/>
                      <a:r>
                        <a:rPr lang="hr-HR" b="0" cap="none" spc="0" dirty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preorganizacija liganda</a:t>
                      </a:r>
                      <a:endParaRPr lang="en-US" b="0" cap="none" spc="0" dirty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cap="none" spc="0" dirty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rigidni</a:t>
                      </a:r>
                      <a:endParaRPr lang="en-US" b="0" cap="none" spc="0" dirty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cap="none" spc="0" dirty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cap="none" spc="0" dirty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6927298"/>
                  </a:ext>
                </a:extLst>
              </a:tr>
              <a:tr h="522080">
                <a:tc vMerge="1">
                  <a:txBody>
                    <a:bodyPr/>
                    <a:lstStyle/>
                    <a:p>
                      <a:pPr algn="ctr"/>
                      <a:endParaRPr lang="en-US" b="0" cap="none" spc="0" dirty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cap="none" spc="0" dirty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fleksibilni</a:t>
                      </a:r>
                      <a:endParaRPr lang="en-US" b="0" cap="none" spc="0" dirty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cap="none" spc="0" dirty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cap="none" spc="0" dirty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545069"/>
                  </a:ext>
                </a:extLst>
              </a:tr>
              <a:tr h="522080">
                <a:tc rowSpan="3">
                  <a:txBody>
                    <a:bodyPr/>
                    <a:lstStyle/>
                    <a:p>
                      <a:pPr algn="ctr"/>
                      <a:r>
                        <a:rPr lang="hr-HR" b="0" cap="none" spc="0" dirty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otapalo</a:t>
                      </a:r>
                      <a:endParaRPr lang="en-US" b="0" cap="none" spc="0" dirty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desol. liganda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cap="none" spc="0" dirty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3534004"/>
                  </a:ext>
                </a:extLst>
              </a:tr>
              <a:tr h="522080">
                <a:tc vMerge="1">
                  <a:txBody>
                    <a:bodyPr/>
                    <a:lstStyle/>
                    <a:p>
                      <a:endParaRPr lang="en-US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desol. gosta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cap="none" spc="0" dirty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191155"/>
                  </a:ext>
                </a:extLst>
              </a:tr>
              <a:tr h="522080">
                <a:tc vMerge="1">
                  <a:txBody>
                    <a:bodyPr/>
                    <a:lstStyle/>
                    <a:p>
                      <a:endParaRPr lang="en-US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b="0" cap="none" spc="0" dirty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sol. kompleksa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cap="none" spc="0" dirty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cap="none" spc="0" dirty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0365618"/>
                  </a:ext>
                </a:extLst>
              </a:tr>
              <a:tr h="522080">
                <a:tc gridSpan="2">
                  <a:txBody>
                    <a:bodyPr/>
                    <a:lstStyle/>
                    <a:p>
                      <a:pPr algn="ctr"/>
                      <a:r>
                        <a:rPr lang="hr-HR" b="0" cap="none" spc="0" dirty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kooperativnost</a:t>
                      </a:r>
                      <a:endParaRPr lang="en-US" b="0" cap="none" spc="0" dirty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cap="none" spc="0" dirty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cap="none" spc="0" dirty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6156875"/>
                  </a:ext>
                </a:extLst>
              </a:tr>
            </a:tbl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4A708461-C217-4D27-8032-C87536347E7B}"/>
              </a:ext>
            </a:extLst>
          </p:cNvPr>
          <p:cNvGrpSpPr/>
          <p:nvPr/>
        </p:nvGrpSpPr>
        <p:grpSpPr>
          <a:xfrm>
            <a:off x="6476278" y="3294488"/>
            <a:ext cx="1951907" cy="2921924"/>
            <a:chOff x="6476278" y="2242063"/>
            <a:chExt cx="1951907" cy="2921924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A7B3793-C746-4FAF-8210-659629B0488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476278" y="3269411"/>
              <a:ext cx="0" cy="319177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0BBEF77-811C-4FD3-AC06-DB3EEFBE4476}"/>
                </a:ext>
              </a:extLst>
            </p:cNvPr>
            <p:cNvCxnSpPr>
              <a:cxnSpLocks/>
            </p:cNvCxnSpPr>
            <p:nvPr/>
          </p:nvCxnSpPr>
          <p:spPr>
            <a:xfrm>
              <a:off x="6685828" y="3349205"/>
              <a:ext cx="0" cy="15958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1530D7A-4798-4B5C-AF64-8044D54E716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305080" y="2242063"/>
              <a:ext cx="0" cy="319177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2C1DB67-965C-4E35-A351-EB50EDFA7848}"/>
                </a:ext>
              </a:extLst>
            </p:cNvPr>
            <p:cNvCxnSpPr/>
            <p:nvPr/>
          </p:nvCxnSpPr>
          <p:spPr>
            <a:xfrm>
              <a:off x="8422795" y="3319645"/>
              <a:ext cx="0" cy="31917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EFC4B3B-51AE-4E11-A6B7-5F24C8450A3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600102" y="2775105"/>
              <a:ext cx="0" cy="319177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28B3F30-11A6-4A32-B3AF-24D22208942F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190780" y="3297850"/>
              <a:ext cx="0" cy="319177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07C98DB-BC48-446B-9D5C-A27E9238A8E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190780" y="3827072"/>
              <a:ext cx="0" cy="319177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AB2C7DF-1E2E-4339-ADFD-74CE1B7517D5}"/>
                </a:ext>
              </a:extLst>
            </p:cNvPr>
            <p:cNvCxnSpPr/>
            <p:nvPr/>
          </p:nvCxnSpPr>
          <p:spPr>
            <a:xfrm>
              <a:off x="6685828" y="3827072"/>
              <a:ext cx="0" cy="31917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31205C7-8D06-45C3-B355-81FDBD0AE5E9}"/>
                </a:ext>
              </a:extLst>
            </p:cNvPr>
            <p:cNvCxnSpPr>
              <a:cxnSpLocks/>
            </p:cNvCxnSpPr>
            <p:nvPr/>
          </p:nvCxnSpPr>
          <p:spPr>
            <a:xfrm>
              <a:off x="8422795" y="3827072"/>
              <a:ext cx="5390" cy="31917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78546A8-D65C-4391-B6A3-366B1CE1C66F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476280" y="4339985"/>
              <a:ext cx="0" cy="319177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23FF0EF-032B-418F-9D0F-E97F2DDC89EB}"/>
                </a:ext>
              </a:extLst>
            </p:cNvPr>
            <p:cNvCxnSpPr/>
            <p:nvPr/>
          </p:nvCxnSpPr>
          <p:spPr>
            <a:xfrm>
              <a:off x="6600102" y="2242063"/>
              <a:ext cx="0" cy="31917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B44ACD2-077D-489F-A1EB-FDA9DFAAD0D7}"/>
                </a:ext>
              </a:extLst>
            </p:cNvPr>
            <p:cNvCxnSpPr/>
            <p:nvPr/>
          </p:nvCxnSpPr>
          <p:spPr>
            <a:xfrm>
              <a:off x="8311190" y="2775105"/>
              <a:ext cx="0" cy="31917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473BCD0-A1A3-4220-ACB2-14B34D762E4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600103" y="4844810"/>
              <a:ext cx="0" cy="319177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C1064E9-4C37-4013-960C-FE37D6C9D62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190779" y="4344477"/>
              <a:ext cx="0" cy="319177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12DF412-4A82-44B4-B786-0B5E6E2993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76278" y="3912798"/>
              <a:ext cx="0" cy="16390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D0B6117-DDFF-4F19-BAF2-56D392629B26}"/>
                </a:ext>
              </a:extLst>
            </p:cNvPr>
            <p:cNvCxnSpPr/>
            <p:nvPr/>
          </p:nvCxnSpPr>
          <p:spPr>
            <a:xfrm>
              <a:off x="8305080" y="4844810"/>
              <a:ext cx="0" cy="31917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0D769D6-88FB-4278-8535-DE787ADF324F}"/>
                </a:ext>
              </a:extLst>
            </p:cNvPr>
            <p:cNvCxnSpPr/>
            <p:nvPr/>
          </p:nvCxnSpPr>
          <p:spPr>
            <a:xfrm>
              <a:off x="6685828" y="4339986"/>
              <a:ext cx="0" cy="31917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27A7B6C-B344-46C4-A549-9AC3908B89CC}"/>
                </a:ext>
              </a:extLst>
            </p:cNvPr>
            <p:cNvCxnSpPr/>
            <p:nvPr/>
          </p:nvCxnSpPr>
          <p:spPr>
            <a:xfrm>
              <a:off x="8427465" y="4339985"/>
              <a:ext cx="0" cy="31917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C1207EA-1338-471B-A7C8-5659DDFADD11}"/>
              </a:ext>
            </a:extLst>
          </p:cNvPr>
          <p:cNvSpPr/>
          <p:nvPr/>
        </p:nvSpPr>
        <p:spPr>
          <a:xfrm>
            <a:off x="2591814" y="1594988"/>
            <a:ext cx="66030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Tablica 5. </a:t>
            </a:r>
            <a:r>
              <a:rPr lang="hr-H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Tablica faktora koji utječu na afinitet i selektivnost supramolekulskih receptora i njihov doprinos standardnoj reakcijskoj entalpiji i entropiji. </a:t>
            </a:r>
            <a:r>
              <a:rPr lang="hr-HR" sz="1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Zeleno</a:t>
            </a:r>
            <a:r>
              <a:rPr lang="hr-H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pozitivan doprinos afinitetu, </a:t>
            </a:r>
            <a:r>
              <a:rPr lang="hr-HR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crveno</a:t>
            </a:r>
            <a:r>
              <a:rPr lang="hr-H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negativan doprinos afinitetu.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51089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1BA28-D71F-44BD-82E1-93E15C186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Hvala na pažnji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015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1A7CA-6632-4EBF-9E7C-79EEB497A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584"/>
          </a:xfrm>
        </p:spPr>
        <p:txBody>
          <a:bodyPr/>
          <a:lstStyle/>
          <a:p>
            <a:r>
              <a:rPr lang="hr-HR" dirty="0"/>
              <a:t>Dizajn supramolekulskih receptora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55EF389-98BA-4E10-A62B-78CCC4495365}"/>
                  </a:ext>
                </a:extLst>
              </p:cNvPr>
              <p:cNvSpPr txBox="1"/>
              <p:nvPr/>
            </p:nvSpPr>
            <p:spPr>
              <a:xfrm>
                <a:off x="195263" y="1318022"/>
                <a:ext cx="7796515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sz="2200" dirty="0"/>
                  <a:t>Receptori za katione, anione, neutralne molekule i ionske parove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hr-HR" sz="2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sz="2200" dirty="0"/>
                  <a:t>Različitih oblika, funkcionalnih skupina, veličina veznog mjesta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hr-HR" sz="2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sz="2200" dirty="0"/>
                  <a:t>Konstanta stabilnosti daje nam uvid u selektivnost određenog receptora no ne daje nam uvid u daljnji razvoj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hr-HR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sz="2400" dirty="0"/>
                  <a:t>Utjecaj na pojedini doprinos konstante ravnoteže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r-HR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r-HR" sz="2400" i="1">
                          <a:latin typeface="Cambria Math" panose="02040503050406030204" pitchFamily="18" charset="0"/>
                        </a:rPr>
                        <m:t>𝑅𝑇</m:t>
                      </m:r>
                      <m:r>
                        <m:rPr>
                          <m:sty m:val="p"/>
                        </m:rPr>
                        <a:rPr lang="hr-HR" sz="240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hr-HR" sz="240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hr-HR" sz="2400" strike="sngStrike">
                              <a:latin typeface="Cambria Math" panose="02040503050406030204" pitchFamily="18" charset="0"/>
                            </a:rPr>
                            <m:t>o</m:t>
                          </m:r>
                        </m:sup>
                      </m:sSup>
                      <m:r>
                        <a:rPr lang="hr-HR" sz="240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hr-H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>
                              <a:latin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hr-HR" sz="240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hr-HR" sz="2400" strike="sngStrike">
                              <a:latin typeface="Cambria Math" panose="02040503050406030204" pitchFamily="18" charset="0"/>
                            </a:rPr>
                            <m:t>o</m:t>
                          </m:r>
                        </m:sup>
                      </m:sSup>
                      <m:r>
                        <a:rPr lang="hr-H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hr-HR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hr-HR" sz="2400" strike="sngStrike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r-HR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hr-HR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hr-HR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sub>
                          </m:sSub>
                          <m:r>
                            <a:rPr lang="hr-H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hr-HR" sz="2400" strike="sngStrike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hr-HR" sz="2400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hr-HR" sz="2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sz="2200" dirty="0"/>
                  <a:t>Puno faktora utječe na selektivnost i afinitet receptora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hr-HR" sz="22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sz="2200" dirty="0"/>
                  <a:t>Preorganizacija receptora, utjecaj otapala (solvatacija i desolvatacija), kooperativnost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hr-HR" sz="22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55EF389-98BA-4E10-A62B-78CCC4495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63" y="1318022"/>
                <a:ext cx="7796515" cy="5262979"/>
              </a:xfrm>
              <a:prstGeom prst="rect">
                <a:avLst/>
              </a:prstGeom>
              <a:blipFill>
                <a:blip r:embed="rId2"/>
                <a:stretch>
                  <a:fillRect l="-1016" t="-810" r="-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A93B473C-323E-40F3-B586-AB7401876247}"/>
              </a:ext>
            </a:extLst>
          </p:cNvPr>
          <p:cNvGrpSpPr/>
          <p:nvPr/>
        </p:nvGrpSpPr>
        <p:grpSpPr>
          <a:xfrm>
            <a:off x="9729888" y="2446376"/>
            <a:ext cx="2385225" cy="2194189"/>
            <a:chOff x="9611512" y="4430413"/>
            <a:chExt cx="2385225" cy="219418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1A7EF38-11CD-4055-BD64-A2E36E553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11512" y="4430413"/>
              <a:ext cx="2385225" cy="219418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05D77B-2855-4151-AC85-2E1EAA238063}"/>
                </a:ext>
              </a:extLst>
            </p:cNvPr>
            <p:cNvSpPr txBox="1"/>
            <p:nvPr/>
          </p:nvSpPr>
          <p:spPr>
            <a:xfrm>
              <a:off x="11471963" y="4430413"/>
              <a:ext cx="52477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r-HR" sz="2400" dirty="0"/>
                <a:t>c)</a:t>
              </a:r>
              <a:endParaRPr lang="en-US" sz="2400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807F0DB-87A2-4890-8264-9F89ECC70ECD}"/>
              </a:ext>
            </a:extLst>
          </p:cNvPr>
          <p:cNvSpPr/>
          <p:nvPr/>
        </p:nvSpPr>
        <p:spPr>
          <a:xfrm>
            <a:off x="186793" y="6488668"/>
            <a:ext cx="10846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V. I. </a:t>
            </a:r>
            <a:r>
              <a:rPr lang="en-US" sz="1000" dirty="0" err="1"/>
              <a:t>Kalchenko</a:t>
            </a:r>
            <a:r>
              <a:rPr lang="hr-HR" sz="1000" dirty="0"/>
              <a:t>, </a:t>
            </a:r>
            <a:r>
              <a:rPr lang="en-US" sz="1000" i="1" dirty="0" err="1"/>
              <a:t>Theor</a:t>
            </a:r>
            <a:r>
              <a:rPr lang="hr-HR" sz="1000" i="1" dirty="0"/>
              <a:t>.</a:t>
            </a:r>
            <a:r>
              <a:rPr lang="en-US" sz="1000" i="1" dirty="0"/>
              <a:t> Exp</a:t>
            </a:r>
            <a:r>
              <a:rPr lang="hr-HR" sz="1000" i="1" dirty="0"/>
              <a:t>.</a:t>
            </a:r>
            <a:r>
              <a:rPr lang="en-US" sz="1000" i="1" dirty="0"/>
              <a:t> Chem</a:t>
            </a:r>
            <a:r>
              <a:rPr lang="hr-HR" sz="1000" i="1" dirty="0"/>
              <a:t>.</a:t>
            </a:r>
            <a:r>
              <a:rPr lang="en-US" sz="1000" dirty="0"/>
              <a:t> </a:t>
            </a:r>
            <a:r>
              <a:rPr lang="en-US" sz="1000" b="1" dirty="0"/>
              <a:t>54</a:t>
            </a:r>
            <a:r>
              <a:rPr lang="en-US" sz="1000" dirty="0"/>
              <a:t> (2018)</a:t>
            </a:r>
            <a:r>
              <a:rPr lang="en-US" sz="1000" b="1" dirty="0"/>
              <a:t> </a:t>
            </a:r>
            <a:r>
              <a:rPr lang="en-US" sz="1000" dirty="0"/>
              <a:t>74–84</a:t>
            </a:r>
            <a:r>
              <a:rPr lang="hr-HR" sz="1000" dirty="0"/>
              <a:t>.</a:t>
            </a:r>
          </a:p>
          <a:p>
            <a:r>
              <a:rPr lang="en-US" sz="1000" dirty="0"/>
              <a:t>N</a:t>
            </a:r>
            <a:r>
              <a:rPr lang="hr-HR" sz="1000" dirty="0"/>
              <a:t>.</a:t>
            </a:r>
            <a:r>
              <a:rPr lang="en-US" sz="1000" dirty="0"/>
              <a:t> </a:t>
            </a:r>
            <a:r>
              <a:rPr lang="en-US" sz="1000" dirty="0" err="1"/>
              <a:t>Vidović</a:t>
            </a:r>
            <a:r>
              <a:rPr lang="en-US" sz="1000" dirty="0"/>
              <a:t>, G</a:t>
            </a:r>
            <a:r>
              <a:rPr lang="hr-HR" sz="1000" dirty="0"/>
              <a:t>.</a:t>
            </a:r>
            <a:r>
              <a:rPr lang="en-US" sz="1000" dirty="0"/>
              <a:t> Horvat, D</a:t>
            </a:r>
            <a:r>
              <a:rPr lang="hr-HR" sz="1000" dirty="0"/>
              <a:t>.</a:t>
            </a:r>
            <a:r>
              <a:rPr lang="en-US" sz="1000" dirty="0"/>
              <a:t> Riva, T</a:t>
            </a:r>
            <a:r>
              <a:rPr lang="hr-HR" sz="1000" dirty="0"/>
              <a:t>.</a:t>
            </a:r>
            <a:r>
              <a:rPr lang="en-US" sz="1000" dirty="0"/>
              <a:t> </a:t>
            </a:r>
            <a:r>
              <a:rPr lang="en-US" sz="1000" dirty="0" err="1"/>
              <a:t>Rinkovec</a:t>
            </a:r>
            <a:r>
              <a:rPr lang="en-US" sz="1000" dirty="0"/>
              <a:t>, N</a:t>
            </a:r>
            <a:r>
              <a:rPr lang="hr-HR" sz="1000" dirty="0"/>
              <a:t>.</a:t>
            </a:r>
            <a:r>
              <a:rPr lang="en-US" sz="1000" dirty="0"/>
              <a:t> </a:t>
            </a:r>
            <a:r>
              <a:rPr lang="en-US" sz="1000" dirty="0" err="1"/>
              <a:t>Cindro</a:t>
            </a:r>
            <a:r>
              <a:rPr lang="en-US" sz="1000" dirty="0"/>
              <a:t>, V</a:t>
            </a:r>
            <a:r>
              <a:rPr lang="hr-HR" sz="1000" dirty="0"/>
              <a:t>.</a:t>
            </a:r>
            <a:r>
              <a:rPr lang="en-US" sz="1000" dirty="0"/>
              <a:t> </a:t>
            </a:r>
            <a:r>
              <a:rPr lang="en-US" sz="1000" dirty="0" err="1"/>
              <a:t>Tomišić</a:t>
            </a:r>
            <a:r>
              <a:rPr lang="en-US" sz="1000" dirty="0"/>
              <a:t>, G</a:t>
            </a:r>
            <a:r>
              <a:rPr lang="hr-HR" sz="1000" dirty="0"/>
              <a:t>.</a:t>
            </a:r>
            <a:r>
              <a:rPr lang="en-US" sz="1000" dirty="0"/>
              <a:t> Speranza</a:t>
            </a:r>
            <a:r>
              <a:rPr lang="hr-HR" sz="1000" dirty="0"/>
              <a:t> </a:t>
            </a:r>
            <a:r>
              <a:rPr lang="nn-NO" sz="1000" i="1" dirty="0"/>
              <a:t>Org. Lett.</a:t>
            </a:r>
            <a:r>
              <a:rPr lang="nn-NO" sz="1000" dirty="0"/>
              <a:t>, </a:t>
            </a:r>
            <a:r>
              <a:rPr lang="nn-NO" sz="1000" b="1" dirty="0"/>
              <a:t>22</a:t>
            </a:r>
            <a:r>
              <a:rPr lang="hr-HR" sz="1000" dirty="0"/>
              <a:t> (</a:t>
            </a:r>
            <a:r>
              <a:rPr lang="nn-NO" sz="1000" dirty="0"/>
              <a:t>2020</a:t>
            </a:r>
            <a:r>
              <a:rPr lang="hr-HR" sz="1000" dirty="0"/>
              <a:t>)</a:t>
            </a:r>
            <a:r>
              <a:rPr lang="nn-NO" sz="1000" dirty="0"/>
              <a:t> 2129–2134</a:t>
            </a:r>
            <a:r>
              <a:rPr lang="hr-HR" sz="1000" dirty="0"/>
              <a:t>.</a:t>
            </a:r>
            <a:endParaRPr lang="en-US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8E8CA9-7BBA-4428-AF16-6CDCA4ECF93E}"/>
              </a:ext>
            </a:extLst>
          </p:cNvPr>
          <p:cNvSpPr txBox="1"/>
          <p:nvPr/>
        </p:nvSpPr>
        <p:spPr>
          <a:xfrm>
            <a:off x="7617125" y="4779034"/>
            <a:ext cx="44979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400" b="1" dirty="0"/>
              <a:t>Slika 1.</a:t>
            </a:r>
            <a:r>
              <a:rPr lang="hr-HR" sz="1400" dirty="0"/>
              <a:t> Struktura receptora a) kukurbiturila, b) kaliks[4]arena i c) linearnog pentaleucinskog kompleksa sa kloridnim anionom</a:t>
            </a:r>
            <a:r>
              <a:rPr lang="hr-HR" dirty="0"/>
              <a:t>.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922DBFE-8A78-46A5-8B0B-93BC957F6CE7}"/>
              </a:ext>
            </a:extLst>
          </p:cNvPr>
          <p:cNvGrpSpPr/>
          <p:nvPr/>
        </p:nvGrpSpPr>
        <p:grpSpPr>
          <a:xfrm>
            <a:off x="8829675" y="365126"/>
            <a:ext cx="2786512" cy="2012175"/>
            <a:chOff x="8829675" y="365126"/>
            <a:chExt cx="2786512" cy="20121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E31DC4C-C449-448E-ACB3-B775E6967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29675" y="434201"/>
              <a:ext cx="2524125" cy="19431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898E304-5BA7-4135-BBEB-8CE216E47A86}"/>
                </a:ext>
              </a:extLst>
            </p:cNvPr>
            <p:cNvSpPr txBox="1"/>
            <p:nvPr/>
          </p:nvSpPr>
          <p:spPr>
            <a:xfrm>
              <a:off x="11091413" y="365126"/>
              <a:ext cx="52477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r-HR" sz="2400" dirty="0"/>
                <a:t>a)</a:t>
              </a:r>
              <a:endParaRPr lang="en-US" sz="24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6B416F-160C-4537-A453-F2372A3EB6ED}"/>
              </a:ext>
            </a:extLst>
          </p:cNvPr>
          <p:cNvGrpSpPr/>
          <p:nvPr/>
        </p:nvGrpSpPr>
        <p:grpSpPr>
          <a:xfrm>
            <a:off x="7116623" y="2298035"/>
            <a:ext cx="2650916" cy="2177721"/>
            <a:chOff x="7116623" y="2298035"/>
            <a:chExt cx="2650916" cy="217772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765F926-B1F8-4A4C-BAD8-F604E4EF3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16623" y="2298035"/>
              <a:ext cx="2613265" cy="217772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5015A67-B07A-40E1-A4D1-480438495D5B}"/>
                </a:ext>
              </a:extLst>
            </p:cNvPr>
            <p:cNvSpPr txBox="1"/>
            <p:nvPr/>
          </p:nvSpPr>
          <p:spPr>
            <a:xfrm>
              <a:off x="9242765" y="2515770"/>
              <a:ext cx="52477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r-HR" sz="2400" dirty="0"/>
                <a:t>b)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922328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53E4216-8610-44C0-BEE4-58685A4C8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584"/>
          </a:xfrm>
        </p:spPr>
        <p:txBody>
          <a:bodyPr/>
          <a:lstStyle/>
          <a:p>
            <a:r>
              <a:rPr lang="hr-HR" dirty="0"/>
              <a:t>Preorganizacija receptora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F6A7AC-261F-4C75-A1D9-063F29AF1762}"/>
              </a:ext>
            </a:extLst>
          </p:cNvPr>
          <p:cNvSpPr txBox="1"/>
          <p:nvPr/>
        </p:nvSpPr>
        <p:spPr>
          <a:xfrm>
            <a:off x="327367" y="1585411"/>
            <a:ext cx="109646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Općeprihvaćeno mišljenje je da rigidni receptori imaju veći afinitet of fleksibilnih zbog manjeg gubitka stupnjeva slobode (ponajviše rotacijskih) prilikom reorganizacije, no to se odnosi samo na entropijski doprinos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Rigidni receptori imaju definiranu veznu šupljinu i teško se prilagođavaju različitim strukturnim oblicima gosta pa interakcije nisu uvijek najpovoljnije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Fleksibilni receptori se mogu reorganizirati oko gosta na način da tvore najjače moguće interakcije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Rezultat: fleksibilni receptor bi trebao imati povoljniji entalpijski, a rigidni receptor povoljan entropijski doprinos</a:t>
            </a:r>
          </a:p>
        </p:txBody>
      </p:sp>
    </p:spTree>
    <p:extLst>
      <p:ext uri="{BB962C8B-B14F-4D97-AF65-F5344CB8AC3E}">
        <p14:creationId xmlns:p14="http://schemas.microsoft.com/office/powerpoint/2010/main" val="259093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E2CEDE-C101-46C2-AA89-A2E98B97B3E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573992" y="50974"/>
            <a:ext cx="4416723" cy="263220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7A04BB5-21B8-4213-8D8A-224175746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584"/>
          </a:xfrm>
        </p:spPr>
        <p:txBody>
          <a:bodyPr/>
          <a:lstStyle/>
          <a:p>
            <a:r>
              <a:rPr lang="hr-HR" dirty="0"/>
              <a:t>Preorganizacija receptora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33CC756-9D9E-4B44-AEB3-FE0445D7B986}"/>
              </a:ext>
            </a:extLst>
          </p:cNvPr>
          <p:cNvGrpSpPr/>
          <p:nvPr/>
        </p:nvGrpSpPr>
        <p:grpSpPr>
          <a:xfrm>
            <a:off x="6199188" y="4306889"/>
            <a:ext cx="5992812" cy="2551111"/>
            <a:chOff x="4150250" y="3730937"/>
            <a:chExt cx="7984240" cy="3127062"/>
          </a:xfrm>
        </p:grpSpPr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4482130C-FC98-4724-B594-5DFFB7B6C7E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3260073"/>
                </p:ext>
              </p:extLst>
            </p:nvPr>
          </p:nvGraphicFramePr>
          <p:xfrm>
            <a:off x="4150250" y="3730937"/>
            <a:ext cx="7984240" cy="3127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8" name="Document" r:id="rId4" imgW="5659038" imgH="2233297" progId="Word.Document.12">
                    <p:embed/>
                  </p:oleObj>
                </mc:Choice>
                <mc:Fallback>
                  <p:oleObj name="Document" r:id="rId4" imgW="5659038" imgH="2233297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150250" y="3730937"/>
                          <a:ext cx="7984240" cy="31270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449BB2-2EB5-438D-B4E2-76243824592F}"/>
                </a:ext>
              </a:extLst>
            </p:cNvPr>
            <p:cNvSpPr/>
            <p:nvPr/>
          </p:nvSpPr>
          <p:spPr>
            <a:xfrm>
              <a:off x="6392174" y="5589917"/>
              <a:ext cx="5589915" cy="4947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3657B44-3CFC-4F62-BF1A-E865743D9840}"/>
                </a:ext>
              </a:extLst>
            </p:cNvPr>
            <p:cNvSpPr/>
            <p:nvPr/>
          </p:nvSpPr>
          <p:spPr>
            <a:xfrm>
              <a:off x="6392173" y="6110495"/>
              <a:ext cx="5589915" cy="494700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80B750E-AB63-4377-912F-6E11D0D81A8E}"/>
              </a:ext>
            </a:extLst>
          </p:cNvPr>
          <p:cNvSpPr/>
          <p:nvPr/>
        </p:nvSpPr>
        <p:spPr>
          <a:xfrm>
            <a:off x="7573992" y="2683182"/>
            <a:ext cx="44167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Slika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Struktura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rigidnog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fleksibilnog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receptora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sastavljenih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od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ciklopeptida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povezanih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linkerima</a:t>
            </a:r>
            <a:r>
              <a:rPr lang="hr-H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(preuzeto iz T. Fiehn </a:t>
            </a:r>
            <a:r>
              <a:rPr lang="hr-HR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et. al.</a:t>
            </a:r>
            <a:r>
              <a:rPr lang="hr-H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Chem. Eur. J. </a:t>
            </a:r>
            <a:r>
              <a:rPr lang="hr-HR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16</a:t>
            </a:r>
            <a:r>
              <a:rPr lang="hr-H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(2010) 7241–7255.)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2FA626-95E5-4DD5-B1C5-4C3E1E4B5813}"/>
              </a:ext>
            </a:extLst>
          </p:cNvPr>
          <p:cNvSpPr/>
          <p:nvPr/>
        </p:nvSpPr>
        <p:spPr>
          <a:xfrm>
            <a:off x="6409426" y="3583127"/>
            <a:ext cx="57825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Tablica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1.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Termodinamički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parametri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dobiveni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ITC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titracijama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receptora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2b</a:t>
            </a:r>
            <a:r>
              <a:rPr lang="hr-HR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(slika 1)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sulfatnim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anionom</a:t>
            </a:r>
            <a:r>
              <a:rPr lang="hr-H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(prilagođeno prema T. Fiehn, </a:t>
            </a:r>
            <a:r>
              <a:rPr lang="hr-HR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et. al.</a:t>
            </a:r>
            <a:r>
              <a:rPr lang="hr-H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Chem. Eur. J. </a:t>
            </a:r>
            <a:r>
              <a:rPr lang="hr-HR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16</a:t>
            </a:r>
            <a:r>
              <a:rPr lang="hr-H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(2010) 7241–7255.)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96384E-FFB2-46D0-8419-D0786E8C5942}"/>
              </a:ext>
            </a:extLst>
          </p:cNvPr>
          <p:cNvSpPr txBox="1"/>
          <p:nvPr/>
        </p:nvSpPr>
        <p:spPr>
          <a:xfrm>
            <a:off x="195262" y="1318022"/>
            <a:ext cx="591493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Rigidni </a:t>
            </a:r>
            <a:r>
              <a:rPr lang="hr-HR" sz="2200" b="1" dirty="0"/>
              <a:t>2a</a:t>
            </a:r>
            <a:r>
              <a:rPr lang="hr-HR" sz="2200" dirty="0"/>
              <a:t> i fleksibilni receptor </a:t>
            </a:r>
            <a:r>
              <a:rPr lang="hr-HR" sz="2200" b="1" dirty="0"/>
              <a:t>2b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B050"/>
                </a:solidFill>
              </a:rPr>
              <a:t>Entropijski doprinos </a:t>
            </a:r>
            <a:r>
              <a:rPr lang="hr-HR" sz="2400" dirty="0"/>
              <a:t>povoljniji u slučaju receptora </a:t>
            </a:r>
            <a:r>
              <a:rPr lang="hr-HR" sz="2400" b="1" dirty="0"/>
              <a:t>2a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000" dirty="0"/>
              <a:t>Manji gubitak (translacijskih) i rotacijskih stupnjeva slobode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r-H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FF0000"/>
                </a:solidFill>
              </a:rPr>
              <a:t>Entalpijskii doprinos </a:t>
            </a:r>
            <a:r>
              <a:rPr lang="hr-HR" sz="2400" dirty="0"/>
              <a:t>povoljniji u slučaju fleksibilnijeg liganda </a:t>
            </a:r>
            <a:r>
              <a:rPr lang="hr-HR" sz="2400" b="1" dirty="0"/>
              <a:t>2b</a:t>
            </a:r>
            <a:endParaRPr lang="hr-HR" sz="2400" b="1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000" dirty="0"/>
              <a:t>Mogućnost bolje preorganizacije oko gosta na način da se stvore najjače interakcije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r-H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Rezultat: ne dolazi do značajnijeg povećanja afiniteta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35170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EAD6078-7C20-4E71-B9F5-39879BB07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584"/>
          </a:xfrm>
        </p:spPr>
        <p:txBody>
          <a:bodyPr/>
          <a:lstStyle/>
          <a:p>
            <a:r>
              <a:rPr lang="hr-HR" dirty="0"/>
              <a:t>Solvatacija/desolvatacija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372AAB-3B68-4FBD-BBA3-E2FF1303B07D}"/>
              </a:ext>
            </a:extLst>
          </p:cNvPr>
          <p:cNvSpPr txBox="1"/>
          <p:nvPr/>
        </p:nvSpPr>
        <p:spPr>
          <a:xfrm>
            <a:off x="445427" y="1720840"/>
            <a:ext cx="626592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Otapalo je jedan od važnijih sudionika reakcije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Promjena otapala može promjeniti afinitet za nekoliko redova veličine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Reakcijom u otopini dolazi do stvaranja i razbijanja interakcija otapalo−receptor, otapalo−gost, otapalo−otapalo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(De)solvatacija receptora, gosta i nastalog kompleksa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4C61E5-F1B8-471E-A76A-42B1A6F197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978762" y="2307184"/>
            <a:ext cx="5196954" cy="154019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02C1805-D06A-45C6-AB14-D732AD33D6F7}"/>
              </a:ext>
            </a:extLst>
          </p:cNvPr>
          <p:cNvSpPr/>
          <p:nvPr/>
        </p:nvSpPr>
        <p:spPr>
          <a:xfrm>
            <a:off x="6978762" y="3847377"/>
            <a:ext cx="51969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Slika 2.</a:t>
            </a:r>
            <a:r>
              <a:rPr lang="hr-H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Shematski prikaz reakcije kompleksiranja koja uključuje solvataciju i desolvataciju (preuzeto iz S. F. Martin, J. H. Clements, </a:t>
            </a:r>
            <a:r>
              <a:rPr lang="hr-HR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Annu. Rev. Biochem.</a:t>
            </a:r>
            <a:r>
              <a:rPr lang="hr-H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82</a:t>
            </a:r>
            <a:r>
              <a:rPr lang="hr-H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(2013) 267–93.).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02455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00651-66EB-4388-B861-D51982B7D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584"/>
          </a:xfrm>
        </p:spPr>
        <p:txBody>
          <a:bodyPr/>
          <a:lstStyle/>
          <a:p>
            <a:r>
              <a:rPr lang="hr-HR" dirty="0"/>
              <a:t>Solvatacija/desolvatacija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8183C6C-23D4-4749-97D0-8500E5809538}"/>
              </a:ext>
            </a:extLst>
          </p:cNvPr>
          <p:cNvSpPr txBox="1">
            <a:spLocks/>
          </p:cNvSpPr>
          <p:nvPr/>
        </p:nvSpPr>
        <p:spPr>
          <a:xfrm>
            <a:off x="838200" y="1060990"/>
            <a:ext cx="10515600" cy="911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dirty="0"/>
              <a:t>Desolvatacija receptora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4FE270-BC6B-476D-B6FA-0D23E30FFB33}"/>
              </a:ext>
            </a:extLst>
          </p:cNvPr>
          <p:cNvSpPr txBox="1"/>
          <p:nvPr/>
        </p:nvSpPr>
        <p:spPr>
          <a:xfrm>
            <a:off x="428174" y="1972574"/>
            <a:ext cx="85864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Najčešće je samo djelomična (vezno mjesto i njegova okolina)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Receptori su najčešće većim dijelom nepolarni i nemaju stoga ne ostvaruju jače interakcije s otapalom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Desolvatacija uglavnom entalpijski povoljna (jače interakcije otapalo−otapalo nego otapalo−ligand)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Entropijski doprinos ovisi o broju desolvatiranih molekula, ali i o tome dolazi li do veće strukturiranosti tih molekula u </a:t>
            </a:r>
            <a:r>
              <a:rPr lang="hr-HR" sz="2400" i="1" dirty="0"/>
              <a:t>bulku </a:t>
            </a:r>
            <a:r>
              <a:rPr lang="hr-HR" sz="2400" dirty="0"/>
              <a:t>u odnosu na strukturiranost solvatacijske sfere</a:t>
            </a:r>
            <a:endParaRPr lang="hr-HR" sz="2400" i="1" dirty="0"/>
          </a:p>
        </p:txBody>
      </p:sp>
    </p:spTree>
    <p:extLst>
      <p:ext uri="{BB962C8B-B14F-4D97-AF65-F5344CB8AC3E}">
        <p14:creationId xmlns:p14="http://schemas.microsoft.com/office/powerpoint/2010/main" val="1201709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B7C7E-65CA-491D-87A7-E77CF9E99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584"/>
          </a:xfrm>
        </p:spPr>
        <p:txBody>
          <a:bodyPr/>
          <a:lstStyle/>
          <a:p>
            <a:r>
              <a:rPr lang="hr-HR" dirty="0"/>
              <a:t>Solvatacija/desolvatacija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C350DCF-0D49-4631-A548-D697A738E3DB}"/>
              </a:ext>
            </a:extLst>
          </p:cNvPr>
          <p:cNvSpPr txBox="1">
            <a:spLocks/>
          </p:cNvSpPr>
          <p:nvPr/>
        </p:nvSpPr>
        <p:spPr>
          <a:xfrm>
            <a:off x="838200" y="1060990"/>
            <a:ext cx="10515600" cy="911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dirty="0"/>
              <a:t>Desolvatacija receptora</a:t>
            </a:r>
            <a:endParaRPr lang="en-US" sz="2400" dirty="0"/>
          </a:p>
        </p:txBody>
      </p:sp>
      <p:pic>
        <p:nvPicPr>
          <p:cNvPr id="4" name="Picture 3" descr="https://pubs.acs.org/cms/10.1021/acs.jpcb.7b05093/asset/images/medium/jp-2017-05093w_0010.gif">
            <a:extLst>
              <a:ext uri="{FF2B5EF4-FFF2-40B4-BE49-F238E27FC236}">
                <a16:creationId xmlns:a16="http://schemas.microsoft.com/office/drawing/2014/main" id="{5DCA0869-2AB1-454B-8B98-9DCB2EC4B0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891" y="27469"/>
            <a:ext cx="1632626" cy="23545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A1FF6D9-76B2-4C6E-8CBB-9691B9BC705B}"/>
              </a:ext>
            </a:extLst>
          </p:cNvPr>
          <p:cNvGrpSpPr/>
          <p:nvPr/>
        </p:nvGrpSpPr>
        <p:grpSpPr>
          <a:xfrm>
            <a:off x="7196138" y="4170363"/>
            <a:ext cx="4535487" cy="2660650"/>
            <a:chOff x="7381109" y="3235424"/>
            <a:chExt cx="5340350" cy="4064564"/>
          </a:xfrm>
        </p:grpSpPr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19313359-210C-4A93-A0B2-32F484ECBD6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7614916"/>
                </p:ext>
              </p:extLst>
            </p:nvPr>
          </p:nvGraphicFramePr>
          <p:xfrm>
            <a:off x="7381109" y="3235424"/>
            <a:ext cx="5340350" cy="40645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8" name="Document" r:id="rId4" imgW="5068984" imgH="2985527" progId="Word.Document.12">
                    <p:embed/>
                  </p:oleObj>
                </mc:Choice>
                <mc:Fallback>
                  <p:oleObj name="Document" r:id="rId4" imgW="5068984" imgH="2985527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381109" y="3235424"/>
                          <a:ext cx="5340350" cy="406456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896B7D3-FB2B-44D7-BEB2-F238322E872A}"/>
                </a:ext>
              </a:extLst>
            </p:cNvPr>
            <p:cNvSpPr/>
            <p:nvPr/>
          </p:nvSpPr>
          <p:spPr>
            <a:xfrm>
              <a:off x="10726339" y="4119465"/>
              <a:ext cx="661717" cy="280892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378BEF7-8650-4416-A301-5738066BFA76}"/>
                </a:ext>
              </a:extLst>
            </p:cNvPr>
            <p:cNvSpPr/>
            <p:nvPr/>
          </p:nvSpPr>
          <p:spPr>
            <a:xfrm>
              <a:off x="11723899" y="4119465"/>
              <a:ext cx="661717" cy="2808921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2FF31C7-ADC1-42E5-9A60-ED4192E7D25C}"/>
              </a:ext>
            </a:extLst>
          </p:cNvPr>
          <p:cNvSpPr/>
          <p:nvPr/>
        </p:nvSpPr>
        <p:spPr>
          <a:xfrm>
            <a:off x="7814840" y="2459653"/>
            <a:ext cx="42388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Slika 3.</a:t>
            </a:r>
            <a:r>
              <a:rPr lang="hr-H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Struktura ketonskog derivata kaliks[4]arena (preuzeto iz J. Požar </a:t>
            </a:r>
            <a:r>
              <a:rPr lang="hr-HR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et. al.</a:t>
            </a:r>
            <a:r>
              <a:rPr lang="hr-H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J. Phys. Chem. B </a:t>
            </a:r>
            <a:r>
              <a:rPr lang="hr-HR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121</a:t>
            </a:r>
            <a:r>
              <a:rPr lang="hr-H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(2017) 8539–8550.).</a:t>
            </a:r>
            <a:endParaRPr lang="en-US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D4688F-A0C1-4DC1-93EF-C9C0E5A36EB8}"/>
              </a:ext>
            </a:extLst>
          </p:cNvPr>
          <p:cNvSpPr/>
          <p:nvPr/>
        </p:nvSpPr>
        <p:spPr>
          <a:xfrm>
            <a:off x="6970143" y="3401507"/>
            <a:ext cx="52218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Tablica 2.</a:t>
            </a:r>
            <a:r>
              <a:rPr lang="hr-H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Termodinamički parametri otapanja ketonskog derivata kaliks[4]arena (slika 2) u organskim otapalima pri 25°C (prilagođeno prema J. Požar </a:t>
            </a:r>
            <a:r>
              <a:rPr lang="hr-HR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et. al.</a:t>
            </a:r>
            <a:r>
              <a:rPr lang="hr-H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J. Phys. Chem. B </a:t>
            </a:r>
            <a:r>
              <a:rPr lang="hr-HR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121</a:t>
            </a:r>
            <a:r>
              <a:rPr lang="hr-H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(2017) 8539–8550.).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FBFF42-470E-4E8F-AA48-FCCBCE32027D}"/>
              </a:ext>
            </a:extLst>
          </p:cNvPr>
          <p:cNvSpPr txBox="1"/>
          <p:nvPr/>
        </p:nvSpPr>
        <p:spPr>
          <a:xfrm>
            <a:off x="163466" y="2249644"/>
            <a:ext cx="62982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U svim slučajevima </a:t>
            </a:r>
            <a:r>
              <a:rPr lang="hr-HR" sz="2400" dirty="0">
                <a:solidFill>
                  <a:srgbClr val="FF0000"/>
                </a:solidFill>
              </a:rPr>
              <a:t>entalpijski</a:t>
            </a:r>
            <a:r>
              <a:rPr lang="hr-HR" sz="2400" dirty="0"/>
              <a:t> nepovoljan proces</a:t>
            </a:r>
          </a:p>
          <a:p>
            <a:endParaRPr lang="hr-H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Entropijski doprinos ovisi o uređenosti sustava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FF0000"/>
                </a:solidFill>
              </a:rPr>
              <a:t>Egzotermnije</a:t>
            </a:r>
            <a:r>
              <a:rPr lang="hr-HR" sz="2000" dirty="0"/>
              <a:t> otapanje, nepovoljnija </a:t>
            </a:r>
            <a:r>
              <a:rPr lang="hr-HR" sz="2000" dirty="0">
                <a:solidFill>
                  <a:srgbClr val="00B050"/>
                </a:solidFill>
              </a:rPr>
              <a:t>entropija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>
              <a:solidFill>
                <a:srgbClr val="00B05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r-HR" sz="20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Treba imati na umu da je desolvatacija samo djelomična</a:t>
            </a:r>
          </a:p>
        </p:txBody>
      </p:sp>
    </p:spTree>
    <p:extLst>
      <p:ext uri="{BB962C8B-B14F-4D97-AF65-F5344CB8AC3E}">
        <p14:creationId xmlns:p14="http://schemas.microsoft.com/office/powerpoint/2010/main" val="3046719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D062E-9288-42B5-B789-9B52429F9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584"/>
          </a:xfrm>
        </p:spPr>
        <p:txBody>
          <a:bodyPr/>
          <a:lstStyle/>
          <a:p>
            <a:r>
              <a:rPr lang="hr-HR" dirty="0"/>
              <a:t>Solvatacija/desolvatacija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59BD63-4FDE-4F45-A553-0FC548FE8387}"/>
              </a:ext>
            </a:extLst>
          </p:cNvPr>
          <p:cNvSpPr txBox="1">
            <a:spLocks/>
          </p:cNvSpPr>
          <p:nvPr/>
        </p:nvSpPr>
        <p:spPr>
          <a:xfrm>
            <a:off x="838200" y="1060990"/>
            <a:ext cx="10515600" cy="911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dirty="0"/>
              <a:t>Desolvatacija gosta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9F377D-68E6-49CC-BD31-02E924AD1A70}"/>
              </a:ext>
            </a:extLst>
          </p:cNvPr>
          <p:cNvSpPr txBox="1"/>
          <p:nvPr/>
        </p:nvSpPr>
        <p:spPr>
          <a:xfrm>
            <a:off x="428174" y="1972574"/>
            <a:ext cx="85864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Gosti mogu biti neutralne molekule ili ioni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Nabijeni ioni stvaraju jače interakcije (ion−dipol) s otapalom, za razliku od interakcija molekula s otapalom (dipol−dipol)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Entalpijski doprinos stoga ovisi o vrsti gosta, ali i o omjeru naboja i veličine (jače interakcije kod nabijenijih i manjih iona)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Entropijski doprinos također ovisi o omjeru naboja i veličine jer to određuje veličinu solvatacijske sfere </a:t>
            </a:r>
          </a:p>
        </p:txBody>
      </p:sp>
    </p:spTree>
    <p:extLst>
      <p:ext uri="{BB962C8B-B14F-4D97-AF65-F5344CB8AC3E}">
        <p14:creationId xmlns:p14="http://schemas.microsoft.com/office/powerpoint/2010/main" val="750930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61CB9-7A20-4AC0-8188-4F156A95F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584"/>
          </a:xfrm>
        </p:spPr>
        <p:txBody>
          <a:bodyPr/>
          <a:lstStyle/>
          <a:p>
            <a:r>
              <a:rPr lang="hr-HR" dirty="0"/>
              <a:t>Solvatacija/desolvatacija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4E5A62D-4CA4-4EF6-B9E3-C9CB0E8E8162}"/>
              </a:ext>
            </a:extLst>
          </p:cNvPr>
          <p:cNvSpPr txBox="1">
            <a:spLocks/>
          </p:cNvSpPr>
          <p:nvPr/>
        </p:nvSpPr>
        <p:spPr>
          <a:xfrm>
            <a:off x="838200" y="1060990"/>
            <a:ext cx="10515600" cy="911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dirty="0"/>
              <a:t>Desolvatacija gosta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A41B00-6E82-4B73-B8F0-F690CBA922A3}"/>
              </a:ext>
            </a:extLst>
          </p:cNvPr>
          <p:cNvSpPr/>
          <p:nvPr/>
        </p:nvSpPr>
        <p:spPr>
          <a:xfrm>
            <a:off x="6202392" y="2691592"/>
            <a:ext cx="56696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Tablica 3.</a:t>
            </a:r>
            <a:r>
              <a:rPr lang="hr-H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Termodinamički parametri desolvatacije određenih iona u metanolu pri 25°C (preuzeto iz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Y. Marcus, </a:t>
            </a:r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Ion properties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Marcel Dekker, New York, 1997.</a:t>
            </a:r>
            <a:r>
              <a:rPr lang="hr-H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6D3416-1C50-4B43-BF6E-FF69867F6504}"/>
              </a:ext>
            </a:extLst>
          </p:cNvPr>
          <p:cNvSpPr txBox="1"/>
          <p:nvPr/>
        </p:nvSpPr>
        <p:spPr>
          <a:xfrm>
            <a:off x="163466" y="2655086"/>
            <a:ext cx="59325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FF0000"/>
                </a:solidFill>
              </a:rPr>
              <a:t>Entalpijski</a:t>
            </a:r>
            <a:r>
              <a:rPr lang="hr-HR" sz="2400" dirty="0"/>
              <a:t> doprinos ovisi o interakcijama gost−otapalo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200" dirty="0"/>
          </a:p>
          <a:p>
            <a:endParaRPr lang="hr-H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B050"/>
                </a:solidFill>
              </a:rPr>
              <a:t>Entropijski</a:t>
            </a:r>
            <a:r>
              <a:rPr lang="hr-HR" sz="2400" dirty="0"/>
              <a:t> doprinos ovisi o omjeru naboja i veličine gosta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D9CC07-E2A2-4AFA-AFD0-DC9E043A5DAD}"/>
              </a:ext>
            </a:extLst>
          </p:cNvPr>
          <p:cNvGrpSpPr/>
          <p:nvPr/>
        </p:nvGrpSpPr>
        <p:grpSpPr>
          <a:xfrm>
            <a:off x="6199188" y="3382963"/>
            <a:ext cx="5651500" cy="3319462"/>
            <a:chOff x="6199188" y="3382963"/>
            <a:chExt cx="5651500" cy="3319462"/>
          </a:xfrm>
        </p:grpSpPr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2D9950A2-A4DD-4BFA-8C4F-C3DED648715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3161675"/>
                </p:ext>
              </p:extLst>
            </p:nvPr>
          </p:nvGraphicFramePr>
          <p:xfrm>
            <a:off x="6199188" y="3382963"/>
            <a:ext cx="5651500" cy="3319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9" name="Document" r:id="rId3" imgW="5068984" imgH="2985527" progId="Word.Document.12">
                    <p:embed/>
                  </p:oleObj>
                </mc:Choice>
                <mc:Fallback>
                  <p:oleObj name="Document" r:id="rId3" imgW="5068984" imgH="2985527" progId="Word.Document.12">
                    <p:embed/>
                    <p:pic>
                      <p:nvPicPr>
                        <p:cNvPr id="9" name="Object 8">
                          <a:extLst>
                            <a:ext uri="{FF2B5EF4-FFF2-40B4-BE49-F238E27FC236}">
                              <a16:creationId xmlns:a16="http://schemas.microsoft.com/office/drawing/2014/main" id="{19313359-210C-4A93-A0B2-32F484ECBD6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199188" y="3382963"/>
                          <a:ext cx="5651500" cy="33194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886D78D-ED26-47C6-AB6D-65F0CFDC750F}"/>
                </a:ext>
              </a:extLst>
            </p:cNvPr>
            <p:cNvSpPr/>
            <p:nvPr/>
          </p:nvSpPr>
          <p:spPr>
            <a:xfrm>
              <a:off x="7081789" y="4090403"/>
              <a:ext cx="647507" cy="160303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450763-B762-4805-8BDF-52158D72D168}"/>
                </a:ext>
              </a:extLst>
            </p:cNvPr>
            <p:cNvSpPr/>
            <p:nvPr/>
          </p:nvSpPr>
          <p:spPr>
            <a:xfrm>
              <a:off x="10020519" y="4126119"/>
              <a:ext cx="647507" cy="197275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B2C777F-D522-4BDE-AF01-2E60201B66D6}"/>
                </a:ext>
              </a:extLst>
            </p:cNvPr>
            <p:cNvSpPr/>
            <p:nvPr/>
          </p:nvSpPr>
          <p:spPr>
            <a:xfrm>
              <a:off x="11030046" y="4126119"/>
              <a:ext cx="647507" cy="1972755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FE388FA-D630-4FD2-B762-AC266C92D746}"/>
                </a:ext>
              </a:extLst>
            </p:cNvPr>
            <p:cNvSpPr/>
            <p:nvPr/>
          </p:nvSpPr>
          <p:spPr>
            <a:xfrm>
              <a:off x="8163200" y="4090404"/>
              <a:ext cx="647507" cy="1603032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9499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6804</TotalTime>
  <Words>1338</Words>
  <Application>Microsoft Office PowerPoint</Application>
  <PresentationFormat>Widescreen</PresentationFormat>
  <Paragraphs>153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Times New Roman</vt:lpstr>
      <vt:lpstr>Office Theme</vt:lpstr>
      <vt:lpstr>Document</vt:lpstr>
      <vt:lpstr>ENTALPIJSKI I ENTROPIJSKI DOPRINOSI VEZANJA GOSTA NA LINEARNE I CIKLIČKE RECEPTORE</vt:lpstr>
      <vt:lpstr>Dizajn supramolekulskih receptora</vt:lpstr>
      <vt:lpstr>Preorganizacija receptora</vt:lpstr>
      <vt:lpstr>Preorganizacija receptora</vt:lpstr>
      <vt:lpstr>Solvatacija/desolvatacija</vt:lpstr>
      <vt:lpstr>Solvatacija/desolvatacija</vt:lpstr>
      <vt:lpstr>Solvatacija/desolvatacija</vt:lpstr>
      <vt:lpstr>Solvatacija/desolvatacija</vt:lpstr>
      <vt:lpstr>Solvatacija/desolvatacija</vt:lpstr>
      <vt:lpstr>Solvatacija/desolvatacija</vt:lpstr>
      <vt:lpstr>Solvatacija/desolvatacija</vt:lpstr>
      <vt:lpstr>Kooperativnost</vt:lpstr>
      <vt:lpstr>Kooperativnost</vt:lpstr>
      <vt:lpstr>Kooperativnost</vt:lpstr>
      <vt:lpstr>Zaključak</vt:lpstr>
      <vt:lpstr>Zaključak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ENTALPIJSKI I ENTROPIJSKI DOPRINOSI VEZANJA GOSTA NA LINEARNE I CIKLIČKE RECEPTORE</dc:title>
  <dc:creator>Matija Modrušan</dc:creator>
  <cp:lastModifiedBy>Matija Modrušan</cp:lastModifiedBy>
  <cp:revision>70</cp:revision>
  <dcterms:created xsi:type="dcterms:W3CDTF">2022-05-12T08:20:37Z</dcterms:created>
  <dcterms:modified xsi:type="dcterms:W3CDTF">2022-05-18T09:10:17Z</dcterms:modified>
</cp:coreProperties>
</file>