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60" r:id="rId7"/>
    <p:sldId id="264" r:id="rId8"/>
    <p:sldId id="265" r:id="rId9"/>
    <p:sldId id="263" r:id="rId10"/>
    <p:sldId id="262" r:id="rId11"/>
    <p:sldId id="261" r:id="rId12"/>
    <p:sldId id="266" r:id="rId13"/>
    <p:sldId id="267" r:id="rId14"/>
    <p:sldId id="268" r:id="rId15"/>
    <p:sldId id="282" r:id="rId16"/>
    <p:sldId id="269" r:id="rId17"/>
    <p:sldId id="270" r:id="rId18"/>
    <p:sldId id="283" r:id="rId19"/>
    <p:sldId id="284" r:id="rId20"/>
    <p:sldId id="271" r:id="rId21"/>
    <p:sldId id="274" r:id="rId22"/>
    <p:sldId id="275" r:id="rId23"/>
    <p:sldId id="276" r:id="rId24"/>
    <p:sldId id="278" r:id="rId25"/>
    <p:sldId id="279" r:id="rId26"/>
    <p:sldId id="277" r:id="rId27"/>
    <p:sldId id="28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21832-E111-492B-B5EC-83E045A19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633728"/>
            <a:ext cx="8689976" cy="1810510"/>
          </a:xfrm>
        </p:spPr>
        <p:txBody>
          <a:bodyPr/>
          <a:lstStyle/>
          <a:p>
            <a:r>
              <a:rPr lang="hr-HR" dirty="0"/>
              <a:t>PRILAGOBE ŽIVOTINJA NA SPECIFIČNE UVJETE STANIŠTA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A52EB-084E-4905-8161-E261F8E90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944112"/>
            <a:ext cx="8689976" cy="2087879"/>
          </a:xfrm>
        </p:spPr>
        <p:txBody>
          <a:bodyPr/>
          <a:lstStyle/>
          <a:p>
            <a:r>
              <a:rPr lang="hr-HR" dirty="0"/>
              <a:t>Tekućice</a:t>
            </a:r>
          </a:p>
          <a:p>
            <a:r>
              <a:rPr lang="hr-HR" dirty="0"/>
              <a:t>Stajaćice</a:t>
            </a:r>
          </a:p>
          <a:p>
            <a:r>
              <a:rPr lang="hr-HR" dirty="0"/>
              <a:t>podzemlje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4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Morfološke prilagodbe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CE75-69BC-45CA-97EB-812B22700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78245"/>
            <a:ext cx="4164194" cy="516316"/>
          </a:xfrm>
        </p:spPr>
        <p:txBody>
          <a:bodyPr/>
          <a:lstStyle/>
          <a:p>
            <a:pPr marL="0" indent="0">
              <a:buNone/>
            </a:pPr>
            <a:r>
              <a:rPr lang="hr-HR" cap="none" dirty="0"/>
              <a:t>5. Dlakavost</a:t>
            </a:r>
            <a:endParaRPr lang="en-US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6DBB0-D342-4CF2-8923-AD3AC0C3C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2447902"/>
            <a:ext cx="4700642" cy="3142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651110-ABC0-4CC1-88D1-39A5543DE8E7}"/>
              </a:ext>
            </a:extLst>
          </p:cNvPr>
          <p:cNvSpPr txBox="1"/>
          <p:nvPr/>
        </p:nvSpPr>
        <p:spPr>
          <a:xfrm>
            <a:off x="913774" y="5590824"/>
            <a:ext cx="327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Ephemera</a:t>
            </a:r>
            <a:r>
              <a:rPr lang="hr-HR" dirty="0"/>
              <a:t> </a:t>
            </a:r>
            <a:r>
              <a:rPr lang="hr-HR" dirty="0" err="1"/>
              <a:t>sp</a:t>
            </a:r>
            <a:r>
              <a:rPr lang="hr-HR" dirty="0"/>
              <a:t>. (</a:t>
            </a:r>
            <a:r>
              <a:rPr lang="hr-HR" dirty="0" err="1"/>
              <a:t>Ephemeroptera</a:t>
            </a:r>
            <a:r>
              <a:rPr lang="hr-HR" dirty="0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670FA-F1D5-4706-89DF-844A0F5E8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768" y="904732"/>
            <a:ext cx="3159505" cy="4686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ED35ED-EC6C-499A-B444-97CB8AD7E777}"/>
              </a:ext>
            </a:extLst>
          </p:cNvPr>
          <p:cNvSpPr txBox="1"/>
          <p:nvPr/>
        </p:nvSpPr>
        <p:spPr>
          <a:xfrm>
            <a:off x="7025768" y="5590824"/>
            <a:ext cx="327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Plecoptera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664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Morfološke prilagodbe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CE75-69BC-45CA-97EB-812B22700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78245"/>
            <a:ext cx="4164194" cy="516316"/>
          </a:xfrm>
        </p:spPr>
        <p:txBody>
          <a:bodyPr/>
          <a:lstStyle/>
          <a:p>
            <a:pPr marL="0" indent="0">
              <a:buNone/>
            </a:pPr>
            <a:r>
              <a:rPr lang="hr-HR" cap="none" dirty="0"/>
              <a:t>6. </a:t>
            </a:r>
            <a:r>
              <a:rPr lang="hr-HR" cap="none" dirty="0" err="1"/>
              <a:t>Prilagobe</a:t>
            </a:r>
            <a:r>
              <a:rPr lang="hr-HR" cap="none" dirty="0"/>
              <a:t> vezane uz prehranu</a:t>
            </a:r>
            <a:endParaRPr lang="en-US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07414-7998-494F-A816-0AD205AD2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371" y="396365"/>
            <a:ext cx="3626280" cy="3062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C85047-30A5-419B-B7DD-D4C35E4A1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371" y="3522766"/>
            <a:ext cx="3608326" cy="2526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7B12CD-5B91-427B-827C-3B90CCA2B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351" y="3747703"/>
            <a:ext cx="3864841" cy="2491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AE50BC-6FD3-47FC-9ADE-3489DC8456B5}"/>
              </a:ext>
            </a:extLst>
          </p:cNvPr>
          <p:cNvSpPr txBox="1"/>
          <p:nvPr/>
        </p:nvSpPr>
        <p:spPr>
          <a:xfrm>
            <a:off x="1481351" y="3059668"/>
            <a:ext cx="327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Simuliidae</a:t>
            </a:r>
            <a:r>
              <a:rPr lang="hr-HR" dirty="0"/>
              <a:t> (</a:t>
            </a:r>
            <a:r>
              <a:rPr lang="hr-HR" dirty="0" err="1"/>
              <a:t>Diptera</a:t>
            </a:r>
            <a:r>
              <a:rPr lang="hr-HR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3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Morfološke prilagodbe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CE75-69BC-45CA-97EB-812B22700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78245"/>
            <a:ext cx="4164194" cy="516316"/>
          </a:xfrm>
        </p:spPr>
        <p:txBody>
          <a:bodyPr/>
          <a:lstStyle/>
          <a:p>
            <a:pPr marL="0" indent="0">
              <a:buNone/>
            </a:pPr>
            <a:r>
              <a:rPr lang="hr-HR" cap="none" dirty="0"/>
              <a:t>6. Prilagodbe vezane uz prehranu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D69208-01CD-4B41-9975-F6CA8F7B187C}"/>
              </a:ext>
            </a:extLst>
          </p:cNvPr>
          <p:cNvSpPr txBox="1"/>
          <p:nvPr/>
        </p:nvSpPr>
        <p:spPr>
          <a:xfrm>
            <a:off x="2930770" y="2418621"/>
            <a:ext cx="356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Trichoptera</a:t>
            </a:r>
            <a:r>
              <a:rPr lang="hr-HR" dirty="0"/>
              <a:t>, </a:t>
            </a:r>
            <a:r>
              <a:rPr lang="hr-HR" dirty="0" err="1"/>
              <a:t>Hydropsychidae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713443-9CE6-4C07-851F-20DA93B0B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90" y="3065313"/>
            <a:ext cx="4035324" cy="29121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01632-6692-4D81-81E0-6C001D412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822" y="2991880"/>
            <a:ext cx="4354876" cy="2985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29047B-553D-4986-AD47-EFDAE15DC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211" y="406147"/>
            <a:ext cx="2410487" cy="241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57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Morfološke prilagodbe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CE75-69BC-45CA-97EB-812B22700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78245"/>
            <a:ext cx="4164194" cy="516316"/>
          </a:xfrm>
        </p:spPr>
        <p:txBody>
          <a:bodyPr/>
          <a:lstStyle/>
          <a:p>
            <a:pPr marL="0" indent="0">
              <a:buNone/>
            </a:pPr>
            <a:r>
              <a:rPr lang="hr-HR" cap="none" dirty="0"/>
              <a:t>6. Prilagodbe vezane uz prehranu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D69208-01CD-4B41-9975-F6CA8F7B187C}"/>
              </a:ext>
            </a:extLst>
          </p:cNvPr>
          <p:cNvSpPr txBox="1"/>
          <p:nvPr/>
        </p:nvSpPr>
        <p:spPr>
          <a:xfrm>
            <a:off x="2530180" y="2884957"/>
            <a:ext cx="356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Trichoptera</a:t>
            </a:r>
            <a:r>
              <a:rPr lang="hr-HR" dirty="0"/>
              <a:t>, </a:t>
            </a:r>
            <a:r>
              <a:rPr lang="hr-HR" dirty="0" err="1"/>
              <a:t>Polycentropodidae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57CE7-3CFF-411A-8F70-02FC920F4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554" y="3500412"/>
            <a:ext cx="4106422" cy="3079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8EDDBD-C050-4189-9DCC-B52E4F5AE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983" y="3504066"/>
            <a:ext cx="4106422" cy="3075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5DFF65-7600-4FF1-B734-A4D5ADB8D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956" y="688917"/>
            <a:ext cx="3318449" cy="249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66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Morfološke prilagodbe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CE75-69BC-45CA-97EB-812B22700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78245"/>
            <a:ext cx="4164194" cy="516316"/>
          </a:xfrm>
        </p:spPr>
        <p:txBody>
          <a:bodyPr/>
          <a:lstStyle/>
          <a:p>
            <a:pPr marL="0" indent="0">
              <a:buNone/>
            </a:pPr>
            <a:r>
              <a:rPr lang="hr-HR" cap="none" dirty="0"/>
              <a:t>6. Prilagodbe vezane uz prehranu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D69208-01CD-4B41-9975-F6CA8F7B187C}"/>
              </a:ext>
            </a:extLst>
          </p:cNvPr>
          <p:cNvSpPr txBox="1"/>
          <p:nvPr/>
        </p:nvSpPr>
        <p:spPr>
          <a:xfrm>
            <a:off x="1189686" y="3005282"/>
            <a:ext cx="356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Trichoptera</a:t>
            </a:r>
            <a:r>
              <a:rPr lang="hr-HR" dirty="0"/>
              <a:t>, </a:t>
            </a:r>
            <a:r>
              <a:rPr lang="hr-HR" i="1" dirty="0" err="1"/>
              <a:t>Brachycentrus</a:t>
            </a:r>
            <a:r>
              <a:rPr lang="hr-HR" dirty="0"/>
              <a:t> </a:t>
            </a:r>
            <a:r>
              <a:rPr lang="hr-HR" dirty="0" err="1"/>
              <a:t>sp</a:t>
            </a:r>
            <a:r>
              <a:rPr lang="hr-HR" dirty="0"/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9D6DA-4D3B-43A7-9E2D-5308D6063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686" y="3528161"/>
            <a:ext cx="3888282" cy="2130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85D8C6-9391-4456-BBF1-83237FC0C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942" y="2408353"/>
            <a:ext cx="3235051" cy="2806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496ACB-53F5-4B00-8773-A784B9FE8B8A}"/>
              </a:ext>
            </a:extLst>
          </p:cNvPr>
          <p:cNvSpPr txBox="1"/>
          <p:nvPr/>
        </p:nvSpPr>
        <p:spPr>
          <a:xfrm>
            <a:off x="6285942" y="5289179"/>
            <a:ext cx="356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Trichoptera</a:t>
            </a:r>
            <a:r>
              <a:rPr lang="hr-HR" dirty="0"/>
              <a:t>, </a:t>
            </a:r>
            <a:r>
              <a:rPr lang="hr-HR" i="1" dirty="0" err="1"/>
              <a:t>Drusus</a:t>
            </a:r>
            <a:r>
              <a:rPr lang="hr-HR" i="1" dirty="0"/>
              <a:t> </a:t>
            </a:r>
            <a:r>
              <a:rPr lang="hr-HR" i="1" dirty="0" err="1"/>
              <a:t>chrysotus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893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Morfološke prilagodbe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CE75-69BC-45CA-97EB-812B22700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78245"/>
            <a:ext cx="4164194" cy="516316"/>
          </a:xfrm>
        </p:spPr>
        <p:txBody>
          <a:bodyPr/>
          <a:lstStyle/>
          <a:p>
            <a:pPr marL="0" indent="0">
              <a:buNone/>
            </a:pPr>
            <a:r>
              <a:rPr lang="hr-HR" cap="none" dirty="0"/>
              <a:t>6. Prilagodbe vezane uz prehranu</a:t>
            </a:r>
            <a:endParaRPr lang="en-US" cap="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F3DBE2-0A61-4468-8DBB-7B5AE9EAD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818" y="2254542"/>
            <a:ext cx="6276363" cy="41563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496ACB-53F5-4B00-8773-A784B9FE8B8A}"/>
              </a:ext>
            </a:extLst>
          </p:cNvPr>
          <p:cNvSpPr txBox="1"/>
          <p:nvPr/>
        </p:nvSpPr>
        <p:spPr>
          <a:xfrm>
            <a:off x="6010011" y="2254542"/>
            <a:ext cx="322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Chironomidae</a:t>
            </a:r>
            <a:r>
              <a:rPr lang="hr-HR" dirty="0"/>
              <a:t>, </a:t>
            </a:r>
            <a:r>
              <a:rPr lang="hr-HR" i="1" dirty="0" err="1"/>
              <a:t>Rheotanytarsus</a:t>
            </a:r>
            <a:r>
              <a:rPr lang="hr-HR" dirty="0"/>
              <a:t> </a:t>
            </a:r>
            <a:r>
              <a:rPr lang="hr-HR" dirty="0" err="1"/>
              <a:t>sp</a:t>
            </a:r>
            <a:r>
              <a:rPr lang="hr-H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284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Etološke prilagodbe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CE75-69BC-45CA-97EB-812B22700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78244"/>
            <a:ext cx="4164194" cy="394226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hr-HR" cap="none" dirty="0"/>
              <a:t>Puzanje uz dno</a:t>
            </a:r>
          </a:p>
          <a:p>
            <a:pPr marL="514350" indent="-514350">
              <a:buFont typeface="+mj-lt"/>
              <a:buAutoNum type="romanUcPeriod"/>
            </a:pPr>
            <a:r>
              <a:rPr lang="hr-HR" cap="none" dirty="0" err="1"/>
              <a:t>Drift</a:t>
            </a:r>
            <a:endParaRPr lang="hr-HR" cap="none" dirty="0"/>
          </a:p>
          <a:p>
            <a:pPr marL="514350" indent="-514350">
              <a:buFont typeface="+mj-lt"/>
              <a:buAutoNum type="romanUcPeriod"/>
            </a:pPr>
            <a:r>
              <a:rPr lang="hr-HR" cap="none" dirty="0"/>
              <a:t>Pozitivna </a:t>
            </a:r>
            <a:r>
              <a:rPr lang="hr-HR" cap="none" dirty="0" err="1"/>
              <a:t>reotaksija</a:t>
            </a:r>
            <a:endParaRPr lang="hr-HR" cap="none" dirty="0"/>
          </a:p>
          <a:p>
            <a:pPr marL="514350" indent="-514350">
              <a:buFont typeface="+mj-lt"/>
              <a:buAutoNum type="romanUcPeriod"/>
            </a:pPr>
            <a:r>
              <a:rPr lang="hr-HR" cap="none" dirty="0"/>
              <a:t>Gradnja mrežica za lov, kućica</a:t>
            </a:r>
          </a:p>
          <a:p>
            <a:pPr marL="514350" indent="-514350">
              <a:buFont typeface="+mj-lt"/>
              <a:buAutoNum type="romanUcPeriod"/>
            </a:pPr>
            <a:r>
              <a:rPr lang="hr-HR" cap="none" dirty="0"/>
              <a:t>Zakopavanje u sediment</a:t>
            </a:r>
          </a:p>
          <a:p>
            <a:pPr marL="514350" indent="-514350">
              <a:buFont typeface="+mj-lt"/>
              <a:buAutoNum type="romanUcPeriod"/>
            </a:pP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D69208-01CD-4B41-9975-F6CA8F7B187C}"/>
              </a:ext>
            </a:extLst>
          </p:cNvPr>
          <p:cNvSpPr txBox="1"/>
          <p:nvPr/>
        </p:nvSpPr>
        <p:spPr>
          <a:xfrm>
            <a:off x="913774" y="5809488"/>
            <a:ext cx="359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Rhitrogena</a:t>
            </a:r>
            <a:r>
              <a:rPr lang="hr-HR" dirty="0"/>
              <a:t> </a:t>
            </a:r>
            <a:r>
              <a:rPr lang="hr-HR" dirty="0" err="1"/>
              <a:t>sp</a:t>
            </a:r>
            <a:r>
              <a:rPr lang="hr-HR" dirty="0"/>
              <a:t>. (</a:t>
            </a:r>
            <a:r>
              <a:rPr lang="hr-HR" dirty="0" err="1"/>
              <a:t>Ephemeroptera</a:t>
            </a:r>
            <a:r>
              <a:rPr lang="hr-HR" dirty="0"/>
              <a:t>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27878-4594-45D6-BAA9-55DEE7307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4390358"/>
            <a:ext cx="6632448" cy="1309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2FEE38-EF0F-4CA7-9985-D8F5CE2DA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936" y="881883"/>
            <a:ext cx="3353319" cy="33194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DC2F0-C16E-436F-ADA6-6FD2222D1207}"/>
              </a:ext>
            </a:extLst>
          </p:cNvPr>
          <p:cNvSpPr txBox="1"/>
          <p:nvPr/>
        </p:nvSpPr>
        <p:spPr>
          <a:xfrm>
            <a:off x="8837677" y="4280081"/>
            <a:ext cx="130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 err="1"/>
              <a:t>Trichoptera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244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Stajaćice</a:t>
            </a:r>
            <a:endParaRPr lang="en-US" dirty="0"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6EF4BB-E920-4C49-AACD-2176B6195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3558446"/>
            <a:ext cx="3794963" cy="2837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AEA741-31AB-4A37-86AF-6B028D08FACA}"/>
              </a:ext>
            </a:extLst>
          </p:cNvPr>
          <p:cNvSpPr txBox="1"/>
          <p:nvPr/>
        </p:nvSpPr>
        <p:spPr>
          <a:xfrm>
            <a:off x="1328928" y="2109216"/>
            <a:ext cx="402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Promjena abiotičkih faktora: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/>
              <a:t>sezonski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/>
              <a:t>u stupcu vode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92814-1604-4977-A523-49F8052A561F}"/>
              </a:ext>
            </a:extLst>
          </p:cNvPr>
          <p:cNvSpPr txBox="1"/>
          <p:nvPr/>
        </p:nvSpPr>
        <p:spPr>
          <a:xfrm>
            <a:off x="6979920" y="1755648"/>
            <a:ext cx="2907792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2"/>
                </a:solidFill>
              </a:rPr>
              <a:t>Životna područja i zajednice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BE21A7-415F-4C09-A3A5-69288ECFA06D}"/>
              </a:ext>
            </a:extLst>
          </p:cNvPr>
          <p:cNvSpPr txBox="1"/>
          <p:nvPr/>
        </p:nvSpPr>
        <p:spPr>
          <a:xfrm>
            <a:off x="6131029" y="2570001"/>
            <a:ext cx="1697782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dirty="0" err="1">
                <a:solidFill>
                  <a:schemeClr val="bg2"/>
                </a:solidFill>
              </a:rPr>
              <a:t>Bental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8453D-5BFD-4CC8-B5B2-84953D1B9DDC}"/>
              </a:ext>
            </a:extLst>
          </p:cNvPr>
          <p:cNvSpPr txBox="1"/>
          <p:nvPr/>
        </p:nvSpPr>
        <p:spPr>
          <a:xfrm>
            <a:off x="9038821" y="2570001"/>
            <a:ext cx="1697782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dirty="0" err="1">
                <a:solidFill>
                  <a:schemeClr val="bg2"/>
                </a:solidFill>
              </a:rPr>
              <a:t>Limnion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8AE756FE-3E4B-4934-9CA2-E77670AF759C}"/>
              </a:ext>
            </a:extLst>
          </p:cNvPr>
          <p:cNvSpPr/>
          <p:nvPr/>
        </p:nvSpPr>
        <p:spPr>
          <a:xfrm>
            <a:off x="6730848" y="3276601"/>
            <a:ext cx="498143" cy="764275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0842372-0211-4DA1-845F-3F134A432614}"/>
              </a:ext>
            </a:extLst>
          </p:cNvPr>
          <p:cNvSpPr/>
          <p:nvPr/>
        </p:nvSpPr>
        <p:spPr>
          <a:xfrm>
            <a:off x="9638640" y="3276601"/>
            <a:ext cx="498143" cy="764275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93F28A-987D-456C-9D2D-C5C50392F4E3}"/>
              </a:ext>
            </a:extLst>
          </p:cNvPr>
          <p:cNvSpPr txBox="1"/>
          <p:nvPr/>
        </p:nvSpPr>
        <p:spPr>
          <a:xfrm>
            <a:off x="6571623" y="4393723"/>
            <a:ext cx="81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Bentos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297E4F-2F03-4475-BD45-D63E6D4C350B}"/>
              </a:ext>
            </a:extLst>
          </p:cNvPr>
          <p:cNvSpPr txBox="1"/>
          <p:nvPr/>
        </p:nvSpPr>
        <p:spPr>
          <a:xfrm>
            <a:off x="9297968" y="4393723"/>
            <a:ext cx="117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Plankton</a:t>
            </a:r>
          </a:p>
          <a:p>
            <a:pPr algn="ctr"/>
            <a:r>
              <a:rPr lang="hr-HR" dirty="0" err="1"/>
              <a:t>Nekton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643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">
            <a:extLst>
              <a:ext uri="{FF2B5EF4-FFF2-40B4-BE49-F238E27FC236}">
                <a16:creationId xmlns:a16="http://schemas.microsoft.com/office/drawing/2014/main" id="{4CB12762-6F60-4EBB-9CD1-4735128F17DC}"/>
              </a:ext>
            </a:extLst>
          </p:cNvPr>
          <p:cNvGrpSpPr>
            <a:grpSpLocks/>
          </p:cNvGrpSpPr>
          <p:nvPr/>
        </p:nvGrpSpPr>
        <p:grpSpPr bwMode="auto">
          <a:xfrm>
            <a:off x="1782762" y="750203"/>
            <a:ext cx="8626475" cy="5849938"/>
            <a:chOff x="285750" y="639908"/>
            <a:chExt cx="8624888" cy="5851252"/>
          </a:xfrm>
        </p:grpSpPr>
        <p:pic>
          <p:nvPicPr>
            <p:cNvPr id="20" name="Picture 5" descr="bathyctena">
              <a:extLst>
                <a:ext uri="{FF2B5EF4-FFF2-40B4-BE49-F238E27FC236}">
                  <a16:creationId xmlns:a16="http://schemas.microsoft.com/office/drawing/2014/main" id="{DF52B651-2C93-4C98-BC84-B7A4B906B0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76"/>
            <a:stretch>
              <a:fillRect/>
            </a:stretch>
          </p:blipFill>
          <p:spPr bwMode="auto">
            <a:xfrm>
              <a:off x="285750" y="639908"/>
              <a:ext cx="2563813" cy="2576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26DDF5E3-E41F-42C7-94AB-B6A503F1AD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50" y="3228114"/>
              <a:ext cx="2563340" cy="308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hr-HR" altLang="sr-Latn-RS" sz="1400" i="1" dirty="0" err="1">
                  <a:solidFill>
                    <a:srgbClr val="8064A2"/>
                  </a:solidFill>
                  <a:latin typeface="Calibri"/>
                </a:rPr>
                <a:t>Bathyctena</a:t>
              </a:r>
              <a:r>
                <a:rPr lang="hr-HR" altLang="sr-Latn-RS" sz="1400" i="1" dirty="0">
                  <a:solidFill>
                    <a:srgbClr val="8064A2"/>
                  </a:solidFill>
                  <a:latin typeface="Calibri"/>
                </a:rPr>
                <a:t> </a:t>
              </a:r>
              <a:r>
                <a:rPr lang="hr-HR" altLang="sr-Latn-RS" sz="1400" dirty="0">
                  <a:solidFill>
                    <a:srgbClr val="8064A2"/>
                  </a:solidFill>
                  <a:latin typeface="Calibri"/>
                </a:rPr>
                <a:t>(</a:t>
              </a:r>
              <a:r>
                <a:rPr lang="hr-HR" altLang="sr-Latn-RS" sz="1400" dirty="0" err="1">
                  <a:solidFill>
                    <a:srgbClr val="8064A2"/>
                  </a:solidFill>
                  <a:latin typeface="Calibri"/>
                </a:rPr>
                <a:t>Ctenophora</a:t>
              </a:r>
              <a:r>
                <a:rPr lang="hr-HR" altLang="sr-Latn-RS" sz="1400" dirty="0">
                  <a:solidFill>
                    <a:srgbClr val="8064A2"/>
                  </a:solidFill>
                  <a:latin typeface="Calibri"/>
                </a:rPr>
                <a:t>) </a:t>
              </a:r>
            </a:p>
          </p:txBody>
        </p:sp>
        <p:pic>
          <p:nvPicPr>
            <p:cNvPr id="22" name="Picture 12" descr="deiopea">
              <a:extLst>
                <a:ext uri="{FF2B5EF4-FFF2-40B4-BE49-F238E27FC236}">
                  <a16:creationId xmlns:a16="http://schemas.microsoft.com/office/drawing/2014/main" id="{F786300A-02CE-4A1C-ABBB-70FD4D7819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41"/>
            <a:stretch>
              <a:fillRect/>
            </a:stretch>
          </p:blipFill>
          <p:spPr bwMode="auto">
            <a:xfrm>
              <a:off x="3001963" y="645065"/>
              <a:ext cx="2774950" cy="278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5EDEE66F-B705-43FD-8829-C9109BFDF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8427" y="3425008"/>
              <a:ext cx="2126859" cy="308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sr-Latn-RS" sz="1400" i="1" dirty="0" err="1">
                  <a:solidFill>
                    <a:srgbClr val="8064A2"/>
                  </a:solidFill>
                  <a:latin typeface="Calibri"/>
                </a:rPr>
                <a:t>Deiopea</a:t>
              </a:r>
              <a:r>
                <a:rPr lang="hr-HR" altLang="sr-Latn-RS" sz="1400" dirty="0">
                  <a:solidFill>
                    <a:srgbClr val="8064A2"/>
                  </a:solidFill>
                  <a:latin typeface="Calibri"/>
                </a:rPr>
                <a:t> </a:t>
              </a:r>
              <a:r>
                <a:rPr lang="hr-HR" altLang="sr-Latn-RS" sz="1400" dirty="0" err="1">
                  <a:solidFill>
                    <a:srgbClr val="8064A2"/>
                  </a:solidFill>
                  <a:latin typeface="Calibri"/>
                </a:rPr>
                <a:t>sp</a:t>
              </a:r>
              <a:r>
                <a:rPr lang="hr-HR" altLang="sr-Latn-RS" sz="1400" dirty="0">
                  <a:solidFill>
                    <a:srgbClr val="8064A2"/>
                  </a:solidFill>
                  <a:latin typeface="Calibri"/>
                </a:rPr>
                <a:t>. (</a:t>
              </a:r>
              <a:r>
                <a:rPr lang="hr-HR" altLang="sr-Latn-RS" sz="1400" dirty="0" err="1">
                  <a:solidFill>
                    <a:srgbClr val="8064A2"/>
                  </a:solidFill>
                  <a:latin typeface="Calibri"/>
                </a:rPr>
                <a:t>Ctenophora</a:t>
              </a:r>
              <a:r>
                <a:rPr lang="hr-HR" altLang="sr-Latn-RS" sz="1400" dirty="0">
                  <a:solidFill>
                    <a:srgbClr val="8064A2"/>
                  </a:solidFill>
                  <a:latin typeface="Calibri"/>
                </a:rPr>
                <a:t>) </a:t>
              </a:r>
              <a:endParaRPr lang="en-US" altLang="sr-Latn-RS" sz="1400" dirty="0">
                <a:solidFill>
                  <a:srgbClr val="8064A2"/>
                </a:solidFill>
                <a:latin typeface="Calibri"/>
              </a:endParaRPr>
            </a:p>
          </p:txBody>
        </p:sp>
        <p:pic>
          <p:nvPicPr>
            <p:cNvPr id="24" name="Picture 6" descr="ambigua">
              <a:extLst>
                <a:ext uri="{FF2B5EF4-FFF2-40B4-BE49-F238E27FC236}">
                  <a16:creationId xmlns:a16="http://schemas.microsoft.com/office/drawing/2014/main" id="{E4266AB9-1941-48B6-B731-D5C04B39F3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1"/>
            <a:stretch>
              <a:fillRect/>
            </a:stretch>
          </p:blipFill>
          <p:spPr bwMode="auto">
            <a:xfrm>
              <a:off x="3590082" y="3759605"/>
              <a:ext cx="2497137" cy="189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5A3ED681-D0C0-4B92-BC82-671596E0E3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9352" y="5673413"/>
              <a:ext cx="2058608" cy="52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sr-Latn-RS" sz="1400" i="1" dirty="0">
                  <a:solidFill>
                    <a:srgbClr val="8064A2"/>
                  </a:solidFill>
                  <a:latin typeface="Calibri"/>
                </a:rPr>
                <a:t>Daphnia </a:t>
              </a:r>
              <a:r>
                <a:rPr lang="en-US" altLang="sr-Latn-RS" sz="1400" i="1" dirty="0" err="1">
                  <a:solidFill>
                    <a:srgbClr val="8064A2"/>
                  </a:solidFill>
                  <a:latin typeface="Calibri"/>
                </a:rPr>
                <a:t>ambigua</a:t>
              </a:r>
              <a:r>
                <a:rPr lang="hr-HR" altLang="sr-Latn-RS" sz="1400" i="1" dirty="0">
                  <a:solidFill>
                    <a:srgbClr val="8064A2"/>
                  </a:solidFill>
                  <a:latin typeface="Calibri"/>
                </a:rPr>
                <a:t> </a:t>
              </a:r>
              <a:r>
                <a:rPr lang="hr-HR" altLang="sr-Latn-RS" sz="1400" dirty="0">
                  <a:solidFill>
                    <a:srgbClr val="8064A2"/>
                  </a:solidFill>
                  <a:latin typeface="Calibri"/>
                </a:rPr>
                <a:t>(</a:t>
              </a:r>
              <a:r>
                <a:rPr lang="hr-HR" altLang="sr-Latn-RS" sz="1400" dirty="0" err="1">
                  <a:solidFill>
                    <a:srgbClr val="8064A2"/>
                  </a:solidFill>
                  <a:latin typeface="Calibri"/>
                </a:rPr>
                <a:t>Cladocera</a:t>
              </a:r>
              <a:r>
                <a:rPr lang="hr-HR" altLang="sr-Latn-RS" sz="1400" dirty="0">
                  <a:solidFill>
                    <a:srgbClr val="8064A2"/>
                  </a:solidFill>
                  <a:latin typeface="Calibri"/>
                </a:rPr>
                <a:t>)</a:t>
              </a:r>
              <a:endParaRPr lang="en-US" altLang="sr-Latn-RS" sz="1400" i="1" dirty="0">
                <a:solidFill>
                  <a:srgbClr val="8064A2"/>
                </a:solidFill>
                <a:latin typeface="Calibri"/>
              </a:endParaRPr>
            </a:p>
          </p:txBody>
        </p:sp>
        <p:pic>
          <p:nvPicPr>
            <p:cNvPr id="26" name="Picture 8" descr="bosmina">
              <a:extLst>
                <a:ext uri="{FF2B5EF4-FFF2-40B4-BE49-F238E27FC236}">
                  <a16:creationId xmlns:a16="http://schemas.microsoft.com/office/drawing/2014/main" id="{FAEBEFBD-8E6E-41DD-B171-C4B18EC62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2213" y="3761204"/>
              <a:ext cx="2607518" cy="199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9">
              <a:extLst>
                <a:ext uri="{FF2B5EF4-FFF2-40B4-BE49-F238E27FC236}">
                  <a16:creationId xmlns:a16="http://schemas.microsoft.com/office/drawing/2014/main" id="{4676970F-8A12-4BFE-862C-78B0B8AAD9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9814" y="5767097"/>
              <a:ext cx="1709422" cy="52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sr-Latn-RS" sz="1400" i="1" dirty="0" err="1">
                  <a:solidFill>
                    <a:srgbClr val="8064A2"/>
                  </a:solidFill>
                  <a:latin typeface="Calibri"/>
                </a:rPr>
                <a:t>Bosmina</a:t>
              </a:r>
              <a:r>
                <a:rPr lang="en-US" altLang="sr-Latn-RS" sz="1400" i="1" dirty="0">
                  <a:solidFill>
                    <a:srgbClr val="8064A2"/>
                  </a:solidFill>
                  <a:latin typeface="Calibri"/>
                </a:rPr>
                <a:t> </a:t>
              </a:r>
              <a:r>
                <a:rPr lang="en-US" altLang="sr-Latn-RS" sz="1400" i="1" dirty="0" err="1">
                  <a:solidFill>
                    <a:srgbClr val="8064A2"/>
                  </a:solidFill>
                  <a:latin typeface="Calibri"/>
                </a:rPr>
                <a:t>longirostris</a:t>
              </a:r>
              <a:endParaRPr lang="hr-HR" altLang="sr-Latn-RS" sz="1400" i="1" dirty="0">
                <a:solidFill>
                  <a:srgbClr val="8064A2"/>
                </a:solidFill>
                <a:latin typeface="Calibri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r-HR" altLang="sr-Latn-RS" sz="1400" dirty="0">
                  <a:solidFill>
                    <a:srgbClr val="8064A2"/>
                  </a:solidFill>
                  <a:latin typeface="Calibri"/>
                </a:rPr>
                <a:t>(</a:t>
              </a:r>
              <a:r>
                <a:rPr lang="hr-HR" altLang="sr-Latn-RS" sz="1400" dirty="0" err="1">
                  <a:solidFill>
                    <a:srgbClr val="8064A2"/>
                  </a:solidFill>
                  <a:latin typeface="Calibri"/>
                </a:rPr>
                <a:t>Cladocera</a:t>
              </a:r>
              <a:r>
                <a:rPr lang="hr-HR" altLang="sr-Latn-RS" sz="1400" dirty="0">
                  <a:solidFill>
                    <a:srgbClr val="8064A2"/>
                  </a:solidFill>
                  <a:latin typeface="Calibri"/>
                </a:rPr>
                <a:t>)</a:t>
              </a:r>
              <a:endParaRPr lang="en-US" altLang="sr-Latn-RS" sz="1400" i="1" dirty="0">
                <a:solidFill>
                  <a:srgbClr val="8064A2"/>
                </a:solidFill>
                <a:latin typeface="Calibri"/>
              </a:endParaRPr>
            </a:p>
          </p:txBody>
        </p:sp>
        <p:sp>
          <p:nvSpPr>
            <p:cNvPr id="28" name="Text Box 7">
              <a:extLst>
                <a:ext uri="{FF2B5EF4-FFF2-40B4-BE49-F238E27FC236}">
                  <a16:creationId xmlns:a16="http://schemas.microsoft.com/office/drawing/2014/main" id="{3424B0C3-9B7F-4BBB-80B8-8EA9E7E49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50" y="6186292"/>
              <a:ext cx="2057022" cy="304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hr-HR" altLang="sr-Latn-RS" sz="1400" dirty="0" err="1">
                  <a:solidFill>
                    <a:srgbClr val="8064A2"/>
                  </a:solidFill>
                  <a:latin typeface="Calibri"/>
                </a:rPr>
                <a:t>Copepoda</a:t>
              </a:r>
              <a:endParaRPr lang="en-US" altLang="sr-Latn-RS" sz="1400" dirty="0">
                <a:solidFill>
                  <a:srgbClr val="8064A2"/>
                </a:solidFill>
                <a:latin typeface="Calibri"/>
              </a:endParaRPr>
            </a:p>
          </p:txBody>
        </p:sp>
        <p:pic>
          <p:nvPicPr>
            <p:cNvPr id="29" name="Picture 12" descr="jellyfish2a.jpg">
              <a:extLst>
                <a:ext uri="{FF2B5EF4-FFF2-40B4-BE49-F238E27FC236}">
                  <a16:creationId xmlns:a16="http://schemas.microsoft.com/office/drawing/2014/main" id="{3F42CE54-ED87-42E8-BC6D-0B2B92AAD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03"/>
            <a:stretch>
              <a:fillRect/>
            </a:stretch>
          </p:blipFill>
          <p:spPr bwMode="auto">
            <a:xfrm>
              <a:off x="5929313" y="646989"/>
              <a:ext cx="2981325" cy="222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14">
              <a:extLst>
                <a:ext uri="{FF2B5EF4-FFF2-40B4-BE49-F238E27FC236}">
                  <a16:creationId xmlns:a16="http://schemas.microsoft.com/office/drawing/2014/main" id="{601AD204-B00B-4BF0-B72E-8A65E24DD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9109" y="2891489"/>
              <a:ext cx="971371" cy="304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hr-HR" altLang="sr-Latn-RS" sz="1400" dirty="0" err="1">
                  <a:solidFill>
                    <a:srgbClr val="8064A2"/>
                  </a:solidFill>
                  <a:latin typeface="Calibri"/>
                </a:rPr>
                <a:t>Scyphozoa</a:t>
              </a:r>
              <a:endParaRPr lang="hr-HR" altLang="sr-Latn-RS" sz="1400" dirty="0">
                <a:solidFill>
                  <a:srgbClr val="8064A2"/>
                </a:solidFill>
                <a:latin typeface="Calibri"/>
              </a:endParaRPr>
            </a:p>
          </p:txBody>
        </p:sp>
        <p:pic>
          <p:nvPicPr>
            <p:cNvPr id="31" name="Picture 17">
              <a:extLst>
                <a:ext uri="{FF2B5EF4-FFF2-40B4-BE49-F238E27FC236}">
                  <a16:creationId xmlns:a16="http://schemas.microsoft.com/office/drawing/2014/main" id="{5A884D39-2819-4195-9895-9C8382F22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3762479"/>
              <a:ext cx="3160316" cy="239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665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">
            <a:extLst>
              <a:ext uri="{FF2B5EF4-FFF2-40B4-BE49-F238E27FC236}">
                <a16:creationId xmlns:a16="http://schemas.microsoft.com/office/drawing/2014/main" id="{364D84E1-83EB-4F22-BC93-4DF96F261EEE}"/>
              </a:ext>
            </a:extLst>
          </p:cNvPr>
          <p:cNvGrpSpPr>
            <a:grpSpLocks/>
          </p:cNvGrpSpPr>
          <p:nvPr/>
        </p:nvGrpSpPr>
        <p:grpSpPr bwMode="auto">
          <a:xfrm>
            <a:off x="1650206" y="297656"/>
            <a:ext cx="8891587" cy="6262687"/>
            <a:chOff x="214313" y="214313"/>
            <a:chExt cx="8891578" cy="6262113"/>
          </a:xfrm>
        </p:grpSpPr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D3F7ACE2-29B7-431B-A1B9-5A55753294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7436" y="2833448"/>
              <a:ext cx="2608259" cy="307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sr-Latn-RS" sz="1400" i="1" dirty="0" err="1">
                  <a:solidFill>
                    <a:srgbClr val="8064A2"/>
                  </a:solidFill>
                  <a:latin typeface="Calibri"/>
                </a:rPr>
                <a:t>Dreissena</a:t>
              </a:r>
              <a:r>
                <a:rPr lang="en-US" altLang="sr-Latn-RS" sz="1400" i="1" dirty="0">
                  <a:solidFill>
                    <a:srgbClr val="8064A2"/>
                  </a:solidFill>
                  <a:latin typeface="Calibri"/>
                </a:rPr>
                <a:t> </a:t>
              </a:r>
              <a:r>
                <a:rPr lang="en-US" altLang="sr-Latn-RS" sz="1400" i="1" dirty="0" err="1">
                  <a:solidFill>
                    <a:srgbClr val="8064A2"/>
                  </a:solidFill>
                  <a:latin typeface="Calibri"/>
                </a:rPr>
                <a:t>polymorpha</a:t>
              </a:r>
              <a:endParaRPr lang="en-US" altLang="sr-Latn-RS" sz="1400" i="1" dirty="0">
                <a:solidFill>
                  <a:srgbClr val="8064A2"/>
                </a:solidFill>
                <a:latin typeface="Calibri"/>
              </a:endParaRPr>
            </a:p>
          </p:txBody>
        </p:sp>
        <p:pic>
          <p:nvPicPr>
            <p:cNvPr id="17" name="Picture 5" descr="image006.jpg">
              <a:extLst>
                <a:ext uri="{FF2B5EF4-FFF2-40B4-BE49-F238E27FC236}">
                  <a16:creationId xmlns:a16="http://schemas.microsoft.com/office/drawing/2014/main" id="{9FB3B207-7711-4133-9111-5992CD35C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0" y="2014215"/>
              <a:ext cx="3106738" cy="177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" descr="image010.jpg">
              <a:extLst>
                <a:ext uri="{FF2B5EF4-FFF2-40B4-BE49-F238E27FC236}">
                  <a16:creationId xmlns:a16="http://schemas.microsoft.com/office/drawing/2014/main" id="{8AC081DD-3669-4F0D-8161-A8E3C2B29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75" y="616347"/>
              <a:ext cx="1900238" cy="166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6E1739DA-3913-4279-872D-2937308B67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3434" y="1609597"/>
              <a:ext cx="2608259" cy="307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hr-HR" altLang="sr-Latn-RS" sz="1400" i="1" dirty="0" err="1">
                  <a:solidFill>
                    <a:srgbClr val="8064A2"/>
                  </a:solidFill>
                  <a:latin typeface="Calibri"/>
                </a:rPr>
                <a:t>Echinocardium</a:t>
              </a:r>
              <a:r>
                <a:rPr lang="hr-HR" altLang="sr-Latn-RS" sz="1400" i="1" dirty="0">
                  <a:solidFill>
                    <a:srgbClr val="8064A2"/>
                  </a:solidFill>
                  <a:latin typeface="Calibri"/>
                </a:rPr>
                <a:t> </a:t>
              </a:r>
              <a:r>
                <a:rPr lang="hr-HR" altLang="sr-Latn-RS" sz="1400" i="1" dirty="0" err="1">
                  <a:solidFill>
                    <a:srgbClr val="8064A2"/>
                  </a:solidFill>
                  <a:latin typeface="Calibri"/>
                </a:rPr>
                <a:t>cordatum</a:t>
              </a:r>
              <a:endParaRPr lang="en-US" altLang="sr-Latn-RS" sz="1400" i="1" dirty="0">
                <a:solidFill>
                  <a:srgbClr val="8064A2"/>
                </a:solidFill>
                <a:latin typeface="Calibri"/>
              </a:endParaRPr>
            </a:p>
          </p:txBody>
        </p:sp>
        <p:pic>
          <p:nvPicPr>
            <p:cNvPr id="32" name="Picture 9" descr="89785_large.jpg">
              <a:extLst>
                <a:ext uri="{FF2B5EF4-FFF2-40B4-BE49-F238E27FC236}">
                  <a16:creationId xmlns:a16="http://schemas.microsoft.com/office/drawing/2014/main" id="{9A93B4A8-D738-498D-B33E-AC1EFB10C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188" y="4797152"/>
              <a:ext cx="2159000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0" descr="07421_large.jpg">
              <a:extLst>
                <a:ext uri="{FF2B5EF4-FFF2-40B4-BE49-F238E27FC236}">
                  <a16:creationId xmlns:a16="http://schemas.microsoft.com/office/drawing/2014/main" id="{35EE9BDF-B414-41A3-94CA-A27F356B0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3" y="3717032"/>
              <a:ext cx="2989262" cy="236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7">
              <a:extLst>
                <a:ext uri="{FF2B5EF4-FFF2-40B4-BE49-F238E27FC236}">
                  <a16:creationId xmlns:a16="http://schemas.microsoft.com/office/drawing/2014/main" id="{CE523686-616C-4607-B9DD-2147BBC1B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299" y="6093874"/>
              <a:ext cx="2608260" cy="307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hr-HR" altLang="sr-Latn-RS" sz="1400" i="1" dirty="0" err="1">
                  <a:solidFill>
                    <a:srgbClr val="8064A2"/>
                  </a:solidFill>
                  <a:latin typeface="Calibri"/>
                </a:rPr>
                <a:t>Homarus</a:t>
              </a:r>
              <a:r>
                <a:rPr lang="hr-HR" altLang="sr-Latn-RS" sz="1400" i="1" dirty="0">
                  <a:solidFill>
                    <a:srgbClr val="8064A2"/>
                  </a:solidFill>
                  <a:latin typeface="Calibri"/>
                </a:rPr>
                <a:t> </a:t>
              </a:r>
              <a:r>
                <a:rPr lang="hr-HR" altLang="sr-Latn-RS" sz="1400" i="1" dirty="0" err="1">
                  <a:solidFill>
                    <a:srgbClr val="8064A2"/>
                  </a:solidFill>
                  <a:latin typeface="Calibri"/>
                </a:rPr>
                <a:t>gammarus</a:t>
              </a:r>
              <a:endParaRPr lang="en-US" altLang="sr-Latn-RS" sz="1400" i="1" dirty="0">
                <a:solidFill>
                  <a:srgbClr val="8064A2"/>
                </a:solidFill>
                <a:latin typeface="Calibri"/>
              </a:endParaRPr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88A13779-B10D-43DB-B397-3DAE4B1D2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9981" y="4190636"/>
              <a:ext cx="1443036" cy="523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r-HR" altLang="sr-Latn-RS" sz="1400" dirty="0">
                  <a:solidFill>
                    <a:srgbClr val="8064A2"/>
                  </a:solidFill>
                  <a:latin typeface="Calibri"/>
                </a:rPr>
                <a:t>planktonska jaja 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r-HR" altLang="sr-Latn-RS" sz="1400" dirty="0">
                  <a:solidFill>
                    <a:srgbClr val="8064A2"/>
                  </a:solidFill>
                  <a:latin typeface="Calibri"/>
                </a:rPr>
                <a:t>i ličinke riba</a:t>
              </a:r>
              <a:endParaRPr lang="en-US" altLang="sr-Latn-RS" sz="1400" i="1" dirty="0">
                <a:solidFill>
                  <a:srgbClr val="8064A2"/>
                </a:solidFill>
                <a:latin typeface="Calibri"/>
              </a:endParaRPr>
            </a:p>
          </p:txBody>
        </p:sp>
        <p:pic>
          <p:nvPicPr>
            <p:cNvPr id="36" name="Picture 18" descr="ZMussels_Simon-vanMechelen_%20text.jpg">
              <a:extLst>
                <a:ext uri="{FF2B5EF4-FFF2-40B4-BE49-F238E27FC236}">
                  <a16:creationId xmlns:a16="http://schemas.microsoft.com/office/drawing/2014/main" id="{8179A9DB-57C1-440C-BBED-1B6604853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39"/>
            <a:stretch>
              <a:fillRect/>
            </a:stretch>
          </p:blipFill>
          <p:spPr bwMode="auto">
            <a:xfrm>
              <a:off x="214313" y="214313"/>
              <a:ext cx="2435225" cy="328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" descr="dreissena larva.jpg">
              <a:extLst>
                <a:ext uri="{FF2B5EF4-FFF2-40B4-BE49-F238E27FC236}">
                  <a16:creationId xmlns:a16="http://schemas.microsoft.com/office/drawing/2014/main" id="{487F40A2-4348-4F38-9CD2-4F25FE24E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8" b="14772"/>
            <a:stretch>
              <a:fillRect/>
            </a:stretch>
          </p:blipFill>
          <p:spPr bwMode="auto">
            <a:xfrm>
              <a:off x="2500313" y="781248"/>
              <a:ext cx="2071687" cy="207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6">
              <a:extLst>
                <a:ext uri="{FF2B5EF4-FFF2-40B4-BE49-F238E27FC236}">
                  <a16:creationId xmlns:a16="http://schemas.microsoft.com/office/drawing/2014/main" id="{8D96E17F-82E5-4942-AE33-07E2FB737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92" b="24081"/>
            <a:stretch>
              <a:fillRect/>
            </a:stretch>
          </p:blipFill>
          <p:spPr bwMode="auto">
            <a:xfrm>
              <a:off x="5148064" y="4820460"/>
              <a:ext cx="3957827" cy="1655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7">
              <a:extLst>
                <a:ext uri="{FF2B5EF4-FFF2-40B4-BE49-F238E27FC236}">
                  <a16:creationId xmlns:a16="http://schemas.microsoft.com/office/drawing/2014/main" id="{0A3F4FEF-647A-4CE0-9B62-806A531EA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700" y="3801557"/>
              <a:ext cx="2496922" cy="138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0263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13F20-83D4-4592-AE5F-3DBB9F995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/>
              <a:t>tekućice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88CAB-E7D3-41E6-B3E7-B09BED3871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85508"/>
            <a:ext cx="10363826" cy="3424107"/>
          </a:xfrm>
        </p:spPr>
        <p:txBody>
          <a:bodyPr/>
          <a:lstStyle/>
          <a:p>
            <a:r>
              <a:rPr lang="hr-HR" cap="none" dirty="0">
                <a:effectLst/>
              </a:rPr>
              <a:t>Promjena abiotičkih faktora na longitudinalnom profilu</a:t>
            </a:r>
          </a:p>
          <a:p>
            <a:r>
              <a:rPr lang="hr-HR" cap="none" dirty="0">
                <a:effectLst/>
              </a:rPr>
              <a:t>Brzina strujanja: </a:t>
            </a:r>
            <a:r>
              <a:rPr lang="hr-HR" cap="none" dirty="0" err="1">
                <a:effectLst/>
              </a:rPr>
              <a:t>lotička</a:t>
            </a:r>
            <a:r>
              <a:rPr lang="hr-HR" cap="none" dirty="0">
                <a:effectLst/>
              </a:rPr>
              <a:t> (tekućice) i </a:t>
            </a:r>
            <a:r>
              <a:rPr lang="hr-HR" cap="none" dirty="0" err="1">
                <a:effectLst/>
              </a:rPr>
              <a:t>lentička</a:t>
            </a:r>
            <a:r>
              <a:rPr lang="hr-HR" cap="none" dirty="0">
                <a:effectLst/>
              </a:rPr>
              <a:t> staništa (stajaćice)</a:t>
            </a:r>
          </a:p>
          <a:p>
            <a:r>
              <a:rPr lang="hr-HR" cap="none" dirty="0">
                <a:effectLst/>
              </a:rPr>
              <a:t>Slojevito (</a:t>
            </a:r>
            <a:r>
              <a:rPr lang="hr-HR" cap="none" dirty="0" err="1">
                <a:effectLst/>
              </a:rPr>
              <a:t>laminarno</a:t>
            </a:r>
            <a:r>
              <a:rPr lang="hr-HR" cap="none" dirty="0">
                <a:effectLst/>
              </a:rPr>
              <a:t>) strujanje vode</a:t>
            </a:r>
          </a:p>
          <a:p>
            <a:pPr lvl="1"/>
            <a:r>
              <a:rPr lang="hr-HR" cap="none" dirty="0">
                <a:effectLst/>
              </a:rPr>
              <a:t>vodeni sloj neposredno uz podlogu; </a:t>
            </a:r>
            <a:r>
              <a:rPr lang="hr-HR" b="1" cap="none" dirty="0">
                <a:effectLst/>
              </a:rPr>
              <a:t>granični sloj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CDFBDB-AFDA-454D-B715-61F6A7E0D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275" y="2160805"/>
            <a:ext cx="2706244" cy="187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A65CA-F013-46E5-A5CC-C077AF2B4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74" y="4050709"/>
            <a:ext cx="7465501" cy="25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5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Prilagodbe na planktonski način života</a:t>
            </a:r>
            <a:endParaRPr lang="en-US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D69208-01CD-4B41-9975-F6CA8F7B187C}"/>
              </a:ext>
            </a:extLst>
          </p:cNvPr>
          <p:cNvSpPr txBox="1"/>
          <p:nvPr/>
        </p:nvSpPr>
        <p:spPr>
          <a:xfrm>
            <a:off x="3576053" y="6239483"/>
            <a:ext cx="260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Diacria</a:t>
            </a:r>
            <a:r>
              <a:rPr lang="hr-HR" dirty="0"/>
              <a:t> </a:t>
            </a:r>
            <a:r>
              <a:rPr lang="hr-HR" dirty="0" err="1"/>
              <a:t>sp</a:t>
            </a:r>
            <a:r>
              <a:rPr lang="hr-HR" dirty="0"/>
              <a:t>. (</a:t>
            </a:r>
            <a:r>
              <a:rPr lang="hr-HR" dirty="0" err="1"/>
              <a:t>Pteropoda</a:t>
            </a:r>
            <a:r>
              <a:rPr lang="hr-HR" dirty="0"/>
              <a:t>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8C352-C8E6-4403-8B2A-3B8D4F5CCB45}"/>
              </a:ext>
            </a:extLst>
          </p:cNvPr>
          <p:cNvSpPr txBox="1"/>
          <p:nvPr/>
        </p:nvSpPr>
        <p:spPr>
          <a:xfrm>
            <a:off x="6268039" y="5485737"/>
            <a:ext cx="260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Porpita</a:t>
            </a:r>
            <a:r>
              <a:rPr lang="hr-HR" dirty="0"/>
              <a:t> </a:t>
            </a:r>
            <a:r>
              <a:rPr lang="hr-HR" dirty="0" err="1"/>
              <a:t>sp</a:t>
            </a:r>
            <a:r>
              <a:rPr lang="hr-HR" dirty="0"/>
              <a:t>. (</a:t>
            </a:r>
            <a:r>
              <a:rPr lang="hr-HR" dirty="0" err="1"/>
              <a:t>Hydrozoa</a:t>
            </a:r>
            <a:r>
              <a:rPr lang="hr-HR" dirty="0"/>
              <a:t>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E3CE1-22B2-4FC4-8089-5A4AB8D7BCC8}"/>
              </a:ext>
            </a:extLst>
          </p:cNvPr>
          <p:cNvSpPr txBox="1"/>
          <p:nvPr/>
        </p:nvSpPr>
        <p:spPr>
          <a:xfrm>
            <a:off x="9560257" y="4786205"/>
            <a:ext cx="2409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Physophora</a:t>
            </a:r>
            <a:r>
              <a:rPr lang="hr-HR" i="1" dirty="0"/>
              <a:t> </a:t>
            </a:r>
            <a:r>
              <a:rPr lang="hr-HR" i="1" dirty="0" err="1"/>
              <a:t>hydrostatica</a:t>
            </a:r>
            <a:r>
              <a:rPr lang="hr-HR" i="1" dirty="0"/>
              <a:t> </a:t>
            </a:r>
            <a:r>
              <a:rPr lang="hr-HR" dirty="0"/>
              <a:t>(</a:t>
            </a:r>
            <a:r>
              <a:rPr lang="hr-HR" dirty="0" err="1"/>
              <a:t>Siphonophora</a:t>
            </a:r>
            <a:r>
              <a:rPr lang="hr-HR" dirty="0"/>
              <a:t>)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6E9495-EA3A-44ED-A1F2-111283CE3C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34828"/>
            <a:ext cx="10363826" cy="3424107"/>
          </a:xfrm>
        </p:spPr>
        <p:txBody>
          <a:bodyPr/>
          <a:lstStyle/>
          <a:p>
            <a:r>
              <a:rPr lang="hr-HR" cap="none" dirty="0">
                <a:effectLst/>
              </a:rPr>
              <a:t>Smanjenje specifične težine tijela</a:t>
            </a:r>
          </a:p>
          <a:p>
            <a:pPr marL="857250" lvl="1" indent="-400050">
              <a:buFont typeface="+mj-lt"/>
              <a:buAutoNum type="romanUcPeriod"/>
            </a:pPr>
            <a:r>
              <a:rPr lang="hr-HR" cap="none" dirty="0">
                <a:effectLst/>
              </a:rPr>
              <a:t>povećana količina vode</a:t>
            </a:r>
          </a:p>
          <a:p>
            <a:pPr marL="857250" lvl="1" indent="-400050">
              <a:buFont typeface="+mj-lt"/>
              <a:buAutoNum type="romanUcPeriod"/>
            </a:pPr>
            <a:r>
              <a:rPr lang="hr-HR" cap="none" dirty="0" err="1">
                <a:effectLst/>
              </a:rPr>
              <a:t>uklopine</a:t>
            </a:r>
            <a:r>
              <a:rPr lang="hr-HR" cap="none" dirty="0">
                <a:effectLst/>
              </a:rPr>
              <a:t> masti i ulja</a:t>
            </a:r>
          </a:p>
          <a:p>
            <a:pPr marL="857250" lvl="1" indent="-400050">
              <a:buFont typeface="+mj-lt"/>
              <a:buAutoNum type="romanUcPeriod"/>
            </a:pPr>
            <a:r>
              <a:rPr lang="hr-HR" cap="none" dirty="0">
                <a:effectLst/>
              </a:rPr>
              <a:t>redukcija skeleta</a:t>
            </a:r>
          </a:p>
          <a:p>
            <a:pPr marL="857250" lvl="1" indent="-400050">
              <a:buFont typeface="+mj-lt"/>
              <a:buAutoNum type="romanUcPeriod"/>
            </a:pPr>
            <a:r>
              <a:rPr lang="hr-HR" cap="none" dirty="0">
                <a:effectLst/>
              </a:rPr>
              <a:t>mjehurići plina</a:t>
            </a:r>
          </a:p>
          <a:p>
            <a:r>
              <a:rPr lang="hr-HR" cap="none" dirty="0">
                <a:effectLst/>
              </a:rPr>
              <a:t>Povećanje otpora vodi – dugi tjelesni nastavci</a:t>
            </a:r>
          </a:p>
          <a:p>
            <a:r>
              <a:rPr lang="hr-HR" cap="none" dirty="0">
                <a:effectLst/>
              </a:rPr>
              <a:t>Aktivno gibanje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853CA3-607B-4D03-9E23-B0597F9EC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311" y="4389363"/>
            <a:ext cx="2082659" cy="1739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1651EC-C33C-417B-9068-B7239C0FD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838" y="2384736"/>
            <a:ext cx="2737350" cy="3047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013890-F9C0-4426-8E9D-C2BFC7B2D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7026" y="1768622"/>
            <a:ext cx="1897482" cy="30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77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podzemlje</a:t>
            </a:r>
            <a:endParaRPr lang="en-US" dirty="0">
              <a:effectLst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659CDDE-B787-46DA-B3F4-950F1DCAD4E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cap="none" dirty="0">
                <a:effectLst/>
              </a:rPr>
              <a:t>Podzemna staništa </a:t>
            </a:r>
          </a:p>
          <a:p>
            <a:pPr marL="857250" lvl="1" indent="-400050">
              <a:buFont typeface="+mj-lt"/>
              <a:buAutoNum type="romanUcPeriod"/>
            </a:pPr>
            <a:r>
              <a:rPr lang="hr-HR" cap="none" dirty="0">
                <a:effectLst/>
              </a:rPr>
              <a:t>Kopnena podzemna staništa</a:t>
            </a:r>
          </a:p>
          <a:p>
            <a:pPr marL="457200" lvl="1" indent="0">
              <a:buNone/>
            </a:pPr>
            <a:r>
              <a:rPr lang="hr-HR" cap="none" dirty="0">
                <a:effectLst/>
              </a:rPr>
              <a:t>	(kopneni </a:t>
            </a:r>
            <a:r>
              <a:rPr lang="hr-HR" cap="none" dirty="0" err="1">
                <a:effectLst/>
              </a:rPr>
              <a:t>intersticij</a:t>
            </a:r>
            <a:r>
              <a:rPr lang="hr-HR" cap="none" dirty="0">
                <a:effectLst/>
              </a:rPr>
              <a:t>, staništa ulaznih (sumračnih) špiljskih područja, staništa špiljske tame)</a:t>
            </a:r>
          </a:p>
          <a:p>
            <a:pPr marL="457200" lvl="1" indent="0">
              <a:buNone/>
            </a:pPr>
            <a:endParaRPr lang="hr-HR" cap="none" dirty="0">
              <a:effectLst/>
            </a:endParaRPr>
          </a:p>
          <a:p>
            <a:pPr marL="857250" lvl="1" indent="-400050">
              <a:buFont typeface="+mj-lt"/>
              <a:buAutoNum type="romanUcPeriod" startAt="2"/>
            </a:pPr>
            <a:r>
              <a:rPr lang="hr-HR" cap="none" dirty="0">
                <a:effectLst/>
              </a:rPr>
              <a:t>Vodena podzemna staništa</a:t>
            </a:r>
          </a:p>
          <a:p>
            <a:pPr marL="457200" lvl="1" indent="0">
              <a:buNone/>
            </a:pPr>
            <a:r>
              <a:rPr lang="hr-HR" cap="none" dirty="0">
                <a:effectLst/>
              </a:rPr>
              <a:t>	(</a:t>
            </a:r>
            <a:r>
              <a:rPr lang="hr-HR" cap="none" dirty="0" err="1">
                <a:effectLst/>
              </a:rPr>
              <a:t>intersticijska</a:t>
            </a:r>
            <a:r>
              <a:rPr lang="hr-HR" cap="none" dirty="0">
                <a:effectLst/>
              </a:rPr>
              <a:t> vodena staništa, vode podzemnih špilja)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26D69-9D42-4393-BB2E-493626AA6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346" y="890686"/>
            <a:ext cx="2383247" cy="1780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775EC-2BE1-44EA-A17D-688B4BDCF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432" y="3756062"/>
            <a:ext cx="3577219" cy="223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569C64-FB25-41D6-B481-E2842C4D2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529" y="338415"/>
            <a:ext cx="3515007" cy="23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84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podzemlje</a:t>
            </a:r>
            <a:endParaRPr lang="en-US" dirty="0">
              <a:effectLst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82D0ADA-CE66-4319-A13B-C58ADD088C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964698" cy="3424107"/>
          </a:xfrm>
        </p:spPr>
        <p:txBody>
          <a:bodyPr/>
          <a:lstStyle/>
          <a:p>
            <a:r>
              <a:rPr lang="hr-HR" cap="none" dirty="0">
                <a:effectLst/>
              </a:rPr>
              <a:t>Ekološka klasifikacija podzemne (</a:t>
            </a:r>
            <a:r>
              <a:rPr lang="hr-HR" cap="none" dirty="0" err="1">
                <a:effectLst/>
              </a:rPr>
              <a:t>kavernikolne</a:t>
            </a:r>
            <a:r>
              <a:rPr lang="hr-HR" cap="none" dirty="0">
                <a:effectLst/>
              </a:rPr>
              <a:t>) faune</a:t>
            </a:r>
          </a:p>
          <a:p>
            <a:pPr marL="857250" lvl="1" indent="-400050">
              <a:buFont typeface="+mj-lt"/>
              <a:buAutoNum type="romanUcPeriod"/>
            </a:pPr>
            <a:r>
              <a:rPr lang="hr-HR" cap="none" dirty="0">
                <a:effectLst/>
              </a:rPr>
              <a:t>TROGLOBIONTI su vrste ili populacije bez očiju, </a:t>
            </a:r>
            <a:r>
              <a:rPr lang="hr-HR" cap="none" dirty="0" err="1">
                <a:effectLst/>
              </a:rPr>
              <a:t>depigmentirane</a:t>
            </a:r>
            <a:r>
              <a:rPr lang="hr-HR" cap="none" dirty="0">
                <a:effectLst/>
              </a:rPr>
              <a:t> i dugih tjelesnih privjesaka koje stalno žive u podzemlju.</a:t>
            </a:r>
          </a:p>
          <a:p>
            <a:pPr marL="857250" lvl="1" indent="-400050">
              <a:buFont typeface="+mj-lt"/>
              <a:buAutoNum type="romanUcPeriod"/>
            </a:pPr>
            <a:r>
              <a:rPr lang="hr-HR" cap="none" dirty="0">
                <a:effectLst/>
              </a:rPr>
              <a:t>TROGLOFILI naginju na trajno ili povremeno nastanjivanje podzemnih staništa no vezani su za površinu zbog hranjenja ili drugih bioloških potreba.</a:t>
            </a:r>
          </a:p>
          <a:p>
            <a:pPr marL="857250" lvl="1" indent="-400050">
              <a:buFont typeface="+mj-lt"/>
              <a:buAutoNum type="romanUcPeriod"/>
            </a:pPr>
            <a:r>
              <a:rPr lang="hr-HR" cap="none" dirty="0">
                <a:effectLst/>
              </a:rPr>
              <a:t>TROGLOKSENI su vrste koje se samo sporadično pojavljuju u podzemlju (slučajni prolaznici).</a:t>
            </a:r>
          </a:p>
          <a:p>
            <a:pPr marL="857250" lvl="1" indent="-400050">
              <a:buFont typeface="+mj-lt"/>
              <a:buAutoNum type="romanUcPeriod"/>
            </a:pPr>
            <a:endParaRPr lang="en-US" cap="none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8C352-C8E6-4403-8B2A-3B8D4F5CCB45}"/>
              </a:ext>
            </a:extLst>
          </p:cNvPr>
          <p:cNvSpPr txBox="1"/>
          <p:nvPr/>
        </p:nvSpPr>
        <p:spPr>
          <a:xfrm>
            <a:off x="8007936" y="5898189"/>
            <a:ext cx="262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 err="1"/>
              <a:t>Titanetes</a:t>
            </a:r>
            <a:r>
              <a:rPr lang="hr-HR" i="1" dirty="0"/>
              <a:t> </a:t>
            </a:r>
            <a:r>
              <a:rPr lang="hr-HR" i="1" dirty="0" err="1"/>
              <a:t>dahli</a:t>
            </a:r>
            <a:r>
              <a:rPr lang="hr-HR" i="1" dirty="0"/>
              <a:t> </a:t>
            </a:r>
            <a:r>
              <a:rPr lang="hr-HR" dirty="0"/>
              <a:t>(</a:t>
            </a:r>
            <a:r>
              <a:rPr lang="hr-HR" dirty="0" err="1"/>
              <a:t>Isopoda</a:t>
            </a:r>
            <a:r>
              <a:rPr lang="hr-HR" dirty="0"/>
              <a:t>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E3CE1-22B2-4FC4-8089-5A4AB8D7BCC8}"/>
              </a:ext>
            </a:extLst>
          </p:cNvPr>
          <p:cNvSpPr txBox="1"/>
          <p:nvPr/>
        </p:nvSpPr>
        <p:spPr>
          <a:xfrm>
            <a:off x="7220394" y="2961510"/>
            <a:ext cx="418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 err="1"/>
              <a:t>Croatobranchus</a:t>
            </a:r>
            <a:r>
              <a:rPr lang="hr-HR" i="1" dirty="0"/>
              <a:t> </a:t>
            </a:r>
            <a:r>
              <a:rPr lang="hr-HR" i="1" dirty="0" err="1"/>
              <a:t>mestrovi</a:t>
            </a:r>
            <a:r>
              <a:rPr lang="hr-HR" i="1" dirty="0"/>
              <a:t> </a:t>
            </a:r>
            <a:r>
              <a:rPr lang="hr-HR" dirty="0"/>
              <a:t>(</a:t>
            </a:r>
            <a:r>
              <a:rPr lang="hr-HR" dirty="0" err="1"/>
              <a:t>Erpodellidae</a:t>
            </a:r>
            <a:r>
              <a:rPr lang="hr-HR" dirty="0"/>
              <a:t>)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D1F1F7-01AE-4183-B068-3F5CA2095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873" y="425365"/>
            <a:ext cx="3384682" cy="2533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01778-8D10-4201-8AAF-6943E5E44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873" y="3674664"/>
            <a:ext cx="3404286" cy="226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18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err="1">
                <a:effectLst/>
              </a:rPr>
              <a:t>PODzemlje</a:t>
            </a:r>
            <a:endParaRPr lang="en-US" dirty="0">
              <a:effectLst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B1FC298-FC48-4AD8-904C-668B7381B1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148942" cy="3424107"/>
          </a:xfrm>
        </p:spPr>
        <p:txBody>
          <a:bodyPr/>
          <a:lstStyle/>
          <a:p>
            <a:r>
              <a:rPr lang="hr-HR" cap="none" dirty="0">
                <a:effectLst/>
              </a:rPr>
              <a:t>Morfološko-anatomske i ekološko-fiziološke prilagodbe</a:t>
            </a:r>
          </a:p>
          <a:p>
            <a:pPr marL="857250" lvl="1" indent="-400050">
              <a:buFont typeface="+mj-lt"/>
              <a:buAutoNum type="romanUcPeriod"/>
            </a:pPr>
            <a:r>
              <a:rPr lang="hr-HR" cap="none" dirty="0">
                <a:effectLst/>
              </a:rPr>
              <a:t>Dugovječnost</a:t>
            </a:r>
          </a:p>
          <a:p>
            <a:pPr marL="857250" lvl="1" indent="-400050">
              <a:buFont typeface="+mj-lt"/>
              <a:buAutoNum type="romanUcPeriod"/>
            </a:pPr>
            <a:r>
              <a:rPr lang="hr-HR" cap="none" dirty="0">
                <a:effectLst/>
              </a:rPr>
              <a:t>Nizak stupanj reprodukcije</a:t>
            </a:r>
          </a:p>
          <a:p>
            <a:pPr marL="857250" lvl="1" indent="-400050">
              <a:buFont typeface="+mj-lt"/>
              <a:buAutoNum type="romanUcPeriod"/>
            </a:pPr>
            <a:r>
              <a:rPr lang="hr-HR" cap="none" dirty="0">
                <a:effectLst/>
              </a:rPr>
              <a:t>Usporeni metabolizam</a:t>
            </a:r>
          </a:p>
          <a:p>
            <a:pPr marL="857250" lvl="1" indent="-400050">
              <a:buFont typeface="+mj-lt"/>
              <a:buAutoNum type="romanUcPeriod"/>
            </a:pPr>
            <a:r>
              <a:rPr lang="hr-HR" cap="none" dirty="0">
                <a:effectLst/>
              </a:rPr>
              <a:t>Produženje trajanja razvojnih stadija</a:t>
            </a:r>
          </a:p>
          <a:p>
            <a:pPr marL="857250" lvl="1" indent="-400050">
              <a:buFont typeface="+mj-lt"/>
              <a:buAutoNum type="romanUcPeriod"/>
            </a:pPr>
            <a:r>
              <a:rPr lang="hr-HR" cap="none" dirty="0">
                <a:effectLst/>
              </a:rPr>
              <a:t>Izduženo tijelo</a:t>
            </a:r>
          </a:p>
          <a:p>
            <a:pPr marL="857250" lvl="1" indent="-400050">
              <a:buFont typeface="+mj-lt"/>
              <a:buAutoNum type="romanUcPeriod"/>
            </a:pPr>
            <a:r>
              <a:rPr lang="hr-HR" cap="none" dirty="0" err="1">
                <a:effectLst/>
              </a:rPr>
              <a:t>Depigmentiranost</a:t>
            </a:r>
            <a:endParaRPr lang="hr-HR" cap="none" dirty="0">
              <a:effectLst/>
            </a:endParaRPr>
          </a:p>
          <a:p>
            <a:pPr marL="857250" lvl="1" indent="-400050">
              <a:buFont typeface="+mj-lt"/>
              <a:buAutoNum type="romanUcPeriod"/>
            </a:pPr>
            <a:r>
              <a:rPr lang="hr-HR" cap="none" dirty="0" err="1">
                <a:effectLst/>
              </a:rPr>
              <a:t>Anoftalmija</a:t>
            </a:r>
            <a:endParaRPr lang="en-US" cap="none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8C352-C8E6-4403-8B2A-3B8D4F5CCB45}"/>
              </a:ext>
            </a:extLst>
          </p:cNvPr>
          <p:cNvSpPr txBox="1"/>
          <p:nvPr/>
        </p:nvSpPr>
        <p:spPr>
          <a:xfrm>
            <a:off x="7922186" y="2865252"/>
            <a:ext cx="306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 err="1"/>
              <a:t>Niphargus</a:t>
            </a:r>
            <a:r>
              <a:rPr lang="hr-HR" dirty="0"/>
              <a:t> </a:t>
            </a:r>
            <a:r>
              <a:rPr lang="hr-HR" dirty="0" err="1"/>
              <a:t>sp</a:t>
            </a:r>
            <a:r>
              <a:rPr lang="hr-HR" dirty="0"/>
              <a:t>. (</a:t>
            </a:r>
            <a:r>
              <a:rPr lang="hr-HR" dirty="0" err="1"/>
              <a:t>Amphipoda</a:t>
            </a:r>
            <a:r>
              <a:rPr lang="hr-HR" dirty="0"/>
              <a:t>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E3CE1-22B2-4FC4-8089-5A4AB8D7BCC8}"/>
              </a:ext>
            </a:extLst>
          </p:cNvPr>
          <p:cNvSpPr txBox="1"/>
          <p:nvPr/>
        </p:nvSpPr>
        <p:spPr>
          <a:xfrm>
            <a:off x="7736623" y="5858959"/>
            <a:ext cx="343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 err="1"/>
              <a:t>Proteus</a:t>
            </a:r>
            <a:r>
              <a:rPr lang="hr-HR" i="1" dirty="0"/>
              <a:t> </a:t>
            </a:r>
            <a:r>
              <a:rPr lang="hr-HR" i="1" dirty="0" err="1"/>
              <a:t>anguinus</a:t>
            </a:r>
            <a:r>
              <a:rPr lang="hr-HR" i="1" dirty="0"/>
              <a:t> </a:t>
            </a:r>
            <a:r>
              <a:rPr lang="hr-HR" dirty="0"/>
              <a:t>(</a:t>
            </a:r>
            <a:r>
              <a:rPr lang="hr-HR" dirty="0" err="1"/>
              <a:t>Amphipoda</a:t>
            </a:r>
            <a:r>
              <a:rPr lang="hr-HR" dirty="0"/>
              <a:t>)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0E7AAB-79E4-4993-8EDA-E30F2529F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460" y="618517"/>
            <a:ext cx="3217563" cy="2246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C04E2E-CFA4-4A31-B09A-8BBD11AD6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462" y="3470953"/>
            <a:ext cx="3217563" cy="241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22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err="1">
                <a:effectLst/>
              </a:rPr>
              <a:t>depigmentiranost</a:t>
            </a:r>
            <a:endParaRPr lang="en-US" dirty="0"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F7CC19-338B-458C-9A6D-44A3328B7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29" y="1754688"/>
            <a:ext cx="2641901" cy="3001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9257D0-6E7E-4AD7-B418-5960BB6B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312" y="4774245"/>
            <a:ext cx="2342839" cy="19406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7A54BE-E20C-4A57-B1E4-D8414C580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847" y="1450335"/>
            <a:ext cx="1617525" cy="4276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2A7683-9328-4087-B20D-7E5CDEA57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6631" y="586580"/>
            <a:ext cx="2744907" cy="26688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6D7DA1-01D3-46BF-B070-94ADDE233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7485" y="3309007"/>
            <a:ext cx="2263995" cy="29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71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CE75-69BC-45CA-97EB-812B22700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89086" y="1186926"/>
            <a:ext cx="8155165" cy="703290"/>
          </a:xfrm>
        </p:spPr>
        <p:txBody>
          <a:bodyPr/>
          <a:lstStyle/>
          <a:p>
            <a:pPr marL="0" indent="0">
              <a:buNone/>
            </a:pPr>
            <a:r>
              <a:rPr lang="hr-HR" i="1" cap="none" dirty="0" err="1">
                <a:effectLst/>
              </a:rPr>
              <a:t>Troglocaris</a:t>
            </a:r>
            <a:r>
              <a:rPr lang="hr-HR" i="1" cap="none" dirty="0">
                <a:effectLst/>
              </a:rPr>
              <a:t> </a:t>
            </a:r>
            <a:r>
              <a:rPr lang="hr-HR" i="1" cap="none" dirty="0" err="1">
                <a:effectLst/>
              </a:rPr>
              <a:t>anophtalmus</a:t>
            </a:r>
            <a:r>
              <a:rPr lang="hr-HR" i="1" cap="none" dirty="0">
                <a:effectLst/>
              </a:rPr>
              <a:t> </a:t>
            </a:r>
            <a:r>
              <a:rPr lang="hr-HR" cap="none" dirty="0">
                <a:effectLst/>
              </a:rPr>
              <a:t>– potpuna redukcija organa za vid (</a:t>
            </a:r>
            <a:r>
              <a:rPr lang="hr-HR" cap="none" dirty="0" err="1">
                <a:effectLst/>
              </a:rPr>
              <a:t>anoftalmija</a:t>
            </a:r>
            <a:r>
              <a:rPr lang="hr-HR" cap="none" dirty="0">
                <a:effectLst/>
              </a:rPr>
              <a:t>)</a:t>
            </a:r>
            <a:endParaRPr lang="en-US" cap="none" dirty="0"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F70C58-58DA-478C-B358-CFBCB929B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385" y="1967878"/>
            <a:ext cx="4385982" cy="3747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D91CDE-251E-48D4-B8CE-E156F5C25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51" y="2181691"/>
            <a:ext cx="5070320" cy="33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6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err="1">
                <a:effectLst/>
              </a:rPr>
              <a:t>Intersticijske</a:t>
            </a:r>
            <a:r>
              <a:rPr lang="hr-HR" dirty="0">
                <a:effectLst/>
              </a:rPr>
              <a:t> </a:t>
            </a:r>
            <a:r>
              <a:rPr lang="hr-HR" dirty="0" err="1">
                <a:effectLst/>
              </a:rPr>
              <a:t>stigobiontne</a:t>
            </a:r>
            <a:r>
              <a:rPr lang="hr-HR" dirty="0">
                <a:effectLst/>
              </a:rPr>
              <a:t> životinje</a:t>
            </a:r>
            <a:endParaRPr lang="en-US" dirty="0"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2B6E98-1A82-454F-BF0C-1EFEF71E1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632" y="2390238"/>
            <a:ext cx="5114735" cy="22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42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FDD3A8-84F2-464E-8B35-3A96E9EF8225}"/>
              </a:ext>
            </a:extLst>
          </p:cNvPr>
          <p:cNvSpPr txBox="1"/>
          <p:nvPr/>
        </p:nvSpPr>
        <p:spPr>
          <a:xfrm>
            <a:off x="6591868" y="1480784"/>
            <a:ext cx="5517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i="1" dirty="0" err="1"/>
              <a:t>Troglocladius</a:t>
            </a:r>
            <a:r>
              <a:rPr lang="hr-HR" i="1" dirty="0"/>
              <a:t> hajdi</a:t>
            </a:r>
            <a:r>
              <a:rPr lang="hr-HR" dirty="0"/>
              <a:t>, </a:t>
            </a:r>
            <a:r>
              <a:rPr lang="hr-HR" dirty="0" err="1"/>
              <a:t>Chironomidae</a:t>
            </a:r>
            <a:r>
              <a:rPr lang="hr-HR" dirty="0"/>
              <a:t> – Lukina jama, 2013.</a:t>
            </a:r>
          </a:p>
          <a:p>
            <a:pPr algn="r"/>
            <a:r>
              <a:rPr lang="hr-HR" dirty="0"/>
              <a:t>Prvi zabilježeni leteći </a:t>
            </a:r>
            <a:r>
              <a:rPr lang="hr-HR" dirty="0" err="1"/>
              <a:t>troglobiont</a:t>
            </a:r>
            <a:endParaRPr lang="hr-HR" dirty="0"/>
          </a:p>
          <a:p>
            <a:pPr algn="r"/>
            <a:r>
              <a:rPr lang="hr-HR" dirty="0"/>
              <a:t>980 m ispod površine</a:t>
            </a:r>
          </a:p>
          <a:p>
            <a:pPr algn="r"/>
            <a:r>
              <a:rPr lang="hr-HR" dirty="0"/>
              <a:t>Andersen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al</a:t>
            </a:r>
            <a:r>
              <a:rPr lang="hr-HR" dirty="0"/>
              <a:t>. 2016.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EE5019-093F-4747-86D5-EA2F8AE1E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434919" cy="688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11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D826-18D6-4C86-BC0F-279AC651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00555"/>
          </a:xfrm>
        </p:spPr>
        <p:txBody>
          <a:bodyPr/>
          <a:lstStyle/>
          <a:p>
            <a:pPr algn="l"/>
            <a:r>
              <a:rPr lang="hr-HR" dirty="0" err="1"/>
              <a:t>Prilagobe</a:t>
            </a:r>
            <a:r>
              <a:rPr lang="hr-HR" dirty="0"/>
              <a:t> životinja na brzinu strujanja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04698-1C9D-4198-BE3E-13F869C7A6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23873"/>
            <a:ext cx="10363826" cy="1100556"/>
          </a:xfrm>
        </p:spPr>
        <p:txBody>
          <a:bodyPr/>
          <a:lstStyle/>
          <a:p>
            <a:r>
              <a:rPr lang="hr-HR" cap="none" dirty="0">
                <a:effectLst/>
              </a:rPr>
              <a:t>Na mjestima gdje je brzina strujanja manja od 0,6 ms</a:t>
            </a:r>
            <a:r>
              <a:rPr lang="hr-HR" cap="none" baseline="30000" dirty="0">
                <a:effectLst/>
              </a:rPr>
              <a:t>-1 </a:t>
            </a:r>
            <a:r>
              <a:rPr lang="hr-HR" cap="none" dirty="0">
                <a:effectLst/>
              </a:rPr>
              <a:t>- nema posebnih prilagodbi</a:t>
            </a:r>
          </a:p>
          <a:p>
            <a:r>
              <a:rPr lang="hr-HR" cap="none" dirty="0">
                <a:effectLst/>
              </a:rPr>
              <a:t>Brzina strujanja veća od 3,5 ms</a:t>
            </a:r>
            <a:r>
              <a:rPr lang="hr-HR" cap="none" baseline="30000" dirty="0">
                <a:effectLst/>
              </a:rPr>
              <a:t>-1 </a:t>
            </a:r>
            <a:r>
              <a:rPr lang="hr-HR" cap="none" dirty="0">
                <a:effectLst/>
              </a:rPr>
              <a:t>(bujične vode) – ne mogu se prilagoditi</a:t>
            </a:r>
            <a:endParaRPr lang="en-US" cap="none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5E5E9-A7A0-4ACF-B6D5-5B9C91A8A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541" y="3259199"/>
            <a:ext cx="3539337" cy="2647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3187DA-D14F-4998-A47A-AC434B9543DD}"/>
              </a:ext>
            </a:extLst>
          </p:cNvPr>
          <p:cNvSpPr txBox="1"/>
          <p:nvPr/>
        </p:nvSpPr>
        <p:spPr>
          <a:xfrm>
            <a:off x="913774" y="3657600"/>
            <a:ext cx="4389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Struktura podloge je u direktnoj vezi s brzinom strujanja vode (gornji tokovi – velika brzina – veliko kamenje)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489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Morfološke prilagodbe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CE75-69BC-45CA-97EB-812B22700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78245"/>
            <a:ext cx="4164194" cy="516316"/>
          </a:xfrm>
        </p:spPr>
        <p:txBody>
          <a:bodyPr/>
          <a:lstStyle/>
          <a:p>
            <a:pPr marL="0" indent="0">
              <a:buNone/>
            </a:pPr>
            <a:r>
              <a:rPr lang="hr-HR" cap="none" dirty="0"/>
              <a:t>1a. Leđno-trbušna spljoštenost </a:t>
            </a:r>
            <a:endParaRPr lang="en-US" cap="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C27F4-877E-4065-8729-011BCC97C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140" y="2144724"/>
            <a:ext cx="7838776" cy="3646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D69208-01CD-4B41-9975-F6CA8F7B187C}"/>
              </a:ext>
            </a:extLst>
          </p:cNvPr>
          <p:cNvSpPr txBox="1"/>
          <p:nvPr/>
        </p:nvSpPr>
        <p:spPr>
          <a:xfrm>
            <a:off x="1829140" y="5888346"/>
            <a:ext cx="201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Ephemeroptera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8C352-C8E6-4403-8B2A-3B8D4F5CCB45}"/>
              </a:ext>
            </a:extLst>
          </p:cNvPr>
          <p:cNvSpPr txBox="1"/>
          <p:nvPr/>
        </p:nvSpPr>
        <p:spPr>
          <a:xfrm>
            <a:off x="6321552" y="5888346"/>
            <a:ext cx="1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Odonata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E3CE1-22B2-4FC4-8089-5A4AB8D7BCC8}"/>
              </a:ext>
            </a:extLst>
          </p:cNvPr>
          <p:cNvSpPr txBox="1"/>
          <p:nvPr/>
        </p:nvSpPr>
        <p:spPr>
          <a:xfrm>
            <a:off x="8308508" y="5894052"/>
            <a:ext cx="135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 err="1"/>
              <a:t>Coleoptera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84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Morfološke prilagodbe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CE75-69BC-45CA-97EB-812B22700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78245"/>
            <a:ext cx="4164194" cy="516316"/>
          </a:xfrm>
        </p:spPr>
        <p:txBody>
          <a:bodyPr/>
          <a:lstStyle/>
          <a:p>
            <a:pPr marL="0" indent="0">
              <a:buNone/>
            </a:pPr>
            <a:r>
              <a:rPr lang="hr-HR" cap="none" dirty="0"/>
              <a:t>1b. Bočna spljoštenost - </a:t>
            </a:r>
            <a:r>
              <a:rPr lang="hr-HR" cap="none" dirty="0" err="1"/>
              <a:t>Amphipoda</a:t>
            </a:r>
            <a:r>
              <a:rPr lang="hr-HR" cap="none" dirty="0"/>
              <a:t> </a:t>
            </a:r>
            <a:endParaRPr lang="en-US" cap="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2530D-738F-4CC7-B034-74A4A8D3E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4" t="3059" r="3516" b="4031"/>
          <a:stretch/>
        </p:blipFill>
        <p:spPr>
          <a:xfrm>
            <a:off x="7248086" y="2428244"/>
            <a:ext cx="2558644" cy="3027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86F425-A8E6-4258-9FD6-B99007AD7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018" y="2430929"/>
            <a:ext cx="4530154" cy="302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95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Morfološke prilagodbe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CE75-69BC-45CA-97EB-812B22700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78245"/>
            <a:ext cx="4164194" cy="516316"/>
          </a:xfrm>
        </p:spPr>
        <p:txBody>
          <a:bodyPr/>
          <a:lstStyle/>
          <a:p>
            <a:pPr marL="0" indent="0">
              <a:buNone/>
            </a:pPr>
            <a:r>
              <a:rPr lang="hr-HR" cap="none" dirty="0"/>
              <a:t>2. </a:t>
            </a:r>
            <a:r>
              <a:rPr lang="hr-HR" cap="none" dirty="0" err="1"/>
              <a:t>Hidrodinamičan</a:t>
            </a:r>
            <a:r>
              <a:rPr lang="hr-HR" cap="none" dirty="0"/>
              <a:t> oblik tijela i kućice</a:t>
            </a:r>
            <a:endParaRPr lang="en-US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ED571E-5E16-475A-8BCB-559FDA22F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97" y="2741745"/>
            <a:ext cx="3103869" cy="2726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FD241-7890-477E-85BB-DA8FC01C3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997" y="2741744"/>
            <a:ext cx="2862997" cy="2726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37EC71-8D75-43D8-826D-D7EFDB31C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142" y="2741744"/>
            <a:ext cx="4089174" cy="2726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1E786-F542-4B03-BCA7-8DA1C329AF8C}"/>
              </a:ext>
            </a:extLst>
          </p:cNvPr>
          <p:cNvSpPr txBox="1"/>
          <p:nvPr/>
        </p:nvSpPr>
        <p:spPr>
          <a:xfrm>
            <a:off x="963214" y="5586231"/>
            <a:ext cx="201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Ephemeroptera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652824-2DE6-47B4-B69E-2AB4C5D8582C}"/>
              </a:ext>
            </a:extLst>
          </p:cNvPr>
          <p:cNvSpPr txBox="1"/>
          <p:nvPr/>
        </p:nvSpPr>
        <p:spPr>
          <a:xfrm>
            <a:off x="4589778" y="5586231"/>
            <a:ext cx="201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 err="1"/>
              <a:t>Ancylus</a:t>
            </a:r>
            <a:r>
              <a:rPr lang="hr-HR" i="1" dirty="0"/>
              <a:t> </a:t>
            </a:r>
            <a:r>
              <a:rPr lang="hr-HR" i="1" dirty="0" err="1"/>
              <a:t>fluvitilis</a:t>
            </a:r>
            <a:endParaRPr lang="en-US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ED3EA5-FD0A-4D09-9A29-4289E7E0A9E7}"/>
              </a:ext>
            </a:extLst>
          </p:cNvPr>
          <p:cNvSpPr txBox="1"/>
          <p:nvPr/>
        </p:nvSpPr>
        <p:spPr>
          <a:xfrm>
            <a:off x="8619011" y="5586231"/>
            <a:ext cx="201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Trichoptera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35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Morfološke prilagodbe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CE75-69BC-45CA-97EB-812B22700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78244"/>
            <a:ext cx="4164194" cy="1028379"/>
          </a:xfrm>
        </p:spPr>
        <p:txBody>
          <a:bodyPr/>
          <a:lstStyle/>
          <a:p>
            <a:pPr marL="0" indent="0">
              <a:buNone/>
            </a:pPr>
            <a:r>
              <a:rPr lang="hr-HR" cap="none" dirty="0"/>
              <a:t>3. Organi za pričvršćivanje</a:t>
            </a:r>
          </a:p>
          <a:p>
            <a:pPr lvl="1"/>
            <a:r>
              <a:rPr lang="hr-HR" cap="none" dirty="0" err="1"/>
              <a:t>prijanjalke</a:t>
            </a:r>
            <a:endParaRPr lang="hr-HR" cap="none" dirty="0"/>
          </a:p>
          <a:p>
            <a:endParaRPr lang="en-US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47D44D-2202-49B7-A4B4-75CAFDB01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054" y="2632062"/>
            <a:ext cx="3870351" cy="3038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9E2BBE-58B1-45A4-8B00-8535C05CE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25" y="2632062"/>
            <a:ext cx="3701644" cy="2806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86407D-1937-4A6B-8585-A92494F72B24}"/>
              </a:ext>
            </a:extLst>
          </p:cNvPr>
          <p:cNvSpPr txBox="1"/>
          <p:nvPr/>
        </p:nvSpPr>
        <p:spPr>
          <a:xfrm>
            <a:off x="1417150" y="5670693"/>
            <a:ext cx="201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Ephemeroptera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1CCAA0-3F27-416C-9949-E00BCDAF18D7}"/>
              </a:ext>
            </a:extLst>
          </p:cNvPr>
          <p:cNvSpPr txBox="1"/>
          <p:nvPr/>
        </p:nvSpPr>
        <p:spPr>
          <a:xfrm>
            <a:off x="6215360" y="5486027"/>
            <a:ext cx="4224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 err="1"/>
              <a:t>Liponeura</a:t>
            </a:r>
            <a:r>
              <a:rPr lang="hr-HR" dirty="0"/>
              <a:t> </a:t>
            </a:r>
            <a:r>
              <a:rPr lang="hr-HR" dirty="0" err="1"/>
              <a:t>sp</a:t>
            </a:r>
            <a:r>
              <a:rPr lang="hr-HR" dirty="0"/>
              <a:t>. (</a:t>
            </a:r>
            <a:r>
              <a:rPr lang="hr-HR" dirty="0" err="1"/>
              <a:t>Blephariceridae</a:t>
            </a:r>
            <a:r>
              <a:rPr lang="hr-HR" dirty="0"/>
              <a:t>; </a:t>
            </a:r>
            <a:r>
              <a:rPr lang="hr-HR" dirty="0" err="1"/>
              <a:t>Diptera</a:t>
            </a:r>
            <a:r>
              <a:rPr lang="hr-HR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365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Morfološke prilagodbe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CE75-69BC-45CA-97EB-812B22700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78244"/>
            <a:ext cx="4164194" cy="1028379"/>
          </a:xfrm>
        </p:spPr>
        <p:txBody>
          <a:bodyPr/>
          <a:lstStyle/>
          <a:p>
            <a:pPr marL="0" indent="0">
              <a:buNone/>
            </a:pPr>
            <a:r>
              <a:rPr lang="hr-HR" cap="none" dirty="0"/>
              <a:t>3. Organi za pričvršćivanje</a:t>
            </a:r>
          </a:p>
          <a:p>
            <a:pPr lvl="1"/>
            <a:r>
              <a:rPr lang="hr-HR" cap="none" dirty="0"/>
              <a:t>kukice, </a:t>
            </a:r>
            <a:r>
              <a:rPr lang="hr-HR" cap="none" dirty="0" err="1"/>
              <a:t>panđice</a:t>
            </a:r>
            <a:r>
              <a:rPr lang="hr-HR" cap="none" dirty="0"/>
              <a:t>…</a:t>
            </a:r>
          </a:p>
          <a:p>
            <a:endParaRPr lang="en-US" cap="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EE728-6050-4F77-9619-2D812FF25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34" y="2920372"/>
            <a:ext cx="3377810" cy="2561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E03FB6-7C0B-4406-816F-9D7900C01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859" y="2231889"/>
            <a:ext cx="3077997" cy="32497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E91B1-A238-47F9-80E7-40FA0597E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762" y="808119"/>
            <a:ext cx="3377811" cy="2561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07CBD9-E2EB-43F8-A68D-4A2CB3378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762" y="3369348"/>
            <a:ext cx="3377811" cy="25612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CA5866-7A68-4FD4-9AB8-F7E1216A5B8B}"/>
              </a:ext>
            </a:extLst>
          </p:cNvPr>
          <p:cNvSpPr txBox="1"/>
          <p:nvPr/>
        </p:nvSpPr>
        <p:spPr>
          <a:xfrm>
            <a:off x="365134" y="5607410"/>
            <a:ext cx="201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Simuliidae</a:t>
            </a:r>
            <a:r>
              <a:rPr lang="hr-HR" dirty="0"/>
              <a:t>, </a:t>
            </a:r>
            <a:r>
              <a:rPr lang="hr-HR" dirty="0" err="1"/>
              <a:t>Diptera</a:t>
            </a:r>
            <a:endParaRPr lang="hr-HR" dirty="0"/>
          </a:p>
          <a:p>
            <a:r>
              <a:rPr lang="hr-HR" dirty="0"/>
              <a:t>Analni </a:t>
            </a:r>
            <a:r>
              <a:rPr lang="hr-HR" dirty="0" err="1"/>
              <a:t>tergit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66663-7B26-47DD-9BF4-C77FFA5D70C7}"/>
              </a:ext>
            </a:extLst>
          </p:cNvPr>
          <p:cNvSpPr txBox="1"/>
          <p:nvPr/>
        </p:nvSpPr>
        <p:spPr>
          <a:xfrm>
            <a:off x="4151859" y="5593152"/>
            <a:ext cx="201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hr-HR" dirty="0" err="1"/>
              <a:t>Plecoptera</a:t>
            </a:r>
            <a:endParaRPr lang="hr-HR" dirty="0"/>
          </a:p>
          <a:p>
            <a:pPr marL="342900" indent="-342900">
              <a:buAutoNum type="alphaLcParenR"/>
            </a:pPr>
            <a:r>
              <a:rPr lang="hr-HR" dirty="0" err="1"/>
              <a:t>Ephemeroptera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3D5043-AE88-4578-B260-EB898D285071}"/>
              </a:ext>
            </a:extLst>
          </p:cNvPr>
          <p:cNvSpPr txBox="1"/>
          <p:nvPr/>
        </p:nvSpPr>
        <p:spPr>
          <a:xfrm>
            <a:off x="4682139" y="1788871"/>
            <a:ext cx="201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Tarzalne </a:t>
            </a:r>
            <a:r>
              <a:rPr lang="hr-HR" dirty="0" err="1"/>
              <a:t>panđice</a:t>
            </a:r>
            <a:endParaRPr lang="hr-H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EE271C-9AE6-427E-B67D-5B2BD155D8FC}"/>
              </a:ext>
            </a:extLst>
          </p:cNvPr>
          <p:cNvSpPr txBox="1"/>
          <p:nvPr/>
        </p:nvSpPr>
        <p:spPr>
          <a:xfrm>
            <a:off x="7774762" y="161787"/>
            <a:ext cx="289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Rhyacophilidae</a:t>
            </a:r>
            <a:r>
              <a:rPr lang="hr-HR" dirty="0"/>
              <a:t>, </a:t>
            </a:r>
            <a:r>
              <a:rPr lang="hr-HR" dirty="0" err="1"/>
              <a:t>Trichoptera</a:t>
            </a:r>
            <a:endParaRPr lang="hr-HR" dirty="0"/>
          </a:p>
          <a:p>
            <a:r>
              <a:rPr lang="hr-HR" dirty="0" err="1"/>
              <a:t>Panđice</a:t>
            </a:r>
            <a:r>
              <a:rPr lang="hr-HR" dirty="0"/>
              <a:t> na zatku</a:t>
            </a:r>
          </a:p>
        </p:txBody>
      </p:sp>
    </p:spTree>
    <p:extLst>
      <p:ext uri="{BB962C8B-B14F-4D97-AF65-F5344CB8AC3E}">
        <p14:creationId xmlns:p14="http://schemas.microsoft.com/office/powerpoint/2010/main" val="121153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2F3D-3003-4FA9-AAFD-C00B19B03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effectLst/>
              </a:rPr>
              <a:t>Morfološke prilagodbe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CE75-69BC-45CA-97EB-812B22700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78245"/>
            <a:ext cx="4164194" cy="516316"/>
          </a:xfrm>
        </p:spPr>
        <p:txBody>
          <a:bodyPr/>
          <a:lstStyle/>
          <a:p>
            <a:pPr marL="0" indent="0">
              <a:buNone/>
            </a:pPr>
            <a:r>
              <a:rPr lang="hr-HR" cap="none" dirty="0"/>
              <a:t>4. Balast</a:t>
            </a:r>
            <a:endParaRPr lang="en-US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24618-2482-4A1C-9836-E2816D85F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54" y="2379227"/>
            <a:ext cx="3888282" cy="2472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548C2C-E4A0-4799-8687-255F55059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89" y="2063751"/>
            <a:ext cx="2791812" cy="209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5B8F8-6BE9-407D-914A-06421C099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490" y="4343183"/>
            <a:ext cx="3452588" cy="2441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8A2A9-B049-49C7-A12F-8D8163559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283" y="3881738"/>
            <a:ext cx="3157382" cy="2111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323CDB-C7F2-4AAD-88D1-5CD3470B235E}"/>
              </a:ext>
            </a:extLst>
          </p:cNvPr>
          <p:cNvSpPr txBox="1"/>
          <p:nvPr/>
        </p:nvSpPr>
        <p:spPr>
          <a:xfrm>
            <a:off x="5191019" y="2715094"/>
            <a:ext cx="231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Trichoptera</a:t>
            </a:r>
            <a:r>
              <a:rPr lang="hr-HR" dirty="0"/>
              <a:t> - kućice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CDF698-53DA-4166-8E3C-134A83B30A71}"/>
              </a:ext>
            </a:extLst>
          </p:cNvPr>
          <p:cNvSpPr txBox="1"/>
          <p:nvPr/>
        </p:nvSpPr>
        <p:spPr>
          <a:xfrm>
            <a:off x="788753" y="4440741"/>
            <a:ext cx="201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Glossosomatidae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B7B92-95A2-48E0-8AF3-9C89D2FD2025}"/>
              </a:ext>
            </a:extLst>
          </p:cNvPr>
          <p:cNvSpPr txBox="1"/>
          <p:nvPr/>
        </p:nvSpPr>
        <p:spPr>
          <a:xfrm>
            <a:off x="2895490" y="6415435"/>
            <a:ext cx="201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Goeridae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C7ADF-F6FA-4B27-B0A4-0A949083864F}"/>
              </a:ext>
            </a:extLst>
          </p:cNvPr>
          <p:cNvSpPr txBox="1"/>
          <p:nvPr/>
        </p:nvSpPr>
        <p:spPr>
          <a:xfrm>
            <a:off x="7721172" y="5623481"/>
            <a:ext cx="201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 err="1"/>
              <a:t>Limnephilidae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8255F6-1B59-47FC-9C7C-0FADB9C2CD55}"/>
              </a:ext>
            </a:extLst>
          </p:cNvPr>
          <p:cNvSpPr txBox="1"/>
          <p:nvPr/>
        </p:nvSpPr>
        <p:spPr>
          <a:xfrm>
            <a:off x="9629478" y="3771771"/>
            <a:ext cx="183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 err="1">
                <a:solidFill>
                  <a:schemeClr val="bg2"/>
                </a:solidFill>
              </a:rPr>
              <a:t>Helicopsychidae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2E77F8-8B93-4BDB-BE2F-38EFE66F6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062" y="1219391"/>
            <a:ext cx="2958069" cy="249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9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758</TotalTime>
  <Words>556</Words>
  <Application>Microsoft Office PowerPoint</Application>
  <PresentationFormat>Widescreen</PresentationFormat>
  <Paragraphs>140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Tw Cen MT</vt:lpstr>
      <vt:lpstr>Droplet</vt:lpstr>
      <vt:lpstr>PRILAGOBE ŽIVOTINJA NA SPECIFIČNE UVJETE STANIŠTA</vt:lpstr>
      <vt:lpstr>tekućice</vt:lpstr>
      <vt:lpstr>Prilagobe životinja na brzinu strujanja</vt:lpstr>
      <vt:lpstr>Morfološke prilagodbe</vt:lpstr>
      <vt:lpstr>Morfološke prilagodbe</vt:lpstr>
      <vt:lpstr>Morfološke prilagodbe</vt:lpstr>
      <vt:lpstr>Morfološke prilagodbe</vt:lpstr>
      <vt:lpstr>Morfološke prilagodbe</vt:lpstr>
      <vt:lpstr>Morfološke prilagodbe</vt:lpstr>
      <vt:lpstr>Morfološke prilagodbe</vt:lpstr>
      <vt:lpstr>Morfološke prilagodbe</vt:lpstr>
      <vt:lpstr>Morfološke prilagodbe</vt:lpstr>
      <vt:lpstr>Morfološke prilagodbe</vt:lpstr>
      <vt:lpstr>Morfološke prilagodbe</vt:lpstr>
      <vt:lpstr>Morfološke prilagodbe</vt:lpstr>
      <vt:lpstr>Etološke prilagodbe</vt:lpstr>
      <vt:lpstr>Stajaćice</vt:lpstr>
      <vt:lpstr>PowerPoint Presentation</vt:lpstr>
      <vt:lpstr>PowerPoint Presentation</vt:lpstr>
      <vt:lpstr>Prilagodbe na planktonski način života</vt:lpstr>
      <vt:lpstr>podzemlje</vt:lpstr>
      <vt:lpstr>podzemlje</vt:lpstr>
      <vt:lpstr>PODzemlje</vt:lpstr>
      <vt:lpstr>depigmentiranost</vt:lpstr>
      <vt:lpstr>PowerPoint Presentation</vt:lpstr>
      <vt:lpstr>Intersticijske stigobiontne životinje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PRILAGOBE ŽIVOTINJA NA SPECIFIČNE UVJETE STANIŠTA</dc:title>
  <dc:creator>Valentina</dc:creator>
  <cp:lastModifiedBy>Valentina Dorić</cp:lastModifiedBy>
  <cp:revision>26</cp:revision>
  <dcterms:created xsi:type="dcterms:W3CDTF">2019-05-04T12:28:38Z</dcterms:created>
  <dcterms:modified xsi:type="dcterms:W3CDTF">2024-05-06T17:11:12Z</dcterms:modified>
</cp:coreProperties>
</file>