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5" r:id="rId4"/>
    <p:sldId id="263" r:id="rId5"/>
    <p:sldId id="258" r:id="rId6"/>
    <p:sldId id="266" r:id="rId7"/>
    <p:sldId id="267" r:id="rId8"/>
    <p:sldId id="271" r:id="rId9"/>
    <p:sldId id="268" r:id="rId10"/>
    <p:sldId id="269" r:id="rId11"/>
    <p:sldId id="270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618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43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89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239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036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6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5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8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874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54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2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DDE5778-D54F-4E9A-AB34-27CB9BC2E10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42A5D8A-CAC5-4FE8-AD67-5EAC6CFFE9F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1367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valja.hr/" TargetMode="External"/><Relationship Id="rId2" Type="http://schemas.openxmlformats.org/officeDocument/2006/relationships/hyperlink" Target="http://zona.gospic.hr/index.php/h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dbina.hr/index.php" TargetMode="External"/><Relationship Id="rId5" Type="http://schemas.openxmlformats.org/officeDocument/2006/relationships/hyperlink" Target="http://www.perusic.hr/" TargetMode="External"/><Relationship Id="rId4" Type="http://schemas.openxmlformats.org/officeDocument/2006/relationships/hyperlink" Target="http://www.brinje.hr/home.asp?id=36&amp;text=119&amp;glavni=0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5400" dirty="0"/>
              <a:t>Geografska analiza lokacijskih faktora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Seminar iz FLIP-A</a:t>
            </a:r>
          </a:p>
          <a:p>
            <a:r>
              <a:rPr lang="hr-HR" dirty="0"/>
              <a:t>Izv.prof.dr.sc. Jelena Lončar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76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CB1A1-3788-4C27-8E8B-301BA2669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3AD79-7780-40CC-86CB-918BAF352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Može li se time Lika svojim poduzetnicima i na koji način nametnuti u odnosu na druge </a:t>
            </a:r>
            <a:r>
              <a:rPr lang="hr-HR"/>
              <a:t>susjedne regije? </a:t>
            </a:r>
            <a:r>
              <a:rPr lang="hr-HR" dirty="0"/>
              <a:t>Molim objasnite na koji način.</a:t>
            </a:r>
          </a:p>
          <a:p>
            <a:pPr lvl="0"/>
            <a:r>
              <a:rPr lang="hr-HR" dirty="0"/>
              <a:t>Koje su po vama glavne prednosti koje Lika u trenutačnoj situaciji može pružiti kako bi se pokrenuo ekonomski razvoj i prosperitet? Za koje sektore vidite najbolji potencijalni uspjeh?</a:t>
            </a:r>
          </a:p>
          <a:p>
            <a:r>
              <a:rPr lang="hr-HR" dirty="0"/>
              <a:t>Posjeduje li lokalna ekonomija dovoljne socijalne resurse?</a:t>
            </a:r>
          </a:p>
          <a:p>
            <a:pPr lvl="0"/>
            <a:r>
              <a:rPr lang="hr-HR" dirty="0"/>
              <a:t>Da li bi Lika/tvrtke na ovom području u </a:t>
            </a:r>
            <a:r>
              <a:rPr lang="hr-HR" dirty="0" err="1"/>
              <a:t>cjelosti</a:t>
            </a:r>
            <a:r>
              <a:rPr lang="hr-HR" dirty="0"/>
              <a:t> svoj budući razvoj trebale bazirati na modernim tehnologijama i digitalizaciji gospodarstva ili bi se trebala i dalje oslanjati na tradicionalnu ekonomsku osnovu? Molim vas detaljnije obrazložite.</a:t>
            </a:r>
          </a:p>
          <a:p>
            <a:pPr lvl="0"/>
            <a:r>
              <a:rPr lang="hr-HR" dirty="0"/>
              <a:t>Mislite li da </a:t>
            </a:r>
            <a:r>
              <a:rPr lang="hr-HR" dirty="0" err="1"/>
              <a:t>uviđenje</a:t>
            </a:r>
            <a:r>
              <a:rPr lang="hr-HR" dirty="0"/>
              <a:t> </a:t>
            </a:r>
            <a:r>
              <a:rPr lang="hr-HR" dirty="0" err="1"/>
              <a:t>niskougljičnog</a:t>
            </a:r>
            <a:r>
              <a:rPr lang="hr-HR" dirty="0"/>
              <a:t> gospodarstva i okretanje zelenoj energiji može pomoći Lici/tvrtkama na ovom području da se uključi u te trendove (npr. kroz različite oblike obnovljivih izvora energije)? Molim objasnite.</a:t>
            </a:r>
          </a:p>
          <a:p>
            <a:pPr lvl="0"/>
            <a:r>
              <a:rPr lang="hr-HR" dirty="0"/>
              <a:t>Koliko je prema vama tehnološka nepismenost i nepovoljna struktura (dobna) stanovništva glavna prepreka razvoju? Kako bi se to moglo promijeniti? Molim obrazložite.</a:t>
            </a:r>
          </a:p>
          <a:p>
            <a:r>
              <a:rPr lang="hr-HR" dirty="0"/>
              <a:t>Na koji način i kako bi se najbrže mogle osjetiti posljedice pozitivnih učinaka dugoročnih mjera razvoja na tvrtke? Koje bi to mjere bile?</a:t>
            </a:r>
          </a:p>
        </p:txBody>
      </p:sp>
    </p:spTree>
    <p:extLst>
      <p:ext uri="{BB962C8B-B14F-4D97-AF65-F5344CB8AC3E}">
        <p14:creationId xmlns:p14="http://schemas.microsoft.com/office/powerpoint/2010/main" val="1923407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D9098-53BE-48F0-ABE8-D9980EE95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Rokovi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4DA63-194B-4E10-A1C2-65FBBD5DD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Prijava teme – do kraja 10.mj.</a:t>
            </a:r>
          </a:p>
          <a:p>
            <a:r>
              <a:rPr lang="hr-HR" dirty="0" err="1"/>
              <a:t>Istaživanje</a:t>
            </a:r>
            <a:r>
              <a:rPr lang="hr-HR" dirty="0"/>
              <a:t>, pisanje … - do početka 1. mj.</a:t>
            </a:r>
          </a:p>
          <a:p>
            <a:r>
              <a:rPr lang="hr-HR" dirty="0"/>
              <a:t>Predaja gotovih analiza – najkasnije do 15.1.2025.</a:t>
            </a:r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PITANJA???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77332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hr-HR" dirty="0"/>
          </a:p>
          <a:p>
            <a:pPr algn="ctr"/>
            <a:endParaRPr lang="hr-HR" dirty="0"/>
          </a:p>
          <a:p>
            <a:pPr algn="ctr"/>
            <a:r>
              <a:rPr lang="hr-HR" dirty="0"/>
              <a:t>ZAHVLAJUJEM NA PAŽNJI!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013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- ustanoviti </a:t>
            </a:r>
            <a:r>
              <a:rPr lang="hr-HR" i="1" dirty="0"/>
              <a:t>vlastiti interes </a:t>
            </a:r>
            <a:r>
              <a:rPr lang="hr-HR" dirty="0"/>
              <a:t>istraživanja </a:t>
            </a:r>
          </a:p>
          <a:p>
            <a:r>
              <a:rPr lang="hr-HR" dirty="0"/>
              <a:t>- objekt istraživanja: npr. jedna od tvrtki/aktivnosti/regija (županija) iz određenog gospodar. sektora </a:t>
            </a:r>
          </a:p>
          <a:p>
            <a:r>
              <a:rPr lang="hr-HR" dirty="0"/>
              <a:t>- u obzir dolaze: industrija, trgovina, poduzetništvo, suvremene tehnologije, inovacije.</a:t>
            </a:r>
          </a:p>
          <a:p>
            <a:r>
              <a:rPr lang="hr-HR" dirty="0"/>
              <a:t> - obrazloženje – zašto je upravo taj izbor bitan, važnost izabranog, atraktivnost. </a:t>
            </a:r>
          </a:p>
          <a:p>
            <a:r>
              <a:rPr lang="hr-HR" dirty="0"/>
              <a:t>- Suradnja /financiranje iz EU?</a:t>
            </a:r>
          </a:p>
          <a:p>
            <a:r>
              <a:rPr lang="hr-HR" dirty="0"/>
              <a:t>- ustanoviti prednosti i nedostatke istraživanja (nedostatak literature, pristup izvorima informacijama, dokumentima, strategijama, kontaktima) prije početka samog istraživanja.</a:t>
            </a:r>
          </a:p>
          <a:p>
            <a:r>
              <a:rPr lang="hr-HR" dirty="0"/>
              <a:t>- formirati koncept rada.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75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626" y="988906"/>
            <a:ext cx="9956054" cy="748454"/>
          </a:xfrm>
        </p:spPr>
        <p:txBody>
          <a:bodyPr>
            <a:normAutofit fontScale="90000"/>
          </a:bodyPr>
          <a:lstStyle/>
          <a:p>
            <a:br>
              <a:rPr lang="hr-HR" b="1" dirty="0"/>
            </a:br>
            <a:r>
              <a:rPr lang="hr-HR" sz="4000" b="1" dirty="0"/>
              <a:t>PROSTOR NA KOJEG SE MOŽE ODNOSITI ISTRAŽIVANJE</a:t>
            </a:r>
            <a:br>
              <a:rPr lang="en-US" sz="40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- POSLOVNE, INDUSTRIJSKE, PODUZETNIČKE ZONE</a:t>
            </a:r>
          </a:p>
          <a:p>
            <a:r>
              <a:rPr lang="hr-HR" dirty="0"/>
              <a:t>- RAZVOJNI CENTRI, INKUBATORI</a:t>
            </a:r>
          </a:p>
          <a:p>
            <a:r>
              <a:rPr lang="hr-HR" dirty="0"/>
              <a:t>- POSLOVNA TVRTKA</a:t>
            </a:r>
          </a:p>
          <a:p>
            <a:r>
              <a:rPr lang="hr-HR" dirty="0"/>
              <a:t>- VIŠE POSLOVNIH TVRTKI – USPOREDBA</a:t>
            </a:r>
          </a:p>
          <a:p>
            <a:r>
              <a:rPr lang="hr-HR" dirty="0"/>
              <a:t>- GRAD</a:t>
            </a:r>
          </a:p>
          <a:p>
            <a:r>
              <a:rPr lang="hr-HR" dirty="0"/>
              <a:t>- OPĆINA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117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2782"/>
            <a:ext cx="10820400" cy="5019040"/>
          </a:xfrm>
        </p:spPr>
        <p:txBody>
          <a:bodyPr>
            <a:normAutofit/>
          </a:bodyPr>
          <a:lstStyle/>
          <a:p>
            <a:r>
              <a:rPr lang="hr-HR" b="1" dirty="0"/>
              <a:t>Glavna analiza</a:t>
            </a:r>
            <a:r>
              <a:rPr lang="hr-HR" dirty="0"/>
              <a:t>: definirati sve prednosti određene tvrtke/ prostora</a:t>
            </a:r>
          </a:p>
          <a:p>
            <a:r>
              <a:rPr lang="hr-HR" dirty="0"/>
              <a:t>- definirati sve nedostatke proučavane tvrtke/područja</a:t>
            </a:r>
          </a:p>
          <a:p>
            <a:r>
              <a:rPr lang="hr-HR" dirty="0"/>
              <a:t>- napraviti </a:t>
            </a:r>
            <a:r>
              <a:rPr lang="hr-HR" i="1" dirty="0"/>
              <a:t>povijesni okvir </a:t>
            </a:r>
            <a:r>
              <a:rPr lang="hr-HR" dirty="0"/>
              <a:t>povijesnog razvoja tvrtke </a:t>
            </a:r>
            <a:r>
              <a:rPr lang="hr-HR" dirty="0" err="1"/>
              <a:t>odn</a:t>
            </a:r>
            <a:r>
              <a:rPr lang="hr-HR" dirty="0"/>
              <a:t>. gospodarske situacije prostora </a:t>
            </a:r>
          </a:p>
          <a:p>
            <a:r>
              <a:rPr lang="hr-HR" dirty="0"/>
              <a:t> - </a:t>
            </a:r>
            <a:r>
              <a:rPr lang="hr-HR" i="1" dirty="0"/>
              <a:t>današnja situacija </a:t>
            </a:r>
            <a:r>
              <a:rPr lang="hr-HR" dirty="0"/>
              <a:t>&gt; zapošljavanje (domaća/uvozna radna snaga), obrazovna struktura zaposlenih, šira struktura gospodarstva, utjecaj tvrtke na kvalitetu života.</a:t>
            </a:r>
          </a:p>
          <a:p>
            <a:r>
              <a:rPr lang="hr-HR" b="1" dirty="0"/>
              <a:t>Ciljevi – </a:t>
            </a:r>
            <a:r>
              <a:rPr lang="hr-HR" dirty="0"/>
              <a:t>dobiti konkretan uvid u poslovanje i djelovanje tvrtki te njihov doprinos lokalnom razvoju.</a:t>
            </a:r>
          </a:p>
          <a:p>
            <a:r>
              <a:rPr lang="hr-HR" dirty="0"/>
              <a:t> - suradnja s drugim (vanjskim) tvrtkama/institucijama/organizacijama (Hrvatska gosp. komora, obrtnička komora, lokalna gospodarska vijeća, županijska gosp. Vijeća, gradski/općinski sektori za gospodarstvo i društveni razvoj, …).</a:t>
            </a:r>
          </a:p>
          <a:p>
            <a:r>
              <a:rPr lang="hr-HR" b="1" dirty="0"/>
              <a:t>- </a:t>
            </a:r>
            <a:r>
              <a:rPr lang="hr-HR" dirty="0"/>
              <a:t> intervju/anketa s nosiocima (gospodarskog/prostornog) upravljanja. </a:t>
            </a:r>
          </a:p>
          <a:p>
            <a:r>
              <a:rPr lang="hr-HR" b="1" dirty="0"/>
              <a:t>Za kraj – glavne spoznaje i rezultati. </a:t>
            </a:r>
            <a:endParaRPr lang="en-US" i="1" dirty="0"/>
          </a:p>
          <a:p>
            <a:endParaRPr lang="hr-HR" b="1" dirty="0"/>
          </a:p>
          <a:p>
            <a:endParaRPr lang="en-US" dirty="0"/>
          </a:p>
          <a:p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333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Primjer </a:t>
            </a:r>
            <a:r>
              <a:rPr lang="hr-HR" dirty="0"/>
              <a:t>- Lika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PROJEKT U ŽUPANIJI</a:t>
            </a:r>
            <a:endParaRPr lang="hr-HR" dirty="0"/>
          </a:p>
          <a:p>
            <a:r>
              <a:rPr lang="en-US" dirty="0"/>
              <a:t>Dana 28. </a:t>
            </a:r>
            <a:r>
              <a:rPr lang="en-US" dirty="0" err="1"/>
              <a:t>kolovoza</a:t>
            </a:r>
            <a:r>
              <a:rPr lang="en-US" dirty="0"/>
              <a:t> 2017.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Ličko-senjska</a:t>
            </a:r>
            <a:r>
              <a:rPr lang="en-US" dirty="0"/>
              <a:t> </a:t>
            </a:r>
            <a:r>
              <a:rPr lang="en-US" dirty="0" err="1"/>
              <a:t>županija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nositelj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„</a:t>
            </a:r>
            <a:r>
              <a:rPr lang="en-US" b="1" dirty="0" err="1"/>
              <a:t>Razvojni</a:t>
            </a:r>
            <a:r>
              <a:rPr lang="en-US" b="1" dirty="0"/>
              <a:t> </a:t>
            </a:r>
            <a:r>
              <a:rPr lang="en-US" b="1" dirty="0" err="1"/>
              <a:t>centar</a:t>
            </a:r>
            <a:r>
              <a:rPr lang="en-US" b="1" dirty="0"/>
              <a:t> </a:t>
            </a:r>
            <a:r>
              <a:rPr lang="en-US" b="1" dirty="0" err="1"/>
              <a:t>Ličko-senjske</a:t>
            </a:r>
            <a:r>
              <a:rPr lang="en-US" b="1" dirty="0"/>
              <a:t> </a:t>
            </a:r>
            <a:r>
              <a:rPr lang="en-US" b="1" dirty="0" err="1"/>
              <a:t>županije</a:t>
            </a:r>
            <a:r>
              <a:rPr lang="en-US" dirty="0"/>
              <a:t>“</a:t>
            </a:r>
            <a:endParaRPr lang="hr-HR" dirty="0"/>
          </a:p>
          <a:p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18.998.571,52 HRK, </a:t>
            </a:r>
            <a:endParaRPr lang="hr-HR" dirty="0"/>
          </a:p>
          <a:p>
            <a:r>
              <a:rPr lang="hr-HR" dirty="0"/>
              <a:t>B</a:t>
            </a:r>
            <a:r>
              <a:rPr lang="en-US" dirty="0" err="1"/>
              <a:t>espovratna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18.608.890,41 HRK </a:t>
            </a:r>
            <a:r>
              <a:rPr lang="en-US" dirty="0" err="1"/>
              <a:t>financiraju</a:t>
            </a:r>
            <a:r>
              <a:rPr lang="en-US" dirty="0"/>
              <a:t> se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Europskog</a:t>
            </a:r>
            <a:r>
              <a:rPr lang="en-US" b="1" dirty="0"/>
              <a:t> </a:t>
            </a:r>
            <a:r>
              <a:rPr lang="en-US" b="1" dirty="0" err="1"/>
              <a:t>fonda</a:t>
            </a:r>
            <a:r>
              <a:rPr lang="en-US" b="1" dirty="0"/>
              <a:t> za </a:t>
            </a:r>
            <a:r>
              <a:rPr lang="en-US" b="1" dirty="0" err="1"/>
              <a:t>regionalni</a:t>
            </a:r>
            <a:r>
              <a:rPr lang="en-US" b="1" dirty="0"/>
              <a:t> </a:t>
            </a:r>
            <a:r>
              <a:rPr lang="en-US" b="1" dirty="0" err="1"/>
              <a:t>razvoj</a:t>
            </a:r>
            <a:r>
              <a:rPr lang="en-US" b="1" dirty="0"/>
              <a:t>.</a:t>
            </a:r>
            <a:endParaRPr lang="hr-HR" b="1" dirty="0"/>
          </a:p>
          <a:p>
            <a:r>
              <a:rPr lang="hr-HR" dirty="0"/>
              <a:t>**************************************************************************+</a:t>
            </a:r>
          </a:p>
          <a:p>
            <a:r>
              <a:rPr lang="hr-HR" dirty="0"/>
              <a:t>Što je postignuto dobivenim sredstvima? Da li je time potkanuto lokalno poduzetništvo? Pokrenute nove tvrtke? Nove djelatnosti? Koji su konkretni rezultati?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13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752C7-B890-44FB-8016-4CE020C16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literature i dokumenata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B503F-1115-41CF-9ACF-007488B0E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Plan-razvojnih-programa-za-razdoblje-2022.-2024.-godina</a:t>
            </a:r>
          </a:p>
          <a:p>
            <a:r>
              <a:rPr lang="pl-PL" dirty="0"/>
              <a:t>Izvješće o ocjeni siromaštva za mala područja temeljem potrošnje (karte siromaštva) u RH</a:t>
            </a:r>
          </a:p>
          <a:p>
            <a:r>
              <a:rPr lang="pl-PL" dirty="0"/>
              <a:t>Strateški razvojni program Općine Brinje za razdoblje 2018. – 2022. </a:t>
            </a:r>
          </a:p>
          <a:p>
            <a:r>
              <a:rPr lang="hr-HR" dirty="0"/>
              <a:t>Akcijski_plan_za_provedbu_Strategije_razvoja_ljudskih_potencijala_Ličko-senjske_županije_za_2016._godine</a:t>
            </a:r>
          </a:p>
          <a:p>
            <a:r>
              <a:rPr lang="hr-HR" dirty="0"/>
              <a:t>HGK OTOČAC</a:t>
            </a:r>
          </a:p>
        </p:txBody>
      </p:sp>
    </p:spTree>
    <p:extLst>
      <p:ext uri="{BB962C8B-B14F-4D97-AF65-F5344CB8AC3E}">
        <p14:creationId xmlns:p14="http://schemas.microsoft.com/office/powerpoint/2010/main" val="1521295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2AE33-8CCB-4AD1-8A24-883D9BE51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lokacija za analizu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A354C-B983-4C6F-AF44-2B05DB2CF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Zona </a:t>
            </a:r>
            <a:r>
              <a:rPr lang="en-US" dirty="0" err="1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poslovnih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namjena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Smiljansko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polje</a:t>
            </a:r>
            <a:r>
              <a:rPr lang="en-US" dirty="0">
                <a:solidFill>
                  <a:schemeClr val="tx1"/>
                </a:solidFill>
              </a:rPr>
              <a:t>, Grad </a:t>
            </a:r>
            <a:r>
              <a:rPr lang="en-US" dirty="0" err="1">
                <a:solidFill>
                  <a:schemeClr val="tx1"/>
                </a:solidFill>
              </a:rPr>
              <a:t>Gospić</a:t>
            </a:r>
            <a:endParaRPr lang="hr-HR" dirty="0">
              <a:solidFill>
                <a:schemeClr val="tx1"/>
              </a:solidFill>
            </a:endParaRPr>
          </a:p>
          <a:p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2. </a:t>
            </a:r>
            <a:r>
              <a:rPr lang="en-US" dirty="0" err="1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Poduzetnička</a:t>
            </a:r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zona </a:t>
            </a:r>
            <a:r>
              <a:rPr lang="en-US" dirty="0" err="1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Čiponjac</a:t>
            </a:r>
            <a:r>
              <a:rPr lang="en-US" dirty="0">
                <a:solidFill>
                  <a:schemeClr val="tx1"/>
                </a:solidFill>
              </a:rPr>
              <a:t>, Grad </a:t>
            </a:r>
            <a:r>
              <a:rPr lang="en-US" dirty="0" err="1">
                <a:solidFill>
                  <a:schemeClr val="tx1"/>
                </a:solidFill>
              </a:rPr>
              <a:t>Novalja</a:t>
            </a:r>
            <a:endParaRPr lang="hr-HR" dirty="0">
              <a:solidFill>
                <a:schemeClr val="tx1"/>
              </a:solidFill>
            </a:endParaRPr>
          </a:p>
          <a:p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3. </a:t>
            </a:r>
            <a:r>
              <a:rPr lang="en-US" dirty="0" err="1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Poduzetnička</a:t>
            </a:r>
            <a:r>
              <a:rPr lang="en-US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zona </a:t>
            </a:r>
            <a:r>
              <a:rPr lang="en-US" dirty="0" err="1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Brinje</a:t>
            </a:r>
            <a:r>
              <a:rPr lang="en-US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- </a:t>
            </a:r>
            <a:r>
              <a:rPr lang="en-US" dirty="0" err="1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Križpolje</a:t>
            </a:r>
            <a:r>
              <a:rPr lang="en-US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(</a:t>
            </a:r>
            <a:r>
              <a:rPr lang="en-US" dirty="0" err="1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Maljen</a:t>
            </a:r>
            <a:r>
              <a:rPr lang="en-US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Općina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Brinje</a:t>
            </a:r>
            <a:endParaRPr lang="hr-HR" dirty="0">
              <a:solidFill>
                <a:schemeClr val="tx1"/>
              </a:solidFill>
            </a:endParaRPr>
          </a:p>
          <a:p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4. </a:t>
            </a:r>
            <a:r>
              <a:rPr lang="en-US" dirty="0" err="1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Poduzetnička</a:t>
            </a:r>
            <a:r>
              <a:rPr lang="en-US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zona </a:t>
            </a:r>
            <a:r>
              <a:rPr lang="en-US" dirty="0" err="1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Konjsko</a:t>
            </a:r>
            <a:r>
              <a:rPr lang="en-US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Brdo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Općina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Perušić</a:t>
            </a:r>
            <a:endParaRPr lang="hr-HR" dirty="0">
              <a:solidFill>
                <a:schemeClr val="tx1"/>
              </a:solidFill>
            </a:endParaRPr>
          </a:p>
          <a:p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5. </a:t>
            </a:r>
            <a:r>
              <a:rPr lang="en-US" dirty="0" err="1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Poduzetnička</a:t>
            </a:r>
            <a:r>
              <a:rPr lang="en-US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zona </a:t>
            </a:r>
            <a:r>
              <a:rPr lang="en-US" dirty="0" err="1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Podudbina</a:t>
            </a:r>
            <a:r>
              <a:rPr lang="en-US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Općina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Udbina</a:t>
            </a:r>
            <a:endParaRPr lang="hr-HR" dirty="0">
              <a:solidFill>
                <a:schemeClr val="tx1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47062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3A521-E261-4BAC-8BC3-7BB836B41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Metode istraživanja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F88DA-6B28-46D0-911F-C0D9C0B35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 Analiza prostorno-planske dokimentacije</a:t>
            </a:r>
          </a:p>
          <a:p>
            <a:pPr marL="0" indent="0">
              <a:buNone/>
            </a:pPr>
            <a:r>
              <a:rPr lang="hr-HR" dirty="0"/>
              <a:t>Analiza regionalnih/lokalnih prostornih planova i strategija razvoja</a:t>
            </a:r>
          </a:p>
          <a:p>
            <a:pPr marL="0" indent="0">
              <a:buNone/>
            </a:pPr>
            <a:r>
              <a:rPr lang="hr-HR" dirty="0"/>
              <a:t>Statistički podaci (DZS, Županijski statistički uredi, Digitalna komora, lokalne gospodarske komore, …)</a:t>
            </a:r>
          </a:p>
          <a:p>
            <a:pPr marL="0" indent="0">
              <a:buNone/>
            </a:pPr>
            <a:r>
              <a:rPr lang="hr-HR" dirty="0"/>
              <a:t>Literatura i izvori</a:t>
            </a:r>
          </a:p>
          <a:p>
            <a:pPr marL="0" indent="0">
              <a:buNone/>
            </a:pPr>
            <a:r>
              <a:rPr lang="hr-HR" dirty="0"/>
              <a:t>Intervju s najvažnijim dionicima</a:t>
            </a:r>
          </a:p>
          <a:p>
            <a:pPr marL="0" indent="0">
              <a:buNone/>
            </a:pPr>
            <a:r>
              <a:rPr lang="hr-HR" dirty="0"/>
              <a:t>Anketa</a:t>
            </a:r>
          </a:p>
          <a:p>
            <a:pPr marL="0" indent="0">
              <a:buNone/>
            </a:pPr>
            <a:r>
              <a:rPr lang="hr-HR" dirty="0"/>
              <a:t>Vizualizacija podataka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510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49C0C-B3D6-4B66-85B0-7E5DDB52F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Primjeri pitanja za intervju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B7F61-478C-41A2-812D-EC6C03CD0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hr-HR" dirty="0"/>
              <a:t>Smatrate li da vaše područje (općine/grada) ima dobre preduvjete za korištenje postojećih resursa kao osnove razvoja, kako od toga imaju koristi lokalne tvrtke?</a:t>
            </a:r>
          </a:p>
          <a:p>
            <a:pPr lvl="0"/>
            <a:r>
              <a:rPr lang="hr-HR" dirty="0"/>
              <a:t>Što smatrate glavnim preduvjetima potencijalnog budućeg razvoja svoje općine/grada?  Jesu li s tim upoznati lokalni poduzetnici? Molim objasnite.</a:t>
            </a:r>
          </a:p>
          <a:p>
            <a:pPr lvl="0"/>
            <a:r>
              <a:rPr lang="hr-HR" dirty="0"/>
              <a:t>Mislite li da procesi modernizacije </a:t>
            </a:r>
            <a:r>
              <a:rPr lang="hr-HR" dirty="0" err="1"/>
              <a:t>nfrastrukture</a:t>
            </a:r>
            <a:r>
              <a:rPr lang="hr-HR" dirty="0"/>
              <a:t> mogu djelomično riješiti probleme koji trenutno muče vašu općinu/grad? Na koji način? Kako bi od toga profitirale tvrtke?</a:t>
            </a:r>
          </a:p>
          <a:p>
            <a:pPr lvl="0"/>
            <a:r>
              <a:rPr lang="hr-HR" dirty="0"/>
              <a:t>Smatrate li da Lika općenito ima dobar fizički i intelektualni kapital? Ako ne, kako bi se taj problem mogao riješiti? Molim pojasnite vaš odgovor.</a:t>
            </a:r>
          </a:p>
          <a:p>
            <a:pPr lvl="0"/>
            <a:r>
              <a:rPr lang="hr-HR" dirty="0"/>
              <a:t>Mislite li da je socijalna infrastruktura dovoljno razvijena i da u dovoljnoj mjeri zadovoljava potrebe poduzetnika vašeg grada/općine. Molim obrazložite.</a:t>
            </a:r>
          </a:p>
          <a:p>
            <a:pPr lvl="0"/>
            <a:r>
              <a:rPr lang="hr-HR" dirty="0"/>
              <a:t>Smatrate li da je broj srednjih škola dovoljan kako bi se mlado stanovništvo moglo zadržati i zaposliti i nakon obrazovanja na prostoru općine/grada? U kojim tvrtkama? Molim pojasnite.</a:t>
            </a:r>
          </a:p>
          <a:p>
            <a:pPr lvl="0"/>
            <a:r>
              <a:rPr lang="hr-HR" dirty="0"/>
              <a:t>Smatrate li da su prirodni resursi jedni element koji u današnjoj situaciji može pokrenuti razvoj npr. baziran na ekološkoj </a:t>
            </a:r>
            <a:r>
              <a:rPr lang="hr-HR" dirty="0" err="1"/>
              <a:t>poljoprivedi</a:t>
            </a:r>
            <a:r>
              <a:rPr lang="hr-HR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953923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95</TotalTime>
  <Words>943</Words>
  <Application>Microsoft Office PowerPoint</Application>
  <PresentationFormat>Widescreen</PresentationFormat>
  <Paragraphs>80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Integral</vt:lpstr>
      <vt:lpstr>Geografska analiza lokacijskih faktora</vt:lpstr>
      <vt:lpstr>Uvod</vt:lpstr>
      <vt:lpstr> PROSTOR NA KOJEG SE MOŽE ODNOSITI ISTRAŽIVANJE </vt:lpstr>
      <vt:lpstr>PowerPoint Presentation</vt:lpstr>
      <vt:lpstr>Primjer - Lika</vt:lpstr>
      <vt:lpstr>Primjer literature i dokumenata</vt:lpstr>
      <vt:lpstr>Primjer lokacija za analizu</vt:lpstr>
      <vt:lpstr>Metode istraživanja</vt:lpstr>
      <vt:lpstr>Primjeri pitanja za intervju</vt:lpstr>
      <vt:lpstr>PowerPoint Presentation</vt:lpstr>
      <vt:lpstr>Rokovi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Metoda strateškog planiranja</dc:title>
  <dc:creator>Jelena Lončar JL</dc:creator>
  <cp:lastModifiedBy>Jelena Lončar</cp:lastModifiedBy>
  <cp:revision>27</cp:revision>
  <dcterms:created xsi:type="dcterms:W3CDTF">2018-01-12T10:07:08Z</dcterms:created>
  <dcterms:modified xsi:type="dcterms:W3CDTF">2024-10-17T08:22:49Z</dcterms:modified>
</cp:coreProperties>
</file>