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2" r:id="rId10"/>
    <p:sldId id="268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hr-H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200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012D2CA-0C82-408A-882F-3F9B5E8B430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95EC61F-990D-4D9B-98AA-EDAB1B4DCA7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E4BF1161-B60F-4F60-AA8F-B2BB4A1017DA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3B58D3CA-69A8-4A9A-8AD1-4143177C62D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/>
              <a:t>Click to edit Master text styles</a:t>
            </a:r>
          </a:p>
          <a:p>
            <a:pPr lvl="1"/>
            <a:r>
              <a:rPr lang="hr-HR" noProof="0"/>
              <a:t>Second level</a:t>
            </a:r>
          </a:p>
          <a:p>
            <a:pPr lvl="2"/>
            <a:r>
              <a:rPr lang="hr-HR" noProof="0"/>
              <a:t>Third level</a:t>
            </a:r>
          </a:p>
          <a:p>
            <a:pPr lvl="3"/>
            <a:r>
              <a:rPr lang="hr-HR" noProof="0"/>
              <a:t>Fourth level</a:t>
            </a:r>
          </a:p>
          <a:p>
            <a:pPr lvl="4"/>
            <a:r>
              <a:rPr lang="hr-HR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2260ADEE-28C9-4721-9909-797F3337ED4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F8D99D5B-C2F2-4F5F-AEEA-58D7635584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8AC5276-8864-4908-AF60-017620F5A04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1FEAC769-62E3-48E9-9EA4-234CC44BB3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2BBFDF-2C15-497C-A80A-50869A4D8D14}" type="slidenum">
              <a:rPr lang="hr-HR" altLang="en-US" smtClean="0"/>
              <a:pPr>
                <a:spcBef>
                  <a:spcPct val="0"/>
                </a:spcBef>
              </a:pPr>
              <a:t>1</a:t>
            </a:fld>
            <a:endParaRPr lang="hr-HR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58EA7A4A-F19D-46CC-B992-D5E1733F8F5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6357D01B-437A-4672-932D-584C8DA080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76DD33D3-79EE-4E58-B978-A0EEA3AB87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1C3056E-6131-42F6-85DC-A0DAE1426BB7}" type="slidenum">
              <a:rPr lang="hr-HR" altLang="en-US" smtClean="0"/>
              <a:pPr>
                <a:spcBef>
                  <a:spcPct val="0"/>
                </a:spcBef>
              </a:pPr>
              <a:t>2</a:t>
            </a:fld>
            <a:endParaRPr lang="hr-HR" altLang="en-US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C17F63DE-DB1E-4E74-B35A-03EA7947FC2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A72059E7-DB36-4EBD-B24B-77A0FFF6C8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12769244-2A23-4AED-98A8-3534205379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F11EF8-593B-492B-906A-E63804C0F4F6}" type="slidenum">
              <a:rPr lang="hr-HR" altLang="en-US" smtClean="0"/>
              <a:pPr>
                <a:spcBef>
                  <a:spcPct val="0"/>
                </a:spcBef>
              </a:pPr>
              <a:t>3</a:t>
            </a:fld>
            <a:endParaRPr lang="hr-HR" altLang="en-US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B5FA5BF4-21C0-422F-9B87-0157563C362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10B3A374-2231-4535-84F0-A2D4F51BD4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95946E45-5BE7-4216-B02D-DBD73FF2F4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ACA3D6-FA61-4AD1-9933-965EE59E9AC7}" type="slidenum">
              <a:rPr lang="hr-HR" altLang="en-US" smtClean="0"/>
              <a:pPr>
                <a:spcBef>
                  <a:spcPct val="0"/>
                </a:spcBef>
              </a:pPr>
              <a:t>4</a:t>
            </a:fld>
            <a:endParaRPr lang="hr-HR" altLang="en-US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9B0C9863-ECFF-40DF-910A-2494AD84CF7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69AEE62C-C8DE-4D6D-81F9-B11DC91D99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887381CD-2356-4CA3-AB87-D0B9D34CD4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AC0BEE-A35E-4627-8847-319F78F92D21}" type="slidenum">
              <a:rPr lang="hr-HR" altLang="en-US" smtClean="0"/>
              <a:pPr>
                <a:spcBef>
                  <a:spcPct val="0"/>
                </a:spcBef>
              </a:pPr>
              <a:t>5</a:t>
            </a:fld>
            <a:endParaRPr lang="hr-HR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AA6F0412-18C3-416E-8D93-66820C96A30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E584B7B3-97EF-4099-8C68-375C1FE23B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16F44256-A0FB-47E7-8309-548C3B9B7A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CF98DA3-59E1-4664-B248-8BB865BD17FD}" type="slidenum">
              <a:rPr lang="hr-HR" altLang="en-US" smtClean="0"/>
              <a:pPr>
                <a:spcBef>
                  <a:spcPct val="0"/>
                </a:spcBef>
              </a:pPr>
              <a:t>6</a:t>
            </a:fld>
            <a:endParaRPr lang="hr-HR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0C9A926A-8439-4B1F-8AB6-7DED85FDCB6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EC270780-C3DC-46FB-A962-772922BBD6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206C598A-33B0-49E8-8D80-AAC2B18B52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CBBB7BF-D01F-4838-944A-A29EFDB1722F}" type="slidenum">
              <a:rPr lang="hr-HR" altLang="en-US" smtClean="0"/>
              <a:pPr>
                <a:spcBef>
                  <a:spcPct val="0"/>
                </a:spcBef>
              </a:pPr>
              <a:t>7</a:t>
            </a:fld>
            <a:endParaRPr lang="hr-HR" altLang="en-U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5E4A02A4-47A2-4DC1-BF29-ECBF87E9E38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25CF697A-96AB-4787-817C-6742EC201C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D64C6D17-F97C-48BF-A0F6-DC5F26FE75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2F91A4-6E70-4654-A738-C64FBF39D35C}" type="slidenum">
              <a:rPr lang="hr-HR" altLang="en-US" smtClean="0"/>
              <a:pPr>
                <a:spcBef>
                  <a:spcPct val="0"/>
                </a:spcBef>
              </a:pPr>
              <a:t>8</a:t>
            </a:fld>
            <a:endParaRPr lang="hr-HR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42F48E87-C87E-439F-B4CE-B12A6DC7F8B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06081DFD-CA7A-435C-A1E7-0F16E66E14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4E3F6B9E-E6FF-4BF0-AF6C-863FDDA0C5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591881-D229-4207-A7CB-534859145B94}" type="slidenum">
              <a:rPr lang="hr-HR" altLang="en-US" smtClean="0"/>
              <a:pPr>
                <a:spcBef>
                  <a:spcPct val="0"/>
                </a:spcBef>
              </a:pPr>
              <a:t>9</a:t>
            </a:fld>
            <a:endParaRPr lang="hr-HR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64D2C3BE-041B-4B56-9C43-E50E4905B6F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391314BD-3366-414A-A078-33A94A3294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41A60611-EB11-494B-83B2-3E6408E1D7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6477AC-83AA-4414-9E36-9C859B4B8686}" type="slidenum">
              <a:rPr lang="hr-HR" altLang="en-US" smtClean="0"/>
              <a:pPr>
                <a:spcBef>
                  <a:spcPct val="0"/>
                </a:spcBef>
              </a:pPr>
              <a:t>10</a:t>
            </a:fld>
            <a:endParaRPr lang="hr-HR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8976E211-128B-45C1-8B40-89ED21CED3A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C5165C0D-D11F-41D1-AE39-4083029178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B5757EAC-1CFB-4D09-8F61-CB171F8234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1E6A3CB-1BF7-419B-9BBF-DAD0251D9EB7}" type="slidenum">
              <a:rPr lang="hr-HR" altLang="en-US" smtClean="0"/>
              <a:pPr>
                <a:spcBef>
                  <a:spcPct val="0"/>
                </a:spcBef>
              </a:pPr>
              <a:t>11</a:t>
            </a:fld>
            <a:endParaRPr lang="hr-HR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2CD2A7D2-D667-4977-8720-C1F7603E017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ABEE8F0B-EA2C-4971-8DE3-544277BF17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2B42C24F-A576-4C67-AB04-9873C67C5D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4B17A1A-090F-461F-93D0-35C8BDD73B01}" type="slidenum">
              <a:rPr lang="hr-HR" altLang="en-US" smtClean="0"/>
              <a:pPr>
                <a:spcBef>
                  <a:spcPct val="0"/>
                </a:spcBef>
              </a:pPr>
              <a:t>12</a:t>
            </a:fld>
            <a:endParaRPr lang="hr-HR" alt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DA65A01D-A54B-4B12-8AB9-56089272FDF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FCABC04C-58EE-4E08-9FED-03FBB517B7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9A530FB0-5002-4E90-8011-4558CFD066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4316B07-7F4E-495F-9682-9BB6B2FBB967}" type="slidenum">
              <a:rPr lang="hr-HR" altLang="en-US" smtClean="0"/>
              <a:pPr>
                <a:spcBef>
                  <a:spcPct val="0"/>
                </a:spcBef>
              </a:pPr>
              <a:t>13</a:t>
            </a:fld>
            <a:endParaRPr lang="hr-HR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304819FF-37EC-48D1-9028-ADF1BE790CF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FBDAD4DA-5A66-4FAD-B043-64CCCFA2B8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949346F-5DC9-4586-BA5C-DFE3CFE40BD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879A8201-70AA-4522-AEC3-1FC0D001146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F552C363-3E73-49F0-AD8A-6D877A8F733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3072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hr-HR"/>
              <a:t>Click to edit Master subtitle style</a:t>
            </a:r>
          </a:p>
        </p:txBody>
      </p:sp>
      <p:sp>
        <p:nvSpPr>
          <p:cNvPr id="307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hr-HR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D090C4-8E03-4B5B-B0C0-96529E6298D8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AD971A-AE79-4854-9530-252BDBF2BE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B17F96-512A-4553-8A26-299B512C2C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F815A-BE8D-44F0-8E9A-1CEAF430C5C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10727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4BAAF74-D3E4-4DE1-AA15-94839F989F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75DE628-2441-405E-823F-51822D629E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F57761A-350F-4CBC-A15E-BBA4994DC5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2A503-5603-41E6-A67E-BFB41EC4412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91724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88C9FB3-D127-42DA-A7C1-8B205CC0E0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0ED0FE7-44CB-4FFE-9716-7B16AFF1E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DACA981-1040-4952-8315-6A83D3B8A8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8513C-F155-4601-92DC-3179F02F08D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397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F5BEF61-E898-4301-BEB4-49969C37CD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1360DA1-FA2D-44BC-8C9F-4CCFA7FF81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ED927E8-6FEC-44F9-AC19-21CA6A8E73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974546-26E0-4235-8515-1FD1F0BBF67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56312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1E40DC8-5D95-425F-B9B4-372043C321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A5C3A6B-C19A-4FE0-AE96-F14BA7D2A9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1E383B7-DC0D-4973-A5F9-65B66972F0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17369-6374-463E-B581-E1A3BAC5066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650032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E2BA051D-F494-4ECD-AF98-F2C0E20731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E4077FB4-FE1F-48BB-AA3A-96F5461D7D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6A27E383-A9DC-46DF-9269-8A38E699A3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45433-9A9F-4B87-AE65-EB85A6B38CF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746985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D2C217B6-3E7F-480C-A3B5-8987F45CD8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5ECFA697-82FF-454F-9DDB-9B9C119C2D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9734044-440C-4163-BB9A-C9F94A176B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92375-243C-4661-B8D6-18E89E6A3DD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988434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2F3CC23-16EB-41DB-9692-09D8393B6D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A0F7F0A-5238-47A0-AFA2-BEC7F61EA4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964314C-304A-4DD6-B533-061151EE2E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5E422-059D-44B1-810A-3163560CDA6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195821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8D6851F-336E-4A54-B3BB-23B40D9CA3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40EA174-5752-46A2-A76D-6DE9334520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5281F1A-76F8-4EE0-A121-A0DE528335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1671E-2F60-4ADA-A5E9-D20E0D015C1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998892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21D0B5-E2BD-42A0-9EF7-07D0161197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6E6CAEBB-3F18-4A1B-AEBF-B74BF12782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0AB358A-A5B5-4EEC-97D6-B0B4AD3C1B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7C842-0EB4-418D-8301-E5F131073C0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534492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496F9F2-3C08-4E4F-87B4-1536B5F1E6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C412F4A-81A3-4655-9155-0B1641D700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1F5924F-9801-4B65-9CC0-7B80FB8558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A5BBF-E045-4FD5-85F2-CFF7A1CF467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0359695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Naslov, tekst i 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5026B6A-4C5B-4BB0-8A21-D135978C7D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3434AC5A-F18B-4E95-AEDE-A001DF902F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D7945198-67F8-4330-ADB1-F7DD2A633F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51FDA-E191-4E22-8E04-965D93BE52F5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741132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slov, tekst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2401E04-8FEF-41FD-B5F7-20EE1B6A7C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1A08194-35CE-4658-A965-32F8E2D4EB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9E65FEB-026A-43F2-8EDD-B80EE80B0C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277FA-130D-4B97-9895-6A1B4E139EB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435562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Naslov i dva sadržaja iznad tek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half" idx="3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683D27AA-F862-4662-923E-59089FDC1F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5A1951E0-0E14-4861-A1DF-CAC7D0A589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7BDED6FA-0BE7-401F-8052-391EFAB73D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C6D6E4-1A32-4332-B016-DB2EBCC8FD3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6118323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Naslov i tekst iznad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7BA833D-C695-4064-BD4C-BE90526B17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BBD6A36-508E-4174-A6AD-756E6B5C93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488C1B3-E451-4204-8696-188BB01BCD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F06BB-5005-441F-944E-DD3C6A69A9B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931442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BBD9CCA4-FCF9-4A1E-9029-AE129A0D1F0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29699" name="Freeform 3">
              <a:extLst>
                <a:ext uri="{FF2B5EF4-FFF2-40B4-BE49-F238E27FC236}">
                  <a16:creationId xmlns:a16="http://schemas.microsoft.com/office/drawing/2014/main" id="{58B36843-48D0-4562-B869-16D2B0F8CFC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E5135E7E-BE8B-42C1-B88A-B830125BCC5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9701" name="Rectangle 5">
            <a:extLst>
              <a:ext uri="{FF2B5EF4-FFF2-40B4-BE49-F238E27FC236}">
                <a16:creationId xmlns:a16="http://schemas.microsoft.com/office/drawing/2014/main" id="{5283DCE7-E4E0-4E73-AE7A-96D189F308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title style</a:t>
            </a:r>
          </a:p>
        </p:txBody>
      </p:sp>
      <p:sp>
        <p:nvSpPr>
          <p:cNvPr id="29702" name="Rectangle 6">
            <a:extLst>
              <a:ext uri="{FF2B5EF4-FFF2-40B4-BE49-F238E27FC236}">
                <a16:creationId xmlns:a16="http://schemas.microsoft.com/office/drawing/2014/main" id="{EC16E800-E4A4-48AD-9248-D85682E689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text styles</a:t>
            </a:r>
          </a:p>
          <a:p>
            <a:pPr lvl="1"/>
            <a:r>
              <a:rPr lang="hr-HR"/>
              <a:t>Second level</a:t>
            </a:r>
          </a:p>
          <a:p>
            <a:pPr lvl="2"/>
            <a:r>
              <a:rPr lang="hr-HR"/>
              <a:t>Third level</a:t>
            </a:r>
          </a:p>
          <a:p>
            <a:pPr lvl="3"/>
            <a:r>
              <a:rPr lang="hr-HR"/>
              <a:t>Fourth level</a:t>
            </a:r>
          </a:p>
          <a:p>
            <a:pPr lvl="4"/>
            <a:r>
              <a:rPr lang="hr-HR"/>
              <a:t>Fifth level</a:t>
            </a:r>
          </a:p>
        </p:txBody>
      </p:sp>
      <p:sp>
        <p:nvSpPr>
          <p:cNvPr id="29703" name="Rectangle 7">
            <a:extLst>
              <a:ext uri="{FF2B5EF4-FFF2-40B4-BE49-F238E27FC236}">
                <a16:creationId xmlns:a16="http://schemas.microsoft.com/office/drawing/2014/main" id="{C381C007-13FE-4F4E-B867-43221FA729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29704" name="Rectangle 8">
            <a:extLst>
              <a:ext uri="{FF2B5EF4-FFF2-40B4-BE49-F238E27FC236}">
                <a16:creationId xmlns:a16="http://schemas.microsoft.com/office/drawing/2014/main" id="{AFD86ECE-261C-4DFD-9A13-5C271458134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29705" name="Rectangle 9">
            <a:extLst>
              <a:ext uri="{FF2B5EF4-FFF2-40B4-BE49-F238E27FC236}">
                <a16:creationId xmlns:a16="http://schemas.microsoft.com/office/drawing/2014/main" id="{AC68367E-37D2-4A7B-B219-DFB5B70F663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4DC7DC38-C143-4D00-9A80-2246DB0CC29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56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163507D-9D85-4BCF-B46F-4E7A21ECA44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2208213"/>
            <a:ext cx="8229600" cy="1725612"/>
          </a:xfrm>
        </p:spPr>
        <p:txBody>
          <a:bodyPr/>
          <a:lstStyle/>
          <a:p>
            <a:pPr eaLnBrk="1" hangingPunct="1">
              <a:defRPr/>
            </a:pPr>
            <a:br>
              <a:rPr lang="hr-HR" sz="4400" b="1"/>
            </a:br>
            <a:r>
              <a:rPr lang="hr-HR" sz="4000" b="1">
                <a:latin typeface="Arial" charset="0"/>
              </a:rPr>
              <a:t>PROTEROZOIK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F1777D6-D2E5-4440-A129-4A085E7D543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 flipV="1">
            <a:off x="1371600" y="4772025"/>
            <a:ext cx="6400800" cy="968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80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5E1EBED-EEF1-4F44-97E3-A9A7E1E1F6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en-US" sz="4000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7166ABA-3E39-46B2-9BC8-0DAD73FFCB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229600" cy="2362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CC00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2000">
                <a:latin typeface="Arial" panose="020B0604020202020204" pitchFamily="34" charset="0"/>
              </a:rPr>
              <a:t>eon započeo prije 2.5 milijardi godina, a završio prije 542 milijuna godina (42 % vremena ukupne Zemljine prošlosti)</a:t>
            </a:r>
          </a:p>
          <a:p>
            <a:pPr eaLnBrk="1" hangingPunct="1">
              <a:lnSpc>
                <a:spcPct val="80000"/>
              </a:lnSpc>
              <a:buClr>
                <a:srgbClr val="00CC00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2000">
                <a:latin typeface="Arial" panose="020B0604020202020204" pitchFamily="34" charset="0"/>
              </a:rPr>
              <a:t>vrijeme početka “moderne” tektonike ploča i vrijeme početka izrazitijeg taloženja sedimentnih stijena</a:t>
            </a:r>
          </a:p>
          <a:p>
            <a:pPr eaLnBrk="1" hangingPunct="1">
              <a:lnSpc>
                <a:spcPct val="80000"/>
              </a:lnSpc>
              <a:buClr>
                <a:srgbClr val="00CC00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2000">
                <a:latin typeface="Arial" panose="020B0604020202020204" pitchFamily="34" charset="0"/>
              </a:rPr>
              <a:t>arhajsko taloženje prevladavajuće u dubokomorskim okolišima, proterozojsko izrazitije i u plitkovodnim okolišima</a:t>
            </a:r>
          </a:p>
          <a:p>
            <a:pPr eaLnBrk="1" hangingPunct="1">
              <a:lnSpc>
                <a:spcPct val="80000"/>
              </a:lnSpc>
              <a:buClr>
                <a:srgbClr val="00CC00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2000">
                <a:latin typeface="Arial" panose="020B0604020202020204" pitchFamily="34" charset="0"/>
              </a:rPr>
              <a:t>proterozojske stijene su manje izmjenjene od arhajskih, ali također siromašne fosilima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Group 2">
            <a:extLst>
              <a:ext uri="{FF2B5EF4-FFF2-40B4-BE49-F238E27FC236}">
                <a16:creationId xmlns:a16="http://schemas.microsoft.com/office/drawing/2014/main" id="{15A1FD21-C1ED-4E7C-BB34-1E235B0C853A}"/>
              </a:ext>
            </a:extLst>
          </p:cNvPr>
          <p:cNvGraphicFramePr>
            <a:graphicFrameLocks noGrp="1"/>
          </p:cNvGraphicFramePr>
          <p:nvPr/>
        </p:nvGraphicFramePr>
        <p:xfrm>
          <a:off x="1622425" y="1673225"/>
          <a:ext cx="5899150" cy="3513138"/>
        </p:xfrm>
        <a:graphic>
          <a:graphicData uri="http://schemas.openxmlformats.org/drawingml/2006/table">
            <a:tbl>
              <a:tblPr/>
              <a:tblGrid>
                <a:gridCol w="1474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4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4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47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1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EON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ERA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PERIOD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prije milijuna godina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646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PROTEROZOIK</a:t>
                      </a:r>
                      <a:endParaRPr kumimoji="0" lang="hr-HR" sz="1200" b="0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Neoproterozoik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Ediakaran-Vendij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Kriogenij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Tonij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635 - 541 </a:t>
                      </a:r>
                      <a:endParaRPr kumimoji="0" lang="hr-H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720 - 635</a:t>
                      </a:r>
                      <a:endParaRPr kumimoji="0" lang="hr-H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1000 - 720</a:t>
                      </a:r>
                      <a:endParaRPr kumimoji="0" lang="hr-H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1200 - 1000</a:t>
                      </a:r>
                      <a:endParaRPr kumimoji="0" lang="hr-H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1400 - 1200</a:t>
                      </a:r>
                      <a:endParaRPr kumimoji="0" lang="hr-H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1600 - 1400</a:t>
                      </a:r>
                      <a:endParaRPr kumimoji="0" lang="hr-H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1800 - 1600</a:t>
                      </a:r>
                      <a:endParaRPr kumimoji="0" lang="hr-H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2050 - 1800</a:t>
                      </a:r>
                      <a:endParaRPr kumimoji="0" lang="hr-H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2300 - 2050</a:t>
                      </a:r>
                      <a:endParaRPr kumimoji="0" lang="hr-H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2500 - 2300</a:t>
                      </a:r>
                      <a:endParaRPr kumimoji="0" lang="hr-H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2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Mezoproterozoik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Stenij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Ektazij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Kalimij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18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Paleproterozoik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Staterij</a:t>
                      </a:r>
                      <a:endParaRPr kumimoji="0" lang="hr-H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Orosirij</a:t>
                      </a:r>
                      <a:endParaRPr kumimoji="0" lang="hr-H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Racij</a:t>
                      </a:r>
                      <a:endParaRPr kumimoji="0" lang="hr-H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CDA3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Siderij</a:t>
                      </a:r>
                      <a:endParaRPr kumimoji="0" lang="hr-H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CDA34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1212B35A-A591-43E1-A6FD-F3178B9995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609600"/>
          </a:xfrm>
        </p:spPr>
        <p:txBody>
          <a:bodyPr/>
          <a:lstStyle/>
          <a:p>
            <a:pPr eaLnBrk="1" hangingPunct="1">
              <a:defRPr/>
            </a:pPr>
            <a:r>
              <a:rPr lang="hr-HR" sz="2800" b="1">
                <a:latin typeface="Arial" charset="0"/>
              </a:rPr>
              <a:t>Trakaste željezovite formacije</a:t>
            </a:r>
            <a:endParaRPr lang="en-US" sz="2800" b="1">
              <a:latin typeface="Arial" charset="0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192AA4C9-CFEC-4A76-8599-01E507A7919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1371600"/>
            <a:ext cx="4038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prvotni kisik je nastajao fotokemijskim reakcijama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na prisutnost kisika u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prekambrijskim</a:t>
            </a:r>
            <a:r>
              <a:rPr lang="hr-HR" altLang="sr-Latn-RS" sz="1200" b="1" dirty="0">
                <a:latin typeface="Arial" panose="020B0604020202020204" pitchFamily="34" charset="0"/>
              </a:rPr>
              <a:t> oceanima (ne i u atmosferi) ukazuju trakaste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željezovite</a:t>
            </a:r>
            <a:r>
              <a:rPr lang="hr-HR" altLang="sr-Latn-RS" sz="1200" b="1" dirty="0">
                <a:latin typeface="Arial" panose="020B0604020202020204" pitchFamily="34" charset="0"/>
              </a:rPr>
              <a:t> formacije (</a:t>
            </a:r>
            <a:r>
              <a:rPr lang="hr-HR" altLang="sr-Latn-RS" sz="1200" b="1" i="1" dirty="0">
                <a:latin typeface="Arial" panose="020B0604020202020204" pitchFamily="34" charset="0"/>
              </a:rPr>
              <a:t>"</a:t>
            </a:r>
            <a:r>
              <a:rPr lang="hr-HR" altLang="sr-Latn-RS" sz="1200" b="1" i="1" dirty="0" err="1">
                <a:latin typeface="Arial" panose="020B0604020202020204" pitchFamily="34" charset="0"/>
              </a:rPr>
              <a:t>Banded</a:t>
            </a:r>
            <a:r>
              <a:rPr lang="hr-HR" altLang="sr-Latn-RS" sz="1200" b="1" i="1" dirty="0">
                <a:latin typeface="Arial" panose="020B0604020202020204" pitchFamily="34" charset="0"/>
              </a:rPr>
              <a:t> </a:t>
            </a:r>
            <a:r>
              <a:rPr lang="hr-HR" altLang="sr-Latn-RS" sz="1200" b="1" i="1" dirty="0" err="1">
                <a:latin typeface="Arial" panose="020B0604020202020204" pitchFamily="34" charset="0"/>
              </a:rPr>
              <a:t>Iron</a:t>
            </a:r>
            <a:r>
              <a:rPr lang="hr-HR" altLang="sr-Latn-RS" sz="1200" b="1" i="1" dirty="0">
                <a:latin typeface="Arial" panose="020B0604020202020204" pitchFamily="34" charset="0"/>
              </a:rPr>
              <a:t> </a:t>
            </a:r>
            <a:r>
              <a:rPr lang="hr-HR" altLang="sr-Latn-RS" sz="1200" b="1" i="1" dirty="0" err="1">
                <a:latin typeface="Arial" panose="020B0604020202020204" pitchFamily="34" charset="0"/>
              </a:rPr>
              <a:t>Formations</a:t>
            </a:r>
            <a:r>
              <a:rPr lang="hr-HR" altLang="sr-Latn-RS" sz="1200" b="1" i="1" dirty="0">
                <a:latin typeface="Arial" panose="020B0604020202020204" pitchFamily="34" charset="0"/>
              </a:rPr>
              <a:t>" </a:t>
            </a:r>
            <a:r>
              <a:rPr lang="hr-HR" altLang="sr-Latn-RS" sz="1200" b="1" dirty="0">
                <a:latin typeface="Arial" panose="020B0604020202020204" pitchFamily="34" charset="0"/>
              </a:rPr>
              <a:t>- BIF)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izgrađuju ih lamine rožnjaka bogate magnetitom (Fe</a:t>
            </a:r>
            <a:r>
              <a:rPr lang="hr-HR" altLang="sr-Latn-RS" sz="1200" b="1" baseline="-25000" dirty="0">
                <a:latin typeface="Arial" panose="020B0604020202020204" pitchFamily="34" charset="0"/>
              </a:rPr>
              <a:t>3</a:t>
            </a:r>
            <a:r>
              <a:rPr lang="hr-HR" altLang="sr-Latn-RS" sz="1200" b="1" dirty="0">
                <a:latin typeface="Arial" panose="020B0604020202020204" pitchFamily="34" charset="0"/>
              </a:rPr>
              <a:t>O</a:t>
            </a:r>
            <a:r>
              <a:rPr lang="hr-HR" altLang="sr-Latn-RS" sz="1200" b="1" baseline="-25000" dirty="0">
                <a:latin typeface="Arial" panose="020B0604020202020204" pitchFamily="34" charset="0"/>
              </a:rPr>
              <a:t>4</a:t>
            </a:r>
            <a:r>
              <a:rPr lang="hr-HR" altLang="sr-Latn-RS" sz="1200" b="1" dirty="0">
                <a:latin typeface="Arial" panose="020B0604020202020204" pitchFamily="34" charset="0"/>
              </a:rPr>
              <a:t>) i/ili hematitom (Fe</a:t>
            </a:r>
            <a:r>
              <a:rPr lang="hr-HR" altLang="sr-Latn-RS" sz="1200" b="1" baseline="-25000" dirty="0">
                <a:latin typeface="Arial" panose="020B0604020202020204" pitchFamily="34" charset="0"/>
              </a:rPr>
              <a:t>2</a:t>
            </a:r>
            <a:r>
              <a:rPr lang="hr-HR" altLang="sr-Latn-RS" sz="1200" b="1" dirty="0">
                <a:latin typeface="Arial" panose="020B0604020202020204" pitchFamily="34" charset="0"/>
              </a:rPr>
              <a:t>O</a:t>
            </a:r>
            <a:r>
              <a:rPr lang="hr-HR" altLang="sr-Latn-RS" sz="1200" b="1" baseline="-25000" dirty="0">
                <a:latin typeface="Arial" panose="020B0604020202020204" pitchFamily="34" charset="0"/>
              </a:rPr>
              <a:t>3</a:t>
            </a:r>
            <a:r>
              <a:rPr lang="hr-HR" altLang="sr-Latn-RS" sz="1200" b="1" dirty="0">
                <a:latin typeface="Arial" panose="020B0604020202020204" pitchFamily="34" charset="0"/>
              </a:rPr>
              <a:t>) u izmjeni sa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laminama</a:t>
            </a:r>
            <a:r>
              <a:rPr lang="hr-HR" altLang="sr-Latn-RS" sz="1200" b="1" dirty="0">
                <a:latin typeface="Arial" panose="020B0604020202020204" pitchFamily="34" charset="0"/>
              </a:rPr>
              <a:t> rožnjaka koje sadrže pirit (FeS</a:t>
            </a:r>
            <a:r>
              <a:rPr lang="hr-HR" altLang="sr-Latn-RS" sz="1200" b="1" baseline="-25000" dirty="0">
                <a:latin typeface="Arial" panose="020B0604020202020204" pitchFamily="34" charset="0"/>
              </a:rPr>
              <a:t>2</a:t>
            </a:r>
            <a:r>
              <a:rPr lang="hr-HR" altLang="sr-Latn-RS" sz="1200" b="1" dirty="0"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prisutnošću kisika određena količina u moru otopljenih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fero</a:t>
            </a:r>
            <a:r>
              <a:rPr lang="hr-HR" altLang="sr-Latn-RS" sz="1200" b="1" dirty="0">
                <a:latin typeface="Arial" panose="020B0604020202020204" pitchFamily="34" charset="0"/>
              </a:rPr>
              <a:t> iona (Fe</a:t>
            </a:r>
            <a:r>
              <a:rPr lang="hr-HR" altLang="sr-Latn-RS" sz="1200" b="1" baseline="30000" dirty="0">
                <a:latin typeface="Arial" panose="020B0604020202020204" pitchFamily="34" charset="0"/>
              </a:rPr>
              <a:t>2+) </a:t>
            </a:r>
            <a:r>
              <a:rPr lang="hr-HR" altLang="sr-Latn-RS" sz="1200" b="1" dirty="0">
                <a:latin typeface="Arial" panose="020B0604020202020204" pitchFamily="34" charset="0"/>
              </a:rPr>
              <a:t>prelazi u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feri</a:t>
            </a:r>
            <a:r>
              <a:rPr lang="hr-HR" altLang="sr-Latn-RS" sz="1200" b="1" dirty="0">
                <a:latin typeface="Arial" panose="020B0604020202020204" pitchFamily="34" charset="0"/>
              </a:rPr>
              <a:t> ione (Fe</a:t>
            </a:r>
            <a:r>
              <a:rPr lang="hr-HR" altLang="sr-Latn-RS" sz="1200" b="1" baseline="30000" dirty="0">
                <a:latin typeface="Arial" panose="020B0604020202020204" pitchFamily="34" charset="0"/>
              </a:rPr>
              <a:t>3+</a:t>
            </a:r>
            <a:r>
              <a:rPr lang="hr-HR" altLang="sr-Latn-RS" sz="1200" b="1" dirty="0">
                <a:latin typeface="Arial" panose="020B0604020202020204" pitchFamily="34" charset="0"/>
              </a:rPr>
              <a:t>) koji nisu topivi kada nastaje crvena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rožnjačka</a:t>
            </a:r>
            <a:r>
              <a:rPr lang="hr-HR" altLang="sr-Latn-RS" sz="1200" b="1" dirty="0">
                <a:latin typeface="Arial" panose="020B0604020202020204" pitchFamily="34" charset="0"/>
              </a:rPr>
              <a:t> lamina s magnetitom (sadrži i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fero</a:t>
            </a:r>
            <a:r>
              <a:rPr lang="hr-HR" altLang="sr-Latn-RS" sz="1200" b="1" dirty="0">
                <a:latin typeface="Arial" panose="020B0604020202020204" pitchFamily="34" charset="0"/>
              </a:rPr>
              <a:t> ione)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prisutnošću veće količine kisika, svi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fero</a:t>
            </a:r>
            <a:r>
              <a:rPr lang="hr-HR" altLang="sr-Latn-RS" sz="1200" b="1" dirty="0">
                <a:latin typeface="Arial" panose="020B0604020202020204" pitchFamily="34" charset="0"/>
              </a:rPr>
              <a:t> ioni prelaze u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feri</a:t>
            </a:r>
            <a:r>
              <a:rPr lang="hr-HR" altLang="sr-Latn-RS" sz="1200" b="1" dirty="0">
                <a:latin typeface="Arial" panose="020B0604020202020204" pitchFamily="34" charset="0"/>
              </a:rPr>
              <a:t> ione i nastaje crvena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rožnjačka</a:t>
            </a:r>
            <a:r>
              <a:rPr lang="hr-HR" altLang="sr-Latn-RS" sz="1200" b="1" dirty="0">
                <a:latin typeface="Arial" panose="020B0604020202020204" pitchFamily="34" charset="0"/>
              </a:rPr>
              <a:t> lamina s hematitom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daljnja proizvodnja kisika uništava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cijanobakterije</a:t>
            </a:r>
            <a:r>
              <a:rPr lang="hr-HR" altLang="sr-Latn-RS" sz="1200" b="1" dirty="0">
                <a:latin typeface="Arial" panose="020B0604020202020204" pitchFamily="34" charset="0"/>
              </a:rPr>
              <a:t> i u uvjetima bez kisika taloži se siva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rožnjačka</a:t>
            </a:r>
            <a:r>
              <a:rPr lang="hr-HR" altLang="sr-Latn-RS" sz="1200" b="1" dirty="0">
                <a:latin typeface="Arial" panose="020B0604020202020204" pitchFamily="34" charset="0"/>
              </a:rPr>
              <a:t> lamina s piritom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razvoj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cijanobakterija</a:t>
            </a:r>
            <a:r>
              <a:rPr lang="hr-HR" altLang="sr-Latn-RS" sz="1200" b="1" dirty="0">
                <a:latin typeface="Arial" panose="020B0604020202020204" pitchFamily="34" charset="0"/>
              </a:rPr>
              <a:t> se obnavlja i proces se ponavlja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BIF-a ima između 3-1.8 milijardi godina, dok ih u naslagama mlađim od 1.8 milijardi godina više nema jer u oceanima više nema dovoljno otopljenog Fe</a:t>
            </a:r>
            <a:r>
              <a:rPr lang="hr-HR" altLang="sr-Latn-RS" sz="1200" b="1" baseline="30000" dirty="0">
                <a:latin typeface="Arial" panose="020B0604020202020204" pitchFamily="34" charset="0"/>
              </a:rPr>
              <a:t>2+ </a:t>
            </a:r>
            <a:endParaRPr lang="hr-HR" altLang="sr-Latn-RS" sz="1200" b="1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endParaRPr lang="hr-HR" altLang="sr-Latn-RS" sz="1200" b="1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endParaRPr lang="hr-HR" altLang="sr-Latn-RS" sz="1200" b="1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endParaRPr lang="hr-HR" altLang="sr-Latn-RS" sz="1200" b="1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endParaRPr lang="hr-HR" altLang="sr-Latn-RS" sz="1200" b="1" baseline="30000" dirty="0">
              <a:latin typeface="Arial" panose="020B0604020202020204" pitchFamily="34" charset="0"/>
            </a:endParaRPr>
          </a:p>
        </p:txBody>
      </p:sp>
      <p:pic>
        <p:nvPicPr>
          <p:cNvPr id="10244" name="Picture 4" descr="imagel052">
            <a:extLst>
              <a:ext uri="{FF2B5EF4-FFF2-40B4-BE49-F238E27FC236}">
                <a16:creationId xmlns:a16="http://schemas.microsoft.com/office/drawing/2014/main" id="{94BB39A7-49D5-4881-8ECD-F73DDA622385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4663" y="981075"/>
            <a:ext cx="4751387" cy="2805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7" descr="bif">
            <a:extLst>
              <a:ext uri="{FF2B5EF4-FFF2-40B4-BE49-F238E27FC236}">
                <a16:creationId xmlns:a16="http://schemas.microsoft.com/office/drawing/2014/main" id="{DEA6740A-7944-4435-9D9D-0F1B724BA289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3886200"/>
            <a:ext cx="3695700" cy="2771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C7A9034-D97D-4E8C-BA6C-5A5C994194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457200"/>
          </a:xfrm>
        </p:spPr>
        <p:txBody>
          <a:bodyPr/>
          <a:lstStyle/>
          <a:p>
            <a:pPr eaLnBrk="1" hangingPunct="1">
              <a:defRPr/>
            </a:pPr>
            <a:r>
              <a:rPr lang="hr-HR" sz="2800" b="1" dirty="0">
                <a:latin typeface="Arial" charset="0"/>
              </a:rPr>
              <a:t>Crvene naslage </a:t>
            </a:r>
            <a:r>
              <a:rPr lang="hr-HR" altLang="sr-Latn-RS" sz="2800" b="1" dirty="0">
                <a:latin typeface="Arial" panose="020B0604020202020204" pitchFamily="34" charset="0"/>
              </a:rPr>
              <a:t>(</a:t>
            </a:r>
            <a:r>
              <a:rPr lang="hr-HR" altLang="sr-Latn-RS" sz="2800" b="1" i="1" dirty="0">
                <a:latin typeface="Arial" panose="020B0604020202020204" pitchFamily="34" charset="0"/>
              </a:rPr>
              <a:t>"Red </a:t>
            </a:r>
            <a:r>
              <a:rPr lang="hr-HR" altLang="sr-Latn-RS" sz="2800" b="1" i="1" dirty="0" err="1">
                <a:latin typeface="Arial" panose="020B0604020202020204" pitchFamily="34" charset="0"/>
              </a:rPr>
              <a:t>Beds</a:t>
            </a:r>
            <a:r>
              <a:rPr lang="hr-HR" altLang="sr-Latn-RS" sz="2800" b="1" i="1" dirty="0">
                <a:latin typeface="Arial" panose="020B0604020202020204" pitchFamily="34" charset="0"/>
              </a:rPr>
              <a:t>“</a:t>
            </a:r>
            <a:r>
              <a:rPr lang="hr-HR" altLang="sr-Latn-RS" sz="2800" b="1" dirty="0">
                <a:latin typeface="Arial" panose="020B0604020202020204" pitchFamily="34" charset="0"/>
              </a:rPr>
              <a:t>)</a:t>
            </a:r>
            <a:br>
              <a:rPr lang="hr-HR" altLang="sr-Latn-RS" sz="2800" b="1" dirty="0">
                <a:latin typeface="Arial" panose="020B0604020202020204" pitchFamily="34" charset="0"/>
              </a:rPr>
            </a:br>
            <a:endParaRPr lang="hr-HR" sz="2800" b="1" dirty="0">
              <a:latin typeface="Arial" charset="0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7D21615-C715-4EE4-9CB9-2C2FCC675C4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577975"/>
            <a:ext cx="4038600" cy="42894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o povećanoj količini kisika u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prekambrijskoj</a:t>
            </a:r>
            <a:r>
              <a:rPr lang="hr-HR" altLang="sr-Latn-RS" sz="1200" b="1" dirty="0">
                <a:latin typeface="Arial" panose="020B0604020202020204" pitchFamily="34" charset="0"/>
              </a:rPr>
              <a:t> atmosferi govore crvene naslage (</a:t>
            </a:r>
            <a:r>
              <a:rPr lang="hr-HR" altLang="sr-Latn-RS" sz="1200" b="1" i="1" dirty="0">
                <a:latin typeface="Arial" panose="020B0604020202020204" pitchFamily="34" charset="0"/>
              </a:rPr>
              <a:t>"Red </a:t>
            </a:r>
            <a:r>
              <a:rPr lang="hr-HR" altLang="sr-Latn-RS" sz="1200" b="1" i="1" dirty="0" err="1">
                <a:latin typeface="Arial" panose="020B0604020202020204" pitchFamily="34" charset="0"/>
              </a:rPr>
              <a:t>Beds</a:t>
            </a:r>
            <a:r>
              <a:rPr lang="hr-HR" altLang="sr-Latn-RS" sz="1200" b="1" i="1" dirty="0">
                <a:latin typeface="Arial" panose="020B0604020202020204" pitchFamily="34" charset="0"/>
              </a:rPr>
              <a:t>“</a:t>
            </a:r>
            <a:r>
              <a:rPr lang="hr-HR" altLang="sr-Latn-RS" sz="1200" b="1" dirty="0"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za razliku od BIF-a, "Red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Beds</a:t>
            </a:r>
            <a:r>
              <a:rPr lang="hr-HR" altLang="sr-Latn-RS" sz="1200" b="1" dirty="0">
                <a:latin typeface="Arial" panose="020B0604020202020204" pitchFamily="34" charset="0"/>
              </a:rPr>
              <a:t>" su nastale na kopnu 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tijekom kopnene oksidacije pirita ili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olivina</a:t>
            </a:r>
            <a:r>
              <a:rPr lang="hr-HR" altLang="sr-Latn-RS" sz="1200" b="1" dirty="0">
                <a:latin typeface="Arial" panose="020B0604020202020204" pitchFamily="34" charset="0"/>
              </a:rPr>
              <a:t>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fajalita</a:t>
            </a:r>
            <a:r>
              <a:rPr lang="hr-HR" altLang="sr-Latn-RS" sz="1200" b="1" dirty="0">
                <a:latin typeface="Arial" panose="020B0604020202020204" pitchFamily="34" charset="0"/>
              </a:rPr>
              <a:t> (Fe</a:t>
            </a:r>
            <a:r>
              <a:rPr lang="hr-HR" altLang="sr-Latn-RS" sz="1200" b="1" baseline="-25000" dirty="0">
                <a:latin typeface="Arial" panose="020B0604020202020204" pitchFamily="34" charset="0"/>
              </a:rPr>
              <a:t>2</a:t>
            </a:r>
            <a:r>
              <a:rPr lang="hr-HR" altLang="sr-Latn-RS" sz="1200" b="1" dirty="0">
                <a:latin typeface="Arial" panose="020B0604020202020204" pitchFamily="34" charset="0"/>
              </a:rPr>
              <a:t>SiO</a:t>
            </a:r>
            <a:r>
              <a:rPr lang="hr-HR" altLang="sr-Latn-RS" sz="1200" b="1" baseline="-25000" dirty="0">
                <a:latin typeface="Arial" panose="020B0604020202020204" pitchFamily="34" charset="0"/>
              </a:rPr>
              <a:t>4</a:t>
            </a:r>
            <a:r>
              <a:rPr lang="hr-HR" altLang="sr-Latn-RS" sz="1200" b="1" dirty="0">
                <a:latin typeface="Arial" panose="020B0604020202020204" pitchFamily="34" charset="0"/>
              </a:rPr>
              <a:t>) nastaje hematit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sediment bogat hematitom biva erodiran, transportiran i taložen 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česte su i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fanerozojske</a:t>
            </a:r>
            <a:r>
              <a:rPr lang="hr-HR" altLang="sr-Latn-RS" sz="1200" b="1" dirty="0">
                <a:latin typeface="Arial" panose="020B0604020202020204" pitchFamily="34" charset="0"/>
              </a:rPr>
              <a:t> “Red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Beds</a:t>
            </a:r>
            <a:r>
              <a:rPr lang="hr-HR" altLang="sr-Latn-RS" sz="1200" b="1" dirty="0">
                <a:latin typeface="Arial" panose="020B0604020202020204" pitchFamily="34" charset="0"/>
              </a:rPr>
              <a:t>” (naročito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permsko-trijaske</a:t>
            </a:r>
            <a:r>
              <a:rPr lang="hr-HR" altLang="sr-Latn-RS" sz="1200" b="1" dirty="0">
                <a:latin typeface="Arial" panose="020B0604020202020204" pitchFamily="34" charset="0"/>
              </a:rPr>
              <a:t>) nastale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dehidratizacijom</a:t>
            </a:r>
            <a:r>
              <a:rPr lang="hr-HR" altLang="sr-Latn-RS" sz="1200" b="1" dirty="0">
                <a:latin typeface="Arial" panose="020B0604020202020204" pitchFamily="34" charset="0"/>
              </a:rPr>
              <a:t>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željezovitih</a:t>
            </a:r>
            <a:r>
              <a:rPr lang="hr-HR" altLang="sr-Latn-RS" sz="1200" b="1" dirty="0">
                <a:latin typeface="Arial" panose="020B0604020202020204" pitchFamily="34" charset="0"/>
              </a:rPr>
              <a:t> hidroksida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getita</a:t>
            </a:r>
            <a:r>
              <a:rPr lang="hr-HR" altLang="sr-Latn-RS" sz="1200" b="1" dirty="0">
                <a:latin typeface="Arial" panose="020B0604020202020204" pitchFamily="34" charset="0"/>
              </a:rPr>
              <a:t> i/ili limonita u vrlo suhim i vrućim kopnenim okolišima (pustinjama) 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"Red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Beds</a:t>
            </a:r>
            <a:r>
              <a:rPr lang="hr-HR" altLang="sr-Latn-RS" sz="1200" b="1" dirty="0">
                <a:latin typeface="Arial" panose="020B0604020202020204" pitchFamily="34" charset="0"/>
              </a:rPr>
              <a:t>" nisu prisutne u terenima starijim od 2.2-2.3 milijardi godina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tijekom razdoblja između 2.3.-1.8 milijardi godina ima i BIF-a i "Red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Beds</a:t>
            </a:r>
            <a:r>
              <a:rPr lang="hr-HR" altLang="sr-Latn-RS" sz="1200" b="1" dirty="0">
                <a:latin typeface="Arial" panose="020B0604020202020204" pitchFamily="34" charset="0"/>
              </a:rPr>
              <a:t>-a“ ovisno o količini kisika na određenom prostoru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neki smatraju da se "Red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Beds</a:t>
            </a:r>
            <a:r>
              <a:rPr lang="hr-HR" altLang="sr-Latn-RS" sz="1200" b="1" dirty="0">
                <a:latin typeface="Arial" panose="020B0604020202020204" pitchFamily="34" charset="0"/>
              </a:rPr>
              <a:t>" u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arhajskim</a:t>
            </a:r>
            <a:r>
              <a:rPr lang="hr-HR" altLang="sr-Latn-RS" sz="1200" b="1" dirty="0">
                <a:latin typeface="Arial" panose="020B0604020202020204" pitchFamily="34" charset="0"/>
              </a:rPr>
              <a:t> sedimentima ne mogu naći jer je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arhajska</a:t>
            </a:r>
            <a:r>
              <a:rPr lang="hr-HR" altLang="sr-Latn-RS" sz="1200" b="1" dirty="0">
                <a:latin typeface="Arial" panose="020B0604020202020204" pitchFamily="34" charset="0"/>
              </a:rPr>
              <a:t> sedimentacija pretežito bila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dubokovodna</a:t>
            </a:r>
            <a:r>
              <a:rPr lang="hr-HR" altLang="sr-Latn-RS" sz="1200" b="1" dirty="0">
                <a:latin typeface="Arial" panose="020B0604020202020204" pitchFamily="34" charset="0"/>
              </a:rPr>
              <a:t>, dok su “Red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Beds</a:t>
            </a:r>
            <a:r>
              <a:rPr lang="hr-HR" altLang="sr-Latn-RS" sz="1200" b="1" dirty="0">
                <a:latin typeface="Arial" panose="020B0604020202020204" pitchFamily="34" charset="0"/>
              </a:rPr>
              <a:t>”  kopneni sedimenti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b="1" dirty="0">
                <a:latin typeface="Arial" panose="020B0604020202020204" pitchFamily="34" charset="0"/>
              </a:rPr>
              <a:t>no,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arhajski</a:t>
            </a:r>
            <a:r>
              <a:rPr lang="hr-HR" altLang="sr-Latn-RS" sz="1200" b="1" dirty="0">
                <a:latin typeface="Arial" panose="020B0604020202020204" pitchFamily="34" charset="0"/>
              </a:rPr>
              <a:t>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Witwatersrand</a:t>
            </a:r>
            <a:r>
              <a:rPr lang="hr-HR" altLang="sr-Latn-RS" sz="1200" b="1" dirty="0">
                <a:latin typeface="Arial" panose="020B0604020202020204" pitchFamily="34" charset="0"/>
              </a:rPr>
              <a:t> sedimenti su kopneni sa dosta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uranita</a:t>
            </a:r>
            <a:r>
              <a:rPr lang="hr-HR" altLang="sr-Latn-RS" sz="1200" b="1" dirty="0">
                <a:latin typeface="Arial" panose="020B0604020202020204" pitchFamily="34" charset="0"/>
              </a:rPr>
              <a:t> i pirita </a:t>
            </a:r>
            <a:r>
              <a:rPr lang="hr-HR" altLang="sr-Latn-RS" sz="1200" b="1" i="1" dirty="0">
                <a:latin typeface="Arial" panose="020B0604020202020204" pitchFamily="34" charset="0"/>
              </a:rPr>
              <a:t>(minerali kojih nema u okolišima bogatim kisikom) </a:t>
            </a:r>
            <a:r>
              <a:rPr lang="hr-HR" altLang="sr-Latn-RS" sz="1200" b="1" dirty="0">
                <a:latin typeface="Arial" panose="020B0604020202020204" pitchFamily="34" charset="0"/>
              </a:rPr>
              <a:t>i nisu “Red </a:t>
            </a:r>
            <a:r>
              <a:rPr lang="hr-HR" altLang="sr-Latn-RS" sz="1200" b="1" dirty="0" err="1">
                <a:latin typeface="Arial" panose="020B0604020202020204" pitchFamily="34" charset="0"/>
              </a:rPr>
              <a:t>Beds</a:t>
            </a:r>
            <a:r>
              <a:rPr lang="hr-HR" altLang="sr-Latn-RS" sz="1200" b="1" dirty="0">
                <a:latin typeface="Arial" panose="020B0604020202020204" pitchFamily="34" charset="0"/>
              </a:rPr>
              <a:t>”</a:t>
            </a:r>
          </a:p>
        </p:txBody>
      </p:sp>
      <p:pic>
        <p:nvPicPr>
          <p:cNvPr id="12292" name="Picture 7" descr="4415130397_81bea99c53">
            <a:extLst>
              <a:ext uri="{FF2B5EF4-FFF2-40B4-BE49-F238E27FC236}">
                <a16:creationId xmlns:a16="http://schemas.microsoft.com/office/drawing/2014/main" id="{5DF00B89-7FB8-4845-957A-FAEF037465E1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67200" y="1981200"/>
            <a:ext cx="4724400" cy="3146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0C45A1F0-2DCB-4ACC-B52D-74903AE607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90488"/>
            <a:ext cx="8229600" cy="852488"/>
          </a:xfrm>
        </p:spPr>
        <p:txBody>
          <a:bodyPr/>
          <a:lstStyle/>
          <a:p>
            <a:pPr eaLnBrk="1" hangingPunct="1">
              <a:defRPr/>
            </a:pPr>
            <a:r>
              <a:rPr lang="hr-HR" sz="2800" b="1">
                <a:latin typeface="Arial" charset="0"/>
              </a:rPr>
              <a:t>Život u Proterozoiku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770D47B-76F2-42CE-8F29-6C8998143FAE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68313" y="4953000"/>
            <a:ext cx="8229600" cy="1752600"/>
          </a:xfrm>
        </p:spPr>
        <p:txBody>
          <a:bodyPr/>
          <a:lstStyle/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/>
              <a:t>bilo je pokušaja da se različiti </a:t>
            </a:r>
            <a:r>
              <a:rPr lang="hr-HR" altLang="sr-Latn-RS" sz="1200" dirty="0" err="1"/>
              <a:t>prekambrijski</a:t>
            </a:r>
            <a:r>
              <a:rPr lang="hr-HR" altLang="sr-Latn-RS" sz="1200" dirty="0"/>
              <a:t> </a:t>
            </a:r>
            <a:r>
              <a:rPr lang="hr-HR" altLang="sr-Latn-RS" sz="1200" dirty="0" err="1"/>
              <a:t>stromatoliti</a:t>
            </a:r>
            <a:r>
              <a:rPr lang="hr-HR" altLang="sr-Latn-RS" sz="1200" dirty="0"/>
              <a:t> iskoriste za odredbu njihove starosti 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/>
              <a:t>u 1.9 milijardi godina starim rožnjacima </a:t>
            </a:r>
            <a:r>
              <a:rPr lang="hr-HR" altLang="sr-Latn-RS" sz="1200" b="1" dirty="0" err="1"/>
              <a:t>Gunflint</a:t>
            </a:r>
            <a:r>
              <a:rPr lang="hr-HR" altLang="sr-Latn-RS" sz="1200" b="1" dirty="0"/>
              <a:t> formacije</a:t>
            </a:r>
            <a:r>
              <a:rPr lang="hr-HR" altLang="sr-Latn-RS" sz="1200" dirty="0"/>
              <a:t> Ontarija (Kanada) i sjeverne </a:t>
            </a:r>
            <a:r>
              <a:rPr lang="hr-HR" altLang="sr-Latn-RS" sz="1200" dirty="0" err="1"/>
              <a:t>Minesote</a:t>
            </a:r>
            <a:r>
              <a:rPr lang="hr-HR" altLang="sr-Latn-RS" sz="1200" dirty="0"/>
              <a:t> (SAD), po prvi puta su nađene </a:t>
            </a:r>
            <a:r>
              <a:rPr lang="hr-HR" altLang="sr-Latn-RS" sz="1200" dirty="0" err="1"/>
              <a:t>cijanobakterije</a:t>
            </a:r>
            <a:r>
              <a:rPr lang="hr-HR" altLang="sr-Latn-RS" sz="1200" dirty="0"/>
              <a:t> različitih formi; </a:t>
            </a:r>
            <a:r>
              <a:rPr lang="hr-HR" altLang="sr-Latn-RS" sz="1200" i="1" dirty="0" err="1"/>
              <a:t>Gunflintia</a:t>
            </a:r>
            <a:r>
              <a:rPr lang="hr-HR" altLang="sr-Latn-RS" sz="1200" dirty="0"/>
              <a:t>, </a:t>
            </a:r>
            <a:r>
              <a:rPr lang="hr-HR" altLang="sr-Latn-RS" sz="1200" i="1" dirty="0" err="1"/>
              <a:t>Animikiea</a:t>
            </a:r>
            <a:r>
              <a:rPr lang="hr-HR" altLang="sr-Latn-RS" sz="1200" dirty="0"/>
              <a:t>, </a:t>
            </a:r>
            <a:r>
              <a:rPr lang="hr-HR" altLang="sr-Latn-RS" sz="1200" i="1" dirty="0" err="1"/>
              <a:t>Oscillatoria</a:t>
            </a:r>
            <a:r>
              <a:rPr lang="hr-HR" altLang="sr-Latn-RS" sz="1200" dirty="0"/>
              <a:t>, </a:t>
            </a:r>
            <a:r>
              <a:rPr lang="hr-HR" altLang="sr-Latn-RS" sz="1200" i="1" dirty="0" err="1"/>
              <a:t>Kakakbekia</a:t>
            </a:r>
            <a:r>
              <a:rPr lang="hr-HR" altLang="sr-Latn-RS" sz="1200" dirty="0"/>
              <a:t>, </a:t>
            </a:r>
            <a:r>
              <a:rPr lang="hr-HR" altLang="sr-Latn-RS" sz="1200" i="1" dirty="0" err="1"/>
              <a:t>Eoastrion</a:t>
            </a:r>
            <a:r>
              <a:rPr lang="hr-HR" altLang="sr-Latn-RS" sz="1200" dirty="0"/>
              <a:t>, </a:t>
            </a:r>
            <a:r>
              <a:rPr lang="hr-HR" altLang="sr-Latn-RS" sz="1200" i="1" dirty="0" err="1"/>
              <a:t>Eosphaera</a:t>
            </a:r>
            <a:r>
              <a:rPr lang="hr-HR" altLang="sr-Latn-RS" sz="1200" dirty="0"/>
              <a:t>, </a:t>
            </a:r>
            <a:r>
              <a:rPr lang="hr-HR" altLang="sr-Latn-RS" sz="1200" i="1" dirty="0" err="1"/>
              <a:t>Huroniospora</a:t>
            </a:r>
            <a:r>
              <a:rPr lang="hr-HR" altLang="sr-Latn-RS" sz="1200" dirty="0"/>
              <a:t>...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 err="1"/>
              <a:t>eukarioti</a:t>
            </a:r>
            <a:r>
              <a:rPr lang="hr-HR" altLang="sr-Latn-RS" sz="1200" dirty="0"/>
              <a:t> – organizmi s membranom ako stanične jezgre i s jasnim kromosomima, razmnožavanje izmjenom generacija ili </a:t>
            </a:r>
            <a:r>
              <a:rPr lang="hr-HR" altLang="sr-Latn-RS" sz="1200" dirty="0" err="1"/>
              <a:t>sexualno</a:t>
            </a:r>
            <a:r>
              <a:rPr lang="hr-HR" altLang="sr-Latn-RS" sz="1200" dirty="0"/>
              <a:t> razmnožavanje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/>
              <a:t>prvi </a:t>
            </a:r>
            <a:r>
              <a:rPr lang="hr-HR" altLang="sr-Latn-RS" sz="1200" dirty="0" err="1"/>
              <a:t>eukarioti</a:t>
            </a:r>
            <a:r>
              <a:rPr lang="hr-HR" altLang="sr-Latn-RS" sz="1200" dirty="0"/>
              <a:t> su oni koji imaju stanice veće od 60 mikrona (prije 1.6 milijardi godina) - </a:t>
            </a:r>
            <a:r>
              <a:rPr lang="hr-HR" altLang="sr-Latn-RS" sz="1200" dirty="0" err="1"/>
              <a:t>akritarhi</a:t>
            </a:r>
            <a:r>
              <a:rPr lang="hr-HR" altLang="sr-Latn-RS" sz="1200" dirty="0"/>
              <a:t> - </a:t>
            </a:r>
            <a:r>
              <a:rPr lang="en-US" altLang="sr-Latn-RS" sz="1200" i="1" dirty="0"/>
              <a:t>"of uncertain </a:t>
            </a:r>
            <a:r>
              <a:rPr lang="en-US" altLang="sr-Latn-RS" sz="1200" i="1" dirty="0" err="1"/>
              <a:t>orgin</a:t>
            </a:r>
            <a:r>
              <a:rPr lang="en-US" altLang="sr-Latn-RS" sz="1200" i="1" dirty="0"/>
              <a:t>"</a:t>
            </a:r>
            <a:r>
              <a:rPr lang="hr-HR" altLang="sr-Latn-RS" sz="1200" dirty="0"/>
              <a:t>  - </a:t>
            </a:r>
            <a:r>
              <a:rPr lang="hr-HR" altLang="sr-Latn-RS" sz="1200" dirty="0" err="1"/>
              <a:t>algalni</a:t>
            </a:r>
            <a:r>
              <a:rPr lang="hr-HR" altLang="sr-Latn-RS" sz="1200" dirty="0"/>
              <a:t> plankton ?? (najstariji </a:t>
            </a:r>
            <a:r>
              <a:rPr lang="hr-HR" altLang="sr-Latn-RS" sz="1200" dirty="0" err="1"/>
              <a:t>akritarhi</a:t>
            </a:r>
            <a:r>
              <a:rPr lang="hr-HR" altLang="sr-Latn-RS" sz="1200" dirty="0"/>
              <a:t> stanica manjih od 60 mikrona starosti su 3.2 milijardi godina)</a:t>
            </a:r>
          </a:p>
        </p:txBody>
      </p:sp>
      <p:pic>
        <p:nvPicPr>
          <p:cNvPr id="14340" name="Picture 4" descr="imagel030">
            <a:extLst>
              <a:ext uri="{FF2B5EF4-FFF2-40B4-BE49-F238E27FC236}">
                <a16:creationId xmlns:a16="http://schemas.microsoft.com/office/drawing/2014/main" id="{7977126C-9D89-44F4-AFE9-081D87265AE9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836613"/>
            <a:ext cx="3816350" cy="39608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Akritarhi">
            <a:extLst>
              <a:ext uri="{FF2B5EF4-FFF2-40B4-BE49-F238E27FC236}">
                <a16:creationId xmlns:a16="http://schemas.microsoft.com/office/drawing/2014/main" id="{27EA7FEC-AD4D-45CC-841F-6F8451BFBF71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7900" y="1992313"/>
            <a:ext cx="3827463" cy="1736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9" name="Rectangle 9">
            <a:extLst>
              <a:ext uri="{FF2B5EF4-FFF2-40B4-BE49-F238E27FC236}">
                <a16:creationId xmlns:a16="http://schemas.microsoft.com/office/drawing/2014/main" id="{79D9E567-4F16-4FD9-B283-8E876E51CA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06363"/>
          </a:xfrm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6802B8B0-7CA9-4B7E-8EDB-76419DD95DC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eaLnBrk="1" hangingPunct="1">
              <a:buClr>
                <a:srgbClr val="00CC00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jedni od najstarijih </a:t>
            </a:r>
            <a:r>
              <a:rPr lang="de-DE" altLang="sr-Latn-RS" sz="1800">
                <a:latin typeface="Arial" panose="020B0604020202020204" pitchFamily="34" charset="0"/>
              </a:rPr>
              <a:t>fosilno sačuvani</a:t>
            </a:r>
            <a:r>
              <a:rPr lang="hr-HR" altLang="sr-Latn-RS" sz="1800">
                <a:latin typeface="Arial" panose="020B0604020202020204" pitchFamily="34" charset="0"/>
              </a:rPr>
              <a:t>h</a:t>
            </a:r>
            <a:r>
              <a:rPr lang="de-DE" altLang="sr-Latn-RS" sz="1800">
                <a:latin typeface="Arial" panose="020B0604020202020204" pitchFamily="34" charset="0"/>
              </a:rPr>
              <a:t> jednostanični</a:t>
            </a:r>
            <a:r>
              <a:rPr lang="hr-HR" altLang="sr-Latn-RS" sz="1800">
                <a:latin typeface="Arial" panose="020B0604020202020204" pitchFamily="34" charset="0"/>
              </a:rPr>
              <a:t>h</a:t>
            </a:r>
            <a:r>
              <a:rPr lang="de-DE" altLang="sr-Latn-RS" sz="1800">
                <a:latin typeface="Arial" panose="020B0604020202020204" pitchFamily="34" charset="0"/>
              </a:rPr>
              <a:t> eukariot</a:t>
            </a:r>
            <a:r>
              <a:rPr lang="hr-HR" altLang="sr-Latn-RS" sz="1800">
                <a:latin typeface="Arial" panose="020B0604020202020204" pitchFamily="34" charset="0"/>
              </a:rPr>
              <a:t>a skupine Protozoa</a:t>
            </a:r>
            <a:r>
              <a:rPr lang="de-DE" altLang="sr-Latn-RS" sz="1800">
                <a:latin typeface="Arial" panose="020B0604020202020204" pitchFamily="34" charset="0"/>
              </a:rPr>
              <a:t> oblika su malih vaza i starosti su oko 800 milijuna godina, a nađeni su unutar stijena Chuar grupe Grand kanjona, Arizona</a:t>
            </a:r>
            <a:r>
              <a:rPr lang="hr-HR" altLang="sr-Latn-RS" sz="1800">
                <a:latin typeface="Arial" panose="020B0604020202020204" pitchFamily="34" charset="0"/>
              </a:rPr>
              <a:t> (SAD)</a:t>
            </a:r>
          </a:p>
        </p:txBody>
      </p:sp>
      <p:pic>
        <p:nvPicPr>
          <p:cNvPr id="16388" name="Picture 7" descr="Protoctisti iz Chuar Grupe Grand kanjona">
            <a:extLst>
              <a:ext uri="{FF2B5EF4-FFF2-40B4-BE49-F238E27FC236}">
                <a16:creationId xmlns:a16="http://schemas.microsoft.com/office/drawing/2014/main" id="{2E082A28-D7F1-4BF5-9B8A-3EAD9674B49C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2438400"/>
            <a:ext cx="8382000" cy="3452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>
            <a:extLst>
              <a:ext uri="{FF2B5EF4-FFF2-40B4-BE49-F238E27FC236}">
                <a16:creationId xmlns:a16="http://schemas.microsoft.com/office/drawing/2014/main" id="{AC19290F-D975-425E-9228-6B702569B7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06363"/>
          </a:xfrm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ABF86312-46E8-4A55-B2FB-A83CEB0FD87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057400"/>
            <a:ext cx="4038600" cy="3276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CC00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prije pojave životinja bujan ravoj cijanobakterija i eukariotskih algi</a:t>
            </a:r>
          </a:p>
          <a:p>
            <a:pPr eaLnBrk="1" hangingPunct="1">
              <a:lnSpc>
                <a:spcPct val="80000"/>
              </a:lnSpc>
              <a:buClr>
                <a:srgbClr val="00CC00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prve životinje nisu imale skelet</a:t>
            </a:r>
          </a:p>
          <a:p>
            <a:pPr eaLnBrk="1" hangingPunct="1">
              <a:lnSpc>
                <a:spcPct val="80000"/>
              </a:lnSpc>
              <a:buClr>
                <a:srgbClr val="00CC00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t</a:t>
            </a:r>
            <a:r>
              <a:rPr lang="de-DE" altLang="sr-Latn-RS" sz="1600">
                <a:latin typeface="Arial" panose="020B0604020202020204" pitchFamily="34" charset="0"/>
              </a:rPr>
              <a:t>ragovi kretanja i ubušivanja</a:t>
            </a:r>
            <a:r>
              <a:rPr lang="hr-HR" altLang="sr-Latn-RS" sz="1600">
                <a:latin typeface="Arial" panose="020B0604020202020204" pitchFamily="34" charset="0"/>
              </a:rPr>
              <a:t> životinja</a:t>
            </a:r>
            <a:r>
              <a:rPr lang="de-DE" altLang="sr-Latn-RS" sz="1600">
                <a:latin typeface="Arial" panose="020B0604020202020204" pitchFamily="34" charset="0"/>
              </a:rPr>
              <a:t> jasno govore o njihovoj prisutnosti, a ti tragovi nigdje se ne nalaze u stijenama starijim od 1 milijarde godina</a:t>
            </a:r>
            <a:r>
              <a:rPr lang="hr-HR" altLang="sr-Latn-RS" sz="1600"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buClr>
                <a:srgbClr val="00CC00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de-DE" altLang="sr-Latn-RS" sz="1600">
                <a:latin typeface="Arial" panose="020B0604020202020204" pitchFamily="34" charset="0"/>
              </a:rPr>
              <a:t>u stijenama Belt supergrupe</a:t>
            </a:r>
            <a:r>
              <a:rPr lang="de-DE" altLang="sr-Latn-RS" sz="1600" b="1">
                <a:latin typeface="Arial" panose="020B0604020202020204" pitchFamily="34" charset="0"/>
              </a:rPr>
              <a:t> </a:t>
            </a:r>
            <a:r>
              <a:rPr lang="de-DE" altLang="sr-Latn-RS" sz="1600">
                <a:latin typeface="Arial" panose="020B0604020202020204" pitchFamily="34" charset="0"/>
              </a:rPr>
              <a:t>Montane</a:t>
            </a:r>
            <a:r>
              <a:rPr lang="hr-HR" altLang="sr-Latn-RS" sz="1600">
                <a:latin typeface="Arial" panose="020B0604020202020204" pitchFamily="34" charset="0"/>
              </a:rPr>
              <a:t> (SAD)</a:t>
            </a:r>
            <a:r>
              <a:rPr lang="de-DE" altLang="sr-Latn-RS" sz="1600">
                <a:latin typeface="Arial" panose="020B0604020202020204" pitchFamily="34" charset="0"/>
              </a:rPr>
              <a:t>, starim 1.3 milijardi godina, u kojima su nađene i najstarije višestanične alge</a:t>
            </a:r>
            <a:r>
              <a:rPr lang="hr-HR" altLang="sr-Latn-RS" sz="1600">
                <a:latin typeface="Arial" panose="020B0604020202020204" pitchFamily="34" charset="0"/>
              </a:rPr>
              <a:t>, nema nikavih tragova životinja</a:t>
            </a:r>
          </a:p>
          <a:p>
            <a:pPr eaLnBrk="1" hangingPunct="1">
              <a:lnSpc>
                <a:spcPct val="80000"/>
              </a:lnSpc>
              <a:buClr>
                <a:srgbClr val="00CC00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prvi tragovi ubušivanja bezskeletnih životinja nađeni su u stijenama neoproterozoika (1 mld. - 542 mil. god)</a:t>
            </a:r>
            <a:r>
              <a:rPr lang="de-DE" altLang="sr-Latn-RS" sz="1600">
                <a:latin typeface="Arial" panose="020B0604020202020204" pitchFamily="34" charset="0"/>
              </a:rPr>
              <a:t> </a:t>
            </a:r>
            <a:endParaRPr lang="hr-HR" altLang="sr-Latn-RS" sz="1600">
              <a:latin typeface="Arial" panose="020B0604020202020204" pitchFamily="34" charset="0"/>
            </a:endParaRPr>
          </a:p>
        </p:txBody>
      </p:sp>
      <p:pic>
        <p:nvPicPr>
          <p:cNvPr id="18436" name="Picture 8" descr="Visestanicne alge">
            <a:extLst>
              <a:ext uri="{FF2B5EF4-FFF2-40B4-BE49-F238E27FC236}">
                <a16:creationId xmlns:a16="http://schemas.microsoft.com/office/drawing/2014/main" id="{ACD64C29-FC3F-4D04-AB47-713A74575934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6400" y="533400"/>
            <a:ext cx="3200400" cy="3000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9" descr="Ihnofosili iz gornjeg Pretkambrija">
            <a:extLst>
              <a:ext uri="{FF2B5EF4-FFF2-40B4-BE49-F238E27FC236}">
                <a16:creationId xmlns:a16="http://schemas.microsoft.com/office/drawing/2014/main" id="{765C6381-F5A8-40F9-A1E6-01D9B1D1D4C1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3886200"/>
            <a:ext cx="3581400" cy="2592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BF8981AF-C4B1-4C5B-9E18-AA96BDA2D1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4450"/>
            <a:ext cx="8229600" cy="863600"/>
          </a:xfrm>
        </p:spPr>
        <p:txBody>
          <a:bodyPr/>
          <a:lstStyle/>
          <a:p>
            <a:pPr eaLnBrk="1" hangingPunct="1">
              <a:defRPr/>
            </a:pPr>
            <a:r>
              <a:rPr lang="hr-HR" sz="2800" b="1">
                <a:latin typeface="Arial" charset="0"/>
              </a:rPr>
              <a:t>Ediacara fauna (južna Australija)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96166059-CBBB-429A-B7E6-BAE1B07D0F2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052513"/>
            <a:ext cx="8229600" cy="1368425"/>
          </a:xfrm>
        </p:spPr>
        <p:txBody>
          <a:bodyPr/>
          <a:lstStyle/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/>
              <a:t>bezskeletna fosilna zajednica Vendija (od 630-580 milijuna godine)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/>
              <a:t>rodovi </a:t>
            </a:r>
            <a:r>
              <a:rPr lang="hr-HR" sz="1600" i="1"/>
              <a:t>Cyclomedusa</a:t>
            </a:r>
            <a:r>
              <a:rPr lang="hr-HR" sz="1600"/>
              <a:t>, </a:t>
            </a:r>
            <a:r>
              <a:rPr lang="hr-HR" sz="1600" i="1"/>
              <a:t>Tribrachidium</a:t>
            </a:r>
            <a:r>
              <a:rPr lang="hr-HR" sz="1600"/>
              <a:t>, </a:t>
            </a:r>
            <a:r>
              <a:rPr lang="hr-HR" sz="1600" i="1"/>
              <a:t>Parvancorina</a:t>
            </a:r>
            <a:r>
              <a:rPr lang="hr-HR" sz="1600"/>
              <a:t>, </a:t>
            </a:r>
            <a:r>
              <a:rPr lang="hr-HR" sz="1600" i="1"/>
              <a:t>Dickinsonia</a:t>
            </a:r>
            <a:r>
              <a:rPr lang="hr-HR" sz="1600"/>
              <a:t>, </a:t>
            </a:r>
            <a:r>
              <a:rPr lang="hr-HR" sz="1600" i="1"/>
              <a:t>Spriggina</a:t>
            </a:r>
            <a:r>
              <a:rPr lang="hr-HR" sz="1600"/>
              <a:t>, </a:t>
            </a:r>
            <a:r>
              <a:rPr lang="hr-HR" sz="1600" i="1"/>
              <a:t>Kimberella</a:t>
            </a:r>
            <a:r>
              <a:rPr lang="hr-HR" sz="1600"/>
              <a:t>...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/>
              <a:t>"zapis" prve evolucijske raznolikosti višestaničnog živog svijeta</a:t>
            </a:r>
          </a:p>
        </p:txBody>
      </p:sp>
      <p:pic>
        <p:nvPicPr>
          <p:cNvPr id="20484" name="Picture 4" descr="imagel044">
            <a:extLst>
              <a:ext uri="{FF2B5EF4-FFF2-40B4-BE49-F238E27FC236}">
                <a16:creationId xmlns:a16="http://schemas.microsoft.com/office/drawing/2014/main" id="{10290925-5B6B-4905-B689-3E9F916DBBAE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2636838"/>
            <a:ext cx="7632700" cy="3889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>
            <a:extLst>
              <a:ext uri="{FF2B5EF4-FFF2-40B4-BE49-F238E27FC236}">
                <a16:creationId xmlns:a16="http://schemas.microsoft.com/office/drawing/2014/main" id="{D6148203-5BE3-494D-89D8-58CC764D65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06363"/>
          </a:xfrm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id="{3BDEFD63-5E86-4311-8D69-F00E2FAD0E5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828800"/>
            <a:ext cx="4038600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CC00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u</a:t>
            </a:r>
            <a:r>
              <a:rPr lang="de-DE" altLang="sr-Latn-RS" sz="1600">
                <a:latin typeface="Arial" panose="020B0604020202020204" pitchFamily="34" charset="0"/>
              </a:rPr>
              <a:t>nutar Ediacara faune na području Namibije nađen je i najstariji organizam (anelidni crv) koji je izlučivao skelet od kalcij karbonata</a:t>
            </a:r>
            <a:r>
              <a:rPr lang="hr-HR" altLang="sr-Latn-RS" sz="1600">
                <a:latin typeface="Arial" panose="020B0604020202020204" pitchFamily="34" charset="0"/>
              </a:rPr>
              <a:t> - </a:t>
            </a:r>
            <a:r>
              <a:rPr lang="de-DE" altLang="sr-Latn-RS" sz="1600" i="1">
                <a:latin typeface="Arial" panose="020B0604020202020204" pitchFamily="34" charset="0"/>
              </a:rPr>
              <a:t>Cloudina</a:t>
            </a:r>
            <a:r>
              <a:rPr lang="de-DE" altLang="sr-Latn-RS" sz="1600">
                <a:latin typeface="Arial" panose="020B0604020202020204" pitchFamily="34" charset="0"/>
              </a:rPr>
              <a:t> </a:t>
            </a:r>
            <a:endParaRPr lang="hr-HR" altLang="sr-Latn-RS" sz="160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00CC00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600-400 milijuna godina je prošlo od prve pojave eukariota pa do prve pojave višestaničnih životinjskih organizama</a:t>
            </a:r>
          </a:p>
          <a:p>
            <a:pPr eaLnBrk="1" hangingPunct="1">
              <a:lnSpc>
                <a:spcPct val="90000"/>
              </a:lnSpc>
              <a:buClr>
                <a:srgbClr val="00CC00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nagla pojava već složenih organizama Ediacara faune ukazuje da su se organizmi tijekom neoproterozoika razvijali u oazama kisika </a:t>
            </a:r>
          </a:p>
          <a:p>
            <a:pPr eaLnBrk="1" hangingPunct="1">
              <a:lnSpc>
                <a:spcPct val="90000"/>
              </a:lnSpc>
              <a:buClr>
                <a:srgbClr val="00CC00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kada je količina kisika na Zemlji porasla, taj složeniji život se raširio po čitavoj Zemlji</a:t>
            </a:r>
          </a:p>
          <a:p>
            <a:pPr eaLnBrk="1" hangingPunct="1">
              <a:lnSpc>
                <a:spcPct val="90000"/>
              </a:lnSpc>
              <a:buClr>
                <a:srgbClr val="00CC00"/>
              </a:buClr>
              <a:buSzPct val="85000"/>
              <a:buFont typeface="Wingdings" panose="05000000000000000000" pitchFamily="2" charset="2"/>
              <a:buChar char="Ø"/>
              <a:defRPr/>
            </a:pPr>
            <a:endParaRPr lang="hr-HR" altLang="sr-Latn-RS" sz="1600">
              <a:latin typeface="Arial" panose="020B0604020202020204" pitchFamily="34" charset="0"/>
            </a:endParaRPr>
          </a:p>
        </p:txBody>
      </p:sp>
      <p:pic>
        <p:nvPicPr>
          <p:cNvPr id="22532" name="Picture 7" descr="Cloudina">
            <a:extLst>
              <a:ext uri="{FF2B5EF4-FFF2-40B4-BE49-F238E27FC236}">
                <a16:creationId xmlns:a16="http://schemas.microsoft.com/office/drawing/2014/main" id="{10E6E7FD-C682-4384-A96E-DAC5903ADCD6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762000"/>
            <a:ext cx="4175125" cy="5486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D37760D-6894-47A9-9FDF-DF41F8899A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944563"/>
          </a:xfrm>
        </p:spPr>
        <p:txBody>
          <a:bodyPr/>
          <a:lstStyle/>
          <a:p>
            <a:pPr eaLnBrk="1" hangingPunct="1">
              <a:defRPr/>
            </a:pPr>
            <a:r>
              <a:rPr lang="hr-HR" sz="2800" b="1"/>
              <a:t>Paleogeografija Proterozoika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4EE73511-D509-4DA8-82B6-A7C0CC66E7D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524000"/>
            <a:ext cx="3886200" cy="4267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3CDA34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najstariji dokazi o postojanju </a:t>
            </a:r>
            <a:r>
              <a:rPr lang="hr-HR" altLang="sr-Latn-RS" sz="1400" dirty="0" err="1">
                <a:latin typeface="Arial" panose="020B0604020202020204" pitchFamily="34" charset="0"/>
              </a:rPr>
              <a:t>orogeneze</a:t>
            </a:r>
            <a:r>
              <a:rPr lang="hr-HR" altLang="sr-Latn-RS" sz="1400" dirty="0">
                <a:latin typeface="Arial" panose="020B0604020202020204" pitchFamily="34" charset="0"/>
              </a:rPr>
              <a:t> prisutni su na prostoru </a:t>
            </a:r>
            <a:r>
              <a:rPr lang="de-DE" altLang="sr-Latn-RS" sz="1400" dirty="0" err="1">
                <a:latin typeface="Arial" panose="020B0604020202020204" pitchFamily="34" charset="0"/>
              </a:rPr>
              <a:t>Wopmay</a:t>
            </a:r>
            <a:r>
              <a:rPr lang="de-DE" altLang="sr-Latn-RS" sz="1400" dirty="0">
                <a:latin typeface="Arial" panose="020B0604020202020204" pitchFamily="34" charset="0"/>
              </a:rPr>
              <a:t> </a:t>
            </a:r>
            <a:r>
              <a:rPr lang="de-DE" altLang="sr-Latn-RS" sz="1400" dirty="0" err="1">
                <a:latin typeface="Arial" panose="020B0604020202020204" pitchFamily="34" charset="0"/>
              </a:rPr>
              <a:t>orogena</a:t>
            </a:r>
            <a:r>
              <a:rPr lang="hr-HR" altLang="sr-Latn-RS" sz="1400" dirty="0">
                <a:latin typeface="Arial" panose="020B0604020202020204" pitchFamily="34" charset="0"/>
              </a:rPr>
              <a:t> K</a:t>
            </a:r>
            <a:r>
              <a:rPr lang="de-DE" altLang="sr-Latn-RS" sz="1400" dirty="0" err="1">
                <a:latin typeface="Arial" panose="020B0604020202020204" pitchFamily="34" charset="0"/>
              </a:rPr>
              <a:t>anadskog</a:t>
            </a:r>
            <a:r>
              <a:rPr lang="de-DE" altLang="sr-Latn-RS" sz="1400" dirty="0">
                <a:latin typeface="Arial" panose="020B0604020202020204" pitchFamily="34" charset="0"/>
              </a:rPr>
              <a:t> </a:t>
            </a:r>
            <a:r>
              <a:rPr lang="de-DE" altLang="sr-Latn-RS" sz="1400" dirty="0" err="1">
                <a:latin typeface="Arial" panose="020B0604020202020204" pitchFamily="34" charset="0"/>
              </a:rPr>
              <a:t>štita</a:t>
            </a:r>
            <a:r>
              <a:rPr lang="hr-HR" altLang="sr-Latn-RS" sz="1400" dirty="0">
                <a:latin typeface="Arial" panose="020B0604020202020204" pitchFamily="34" charset="0"/>
              </a:rPr>
              <a:t> (</a:t>
            </a:r>
            <a:r>
              <a:rPr lang="de-DE" altLang="sr-Latn-RS" sz="1400" dirty="0">
                <a:latin typeface="Arial" panose="020B0604020202020204" pitchFamily="34" charset="0"/>
              </a:rPr>
              <a:t>2.1-1.8</a:t>
            </a:r>
            <a:r>
              <a:rPr lang="hr-HR" altLang="sr-Latn-RS" sz="1400" dirty="0">
                <a:latin typeface="Arial" panose="020B0604020202020204" pitchFamily="34" charset="0"/>
              </a:rPr>
              <a:t> milijardi godina)</a:t>
            </a:r>
            <a:r>
              <a:rPr lang="de-DE" altLang="sr-Latn-RS" sz="1400" dirty="0">
                <a:latin typeface="Arial" panose="020B0604020202020204" pitchFamily="34" charset="0"/>
              </a:rPr>
              <a:t> </a:t>
            </a:r>
            <a:r>
              <a:rPr lang="hr-HR" altLang="sr-Latn-RS" sz="1400" dirty="0">
                <a:latin typeface="Arial" panose="020B0604020202020204" pitchFamily="34" charset="0"/>
              </a:rPr>
              <a:t>(</a:t>
            </a:r>
            <a:r>
              <a:rPr lang="hr-HR" altLang="sr-Latn-RS" sz="1400" dirty="0" err="1">
                <a:latin typeface="Arial" panose="020B0604020202020204" pitchFamily="34" charset="0"/>
              </a:rPr>
              <a:t>donjoproterozojsko</a:t>
            </a:r>
            <a:r>
              <a:rPr lang="hr-HR" altLang="sr-Latn-RS" sz="1400" dirty="0">
                <a:latin typeface="Arial" panose="020B0604020202020204" pitchFamily="34" charset="0"/>
              </a:rPr>
              <a:t> </a:t>
            </a:r>
            <a:r>
              <a:rPr lang="de-DE" altLang="sr-Latn-RS" sz="1400" dirty="0" err="1">
                <a:latin typeface="Arial" panose="020B0604020202020204" pitchFamily="34" charset="0"/>
              </a:rPr>
              <a:t>otvaranje</a:t>
            </a:r>
            <a:r>
              <a:rPr lang="de-DE" altLang="sr-Latn-RS" sz="1400" dirty="0">
                <a:latin typeface="Arial" panose="020B0604020202020204" pitchFamily="34" charset="0"/>
              </a:rPr>
              <a:t> </a:t>
            </a:r>
            <a:r>
              <a:rPr lang="de-DE" altLang="sr-Latn-RS" sz="1400" dirty="0" err="1">
                <a:latin typeface="Arial" panose="020B0604020202020204" pitchFamily="34" charset="0"/>
              </a:rPr>
              <a:t>oceana</a:t>
            </a:r>
            <a:r>
              <a:rPr lang="de-DE" altLang="sr-Latn-RS" sz="1400" dirty="0">
                <a:latin typeface="Arial" panose="020B0604020202020204" pitchFamily="34" charset="0"/>
              </a:rPr>
              <a:t>, </a:t>
            </a:r>
            <a:r>
              <a:rPr lang="de-DE" altLang="sr-Latn-RS" sz="1400" dirty="0" err="1">
                <a:latin typeface="Arial" panose="020B0604020202020204" pitchFamily="34" charset="0"/>
              </a:rPr>
              <a:t>taloženje</a:t>
            </a:r>
            <a:r>
              <a:rPr lang="de-DE" altLang="sr-Latn-RS" sz="1400" dirty="0">
                <a:latin typeface="Arial" panose="020B0604020202020204" pitchFamily="34" charset="0"/>
              </a:rPr>
              <a:t> </a:t>
            </a:r>
            <a:r>
              <a:rPr lang="de-DE" altLang="sr-Latn-RS" sz="1400" dirty="0" err="1">
                <a:latin typeface="Arial" panose="020B0604020202020204" pitchFamily="34" charset="0"/>
              </a:rPr>
              <a:t>duž</a:t>
            </a:r>
            <a:r>
              <a:rPr lang="de-DE" altLang="sr-Latn-RS" sz="1400" dirty="0">
                <a:latin typeface="Arial" panose="020B0604020202020204" pitchFamily="34" charset="0"/>
              </a:rPr>
              <a:t> </a:t>
            </a:r>
            <a:r>
              <a:rPr lang="de-DE" altLang="sr-Latn-RS" sz="1400" dirty="0" err="1">
                <a:latin typeface="Arial" panose="020B0604020202020204" pitchFamily="34" charset="0"/>
              </a:rPr>
              <a:t>novonastalih</a:t>
            </a:r>
            <a:r>
              <a:rPr lang="de-DE" altLang="sr-Latn-RS" sz="1400" dirty="0">
                <a:latin typeface="Arial" panose="020B0604020202020204" pitchFamily="34" charset="0"/>
              </a:rPr>
              <a:t> </a:t>
            </a:r>
            <a:r>
              <a:rPr lang="de-DE" altLang="sr-Latn-RS" sz="1400" dirty="0" err="1">
                <a:latin typeface="Arial" panose="020B0604020202020204" pitchFamily="34" charset="0"/>
              </a:rPr>
              <a:t>kontinentalnih</a:t>
            </a:r>
            <a:r>
              <a:rPr lang="de-DE" altLang="sr-Latn-RS" sz="1400" dirty="0">
                <a:latin typeface="Arial" panose="020B0604020202020204" pitchFamily="34" charset="0"/>
              </a:rPr>
              <a:t> </a:t>
            </a:r>
            <a:r>
              <a:rPr lang="de-DE" altLang="sr-Latn-RS" sz="1400" dirty="0" err="1">
                <a:latin typeface="Arial" panose="020B0604020202020204" pitchFamily="34" charset="0"/>
              </a:rPr>
              <a:t>rubova</a:t>
            </a:r>
            <a:r>
              <a:rPr lang="de-DE" altLang="sr-Latn-RS" sz="1400" dirty="0">
                <a:latin typeface="Arial" panose="020B0604020202020204" pitchFamily="34" charset="0"/>
              </a:rPr>
              <a:t>, </a:t>
            </a:r>
            <a:r>
              <a:rPr lang="de-DE" altLang="sr-Latn-RS" sz="1400" dirty="0" err="1">
                <a:latin typeface="Arial" panose="020B0604020202020204" pitchFamily="34" charset="0"/>
              </a:rPr>
              <a:t>zatvaranje</a:t>
            </a:r>
            <a:r>
              <a:rPr lang="de-DE" altLang="sr-Latn-RS" sz="1400" dirty="0">
                <a:latin typeface="Arial" panose="020B0604020202020204" pitchFamily="34" charset="0"/>
              </a:rPr>
              <a:t> </a:t>
            </a:r>
            <a:r>
              <a:rPr lang="de-DE" altLang="sr-Latn-RS" sz="1400" dirty="0" err="1">
                <a:latin typeface="Arial" panose="020B0604020202020204" pitchFamily="34" charset="0"/>
              </a:rPr>
              <a:t>oceana</a:t>
            </a:r>
            <a:r>
              <a:rPr lang="de-DE" altLang="sr-Latn-RS" sz="1400" dirty="0">
                <a:latin typeface="Arial" panose="020B0604020202020204" pitchFamily="34" charset="0"/>
              </a:rPr>
              <a:t>, </a:t>
            </a:r>
            <a:r>
              <a:rPr lang="de-DE" altLang="sr-Latn-RS" sz="1400" dirty="0" err="1">
                <a:latin typeface="Arial" panose="020B0604020202020204" pitchFamily="34" charset="0"/>
              </a:rPr>
              <a:t>te</a:t>
            </a:r>
            <a:r>
              <a:rPr lang="de-DE" altLang="sr-Latn-RS" sz="1400" dirty="0">
                <a:latin typeface="Arial" panose="020B0604020202020204" pitchFamily="34" charset="0"/>
              </a:rPr>
              <a:t> </a:t>
            </a:r>
            <a:r>
              <a:rPr lang="de-DE" altLang="sr-Latn-RS" sz="1400" dirty="0" err="1">
                <a:latin typeface="Arial" panose="020B0604020202020204" pitchFamily="34" charset="0"/>
              </a:rPr>
              <a:t>izdizanje</a:t>
            </a:r>
            <a:r>
              <a:rPr lang="de-DE" altLang="sr-Latn-RS" sz="1400" dirty="0">
                <a:latin typeface="Arial" panose="020B0604020202020204" pitchFamily="34" charset="0"/>
              </a:rPr>
              <a:t> </a:t>
            </a:r>
            <a:r>
              <a:rPr lang="de-DE" altLang="sr-Latn-RS" sz="1400" dirty="0" err="1">
                <a:latin typeface="Arial" panose="020B0604020202020204" pitchFamily="34" charset="0"/>
              </a:rPr>
              <a:t>planinskog</a:t>
            </a:r>
            <a:r>
              <a:rPr lang="de-DE" altLang="sr-Latn-RS" sz="1400" dirty="0">
                <a:latin typeface="Arial" panose="020B0604020202020204" pitchFamily="34" charset="0"/>
              </a:rPr>
              <a:t> </a:t>
            </a:r>
            <a:r>
              <a:rPr lang="de-DE" altLang="sr-Latn-RS" sz="1400" dirty="0" err="1">
                <a:latin typeface="Arial" panose="020B0604020202020204" pitchFamily="34" charset="0"/>
              </a:rPr>
              <a:t>lanca</a:t>
            </a:r>
            <a:r>
              <a:rPr lang="hr-HR" altLang="sr-Latn-RS" sz="1400" dirty="0">
                <a:latin typeface="Arial" panose="020B0604020202020204" pitchFamily="34" charset="0"/>
              </a:rPr>
              <a:t>) </a:t>
            </a:r>
          </a:p>
          <a:p>
            <a:pPr eaLnBrk="1" hangingPunct="1">
              <a:lnSpc>
                <a:spcPct val="80000"/>
              </a:lnSpc>
              <a:buClr>
                <a:srgbClr val="3CDA34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 err="1">
                <a:latin typeface="Arial" panose="020B0604020202020204" pitchFamily="34" charset="0"/>
              </a:rPr>
              <a:t>grinvilska</a:t>
            </a:r>
            <a:r>
              <a:rPr lang="hr-HR" altLang="sr-Latn-RS" sz="1400" dirty="0">
                <a:latin typeface="Arial" panose="020B0604020202020204" pitchFamily="34" charset="0"/>
              </a:rPr>
              <a:t> </a:t>
            </a:r>
            <a:r>
              <a:rPr lang="hr-HR" altLang="sr-Latn-RS" sz="1400" dirty="0" err="1">
                <a:latin typeface="Arial" panose="020B0604020202020204" pitchFamily="34" charset="0"/>
              </a:rPr>
              <a:t>orogeneza</a:t>
            </a:r>
            <a:r>
              <a:rPr lang="hr-HR" altLang="sr-Latn-RS" sz="1400" dirty="0">
                <a:latin typeface="Arial" panose="020B0604020202020204" pitchFamily="34" charset="0"/>
              </a:rPr>
              <a:t> (prije 1.2-1.0 milijardi godina) – formiranje </a:t>
            </a:r>
            <a:r>
              <a:rPr lang="hr-HR" altLang="sr-Latn-RS" sz="1400" dirty="0" err="1">
                <a:latin typeface="Arial" panose="020B0604020202020204" pitchFamily="34" charset="0"/>
              </a:rPr>
              <a:t>superkontineta</a:t>
            </a:r>
            <a:r>
              <a:rPr lang="hr-HR" altLang="sr-Latn-RS" sz="1400" dirty="0">
                <a:latin typeface="Arial" panose="020B0604020202020204" pitchFamily="34" charset="0"/>
              </a:rPr>
              <a:t> – </a:t>
            </a:r>
            <a:r>
              <a:rPr lang="hr-HR" altLang="sr-Latn-RS" sz="1400" b="1" dirty="0" err="1">
                <a:latin typeface="Arial" panose="020B0604020202020204" pitchFamily="34" charset="0"/>
              </a:rPr>
              <a:t>Rodinija</a:t>
            </a:r>
            <a:endParaRPr lang="hr-HR" altLang="sr-Latn-RS" sz="1400" b="1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Clr>
                <a:srgbClr val="3CDA34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raniji </a:t>
            </a:r>
            <a:r>
              <a:rPr lang="hr-HR" altLang="sr-Latn-RS" sz="1400" dirty="0" err="1">
                <a:latin typeface="Arial" panose="020B0604020202020204" pitchFamily="34" charset="0"/>
              </a:rPr>
              <a:t>superkontinenti</a:t>
            </a:r>
            <a:r>
              <a:rPr lang="hr-HR" altLang="sr-Latn-RS" sz="1400" dirty="0">
                <a:latin typeface="Arial" panose="020B0604020202020204" pitchFamily="34" charset="0"/>
              </a:rPr>
              <a:t>: </a:t>
            </a:r>
            <a:r>
              <a:rPr lang="hr-HR" altLang="sr-Latn-RS" sz="1400" dirty="0" err="1">
                <a:latin typeface="Arial" panose="020B0604020202020204" pitchFamily="34" charset="0"/>
              </a:rPr>
              <a:t>Vaalbara</a:t>
            </a:r>
            <a:r>
              <a:rPr lang="hr-HR" altLang="sr-Latn-RS" sz="1400" dirty="0">
                <a:latin typeface="Arial" panose="020B0604020202020204" pitchFamily="34" charset="0"/>
              </a:rPr>
              <a:t> (3.1-2.8 milijardi godina), </a:t>
            </a:r>
            <a:r>
              <a:rPr lang="hr-HR" altLang="sr-Latn-RS" sz="1400" dirty="0" err="1">
                <a:latin typeface="Arial" panose="020B0604020202020204" pitchFamily="34" charset="0"/>
              </a:rPr>
              <a:t>Kenorland</a:t>
            </a:r>
            <a:r>
              <a:rPr lang="hr-HR" altLang="sr-Latn-RS" sz="1400" dirty="0">
                <a:latin typeface="Arial" panose="020B0604020202020204" pitchFamily="34" charset="0"/>
              </a:rPr>
              <a:t> (2.7-2.5 </a:t>
            </a:r>
            <a:r>
              <a:rPr lang="hr-HR" altLang="sr-Latn-RS" sz="1400" dirty="0" err="1">
                <a:latin typeface="Arial" panose="020B0604020202020204" pitchFamily="34" charset="0"/>
              </a:rPr>
              <a:t>mld</a:t>
            </a:r>
            <a:r>
              <a:rPr lang="hr-HR" altLang="sr-Latn-RS" sz="1400" dirty="0">
                <a:latin typeface="Arial" panose="020B0604020202020204" pitchFamily="34" charset="0"/>
              </a:rPr>
              <a:t>. godina), Columbia (1.8-1.5 </a:t>
            </a:r>
            <a:r>
              <a:rPr lang="hr-HR" altLang="sr-Latn-RS" sz="1400" dirty="0" err="1">
                <a:latin typeface="Arial" panose="020B0604020202020204" pitchFamily="34" charset="0"/>
              </a:rPr>
              <a:t>mld</a:t>
            </a:r>
            <a:r>
              <a:rPr lang="hr-HR" altLang="sr-Latn-RS" sz="1400" dirty="0">
                <a:latin typeface="Arial" panose="020B0604020202020204" pitchFamily="34" charset="0"/>
              </a:rPr>
              <a:t>. godina)</a:t>
            </a:r>
          </a:p>
          <a:p>
            <a:pPr eaLnBrk="1" hangingPunct="1">
              <a:lnSpc>
                <a:spcPct val="80000"/>
              </a:lnSpc>
              <a:buClr>
                <a:srgbClr val="3CDA34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raspadom </a:t>
            </a:r>
            <a:r>
              <a:rPr lang="hr-HR" altLang="sr-Latn-RS" sz="1400" dirty="0" err="1">
                <a:latin typeface="Arial" panose="020B0604020202020204" pitchFamily="34" charset="0"/>
              </a:rPr>
              <a:t>Rodinije</a:t>
            </a:r>
            <a:r>
              <a:rPr lang="hr-HR" altLang="sr-Latn-RS" sz="1400" dirty="0">
                <a:latin typeface="Arial" panose="020B0604020202020204" pitchFamily="34" charset="0"/>
              </a:rPr>
              <a:t> prije 750 milijuna godina nastaju kontinentalni fragmenti </a:t>
            </a:r>
            <a:r>
              <a:rPr lang="hr-HR" altLang="sr-Latn-RS" sz="1400" dirty="0" err="1">
                <a:latin typeface="Arial" panose="020B0604020202020204" pitchFamily="34" charset="0"/>
              </a:rPr>
              <a:t>Protolaurazije</a:t>
            </a:r>
            <a:r>
              <a:rPr lang="hr-HR" altLang="sr-Latn-RS" sz="1400" dirty="0">
                <a:latin typeface="Arial" panose="020B0604020202020204" pitchFamily="34" charset="0"/>
              </a:rPr>
              <a:t>, </a:t>
            </a:r>
            <a:r>
              <a:rPr lang="hr-HR" altLang="sr-Latn-RS" sz="1400" dirty="0" err="1">
                <a:latin typeface="Arial" panose="020B0604020202020204" pitchFamily="34" charset="0"/>
              </a:rPr>
              <a:t>Protogondwane</a:t>
            </a:r>
            <a:r>
              <a:rPr lang="hr-HR" altLang="sr-Latn-RS" sz="1400" dirty="0">
                <a:latin typeface="Arial" panose="020B0604020202020204" pitchFamily="34" charset="0"/>
              </a:rPr>
              <a:t> i </a:t>
            </a:r>
            <a:r>
              <a:rPr lang="hr-HR" altLang="sr-Latn-RS" sz="1400" dirty="0" err="1">
                <a:latin typeface="Arial" panose="020B0604020202020204" pitchFamily="34" charset="0"/>
              </a:rPr>
              <a:t>kraton</a:t>
            </a:r>
            <a:r>
              <a:rPr lang="hr-HR" altLang="sr-Latn-RS" sz="1400" dirty="0">
                <a:latin typeface="Arial" panose="020B0604020202020204" pitchFamily="34" charset="0"/>
              </a:rPr>
              <a:t> Konga</a:t>
            </a:r>
          </a:p>
          <a:p>
            <a:pPr eaLnBrk="1" hangingPunct="1">
              <a:lnSpc>
                <a:spcPct val="80000"/>
              </a:lnSpc>
              <a:buClr>
                <a:srgbClr val="3CDA34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kretanjem </a:t>
            </a:r>
            <a:r>
              <a:rPr lang="hr-HR" altLang="sr-Latn-RS" sz="1400" dirty="0" err="1">
                <a:latin typeface="Arial" panose="020B0604020202020204" pitchFamily="34" charset="0"/>
              </a:rPr>
              <a:t>Protolaurazije</a:t>
            </a:r>
            <a:r>
              <a:rPr lang="hr-HR" altLang="sr-Latn-RS" sz="1400" dirty="0">
                <a:latin typeface="Arial" panose="020B0604020202020204" pitchFamily="34" charset="0"/>
              </a:rPr>
              <a:t> ka jugu, a </a:t>
            </a:r>
            <a:r>
              <a:rPr lang="hr-HR" altLang="sr-Latn-RS" sz="1400" dirty="0" err="1">
                <a:latin typeface="Arial" panose="020B0604020202020204" pitchFamily="34" charset="0"/>
              </a:rPr>
              <a:t>Protogondwane</a:t>
            </a:r>
            <a:r>
              <a:rPr lang="hr-HR" altLang="sr-Latn-RS" sz="1400" dirty="0">
                <a:latin typeface="Arial" panose="020B0604020202020204" pitchFamily="34" charset="0"/>
              </a:rPr>
              <a:t> u smjeru obrnutom od kazaljke na satu, </a:t>
            </a:r>
            <a:r>
              <a:rPr lang="hr-HR" altLang="sr-Latn-RS" sz="1400" dirty="0" err="1">
                <a:latin typeface="Arial" panose="020B0604020202020204" pitchFamily="34" charset="0"/>
              </a:rPr>
              <a:t>kraton</a:t>
            </a:r>
            <a:r>
              <a:rPr lang="hr-HR" altLang="sr-Latn-RS" sz="1400" dirty="0">
                <a:latin typeface="Arial" panose="020B0604020202020204" pitchFamily="34" charset="0"/>
              </a:rPr>
              <a:t> Konga se našao između </a:t>
            </a:r>
          </a:p>
          <a:p>
            <a:pPr eaLnBrk="1" hangingPunct="1">
              <a:lnSpc>
                <a:spcPct val="80000"/>
              </a:lnSpc>
              <a:buClr>
                <a:srgbClr val="3CDA34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kolizijom prije 600 milijuna godina nastaje </a:t>
            </a:r>
            <a:r>
              <a:rPr lang="hr-HR" altLang="sr-Latn-RS" sz="1400" dirty="0" err="1">
                <a:latin typeface="Arial" panose="020B0604020202020204" pitchFamily="34" charset="0"/>
              </a:rPr>
              <a:t>superkontinet</a:t>
            </a:r>
            <a:r>
              <a:rPr lang="hr-HR" altLang="sr-Latn-RS" sz="1400" dirty="0">
                <a:latin typeface="Arial" panose="020B0604020202020204" pitchFamily="34" charset="0"/>
              </a:rPr>
              <a:t> -  </a:t>
            </a:r>
            <a:r>
              <a:rPr lang="hr-HR" altLang="sr-Latn-RS" sz="1400" b="1" dirty="0" err="1">
                <a:latin typeface="Arial" panose="020B0604020202020204" pitchFamily="34" charset="0"/>
              </a:rPr>
              <a:t>Panotija</a:t>
            </a:r>
            <a:r>
              <a:rPr lang="hr-HR" altLang="sr-Latn-RS" sz="1400" dirty="0"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buClr>
                <a:srgbClr val="3CDA34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400" dirty="0">
              <a:latin typeface="Arial" panose="020B0604020202020204" pitchFamily="34" charset="0"/>
            </a:endParaRPr>
          </a:p>
        </p:txBody>
      </p:sp>
      <p:pic>
        <p:nvPicPr>
          <p:cNvPr id="24580" name="Picture 24" descr="rodinia">
            <a:extLst>
              <a:ext uri="{FF2B5EF4-FFF2-40B4-BE49-F238E27FC236}">
                <a16:creationId xmlns:a16="http://schemas.microsoft.com/office/drawing/2014/main" id="{E34672A6-A901-4591-8508-3FE8595A5BBF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1000" y="1295400"/>
            <a:ext cx="4724400" cy="4660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5550A9F-864B-47AE-A4EF-5273F92E13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76200"/>
            <a:ext cx="8229600" cy="698500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/>
              <a:t>Huronska oledba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DE95589A-083C-4B66-8648-B7D88FB1388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990600"/>
            <a:ext cx="8229600" cy="9969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panose="020B0604020202020204" pitchFamily="34" charset="0"/>
              </a:rPr>
              <a:t>glacijalni sedimenti </a:t>
            </a:r>
            <a:r>
              <a:rPr lang="hr-HR" sz="1400" dirty="0" err="1">
                <a:latin typeface="Arial" panose="020B0604020202020204" pitchFamily="34" charset="0"/>
              </a:rPr>
              <a:t>Gowganda</a:t>
            </a:r>
            <a:r>
              <a:rPr lang="hr-HR" sz="1400" dirty="0">
                <a:latin typeface="Arial" panose="020B0604020202020204" pitchFamily="34" charset="0"/>
              </a:rPr>
              <a:t> formacije (južna Kanada) (</a:t>
            </a:r>
            <a:r>
              <a:rPr lang="hr-HR" sz="1400" dirty="0" err="1">
                <a:latin typeface="Arial" panose="020B0604020202020204" pitchFamily="34" charset="0"/>
              </a:rPr>
              <a:t>2.6</a:t>
            </a:r>
            <a:r>
              <a:rPr lang="hr-HR" sz="1400" dirty="0">
                <a:latin typeface="Arial" panose="020B0604020202020204" pitchFamily="34" charset="0"/>
              </a:rPr>
              <a:t>-</a:t>
            </a:r>
            <a:r>
              <a:rPr lang="hr-HR" sz="1400" dirty="0" err="1">
                <a:latin typeface="Arial" panose="020B0604020202020204" pitchFamily="34" charset="0"/>
              </a:rPr>
              <a:t>2.1</a:t>
            </a:r>
            <a:r>
              <a:rPr lang="hr-HR" sz="1400" dirty="0">
                <a:latin typeface="Arial" panose="020B0604020202020204" pitchFamily="34" charset="0"/>
              </a:rPr>
              <a:t> milijardi godina)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panose="020B0604020202020204" pitchFamily="34" charset="0"/>
              </a:rPr>
              <a:t>konglomerati i </a:t>
            </a:r>
            <a:r>
              <a:rPr lang="hr-HR" sz="1400" dirty="0" err="1">
                <a:latin typeface="Arial" panose="020B0604020202020204" pitchFamily="34" charset="0"/>
              </a:rPr>
              <a:t>laminirani</a:t>
            </a:r>
            <a:r>
              <a:rPr lang="hr-HR" sz="1400" dirty="0">
                <a:latin typeface="Arial" panose="020B0604020202020204" pitchFamily="34" charset="0"/>
              </a:rPr>
              <a:t> </a:t>
            </a:r>
            <a:r>
              <a:rPr lang="hr-HR" sz="1400" dirty="0" err="1">
                <a:latin typeface="Arial" panose="020B0604020202020204" pitchFamily="34" charset="0"/>
              </a:rPr>
              <a:t>madstoni</a:t>
            </a:r>
            <a:r>
              <a:rPr lang="hr-HR" sz="1400" dirty="0">
                <a:latin typeface="Arial" panose="020B0604020202020204" pitchFamily="34" charset="0"/>
              </a:rPr>
              <a:t> (</a:t>
            </a:r>
            <a:r>
              <a:rPr lang="hr-HR" sz="1400" b="1" dirty="0" err="1">
                <a:latin typeface="Arial" panose="020B0604020202020204" pitchFamily="34" charset="0"/>
              </a:rPr>
              <a:t>Varve</a:t>
            </a:r>
            <a:r>
              <a:rPr lang="hr-HR" sz="1400" dirty="0">
                <a:latin typeface="Arial" panose="020B0604020202020204" pitchFamily="34" charset="0"/>
              </a:rPr>
              <a:t>) sa </a:t>
            </a:r>
            <a:r>
              <a:rPr lang="hr-HR" sz="1400" dirty="0" err="1">
                <a:latin typeface="Arial" panose="020B0604020202020204" pitchFamily="34" charset="0"/>
              </a:rPr>
              <a:t>dropstonima</a:t>
            </a:r>
            <a:r>
              <a:rPr lang="hr-HR" sz="1400" dirty="0">
                <a:latin typeface="Arial" panose="020B0604020202020204" pitchFamily="34" charset="0"/>
              </a:rPr>
              <a:t> (</a:t>
            </a:r>
            <a:r>
              <a:rPr lang="hr-HR" sz="1400" i="1" dirty="0">
                <a:latin typeface="Arial" panose="020B0604020202020204" pitchFamily="34" charset="0"/>
              </a:rPr>
              <a:t>“</a:t>
            </a:r>
            <a:r>
              <a:rPr lang="hr-HR" sz="1400" i="1" dirty="0" err="1">
                <a:latin typeface="Arial" panose="020B0604020202020204" pitchFamily="34" charset="0"/>
              </a:rPr>
              <a:t>Dropstones</a:t>
            </a:r>
            <a:r>
              <a:rPr lang="hr-HR" sz="1400" i="1" dirty="0">
                <a:latin typeface="Arial" panose="020B0604020202020204" pitchFamily="34" charset="0"/>
              </a:rPr>
              <a:t>”</a:t>
            </a:r>
            <a:r>
              <a:rPr lang="hr-HR" sz="1400" dirty="0"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panose="020B0604020202020204" pitchFamily="34" charset="0"/>
              </a:rPr>
              <a:t>prvo razdoblje oledbe u povijesti Zemlje (tragovi prisutni i u području Finske, Južne Afrike i Indije)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Great Oxygenation Event, Oxygen Catastrophe, Oxygen Crisis, Oxygen Holocaust</a:t>
            </a:r>
            <a:endParaRPr lang="hr-HR" sz="1200" dirty="0">
              <a:latin typeface="Arial" charset="0"/>
            </a:endParaRP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endParaRPr lang="hr-HR" sz="1600" dirty="0">
              <a:latin typeface="Arial" charset="0"/>
            </a:endParaRPr>
          </a:p>
        </p:txBody>
      </p:sp>
      <p:pic>
        <p:nvPicPr>
          <p:cNvPr id="26628" name="Picture 4" descr="imagel035">
            <a:extLst>
              <a:ext uri="{FF2B5EF4-FFF2-40B4-BE49-F238E27FC236}">
                <a16:creationId xmlns:a16="http://schemas.microsoft.com/office/drawing/2014/main" id="{465C0788-960C-4845-8557-8DB7CEB6035C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2349500"/>
            <a:ext cx="8713788" cy="4392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B488D59-153E-42F5-A747-69D12D1681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-85725"/>
            <a:ext cx="8229600" cy="857250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/>
              <a:t>Gornjoproterozojske oledbe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7C7C8D65-6EF6-47C7-A16B-6AA30DE48C2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685800"/>
            <a:ext cx="8229600" cy="15875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prije 715 m</a:t>
            </a:r>
            <a:r>
              <a:rPr lang="de-DE" altLang="sr-Latn-RS" sz="1600" dirty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ilijuna</a:t>
            </a:r>
            <a:r>
              <a:rPr lang="hr-HR" altLang="sr-Latn-RS" sz="1600" dirty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sr-Latn-RS" sz="1600" dirty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godina</a:t>
            </a:r>
            <a:r>
              <a:rPr lang="hr-HR" altLang="sr-Latn-RS" sz="1600" dirty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de-DE" altLang="sr-Latn-RS" sz="1600" dirty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tijekom Kriogenija</a:t>
            </a:r>
            <a:r>
              <a:rPr lang="hr-HR" altLang="sr-Latn-RS" sz="1600" dirty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,</a:t>
            </a:r>
            <a:r>
              <a:rPr lang="de-DE" altLang="sr-Latn-RS" sz="1600" dirty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 zapo</a:t>
            </a:r>
            <a:r>
              <a:rPr lang="hr-HR" altLang="sr-Latn-RS" sz="1600" dirty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č</a:t>
            </a:r>
            <a:r>
              <a:rPr lang="de-DE" altLang="sr-Latn-RS" sz="1600" dirty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elo je novo razdoblje kontinentalnih oledbi</a:t>
            </a:r>
            <a:endParaRPr lang="hr-HR" altLang="sr-Latn-RS" sz="1600" dirty="0">
              <a:effectLst/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d</a:t>
            </a:r>
            <a:r>
              <a:rPr lang="de-DE" altLang="sr-Latn-RS" sz="1600" dirty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vije su najopsežnije;  Sturtijan oledba (715-680 milijuna godina) i Marinoan oledba (650-635 milijuna godina</a:t>
            </a:r>
            <a:r>
              <a:rPr lang="hr-HR" altLang="sr-Latn-RS" sz="1600" dirty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) – „Snowball Earth”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de-DE" altLang="sr-Latn-RS" sz="1600" dirty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Gaskirs oledba (579,9 - 579,6 milijuna godina) i Bajkonurian oledba (547 milijuna godina) </a:t>
            </a:r>
            <a:endParaRPr lang="hr-HR" altLang="sr-Latn-RS" sz="1600" dirty="0">
              <a:effectLst/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silikatno trošenje</a:t>
            </a:r>
            <a:endParaRPr lang="hr-HR" altLang="sr-Latn-RS" sz="1600" dirty="0">
              <a:latin typeface="Arial" panose="020B0604020202020204" pitchFamily="34" charset="0"/>
            </a:endParaRPr>
          </a:p>
        </p:txBody>
      </p:sp>
      <p:pic>
        <p:nvPicPr>
          <p:cNvPr id="28676" name="Picture 4" descr="imagel065">
            <a:extLst>
              <a:ext uri="{FF2B5EF4-FFF2-40B4-BE49-F238E27FC236}">
                <a16:creationId xmlns:a16="http://schemas.microsoft.com/office/drawing/2014/main" id="{8AEA8DD8-A95D-4BA9-BC64-C719A2252171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2492375"/>
            <a:ext cx="7129462" cy="4248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754</TotalTime>
  <Words>1068</Words>
  <Application>Microsoft Office PowerPoint</Application>
  <PresentationFormat>On-screen Show (4:3)</PresentationFormat>
  <Paragraphs>123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Tahoma</vt:lpstr>
      <vt:lpstr>Arial</vt:lpstr>
      <vt:lpstr>Wingdings</vt:lpstr>
      <vt:lpstr>Times New Roman</vt:lpstr>
      <vt:lpstr>Slit</vt:lpstr>
      <vt:lpstr> PROTEROZOIK</vt:lpstr>
      <vt:lpstr>PowerPoint Presentation</vt:lpstr>
      <vt:lpstr>PowerPoint Presentation</vt:lpstr>
      <vt:lpstr>Trakaste željezovite formacije</vt:lpstr>
      <vt:lpstr>Crvene naslage ("Red Beds“) </vt:lpstr>
      <vt:lpstr>Život u Proterozoiku</vt:lpstr>
      <vt:lpstr>PowerPoint Presentation</vt:lpstr>
      <vt:lpstr>PowerPoint Presentation</vt:lpstr>
      <vt:lpstr>Ediacara fauna (južna Australija)</vt:lpstr>
      <vt:lpstr>PowerPoint Presentation</vt:lpstr>
      <vt:lpstr>Paleogeografija Proterozoika</vt:lpstr>
      <vt:lpstr>Huronska oledba</vt:lpstr>
      <vt:lpstr>Gornjoproterozojske oledbe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Damir Buckovic Ph.D</dc:creator>
  <cp:lastModifiedBy>buckovic</cp:lastModifiedBy>
  <cp:revision>46</cp:revision>
  <cp:lastPrinted>1601-01-01T00:00:00Z</cp:lastPrinted>
  <dcterms:created xsi:type="dcterms:W3CDTF">2008-10-03T09:57:24Z</dcterms:created>
  <dcterms:modified xsi:type="dcterms:W3CDTF">2020-10-06T11:41:46Z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