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66" r:id="rId2"/>
    <p:sldId id="257" r:id="rId3"/>
    <p:sldId id="267" r:id="rId4"/>
    <p:sldId id="269" r:id="rId5"/>
    <p:sldId id="281" r:id="rId6"/>
    <p:sldId id="282" r:id="rId7"/>
    <p:sldId id="280" r:id="rId8"/>
    <p:sldId id="283" r:id="rId9"/>
    <p:sldId id="284" r:id="rId10"/>
    <p:sldId id="285" r:id="rId11"/>
    <p:sldId id="270" r:id="rId12"/>
    <p:sldId id="272" r:id="rId13"/>
    <p:sldId id="271" r:id="rId14"/>
    <p:sldId id="273" r:id="rId15"/>
    <p:sldId id="268" r:id="rId16"/>
  </p:sldIdLst>
  <p:sldSz cx="9144000" cy="6858000" type="screen4x3"/>
  <p:notesSz cx="6858000" cy="9144000"/>
  <p:embeddedFontLst>
    <p:embeddedFont>
      <p:font typeface="Aharoni" panose="02010803020104030203" pitchFamily="2" charset="-79"/>
      <p:bold r:id="rId18"/>
    </p:embeddedFont>
    <p:embeddedFont>
      <p:font typeface="Algerian" panose="04020705040A02060702" pitchFamily="82" charset="0"/>
      <p:regular r:id="rId19"/>
    </p:embeddedFont>
    <p:embeddedFont>
      <p:font typeface="Arial Rounded MT Bold" panose="020F0704030504030204" pitchFamily="34" charset="0"/>
      <p:regular r:id="rId20"/>
    </p:embeddedFont>
    <p:embeddedFont>
      <p:font typeface="BibleScrT" panose="020E0502060305020804" pitchFamily="34" charset="0"/>
      <p:regular r:id="rId21"/>
    </p:embeddedFont>
    <p:embeddedFont>
      <p:font typeface="Bookman Old Style" panose="02050604050505020204" pitchFamily="18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Comic Sans MS" panose="030F0702030302020204" pitchFamily="66" charset="0"/>
      <p:regular r:id="rId32"/>
      <p:bold r:id="rId33"/>
      <p:italic r:id="rId34"/>
      <p:boldItalic r:id="rId35"/>
    </p:embeddedFont>
    <p:embeddedFont>
      <p:font typeface="Curlz MT" panose="04040404050702020202" pitchFamily="82" charset="0"/>
      <p:regular r:id="rId36"/>
    </p:embeddedFont>
    <p:embeddedFont>
      <p:font typeface="DextorOutD" panose="04020905080603030204" pitchFamily="82" charset="0"/>
      <p:regular r:id="rId37"/>
    </p:embeddedFont>
    <p:embeddedFont>
      <p:font typeface="Impact" panose="020B0806030902050204" pitchFamily="34" charset="0"/>
      <p:regular r:id="rId38"/>
    </p:embeddedFont>
  </p:embeddedFontLst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1" autoAdjust="0"/>
    <p:restoredTop sz="94636" autoAdjust="0"/>
  </p:normalViewPr>
  <p:slideViewPr>
    <p:cSldViewPr>
      <p:cViewPr varScale="1">
        <p:scale>
          <a:sx n="131" d="100"/>
          <a:sy n="131" d="100"/>
        </p:scale>
        <p:origin x="498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49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A306241-BA82-44B9-93CB-E6E4A269E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25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08962C-F177-47FD-85C3-FEB8205257DE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269157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9B0DD-F162-44A5-9828-1DFBBE910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71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CD918-6C88-4B88-930E-C96F65830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26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BFE86-F1FE-4A12-A0B5-EF2C2079B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98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04CE0-A829-4D1A-AF0F-E7BA486ED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2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5DE33-C8F8-45E4-A32F-E2E26CCCE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86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30ECF-E0D1-49AE-A339-D8FA441D6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40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BB340-E4F4-4D0F-9802-CB8C5AEC1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2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CFBA5-9C3D-4DB3-92C7-11D3C68DC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3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14CD8-C485-4975-9BB4-1A0EB84AC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68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7435-23A8-4274-A270-5F094026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4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95C2B-916D-4D64-8B75-7D020E1EF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14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98476-E6AB-40B5-A599-17C64ED52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engrpad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5AEDFDF-0C0F-47AE-9358-21677C75E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2209800"/>
          </a:xfrm>
        </p:spPr>
        <p:txBody>
          <a:bodyPr/>
          <a:lstStyle/>
          <a:p>
            <a:r>
              <a:rPr lang="hr-HR" sz="4000" b="1" dirty="0"/>
              <a:t>Microsoft </a:t>
            </a:r>
            <a:r>
              <a:rPr lang="en-US" sz="4000" b="1" dirty="0"/>
              <a:t>Office</a:t>
            </a:r>
            <a:br>
              <a:rPr lang="hr-HR" sz="4000" b="1" dirty="0"/>
            </a:br>
            <a:r>
              <a:rPr lang="hr-HR" sz="4000" b="1" dirty="0"/>
              <a:t>PowerPoint</a:t>
            </a:r>
            <a:r>
              <a:rPr lang="en-US" sz="4000" b="1" dirty="0"/>
              <a:t> 20</a:t>
            </a:r>
            <a:r>
              <a:rPr lang="hr-HR" sz="4000" b="1" dirty="0"/>
              <a:t>19</a:t>
            </a:r>
            <a:br>
              <a:rPr lang="en-US" sz="4000" dirty="0"/>
            </a:br>
            <a:r>
              <a:rPr lang="hr-HR" sz="4000" dirty="0"/>
              <a:t>Računalni praktikum 1</a:t>
            </a:r>
            <a:endParaRPr lang="en-US" sz="40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848600" cy="1752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b="1" dirty="0"/>
              <a:t>Osnove kreiranja PowerPoint prezentacija i pravila designa</a:t>
            </a:r>
            <a:endParaRPr lang="en-US" b="1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7"/>
          <a:stretch/>
        </p:blipFill>
        <p:spPr>
          <a:xfrm>
            <a:off x="0" y="0"/>
            <a:ext cx="9144000" cy="686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54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4" descr="C:\DISTANCE\SCHOOL\SCHOOL\windmi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970" y="348111"/>
            <a:ext cx="170021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382663"/>
              </p:ext>
            </p:extLst>
          </p:nvPr>
        </p:nvGraphicFramePr>
        <p:xfrm>
          <a:off x="228600" y="2003664"/>
          <a:ext cx="275907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Clip" r:id="rId4" imgW="4739760" imgH="2225520" progId="MS_ClipArt_Gallery.2">
                  <p:embed/>
                </p:oleObj>
              </mc:Choice>
              <mc:Fallback>
                <p:oleObj name="Clip" r:id="rId4" imgW="4739760" imgH="2225520" progId="MS_ClipArt_Gallery.2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003664"/>
                        <a:ext cx="275907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685800"/>
            <a:ext cx="8686800" cy="57912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FontTx/>
              <a:buChar char="•"/>
            </a:pPr>
            <a:r>
              <a:rPr lang="hr-HR" dirty="0">
                <a:latin typeface="Arial" charset="0"/>
                <a:cs typeface="Arial" charset="0"/>
              </a:rPr>
              <a:t> NE KORISTITE VELIKA SLOVA!</a:t>
            </a:r>
          </a:p>
          <a:p>
            <a:pPr algn="l" eaLnBrk="1" hangingPunct="1">
              <a:lnSpc>
                <a:spcPct val="150000"/>
              </a:lnSpc>
              <a:buFontTx/>
              <a:buChar char="•"/>
            </a:pPr>
            <a:r>
              <a:rPr lang="hr-HR" dirty="0">
                <a:latin typeface="Arial" charset="0"/>
                <a:cs typeface="Arial" charset="0"/>
              </a:rPr>
              <a:t> Ne koristite animacije samo zato što postoje!</a:t>
            </a:r>
          </a:p>
          <a:p>
            <a:pPr algn="l" eaLnBrk="1" hangingPunct="1">
              <a:lnSpc>
                <a:spcPct val="150000"/>
              </a:lnSpc>
              <a:buFontTx/>
              <a:buChar char="•"/>
            </a:pPr>
            <a:r>
              <a:rPr lang="hr-HR" dirty="0">
                <a:latin typeface="Arial" charset="0"/>
                <a:cs typeface="Arial" charset="0"/>
              </a:rPr>
              <a:t> Ne pretrpavajte </a:t>
            </a:r>
            <a:r>
              <a:rPr lang="hr-HR" dirty="0" err="1">
                <a:latin typeface="Arial" charset="0"/>
                <a:cs typeface="Arial" charset="0"/>
              </a:rPr>
              <a:t>slideove</a:t>
            </a:r>
            <a:r>
              <a:rPr lang="hr-HR" dirty="0">
                <a:latin typeface="Arial" charset="0"/>
                <a:cs typeface="Arial" charset="0"/>
              </a:rPr>
              <a:t> slikama (</a:t>
            </a:r>
            <a:r>
              <a:rPr lang="hr-HR" dirty="0" err="1">
                <a:latin typeface="Arial" charset="0"/>
                <a:cs typeface="Arial" charset="0"/>
              </a:rPr>
              <a:t>max</a:t>
            </a:r>
            <a:r>
              <a:rPr lang="hr-HR" dirty="0">
                <a:latin typeface="Arial" charset="0"/>
                <a:cs typeface="Arial" charset="0"/>
              </a:rPr>
              <a:t>. 2).</a:t>
            </a:r>
          </a:p>
        </p:txBody>
      </p:sp>
      <p:pic>
        <p:nvPicPr>
          <p:cNvPr id="1089" name="Picture 65" descr="One does not simply use all the animations in powerpoint - One Does Not  Simply | Meme Genera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14185"/>
            <a:ext cx="3190875" cy="31908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0">
            <a:gsLst>
              <a:gs pos="0">
                <a:srgbClr val="A603AB"/>
              </a:gs>
              <a:gs pos="10501">
                <a:srgbClr val="0819FB"/>
              </a:gs>
              <a:gs pos="17500">
                <a:srgbClr val="1A8D48"/>
              </a:gs>
              <a:gs pos="25999">
                <a:srgbClr val="FFFF00"/>
              </a:gs>
              <a:gs pos="36501">
                <a:srgbClr val="EE3F17"/>
              </a:gs>
              <a:gs pos="44000">
                <a:srgbClr val="E81766"/>
              </a:gs>
              <a:gs pos="50000">
                <a:srgbClr val="A603AB"/>
              </a:gs>
              <a:gs pos="56000">
                <a:srgbClr val="E81766"/>
              </a:gs>
              <a:gs pos="63499">
                <a:srgbClr val="EE3F17"/>
              </a:gs>
              <a:gs pos="74001">
                <a:srgbClr val="FFFF00"/>
              </a:gs>
              <a:gs pos="82500">
                <a:srgbClr val="1A8D48"/>
              </a:gs>
              <a:gs pos="89500">
                <a:srgbClr val="0819FB"/>
              </a:gs>
              <a:gs pos="100000">
                <a:srgbClr val="A603AB"/>
              </a:gs>
            </a:gsLst>
            <a:lin ang="18900000" scaled="1"/>
          </a:gradFill>
        </p:spPr>
        <p:txBody>
          <a:bodyPr lIns="540000" tIns="540000" rIns="540000"/>
          <a:lstStyle/>
          <a:p>
            <a:pPr eaLnBrk="1" hangingPunct="1"/>
            <a:r>
              <a:rPr lang="hr-HR" sz="3600" dirty="0">
                <a:solidFill>
                  <a:schemeClr val="accent1"/>
                </a:solidFill>
                <a:latin typeface="Calibri Light" panose="020F0302020204030204" pitchFamily="34" charset="0"/>
              </a:rPr>
              <a:t>Ne koristite pozadine na kojima je teško čitati tekst</a:t>
            </a:r>
          </a:p>
          <a:p>
            <a:pPr eaLnBrk="1" hangingPunct="1"/>
            <a:r>
              <a:rPr lang="hr-HR" sz="3600" dirty="0">
                <a:solidFill>
                  <a:schemeClr val="accent1"/>
                </a:solidFill>
                <a:latin typeface="Calibri Light" panose="020F0302020204030204" pitchFamily="34" charset="0"/>
              </a:rPr>
              <a:t>Ne mijenjajte (radikalno) pozadine tijekom prezentacije</a:t>
            </a:r>
          </a:p>
          <a:p>
            <a:pPr eaLnBrk="1" hangingPunct="1"/>
            <a:endParaRPr lang="hr-HR" dirty="0">
              <a:solidFill>
                <a:schemeClr val="accent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hr-HR" dirty="0">
              <a:solidFill>
                <a:schemeClr val="accent1"/>
              </a:solidFill>
            </a:endParaRPr>
          </a:p>
          <a:p>
            <a:pPr eaLnBrk="1" hangingPunct="1"/>
            <a:endParaRPr lang="hr-HR" dirty="0">
              <a:solidFill>
                <a:schemeClr val="accent1"/>
              </a:solidFill>
            </a:endParaRPr>
          </a:p>
          <a:p>
            <a:pPr eaLnBrk="1" hangingPunct="1"/>
            <a:endParaRPr lang="hr-HR" dirty="0">
              <a:solidFill>
                <a:schemeClr val="accent1"/>
              </a:solidFill>
            </a:endParaRPr>
          </a:p>
          <a:p>
            <a:pPr eaLnBrk="1" hangingPunct="1"/>
            <a:endParaRPr lang="hr-HR" dirty="0">
              <a:solidFill>
                <a:schemeClr val="accent1"/>
              </a:solidFill>
            </a:endParaRPr>
          </a:p>
        </p:txBody>
      </p:sp>
      <p:pic>
        <p:nvPicPr>
          <p:cNvPr id="6148" name="Picture 4" descr="pe07677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05200"/>
            <a:ext cx="247332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685800"/>
            <a:ext cx="8305800" cy="57912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hr-HR" sz="3600" u="sng" dirty="0">
                <a:latin typeface="Arial" charset="0"/>
                <a:cs typeface="Arial" charset="0"/>
              </a:rPr>
              <a:t>Grafovi i tablice</a:t>
            </a:r>
          </a:p>
          <a:p>
            <a:pPr algn="l" eaLnBrk="1" hangingPunct="1">
              <a:lnSpc>
                <a:spcPct val="150000"/>
              </a:lnSpc>
            </a:pPr>
            <a:r>
              <a:rPr lang="hr-HR" dirty="0">
                <a:latin typeface="Arial" charset="0"/>
                <a:cs typeface="Arial" charset="0"/>
              </a:rPr>
              <a:t>Loše:</a:t>
            </a:r>
          </a:p>
          <a:p>
            <a:pPr algn="l" eaLnBrk="1" hangingPunct="1">
              <a:lnSpc>
                <a:spcPct val="150000"/>
              </a:lnSpc>
            </a:pPr>
            <a:endParaRPr lang="hr-HR" dirty="0">
              <a:latin typeface="Arial" charset="0"/>
              <a:cs typeface="Arial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hr-HR" dirty="0">
                <a:latin typeface="Arial" charset="0"/>
                <a:cs typeface="Arial" charset="0"/>
              </a:rPr>
              <a:t>Dobro:</a:t>
            </a:r>
          </a:p>
          <a:p>
            <a:pPr algn="l" eaLnBrk="1" hangingPunct="1">
              <a:lnSpc>
                <a:spcPct val="150000"/>
              </a:lnSpc>
            </a:pPr>
            <a:endParaRPr lang="hr-HR" dirty="0">
              <a:latin typeface="Arial" charset="0"/>
              <a:cs typeface="Arial" charset="0"/>
            </a:endParaRPr>
          </a:p>
          <a:p>
            <a:pPr algn="l" eaLnBrk="1" hangingPunct="1">
              <a:lnSpc>
                <a:spcPct val="150000"/>
              </a:lnSpc>
            </a:pPr>
            <a:endParaRPr lang="hr-HR" dirty="0">
              <a:latin typeface="Arial" charset="0"/>
              <a:cs typeface="Arial" charset="0"/>
            </a:endParaRPr>
          </a:p>
          <a:p>
            <a:pPr algn="l" eaLnBrk="1" hangingPunct="1">
              <a:lnSpc>
                <a:spcPct val="150000"/>
              </a:lnSpc>
            </a:pPr>
            <a:endParaRPr lang="hr-HR" sz="2000" dirty="0">
              <a:latin typeface="Arial" charset="0"/>
              <a:cs typeface="Arial" charset="0"/>
            </a:endParaRPr>
          </a:p>
          <a:p>
            <a:pPr eaLnBrk="1" hangingPunct="1">
              <a:spcBef>
                <a:spcPts val="0"/>
              </a:spcBef>
            </a:pPr>
            <a:r>
              <a:rPr lang="hr-HR" sz="2000" dirty="0">
                <a:latin typeface="Arial" charset="0"/>
                <a:cs typeface="Arial" charset="0"/>
              </a:rPr>
              <a:t>Isti podaci predočeni grafički </a:t>
            </a:r>
            <a:r>
              <a:rPr lang="hr-HR" sz="2000" u="sng" dirty="0">
                <a:latin typeface="Arial" charset="0"/>
                <a:cs typeface="Arial" charset="0"/>
              </a:rPr>
              <a:t>manje su dosadni!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2286000" y="2133600"/>
          <a:ext cx="47244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Worksheet" r:id="rId3" imgW="3057525" imgH="495402" progId="Excel.Sheet.8">
                  <p:embed/>
                </p:oleObj>
              </mc:Choice>
              <mc:Fallback>
                <p:oleObj name="Worksheet" r:id="rId3" imgW="3057525" imgH="495402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133600"/>
                        <a:ext cx="47244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448556"/>
              </p:ext>
            </p:extLst>
          </p:nvPr>
        </p:nvGraphicFramePr>
        <p:xfrm>
          <a:off x="2133600" y="3208870"/>
          <a:ext cx="5421313" cy="2955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Chart" r:id="rId5" imgW="9239250" imgH="5343347" progId="Excel.Chart.8">
                  <p:embed/>
                </p:oleObj>
              </mc:Choice>
              <mc:Fallback>
                <p:oleObj name="Chart" r:id="rId5" imgW="9239250" imgH="5343347" progId="Excel.Char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208870"/>
                        <a:ext cx="5421313" cy="29551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419600"/>
            <a:ext cx="9144000" cy="243840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xtBox 3"/>
          <p:cNvSpPr txBox="1"/>
          <p:nvPr/>
        </p:nvSpPr>
        <p:spPr>
          <a:xfrm>
            <a:off x="222738" y="4546193"/>
            <a:ext cx="866335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Isticanje teksta na </a:t>
            </a:r>
            <a:endParaRPr lang="en-US" sz="2400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Rounded MT Bold" pitchFamily="34" charset="0"/>
            </a:endParaRPr>
          </a:p>
          <a:p>
            <a:r>
              <a:rPr lang="hr-HR" sz="200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Ukoliko je pozadina </a:t>
            </a:r>
            <a:r>
              <a:rPr lang="hr-HR" sz="2000" dirty="0" err="1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predinamična</a:t>
            </a:r>
            <a:r>
              <a:rPr lang="hr-HR" sz="200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da bi se tekst istaknuo drugom bojom, slova se mogu istaknuti obrubom/</a:t>
            </a:r>
            <a:r>
              <a:rPr lang="hr-HR" sz="2000" dirty="0" err="1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outline</a:t>
            </a:r>
            <a:r>
              <a:rPr lang="hr-HR" sz="200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(gornji primjer) ili sjenom/</a:t>
            </a:r>
            <a:r>
              <a:rPr lang="hr-HR" sz="2000" dirty="0" err="1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shadow</a:t>
            </a:r>
            <a:r>
              <a:rPr lang="hr-HR" sz="200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poput ovih slova. Ukoliko niti to nije dovoljno, kao podlogu između teksta i pozadine može se umetnuti neki oblik, npr. pravokutnik crne boje s podešenom prozirnošću (</a:t>
            </a:r>
            <a:r>
              <a:rPr lang="hr-HR" sz="2000" dirty="0" err="1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opacity</a:t>
            </a:r>
            <a:r>
              <a:rPr lang="hr-HR" sz="200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 od npr. 50 % - poput ovoga.</a:t>
            </a:r>
            <a:endParaRPr lang="en-US" sz="2000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4415" y="1066800"/>
            <a:ext cx="4589585" cy="923330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latin typeface="Comic Sans MS" pitchFamily="66" charset="0"/>
              </a:rPr>
              <a:t>         </a:t>
            </a:r>
            <a:r>
              <a:rPr lang="hr-HR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Pri kreiranju efektnih prezentacija</a:t>
            </a:r>
          </a:p>
          <a:p>
            <a:r>
              <a:rPr lang="hr-HR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    često se koriste "mali trikovi", čije</a:t>
            </a:r>
          </a:p>
          <a:p>
            <a:r>
              <a:rPr lang="hr-HR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  "recepte" možete pronaći na internetu.</a:t>
            </a:r>
          </a:p>
        </p:txBody>
      </p:sp>
    </p:spTree>
    <p:extLst>
      <p:ext uri="{BB962C8B-B14F-4D97-AF65-F5344CB8AC3E}">
        <p14:creationId xmlns:p14="http://schemas.microsoft.com/office/powerpoint/2010/main" val="95707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52400"/>
            <a:ext cx="8305800" cy="62484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hr-HR" sz="3600" b="1" dirty="0">
                <a:latin typeface="Calibri" panose="020F0502020204030204" pitchFamily="34" charset="0"/>
                <a:cs typeface="Arial" charset="0"/>
              </a:rPr>
              <a:t>Zadatak</a:t>
            </a: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hr-HR" sz="2400" dirty="0">
                <a:latin typeface="Calibri" panose="020F0502020204030204" pitchFamily="34" charset="0"/>
                <a:cs typeface="Arial" charset="0"/>
              </a:rPr>
              <a:t>Kreirajte prezentaciju s temom prema slobodnom izboru (ne mora biti vezana uz studij kemije) u koju ćete na prvi slide staviti animirani naslov (tekst i animacija) po izboru</a:t>
            </a:r>
            <a:br>
              <a:rPr lang="hr-HR" sz="2400" dirty="0">
                <a:latin typeface="Calibri" panose="020F0502020204030204" pitchFamily="34" charset="0"/>
                <a:cs typeface="Arial" charset="0"/>
              </a:rPr>
            </a:br>
            <a:r>
              <a:rPr lang="hr-HR" sz="2400" dirty="0">
                <a:solidFill>
                  <a:schemeClr val="accent6"/>
                </a:solidFill>
                <a:latin typeface="Calibri" panose="020F0502020204030204" pitchFamily="34" charset="0"/>
                <a:cs typeface="Arial" charset="0"/>
              </a:rPr>
              <a:t>&gt;&gt; slobodno korištenje izvora na internetu: </a:t>
            </a:r>
            <a:r>
              <a:rPr lang="hr-HR" sz="2400" i="1" dirty="0">
                <a:solidFill>
                  <a:schemeClr val="accent6"/>
                </a:solidFill>
                <a:latin typeface="Calibri" panose="020F0502020204030204" pitchFamily="34" charset="0"/>
                <a:cs typeface="Arial" charset="0"/>
              </a:rPr>
              <a:t>Wikipedia</a:t>
            </a:r>
            <a:r>
              <a:rPr lang="hr-HR" sz="2400" dirty="0">
                <a:solidFill>
                  <a:schemeClr val="accent6"/>
                </a:solidFill>
                <a:latin typeface="Calibri" panose="020F0502020204030204" pitchFamily="34" charset="0"/>
                <a:cs typeface="Arial" charset="0"/>
              </a:rPr>
              <a:t> i sl.</a:t>
            </a: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hr-HR" sz="2400" dirty="0">
                <a:latin typeface="Calibri" panose="020F0502020204030204" pitchFamily="34" charset="0"/>
                <a:cs typeface="Arial" charset="0"/>
              </a:rPr>
              <a:t>Na jedan slide uz nešto teksta uvrstite graf kopiran iz Excela</a:t>
            </a:r>
            <a:br>
              <a:rPr lang="hr-HR" sz="2400" dirty="0">
                <a:latin typeface="Calibri" panose="020F0502020204030204" pitchFamily="34" charset="0"/>
                <a:cs typeface="Arial" charset="0"/>
              </a:rPr>
            </a:br>
            <a:r>
              <a:rPr lang="hr-HR" sz="2400" dirty="0">
                <a:latin typeface="Calibri" panose="020F0502020204030204" pitchFamily="34" charset="0"/>
                <a:cs typeface="Arial" charset="0"/>
              </a:rPr>
              <a:t>(3-4 točke)</a:t>
            </a: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hr-HR" sz="2400" dirty="0">
                <a:latin typeface="Calibri" panose="020F0502020204030204" pitchFamily="34" charset="0"/>
                <a:cs typeface="Arial" charset="0"/>
              </a:rPr>
              <a:t>Odaberite neki (ili više) od ponuđenih </a:t>
            </a:r>
            <a:r>
              <a:rPr lang="hr-HR" sz="2400" b="1" dirty="0">
                <a:latin typeface="Calibri" panose="020F0502020204030204" pitchFamily="34" charset="0"/>
                <a:cs typeface="Arial" charset="0"/>
              </a:rPr>
              <a:t>prijelaza između slideova</a:t>
            </a:r>
            <a:r>
              <a:rPr lang="hr-HR" sz="2400" dirty="0">
                <a:latin typeface="Calibri" panose="020F0502020204030204" pitchFamily="34" charset="0"/>
                <a:cs typeface="Arial" charset="0"/>
              </a:rPr>
              <a:t>.</a:t>
            </a: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hr-HR" sz="2400" dirty="0">
                <a:latin typeface="Calibri" panose="020F0502020204030204" pitchFamily="34" charset="0"/>
                <a:cs typeface="Arial" charset="0"/>
              </a:rPr>
              <a:t>Iskoristite neku od </a:t>
            </a:r>
            <a:r>
              <a:rPr lang="hr-HR" sz="2400" b="1" dirty="0">
                <a:latin typeface="Calibri" panose="020F0502020204030204" pitchFamily="34" charset="0"/>
                <a:cs typeface="Arial" charset="0"/>
              </a:rPr>
              <a:t>ugrađenih tema</a:t>
            </a:r>
            <a:r>
              <a:rPr lang="hr-HR" sz="2400" dirty="0">
                <a:latin typeface="Calibri" panose="020F0502020204030204" pitchFamily="34" charset="0"/>
                <a:cs typeface="Arial" charset="0"/>
              </a:rPr>
              <a:t>.</a:t>
            </a: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hr-HR" sz="2400" dirty="0">
                <a:latin typeface="Calibri" panose="020F0502020204030204" pitchFamily="34" charset="0"/>
                <a:cs typeface="Arial" charset="0"/>
              </a:rPr>
              <a:t>Isprobajte različite efekte prijelaza, animacija slika i njihove kombinacije – IGRAJTE SE MOGUĆNOSTIMA!</a:t>
            </a: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hr-HR" sz="2400" dirty="0">
                <a:solidFill>
                  <a:srgbClr val="C00000"/>
                </a:solidFill>
                <a:latin typeface="Calibri" panose="020F0502020204030204" pitchFamily="34" charset="0"/>
                <a:cs typeface="Arial" charset="0"/>
              </a:rPr>
              <a:t>Prva dva studenta koji dovrše prezentaciju moraju ju izložiti pred svima (1-3 min), nakon čega su slobodni </a:t>
            </a:r>
            <a:r>
              <a:rPr lang="hr-HR" sz="2400" dirty="0">
                <a:latin typeface="Calibri" panose="020F0502020204030204" pitchFamily="34" charset="0"/>
                <a:cs typeface="Arial" charset="0"/>
                <a:sym typeface="Wingdings" panose="05000000000000000000" pitchFamily="2" charset="2"/>
              </a:rPr>
              <a:t></a:t>
            </a:r>
            <a:endParaRPr lang="hr-HR" sz="2400" dirty="0">
              <a:latin typeface="Calibri" panose="020F0502020204030204" pitchFamily="34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685800"/>
            <a:ext cx="8305800" cy="57912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hr-H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Izrada prezentacije</a:t>
            </a:r>
          </a:p>
          <a:p>
            <a:pPr algn="l" eaLnBrk="1" hangingPunct="1">
              <a:lnSpc>
                <a:spcPct val="150000"/>
              </a:lnSpc>
              <a:buFontTx/>
              <a:buChar char="•"/>
            </a:pPr>
            <a:r>
              <a:rPr lang="hr-HR" sz="3600" b="1" dirty="0">
                <a:ln w="17780" cmpd="sng">
                  <a:noFill/>
                  <a:prstDash val="solid"/>
                  <a:miter lim="800000"/>
                </a:ln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 Poznavanje alata</a:t>
            </a:r>
          </a:p>
          <a:p>
            <a:pPr lvl="1" algn="l" eaLnBrk="1" hangingPunct="1">
              <a:lnSpc>
                <a:spcPct val="150000"/>
              </a:lnSpc>
            </a:pPr>
            <a:r>
              <a:rPr lang="hr-HR" sz="1600" b="1" dirty="0">
                <a:ln w="17780" cmpd="sng">
                  <a:noFill/>
                  <a:prstDash val="solid"/>
                  <a:miter lim="800000"/>
                </a:ln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Da bi se uspješno napravila prezentacija potrebno je poznavati mogućnosti PowerPointa kao aplikacije, odnosno što se sve može napraviti u PowerPointu, a što ne može</a:t>
            </a:r>
          </a:p>
          <a:p>
            <a:pPr algn="l" eaLnBrk="1" hangingPunct="1">
              <a:lnSpc>
                <a:spcPct val="150000"/>
              </a:lnSpc>
              <a:buFontTx/>
              <a:buChar char="•"/>
            </a:pPr>
            <a:r>
              <a:rPr lang="hr-HR" sz="3600" b="1" dirty="0">
                <a:ln w="17780" cmpd="sng">
                  <a:noFill/>
                  <a:prstDash val="solid"/>
                  <a:miter lim="800000"/>
                </a:ln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 Poznavanje Pravila designa</a:t>
            </a:r>
          </a:p>
          <a:p>
            <a:pPr lvl="1" algn="l" eaLnBrk="1" hangingPunct="1">
              <a:lnSpc>
                <a:spcPct val="150000"/>
              </a:lnSpc>
            </a:pPr>
            <a:r>
              <a:rPr lang="hr-HR" sz="1600" b="1" dirty="0">
                <a:ln w="17780" cmpd="sng">
                  <a:noFill/>
                  <a:prstDash val="solid"/>
                  <a:miter lim="800000"/>
                </a:ln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Samo poznavanje alata nije dovoljno za izradu dobre prezentacije, nužno je poznavati barem osnovne principe dobrog designa kako bi vaša prezentacija bila jasna, čitka i uspješno prenijela poruku publici.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04800"/>
            <a:ext cx="8305800" cy="6400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hr-HR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Poznavanje alata</a:t>
            </a:r>
          </a:p>
          <a:p>
            <a:pPr algn="l" eaLnBrk="1" hangingPunct="1">
              <a:spcBef>
                <a:spcPts val="1200"/>
              </a:spcBef>
              <a:buFontTx/>
              <a:buChar char="•"/>
            </a:pPr>
            <a:r>
              <a:rPr lang="hr-HR" dirty="0">
                <a:latin typeface="Arial" charset="0"/>
                <a:cs typeface="Arial" charset="0"/>
              </a:rPr>
              <a:t> Osnovne funkcije – </a:t>
            </a:r>
            <a:r>
              <a:rPr lang="hr-HR" i="1" dirty="0" err="1">
                <a:latin typeface="Arial" charset="0"/>
                <a:cs typeface="Arial" charset="0"/>
              </a:rPr>
              <a:t>ribbon</a:t>
            </a:r>
            <a:r>
              <a:rPr lang="hr-HR" i="1" dirty="0">
                <a:latin typeface="Arial" charset="0"/>
                <a:cs typeface="Arial" charset="0"/>
              </a:rPr>
              <a:t> / vrpca, </a:t>
            </a:r>
            <a:r>
              <a:rPr lang="hr-HR" i="1" dirty="0" err="1">
                <a:latin typeface="Arial" charset="0"/>
                <a:cs typeface="Arial" charset="0"/>
              </a:rPr>
              <a:t>tabs</a:t>
            </a:r>
            <a:endParaRPr lang="hr-HR" i="1" dirty="0">
              <a:latin typeface="Arial" charset="0"/>
              <a:cs typeface="Arial" charset="0"/>
            </a:endParaRPr>
          </a:p>
          <a:p>
            <a:pPr lvl="1" algn="l" eaLnBrk="1" hangingPunct="1">
              <a:spcBef>
                <a:spcPts val="1200"/>
              </a:spcBef>
            </a:pPr>
            <a:r>
              <a:rPr lang="hr-HR" sz="2000" b="1" dirty="0">
                <a:latin typeface="Arial" charset="0"/>
                <a:cs typeface="Arial" charset="0"/>
              </a:rPr>
              <a:t>Slično kao i u ostalim Office aplikacijama npr. u Wordu, no uz neke dodatne funkcije potrebne za izradu prezentacija.</a:t>
            </a:r>
          </a:p>
          <a:p>
            <a:pPr algn="l" eaLnBrk="1" hangingPunct="1">
              <a:spcBef>
                <a:spcPts val="2400"/>
              </a:spcBef>
            </a:pPr>
            <a:r>
              <a:rPr lang="hr-HR" b="1" dirty="0">
                <a:latin typeface="Arial" charset="0"/>
                <a:cs typeface="Arial" charset="0"/>
              </a:rPr>
              <a:t>TERMINOLOGIJA</a:t>
            </a:r>
          </a:p>
          <a:p>
            <a:pPr algn="l" eaLnBrk="1" hangingPunct="1">
              <a:spcBef>
                <a:spcPts val="1200"/>
              </a:spcBef>
              <a:buFontTx/>
              <a:buChar char="•"/>
            </a:pPr>
            <a:r>
              <a:rPr lang="hr-HR" dirty="0">
                <a:latin typeface="Arial" charset="0"/>
                <a:cs typeface="Arial" charset="0"/>
              </a:rPr>
              <a:t> </a:t>
            </a:r>
            <a:r>
              <a:rPr lang="hr-HR" sz="2800" b="1" dirty="0" err="1">
                <a:latin typeface="Arial" charset="0"/>
                <a:cs typeface="Arial" charset="0"/>
              </a:rPr>
              <a:t>Slide</a:t>
            </a:r>
            <a:r>
              <a:rPr lang="hr-HR" sz="2800" dirty="0">
                <a:latin typeface="Arial" charset="0"/>
                <a:cs typeface="Arial" charset="0"/>
              </a:rPr>
              <a:t> – osnovni element prezentacije</a:t>
            </a:r>
          </a:p>
          <a:p>
            <a:pPr algn="l" eaLnBrk="1" hangingPunct="1">
              <a:spcBef>
                <a:spcPts val="1200"/>
              </a:spcBef>
              <a:buFontTx/>
              <a:buChar char="•"/>
            </a:pPr>
            <a:r>
              <a:rPr lang="hr-HR" sz="2800" dirty="0">
                <a:latin typeface="Arial" charset="0"/>
                <a:cs typeface="Arial" charset="0"/>
              </a:rPr>
              <a:t> </a:t>
            </a:r>
            <a:r>
              <a:rPr lang="hr-HR" sz="2800" b="1" dirty="0" err="1">
                <a:latin typeface="Arial" charset="0"/>
                <a:cs typeface="Arial" charset="0"/>
              </a:rPr>
              <a:t>Transitions</a:t>
            </a:r>
            <a:r>
              <a:rPr lang="hr-HR" sz="2800" dirty="0">
                <a:latin typeface="Arial" charset="0"/>
                <a:cs typeface="Arial" charset="0"/>
              </a:rPr>
              <a:t> = animirani prijelazi između </a:t>
            </a:r>
            <a:r>
              <a:rPr lang="hr-HR" sz="2800" dirty="0" err="1">
                <a:latin typeface="Arial" charset="0"/>
                <a:cs typeface="Arial" charset="0"/>
              </a:rPr>
              <a:t>slideova</a:t>
            </a:r>
            <a:endParaRPr lang="hr-HR" sz="2800" b="1" dirty="0">
              <a:latin typeface="Arial" charset="0"/>
              <a:cs typeface="Arial" charset="0"/>
            </a:endParaRPr>
          </a:p>
          <a:p>
            <a:pPr lvl="1" algn="l" eaLnBrk="1" hangingPunct="1">
              <a:spcBef>
                <a:spcPts val="1200"/>
              </a:spcBef>
            </a:pPr>
            <a:r>
              <a:rPr lang="hr-HR" sz="2000" b="1" dirty="0">
                <a:latin typeface="Arial" charset="0"/>
                <a:cs typeface="Arial" charset="0"/>
              </a:rPr>
              <a:t>Imaju opcije brzine (</a:t>
            </a:r>
            <a:r>
              <a:rPr lang="hr-HR" sz="2000" b="1" i="1" dirty="0" err="1">
                <a:latin typeface="Arial" charset="0"/>
                <a:cs typeface="Arial" charset="0"/>
              </a:rPr>
              <a:t>duration</a:t>
            </a:r>
            <a:r>
              <a:rPr lang="hr-HR" sz="2000" b="1" dirty="0">
                <a:latin typeface="Arial" charset="0"/>
                <a:cs typeface="Arial" charset="0"/>
              </a:rPr>
              <a:t>) i opcije napredovanja na idući </a:t>
            </a:r>
            <a:r>
              <a:rPr lang="hr-HR" sz="2000" b="1" dirty="0" err="1">
                <a:latin typeface="Arial" charset="0"/>
                <a:cs typeface="Arial" charset="0"/>
              </a:rPr>
              <a:t>slide</a:t>
            </a:r>
            <a:r>
              <a:rPr lang="hr-HR" sz="2000" b="1" dirty="0">
                <a:latin typeface="Arial" charset="0"/>
                <a:cs typeface="Arial" charset="0"/>
              </a:rPr>
              <a:t> (</a:t>
            </a:r>
            <a:r>
              <a:rPr lang="hr-HR" sz="2000" b="1" i="1" dirty="0" err="1">
                <a:latin typeface="Arial" charset="0"/>
                <a:cs typeface="Arial" charset="0"/>
              </a:rPr>
              <a:t>advance</a:t>
            </a:r>
            <a:r>
              <a:rPr lang="hr-HR" sz="2000" b="1" i="1" dirty="0">
                <a:latin typeface="Arial" charset="0"/>
                <a:cs typeface="Arial" charset="0"/>
              </a:rPr>
              <a:t> </a:t>
            </a:r>
            <a:r>
              <a:rPr lang="hr-HR" sz="2000" b="1" i="1" dirty="0" err="1">
                <a:latin typeface="Arial" charset="0"/>
                <a:cs typeface="Arial" charset="0"/>
              </a:rPr>
              <a:t>slide</a:t>
            </a:r>
            <a:r>
              <a:rPr lang="hr-HR" sz="2000" b="1" dirty="0">
                <a:latin typeface="Arial" charset="0"/>
                <a:cs typeface="Arial" charset="0"/>
              </a:rPr>
              <a:t>) – i to po želji nakon određenog vremena ili na klik mišem. Opcija „</a:t>
            </a:r>
            <a:r>
              <a:rPr lang="hr-HR" sz="2000" b="1" i="1" dirty="0" err="1">
                <a:latin typeface="Arial" charset="0"/>
                <a:cs typeface="Arial" charset="0"/>
              </a:rPr>
              <a:t>apply</a:t>
            </a:r>
            <a:r>
              <a:rPr lang="hr-HR" sz="2000" b="1" i="1" dirty="0">
                <a:latin typeface="Arial" charset="0"/>
                <a:cs typeface="Arial" charset="0"/>
              </a:rPr>
              <a:t> to </a:t>
            </a:r>
            <a:r>
              <a:rPr lang="hr-HR" sz="2000" b="1" i="1" dirty="0" err="1">
                <a:latin typeface="Arial" charset="0"/>
                <a:cs typeface="Arial" charset="0"/>
              </a:rPr>
              <a:t>all</a:t>
            </a:r>
            <a:r>
              <a:rPr lang="hr-HR" sz="2000" b="1" dirty="0">
                <a:latin typeface="Arial" charset="0"/>
                <a:cs typeface="Arial" charset="0"/>
              </a:rPr>
              <a:t>” trenutne postavke primjenjuje na sve </a:t>
            </a:r>
            <a:r>
              <a:rPr lang="hr-HR" sz="2000" b="1" dirty="0" err="1">
                <a:latin typeface="Arial" charset="0"/>
                <a:cs typeface="Arial" charset="0"/>
              </a:rPr>
              <a:t>slideove</a:t>
            </a:r>
            <a:endParaRPr lang="hr-HR" sz="20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52400"/>
            <a:ext cx="8382000" cy="6248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hr-HR" sz="4400" dirty="0">
                <a:latin typeface="Algerian" pitchFamily="82" charset="0"/>
                <a:cs typeface="Arial" charset="0"/>
              </a:rPr>
              <a:t>Design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hr-HR" sz="2400" dirty="0">
                <a:latin typeface="Arial" charset="0"/>
                <a:cs typeface="Arial" charset="0"/>
              </a:rPr>
              <a:t>Odmah na početku odaberite prikladni format </a:t>
            </a:r>
            <a:r>
              <a:rPr lang="hr-HR" sz="2400" dirty="0" err="1">
                <a:latin typeface="Arial" charset="0"/>
                <a:cs typeface="Arial" charset="0"/>
              </a:rPr>
              <a:t>slidea</a:t>
            </a:r>
            <a:r>
              <a:rPr lang="hr-HR" sz="2400" dirty="0">
                <a:latin typeface="Arial" charset="0"/>
                <a:cs typeface="Arial" charset="0"/>
              </a:rPr>
              <a:t> – prema mogućnostima projektora na kojemu će prezentacija biti prikazana. Noviji sustavi su u formatu 16:9 – </a:t>
            </a:r>
            <a:r>
              <a:rPr lang="hr-HR" sz="2400" i="1" dirty="0" err="1">
                <a:latin typeface="Arial" charset="0"/>
                <a:cs typeface="Arial" charset="0"/>
              </a:rPr>
              <a:t>widescreen</a:t>
            </a:r>
            <a:r>
              <a:rPr lang="hr-HR" sz="2400" dirty="0">
                <a:latin typeface="Arial" charset="0"/>
                <a:cs typeface="Arial" charset="0"/>
              </a:rPr>
              <a:t>, dok su stariji u formatu 4:3 – </a:t>
            </a:r>
            <a:r>
              <a:rPr lang="hr-HR" sz="2400" i="1" dirty="0">
                <a:latin typeface="Arial" charset="0"/>
                <a:cs typeface="Arial" charset="0"/>
              </a:rPr>
              <a:t>standard</a:t>
            </a:r>
            <a:r>
              <a:rPr lang="hr-HR" sz="2400" dirty="0">
                <a:latin typeface="Arial" charset="0"/>
                <a:cs typeface="Arial" charset="0"/>
              </a:rPr>
              <a:t>. Pogrešno odabrani format može rezultirati donekle prihvatljivom automatskom izmjenom </a:t>
            </a:r>
            <a:r>
              <a:rPr lang="hr-HR" sz="2400" i="1" dirty="0" err="1">
                <a:latin typeface="Arial" charset="0"/>
                <a:cs typeface="Arial" charset="0"/>
              </a:rPr>
              <a:t>layouta</a:t>
            </a:r>
            <a:r>
              <a:rPr lang="hr-HR" sz="2400" dirty="0">
                <a:latin typeface="Arial" charset="0"/>
                <a:cs typeface="Arial" charset="0"/>
              </a:rPr>
              <a:t> ili katastrofalnim prerazmještajem elemenata pri kojem dolazi do neželjenog preklapanja elemenata.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hr-HR" sz="2400" b="1" i="1" dirty="0">
                <a:latin typeface="Arial" charset="0"/>
                <a:cs typeface="Arial" charset="0"/>
              </a:rPr>
              <a:t>Design</a:t>
            </a:r>
            <a:r>
              <a:rPr lang="hr-HR" sz="2400" b="1" dirty="0">
                <a:latin typeface="Arial" charset="0"/>
                <a:cs typeface="Arial" charset="0"/>
              </a:rPr>
              <a:t> → </a:t>
            </a:r>
            <a:r>
              <a:rPr lang="hr-HR" sz="2400" b="1" i="1" dirty="0" err="1">
                <a:latin typeface="Arial" charset="0"/>
                <a:cs typeface="Arial" charset="0"/>
              </a:rPr>
              <a:t>slide</a:t>
            </a:r>
            <a:r>
              <a:rPr lang="hr-HR" sz="2400" b="1" i="1" dirty="0">
                <a:latin typeface="Arial" charset="0"/>
                <a:cs typeface="Arial" charset="0"/>
              </a:rPr>
              <a:t> </a:t>
            </a:r>
            <a:r>
              <a:rPr lang="hr-HR" sz="2400" b="1" i="1" dirty="0" err="1">
                <a:latin typeface="Arial" charset="0"/>
                <a:cs typeface="Arial" charset="0"/>
              </a:rPr>
              <a:t>size</a:t>
            </a:r>
            <a:endParaRPr lang="hr-HR" sz="24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152400"/>
            <a:ext cx="8991600" cy="6248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hr-HR" sz="4400" dirty="0">
                <a:latin typeface="Algerian" pitchFamily="82" charset="0"/>
                <a:cs typeface="Arial" charset="0"/>
              </a:rPr>
              <a:t>Design</a:t>
            </a:r>
          </a:p>
          <a:p>
            <a:pPr marL="252000" indent="-252000" algn="l" eaLnBrk="1" hangingPunct="1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hr-HR" sz="2400" dirty="0">
                <a:latin typeface="Arial" charset="0"/>
                <a:cs typeface="Arial" charset="0"/>
              </a:rPr>
              <a:t>Poželjno je koristiti ugrađene teme (</a:t>
            </a:r>
            <a:r>
              <a:rPr lang="hr-HR" sz="2400" b="1" i="1" dirty="0">
                <a:latin typeface="Arial" charset="0"/>
                <a:cs typeface="Arial" charset="0"/>
              </a:rPr>
              <a:t>design</a:t>
            </a:r>
            <a:r>
              <a:rPr lang="hr-HR" sz="2400" dirty="0">
                <a:latin typeface="Arial" charset="0"/>
                <a:cs typeface="Arial" charset="0"/>
              </a:rPr>
              <a:t> → </a:t>
            </a:r>
            <a:r>
              <a:rPr lang="hr-HR" sz="2400" b="1" i="1" dirty="0" err="1">
                <a:latin typeface="Arial" charset="0"/>
                <a:cs typeface="Arial" charset="0"/>
              </a:rPr>
              <a:t>themes</a:t>
            </a:r>
            <a:r>
              <a:rPr lang="hr-HR" sz="2400" dirty="0">
                <a:latin typeface="Arial" charset="0"/>
                <a:cs typeface="Arial" charset="0"/>
              </a:rPr>
              <a:t>) i opcije </a:t>
            </a:r>
            <a:r>
              <a:rPr lang="hr-HR" sz="2400" b="1" dirty="0" err="1">
                <a:latin typeface="Arial" charset="0"/>
                <a:cs typeface="Arial" charset="0"/>
              </a:rPr>
              <a:t>layouta</a:t>
            </a:r>
            <a:r>
              <a:rPr lang="hr-HR" sz="2400" dirty="0">
                <a:latin typeface="Arial" charset="0"/>
                <a:cs typeface="Arial" charset="0"/>
              </a:rPr>
              <a:t> (desni klik mišem na podlogu </a:t>
            </a:r>
            <a:r>
              <a:rPr lang="hr-HR" sz="2400" i="1" dirty="0" err="1">
                <a:latin typeface="Arial" charset="0"/>
                <a:cs typeface="Arial" charset="0"/>
              </a:rPr>
              <a:t>slidea</a:t>
            </a:r>
            <a:r>
              <a:rPr lang="hr-HR" sz="2400" dirty="0">
                <a:latin typeface="Arial" charset="0"/>
                <a:cs typeface="Arial" charset="0"/>
              </a:rPr>
              <a:t> → „</a:t>
            </a:r>
            <a:r>
              <a:rPr lang="hr-HR" sz="2400" i="1" dirty="0" err="1">
                <a:latin typeface="Arial" charset="0"/>
                <a:cs typeface="Arial" charset="0"/>
              </a:rPr>
              <a:t>layout</a:t>
            </a:r>
            <a:r>
              <a:rPr lang="hr-HR" sz="2400" dirty="0">
                <a:latin typeface="Arial" charset="0"/>
                <a:cs typeface="Arial" charset="0"/>
              </a:rPr>
              <a:t>” (</a:t>
            </a:r>
            <a:r>
              <a:rPr lang="hr-HR" sz="2400" i="1" dirty="0" err="1">
                <a:latin typeface="Arial" charset="0"/>
                <a:cs typeface="Arial" charset="0"/>
              </a:rPr>
              <a:t>layout</a:t>
            </a:r>
            <a:r>
              <a:rPr lang="hr-HR" sz="2400" dirty="0">
                <a:latin typeface="Arial" charset="0"/>
                <a:cs typeface="Arial" charset="0"/>
              </a:rPr>
              <a:t> = položaj i razmještaj sadržajnih elemenata na </a:t>
            </a:r>
            <a:r>
              <a:rPr lang="hr-HR" sz="2400" dirty="0" err="1">
                <a:latin typeface="Arial" charset="0"/>
                <a:cs typeface="Arial" charset="0"/>
              </a:rPr>
              <a:t>slideu</a:t>
            </a:r>
            <a:r>
              <a:rPr lang="hr-HR" sz="2400" dirty="0">
                <a:latin typeface="Arial" charset="0"/>
                <a:cs typeface="Arial" charset="0"/>
              </a:rPr>
              <a:t>)</a:t>
            </a:r>
          </a:p>
          <a:p>
            <a:pPr marL="252000" indent="-252000" algn="l" eaLnBrk="1" hangingPunct="1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hr-HR" sz="2400" dirty="0">
                <a:latin typeface="Arial" charset="0"/>
                <a:cs typeface="Arial" charset="0"/>
              </a:rPr>
              <a:t>Može se koristiti i proizvoljna pozadina </a:t>
            </a:r>
            <a:r>
              <a:rPr lang="hr-HR" sz="2400" dirty="0" err="1">
                <a:latin typeface="Arial" charset="0"/>
                <a:cs typeface="Arial" charset="0"/>
              </a:rPr>
              <a:t>slideova</a:t>
            </a:r>
            <a:r>
              <a:rPr lang="hr-HR" sz="2400" dirty="0">
                <a:latin typeface="Arial" charset="0"/>
                <a:cs typeface="Arial" charset="0"/>
              </a:rPr>
              <a:t> (boja, gradijent, slika ...)</a:t>
            </a:r>
          </a:p>
          <a:p>
            <a:pPr marL="252000" indent="-252000" algn="l" eaLnBrk="1" hangingPunct="1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hr-HR" sz="2400" dirty="0">
                <a:latin typeface="Arial" charset="0"/>
                <a:cs typeface="Arial" charset="0"/>
              </a:rPr>
              <a:t>U kombinaciji sa temama mogu se koristiti različite kombinacije boja (palete), fontova, 3D efekata i pozadinskih efekata (svjetlo-sjena) = VARIANTS!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hr-HR" sz="2200" dirty="0">
                <a:latin typeface="Arial" charset="0"/>
                <a:cs typeface="Arial" charset="0"/>
              </a:rPr>
              <a:t>DESIGN → </a:t>
            </a:r>
            <a:r>
              <a:rPr lang="hr-HR" sz="2200" b="1" dirty="0" err="1">
                <a:latin typeface="Arial" charset="0"/>
                <a:cs typeface="Arial" charset="0"/>
              </a:rPr>
              <a:t>Variants</a:t>
            </a:r>
            <a:r>
              <a:rPr lang="hr-HR" sz="2200" dirty="0">
                <a:latin typeface="Arial" charset="0"/>
                <a:cs typeface="Arial" charset="0"/>
              </a:rPr>
              <a:t> → </a:t>
            </a:r>
            <a:r>
              <a:rPr lang="hr-HR" sz="2200" b="1" dirty="0" err="1">
                <a:latin typeface="Arial" charset="0"/>
                <a:cs typeface="Arial" charset="0"/>
              </a:rPr>
              <a:t>Colors</a:t>
            </a:r>
            <a:r>
              <a:rPr lang="hr-HR" sz="2200" b="1" dirty="0">
                <a:latin typeface="Arial" charset="0"/>
                <a:cs typeface="Arial" charset="0"/>
              </a:rPr>
              <a:t>; </a:t>
            </a:r>
            <a:r>
              <a:rPr lang="hr-HR" sz="2200" b="1" dirty="0" err="1">
                <a:latin typeface="Arial" charset="0"/>
                <a:cs typeface="Arial" charset="0"/>
              </a:rPr>
              <a:t>Fonts</a:t>
            </a:r>
            <a:r>
              <a:rPr lang="hr-HR" sz="2200" b="1" dirty="0">
                <a:latin typeface="Arial" charset="0"/>
                <a:cs typeface="Arial" charset="0"/>
              </a:rPr>
              <a:t>; </a:t>
            </a:r>
            <a:r>
              <a:rPr lang="hr-HR" sz="2200" b="1" dirty="0" err="1">
                <a:latin typeface="Arial" charset="0"/>
                <a:cs typeface="Arial" charset="0"/>
              </a:rPr>
              <a:t>Effects</a:t>
            </a:r>
            <a:r>
              <a:rPr lang="hr-HR" sz="2200" b="1" dirty="0">
                <a:latin typeface="Arial" charset="0"/>
                <a:cs typeface="Arial" charset="0"/>
              </a:rPr>
              <a:t>; </a:t>
            </a:r>
            <a:r>
              <a:rPr lang="hr-HR" sz="2200" b="1" dirty="0" err="1">
                <a:latin typeface="Arial" charset="0"/>
                <a:cs typeface="Arial" charset="0"/>
              </a:rPr>
              <a:t>Background</a:t>
            </a:r>
            <a:r>
              <a:rPr lang="hr-HR" sz="2200" b="1" dirty="0">
                <a:latin typeface="Arial" charset="0"/>
                <a:cs typeface="Arial" charset="0"/>
              </a:rPr>
              <a:t> </a:t>
            </a:r>
            <a:r>
              <a:rPr lang="hr-HR" sz="2200" b="1" dirty="0" err="1">
                <a:latin typeface="Arial" charset="0"/>
                <a:cs typeface="Arial" charset="0"/>
              </a:rPr>
              <a:t>styles</a:t>
            </a:r>
            <a:endParaRPr lang="hr-HR" sz="2200" b="1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hr-HR" sz="2200" b="1" dirty="0">
                <a:latin typeface="Arial" charset="0"/>
                <a:cs typeface="Arial" charset="0"/>
              </a:rPr>
              <a:t>(OPREZ: ove izmjene mijenjaju izgled čitave prezentacije)</a:t>
            </a:r>
          </a:p>
        </p:txBody>
      </p:sp>
    </p:spTree>
    <p:extLst>
      <p:ext uri="{BB962C8B-B14F-4D97-AF65-F5344CB8AC3E}">
        <p14:creationId xmlns:p14="http://schemas.microsoft.com/office/powerpoint/2010/main" val="29198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152400"/>
            <a:ext cx="8991600" cy="6248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hr-HR" sz="4400" dirty="0">
                <a:latin typeface="Algerian" pitchFamily="82" charset="0"/>
                <a:cs typeface="Arial" charset="0"/>
              </a:rPr>
              <a:t>Design</a:t>
            </a:r>
          </a:p>
          <a:p>
            <a:pPr marL="252000" indent="-252000" algn="l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hr-HR" sz="2400" dirty="0">
                <a:latin typeface="Arial" charset="0"/>
                <a:cs typeface="Arial" charset="0"/>
              </a:rPr>
              <a:t>Animacija </a:t>
            </a:r>
            <a:r>
              <a:rPr lang="hr-HR" sz="2400" u="sng" dirty="0">
                <a:latin typeface="Arial" charset="0"/>
                <a:cs typeface="Arial" charset="0"/>
              </a:rPr>
              <a:t>sadržaja</a:t>
            </a:r>
            <a:r>
              <a:rPr lang="hr-HR" sz="2400" dirty="0">
                <a:latin typeface="Arial" charset="0"/>
                <a:cs typeface="Arial" charset="0"/>
              </a:rPr>
              <a:t> odnosno pojedinih elemenata nudi ogromne mogućnosti</a:t>
            </a:r>
          </a:p>
          <a:p>
            <a:pPr marL="252000" indent="-252000" algn="l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hr-HR" sz="2400" dirty="0">
                <a:latin typeface="Arial" charset="0"/>
                <a:cs typeface="Arial" charset="0"/>
              </a:rPr>
              <a:t>Označiti objekt →  </a:t>
            </a:r>
            <a:r>
              <a:rPr lang="hr-HR" sz="2400" i="1" dirty="0" err="1">
                <a:latin typeface="Arial" charset="0"/>
                <a:cs typeface="Arial" charset="0"/>
              </a:rPr>
              <a:t>Animations</a:t>
            </a:r>
            <a:r>
              <a:rPr lang="hr-HR" sz="2400" dirty="0">
                <a:latin typeface="Arial" charset="0"/>
                <a:cs typeface="Arial" charset="0"/>
              </a:rPr>
              <a:t> </a:t>
            </a:r>
            <a:r>
              <a:rPr lang="hr-HR" sz="2200" dirty="0">
                <a:latin typeface="Arial" charset="0"/>
                <a:cs typeface="Arial" charset="0"/>
              </a:rPr>
              <a:t>→ odabir efekta</a:t>
            </a:r>
          </a:p>
          <a:p>
            <a:pPr marL="252000" indent="-252000" algn="l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hr-HR" sz="2200" dirty="0">
                <a:latin typeface="Arial" charset="0"/>
                <a:cs typeface="Arial" charset="0"/>
              </a:rPr>
              <a:t>Obratiti pažnju na „</a:t>
            </a:r>
            <a:r>
              <a:rPr lang="hr-HR" sz="2200" i="1" dirty="0" err="1">
                <a:latin typeface="Arial" charset="0"/>
                <a:cs typeface="Arial" charset="0"/>
              </a:rPr>
              <a:t>trigger</a:t>
            </a:r>
            <a:r>
              <a:rPr lang="hr-HR" sz="2200" dirty="0">
                <a:latin typeface="Arial" charset="0"/>
                <a:cs typeface="Arial" charset="0"/>
              </a:rPr>
              <a:t>” i „</a:t>
            </a:r>
            <a:r>
              <a:rPr lang="hr-HR" sz="2200" i="1" dirty="0" err="1">
                <a:latin typeface="Arial" charset="0"/>
                <a:cs typeface="Arial" charset="0"/>
              </a:rPr>
              <a:t>duration</a:t>
            </a:r>
            <a:r>
              <a:rPr lang="hr-HR" sz="2200" dirty="0">
                <a:latin typeface="Arial" charset="0"/>
                <a:cs typeface="Arial" charset="0"/>
              </a:rPr>
              <a:t>”, te na „</a:t>
            </a:r>
            <a:r>
              <a:rPr lang="hr-HR" sz="2200" i="1" dirty="0" err="1">
                <a:latin typeface="Arial" charset="0"/>
                <a:cs typeface="Arial" charset="0"/>
              </a:rPr>
              <a:t>effect</a:t>
            </a:r>
            <a:r>
              <a:rPr lang="hr-HR" sz="2200" i="1" dirty="0">
                <a:latin typeface="Arial" charset="0"/>
                <a:cs typeface="Arial" charset="0"/>
              </a:rPr>
              <a:t> </a:t>
            </a:r>
            <a:r>
              <a:rPr lang="hr-HR" sz="2200" i="1" dirty="0" err="1">
                <a:latin typeface="Arial" charset="0"/>
                <a:cs typeface="Arial" charset="0"/>
              </a:rPr>
              <a:t>options</a:t>
            </a:r>
            <a:r>
              <a:rPr lang="hr-HR" sz="2200" dirty="0">
                <a:latin typeface="Arial" charset="0"/>
                <a:cs typeface="Arial" charset="0"/>
              </a:rPr>
              <a:t>” kod pojedinih efekata.</a:t>
            </a:r>
          </a:p>
          <a:p>
            <a:pPr marL="252000" indent="-252000" algn="l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hr-HR" sz="2200" dirty="0">
                <a:latin typeface="Arial" charset="0"/>
                <a:cs typeface="Arial" charset="0"/>
              </a:rPr>
              <a:t>Za slaganje više animacija u redoslijed (</a:t>
            </a:r>
            <a:r>
              <a:rPr lang="hr-HR" sz="2200" i="1" dirty="0" err="1">
                <a:latin typeface="Arial" charset="0"/>
                <a:cs typeface="Arial" charset="0"/>
              </a:rPr>
              <a:t>timeline</a:t>
            </a:r>
            <a:r>
              <a:rPr lang="hr-HR" sz="2200" dirty="0">
                <a:latin typeface="Arial" charset="0"/>
                <a:cs typeface="Arial" charset="0"/>
              </a:rPr>
              <a:t>) koristiti</a:t>
            </a:r>
            <a:br>
              <a:rPr lang="hr-HR" sz="2200" dirty="0">
                <a:latin typeface="Arial" charset="0"/>
                <a:cs typeface="Arial" charset="0"/>
              </a:rPr>
            </a:br>
            <a:r>
              <a:rPr lang="hr-HR" sz="2200" dirty="0">
                <a:latin typeface="Arial" charset="0"/>
                <a:cs typeface="Arial" charset="0"/>
              </a:rPr>
              <a:t>„</a:t>
            </a:r>
            <a:r>
              <a:rPr lang="hr-HR" sz="2200" i="1" dirty="0">
                <a:latin typeface="Arial" charset="0"/>
                <a:cs typeface="Arial" charset="0"/>
              </a:rPr>
              <a:t>Advanced </a:t>
            </a:r>
            <a:r>
              <a:rPr lang="hr-HR" sz="2200" i="1" dirty="0" err="1">
                <a:latin typeface="Arial" charset="0"/>
                <a:cs typeface="Arial" charset="0"/>
              </a:rPr>
              <a:t>Animation</a:t>
            </a:r>
            <a:r>
              <a:rPr lang="hr-HR" sz="2200" dirty="0">
                <a:latin typeface="Arial" charset="0"/>
                <a:cs typeface="Arial" charset="0"/>
              </a:rPr>
              <a:t>” </a:t>
            </a:r>
            <a:r>
              <a:rPr lang="hr-HR" sz="2400" dirty="0">
                <a:latin typeface="Arial" charset="0"/>
                <a:cs typeface="Arial" charset="0"/>
              </a:rPr>
              <a:t>→</a:t>
            </a:r>
            <a:r>
              <a:rPr lang="hr-HR" sz="2200" dirty="0">
                <a:latin typeface="Arial" charset="0"/>
                <a:cs typeface="Arial" charset="0"/>
              </a:rPr>
              <a:t> „</a:t>
            </a:r>
            <a:r>
              <a:rPr lang="hr-HR" sz="2200" i="1" dirty="0" err="1">
                <a:latin typeface="Arial" charset="0"/>
                <a:cs typeface="Arial" charset="0"/>
              </a:rPr>
              <a:t>Animation</a:t>
            </a:r>
            <a:r>
              <a:rPr lang="hr-HR" sz="2200" i="1" dirty="0">
                <a:latin typeface="Arial" charset="0"/>
                <a:cs typeface="Arial" charset="0"/>
              </a:rPr>
              <a:t> Pane</a:t>
            </a:r>
            <a:r>
              <a:rPr lang="hr-HR" sz="2200" dirty="0">
                <a:latin typeface="Arial" charset="0"/>
                <a:cs typeface="Arial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955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19600" y="3352800"/>
            <a:ext cx="19050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152400"/>
            <a:ext cx="8991600" cy="6629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hr-HR" sz="4400" dirty="0">
                <a:latin typeface="Algerian" pitchFamily="82" charset="0"/>
                <a:cs typeface="Arial" charset="0"/>
              </a:rPr>
              <a:t>Design</a:t>
            </a:r>
          </a:p>
          <a:p>
            <a:pPr marL="252000" indent="-252000" algn="l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r-HR" sz="2800" dirty="0">
                <a:latin typeface="Calibri" panose="020F0502020204030204" pitchFamily="34" charset="0"/>
                <a:cs typeface="Arial" charset="0"/>
              </a:rPr>
              <a:t>Odaberite </a:t>
            </a:r>
            <a:r>
              <a:rPr lang="hr-HR" sz="2800" u="sng" dirty="0">
                <a:latin typeface="Calibri" panose="020F0502020204030204" pitchFamily="34" charset="0"/>
                <a:cs typeface="Arial" charset="0"/>
              </a:rPr>
              <a:t>prikladnu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 pozadinu </a:t>
            </a:r>
            <a:r>
              <a:rPr lang="hr-HR" sz="2400" dirty="0">
                <a:latin typeface="Calibri" panose="020F0502020204030204" pitchFamily="34" charset="0"/>
                <a:cs typeface="Arial" charset="0"/>
              </a:rPr>
              <a:t>(ako ne koristite ugrađene teme)</a:t>
            </a:r>
          </a:p>
          <a:p>
            <a:pPr marL="252000" indent="-252000" algn="l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r-HR" sz="2800" dirty="0">
                <a:latin typeface="Calibri" panose="020F0502020204030204" pitchFamily="34" charset="0"/>
                <a:cs typeface="Arial" charset="0"/>
              </a:rPr>
              <a:t>Koristite „</a:t>
            </a:r>
            <a:r>
              <a:rPr lang="hr-HR" sz="2800" i="1" dirty="0" err="1">
                <a:latin typeface="Calibri" panose="020F0502020204030204" pitchFamily="34" charset="0"/>
                <a:cs typeface="Arial" charset="0"/>
              </a:rPr>
              <a:t>bullets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” (točke) ili „</a:t>
            </a:r>
            <a:r>
              <a:rPr lang="hr-HR" sz="2800" i="1" dirty="0" err="1">
                <a:latin typeface="Calibri" panose="020F0502020204030204" pitchFamily="34" charset="0"/>
                <a:cs typeface="Arial" charset="0"/>
              </a:rPr>
              <a:t>numbered</a:t>
            </a:r>
            <a:r>
              <a:rPr lang="hr-HR" sz="2800" i="1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2800" i="1" dirty="0" err="1">
                <a:latin typeface="Calibri" panose="020F0502020204030204" pitchFamily="34" charset="0"/>
                <a:cs typeface="Arial" charset="0"/>
              </a:rPr>
              <a:t>lists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”</a:t>
            </a:r>
          </a:p>
          <a:p>
            <a:pPr algn="l" eaLnBrk="1" hangingPunct="1">
              <a:spcBef>
                <a:spcPts val="600"/>
              </a:spcBef>
              <a:defRPr/>
            </a:pPr>
            <a:r>
              <a:rPr lang="hr-HR" sz="2000" b="1" dirty="0">
                <a:latin typeface="Calibri" panose="020F0502020204030204" pitchFamily="34" charset="0"/>
                <a:cs typeface="Arial" charset="0"/>
              </a:rPr>
              <a:t>(prezentacije ne trebaju sadržavati puno teksta već natuknice o kojima predavač treba govoriti „iz glave” ili uz pomoć bilješki)</a:t>
            </a:r>
          </a:p>
          <a:p>
            <a:pPr algn="l" eaLnBrk="1" hangingPunct="1">
              <a:spcBef>
                <a:spcPts val="600"/>
              </a:spcBef>
              <a:defRPr/>
            </a:pPr>
            <a:r>
              <a:rPr lang="hr-HR" sz="2800" b="1" u="sng" dirty="0">
                <a:latin typeface="Calibri" panose="020F0502020204030204" pitchFamily="34" charset="0"/>
                <a:cs typeface="Arial" charset="0"/>
              </a:rPr>
              <a:t>PREPORUKE:</a:t>
            </a:r>
          </a:p>
          <a:p>
            <a:pPr marL="252000" indent="-252000" algn="l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Font: </a:t>
            </a:r>
            <a:r>
              <a:rPr lang="hr-HR" sz="2800" i="1" dirty="0">
                <a:latin typeface="Calibri" panose="020F0502020204030204" pitchFamily="34" charset="0"/>
                <a:cs typeface="Arial" charset="0"/>
              </a:rPr>
              <a:t>sans serif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, min. 32pt,   </a:t>
            </a:r>
            <a:r>
              <a:rPr lang="hr-HR" sz="2800" dirty="0">
                <a:solidFill>
                  <a:schemeClr val="accent5"/>
                </a:solidFill>
                <a:latin typeface="Calibri" panose="020F0502020204030204" pitchFamily="34" charset="0"/>
                <a:cs typeface="Arial" charset="0"/>
              </a:rPr>
              <a:t>kontrastan.</a:t>
            </a:r>
          </a:p>
          <a:p>
            <a:pPr marL="252000" indent="-252000" algn="l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r-HR" sz="2800" dirty="0">
                <a:latin typeface="Calibri" panose="020F0502020204030204" pitchFamily="34" charset="0"/>
                <a:cs typeface="Arial" charset="0"/>
              </a:rPr>
              <a:t>Max. 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3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 fonta u prezentaciji, max. 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3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 boje.</a:t>
            </a:r>
          </a:p>
          <a:p>
            <a:pPr marL="252000" indent="-252000" algn="l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r-HR" sz="2800" dirty="0">
                <a:latin typeface="Impact" pitchFamily="34" charset="0"/>
              </a:rPr>
              <a:t>Ne koristite </a:t>
            </a:r>
            <a:r>
              <a:rPr lang="hr-HR" sz="2800" dirty="0">
                <a:latin typeface="DextorOutD" pitchFamily="82" charset="0"/>
              </a:rPr>
              <a:t>SLOŽENE</a:t>
            </a:r>
            <a:r>
              <a:rPr lang="hr-HR" sz="2800" dirty="0">
                <a:latin typeface="Impact" pitchFamily="34" charset="0"/>
              </a:rPr>
              <a:t> </a:t>
            </a:r>
            <a:r>
              <a:rPr lang="hr-HR" sz="4000" dirty="0">
                <a:latin typeface="Curlz MT" panose="04040404050702020202" pitchFamily="82" charset="0"/>
              </a:rPr>
              <a:t>f</a:t>
            </a:r>
            <a:r>
              <a:rPr lang="hr-HR" sz="2800" dirty="0">
                <a:latin typeface="Curlz MT" panose="04040404050702020202" pitchFamily="82" charset="0"/>
              </a:rPr>
              <a:t>o</a:t>
            </a:r>
            <a:r>
              <a:rPr lang="hr-HR" sz="4000" dirty="0">
                <a:latin typeface="Curlz MT" panose="04040404050702020202" pitchFamily="82" charset="0"/>
              </a:rPr>
              <a:t>n</a:t>
            </a:r>
            <a:r>
              <a:rPr lang="hr-HR" sz="2800" dirty="0">
                <a:latin typeface="Curlz MT" panose="04040404050702020202" pitchFamily="82" charset="0"/>
              </a:rPr>
              <a:t>tove – jer nisu dovoljno čitki</a:t>
            </a:r>
          </a:p>
          <a:p>
            <a:pPr marL="252000" indent="-252000" algn="l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r-HR" sz="2800" dirty="0">
                <a:latin typeface="Calibri" panose="020F0502020204030204" pitchFamily="34" charset="0"/>
                <a:cs typeface="Arial" charset="0"/>
              </a:rPr>
              <a:t>Radije koristite </a:t>
            </a:r>
            <a:r>
              <a:rPr lang="hr-HR" sz="2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Arial" charset="0"/>
              </a:rPr>
              <a:t>tekstualne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ial" charset="0"/>
              </a:rPr>
              <a:t>efekte</a:t>
            </a:r>
            <a:r>
              <a:rPr lang="hr-H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ili </a:t>
            </a:r>
            <a:r>
              <a:rPr lang="hr-HR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Arial" charset="0"/>
              </a:rPr>
              <a:t>WordArt</a:t>
            </a:r>
            <a:r>
              <a:rPr lang="hr-H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stilove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označiti tekst </a:t>
            </a:r>
            <a:r>
              <a:rPr lang="hr-HR" sz="2800" b="1" dirty="0">
                <a:latin typeface="Arial" charset="0"/>
                <a:cs typeface="Arial" charset="0"/>
              </a:rPr>
              <a:t>→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2800" b="1" dirty="0" err="1">
                <a:latin typeface="Calibri" panose="020F0502020204030204" pitchFamily="34" charset="0"/>
                <a:cs typeface="Arial" charset="0"/>
              </a:rPr>
              <a:t>tab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2800" b="1" i="1" dirty="0">
                <a:latin typeface="Calibri" panose="020F0502020204030204" pitchFamily="34" charset="0"/>
                <a:cs typeface="Arial" charset="0"/>
              </a:rPr>
              <a:t>Format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2800" b="1" dirty="0">
                <a:latin typeface="Arial" charset="0"/>
                <a:cs typeface="Arial" charset="0"/>
              </a:rPr>
              <a:t>→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2800" b="1" i="1" dirty="0" err="1">
                <a:latin typeface="Calibri" panose="020F0502020204030204" pitchFamily="34" charset="0"/>
                <a:cs typeface="Arial" charset="0"/>
              </a:rPr>
              <a:t>WordArt</a:t>
            </a:r>
            <a:endParaRPr lang="hr-HR" sz="2800" b="1" dirty="0">
              <a:latin typeface="Calibri" panose="020F0502020204030204" pitchFamily="34" charset="0"/>
              <a:cs typeface="Arial" charset="0"/>
            </a:endParaRPr>
          </a:p>
          <a:p>
            <a:pPr marL="252000" indent="-252000" algn="l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r-HR" sz="2400" b="1" dirty="0" err="1">
                <a:latin typeface="Arial" charset="0"/>
                <a:cs typeface="Arial" charset="0"/>
              </a:rPr>
              <a:t>Bold</a:t>
            </a:r>
            <a:r>
              <a:rPr lang="hr-HR" sz="2400" dirty="0">
                <a:latin typeface="Arial" charset="0"/>
                <a:cs typeface="Arial" charset="0"/>
              </a:rPr>
              <a:t>, </a:t>
            </a:r>
            <a:r>
              <a:rPr lang="hr-HR" sz="2400" i="1" dirty="0">
                <a:latin typeface="Arial" charset="0"/>
                <a:cs typeface="Arial" charset="0"/>
              </a:rPr>
              <a:t>italic</a:t>
            </a:r>
            <a:r>
              <a:rPr lang="hr-HR" sz="2400" dirty="0">
                <a:latin typeface="Arial" charset="0"/>
                <a:cs typeface="Arial" charset="0"/>
              </a:rPr>
              <a:t>, </a:t>
            </a:r>
            <a:r>
              <a:rPr lang="hr-HR" sz="2400" u="sng" dirty="0" err="1">
                <a:latin typeface="Arial" charset="0"/>
                <a:cs typeface="Arial" charset="0"/>
              </a:rPr>
              <a:t>underlined</a:t>
            </a:r>
            <a:r>
              <a:rPr lang="hr-HR" sz="2400" dirty="0">
                <a:latin typeface="Arial" charset="0"/>
                <a:cs typeface="Arial" charset="0"/>
              </a:rPr>
              <a:t> za naglašavanje </a:t>
            </a:r>
            <a:r>
              <a:rPr lang="hr-HR" sz="2000" dirty="0">
                <a:latin typeface="Arial" charset="0"/>
                <a:cs typeface="Arial" charset="0"/>
              </a:rPr>
              <a:t>(ne pretjerivati!)</a:t>
            </a:r>
          </a:p>
        </p:txBody>
      </p:sp>
    </p:spTree>
    <p:extLst>
      <p:ext uri="{BB962C8B-B14F-4D97-AF65-F5344CB8AC3E}">
        <p14:creationId xmlns:p14="http://schemas.microsoft.com/office/powerpoint/2010/main" val="347703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152400"/>
            <a:ext cx="8991600" cy="6629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hr-HR" sz="4400" dirty="0">
                <a:latin typeface="Algerian" pitchFamily="82" charset="0"/>
                <a:cs typeface="Arial" charset="0"/>
              </a:rPr>
              <a:t>Design</a:t>
            </a:r>
          </a:p>
          <a:p>
            <a:pPr marL="252000" indent="-252000" algn="l" eaLnBrk="1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r-HR" sz="2800" dirty="0">
                <a:latin typeface="Calibri" panose="020F0502020204030204" pitchFamily="34" charset="0"/>
                <a:cs typeface="Arial" charset="0"/>
              </a:rPr>
              <a:t>Ako koristite </a:t>
            </a:r>
            <a:r>
              <a:rPr lang="hr-HR" sz="2800" u="sng" dirty="0">
                <a:latin typeface="Calibri" panose="020F0502020204030204" pitchFamily="34" charset="0"/>
                <a:cs typeface="Arial" charset="0"/>
              </a:rPr>
              <a:t>nestandardne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 fontove/simbole u prezentaciji, treba se pobrinuti da su isti fontovi instalirani i na računalu s kojega će se prikazivati prezentacija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hr-HR" sz="4400" dirty="0">
                <a:latin typeface="Calibri" panose="020F0502020204030204" pitchFamily="34" charset="0"/>
                <a:cs typeface="Arial" charset="0"/>
              </a:rPr>
              <a:t>ILI</a:t>
            </a:r>
          </a:p>
          <a:p>
            <a:pPr marL="252000" indent="-252000" algn="l" eaLnBrk="1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r-HR" sz="2800" dirty="0">
                <a:latin typeface="Calibri" panose="020F0502020204030204" pitchFamily="34" charset="0"/>
                <a:cs typeface="Arial" charset="0"/>
              </a:rPr>
              <a:t>Uključiti opciju:</a:t>
            </a:r>
          </a:p>
          <a:p>
            <a:pPr algn="l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hr-HR" sz="2800" dirty="0">
                <a:latin typeface="Calibri" panose="020F0502020204030204" pitchFamily="34" charset="0"/>
                <a:cs typeface="Arial" charset="0"/>
              </a:rPr>
              <a:t>	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FILE </a:t>
            </a:r>
            <a:r>
              <a:rPr lang="hr-HR" sz="2800" b="1" dirty="0">
                <a:latin typeface="Arial" charset="0"/>
                <a:cs typeface="Arial" charset="0"/>
              </a:rPr>
              <a:t>→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 OPTIONS </a:t>
            </a:r>
            <a:r>
              <a:rPr lang="hr-HR" sz="2800" b="1" dirty="0">
                <a:latin typeface="Arial" charset="0"/>
                <a:cs typeface="Arial" charset="0"/>
              </a:rPr>
              <a:t>→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 SAVE </a:t>
            </a:r>
            <a:r>
              <a:rPr lang="hr-HR" sz="2800" b="1" dirty="0">
                <a:latin typeface="Arial" charset="0"/>
                <a:cs typeface="Arial" charset="0"/>
              </a:rPr>
              <a:t>→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2800" b="1" dirty="0" err="1">
                <a:latin typeface="Calibri" panose="020F0502020204030204" pitchFamily="34" charset="0"/>
                <a:cs typeface="Arial" charset="0"/>
              </a:rPr>
              <a:t>Embed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2800" b="1" dirty="0" err="1">
                <a:latin typeface="Calibri" panose="020F0502020204030204" pitchFamily="34" charset="0"/>
                <a:cs typeface="Arial" charset="0"/>
              </a:rPr>
              <a:t>fonts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2800" b="1" dirty="0" err="1">
                <a:latin typeface="Calibri" panose="020F0502020204030204" pitchFamily="34" charset="0"/>
                <a:cs typeface="Arial" charset="0"/>
              </a:rPr>
              <a:t>in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 the file</a:t>
            </a:r>
          </a:p>
          <a:p>
            <a:pPr algn="l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hr-HR" sz="2800" dirty="0">
                <a:latin typeface="Calibri" panose="020F0502020204030204" pitchFamily="34" charset="0"/>
                <a:cs typeface="Arial" charset="0"/>
              </a:rPr>
              <a:t>U suprotnom, umjesto ovoga:     </a:t>
            </a:r>
            <a:r>
              <a:rPr lang="hr-HR" sz="2800" b="1" dirty="0">
                <a:latin typeface="Calibri" panose="020F0502020204030204" pitchFamily="34" charset="0"/>
                <a:cs typeface="Arial" charset="0"/>
                <a:sym typeface="Symbol" panose="05050102010706020507" pitchFamily="18" charset="2"/>
              </a:rPr>
              <a:t></a:t>
            </a:r>
          </a:p>
          <a:p>
            <a:pPr algn="l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hr-HR" sz="2800" dirty="0">
                <a:latin typeface="Calibri" panose="020F0502020204030204" pitchFamily="34" charset="0"/>
                <a:cs typeface="Arial" charset="0"/>
                <a:sym typeface="Symbol" panose="05050102010706020507" pitchFamily="18" charset="2"/>
              </a:rPr>
              <a:t>... moglo bi se pojaviti ovo:           </a:t>
            </a:r>
            <a:r>
              <a:rPr lang="hr-HR" sz="2800" b="1" dirty="0">
                <a:latin typeface="Calibri" panose="020F0502020204030204" pitchFamily="34" charset="0"/>
                <a:cs typeface="Arial" charset="0"/>
                <a:sym typeface="Symbol" panose="05050102010706020507" pitchFamily="18" charset="2"/>
              </a:rPr>
              <a:t>È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hr-HR" sz="2800" b="1" dirty="0">
                <a:solidFill>
                  <a:srgbClr val="C00000"/>
                </a:solidFill>
                <a:latin typeface="Calibri" panose="020F0502020204030204" pitchFamily="34" charset="0"/>
                <a:cs typeface="Arial" charset="0"/>
                <a:sym typeface="Symbol" panose="05050102010706020507" pitchFamily="18" charset="2"/>
              </a:rPr>
              <a:t>Ovo je važno jer se u znanstvenim prezentacijama često koriste različiti ubačeni posebni znakovi.</a:t>
            </a:r>
            <a:endParaRPr lang="hr-HR" sz="2800" b="1" dirty="0">
              <a:solidFill>
                <a:srgbClr val="C00000"/>
              </a:solidFill>
              <a:latin typeface="Calibri" panose="020F05020202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6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152400"/>
            <a:ext cx="8991600" cy="6629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hr-HR" sz="4400" dirty="0">
                <a:latin typeface="Algerian" pitchFamily="82" charset="0"/>
                <a:cs typeface="Arial" charset="0"/>
              </a:rPr>
              <a:t>Design</a:t>
            </a:r>
          </a:p>
          <a:p>
            <a:pPr marL="252000" indent="-252000" algn="l" eaLnBrk="1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r-HR" sz="2400" u="sng" dirty="0">
                <a:solidFill>
                  <a:srgbClr val="C00000"/>
                </a:solidFill>
                <a:latin typeface="Calibri" panose="020F0502020204030204" pitchFamily="34" charset="0"/>
                <a:cs typeface="Arial" charset="0"/>
              </a:rPr>
              <a:t>Ne sadrže svi fontovi sve znakove</a:t>
            </a:r>
            <a:r>
              <a:rPr lang="hr-HR" sz="2400" dirty="0">
                <a:solidFill>
                  <a:srgbClr val="C00000"/>
                </a:solidFill>
                <a:latin typeface="Calibri" panose="020F0502020204030204" pitchFamily="34" charset="0"/>
                <a:cs typeface="Arial" charset="0"/>
              </a:rPr>
              <a:t>, a to se posebno odnosi na slova s dijakritičkim znakovima (npr. hrvatska abeceda)!</a:t>
            </a:r>
          </a:p>
          <a:p>
            <a:pPr marL="252000" indent="-252000" algn="l" eaLnBrk="1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r-HR" sz="2400" dirty="0">
                <a:latin typeface="Calibri" panose="020F0502020204030204" pitchFamily="34" charset="0"/>
                <a:cs typeface="Arial" charset="0"/>
              </a:rPr>
              <a:t>U slučaju nedostajućeg slova automatski će biti upotrijebljen drugi font koji ponekad može izgledati potpuno drugačije – neprofesionalni izgled - </a:t>
            </a:r>
            <a:r>
              <a:rPr lang="hr-HR" sz="2400" u="sng" dirty="0">
                <a:latin typeface="Calibri" panose="020F0502020204030204" pitchFamily="34" charset="0"/>
                <a:cs typeface="Arial" charset="0"/>
              </a:rPr>
              <a:t>izbjegavati</a:t>
            </a:r>
            <a:r>
              <a:rPr lang="hr-HR" sz="2400" dirty="0">
                <a:latin typeface="Calibri" panose="020F0502020204030204" pitchFamily="34" charset="0"/>
                <a:cs typeface="Arial" charset="0"/>
              </a:rPr>
              <a:t>!!</a:t>
            </a:r>
          </a:p>
          <a:p>
            <a:pPr marL="252000" indent="-252000" algn="l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Primjerice, ovo </a:t>
            </a:r>
            <a:r>
              <a:rPr lang="hr-HR" sz="2800" b="1" u="sng" dirty="0">
                <a:latin typeface="Calibri" panose="020F0502020204030204" pitchFamily="34" charset="0"/>
                <a:cs typeface="Arial" charset="0"/>
              </a:rPr>
              <a:t>nije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 dobar odabir fonta: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hr-HR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Đačka torba je teška</a:t>
            </a:r>
          </a:p>
          <a:p>
            <a:pPr marL="252000" indent="-252000" algn="l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ili ovo: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hr-HR" sz="4000" b="1" dirty="0">
                <a:latin typeface="BibleScrT" panose="020E0502060305020804" pitchFamily="34" charset="0"/>
                <a:cs typeface="Arial" charset="0"/>
              </a:rPr>
              <a:t>Đačka torba je teška</a:t>
            </a:r>
          </a:p>
        </p:txBody>
      </p:sp>
    </p:spTree>
    <p:extLst>
      <p:ext uri="{BB962C8B-B14F-4D97-AF65-F5344CB8AC3E}">
        <p14:creationId xmlns:p14="http://schemas.microsoft.com/office/powerpoint/2010/main" val="302681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cb5d718ce162a2e9af69f15a8414b838090a5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Bookman Old Style"/>
        <a:ea typeface=""/>
        <a:cs typeface=""/>
      </a:majorFont>
      <a:minorFont>
        <a:latin typeface="Bookman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1377</TotalTime>
  <Words>901</Words>
  <Application>Microsoft Office PowerPoint</Application>
  <PresentationFormat>On-screen Show (4:3)</PresentationFormat>
  <Paragraphs>83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33" baseType="lpstr">
      <vt:lpstr>Impact</vt:lpstr>
      <vt:lpstr>Wingdings</vt:lpstr>
      <vt:lpstr>Curlz MT</vt:lpstr>
      <vt:lpstr>Arial</vt:lpstr>
      <vt:lpstr>Bookman Old Style</vt:lpstr>
      <vt:lpstr>Algerian</vt:lpstr>
      <vt:lpstr>Calibri Light</vt:lpstr>
      <vt:lpstr>Symbol</vt:lpstr>
      <vt:lpstr>Arial Rounded MT Bold</vt:lpstr>
      <vt:lpstr>Aharoni</vt:lpstr>
      <vt:lpstr>DextorOutD</vt:lpstr>
      <vt:lpstr>Calibri</vt:lpstr>
      <vt:lpstr>Comic Sans MS</vt:lpstr>
      <vt:lpstr>BibleScrT</vt:lpstr>
      <vt:lpstr>Default Design</vt:lpstr>
      <vt:lpstr>Clip</vt:lpstr>
      <vt:lpstr>Worksheet</vt:lpstr>
      <vt:lpstr>Chart</vt:lpstr>
      <vt:lpstr>Microsoft Office PowerPoint 2019 Računalni praktikum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PMF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Računalni praktikum 1</dc:title>
  <dc:subject>Excel</dc:subject>
  <dc:creator>Danijel Namjesnik</dc:creator>
  <cp:lastModifiedBy>Danijel Namjesnik</cp:lastModifiedBy>
  <cp:revision>92</cp:revision>
  <dcterms:created xsi:type="dcterms:W3CDTF">2004-04-13T04:26:53Z</dcterms:created>
  <dcterms:modified xsi:type="dcterms:W3CDTF">2021-12-20T10:09:42Z</dcterms:modified>
</cp:coreProperties>
</file>