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70" r:id="rId7"/>
    <p:sldId id="271" r:id="rId8"/>
    <p:sldId id="260" r:id="rId9"/>
    <p:sldId id="272" r:id="rId10"/>
    <p:sldId id="273" r:id="rId11"/>
    <p:sldId id="274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C18"/>
    <a:srgbClr val="C95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3" autoAdjust="0"/>
    <p:restoredTop sz="94231" autoAdjust="0"/>
  </p:normalViewPr>
  <p:slideViewPr>
    <p:cSldViewPr snapToGrid="0">
      <p:cViewPr varScale="1">
        <p:scale>
          <a:sx n="76" d="100"/>
          <a:sy n="76" d="100"/>
        </p:scale>
        <p:origin x="65" y="1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E6305-E843-485C-BBF8-C5D8C552D606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230FA4-4F75-4E1D-BDD4-DDE6A4171B95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troškovno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učinkoviti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proces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izrade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50B3852-787D-4B7E-96D9-71239EC0371F}" type="parTrans" cxnId="{5A5D4839-AC4A-4D1B-88E4-AEB223B6A0F1}">
      <dgm:prSet/>
      <dgm:spPr/>
      <dgm:t>
        <a:bodyPr/>
        <a:lstStyle/>
        <a:p>
          <a:endParaRPr lang="en-US"/>
        </a:p>
      </dgm:t>
    </dgm:pt>
    <dgm:pt modelId="{535BFAA8-737A-44AD-ADA6-D56B6AB71157}" type="sibTrans" cxnId="{5A5D4839-AC4A-4D1B-88E4-AEB223B6A0F1}">
      <dgm:prSet/>
      <dgm:spPr/>
      <dgm:t>
        <a:bodyPr/>
        <a:lstStyle/>
        <a:p>
          <a:endParaRPr lang="en-US"/>
        </a:p>
      </dgm:t>
    </dgm:pt>
    <dgm:pt modelId="{89B4FD34-38DD-4A23-ADFE-9BA38AD395F4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velik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specifičn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površin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099F1FEE-738D-4FE7-A2F9-AF772BDC095C}" type="parTrans" cxnId="{965CAAE7-6312-4DC2-8264-787B50E016CF}">
      <dgm:prSet/>
      <dgm:spPr/>
      <dgm:t>
        <a:bodyPr/>
        <a:lstStyle/>
        <a:p>
          <a:endParaRPr lang="en-US"/>
        </a:p>
      </dgm:t>
    </dgm:pt>
    <dgm:pt modelId="{E3CC79D8-4D87-4673-9353-A74AE1D72C45}" type="sibTrans" cxnId="{965CAAE7-6312-4DC2-8264-787B50E016CF}">
      <dgm:prSet/>
      <dgm:spPr/>
      <dgm:t>
        <a:bodyPr/>
        <a:lstStyle/>
        <a:p>
          <a:endParaRPr lang="en-US"/>
        </a:p>
      </dgm:t>
    </dgm:pt>
    <dgm:pt modelId="{3E7DB32B-2751-4506-9FD9-735E0AE27A81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visok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stabilnost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00AC8D-1505-4FB2-A4E2-7B4D1C13961D}" type="parTrans" cxnId="{0018FF02-82AE-4F03-9B5C-FDC072E9EFFD}">
      <dgm:prSet/>
      <dgm:spPr/>
      <dgm:t>
        <a:bodyPr/>
        <a:lstStyle/>
        <a:p>
          <a:endParaRPr lang="en-US"/>
        </a:p>
      </dgm:t>
    </dgm:pt>
    <dgm:pt modelId="{0C27F249-B127-417D-B527-7D43895CF654}" type="sibTrans" cxnId="{0018FF02-82AE-4F03-9B5C-FDC072E9EFFD}">
      <dgm:prSet/>
      <dgm:spPr/>
      <dgm:t>
        <a:bodyPr/>
        <a:lstStyle/>
        <a:p>
          <a:endParaRPr lang="en-US"/>
        </a:p>
      </dgm:t>
    </dgm:pt>
    <dgm:pt modelId="{6DA552DE-552F-42C9-9FE8-C751069875DE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dijamagnetiz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A37D7D-6ECD-4AFE-A1B6-E436831505AB}" type="parTrans" cxnId="{35BC54AB-FE2E-4C67-9FA0-5CF0DA339AA5}">
      <dgm:prSet/>
      <dgm:spPr/>
      <dgm:t>
        <a:bodyPr/>
        <a:lstStyle/>
        <a:p>
          <a:endParaRPr lang="en-US"/>
        </a:p>
      </dgm:t>
    </dgm:pt>
    <dgm:pt modelId="{43600F57-5561-44DE-BB21-F3D22C74E2F6}" type="sibTrans" cxnId="{35BC54AB-FE2E-4C67-9FA0-5CF0DA339AA5}">
      <dgm:prSet/>
      <dgm:spPr/>
      <dgm:t>
        <a:bodyPr/>
        <a:lstStyle/>
        <a:p>
          <a:endParaRPr lang="en-US"/>
        </a:p>
      </dgm:t>
    </dgm:pt>
    <dgm:pt modelId="{A5586281-A962-422A-87B4-C82C67010697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velik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atenuacijsk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koeficijent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za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rendgensko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zračenje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CDF6D0-01CC-4213-8955-D86BA61E00F4}" type="parTrans" cxnId="{49551030-39EF-48B6-A743-9D1406A10BAA}">
      <dgm:prSet/>
      <dgm:spPr/>
      <dgm:t>
        <a:bodyPr/>
        <a:lstStyle/>
        <a:p>
          <a:endParaRPr lang="en-US"/>
        </a:p>
      </dgm:t>
    </dgm:pt>
    <dgm:pt modelId="{2956CF52-33A4-4E4C-8E8D-93AD16095CF2}" type="sibTrans" cxnId="{49551030-39EF-48B6-A743-9D1406A10BAA}">
      <dgm:prSet/>
      <dgm:spPr/>
      <dgm:t>
        <a:bodyPr/>
        <a:lstStyle/>
        <a:p>
          <a:endParaRPr lang="en-US"/>
        </a:p>
      </dgm:t>
    </dgm:pt>
    <dgm:pt modelId="{E57D17BA-2F5D-45EB-8C0F-E5DE002D7931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netoksičnost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F5B579D-F952-4A0B-BBDC-10743DE66D87}" type="parTrans" cxnId="{95E60945-1932-43E2-9E27-C2EE431C09FF}">
      <dgm:prSet/>
      <dgm:spPr/>
      <dgm:t>
        <a:bodyPr/>
        <a:lstStyle/>
        <a:p>
          <a:endParaRPr lang="en-US"/>
        </a:p>
      </dgm:t>
    </dgm:pt>
    <dgm:pt modelId="{E0463489-6519-4ACE-AE4E-5D3A9F73880A}" type="sibTrans" cxnId="{95E60945-1932-43E2-9E27-C2EE431C09FF}">
      <dgm:prSet/>
      <dgm:spPr/>
      <dgm:t>
        <a:bodyPr/>
        <a:lstStyle/>
        <a:p>
          <a:endParaRPr lang="en-US"/>
        </a:p>
      </dgm:t>
    </dgm:pt>
    <dgm:pt modelId="{09B7AE5F-AE3A-4ED4-BDF9-C434F44473ED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antibakterijsko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djelovanj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endParaRPr lang="en-US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8906A5-3DE4-4C7E-BF3D-3564DCCB2A95}" type="parTrans" cxnId="{1AC2D1AA-87AE-49B3-9EDC-08C0D6A8D134}">
      <dgm:prSet/>
      <dgm:spPr/>
      <dgm:t>
        <a:bodyPr/>
        <a:lstStyle/>
        <a:p>
          <a:endParaRPr lang="en-US"/>
        </a:p>
      </dgm:t>
    </dgm:pt>
    <dgm:pt modelId="{2C1AB84F-EEAA-4EE6-9975-31CA42BF2314}" type="sibTrans" cxnId="{1AC2D1AA-87AE-49B3-9EDC-08C0D6A8D134}">
      <dgm:prSet/>
      <dgm:spPr/>
      <dgm:t>
        <a:bodyPr/>
        <a:lstStyle/>
        <a:p>
          <a:endParaRPr lang="en-US"/>
        </a:p>
      </dgm:t>
    </dgm:pt>
    <dgm:pt modelId="{27A1AA55-12AC-4BC9-9C2E-D0F2C396A7A7}">
      <dgm:prSet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snažn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apsorpcij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bliskom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infracrvenom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području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(NIR)</a:t>
          </a:r>
        </a:p>
      </dgm:t>
    </dgm:pt>
    <dgm:pt modelId="{ED37AB76-63C7-4079-BCC2-A778360C4EA5}" type="parTrans" cxnId="{9F9EBD69-575D-4DA0-93B3-B336BD055FA4}">
      <dgm:prSet/>
      <dgm:spPr/>
      <dgm:t>
        <a:bodyPr/>
        <a:lstStyle/>
        <a:p>
          <a:endParaRPr lang="en-US"/>
        </a:p>
      </dgm:t>
    </dgm:pt>
    <dgm:pt modelId="{DD553EF4-995C-43C6-A562-8884BD36D15C}" type="sibTrans" cxnId="{9F9EBD69-575D-4DA0-93B3-B336BD055FA4}">
      <dgm:prSet/>
      <dgm:spPr/>
      <dgm:t>
        <a:bodyPr/>
        <a:lstStyle/>
        <a:p>
          <a:endParaRPr lang="en-US"/>
        </a:p>
      </dgm:t>
    </dgm:pt>
    <dgm:pt modelId="{5EDA4FD4-CFB9-428E-8DF7-C7C7E215CBE4}" type="pres">
      <dgm:prSet presAssocID="{613E6305-E843-485C-BBF8-C5D8C552D606}" presName="diagram" presStyleCnt="0">
        <dgm:presLayoutVars>
          <dgm:dir/>
          <dgm:resizeHandles val="exact"/>
        </dgm:presLayoutVars>
      </dgm:prSet>
      <dgm:spPr/>
    </dgm:pt>
    <dgm:pt modelId="{3AC8BF88-F7BA-447E-AF1B-26555AFE8267}" type="pres">
      <dgm:prSet presAssocID="{DE230FA4-4F75-4E1D-BDD4-DDE6A4171B95}" presName="node" presStyleLbl="node1" presStyleIdx="0" presStyleCnt="8" custScaleX="111951" custScaleY="129937" custLinFactX="100000" custLinFactY="104633" custLinFactNeighborX="123115" custLinFactNeighborY="200000">
        <dgm:presLayoutVars>
          <dgm:bulletEnabled val="1"/>
        </dgm:presLayoutVars>
      </dgm:prSet>
      <dgm:spPr/>
    </dgm:pt>
    <dgm:pt modelId="{0C31A300-0DC6-4B06-8BB5-4BF5BF245AE1}" type="pres">
      <dgm:prSet presAssocID="{535BFAA8-737A-44AD-ADA6-D56B6AB71157}" presName="sibTrans" presStyleCnt="0"/>
      <dgm:spPr/>
    </dgm:pt>
    <dgm:pt modelId="{2C45E971-703D-4ACF-88BC-E31A90F89312}" type="pres">
      <dgm:prSet presAssocID="{89B4FD34-38DD-4A23-ADFE-9BA38AD395F4}" presName="node" presStyleLbl="node1" presStyleIdx="1" presStyleCnt="8" custLinFactY="200000" custLinFactNeighborX="-6174" custLinFactNeighborY="257542">
        <dgm:presLayoutVars>
          <dgm:bulletEnabled val="1"/>
        </dgm:presLayoutVars>
      </dgm:prSet>
      <dgm:spPr/>
    </dgm:pt>
    <dgm:pt modelId="{0C9E67DC-389F-46C9-BCAB-D4CBCEC51C7D}" type="pres">
      <dgm:prSet presAssocID="{E3CC79D8-4D87-4673-9353-A74AE1D72C45}" presName="sibTrans" presStyleCnt="0"/>
      <dgm:spPr/>
    </dgm:pt>
    <dgm:pt modelId="{3745205B-4D60-4798-B9DD-61181C187477}" type="pres">
      <dgm:prSet presAssocID="{3E7DB32B-2751-4506-9FD9-735E0AE27A81}" presName="node" presStyleLbl="node1" presStyleIdx="2" presStyleCnt="8" custLinFactY="200000" custLinFactNeighborX="2606" custLinFactNeighborY="244604">
        <dgm:presLayoutVars>
          <dgm:bulletEnabled val="1"/>
        </dgm:presLayoutVars>
      </dgm:prSet>
      <dgm:spPr/>
    </dgm:pt>
    <dgm:pt modelId="{D55CF91D-29A7-4765-A149-B2C6DEB83E1E}" type="pres">
      <dgm:prSet presAssocID="{0C27F249-B127-417D-B527-7D43895CF654}" presName="sibTrans" presStyleCnt="0"/>
      <dgm:spPr/>
    </dgm:pt>
    <dgm:pt modelId="{9D2032EC-CE0D-4297-AD05-04F8F31F6B4F}" type="pres">
      <dgm:prSet presAssocID="{6DA552DE-552F-42C9-9FE8-C751069875DE}" presName="node" presStyleLbl="node1" presStyleIdx="3" presStyleCnt="8" custScaleX="141707" custLinFactX="85526" custLinFactNeighborX="100000" custLinFactNeighborY="20900">
        <dgm:presLayoutVars>
          <dgm:bulletEnabled val="1"/>
        </dgm:presLayoutVars>
      </dgm:prSet>
      <dgm:spPr/>
    </dgm:pt>
    <dgm:pt modelId="{BCB60494-9E5C-409D-89D7-4FBD0030BA53}" type="pres">
      <dgm:prSet presAssocID="{43600F57-5561-44DE-BB21-F3D22C74E2F6}" presName="sibTrans" presStyleCnt="0"/>
      <dgm:spPr/>
    </dgm:pt>
    <dgm:pt modelId="{6AE5BADC-99CA-42A3-8A45-F76630F7CDD5}" type="pres">
      <dgm:prSet presAssocID="{A5586281-A962-422A-87B4-C82C67010697}" presName="node" presStyleLbl="node1" presStyleIdx="4" presStyleCnt="8" custScaleX="165595" custScaleY="129372" custLinFactX="-45327" custLinFactNeighborX="-100000" custLinFactNeighborY="65436">
        <dgm:presLayoutVars>
          <dgm:bulletEnabled val="1"/>
        </dgm:presLayoutVars>
      </dgm:prSet>
      <dgm:spPr/>
    </dgm:pt>
    <dgm:pt modelId="{D1025EE3-5FA0-4FE6-AC30-D23AE3AC4D24}" type="pres">
      <dgm:prSet presAssocID="{2956CF52-33A4-4E4C-8E8D-93AD16095CF2}" presName="sibTrans" presStyleCnt="0"/>
      <dgm:spPr/>
    </dgm:pt>
    <dgm:pt modelId="{613BC31A-5EA4-40DC-94FF-E7077852E39F}" type="pres">
      <dgm:prSet presAssocID="{E57D17BA-2F5D-45EB-8C0F-E5DE002D7931}" presName="node" presStyleLbl="node1" presStyleIdx="5" presStyleCnt="8" custScaleX="131491" custScaleY="117745" custLinFactY="-100000" custLinFactNeighborX="31576" custLinFactNeighborY="-120698">
        <dgm:presLayoutVars>
          <dgm:bulletEnabled val="1"/>
        </dgm:presLayoutVars>
      </dgm:prSet>
      <dgm:spPr/>
    </dgm:pt>
    <dgm:pt modelId="{8F2F6B9F-D709-4873-A261-FEB57183FCDA}" type="pres">
      <dgm:prSet presAssocID="{E0463489-6519-4ACE-AE4E-5D3A9F73880A}" presName="sibTrans" presStyleCnt="0"/>
      <dgm:spPr/>
    </dgm:pt>
    <dgm:pt modelId="{5FB39E97-1C15-4AFB-8B35-21981DD1B337}" type="pres">
      <dgm:prSet presAssocID="{09B7AE5F-AE3A-4ED4-BDF9-C434F44473ED}" presName="node" presStyleLbl="node1" presStyleIdx="6" presStyleCnt="8" custScaleX="156081" custScaleY="99723" custLinFactX="-3715" custLinFactNeighborX="-100000" custLinFactNeighborY="56602">
        <dgm:presLayoutVars>
          <dgm:bulletEnabled val="1"/>
        </dgm:presLayoutVars>
      </dgm:prSet>
      <dgm:spPr/>
    </dgm:pt>
    <dgm:pt modelId="{5E9CF44B-C8FB-4DE6-8C66-B7A940EAC8BD}" type="pres">
      <dgm:prSet presAssocID="{2C1AB84F-EEAA-4EE6-9975-31CA42BF2314}" presName="sibTrans" presStyleCnt="0"/>
      <dgm:spPr/>
    </dgm:pt>
    <dgm:pt modelId="{807F3963-8B73-4655-BB03-D1FDBAB9AE8E}" type="pres">
      <dgm:prSet presAssocID="{27A1AA55-12AC-4BC9-9C2E-D0F2C396A7A7}" presName="node" presStyleLbl="node1" presStyleIdx="7" presStyleCnt="8" custScaleX="146165" custScaleY="159843" custLinFactY="-200000" custLinFactNeighborX="95796" custLinFactNeighborY="-226766">
        <dgm:presLayoutVars>
          <dgm:bulletEnabled val="1"/>
        </dgm:presLayoutVars>
      </dgm:prSet>
      <dgm:spPr/>
    </dgm:pt>
  </dgm:ptLst>
  <dgm:cxnLst>
    <dgm:cxn modelId="{0018FF02-82AE-4F03-9B5C-FDC072E9EFFD}" srcId="{613E6305-E843-485C-BBF8-C5D8C552D606}" destId="{3E7DB32B-2751-4506-9FD9-735E0AE27A81}" srcOrd="2" destOrd="0" parTransId="{0300AC8D-1505-4FB2-A4E2-7B4D1C13961D}" sibTransId="{0C27F249-B127-417D-B527-7D43895CF654}"/>
    <dgm:cxn modelId="{C6BF1927-E065-41EC-9BA1-CEAC8AD103A8}" type="presOf" srcId="{E57D17BA-2F5D-45EB-8C0F-E5DE002D7931}" destId="{613BC31A-5EA4-40DC-94FF-E7077852E39F}" srcOrd="0" destOrd="0" presId="urn:microsoft.com/office/officeart/2005/8/layout/default"/>
    <dgm:cxn modelId="{252BB22E-26B9-4B4C-84A5-35F420777AE4}" type="presOf" srcId="{6DA552DE-552F-42C9-9FE8-C751069875DE}" destId="{9D2032EC-CE0D-4297-AD05-04F8F31F6B4F}" srcOrd="0" destOrd="0" presId="urn:microsoft.com/office/officeart/2005/8/layout/default"/>
    <dgm:cxn modelId="{49551030-39EF-48B6-A743-9D1406A10BAA}" srcId="{613E6305-E843-485C-BBF8-C5D8C552D606}" destId="{A5586281-A962-422A-87B4-C82C67010697}" srcOrd="4" destOrd="0" parTransId="{FECDF6D0-01CC-4213-8955-D86BA61E00F4}" sibTransId="{2956CF52-33A4-4E4C-8E8D-93AD16095CF2}"/>
    <dgm:cxn modelId="{5A5D4839-AC4A-4D1B-88E4-AEB223B6A0F1}" srcId="{613E6305-E843-485C-BBF8-C5D8C552D606}" destId="{DE230FA4-4F75-4E1D-BDD4-DDE6A4171B95}" srcOrd="0" destOrd="0" parTransId="{750B3852-787D-4B7E-96D9-71239EC0371F}" sibTransId="{535BFAA8-737A-44AD-ADA6-D56B6AB71157}"/>
    <dgm:cxn modelId="{95E60945-1932-43E2-9E27-C2EE431C09FF}" srcId="{613E6305-E843-485C-BBF8-C5D8C552D606}" destId="{E57D17BA-2F5D-45EB-8C0F-E5DE002D7931}" srcOrd="5" destOrd="0" parTransId="{5F5B579D-F952-4A0B-BBDC-10743DE66D87}" sibTransId="{E0463489-6519-4ACE-AE4E-5D3A9F73880A}"/>
    <dgm:cxn modelId="{12A3C745-782E-42E7-AAF4-74EE2EA1F322}" type="presOf" srcId="{613E6305-E843-485C-BBF8-C5D8C552D606}" destId="{5EDA4FD4-CFB9-428E-8DF7-C7C7E215CBE4}" srcOrd="0" destOrd="0" presId="urn:microsoft.com/office/officeart/2005/8/layout/default"/>
    <dgm:cxn modelId="{9F9EBD69-575D-4DA0-93B3-B336BD055FA4}" srcId="{613E6305-E843-485C-BBF8-C5D8C552D606}" destId="{27A1AA55-12AC-4BC9-9C2E-D0F2C396A7A7}" srcOrd="7" destOrd="0" parTransId="{ED37AB76-63C7-4079-BCC2-A778360C4EA5}" sibTransId="{DD553EF4-995C-43C6-A562-8884BD36D15C}"/>
    <dgm:cxn modelId="{1D15944E-2A70-40DD-A346-2D57BBDDFDBF}" type="presOf" srcId="{A5586281-A962-422A-87B4-C82C67010697}" destId="{6AE5BADC-99CA-42A3-8A45-F76630F7CDD5}" srcOrd="0" destOrd="0" presId="urn:microsoft.com/office/officeart/2005/8/layout/default"/>
    <dgm:cxn modelId="{37D4F39D-00F0-4914-A821-C04B271404D9}" type="presOf" srcId="{DE230FA4-4F75-4E1D-BDD4-DDE6A4171B95}" destId="{3AC8BF88-F7BA-447E-AF1B-26555AFE8267}" srcOrd="0" destOrd="0" presId="urn:microsoft.com/office/officeart/2005/8/layout/default"/>
    <dgm:cxn modelId="{1AC2D1AA-87AE-49B3-9EDC-08C0D6A8D134}" srcId="{613E6305-E843-485C-BBF8-C5D8C552D606}" destId="{09B7AE5F-AE3A-4ED4-BDF9-C434F44473ED}" srcOrd="6" destOrd="0" parTransId="{7F8906A5-3DE4-4C7E-BF3D-3564DCCB2A95}" sibTransId="{2C1AB84F-EEAA-4EE6-9975-31CA42BF2314}"/>
    <dgm:cxn modelId="{35BC54AB-FE2E-4C67-9FA0-5CF0DA339AA5}" srcId="{613E6305-E843-485C-BBF8-C5D8C552D606}" destId="{6DA552DE-552F-42C9-9FE8-C751069875DE}" srcOrd="3" destOrd="0" parTransId="{4CA37D7D-6ECD-4AFE-A1B6-E436831505AB}" sibTransId="{43600F57-5561-44DE-BB21-F3D22C74E2F6}"/>
    <dgm:cxn modelId="{2F013DB4-88A7-441C-9094-555020640683}" type="presOf" srcId="{89B4FD34-38DD-4A23-ADFE-9BA38AD395F4}" destId="{2C45E971-703D-4ACF-88BC-E31A90F89312}" srcOrd="0" destOrd="0" presId="urn:microsoft.com/office/officeart/2005/8/layout/default"/>
    <dgm:cxn modelId="{3BF158BA-395B-46B6-8250-2EAC71361088}" type="presOf" srcId="{09B7AE5F-AE3A-4ED4-BDF9-C434F44473ED}" destId="{5FB39E97-1C15-4AFB-8B35-21981DD1B337}" srcOrd="0" destOrd="0" presId="urn:microsoft.com/office/officeart/2005/8/layout/default"/>
    <dgm:cxn modelId="{19FCFABD-49E5-4F78-9B0D-D3B7AFB62347}" type="presOf" srcId="{3E7DB32B-2751-4506-9FD9-735E0AE27A81}" destId="{3745205B-4D60-4798-B9DD-61181C187477}" srcOrd="0" destOrd="0" presId="urn:microsoft.com/office/officeart/2005/8/layout/default"/>
    <dgm:cxn modelId="{FBD7ACC0-542E-48AF-8B3D-C7AFA7411D7B}" type="presOf" srcId="{27A1AA55-12AC-4BC9-9C2E-D0F2C396A7A7}" destId="{807F3963-8B73-4655-BB03-D1FDBAB9AE8E}" srcOrd="0" destOrd="0" presId="urn:microsoft.com/office/officeart/2005/8/layout/default"/>
    <dgm:cxn modelId="{965CAAE7-6312-4DC2-8264-787B50E016CF}" srcId="{613E6305-E843-485C-BBF8-C5D8C552D606}" destId="{89B4FD34-38DD-4A23-ADFE-9BA38AD395F4}" srcOrd="1" destOrd="0" parTransId="{099F1FEE-738D-4FE7-A2F9-AF772BDC095C}" sibTransId="{E3CC79D8-4D87-4673-9353-A74AE1D72C45}"/>
    <dgm:cxn modelId="{51B744FE-1DFD-4A46-9434-D7FE783B6EE0}" type="presParOf" srcId="{5EDA4FD4-CFB9-428E-8DF7-C7C7E215CBE4}" destId="{3AC8BF88-F7BA-447E-AF1B-26555AFE8267}" srcOrd="0" destOrd="0" presId="urn:microsoft.com/office/officeart/2005/8/layout/default"/>
    <dgm:cxn modelId="{76BF4F0B-2749-487D-AA5F-2E15599848D7}" type="presParOf" srcId="{5EDA4FD4-CFB9-428E-8DF7-C7C7E215CBE4}" destId="{0C31A300-0DC6-4B06-8BB5-4BF5BF245AE1}" srcOrd="1" destOrd="0" presId="urn:microsoft.com/office/officeart/2005/8/layout/default"/>
    <dgm:cxn modelId="{0326CEA2-1530-40D9-9791-E86DCCC41402}" type="presParOf" srcId="{5EDA4FD4-CFB9-428E-8DF7-C7C7E215CBE4}" destId="{2C45E971-703D-4ACF-88BC-E31A90F89312}" srcOrd="2" destOrd="0" presId="urn:microsoft.com/office/officeart/2005/8/layout/default"/>
    <dgm:cxn modelId="{6A65FEEC-0719-42AA-B3F0-0A074611DDA7}" type="presParOf" srcId="{5EDA4FD4-CFB9-428E-8DF7-C7C7E215CBE4}" destId="{0C9E67DC-389F-46C9-BCAB-D4CBCEC51C7D}" srcOrd="3" destOrd="0" presId="urn:microsoft.com/office/officeart/2005/8/layout/default"/>
    <dgm:cxn modelId="{EAA15F85-4D8E-45E3-8A5C-635155D07354}" type="presParOf" srcId="{5EDA4FD4-CFB9-428E-8DF7-C7C7E215CBE4}" destId="{3745205B-4D60-4798-B9DD-61181C187477}" srcOrd="4" destOrd="0" presId="urn:microsoft.com/office/officeart/2005/8/layout/default"/>
    <dgm:cxn modelId="{9F8F1A42-4537-4AC5-980C-BF85BAC68984}" type="presParOf" srcId="{5EDA4FD4-CFB9-428E-8DF7-C7C7E215CBE4}" destId="{D55CF91D-29A7-4765-A149-B2C6DEB83E1E}" srcOrd="5" destOrd="0" presId="urn:microsoft.com/office/officeart/2005/8/layout/default"/>
    <dgm:cxn modelId="{A5B6B30F-C00C-4263-BD43-1EF15A2B09DC}" type="presParOf" srcId="{5EDA4FD4-CFB9-428E-8DF7-C7C7E215CBE4}" destId="{9D2032EC-CE0D-4297-AD05-04F8F31F6B4F}" srcOrd="6" destOrd="0" presId="urn:microsoft.com/office/officeart/2005/8/layout/default"/>
    <dgm:cxn modelId="{9B99464F-9127-45F9-BFE3-06F24A401E3A}" type="presParOf" srcId="{5EDA4FD4-CFB9-428E-8DF7-C7C7E215CBE4}" destId="{BCB60494-9E5C-409D-89D7-4FBD0030BA53}" srcOrd="7" destOrd="0" presId="urn:microsoft.com/office/officeart/2005/8/layout/default"/>
    <dgm:cxn modelId="{1D6160F6-F92D-442A-A36F-7472CC5BD8E7}" type="presParOf" srcId="{5EDA4FD4-CFB9-428E-8DF7-C7C7E215CBE4}" destId="{6AE5BADC-99CA-42A3-8A45-F76630F7CDD5}" srcOrd="8" destOrd="0" presId="urn:microsoft.com/office/officeart/2005/8/layout/default"/>
    <dgm:cxn modelId="{8FCB6765-595D-42E2-BE0B-DA90DDE4BE55}" type="presParOf" srcId="{5EDA4FD4-CFB9-428E-8DF7-C7C7E215CBE4}" destId="{D1025EE3-5FA0-4FE6-AC30-D23AE3AC4D24}" srcOrd="9" destOrd="0" presId="urn:microsoft.com/office/officeart/2005/8/layout/default"/>
    <dgm:cxn modelId="{3B9ECD4F-F6D6-4409-821E-8A6C41CC70CB}" type="presParOf" srcId="{5EDA4FD4-CFB9-428E-8DF7-C7C7E215CBE4}" destId="{613BC31A-5EA4-40DC-94FF-E7077852E39F}" srcOrd="10" destOrd="0" presId="urn:microsoft.com/office/officeart/2005/8/layout/default"/>
    <dgm:cxn modelId="{F5C62249-2FAB-4D22-AFCA-F945FBD19F64}" type="presParOf" srcId="{5EDA4FD4-CFB9-428E-8DF7-C7C7E215CBE4}" destId="{8F2F6B9F-D709-4873-A261-FEB57183FCDA}" srcOrd="11" destOrd="0" presId="urn:microsoft.com/office/officeart/2005/8/layout/default"/>
    <dgm:cxn modelId="{89968328-8408-43E8-AADD-E1DC5EF641B7}" type="presParOf" srcId="{5EDA4FD4-CFB9-428E-8DF7-C7C7E215CBE4}" destId="{5FB39E97-1C15-4AFB-8B35-21981DD1B337}" srcOrd="12" destOrd="0" presId="urn:microsoft.com/office/officeart/2005/8/layout/default"/>
    <dgm:cxn modelId="{B4A327E2-67EC-4CCC-8B53-4AA02503F5E4}" type="presParOf" srcId="{5EDA4FD4-CFB9-428E-8DF7-C7C7E215CBE4}" destId="{5E9CF44B-C8FB-4DE6-8C66-B7A940EAC8BD}" srcOrd="13" destOrd="0" presId="urn:microsoft.com/office/officeart/2005/8/layout/default"/>
    <dgm:cxn modelId="{BCE154C8-2F90-4942-A110-151DFE569ACC}" type="presParOf" srcId="{5EDA4FD4-CFB9-428E-8DF7-C7C7E215CBE4}" destId="{807F3963-8B73-4655-BB03-D1FDBAB9AE8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BD524-2F34-4058-A05E-8308BCE1771E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C749F19-2240-4972-BAC3-B25EBA4F897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hidrotermalna</a:t>
          </a:r>
          <a:r>
            <a: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hr-H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solvotermalna</a:t>
          </a:r>
          <a:r>
            <a: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sinteza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5764CF-6529-4B5C-BA4F-17A1AED76677}" type="parTrans" cxnId="{4745A9BA-38E9-4BB2-8AFA-BC79294F1FD0}">
      <dgm:prSet/>
      <dgm:spPr/>
      <dgm:t>
        <a:bodyPr/>
        <a:lstStyle/>
        <a:p>
          <a:endParaRPr lang="en-US"/>
        </a:p>
      </dgm:t>
    </dgm:pt>
    <dgm:pt modelId="{419E06BA-328A-486C-99A7-F2E586B6E2D3}" type="sibTrans" cxnId="{4745A9BA-38E9-4BB2-8AFA-BC79294F1FD0}">
      <dgm:prSet/>
      <dgm:spPr/>
      <dgm:t>
        <a:bodyPr/>
        <a:lstStyle/>
        <a:p>
          <a:endParaRPr lang="en-US"/>
        </a:p>
      </dgm:t>
    </dgm:pt>
    <dgm:pt modelId="{1D3C57D0-4CC5-4507-8471-5ECB861DE7B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sol–gel sinteza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A50A3C-1E3A-4228-B203-58AD85799764}" type="parTrans" cxnId="{CC7FAD65-F776-4B5B-98A4-91D455D34271}">
      <dgm:prSet/>
      <dgm:spPr/>
      <dgm:t>
        <a:bodyPr/>
        <a:lstStyle/>
        <a:p>
          <a:endParaRPr lang="en-US"/>
        </a:p>
      </dgm:t>
    </dgm:pt>
    <dgm:pt modelId="{1C71D94F-91DA-4838-9D73-CD9CFB5D83EF}" type="sibTrans" cxnId="{CC7FAD65-F776-4B5B-98A4-91D455D34271}">
      <dgm:prSet/>
      <dgm:spPr/>
      <dgm:t>
        <a:bodyPr/>
        <a:lstStyle/>
        <a:p>
          <a:endParaRPr lang="en-US"/>
        </a:p>
      </dgm:t>
    </dgm:pt>
    <dgm:pt modelId="{4352B7CB-974A-455B-BF64-0A3BC95D737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sinteza potpomognuta mikrovalovima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E13D96-C0B6-4055-9449-92074D2F5ED1}" type="parTrans" cxnId="{95D6B700-9570-408A-A90E-31CEF9E142C9}">
      <dgm:prSet/>
      <dgm:spPr/>
      <dgm:t>
        <a:bodyPr/>
        <a:lstStyle/>
        <a:p>
          <a:endParaRPr lang="en-US"/>
        </a:p>
      </dgm:t>
    </dgm:pt>
    <dgm:pt modelId="{8413308E-360F-403F-80C4-EBD873E8E531}" type="sibTrans" cxnId="{95D6B700-9570-408A-A90E-31CEF9E142C9}">
      <dgm:prSet/>
      <dgm:spPr/>
      <dgm:t>
        <a:bodyPr/>
        <a:lstStyle/>
        <a:p>
          <a:endParaRPr lang="en-US"/>
        </a:p>
      </dgm:t>
    </dgm:pt>
    <dgm:pt modelId="{BC86852B-3508-4222-84C2-37315096B66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mikroemulzijska</a:t>
          </a:r>
          <a:r>
            <a: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sinteza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10F6FAF-615B-4449-A919-73DFD81022F4}" type="parTrans" cxnId="{85618513-15D2-41D0-A226-410F5DA9788A}">
      <dgm:prSet/>
      <dgm:spPr/>
      <dgm:t>
        <a:bodyPr/>
        <a:lstStyle/>
        <a:p>
          <a:endParaRPr lang="en-US"/>
        </a:p>
      </dgm:t>
    </dgm:pt>
    <dgm:pt modelId="{9718EEDE-9952-4B92-8E28-6A819F36A7C9}" type="sibTrans" cxnId="{85618513-15D2-41D0-A226-410F5DA9788A}">
      <dgm:prSet/>
      <dgm:spPr/>
      <dgm:t>
        <a:bodyPr/>
        <a:lstStyle/>
        <a:p>
          <a:endParaRPr lang="en-US"/>
        </a:p>
      </dgm:t>
    </dgm:pt>
    <dgm:pt modelId="{FC250FF6-1C8D-433C-A38E-9A290E556C7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metoda kemijskog taloženja iz pare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D259CB-7083-4D0B-BC04-C5CB5312F674}" type="parTrans" cxnId="{11086DF9-50F8-4234-B013-7246BAA170BD}">
      <dgm:prSet/>
      <dgm:spPr/>
      <dgm:t>
        <a:bodyPr/>
        <a:lstStyle/>
        <a:p>
          <a:endParaRPr lang="en-US"/>
        </a:p>
      </dgm:t>
    </dgm:pt>
    <dgm:pt modelId="{29EF4DA6-C3E5-4CC9-950B-5F8A9E0194F7}" type="sibTrans" cxnId="{11086DF9-50F8-4234-B013-7246BAA170BD}">
      <dgm:prSet/>
      <dgm:spPr/>
      <dgm:t>
        <a:bodyPr/>
        <a:lstStyle/>
        <a:p>
          <a:endParaRPr lang="en-US"/>
        </a:p>
      </dgm:t>
    </dgm:pt>
    <dgm:pt modelId="{2280F20B-853B-4723-A038-9A91C532242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sinteza pomoću kemijskih </a:t>
          </a:r>
          <a:r>
            <a:rPr lang="hr-H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reducensa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817AEB-ED95-4D6E-98BE-2BB4BE50B65F}" type="parTrans" cxnId="{D0FEE70F-6D71-4B59-8801-1BF663450310}">
      <dgm:prSet/>
      <dgm:spPr/>
      <dgm:t>
        <a:bodyPr/>
        <a:lstStyle/>
        <a:p>
          <a:endParaRPr lang="en-US"/>
        </a:p>
      </dgm:t>
    </dgm:pt>
    <dgm:pt modelId="{AB2565CA-6EC7-4D58-B07B-C9A347CD0644}" type="sibTrans" cxnId="{D0FEE70F-6D71-4B59-8801-1BF663450310}">
      <dgm:prSet/>
      <dgm:spPr/>
      <dgm:t>
        <a:bodyPr/>
        <a:lstStyle/>
        <a:p>
          <a:endParaRPr lang="en-US"/>
        </a:p>
      </dgm:t>
    </dgm:pt>
    <dgm:pt modelId="{CB050162-F576-4488-830B-0B1E7ED7EF7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biosinteza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B66B0A-BEBB-4DA0-9F8B-D2DA44F1D8CC}" type="parTrans" cxnId="{872C7B31-547F-40DA-8EED-011F9C29A192}">
      <dgm:prSet/>
      <dgm:spPr/>
      <dgm:t>
        <a:bodyPr/>
        <a:lstStyle/>
        <a:p>
          <a:endParaRPr lang="en-US"/>
        </a:p>
      </dgm:t>
    </dgm:pt>
    <dgm:pt modelId="{46F26EC3-354F-48A8-90C7-88845ED5829A}" type="sibTrans" cxnId="{872C7B31-547F-40DA-8EED-011F9C29A192}">
      <dgm:prSet/>
      <dgm:spPr/>
      <dgm:t>
        <a:bodyPr/>
        <a:lstStyle/>
        <a:p>
          <a:endParaRPr lang="en-US"/>
        </a:p>
      </dgm:t>
    </dgm:pt>
    <dgm:pt modelId="{BDF6C751-92D3-428B-9241-495AF9828863}" type="pres">
      <dgm:prSet presAssocID="{228BD524-2F34-4058-A05E-8308BCE1771E}" presName="diagram" presStyleCnt="0">
        <dgm:presLayoutVars>
          <dgm:dir/>
          <dgm:resizeHandles val="exact"/>
        </dgm:presLayoutVars>
      </dgm:prSet>
      <dgm:spPr/>
    </dgm:pt>
    <dgm:pt modelId="{7179010A-8E59-4F3E-BBEC-3FCA2E6DBC57}" type="pres">
      <dgm:prSet presAssocID="{DC749F19-2240-4972-BAC3-B25EBA4F8979}" presName="node" presStyleLbl="node1" presStyleIdx="0" presStyleCnt="7">
        <dgm:presLayoutVars>
          <dgm:bulletEnabled val="1"/>
        </dgm:presLayoutVars>
      </dgm:prSet>
      <dgm:spPr/>
    </dgm:pt>
    <dgm:pt modelId="{FED62B3B-9C63-4666-B27D-2C11A724E961}" type="pres">
      <dgm:prSet presAssocID="{419E06BA-328A-486C-99A7-F2E586B6E2D3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CA4DB1F-FEBC-4918-9507-1634A72F7C3E}" type="pres">
      <dgm:prSet presAssocID="{1D3C57D0-4CC5-4507-8471-5ECB861DE7BF}" presName="node" presStyleLbl="node1" presStyleIdx="1" presStyleCnt="7">
        <dgm:presLayoutVars>
          <dgm:bulletEnabled val="1"/>
        </dgm:presLayoutVars>
      </dgm:prSet>
      <dgm:spPr/>
    </dgm:pt>
    <dgm:pt modelId="{C877EDBF-65C6-402B-AD99-8C8EBDEBF5F4}" type="pres">
      <dgm:prSet presAssocID="{1C71D94F-91DA-4838-9D73-CD9CFB5D83E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0CEB739-48CF-4D26-AAEF-495B43E551B6}" type="pres">
      <dgm:prSet presAssocID="{4352B7CB-974A-455B-BF64-0A3BC95D737B}" presName="node" presStyleLbl="node1" presStyleIdx="2" presStyleCnt="7">
        <dgm:presLayoutVars>
          <dgm:bulletEnabled val="1"/>
        </dgm:presLayoutVars>
      </dgm:prSet>
      <dgm:spPr/>
    </dgm:pt>
    <dgm:pt modelId="{7DCDD815-E29B-420E-A736-56756D4A0E1A}" type="pres">
      <dgm:prSet presAssocID="{8413308E-360F-403F-80C4-EBD873E8E531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CA7A40F-C328-45EE-8A03-E789C8F2048A}" type="pres">
      <dgm:prSet presAssocID="{BC86852B-3508-4222-84C2-37315096B663}" presName="node" presStyleLbl="node1" presStyleIdx="3" presStyleCnt="7">
        <dgm:presLayoutVars>
          <dgm:bulletEnabled val="1"/>
        </dgm:presLayoutVars>
      </dgm:prSet>
      <dgm:spPr/>
    </dgm:pt>
    <dgm:pt modelId="{8C3C2373-8340-45D4-ACDD-226C4659A572}" type="pres">
      <dgm:prSet presAssocID="{9718EEDE-9952-4B92-8E28-6A819F36A7C9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36A240-5543-4448-839A-0742C4BE2644}" type="pres">
      <dgm:prSet presAssocID="{FC250FF6-1C8D-433C-A38E-9A290E556C72}" presName="node" presStyleLbl="node1" presStyleIdx="4" presStyleCnt="7">
        <dgm:presLayoutVars>
          <dgm:bulletEnabled val="1"/>
        </dgm:presLayoutVars>
      </dgm:prSet>
      <dgm:spPr/>
    </dgm:pt>
    <dgm:pt modelId="{80D6A958-05D6-413B-9B78-5A9C2AEB2601}" type="pres">
      <dgm:prSet presAssocID="{29EF4DA6-C3E5-4CC9-950B-5F8A9E0194F7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D503616-D816-4EDC-8C18-B8E236E454CC}" type="pres">
      <dgm:prSet presAssocID="{2280F20B-853B-4723-A038-9A91C532242D}" presName="node" presStyleLbl="node1" presStyleIdx="5" presStyleCnt="7">
        <dgm:presLayoutVars>
          <dgm:bulletEnabled val="1"/>
        </dgm:presLayoutVars>
      </dgm:prSet>
      <dgm:spPr/>
    </dgm:pt>
    <dgm:pt modelId="{2F831BCA-478B-4DC8-B3E3-EFBA6F6DE12C}" type="pres">
      <dgm:prSet presAssocID="{AB2565CA-6EC7-4D58-B07B-C9A347CD0644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05E074D-993B-4E26-B95F-F91C51BFB253}" type="pres">
      <dgm:prSet presAssocID="{CB050162-F576-4488-830B-0B1E7ED7EF74}" presName="node" presStyleLbl="node1" presStyleIdx="6" presStyleCnt="7">
        <dgm:presLayoutVars>
          <dgm:bulletEnabled val="1"/>
        </dgm:presLayoutVars>
      </dgm:prSet>
      <dgm:spPr/>
    </dgm:pt>
  </dgm:ptLst>
  <dgm:cxnLst>
    <dgm:cxn modelId="{95D6B700-9570-408A-A90E-31CEF9E142C9}" srcId="{228BD524-2F34-4058-A05E-8308BCE1771E}" destId="{4352B7CB-974A-455B-BF64-0A3BC95D737B}" srcOrd="2" destOrd="0" parTransId="{50E13D96-C0B6-4055-9449-92074D2F5ED1}" sibTransId="{8413308E-360F-403F-80C4-EBD873E8E531}"/>
    <dgm:cxn modelId="{0BA69B0B-ECD7-4DA3-A28A-A7672CFC94EF}" type="presOf" srcId="{CB050162-F576-4488-830B-0B1E7ED7EF74}" destId="{B05E074D-993B-4E26-B95F-F91C51BFB253}" srcOrd="0" destOrd="0" presId="urn:microsoft.com/office/officeart/2005/8/layout/default"/>
    <dgm:cxn modelId="{D0FEE70F-6D71-4B59-8801-1BF663450310}" srcId="{228BD524-2F34-4058-A05E-8308BCE1771E}" destId="{2280F20B-853B-4723-A038-9A91C532242D}" srcOrd="5" destOrd="0" parTransId="{62817AEB-ED95-4D6E-98BE-2BB4BE50B65F}" sibTransId="{AB2565CA-6EC7-4D58-B07B-C9A347CD0644}"/>
    <dgm:cxn modelId="{85618513-15D2-41D0-A226-410F5DA9788A}" srcId="{228BD524-2F34-4058-A05E-8308BCE1771E}" destId="{BC86852B-3508-4222-84C2-37315096B663}" srcOrd="3" destOrd="0" parTransId="{310F6FAF-615B-4449-A919-73DFD81022F4}" sibTransId="{9718EEDE-9952-4B92-8E28-6A819F36A7C9}"/>
    <dgm:cxn modelId="{5831791F-B7DE-4FB2-86AB-B54B94740314}" type="presOf" srcId="{4352B7CB-974A-455B-BF64-0A3BC95D737B}" destId="{60CEB739-48CF-4D26-AAEF-495B43E551B6}" srcOrd="0" destOrd="0" presId="urn:microsoft.com/office/officeart/2005/8/layout/default"/>
    <dgm:cxn modelId="{872C7B31-547F-40DA-8EED-011F9C29A192}" srcId="{228BD524-2F34-4058-A05E-8308BCE1771E}" destId="{CB050162-F576-4488-830B-0B1E7ED7EF74}" srcOrd="6" destOrd="0" parTransId="{AFB66B0A-BEBB-4DA0-9F8B-D2DA44F1D8CC}" sibTransId="{46F26EC3-354F-48A8-90C7-88845ED5829A}"/>
    <dgm:cxn modelId="{78F7C160-CFE5-418D-825C-142B9C537BE3}" type="presOf" srcId="{1D3C57D0-4CC5-4507-8471-5ECB861DE7BF}" destId="{ECA4DB1F-FEBC-4918-9507-1634A72F7C3E}" srcOrd="0" destOrd="0" presId="urn:microsoft.com/office/officeart/2005/8/layout/default"/>
    <dgm:cxn modelId="{C262CF63-E4DD-4035-BB8F-203431E76199}" type="presOf" srcId="{DC749F19-2240-4972-BAC3-B25EBA4F8979}" destId="{7179010A-8E59-4F3E-BBEC-3FCA2E6DBC57}" srcOrd="0" destOrd="0" presId="urn:microsoft.com/office/officeart/2005/8/layout/default"/>
    <dgm:cxn modelId="{CC7FAD65-F776-4B5B-98A4-91D455D34271}" srcId="{228BD524-2F34-4058-A05E-8308BCE1771E}" destId="{1D3C57D0-4CC5-4507-8471-5ECB861DE7BF}" srcOrd="1" destOrd="0" parTransId="{DDA50A3C-1E3A-4228-B203-58AD85799764}" sibTransId="{1C71D94F-91DA-4838-9D73-CD9CFB5D83EF}"/>
    <dgm:cxn modelId="{8E9BC076-B56F-4CBE-B588-8F68DE2C1F05}" type="presOf" srcId="{BC86852B-3508-4222-84C2-37315096B663}" destId="{CCA7A40F-C328-45EE-8A03-E789C8F2048A}" srcOrd="0" destOrd="0" presId="urn:microsoft.com/office/officeart/2005/8/layout/default"/>
    <dgm:cxn modelId="{6ACB8BA0-B6AE-47F9-AECD-C9F4127546EC}" type="presOf" srcId="{2280F20B-853B-4723-A038-9A91C532242D}" destId="{8D503616-D816-4EDC-8C18-B8E236E454CC}" srcOrd="0" destOrd="0" presId="urn:microsoft.com/office/officeart/2005/8/layout/default"/>
    <dgm:cxn modelId="{EC02CCA2-C97E-4196-B05F-B6A53449F688}" type="presOf" srcId="{FC250FF6-1C8D-433C-A38E-9A290E556C72}" destId="{D636A240-5543-4448-839A-0742C4BE2644}" srcOrd="0" destOrd="0" presId="urn:microsoft.com/office/officeart/2005/8/layout/default"/>
    <dgm:cxn modelId="{4745A9BA-38E9-4BB2-8AFA-BC79294F1FD0}" srcId="{228BD524-2F34-4058-A05E-8308BCE1771E}" destId="{DC749F19-2240-4972-BAC3-B25EBA4F8979}" srcOrd="0" destOrd="0" parTransId="{945764CF-6529-4B5C-BA4F-17A1AED76677}" sibTransId="{419E06BA-328A-486C-99A7-F2E586B6E2D3}"/>
    <dgm:cxn modelId="{55EC83C1-BE62-430A-A4A5-8F8E904182B7}" type="presOf" srcId="{228BD524-2F34-4058-A05E-8308BCE1771E}" destId="{BDF6C751-92D3-428B-9241-495AF9828863}" srcOrd="0" destOrd="0" presId="urn:microsoft.com/office/officeart/2005/8/layout/default"/>
    <dgm:cxn modelId="{11086DF9-50F8-4234-B013-7246BAA170BD}" srcId="{228BD524-2F34-4058-A05E-8308BCE1771E}" destId="{FC250FF6-1C8D-433C-A38E-9A290E556C72}" srcOrd="4" destOrd="0" parTransId="{B6D259CB-7083-4D0B-BC04-C5CB5312F674}" sibTransId="{29EF4DA6-C3E5-4CC9-950B-5F8A9E0194F7}"/>
    <dgm:cxn modelId="{55B7716C-E0C1-4E11-903D-6EB227F75941}" type="presParOf" srcId="{BDF6C751-92D3-428B-9241-495AF9828863}" destId="{7179010A-8E59-4F3E-BBEC-3FCA2E6DBC57}" srcOrd="0" destOrd="0" presId="urn:microsoft.com/office/officeart/2005/8/layout/default"/>
    <dgm:cxn modelId="{90B9D5D7-5E34-4D65-B398-C13B51CAB434}" type="presParOf" srcId="{BDF6C751-92D3-428B-9241-495AF9828863}" destId="{FED62B3B-9C63-4666-B27D-2C11A724E961}" srcOrd="1" destOrd="0" presId="urn:microsoft.com/office/officeart/2005/8/layout/default"/>
    <dgm:cxn modelId="{9F96F973-C841-46E8-AB62-FFB4F57C957F}" type="presParOf" srcId="{BDF6C751-92D3-428B-9241-495AF9828863}" destId="{ECA4DB1F-FEBC-4918-9507-1634A72F7C3E}" srcOrd="2" destOrd="0" presId="urn:microsoft.com/office/officeart/2005/8/layout/default"/>
    <dgm:cxn modelId="{F907C351-DEE0-4A30-9B66-2D10512AF88D}" type="presParOf" srcId="{BDF6C751-92D3-428B-9241-495AF9828863}" destId="{C877EDBF-65C6-402B-AD99-8C8EBDEBF5F4}" srcOrd="3" destOrd="0" presId="urn:microsoft.com/office/officeart/2005/8/layout/default"/>
    <dgm:cxn modelId="{C10037EB-0833-4033-BCC6-FE63460B3E60}" type="presParOf" srcId="{BDF6C751-92D3-428B-9241-495AF9828863}" destId="{60CEB739-48CF-4D26-AAEF-495B43E551B6}" srcOrd="4" destOrd="0" presId="urn:microsoft.com/office/officeart/2005/8/layout/default"/>
    <dgm:cxn modelId="{0FBE22A5-A190-429F-A862-FB3CADEDB697}" type="presParOf" srcId="{BDF6C751-92D3-428B-9241-495AF9828863}" destId="{7DCDD815-E29B-420E-A736-56756D4A0E1A}" srcOrd="5" destOrd="0" presId="urn:microsoft.com/office/officeart/2005/8/layout/default"/>
    <dgm:cxn modelId="{5F8FB96A-524C-456B-A715-A9BABE0997FD}" type="presParOf" srcId="{BDF6C751-92D3-428B-9241-495AF9828863}" destId="{CCA7A40F-C328-45EE-8A03-E789C8F2048A}" srcOrd="6" destOrd="0" presId="urn:microsoft.com/office/officeart/2005/8/layout/default"/>
    <dgm:cxn modelId="{66A8F5CE-C18B-4D55-B484-3252FA7C1E0A}" type="presParOf" srcId="{BDF6C751-92D3-428B-9241-495AF9828863}" destId="{8C3C2373-8340-45D4-ACDD-226C4659A572}" srcOrd="7" destOrd="0" presId="urn:microsoft.com/office/officeart/2005/8/layout/default"/>
    <dgm:cxn modelId="{48E64830-1ED4-4CCB-BEDF-07CCF75D7D2F}" type="presParOf" srcId="{BDF6C751-92D3-428B-9241-495AF9828863}" destId="{D636A240-5543-4448-839A-0742C4BE2644}" srcOrd="8" destOrd="0" presId="urn:microsoft.com/office/officeart/2005/8/layout/default"/>
    <dgm:cxn modelId="{E5DF64DD-5C8D-4C7F-9DE0-07E74FF592BA}" type="presParOf" srcId="{BDF6C751-92D3-428B-9241-495AF9828863}" destId="{80D6A958-05D6-413B-9B78-5A9C2AEB2601}" srcOrd="9" destOrd="0" presId="urn:microsoft.com/office/officeart/2005/8/layout/default"/>
    <dgm:cxn modelId="{782E9871-E431-42C3-83CD-414929E74E37}" type="presParOf" srcId="{BDF6C751-92D3-428B-9241-495AF9828863}" destId="{8D503616-D816-4EDC-8C18-B8E236E454CC}" srcOrd="10" destOrd="0" presId="urn:microsoft.com/office/officeart/2005/8/layout/default"/>
    <dgm:cxn modelId="{A4352257-2458-47A5-B310-582BA951CD03}" type="presParOf" srcId="{BDF6C751-92D3-428B-9241-495AF9828863}" destId="{2F831BCA-478B-4DC8-B3E3-EFBA6F6DE12C}" srcOrd="11" destOrd="0" presId="urn:microsoft.com/office/officeart/2005/8/layout/default"/>
    <dgm:cxn modelId="{A95CC0E2-46DA-4E41-B471-5ECDE62FEA36}" type="presParOf" srcId="{BDF6C751-92D3-428B-9241-495AF9828863}" destId="{B05E074D-993B-4E26-B95F-F91C51BFB25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C0B46-2787-4976-9AEC-169F7759945D}" type="doc">
      <dgm:prSet loTypeId="urn:microsoft.com/office/officeart/2005/8/layout/radial1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4F4A5CE4-A81F-45F7-BD67-F2F8DA65890A}">
      <dgm:prSet phldrT="[Tekst]" phldr="0" custT="1"/>
      <dgm:spPr/>
      <dgm:t>
        <a:bodyPr/>
        <a:lstStyle/>
        <a:p>
          <a:endParaRPr lang="hr-HR" sz="1000" dirty="0"/>
        </a:p>
        <a:p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Antimikrobni učinci NČ na bazi bizmuta</a:t>
          </a:r>
        </a:p>
      </dgm:t>
    </dgm:pt>
    <dgm:pt modelId="{C7D94B3F-18C0-4152-AFB6-61B0C8F4AFD6}" type="parTrans" cxnId="{475104CA-09D9-49C5-A37F-BCA215D36255}">
      <dgm:prSet/>
      <dgm:spPr/>
      <dgm:t>
        <a:bodyPr/>
        <a:lstStyle/>
        <a:p>
          <a:endParaRPr lang="hr-HR"/>
        </a:p>
      </dgm:t>
    </dgm:pt>
    <dgm:pt modelId="{DFDA8A87-5990-441C-9A6E-2A6DA35DE5AD}" type="sibTrans" cxnId="{475104CA-09D9-49C5-A37F-BCA215D36255}">
      <dgm:prSet/>
      <dgm:spPr/>
      <dgm:t>
        <a:bodyPr/>
        <a:lstStyle/>
        <a:p>
          <a:endParaRPr lang="hr-HR"/>
        </a:p>
      </dgm:t>
    </dgm:pt>
    <dgm:pt modelId="{DD9C4768-8E04-4D4B-9D35-7FECA5EBAAEE}">
      <dgm:prSet phldrT="[Tekst]" phldr="0"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Oštećenje membrana</a:t>
          </a:r>
        </a:p>
      </dgm:t>
    </dgm:pt>
    <dgm:pt modelId="{42A3876F-0817-4D6F-9A59-D9525221E5A3}" type="parTrans" cxnId="{94C82F79-1C89-45FB-9CF9-B557FBE2A760}">
      <dgm:prSet/>
      <dgm:spPr/>
      <dgm:t>
        <a:bodyPr/>
        <a:lstStyle/>
        <a:p>
          <a:endParaRPr lang="hr-HR"/>
        </a:p>
      </dgm:t>
    </dgm:pt>
    <dgm:pt modelId="{8858BAE7-2F81-4016-B147-C790832051AC}" type="sibTrans" cxnId="{94C82F79-1C89-45FB-9CF9-B557FBE2A760}">
      <dgm:prSet/>
      <dgm:spPr/>
      <dgm:t>
        <a:bodyPr/>
        <a:lstStyle/>
        <a:p>
          <a:endParaRPr lang="hr-HR"/>
        </a:p>
      </dgm:t>
    </dgm:pt>
    <dgm:pt modelId="{96CFEDAA-35D3-4823-9088-ECE9C7AB1172}">
      <dgm:prSet phldrT="[Tekst]" phldr="0"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Otpuštanje metalnih kationa</a:t>
          </a:r>
        </a:p>
      </dgm:t>
    </dgm:pt>
    <dgm:pt modelId="{A1785588-3C20-4675-9C76-1FD0F65DA23B}" type="parTrans" cxnId="{60D46290-7E62-478A-A63E-93A095A6D60D}">
      <dgm:prSet/>
      <dgm:spPr/>
      <dgm:t>
        <a:bodyPr/>
        <a:lstStyle/>
        <a:p>
          <a:endParaRPr lang="hr-HR"/>
        </a:p>
      </dgm:t>
    </dgm:pt>
    <dgm:pt modelId="{A9E53BB1-76C4-47E7-96E5-BA7077761414}" type="sibTrans" cxnId="{60D46290-7E62-478A-A63E-93A095A6D60D}">
      <dgm:prSet/>
      <dgm:spPr/>
      <dgm:t>
        <a:bodyPr/>
        <a:lstStyle/>
        <a:p>
          <a:endParaRPr lang="hr-HR"/>
        </a:p>
      </dgm:t>
    </dgm:pt>
    <dgm:pt modelId="{F41F76E7-8513-4C79-93ED-3B267A41DE3C}">
      <dgm:prSet phldrT="[Tekst]" phldr="0"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Poremećaji u radu proteina</a:t>
          </a:r>
        </a:p>
      </dgm:t>
    </dgm:pt>
    <dgm:pt modelId="{53495762-22C9-48CD-A942-EBF8C4B12AB6}" type="parTrans" cxnId="{1E5D7964-FB3A-4418-B97D-8867A95442FB}">
      <dgm:prSet/>
      <dgm:spPr/>
      <dgm:t>
        <a:bodyPr/>
        <a:lstStyle/>
        <a:p>
          <a:endParaRPr lang="hr-HR"/>
        </a:p>
      </dgm:t>
    </dgm:pt>
    <dgm:pt modelId="{43B4068C-FAB9-4ED4-8D6F-FB948B7FCB77}" type="sibTrans" cxnId="{1E5D7964-FB3A-4418-B97D-8867A95442FB}">
      <dgm:prSet/>
      <dgm:spPr/>
      <dgm:t>
        <a:bodyPr/>
        <a:lstStyle/>
        <a:p>
          <a:endParaRPr lang="hr-HR"/>
        </a:p>
      </dgm:t>
    </dgm:pt>
    <dgm:pt modelId="{1B61DB83-B278-4BAC-B5BC-4769427A0BD9}">
      <dgm:prSet phldrT="[Tekst]" phldr="0"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Stvaranje ROS-a</a:t>
          </a:r>
        </a:p>
      </dgm:t>
    </dgm:pt>
    <dgm:pt modelId="{81DDC4D1-BE2F-49BC-97A5-DA3F3ECE9BEE}" type="parTrans" cxnId="{1D1127BB-CA01-438B-9F85-AD1116195CF7}">
      <dgm:prSet/>
      <dgm:spPr/>
      <dgm:t>
        <a:bodyPr/>
        <a:lstStyle/>
        <a:p>
          <a:endParaRPr lang="hr-HR"/>
        </a:p>
      </dgm:t>
    </dgm:pt>
    <dgm:pt modelId="{9B99DBC9-A678-433E-9EB5-4F75674E22CE}" type="sibTrans" cxnId="{1D1127BB-CA01-438B-9F85-AD1116195CF7}">
      <dgm:prSet/>
      <dgm:spPr/>
      <dgm:t>
        <a:bodyPr/>
        <a:lstStyle/>
        <a:p>
          <a:endParaRPr lang="hr-HR"/>
        </a:p>
      </dgm:t>
    </dgm:pt>
    <dgm:pt modelId="{CC56DE66-E8A5-4114-8B9C-B9A0855AE115}">
      <dgm:prSet phldrT="[Tekst]" phldr="0"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Narušavanje apsorpcije nutrijenata</a:t>
          </a:r>
        </a:p>
      </dgm:t>
    </dgm:pt>
    <dgm:pt modelId="{DB6910D8-4606-4C14-9693-3A3ACD3496AA}" type="parTrans" cxnId="{F62E12DA-AF9C-4850-B058-1E66CA44B29C}">
      <dgm:prSet/>
      <dgm:spPr/>
      <dgm:t>
        <a:bodyPr/>
        <a:lstStyle/>
        <a:p>
          <a:endParaRPr lang="hr-HR"/>
        </a:p>
      </dgm:t>
    </dgm:pt>
    <dgm:pt modelId="{83EF4713-AA57-4E24-AC9E-D95A60C8D056}" type="sibTrans" cxnId="{F62E12DA-AF9C-4850-B058-1E66CA44B29C}">
      <dgm:prSet/>
      <dgm:spPr/>
      <dgm:t>
        <a:bodyPr/>
        <a:lstStyle/>
        <a:p>
          <a:endParaRPr lang="hr-HR"/>
        </a:p>
      </dgm:t>
    </dgm:pt>
    <dgm:pt modelId="{C549882E-3533-460A-A544-7FD0B90EB1A1}">
      <dgm:prSet phldrT="[Tekst]" phldr="0" custT="1"/>
      <dgm:spPr/>
      <dgm:t>
        <a:bodyPr/>
        <a:lstStyle/>
        <a:p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Ometanje prijenosa signala</a:t>
          </a:r>
        </a:p>
      </dgm:t>
    </dgm:pt>
    <dgm:pt modelId="{EF037569-2CBB-47C2-BE08-A1908EB66021}" type="parTrans" cxnId="{BEF6BCD5-F94A-4A3B-BCFB-EBBE2D6E69DA}">
      <dgm:prSet/>
      <dgm:spPr/>
      <dgm:t>
        <a:bodyPr/>
        <a:lstStyle/>
        <a:p>
          <a:endParaRPr lang="hr-HR"/>
        </a:p>
      </dgm:t>
    </dgm:pt>
    <dgm:pt modelId="{C8A22120-E9D6-4C6A-B0DA-9FA2BC72B1EB}" type="sibTrans" cxnId="{BEF6BCD5-F94A-4A3B-BCFB-EBBE2D6E69DA}">
      <dgm:prSet/>
      <dgm:spPr/>
      <dgm:t>
        <a:bodyPr/>
        <a:lstStyle/>
        <a:p>
          <a:endParaRPr lang="hr-HR"/>
        </a:p>
      </dgm:t>
    </dgm:pt>
    <dgm:pt modelId="{39F345BB-FA79-4356-B46B-CAD173943BE9}" type="pres">
      <dgm:prSet presAssocID="{36EC0B46-2787-4976-9AEC-169F77599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878F66-A6A4-4802-845B-340F91BBC4C6}" type="pres">
      <dgm:prSet presAssocID="{4F4A5CE4-A81F-45F7-BD67-F2F8DA65890A}" presName="centerShape" presStyleLbl="node0" presStyleIdx="0" presStyleCnt="1" custScaleX="219087" custScaleY="141919" custLinFactNeighborX="1158" custLinFactNeighborY="-442"/>
      <dgm:spPr/>
    </dgm:pt>
    <dgm:pt modelId="{D2837B3C-2921-4537-92AD-EAA0A120C5A5}" type="pres">
      <dgm:prSet presAssocID="{42A3876F-0817-4D6F-9A59-D9525221E5A3}" presName="Name9" presStyleLbl="parChTrans1D2" presStyleIdx="0" presStyleCnt="6"/>
      <dgm:spPr/>
    </dgm:pt>
    <dgm:pt modelId="{06823D6F-B372-4616-86AD-34842526FB93}" type="pres">
      <dgm:prSet presAssocID="{42A3876F-0817-4D6F-9A59-D9525221E5A3}" presName="connTx" presStyleLbl="parChTrans1D2" presStyleIdx="0" presStyleCnt="6"/>
      <dgm:spPr/>
    </dgm:pt>
    <dgm:pt modelId="{687F3A78-8304-48FE-8018-F35B3F940A61}" type="pres">
      <dgm:prSet presAssocID="{DD9C4768-8E04-4D4B-9D35-7FECA5EBAAEE}" presName="node" presStyleLbl="node1" presStyleIdx="0" presStyleCnt="6" custScaleX="163992" custRadScaleRad="98941">
        <dgm:presLayoutVars>
          <dgm:bulletEnabled val="1"/>
        </dgm:presLayoutVars>
      </dgm:prSet>
      <dgm:spPr/>
    </dgm:pt>
    <dgm:pt modelId="{930DA904-7BC1-4D7E-A19F-5444014ED31F}" type="pres">
      <dgm:prSet presAssocID="{A1785588-3C20-4675-9C76-1FD0F65DA23B}" presName="Name9" presStyleLbl="parChTrans1D2" presStyleIdx="1" presStyleCnt="6"/>
      <dgm:spPr/>
    </dgm:pt>
    <dgm:pt modelId="{BDA3CF25-7102-4ECD-BF38-858806E503AA}" type="pres">
      <dgm:prSet presAssocID="{A1785588-3C20-4675-9C76-1FD0F65DA23B}" presName="connTx" presStyleLbl="parChTrans1D2" presStyleIdx="1" presStyleCnt="6"/>
      <dgm:spPr/>
    </dgm:pt>
    <dgm:pt modelId="{4CA9B170-DEBE-4701-ABA2-715DC45FEF51}" type="pres">
      <dgm:prSet presAssocID="{96CFEDAA-35D3-4823-9088-ECE9C7AB1172}" presName="node" presStyleLbl="node1" presStyleIdx="1" presStyleCnt="6" custScaleX="199875" custRadScaleRad="153461" custRadScaleInc="26089">
        <dgm:presLayoutVars>
          <dgm:bulletEnabled val="1"/>
        </dgm:presLayoutVars>
      </dgm:prSet>
      <dgm:spPr/>
    </dgm:pt>
    <dgm:pt modelId="{5FDBDB61-6CD6-4883-BD5B-092AF6D991C0}" type="pres">
      <dgm:prSet presAssocID="{53495762-22C9-48CD-A942-EBF8C4B12AB6}" presName="Name9" presStyleLbl="parChTrans1D2" presStyleIdx="2" presStyleCnt="6"/>
      <dgm:spPr/>
    </dgm:pt>
    <dgm:pt modelId="{8964573B-F08F-4D21-A815-8E9FCA014D47}" type="pres">
      <dgm:prSet presAssocID="{53495762-22C9-48CD-A942-EBF8C4B12AB6}" presName="connTx" presStyleLbl="parChTrans1D2" presStyleIdx="2" presStyleCnt="6"/>
      <dgm:spPr/>
    </dgm:pt>
    <dgm:pt modelId="{BA6CE50A-2A27-4919-A7A0-B15C6D69AEAB}" type="pres">
      <dgm:prSet presAssocID="{F41F76E7-8513-4C79-93ED-3B267A41DE3C}" presName="node" presStyleLbl="node1" presStyleIdx="2" presStyleCnt="6" custScaleX="192488" custScaleY="107157" custRadScaleRad="113882" custRadScaleInc="204483">
        <dgm:presLayoutVars>
          <dgm:bulletEnabled val="1"/>
        </dgm:presLayoutVars>
      </dgm:prSet>
      <dgm:spPr/>
    </dgm:pt>
    <dgm:pt modelId="{C5E7D65E-A54A-4779-AFBA-C3778363B110}" type="pres">
      <dgm:prSet presAssocID="{81DDC4D1-BE2F-49BC-97A5-DA3F3ECE9BEE}" presName="Name9" presStyleLbl="parChTrans1D2" presStyleIdx="3" presStyleCnt="6"/>
      <dgm:spPr/>
    </dgm:pt>
    <dgm:pt modelId="{0FEF7EF2-54A5-4647-8523-BF672DD31494}" type="pres">
      <dgm:prSet presAssocID="{81DDC4D1-BE2F-49BC-97A5-DA3F3ECE9BEE}" presName="connTx" presStyleLbl="parChTrans1D2" presStyleIdx="3" presStyleCnt="6"/>
      <dgm:spPr/>
    </dgm:pt>
    <dgm:pt modelId="{8046D62E-7805-42DC-86DD-03C47B0B6FC2}" type="pres">
      <dgm:prSet presAssocID="{1B61DB83-B278-4BAC-B5BC-4769427A0BD9}" presName="node" presStyleLbl="node1" presStyleIdx="3" presStyleCnt="6" custScaleX="148314" custRadScaleRad="143127" custRadScaleInc="-228008">
        <dgm:presLayoutVars>
          <dgm:bulletEnabled val="1"/>
        </dgm:presLayoutVars>
      </dgm:prSet>
      <dgm:spPr/>
    </dgm:pt>
    <dgm:pt modelId="{78CD7E9C-A627-4B1E-8B7A-C6999D0184C6}" type="pres">
      <dgm:prSet presAssocID="{DB6910D8-4606-4C14-9693-3A3ACD3496AA}" presName="Name9" presStyleLbl="parChTrans1D2" presStyleIdx="4" presStyleCnt="6"/>
      <dgm:spPr/>
    </dgm:pt>
    <dgm:pt modelId="{A8186D3B-D277-4058-8302-53521DDA9364}" type="pres">
      <dgm:prSet presAssocID="{DB6910D8-4606-4C14-9693-3A3ACD3496AA}" presName="connTx" presStyleLbl="parChTrans1D2" presStyleIdx="4" presStyleCnt="6"/>
      <dgm:spPr/>
    </dgm:pt>
    <dgm:pt modelId="{E6183EDD-B0C9-40C4-AFEF-683BAD7722A1}" type="pres">
      <dgm:prSet presAssocID="{CC56DE66-E8A5-4114-8B9C-B9A0855AE115}" presName="node" presStyleLbl="node1" presStyleIdx="4" presStyleCnt="6" custScaleX="188135" custScaleY="120945" custRadScaleRad="149558" custRadScaleInc="32216">
        <dgm:presLayoutVars>
          <dgm:bulletEnabled val="1"/>
        </dgm:presLayoutVars>
      </dgm:prSet>
      <dgm:spPr/>
    </dgm:pt>
    <dgm:pt modelId="{141F8AEF-1529-4ED7-B697-1FCF1664E708}" type="pres">
      <dgm:prSet presAssocID="{EF037569-2CBB-47C2-BE08-A1908EB66021}" presName="Name9" presStyleLbl="parChTrans1D2" presStyleIdx="5" presStyleCnt="6"/>
      <dgm:spPr/>
    </dgm:pt>
    <dgm:pt modelId="{A1F8A109-7A96-4067-8C56-D7C31042F2D5}" type="pres">
      <dgm:prSet presAssocID="{EF037569-2CBB-47C2-BE08-A1908EB66021}" presName="connTx" presStyleLbl="parChTrans1D2" presStyleIdx="5" presStyleCnt="6"/>
      <dgm:spPr/>
    </dgm:pt>
    <dgm:pt modelId="{86E8271C-92D3-4F56-AAE5-4B602824EDD2}" type="pres">
      <dgm:prSet presAssocID="{C549882E-3533-460A-A544-7FD0B90EB1A1}" presName="node" presStyleLbl="node1" presStyleIdx="5" presStyleCnt="6" custScaleX="193795" custRadScaleRad="142456" custRadScaleInc="-26936">
        <dgm:presLayoutVars>
          <dgm:bulletEnabled val="1"/>
        </dgm:presLayoutVars>
      </dgm:prSet>
      <dgm:spPr/>
    </dgm:pt>
  </dgm:ptLst>
  <dgm:cxnLst>
    <dgm:cxn modelId="{A84CBF02-F8FC-417E-929F-4B7D100130F0}" type="presOf" srcId="{EF037569-2CBB-47C2-BE08-A1908EB66021}" destId="{A1F8A109-7A96-4067-8C56-D7C31042F2D5}" srcOrd="1" destOrd="0" presId="urn:microsoft.com/office/officeart/2005/8/layout/radial1"/>
    <dgm:cxn modelId="{1788F10B-2DA5-4320-ADCA-DA7948A96175}" type="presOf" srcId="{42A3876F-0817-4D6F-9A59-D9525221E5A3}" destId="{D2837B3C-2921-4537-92AD-EAA0A120C5A5}" srcOrd="0" destOrd="0" presId="urn:microsoft.com/office/officeart/2005/8/layout/radial1"/>
    <dgm:cxn modelId="{D8F4A821-DA2F-4202-B8A2-C42B713C3213}" type="presOf" srcId="{CC56DE66-E8A5-4114-8B9C-B9A0855AE115}" destId="{E6183EDD-B0C9-40C4-AFEF-683BAD7722A1}" srcOrd="0" destOrd="0" presId="urn:microsoft.com/office/officeart/2005/8/layout/radial1"/>
    <dgm:cxn modelId="{3B07C723-8EA9-43EF-AECE-9A40E9691506}" type="presOf" srcId="{96CFEDAA-35D3-4823-9088-ECE9C7AB1172}" destId="{4CA9B170-DEBE-4701-ABA2-715DC45FEF51}" srcOrd="0" destOrd="0" presId="urn:microsoft.com/office/officeart/2005/8/layout/radial1"/>
    <dgm:cxn modelId="{3511FE35-63DD-4379-B9B0-355FA757FBF5}" type="presOf" srcId="{81DDC4D1-BE2F-49BC-97A5-DA3F3ECE9BEE}" destId="{0FEF7EF2-54A5-4647-8523-BF672DD31494}" srcOrd="1" destOrd="0" presId="urn:microsoft.com/office/officeart/2005/8/layout/radial1"/>
    <dgm:cxn modelId="{C1DD573C-E1B1-48EE-A14F-BD203B4122EC}" type="presOf" srcId="{53495762-22C9-48CD-A942-EBF8C4B12AB6}" destId="{8964573B-F08F-4D21-A815-8E9FCA014D47}" srcOrd="1" destOrd="0" presId="urn:microsoft.com/office/officeart/2005/8/layout/radial1"/>
    <dgm:cxn modelId="{D3E43762-1E5C-4209-8FAD-58E69F6970DB}" type="presOf" srcId="{DD9C4768-8E04-4D4B-9D35-7FECA5EBAAEE}" destId="{687F3A78-8304-48FE-8018-F35B3F940A61}" srcOrd="0" destOrd="0" presId="urn:microsoft.com/office/officeart/2005/8/layout/radial1"/>
    <dgm:cxn modelId="{1E5D7964-FB3A-4418-B97D-8867A95442FB}" srcId="{4F4A5CE4-A81F-45F7-BD67-F2F8DA65890A}" destId="{F41F76E7-8513-4C79-93ED-3B267A41DE3C}" srcOrd="2" destOrd="0" parTransId="{53495762-22C9-48CD-A942-EBF8C4B12AB6}" sibTransId="{43B4068C-FAB9-4ED4-8D6F-FB948B7FCB77}"/>
    <dgm:cxn modelId="{E340514E-5D7C-4105-90DC-15C928E9311A}" type="presOf" srcId="{4F4A5CE4-A81F-45F7-BD67-F2F8DA65890A}" destId="{95878F66-A6A4-4802-845B-340F91BBC4C6}" srcOrd="0" destOrd="0" presId="urn:microsoft.com/office/officeart/2005/8/layout/radial1"/>
    <dgm:cxn modelId="{19FBA251-ABBB-468D-8E2E-2AE01C5B1C73}" type="presOf" srcId="{F41F76E7-8513-4C79-93ED-3B267A41DE3C}" destId="{BA6CE50A-2A27-4919-A7A0-B15C6D69AEAB}" srcOrd="0" destOrd="0" presId="urn:microsoft.com/office/officeart/2005/8/layout/radial1"/>
    <dgm:cxn modelId="{D66EAA55-65F9-4CC7-BDA9-46587F9B2681}" type="presOf" srcId="{EF037569-2CBB-47C2-BE08-A1908EB66021}" destId="{141F8AEF-1529-4ED7-B697-1FCF1664E708}" srcOrd="0" destOrd="0" presId="urn:microsoft.com/office/officeart/2005/8/layout/radial1"/>
    <dgm:cxn modelId="{94C82F79-1C89-45FB-9CF9-B557FBE2A760}" srcId="{4F4A5CE4-A81F-45F7-BD67-F2F8DA65890A}" destId="{DD9C4768-8E04-4D4B-9D35-7FECA5EBAAEE}" srcOrd="0" destOrd="0" parTransId="{42A3876F-0817-4D6F-9A59-D9525221E5A3}" sibTransId="{8858BAE7-2F81-4016-B147-C790832051AC}"/>
    <dgm:cxn modelId="{0624B286-84D0-4523-9308-255418B40315}" type="presOf" srcId="{1B61DB83-B278-4BAC-B5BC-4769427A0BD9}" destId="{8046D62E-7805-42DC-86DD-03C47B0B6FC2}" srcOrd="0" destOrd="0" presId="urn:microsoft.com/office/officeart/2005/8/layout/radial1"/>
    <dgm:cxn modelId="{60D46290-7E62-478A-A63E-93A095A6D60D}" srcId="{4F4A5CE4-A81F-45F7-BD67-F2F8DA65890A}" destId="{96CFEDAA-35D3-4823-9088-ECE9C7AB1172}" srcOrd="1" destOrd="0" parTransId="{A1785588-3C20-4675-9C76-1FD0F65DA23B}" sibTransId="{A9E53BB1-76C4-47E7-96E5-BA7077761414}"/>
    <dgm:cxn modelId="{8D74E198-C9CE-4F10-8031-109BD8D4D5B6}" type="presOf" srcId="{A1785588-3C20-4675-9C76-1FD0F65DA23B}" destId="{930DA904-7BC1-4D7E-A19F-5444014ED31F}" srcOrd="0" destOrd="0" presId="urn:microsoft.com/office/officeart/2005/8/layout/radial1"/>
    <dgm:cxn modelId="{1E90DAA1-9D47-4124-8C8D-3A1D9E90AB00}" type="presOf" srcId="{42A3876F-0817-4D6F-9A59-D9525221E5A3}" destId="{06823D6F-B372-4616-86AD-34842526FB93}" srcOrd="1" destOrd="0" presId="urn:microsoft.com/office/officeart/2005/8/layout/radial1"/>
    <dgm:cxn modelId="{9953E7AF-AF97-4146-925E-3CB8CE9BC255}" type="presOf" srcId="{DB6910D8-4606-4C14-9693-3A3ACD3496AA}" destId="{78CD7E9C-A627-4B1E-8B7A-C6999D0184C6}" srcOrd="0" destOrd="0" presId="urn:microsoft.com/office/officeart/2005/8/layout/radial1"/>
    <dgm:cxn modelId="{0D4A94B1-EAFD-447E-AFB6-3DCC24A97EE0}" type="presOf" srcId="{DB6910D8-4606-4C14-9693-3A3ACD3496AA}" destId="{A8186D3B-D277-4058-8302-53521DDA9364}" srcOrd="1" destOrd="0" presId="urn:microsoft.com/office/officeart/2005/8/layout/radial1"/>
    <dgm:cxn modelId="{99413FBA-C347-4E3F-987C-791BEDBB1C59}" type="presOf" srcId="{C549882E-3533-460A-A544-7FD0B90EB1A1}" destId="{86E8271C-92D3-4F56-AAE5-4B602824EDD2}" srcOrd="0" destOrd="0" presId="urn:microsoft.com/office/officeart/2005/8/layout/radial1"/>
    <dgm:cxn modelId="{1D1127BB-CA01-438B-9F85-AD1116195CF7}" srcId="{4F4A5CE4-A81F-45F7-BD67-F2F8DA65890A}" destId="{1B61DB83-B278-4BAC-B5BC-4769427A0BD9}" srcOrd="3" destOrd="0" parTransId="{81DDC4D1-BE2F-49BC-97A5-DA3F3ECE9BEE}" sibTransId="{9B99DBC9-A678-433E-9EB5-4F75674E22CE}"/>
    <dgm:cxn modelId="{2DA851BE-8C17-4CE6-9BC5-2196E64FE84E}" type="presOf" srcId="{36EC0B46-2787-4976-9AEC-169F7759945D}" destId="{39F345BB-FA79-4356-B46B-CAD173943BE9}" srcOrd="0" destOrd="0" presId="urn:microsoft.com/office/officeart/2005/8/layout/radial1"/>
    <dgm:cxn modelId="{475104CA-09D9-49C5-A37F-BCA215D36255}" srcId="{36EC0B46-2787-4976-9AEC-169F7759945D}" destId="{4F4A5CE4-A81F-45F7-BD67-F2F8DA65890A}" srcOrd="0" destOrd="0" parTransId="{C7D94B3F-18C0-4152-AFB6-61B0C8F4AFD6}" sibTransId="{DFDA8A87-5990-441C-9A6E-2A6DA35DE5AD}"/>
    <dgm:cxn modelId="{1C9AB5CC-FB19-4C31-91E1-C736E863438B}" type="presOf" srcId="{A1785588-3C20-4675-9C76-1FD0F65DA23B}" destId="{BDA3CF25-7102-4ECD-BF38-858806E503AA}" srcOrd="1" destOrd="0" presId="urn:microsoft.com/office/officeart/2005/8/layout/radial1"/>
    <dgm:cxn modelId="{BEF6BCD5-F94A-4A3B-BCFB-EBBE2D6E69DA}" srcId="{4F4A5CE4-A81F-45F7-BD67-F2F8DA65890A}" destId="{C549882E-3533-460A-A544-7FD0B90EB1A1}" srcOrd="5" destOrd="0" parTransId="{EF037569-2CBB-47C2-BE08-A1908EB66021}" sibTransId="{C8A22120-E9D6-4C6A-B0DA-9FA2BC72B1EB}"/>
    <dgm:cxn modelId="{F62E12DA-AF9C-4850-B058-1E66CA44B29C}" srcId="{4F4A5CE4-A81F-45F7-BD67-F2F8DA65890A}" destId="{CC56DE66-E8A5-4114-8B9C-B9A0855AE115}" srcOrd="4" destOrd="0" parTransId="{DB6910D8-4606-4C14-9693-3A3ACD3496AA}" sibTransId="{83EF4713-AA57-4E24-AC9E-D95A60C8D056}"/>
    <dgm:cxn modelId="{BDE08EDD-062C-4942-82A8-DFD5A7EE78BC}" type="presOf" srcId="{53495762-22C9-48CD-A942-EBF8C4B12AB6}" destId="{5FDBDB61-6CD6-4883-BD5B-092AF6D991C0}" srcOrd="0" destOrd="0" presId="urn:microsoft.com/office/officeart/2005/8/layout/radial1"/>
    <dgm:cxn modelId="{47C76EE6-8C0A-4174-BAB6-0F042BDA9B2F}" type="presOf" srcId="{81DDC4D1-BE2F-49BC-97A5-DA3F3ECE9BEE}" destId="{C5E7D65E-A54A-4779-AFBA-C3778363B110}" srcOrd="0" destOrd="0" presId="urn:microsoft.com/office/officeart/2005/8/layout/radial1"/>
    <dgm:cxn modelId="{BF25FC6C-E9A2-4FDD-8A69-2914BC73A78E}" type="presParOf" srcId="{39F345BB-FA79-4356-B46B-CAD173943BE9}" destId="{95878F66-A6A4-4802-845B-340F91BBC4C6}" srcOrd="0" destOrd="0" presId="urn:microsoft.com/office/officeart/2005/8/layout/radial1"/>
    <dgm:cxn modelId="{A0D85662-D5A6-4C64-A41B-AC9A952D44C9}" type="presParOf" srcId="{39F345BB-FA79-4356-B46B-CAD173943BE9}" destId="{D2837B3C-2921-4537-92AD-EAA0A120C5A5}" srcOrd="1" destOrd="0" presId="urn:microsoft.com/office/officeart/2005/8/layout/radial1"/>
    <dgm:cxn modelId="{F1795938-53DA-4DDF-B1F1-DB92798E8DD0}" type="presParOf" srcId="{D2837B3C-2921-4537-92AD-EAA0A120C5A5}" destId="{06823D6F-B372-4616-86AD-34842526FB93}" srcOrd="0" destOrd="0" presId="urn:microsoft.com/office/officeart/2005/8/layout/radial1"/>
    <dgm:cxn modelId="{3EFC0C9E-34B5-4B1F-9447-574FB8DCD293}" type="presParOf" srcId="{39F345BB-FA79-4356-B46B-CAD173943BE9}" destId="{687F3A78-8304-48FE-8018-F35B3F940A61}" srcOrd="2" destOrd="0" presId="urn:microsoft.com/office/officeart/2005/8/layout/radial1"/>
    <dgm:cxn modelId="{59E8C3AA-574A-4B0F-87CB-66D65904E6A8}" type="presParOf" srcId="{39F345BB-FA79-4356-B46B-CAD173943BE9}" destId="{930DA904-7BC1-4D7E-A19F-5444014ED31F}" srcOrd="3" destOrd="0" presId="urn:microsoft.com/office/officeart/2005/8/layout/radial1"/>
    <dgm:cxn modelId="{EBD1C819-C81D-4036-85D8-4F7EECFC7A86}" type="presParOf" srcId="{930DA904-7BC1-4D7E-A19F-5444014ED31F}" destId="{BDA3CF25-7102-4ECD-BF38-858806E503AA}" srcOrd="0" destOrd="0" presId="urn:microsoft.com/office/officeart/2005/8/layout/radial1"/>
    <dgm:cxn modelId="{09BA3D84-5C79-4FAF-933C-C708ADB1B6CA}" type="presParOf" srcId="{39F345BB-FA79-4356-B46B-CAD173943BE9}" destId="{4CA9B170-DEBE-4701-ABA2-715DC45FEF51}" srcOrd="4" destOrd="0" presId="urn:microsoft.com/office/officeart/2005/8/layout/radial1"/>
    <dgm:cxn modelId="{FB1BFE59-6F40-4C4C-B090-C9ACF750ACF0}" type="presParOf" srcId="{39F345BB-FA79-4356-B46B-CAD173943BE9}" destId="{5FDBDB61-6CD6-4883-BD5B-092AF6D991C0}" srcOrd="5" destOrd="0" presId="urn:microsoft.com/office/officeart/2005/8/layout/radial1"/>
    <dgm:cxn modelId="{5F646A6A-9BB6-4F42-86F3-33A3D29E34FC}" type="presParOf" srcId="{5FDBDB61-6CD6-4883-BD5B-092AF6D991C0}" destId="{8964573B-F08F-4D21-A815-8E9FCA014D47}" srcOrd="0" destOrd="0" presId="urn:microsoft.com/office/officeart/2005/8/layout/radial1"/>
    <dgm:cxn modelId="{8C5FF5B6-5ECE-48C9-AA36-EB95A69974EE}" type="presParOf" srcId="{39F345BB-FA79-4356-B46B-CAD173943BE9}" destId="{BA6CE50A-2A27-4919-A7A0-B15C6D69AEAB}" srcOrd="6" destOrd="0" presId="urn:microsoft.com/office/officeart/2005/8/layout/radial1"/>
    <dgm:cxn modelId="{BB1381DF-4668-4D29-984D-74445C3839C0}" type="presParOf" srcId="{39F345BB-FA79-4356-B46B-CAD173943BE9}" destId="{C5E7D65E-A54A-4779-AFBA-C3778363B110}" srcOrd="7" destOrd="0" presId="urn:microsoft.com/office/officeart/2005/8/layout/radial1"/>
    <dgm:cxn modelId="{44769840-AA5E-40C2-A2F9-575DC69940C9}" type="presParOf" srcId="{C5E7D65E-A54A-4779-AFBA-C3778363B110}" destId="{0FEF7EF2-54A5-4647-8523-BF672DD31494}" srcOrd="0" destOrd="0" presId="urn:microsoft.com/office/officeart/2005/8/layout/radial1"/>
    <dgm:cxn modelId="{001556D0-6EF1-4855-B84C-E0872A950575}" type="presParOf" srcId="{39F345BB-FA79-4356-B46B-CAD173943BE9}" destId="{8046D62E-7805-42DC-86DD-03C47B0B6FC2}" srcOrd="8" destOrd="0" presId="urn:microsoft.com/office/officeart/2005/8/layout/radial1"/>
    <dgm:cxn modelId="{690AE294-F606-4AEB-8F45-EF480A3D89B4}" type="presParOf" srcId="{39F345BB-FA79-4356-B46B-CAD173943BE9}" destId="{78CD7E9C-A627-4B1E-8B7A-C6999D0184C6}" srcOrd="9" destOrd="0" presId="urn:microsoft.com/office/officeart/2005/8/layout/radial1"/>
    <dgm:cxn modelId="{5482E6D5-2EF2-4956-902C-18E5578F3CE8}" type="presParOf" srcId="{78CD7E9C-A627-4B1E-8B7A-C6999D0184C6}" destId="{A8186D3B-D277-4058-8302-53521DDA9364}" srcOrd="0" destOrd="0" presId="urn:microsoft.com/office/officeart/2005/8/layout/radial1"/>
    <dgm:cxn modelId="{AAE60D8B-BBDD-4DDD-B055-06EB992762D7}" type="presParOf" srcId="{39F345BB-FA79-4356-B46B-CAD173943BE9}" destId="{E6183EDD-B0C9-40C4-AFEF-683BAD7722A1}" srcOrd="10" destOrd="0" presId="urn:microsoft.com/office/officeart/2005/8/layout/radial1"/>
    <dgm:cxn modelId="{E13CE329-D1FC-42E3-B3BE-0E656B7A5F16}" type="presParOf" srcId="{39F345BB-FA79-4356-B46B-CAD173943BE9}" destId="{141F8AEF-1529-4ED7-B697-1FCF1664E708}" srcOrd="11" destOrd="0" presId="urn:microsoft.com/office/officeart/2005/8/layout/radial1"/>
    <dgm:cxn modelId="{B88D20E7-CDA2-4654-8FBF-8DA4F0FBC38D}" type="presParOf" srcId="{141F8AEF-1529-4ED7-B697-1FCF1664E708}" destId="{A1F8A109-7A96-4067-8C56-D7C31042F2D5}" srcOrd="0" destOrd="0" presId="urn:microsoft.com/office/officeart/2005/8/layout/radial1"/>
    <dgm:cxn modelId="{30A43E9D-CD4B-4A7E-8394-AE88A85B20E9}" type="presParOf" srcId="{39F345BB-FA79-4356-B46B-CAD173943BE9}" destId="{86E8271C-92D3-4F56-AAE5-4B602824EDD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BF88-F7BA-447E-AF1B-26555AFE8267}">
      <dsp:nvSpPr>
        <dsp:cNvPr id="0" name=""/>
        <dsp:cNvSpPr/>
      </dsp:nvSpPr>
      <dsp:spPr>
        <a:xfrm>
          <a:off x="4072351" y="3229303"/>
          <a:ext cx="1976186" cy="13762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troškovno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učinkoviti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proces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izrade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72351" y="3229303"/>
        <a:ext cx="1976186" cy="1376207"/>
      </dsp:txXfrm>
    </dsp:sp>
    <dsp:sp modelId="{2C45E971-703D-4ACF-88BC-E31A90F89312}">
      <dsp:nvSpPr>
        <dsp:cNvPr id="0" name=""/>
        <dsp:cNvSpPr/>
      </dsp:nvSpPr>
      <dsp:spPr>
        <a:xfrm>
          <a:off x="2177594" y="5007352"/>
          <a:ext cx="1765224" cy="1059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velik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specifičn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površin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2177594" y="5007352"/>
        <a:ext cx="1765224" cy="1059134"/>
      </dsp:txXfrm>
    </dsp:sp>
    <dsp:sp modelId="{3745205B-4D60-4798-B9DD-61181C187477}">
      <dsp:nvSpPr>
        <dsp:cNvPr id="0" name=""/>
        <dsp:cNvSpPr/>
      </dsp:nvSpPr>
      <dsp:spPr>
        <a:xfrm>
          <a:off x="4274328" y="4870321"/>
          <a:ext cx="1765224" cy="1059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visok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stabilnost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74328" y="4870321"/>
        <a:ext cx="1765224" cy="1059134"/>
      </dsp:txXfrm>
    </dsp:sp>
    <dsp:sp modelId="{9D2032EC-CE0D-4297-AD05-04F8F31F6B4F}">
      <dsp:nvSpPr>
        <dsp:cNvPr id="0" name=""/>
        <dsp:cNvSpPr/>
      </dsp:nvSpPr>
      <dsp:spPr>
        <a:xfrm>
          <a:off x="3538114" y="1932464"/>
          <a:ext cx="2501446" cy="1059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dijamagnetiz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8114" y="1932464"/>
        <a:ext cx="2501446" cy="1059134"/>
      </dsp:txXfrm>
    </dsp:sp>
    <dsp:sp modelId="{6AE5BADC-99CA-42A3-8A45-F76630F7CDD5}">
      <dsp:nvSpPr>
        <dsp:cNvPr id="0" name=""/>
        <dsp:cNvSpPr/>
      </dsp:nvSpPr>
      <dsp:spPr>
        <a:xfrm>
          <a:off x="375786" y="2248615"/>
          <a:ext cx="2923122" cy="1370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velik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atenuacijsk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koeficijent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za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rendgensko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zračenje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786" y="2248615"/>
        <a:ext cx="2923122" cy="1370223"/>
      </dsp:txXfrm>
    </dsp:sp>
    <dsp:sp modelId="{613BC31A-5EA4-40DC-94FF-E7077852E39F}">
      <dsp:nvSpPr>
        <dsp:cNvPr id="0" name=""/>
        <dsp:cNvSpPr/>
      </dsp:nvSpPr>
      <dsp:spPr>
        <a:xfrm>
          <a:off x="994691" y="764818"/>
          <a:ext cx="2321110" cy="12470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netoksičnost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94691" y="764818"/>
        <a:ext cx="2321110" cy="1247077"/>
      </dsp:txXfrm>
    </dsp:sp>
    <dsp:sp modelId="{5FB39E97-1C15-4AFB-8B35-21981DD1B337}">
      <dsp:nvSpPr>
        <dsp:cNvPr id="0" name=""/>
        <dsp:cNvSpPr/>
      </dsp:nvSpPr>
      <dsp:spPr>
        <a:xfrm>
          <a:off x="1104135" y="3797236"/>
          <a:ext cx="2755179" cy="1056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antibakterijsko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djelovanj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104135" y="3797236"/>
        <a:ext cx="2755179" cy="1056200"/>
      </dsp:txXfrm>
    </dsp:sp>
    <dsp:sp modelId="{807F3963-8B73-4655-BB03-D1FDBAB9AE8E}">
      <dsp:nvSpPr>
        <dsp:cNvPr id="0" name=""/>
        <dsp:cNvSpPr/>
      </dsp:nvSpPr>
      <dsp:spPr>
        <a:xfrm>
          <a:off x="3464655" y="5881"/>
          <a:ext cx="2580139" cy="1692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snažn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apsorpcij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bliskom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infracrvenom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području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(NIR)</a:t>
          </a:r>
        </a:p>
      </dsp:txBody>
      <dsp:txXfrm>
        <a:off x="3464655" y="5881"/>
        <a:ext cx="2580139" cy="1692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9010A-8E59-4F3E-BBEC-3FCA2E6DBC57}">
      <dsp:nvSpPr>
        <dsp:cNvPr id="0" name=""/>
        <dsp:cNvSpPr/>
      </dsp:nvSpPr>
      <dsp:spPr>
        <a:xfrm>
          <a:off x="626194" y="798"/>
          <a:ext cx="2265332" cy="1359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hidrotermalna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solvotermalna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sinteza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194" y="798"/>
        <a:ext cx="2265332" cy="1359199"/>
      </dsp:txXfrm>
    </dsp:sp>
    <dsp:sp modelId="{ECA4DB1F-FEBC-4918-9507-1634A72F7C3E}">
      <dsp:nvSpPr>
        <dsp:cNvPr id="0" name=""/>
        <dsp:cNvSpPr/>
      </dsp:nvSpPr>
      <dsp:spPr>
        <a:xfrm>
          <a:off x="3118060" y="798"/>
          <a:ext cx="2265332" cy="1359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sol–gel sinteza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18060" y="798"/>
        <a:ext cx="2265332" cy="1359199"/>
      </dsp:txXfrm>
    </dsp:sp>
    <dsp:sp modelId="{60CEB739-48CF-4D26-AAEF-495B43E551B6}">
      <dsp:nvSpPr>
        <dsp:cNvPr id="0" name=""/>
        <dsp:cNvSpPr/>
      </dsp:nvSpPr>
      <dsp:spPr>
        <a:xfrm>
          <a:off x="626194" y="1586531"/>
          <a:ext cx="2265332" cy="1359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sinteza potpomognuta mikrovalovima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194" y="1586531"/>
        <a:ext cx="2265332" cy="1359199"/>
      </dsp:txXfrm>
    </dsp:sp>
    <dsp:sp modelId="{CCA7A40F-C328-45EE-8A03-E789C8F2048A}">
      <dsp:nvSpPr>
        <dsp:cNvPr id="0" name=""/>
        <dsp:cNvSpPr/>
      </dsp:nvSpPr>
      <dsp:spPr>
        <a:xfrm>
          <a:off x="3118060" y="1586531"/>
          <a:ext cx="2265332" cy="1359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mikroemulzijska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sinteza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18060" y="1586531"/>
        <a:ext cx="2265332" cy="1359199"/>
      </dsp:txXfrm>
    </dsp:sp>
    <dsp:sp modelId="{D636A240-5543-4448-839A-0742C4BE2644}">
      <dsp:nvSpPr>
        <dsp:cNvPr id="0" name=""/>
        <dsp:cNvSpPr/>
      </dsp:nvSpPr>
      <dsp:spPr>
        <a:xfrm>
          <a:off x="626194" y="3172264"/>
          <a:ext cx="2265332" cy="1359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metoda kemijskog taloženja iz pare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194" y="3172264"/>
        <a:ext cx="2265332" cy="1359199"/>
      </dsp:txXfrm>
    </dsp:sp>
    <dsp:sp modelId="{8D503616-D816-4EDC-8C18-B8E236E454CC}">
      <dsp:nvSpPr>
        <dsp:cNvPr id="0" name=""/>
        <dsp:cNvSpPr/>
      </dsp:nvSpPr>
      <dsp:spPr>
        <a:xfrm>
          <a:off x="3118060" y="3172264"/>
          <a:ext cx="2265332" cy="1359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sinteza pomoću kemijskih 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reducensa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18060" y="3172264"/>
        <a:ext cx="2265332" cy="1359199"/>
      </dsp:txXfrm>
    </dsp:sp>
    <dsp:sp modelId="{B05E074D-993B-4E26-B95F-F91C51BFB253}">
      <dsp:nvSpPr>
        <dsp:cNvPr id="0" name=""/>
        <dsp:cNvSpPr/>
      </dsp:nvSpPr>
      <dsp:spPr>
        <a:xfrm>
          <a:off x="1872127" y="4757997"/>
          <a:ext cx="2265332" cy="1359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biosinteza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2127" y="4757997"/>
        <a:ext cx="2265332" cy="1359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78F66-A6A4-4802-845B-340F91BBC4C6}">
      <dsp:nvSpPr>
        <dsp:cNvPr id="0" name=""/>
        <dsp:cNvSpPr/>
      </dsp:nvSpPr>
      <dsp:spPr>
        <a:xfrm>
          <a:off x="3962862" y="1311450"/>
          <a:ext cx="2625693" cy="1700857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Antimikrobni učinci NČ na bazi bizmuta</a:t>
          </a:r>
        </a:p>
      </dsp:txBody>
      <dsp:txXfrm>
        <a:off x="4347386" y="1560535"/>
        <a:ext cx="1856645" cy="1202687"/>
      </dsp:txXfrm>
    </dsp:sp>
    <dsp:sp modelId="{D2837B3C-2921-4537-92AD-EAA0A120C5A5}">
      <dsp:nvSpPr>
        <dsp:cNvPr id="0" name=""/>
        <dsp:cNvSpPr/>
      </dsp:nvSpPr>
      <dsp:spPr>
        <a:xfrm rot="16118819">
          <a:off x="5214644" y="1261268"/>
          <a:ext cx="80072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80072" y="1025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 rot="10800000">
        <a:off x="5252678" y="1269523"/>
        <a:ext cx="4003" cy="4003"/>
      </dsp:txXfrm>
    </dsp:sp>
    <dsp:sp modelId="{687F3A78-8304-48FE-8018-F35B3F940A61}">
      <dsp:nvSpPr>
        <dsp:cNvPr id="0" name=""/>
        <dsp:cNvSpPr/>
      </dsp:nvSpPr>
      <dsp:spPr>
        <a:xfrm>
          <a:off x="4256885" y="33091"/>
          <a:ext cx="1965396" cy="119847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Oštećenje membrana</a:t>
          </a:r>
        </a:p>
      </dsp:txBody>
      <dsp:txXfrm>
        <a:off x="4544711" y="208603"/>
        <a:ext cx="1389744" cy="847446"/>
      </dsp:txXfrm>
    </dsp:sp>
    <dsp:sp modelId="{930DA904-7BC1-4D7E-A19F-5444014ED31F}">
      <dsp:nvSpPr>
        <dsp:cNvPr id="0" name=""/>
        <dsp:cNvSpPr/>
      </dsp:nvSpPr>
      <dsp:spPr>
        <a:xfrm rot="20268339">
          <a:off x="6380929" y="1669540"/>
          <a:ext cx="152835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52835" y="1025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453526" y="1675977"/>
        <a:ext cx="7641" cy="7641"/>
      </dsp:txXfrm>
    </dsp:sp>
    <dsp:sp modelId="{4CA9B170-DEBE-4701-ABA2-715DC45FEF51}">
      <dsp:nvSpPr>
        <dsp:cNvPr id="0" name=""/>
        <dsp:cNvSpPr/>
      </dsp:nvSpPr>
      <dsp:spPr>
        <a:xfrm>
          <a:off x="6258611" y="672999"/>
          <a:ext cx="2395443" cy="119847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96550"/>
                <a:satOff val="-20659"/>
                <a:lumOff val="17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6550"/>
                <a:satOff val="-20659"/>
                <a:lumOff val="17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6550"/>
                <a:satOff val="-20659"/>
                <a:lumOff val="17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Otpuštanje metalnih kationa</a:t>
          </a:r>
        </a:p>
      </dsp:txBody>
      <dsp:txXfrm>
        <a:off x="6609416" y="848511"/>
        <a:ext cx="1693833" cy="847446"/>
      </dsp:txXfrm>
    </dsp:sp>
    <dsp:sp modelId="{5FDBDB61-6CD6-4883-BD5B-092AF6D991C0}">
      <dsp:nvSpPr>
        <dsp:cNvPr id="0" name=""/>
        <dsp:cNvSpPr/>
      </dsp:nvSpPr>
      <dsp:spPr>
        <a:xfrm rot="5572748">
          <a:off x="5203788" y="3029343"/>
          <a:ext cx="55556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55556" y="1025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 rot="10800000">
        <a:off x="5230177" y="3038212"/>
        <a:ext cx="2777" cy="2777"/>
      </dsp:txXfrm>
    </dsp:sp>
    <dsp:sp modelId="{BA6CE50A-2A27-4919-A7A0-B15C6D69AEAB}">
      <dsp:nvSpPr>
        <dsp:cNvPr id="0" name=""/>
        <dsp:cNvSpPr/>
      </dsp:nvSpPr>
      <dsp:spPr>
        <a:xfrm>
          <a:off x="4044433" y="3067092"/>
          <a:ext cx="2306912" cy="128424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93099"/>
                <a:satOff val="-41319"/>
                <a:lumOff val="356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3099"/>
                <a:satOff val="-41319"/>
                <a:lumOff val="356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3099"/>
                <a:satOff val="-41319"/>
                <a:lumOff val="356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Poremećaji u radu proteina</a:t>
          </a:r>
        </a:p>
      </dsp:txBody>
      <dsp:txXfrm>
        <a:off x="4382272" y="3255165"/>
        <a:ext cx="1631234" cy="908099"/>
      </dsp:txXfrm>
    </dsp:sp>
    <dsp:sp modelId="{C5E7D65E-A54A-4779-AFBA-C3778363B110}">
      <dsp:nvSpPr>
        <dsp:cNvPr id="0" name=""/>
        <dsp:cNvSpPr/>
      </dsp:nvSpPr>
      <dsp:spPr>
        <a:xfrm rot="1336592">
          <a:off x="6378417" y="2641104"/>
          <a:ext cx="184332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84332" y="1025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465975" y="2646753"/>
        <a:ext cx="9216" cy="9216"/>
      </dsp:txXfrm>
    </dsp:sp>
    <dsp:sp modelId="{8046D62E-7805-42DC-86DD-03C47B0B6FC2}">
      <dsp:nvSpPr>
        <dsp:cNvPr id="0" name=""/>
        <dsp:cNvSpPr/>
      </dsp:nvSpPr>
      <dsp:spPr>
        <a:xfrm>
          <a:off x="6426669" y="2398214"/>
          <a:ext cx="1777500" cy="119847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89649"/>
                <a:satOff val="-61978"/>
                <a:lumOff val="534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89649"/>
                <a:satOff val="-61978"/>
                <a:lumOff val="534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89649"/>
                <a:satOff val="-61978"/>
                <a:lumOff val="534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Stvaranje ROS-a</a:t>
          </a:r>
        </a:p>
      </dsp:txBody>
      <dsp:txXfrm>
        <a:off x="6686978" y="2573726"/>
        <a:ext cx="1256882" cy="847446"/>
      </dsp:txXfrm>
    </dsp:sp>
    <dsp:sp modelId="{78CD7E9C-A627-4B1E-8B7A-C6999D0184C6}">
      <dsp:nvSpPr>
        <dsp:cNvPr id="0" name=""/>
        <dsp:cNvSpPr/>
      </dsp:nvSpPr>
      <dsp:spPr>
        <a:xfrm rot="9579344">
          <a:off x="4025075" y="2594056"/>
          <a:ext cx="114824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14824" y="1025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 rot="10800000">
        <a:off x="4079617" y="2601443"/>
        <a:ext cx="5741" cy="5741"/>
      </dsp:txXfrm>
    </dsp:sp>
    <dsp:sp modelId="{E6183EDD-B0C9-40C4-AFEF-683BAD7722A1}">
      <dsp:nvSpPr>
        <dsp:cNvPr id="0" name=""/>
        <dsp:cNvSpPr/>
      </dsp:nvSpPr>
      <dsp:spPr>
        <a:xfrm>
          <a:off x="1924711" y="2261632"/>
          <a:ext cx="2254743" cy="144949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93099"/>
                <a:satOff val="-41319"/>
                <a:lumOff val="356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3099"/>
                <a:satOff val="-41319"/>
                <a:lumOff val="356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3099"/>
                <a:satOff val="-41319"/>
                <a:lumOff val="356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Narušavanje apsorpcije nutrijenata</a:t>
          </a:r>
        </a:p>
      </dsp:txBody>
      <dsp:txXfrm>
        <a:off x="2254910" y="2473905"/>
        <a:ext cx="1594345" cy="1024944"/>
      </dsp:txXfrm>
    </dsp:sp>
    <dsp:sp modelId="{141F8AEF-1529-4ED7-B697-1FCF1664E708}">
      <dsp:nvSpPr>
        <dsp:cNvPr id="0" name=""/>
        <dsp:cNvSpPr/>
      </dsp:nvSpPr>
      <dsp:spPr>
        <a:xfrm rot="12075012">
          <a:off x="4103884" y="1705226"/>
          <a:ext cx="47862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47862" y="1025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 rot="10800000">
        <a:off x="4126619" y="1714287"/>
        <a:ext cx="2393" cy="2393"/>
      </dsp:txXfrm>
    </dsp:sp>
    <dsp:sp modelId="{86E8271C-92D3-4F56-AAE5-4B602824EDD2}">
      <dsp:nvSpPr>
        <dsp:cNvPr id="0" name=""/>
        <dsp:cNvSpPr/>
      </dsp:nvSpPr>
      <dsp:spPr>
        <a:xfrm>
          <a:off x="2016813" y="746920"/>
          <a:ext cx="2322576" cy="119847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96550"/>
                <a:satOff val="-20659"/>
                <a:lumOff val="17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6550"/>
                <a:satOff val="-20659"/>
                <a:lumOff val="17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6550"/>
                <a:satOff val="-20659"/>
                <a:lumOff val="17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Ometanje prijenosa signala</a:t>
          </a:r>
        </a:p>
      </dsp:txBody>
      <dsp:txXfrm>
        <a:off x="2356946" y="922432"/>
        <a:ext cx="1642310" cy="84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DA1EB-71B0-4217-9461-46424EB78F08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3EFB-C479-47A7-97AC-9500FB702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43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Rast tankih filmova na bazi bizmuta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93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mnogim područjima medicine koriste se razna sredstva za oslikavanje u dijagnostičke svrhe, pri čemu se koriste visoke doze kontrastnih sredstava. Iz tog razloga, nezaobilazne su i nuspojave kod pacijenta, zbog čega je iznimno važno pronaći kontrastna sredstva s većom efikasnošću. U ovom području se izvrsnim pokazao bizmut zbog niske toksičnosti, mogućnosti jednostavne sinteze raznih morfoloških sustava, niske cijene te bolje apsorpcije rendgenskog zračenja u odnosu na barij, jod ili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gadolinij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su već u primjeni u ovom području.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Multimodalno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oslikavanje trenutno je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najistraživaniji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tip oslikavanja te se bizmut, zbog svojih svojstava, istaknuo kao odlična baza.</a:t>
            </a:r>
          </a:p>
          <a:p>
            <a:r>
              <a:rPr lang="hr-HR" dirty="0"/>
              <a:t>PAI = </a:t>
            </a:r>
            <a:r>
              <a:rPr lang="hr-HR" dirty="0" err="1"/>
              <a:t>fotoakustično</a:t>
            </a:r>
            <a:r>
              <a:rPr lang="hr-HR" dirty="0"/>
              <a:t> oslikavanje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45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Bizmut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usporedbi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ostalim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teškim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svrstava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najnižom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toksičnošću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 pak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posebno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pogodnim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biomedicini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Utvrđivanje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mehanizama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bizmuta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stanicu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pogodnih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učinkovite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terapijske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svrhe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Štoviše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područja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ciljano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dostavljanje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lijekova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teranostika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oslikavanje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otvoriti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Zahvaljujući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povoljnim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svojstvima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bizmutovih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spojeva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netoksičnosti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specifične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površine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cijene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široka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područjima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uključujući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senzore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fotokatalitičku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razgradnju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organskih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katalizu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661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Što otvara mogućnost širokog područja primjene poput </a:t>
            </a:r>
          </a:p>
          <a:p>
            <a:r>
              <a:rPr lang="hr-HR" dirty="0" err="1"/>
              <a:t>Plazmonska</a:t>
            </a:r>
            <a:r>
              <a:rPr lang="hr-HR" dirty="0"/>
              <a:t> rezonancija  - </a:t>
            </a:r>
            <a:r>
              <a:rPr lang="hr-HR" dirty="0" err="1"/>
              <a:t>oscliranje</a:t>
            </a:r>
            <a:r>
              <a:rPr lang="hr-HR" dirty="0"/>
              <a:t> elektrona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11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Taloženje klastera snopom čestica niske energije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Primjena: dijagnostike, dostava lijekova, senzori 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koje primjere ću pobliže prikazati nešto kasnije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33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selektivno vezanje iona, metala, proteina, lijekova,…</a:t>
            </a:r>
          </a:p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Povećana kemijska reaktivnost – više dostupnih reaktivnih mjesta, niže aktivacijske energije</a:t>
            </a:r>
          </a:p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Poboljšana katalitička aktivnost  (često omogućuju reakcije pri nižim T)</a:t>
            </a:r>
          </a:p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Povećana topljivost i disperzija u medijima, povećana stabilnost, homogenost, smanjenje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agregacije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Jači biološki učinak (veća sposobnost interakcije sa st. Membranama, snažniji učinak zbog većeg kontakta s biološkim strukturama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54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Razvijanje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sintetskih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raznolikih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bizmuta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primjenama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nadilaze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uobičajene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mogućnosti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istodobno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ograničenja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91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hidrotermalna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sinteza – kristalni rast u vodenoj otopini pod povišenom temperaturom (do 300 ˙C) i tlakom (pri čemu tvari najčešće nisu topljive na normalnoj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do 100 ˙C i tlaku – do 1 atm)</a:t>
            </a:r>
          </a:p>
          <a:p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autoklav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teflon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93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Najčešća metoda sinteze za stvaranje NČ oksida metala s uskom distribucijom veličine NČ-a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NČ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oksida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TiO2 , ZNO2, MgO,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ZrO2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kelatirajućeg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odrediti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čistoću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morfologiju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06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Biljni ekstrakti iz različitih dijelova stabala, uključujući korijen, koru, lišće, cvjetove, mogu stvarati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Bi₂O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₃. S obzirom da biljni ekstrakti sadrže visoke koncentracije antioksidansa, koji su aktivne tvari i pomažu u neutraliziranju slobodnih radikala i reaktivnih kisikovih vrsta, mogu se uspješno koristiti u sintezi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bizmuta. Ovi spojevi uključuju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saponine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flavonoide, fenolne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karboksilne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kiseline i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metilksantine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Dakle, biljni ekstrakti mogu djelovati kao stabilizatori i bio-redukcijska sredstva. Primjer takve sinteze je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biosinteza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pomoću listova iz biljke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Moringa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oleifera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(konjska rotkvica).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Ovi listovi bogati su polifenolima koji potiču redukciju Bi</a:t>
            </a:r>
            <a:r>
              <a:rPr lang="hr-H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3+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Bi</a:t>
            </a:r>
            <a:r>
              <a:rPr lang="hr-H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Osim korištenja biljnih izvora,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biosinteza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može se provesti i uz pomoć bakterija.</a:t>
            </a:r>
          </a:p>
          <a:p>
            <a:pPr lvl="0"/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Ono što bih još voljela spomenuti… 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azličite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sinteze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NČ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bizmutovih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spojeva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BiFeO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hidrotermalnoj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sol-gel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mikroemulzijskoj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biosintezi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različit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morfologij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različita primjena </a:t>
            </a:r>
          </a:p>
          <a:p>
            <a:pPr lvl="0"/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Fotokatalitička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aktivnost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BFO ––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HIDROTERMALNA SINTEZA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pravokutnog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(60-120 nm)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Senzori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BFO – SOL- GEL SINTEZA –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nanotočke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(4-12nm)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48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Takav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sinergistički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učinkovit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uništavanja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multirezistentnih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induciranjem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nepopravljivih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oštećenja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slobodnih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nastalih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tijekom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rendgenskog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zračenja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razvijene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bizmuta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površinski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modificirane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protutijelima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Pseudomonas aeruginosa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taj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selektivna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rendgenskim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zračenjem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posredovana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toksičnost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zahvaljujući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specifičnom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vezanju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obećavajući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ubrzanju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zacjeljivanja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bakterijski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inficiranih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efikasnost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uništavanja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 aeruginosa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korištenje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bizmuta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kocentracije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200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mL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desetominutnu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izloženost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rendgenskom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zračenju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400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uvjete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zračenja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nanočestica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bizmuta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efikasnost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uništavanja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 aeruginosa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6%.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ovakav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štetnog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učinka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ljudske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rađeno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MG 63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stanicama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što ovakvoj metodi daje veliku prednost u borbi protiv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multirezistentnih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bakterija poput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 aeruginosa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3EFB-C479-47A7-97AC-9500FB702F62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CA4FA3-85FD-BAE3-1DFF-645A6FEBB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324DC4-76C3-CDE3-A057-06E1D54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204FFD-77CF-7D5A-1C7E-7E220897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D36268-D74D-41C0-B4FA-68D44DFD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289BC3-39DD-5C97-3AC7-7F0A4D3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92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8486BA-BDF2-E00B-5DA0-C75D0BD4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D3C1EF6-234E-9FC6-9985-1D7124230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6E3D73-4D1D-F71F-5F21-51365060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3A1F1E-FC67-C6BF-7949-5A267C87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900E86-5BBB-D005-873B-C282FDCB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5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5496678-C8CD-9C61-B6CF-1AEA36753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3903A1C-7896-D041-8372-816C7F6B0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14A659-F8C1-F558-2293-3C65EAF0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916FED-388A-2F42-55C1-809BB22D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AE90EE-86DF-CDF3-4326-4859E191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4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6815ED-D5EB-B0E7-1533-91EC50E9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7EE870-8513-B324-3EE7-1AE8AA930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B5EB93-1A5C-C521-166B-D3C29DEA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6D9442-9003-090F-AC8C-8058A75A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6889A9-E45F-CD7B-09C3-0DC1AAF4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8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BA219A-6A7D-A836-E175-19A7A8F5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3AADF4-6721-D15F-4E19-4270DC124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93CBE8-A58D-5D59-F109-4C3FA563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2424F4-F391-BE88-DDBF-C0A89EBF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80A889-21D7-FEFD-FFA0-EDB604AC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1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71BC37-E261-2FF5-0723-C30168E4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8DCE81-EDA5-AFF4-F20B-CF897B3E4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784A4D6-4058-201D-FC0F-8EAA71840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ED92AA-224D-CBA2-BAEB-FAB8B8D2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351DC1-7746-29C7-55BE-EF288F19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A8306F4-94DB-03FF-E867-2D5A13E5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4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162AC-829D-50D1-2540-CD9EE533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B468F0F-E9D0-376A-12F8-0EBCB714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7D520CA-0577-1FF7-FCC9-3AE8AB8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6ED4238-AEBD-94F6-3E42-EDC0245E8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8F23446-73D6-25F9-54EA-8136064D9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3E3DC02-3F34-AD1F-97AF-D962B17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C04101-2B00-1509-4ACD-BF85AB79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23EFD9F-ACE5-2F64-BF60-731E8E68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2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DD545A-277D-EEC1-79EF-F80BAD0F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D53CC7A-D8ED-921B-15C9-54412BA7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F4CCFEB-EBAA-55E2-F9AE-EAF0281A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425ACB1-1E4D-D359-44A0-9FA26EC8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8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A5A0443-8F00-D9A9-1841-C018DA1C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80EB0D1-D303-CE9D-4855-FEC3E65D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3E7FE81-B3C7-3A20-AA6B-A8E92685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3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378B1A-9A1D-5773-D307-E9725121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4A401D-81EE-785C-1C1B-CA05DA2C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D97902-1477-045A-B2F5-63670C863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9CE06CB-8509-AF08-88AD-29BD5CF6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BA1943-957A-C88A-FF03-ACF34F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7F83CB-716C-B5DC-5D8E-9177E4FC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4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298D79-D26D-50FC-B780-8C07F36B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73D80FB-00B2-B8FC-0DF8-E172269AC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0D31E09-2AEF-2D6E-0CC4-5BB6D731E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478A887-0DB2-3662-BA46-3C59559B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7D8AAA-4B2F-835A-68F2-B5AA27EC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4D3E8E0-D950-D036-F166-6740B3A8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0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55C9088-582B-A1E4-1B82-FE22B86C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8549F5-5C05-31B2-42B7-F619E752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511F92-C621-19E5-A5A6-65C2D7CB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ED3B9-90B3-4A08-A8E7-31D9B0257021}" type="datetimeFigureOut">
              <a:rPr lang="hr-HR" smtClean="0"/>
              <a:t>7.4.2026.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91CC49-5F2E-BD03-7843-CE588D5C3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48D413-C549-EBD1-FF19-E2286BD67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CFC6D2-5A0E-4973-A9B7-05F482245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20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kefo.hr/safety-magnetic-stirrer-ret-control-visc-3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hyperlink" Target="https://mkelab.en.made-in-china.com/product/bAGUpeEYjtcr/China-LCD-Display-6000rpm-Low-Speed-Benchtop-Centrifuge-with-6-50ml-Swing-out-Rotor.html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munroscientific.co.uk/drying-oven-for-solvent-230-liter300deg-c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B23259-85AE-C837-016D-713D9ED57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24" y="742582"/>
            <a:ext cx="11479351" cy="18223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SINTEZA I PRIMJENA BIZMUT-BAZIRANIH NANOČESTICA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slov 2">
            <a:extLst>
              <a:ext uri="{FF2B5EF4-FFF2-40B4-BE49-F238E27FC236}">
                <a16:creationId xmlns:a16="http://schemas.microsoft.com/office/drawing/2014/main" id="{CCDE6D69-202D-25A6-9AB7-44CF6A77C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986" y="2645855"/>
            <a:ext cx="10550025" cy="3677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Kemijski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seminar I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Poslijediplomski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sveučilišni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kemija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smjer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Anorganska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strukturna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kemija</a:t>
            </a:r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Izrađen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prema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: S. Kumar, M. Premkumar, J. Giri, S.M.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Mozammil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Hasnain, R.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Zairov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J. Wu, Z. Huang, </a:t>
            </a:r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RCS Adv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14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(2024)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39523–39542.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M.-A. Shahbazi, L.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Faghfouri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M. P. A. Ferreira, P. Figueiredo, H. Maleki, F. Sefat, J. Hirvonen, H. A. Santos, </a:t>
            </a:r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Chem. Soc. Rev.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49 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(2020) 1253–1321</a:t>
            </a: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.</a:t>
            </a:r>
            <a:endParaRPr lang="hr-HR" sz="18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Ružica Šoić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03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8" name="Picture 4" descr="PMF Upisi">
            <a:extLst>
              <a:ext uri="{FF2B5EF4-FFF2-40B4-BE49-F238E27FC236}">
                <a16:creationId xmlns:a16="http://schemas.microsoft.com/office/drawing/2014/main" id="{B184B962-AA84-B5C6-3B14-BB1ED5AD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327" y="29463"/>
            <a:ext cx="7810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6A89B43-D602-6486-50AA-7E7CFC1ED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72" y="29463"/>
            <a:ext cx="10477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2C35A5-69DB-5B02-9246-12D226C2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70" y="0"/>
            <a:ext cx="10515600" cy="1325563"/>
          </a:xfrm>
        </p:spPr>
        <p:txBody>
          <a:bodyPr/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Antimikrobna primjena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B7CD06D-8EF8-CC02-18A5-895044567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262482"/>
              </p:ext>
            </p:extLst>
          </p:nvPr>
        </p:nvGraphicFramePr>
        <p:xfrm>
          <a:off x="-1806103" y="132556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59EDE781-7AD4-60F9-5B5E-3D8AE28C2359}"/>
              </a:ext>
            </a:extLst>
          </p:cNvPr>
          <p:cNvSpPr txBox="1"/>
          <p:nvPr/>
        </p:nvSpPr>
        <p:spPr>
          <a:xfrm>
            <a:off x="6885542" y="559273"/>
            <a:ext cx="5255046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zvanredn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antibakterijsk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aktivnost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NČ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Bi₂O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₃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protiv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Staphylococus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aureus</a:t>
            </a:r>
            <a:endParaRPr lang="hr-HR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NČ-e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bizmuta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površinski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modificirane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protutijelima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protiv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Pseudomonas aeruginosa</a:t>
            </a:r>
            <a:endParaRPr lang="hr-HR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Antimikotični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učinak NČ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Bi₂O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₃ protiv </a:t>
            </a:r>
            <a:r>
              <a:rPr lang="hr-HR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Candide</a:t>
            </a:r>
            <a:r>
              <a:rPr lang="hr-HR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albicans</a:t>
            </a:r>
            <a:endParaRPr lang="hr-HR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9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D6645DA-AB38-61B5-8417-B863A8CD5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514" y="3657601"/>
            <a:ext cx="5692074" cy="306819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E5AD12A-53E9-19A4-9A25-F90A7CC3FF25}"/>
              </a:ext>
            </a:extLst>
          </p:cNvPr>
          <p:cNvSpPr txBox="1"/>
          <p:nvPr/>
        </p:nvSpPr>
        <p:spPr>
          <a:xfrm>
            <a:off x="51412" y="6387245"/>
            <a:ext cx="6668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Prilagođeno prema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Hernandez-Delgadillo, D. Velasco-Arias, J. J. Martinez-Sanmiguel, D. Diaz, I.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Zumeta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-Dube, K. Arevalo-Niño, C. Cabral-Romero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Int. J.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Nanomed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(2013) 1645-1652.</a:t>
            </a:r>
            <a:endParaRPr lang="hr-H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1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9298A1-D090-016F-C9FC-9EE904D6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616" y="173521"/>
            <a:ext cx="6648679" cy="1716255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hr-HR" sz="4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4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4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ontrastna</a:t>
            </a:r>
            <a:r>
              <a:rPr lang="en-US" sz="4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4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4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dijagnostičkom</a:t>
            </a:r>
            <a:r>
              <a:rPr lang="en-US" sz="4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oslikavanju</a:t>
            </a:r>
            <a:br>
              <a:rPr lang="hr-HR" sz="3200" b="1" dirty="0"/>
            </a:br>
            <a:endParaRPr lang="hr-HR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E6E3128-1A6B-A1DF-AEAE-037F0B35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86" y="299509"/>
            <a:ext cx="4838826" cy="606749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E7B74C-5892-1F7E-EA2B-832D776F4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911" y="1658038"/>
            <a:ext cx="6112798" cy="6499569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Cilj: pronaći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kontrastna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većom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efikasnošću</a:t>
            </a:r>
            <a:endParaRPr lang="hr-HR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u="sng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NČ-e bizmuta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nisk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toksičnost</a:t>
            </a:r>
            <a:endParaRPr lang="hr-HR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jednostavn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raznih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morfoloških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sustava</a:t>
            </a:r>
            <a:endParaRPr lang="hr-HR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nisk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cijen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bolj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apsorpcij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rendgenskog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zračenja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odnosu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Ba, I, Ga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hr-HR" i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NČ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Bi-PEG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3,7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veći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i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hr-HR" i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jopromid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r-HR" sz="1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Multimodalno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oslikavanje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MRI/CT/PAI (</a:t>
            </a:r>
            <a:r>
              <a:rPr lang="en-US" u="sng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Gd-PEG-Bi NČ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>
            <a:extLst>
              <a:ext uri="{FF2B5EF4-FFF2-40B4-BE49-F238E27FC236}">
                <a16:creationId xmlns:a16="http://schemas.microsoft.com/office/drawing/2014/main" id="{4F02026F-E8B3-8F13-D0DC-91DD30C22305}"/>
              </a:ext>
            </a:extLst>
          </p:cNvPr>
          <p:cNvSpPr txBox="1"/>
          <p:nvPr/>
        </p:nvSpPr>
        <p:spPr>
          <a:xfrm>
            <a:off x="324414" y="6297111"/>
            <a:ext cx="4908598" cy="77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ts val="1200"/>
            </a:pPr>
            <a:r>
              <a: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Prilagođeno prema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Z. Li, J. Liu, Y. Hu, Z. Li, X. Fan, Y. Sun, F. Besenbacher, C. Chen, M. Yu,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Biomaterials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141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(2017) 284–295.</a:t>
            </a:r>
            <a:endParaRPr lang="hr-H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200"/>
            </a:pPr>
            <a:endParaRPr lang="hr-H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895B8-C585-70AB-AD24-DC88A0E2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0" y="-547583"/>
            <a:ext cx="4491821" cy="1616203"/>
          </a:xfrm>
        </p:spPr>
        <p:txBody>
          <a:bodyPr anchor="b">
            <a:norm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Senzori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BA3099-5738-2D05-2AFE-CBBC44FD3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002" y="1314952"/>
            <a:ext cx="5706738" cy="5624111"/>
          </a:xfrm>
        </p:spPr>
        <p:txBody>
          <a:bodyPr anchor="t">
            <a:normAutofit fontScale="92500" lnSpcReduction="10000"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Detekcija plina, identifikacija teških metala (Cd</a:t>
            </a:r>
            <a:r>
              <a:rPr lang="hr-H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Pb</a:t>
            </a:r>
            <a:r>
              <a:rPr lang="hr-H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,…), detekcija H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Razvijen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biosenzor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glukozu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nanošenj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otopine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glukoza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oksidaze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(GOD)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polikristalnog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nano‑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BiOx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kompozicija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-Bi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-Bi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Bi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(OH)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·H2O)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platinastu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disk-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elektrodu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katalizira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prisutnosti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molekularnog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kisika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oksidaciju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‑D‑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glukoze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glukonsku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kiselinu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hr-HR" sz="2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2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pokazuje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superiorna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analitička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svojstva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odnosu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biosenzore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glukozu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temeljene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poluvodičkim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NČ-ma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primjerice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GOD/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TiO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₂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GOD/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ZnO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4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A4AF263-1A98-A49B-33A4-7BD88A44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" y="1314952"/>
            <a:ext cx="6457054" cy="475328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6034856-58A6-109D-D3DF-B22F4B93550F}"/>
              </a:ext>
            </a:extLst>
          </p:cNvPr>
          <p:cNvSpPr txBox="1"/>
          <p:nvPr/>
        </p:nvSpPr>
        <p:spPr>
          <a:xfrm>
            <a:off x="118935" y="6549527"/>
            <a:ext cx="4216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S.-N. Ding, D. Shan, H.-G. Xue, S.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Cosnier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Bioelectrochem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(2010) 218–222.</a:t>
            </a:r>
            <a:endParaRPr lang="hr-H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BB10315-EBE4-14FB-1407-6786163E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1" y="1289764"/>
            <a:ext cx="3992790" cy="4270963"/>
          </a:xfrm>
        </p:spPr>
        <p:txBody>
          <a:bodyPr anchor="ctr">
            <a:normAutofit/>
          </a:bodyPr>
          <a:lstStyle/>
          <a:p>
            <a:pPr algn="ctr"/>
            <a:r>
              <a:rPr lang="hr-HR" sz="6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ZAKLJUČAK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1344C-0A76-6F45-0479-084BFFC4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024" y="294317"/>
            <a:ext cx="5838939" cy="663215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Nanomaterijali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bizmuta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dizajnirati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brojnim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funkcionalnostima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za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specifična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fizikalna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kemijska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biološka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svojstva</a:t>
            </a:r>
            <a:endParaRPr lang="hr-HR" sz="30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Bizmut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usporedbi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ostalim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teškim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metalima</a:t>
            </a:r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jako niska toksičnost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</a:t>
            </a: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biomedicin</a:t>
            </a: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straživanje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novih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područja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primjene</a:t>
            </a: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ciljano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dostavljanje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lijekova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teranostika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oslikavanje</a:t>
            </a: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  <a:p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azličite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sinteze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istih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NČ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bizmutovih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spojeva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primjerice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BiFeO</a:t>
            </a:r>
            <a:r>
              <a:rPr lang="en-US" sz="3000" baseline="-25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hidrotermalnoj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sol-gel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</a:t>
            </a:r>
            <a:r>
              <a:rPr lang="en-US" sz="3000" baseline="-25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000" baseline="-25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mikroemulzijskoj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biosintezi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različit</a:t>
            </a:r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morfologij</a:t>
            </a:r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različita primjena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</a:t>
            </a: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svojstv</a:t>
            </a: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buduća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široka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raznim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područjima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senzore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terapiju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tumora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katalizu</a:t>
            </a:r>
            <a:endParaRPr lang="hr-HR" sz="26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563321D-81E7-5B7E-EB3A-56E5D47C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HVALA NA PAŽNJI </a:t>
            </a:r>
          </a:p>
        </p:txBody>
      </p:sp>
      <p:sp>
        <p:nvSpPr>
          <p:cNvPr id="3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E33E2EB-BDA1-751C-EB61-353ECD5E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28" y="366013"/>
            <a:ext cx="4195674" cy="1275455"/>
          </a:xfrm>
        </p:spPr>
        <p:txBody>
          <a:bodyPr anchor="b">
            <a:norm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Nanotehnologija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03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9C4D0E-191E-9D76-FDD4-6178A7F2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560" y="107532"/>
            <a:ext cx="177408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071C8A-D50F-AFDF-02B0-99FE27A9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28" y="1790920"/>
            <a:ext cx="4195671" cy="41715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Znanost, inženjerstvo i tehnologija koji se razvijaju i primjenjuju na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nanoskali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do 100 nm)</a:t>
            </a:r>
          </a:p>
          <a:p>
            <a:pPr lvl="1"/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aštit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okoliša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napređenj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medicinske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dijagnostike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terapije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azvoj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naprednih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materijala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F54CFCF-9597-3C10-AD69-30B85718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417" y="3480049"/>
            <a:ext cx="180873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>
            <a:extLst>
              <a:ext uri="{FF2B5EF4-FFF2-40B4-BE49-F238E27FC236}">
                <a16:creationId xmlns:a16="http://schemas.microsoft.com/office/drawing/2014/main" id="{55A5DF8E-30CC-A0C0-3D92-2636EC4135BF}"/>
              </a:ext>
            </a:extLst>
          </p:cNvPr>
          <p:cNvSpPr txBox="1"/>
          <p:nvPr/>
        </p:nvSpPr>
        <p:spPr>
          <a:xfrm>
            <a:off x="3296948" y="6159066"/>
            <a:ext cx="855538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Bayda, M. Adeel, T. Tuccinardi, M. Cordani, F.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Rizzolio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Molecules 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(2020) 112</a:t>
            </a:r>
            <a:endParaRPr lang="hr-H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The Trustees of the British Museum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Shared under a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(CC BY-NC-SA 4.0)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</a:t>
            </a:r>
            <a:endParaRPr lang="hr-H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Aft>
                <a:spcPts val="600"/>
              </a:spcAft>
            </a:pPr>
            <a:endParaRPr lang="hr-HR" sz="7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3F5D71-A0D3-5F87-422B-A7A907B3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09" y="1396852"/>
            <a:ext cx="5048198" cy="4270963"/>
          </a:xfrm>
        </p:spPr>
        <p:txBody>
          <a:bodyPr anchor="ctr">
            <a:normAutofit/>
          </a:bodyPr>
          <a:lstStyle/>
          <a:p>
            <a:pPr algn="ctr"/>
            <a:r>
              <a:rPr lang="hr-HR" sz="54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Nanočestice</a:t>
            </a:r>
            <a:r>
              <a:rPr lang="hr-HR" sz="5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bazi bizmuta: inicijalni koraci i usmjeravanje razvoja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7261CD-B997-FCBB-9C9C-05D87CB36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2" y="518400"/>
            <a:ext cx="5022599" cy="583794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zabilježeni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 o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nanočesticama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(NČ)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bizmuta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1994.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tankih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filmova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b="1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Napredak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sintezi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oblicima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sfere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štapiće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pločice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NČ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bizmuta</a:t>
            </a: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inovacije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Istraživanja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šire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primjenu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NČ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fotokatalizi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ciljanoj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dostavi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lijekova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antibakterijsk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djelovanju</a:t>
            </a: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7E3D6B-1D39-E607-B094-22747115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4378" r="4066" b="-1"/>
          <a:stretch>
            <a:fillRect/>
          </a:stretch>
        </p:blipFill>
        <p:spPr>
          <a:xfrm>
            <a:off x="-14396" y="10"/>
            <a:ext cx="12191980" cy="6857990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0DAD7346-F69F-5588-ED83-03283C62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392"/>
            <a:ext cx="5257801" cy="4138219"/>
          </a:xfrm>
        </p:spPr>
        <p:txBody>
          <a:bodyPr anchor="b">
            <a:normAutofit/>
          </a:bodyPr>
          <a:lstStyle/>
          <a:p>
            <a:r>
              <a:rPr lang="hr-HR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Svojstva </a:t>
            </a:r>
            <a:r>
              <a:rPr lang="hr-HR" sz="72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nanočestica</a:t>
            </a:r>
            <a:r>
              <a:rPr lang="hr-HR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bazi bizmuta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id="{EBD8A8F0-30C3-6C6B-6039-30BC4B553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26608"/>
              </p:ext>
            </p:extLst>
          </p:nvPr>
        </p:nvGraphicFramePr>
        <p:xfrm>
          <a:off x="5528822" y="160256"/>
          <a:ext cx="6127422" cy="622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57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89F13-5A95-E2AE-BA21-C931AAC3BC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442" b="187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BFAB503-44D7-DAA6-D508-1D1189AD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38" y="-29630"/>
            <a:ext cx="5257801" cy="4545063"/>
          </a:xfrm>
        </p:spPr>
        <p:txBody>
          <a:bodyPr anchor="b">
            <a:normAutofit/>
          </a:bodyPr>
          <a:lstStyle/>
          <a:p>
            <a:r>
              <a:rPr lang="hr-HR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Sinteza </a:t>
            </a:r>
            <a:r>
              <a:rPr lang="hr-HR" sz="72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nanočestica</a:t>
            </a:r>
            <a:r>
              <a:rPr lang="hr-HR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bazi bizmuta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A52B8F2-1762-D4FB-A49A-DB62A6E25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463048"/>
              </p:ext>
            </p:extLst>
          </p:nvPr>
        </p:nvGraphicFramePr>
        <p:xfrm>
          <a:off x="5962453" y="518475"/>
          <a:ext cx="6009587" cy="611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647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683496-903D-E8DC-EA50-FFA59CA1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Hidrotermalna</a:t>
            </a:r>
            <a:r>
              <a:rPr lang="en-US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sinteza</a:t>
            </a:r>
            <a:endParaRPr lang="en-US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C9BDE67D-422A-3C40-D036-C1365577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2" y="653359"/>
            <a:ext cx="5523525" cy="5551281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FF8D289F-9CB9-9007-6599-944B47568F0D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>
                    <a:alpha val="80000"/>
                  </a:schemeClr>
                </a:solidFill>
              </a:rPr>
              <a:t>Jednostavnost sinteze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Kontrola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morfologije</a:t>
            </a: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Ekološka </a:t>
            </a: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metoda</a:t>
            </a: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Ekonomski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prihvatljiva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DBAE1F3-4B5F-AF6B-8F26-9AF492D66EBD}"/>
              </a:ext>
            </a:extLst>
          </p:cNvPr>
          <p:cNvSpPr txBox="1"/>
          <p:nvPr/>
        </p:nvSpPr>
        <p:spPr>
          <a:xfrm>
            <a:off x="69549" y="6345565"/>
            <a:ext cx="536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Prilagođeno prema: M.-A. </a:t>
            </a:r>
            <a:r>
              <a:rPr lang="hr-H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Shahbazi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</a:t>
            </a:r>
            <a:r>
              <a:rPr lang="hr-H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Faghfouri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P. A. </a:t>
            </a:r>
            <a:r>
              <a:rPr lang="hr-H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Ferreira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lang="hr-H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Figueiredo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</a:t>
            </a:r>
            <a:r>
              <a:rPr lang="hr-H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Maleki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</a:t>
            </a:r>
            <a:r>
              <a:rPr lang="hr-H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Sefat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</a:t>
            </a:r>
            <a:r>
              <a:rPr lang="hr-H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Hirvonen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A. Santos, </a:t>
            </a:r>
            <a:r>
              <a:rPr lang="hr-HR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</a:t>
            </a:r>
            <a:r>
              <a:rPr lang="hr-HR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 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(2020) 1253–1321.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02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D89CC6-FF3A-4448-4AD2-83D60047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952" y="321397"/>
            <a:ext cx="362561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Sol-gel </a:t>
            </a:r>
            <a:r>
              <a:rPr lang="en-US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sinteza</a:t>
            </a:r>
            <a:r>
              <a:rPr lang="en-US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01B8382-674A-DCCE-BF38-41E5B90B6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060" y="1129498"/>
            <a:ext cx="8237373" cy="475708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FFC2F7A-6074-B3AD-FA81-A5B1727CAEAF}"/>
              </a:ext>
            </a:extLst>
          </p:cNvPr>
          <p:cNvSpPr txBox="1"/>
          <p:nvPr/>
        </p:nvSpPr>
        <p:spPr>
          <a:xfrm>
            <a:off x="8611385" y="2057422"/>
            <a:ext cx="344351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Homogenost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morfologije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Jednostavnost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sinteze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Niže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temperature u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sintezi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Visoka čistoća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kstniOkvir 6">
            <a:extLst>
              <a:ext uri="{FF2B5EF4-FFF2-40B4-BE49-F238E27FC236}">
                <a16:creationId xmlns:a16="http://schemas.microsoft.com/office/drawing/2014/main" id="{F1994DDF-95A1-19E5-1441-B92E80017E1A}"/>
              </a:ext>
            </a:extLst>
          </p:cNvPr>
          <p:cNvSpPr txBox="1"/>
          <p:nvPr/>
        </p:nvSpPr>
        <p:spPr>
          <a:xfrm>
            <a:off x="311060" y="6198761"/>
            <a:ext cx="10181229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</a:pPr>
            <a:r>
              <a: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Prilagođeno prema M. </a:t>
            </a:r>
            <a:r>
              <a:rPr lang="hr-H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Mallahi</a:t>
            </a:r>
            <a:r>
              <a: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Ali, M. R. </a:t>
            </a:r>
            <a:r>
              <a:rPr lang="hr-H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Vaezi</a:t>
            </a:r>
            <a:r>
              <a: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hr-H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Esmaeilirad</a:t>
            </a:r>
            <a:r>
              <a: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</a:t>
            </a:r>
            <a:r>
              <a:rPr lang="hr-H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Mazinani</a:t>
            </a:r>
            <a:r>
              <a: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Am. J. Eng. </a:t>
            </a:r>
            <a:r>
              <a:rPr lang="hr-H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hr-H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(2014) 162–165.</a:t>
            </a:r>
            <a:endParaRPr lang="hr-H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781B4C7-815D-D03C-A785-B5E062109533}"/>
              </a:ext>
            </a:extLst>
          </p:cNvPr>
          <p:cNvGrpSpPr/>
          <p:nvPr/>
        </p:nvGrpSpPr>
        <p:grpSpPr>
          <a:xfrm>
            <a:off x="206439" y="3398664"/>
            <a:ext cx="3468495" cy="2530117"/>
            <a:chOff x="206439" y="3429000"/>
            <a:chExt cx="3468495" cy="2530117"/>
          </a:xfrm>
        </p:grpSpPr>
        <p:sp>
          <p:nvSpPr>
            <p:cNvPr id="3" name="TekstniOkvir 2">
              <a:extLst>
                <a:ext uri="{FF2B5EF4-FFF2-40B4-BE49-F238E27FC236}">
                  <a16:creationId xmlns:a16="http://schemas.microsoft.com/office/drawing/2014/main" id="{18D06E71-77D3-13DB-58AE-77E67C7760A7}"/>
                </a:ext>
              </a:extLst>
            </p:cNvPr>
            <p:cNvSpPr txBox="1"/>
            <p:nvPr/>
          </p:nvSpPr>
          <p:spPr>
            <a:xfrm>
              <a:off x="745387" y="5651340"/>
              <a:ext cx="2929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Sferične čestice, &lt; 50 nm</a:t>
              </a:r>
            </a:p>
          </p:txBody>
        </p: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E46BC88A-A423-B450-763F-1C9158E1B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9" y="3429000"/>
              <a:ext cx="1436014" cy="993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8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BFD94B-9A50-0C37-AC5F-C9253F5B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85" y="83045"/>
            <a:ext cx="10515600" cy="1325563"/>
          </a:xfrm>
        </p:spPr>
        <p:txBody>
          <a:bodyPr/>
          <a:lstStyle/>
          <a:p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Biosinteza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7BC3C7-31B8-71D5-9A53-9430A47C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85" y="3223332"/>
            <a:ext cx="10515600" cy="4351338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Ekonomski isplativa sinteza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Ekološki prihvatljiva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Sigurna</a:t>
            </a:r>
          </a:p>
          <a:p>
            <a:endParaRPr lang="hr-HR" dirty="0"/>
          </a:p>
        </p:txBody>
      </p:sp>
      <p:sp>
        <p:nvSpPr>
          <p:cNvPr id="186" name="TekstniOkvir 185">
            <a:extLst>
              <a:ext uri="{FF2B5EF4-FFF2-40B4-BE49-F238E27FC236}">
                <a16:creationId xmlns:a16="http://schemas.microsoft.com/office/drawing/2014/main" id="{E6A4E4BA-B7B1-FD31-5BED-D2A9132E43C7}"/>
              </a:ext>
            </a:extLst>
          </p:cNvPr>
          <p:cNvSpPr txBox="1"/>
          <p:nvPr/>
        </p:nvSpPr>
        <p:spPr>
          <a:xfrm>
            <a:off x="500285" y="6084409"/>
            <a:ext cx="10323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Izrađeno prema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 E. Das, A. F.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Majdalawieh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 A. Abu-Yousef, S. Narasimhan, P.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Poltronieri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(2020) 876.</a:t>
            </a:r>
            <a:endParaRPr lang="hr-H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https://www.kefo.hr/safety-magnetic-stirrer-ret-control-visc-3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(datum pristupa: 19. ožujka 2026.)</a:t>
            </a:r>
          </a:p>
          <a:p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https://www.munroscientific.co.uk/drying-oven-for-solvent-230-liter300deg-c</a:t>
            </a:r>
            <a:r>
              <a:rPr lang="hr-H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(datum pristupa: 19. ožujka 2026.)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https://mkelab.en.made-in-china.com/product/bAGUpeEYjtcr/China-LCD-Display-6000rpm-Low-Speed-Benchtop-Centrifuge-with-6-50ml-Swing-out-Rotor.html</a:t>
            </a: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(datum pristupa: 19. ožujka 2026.)</a:t>
            </a:r>
          </a:p>
          <a:p>
            <a:endParaRPr lang="hr-HR" dirty="0"/>
          </a:p>
        </p:txBody>
      </p:sp>
      <p:grpSp>
        <p:nvGrpSpPr>
          <p:cNvPr id="86" name="Grupa 85">
            <a:extLst>
              <a:ext uri="{FF2B5EF4-FFF2-40B4-BE49-F238E27FC236}">
                <a16:creationId xmlns:a16="http://schemas.microsoft.com/office/drawing/2014/main" id="{36F0F027-5ED2-F276-2D00-79103194A9D1}"/>
              </a:ext>
            </a:extLst>
          </p:cNvPr>
          <p:cNvGrpSpPr/>
          <p:nvPr/>
        </p:nvGrpSpPr>
        <p:grpSpPr>
          <a:xfrm>
            <a:off x="1057232" y="821702"/>
            <a:ext cx="11165840" cy="5506688"/>
            <a:chOff x="1066109" y="852773"/>
            <a:chExt cx="11165840" cy="5506688"/>
          </a:xfrm>
        </p:grpSpPr>
        <p:grpSp>
          <p:nvGrpSpPr>
            <p:cNvPr id="84" name="Grupa 83">
              <a:extLst>
                <a:ext uri="{FF2B5EF4-FFF2-40B4-BE49-F238E27FC236}">
                  <a16:creationId xmlns:a16="http://schemas.microsoft.com/office/drawing/2014/main" id="{089CE842-D726-1787-C7CC-E4E02756F412}"/>
                </a:ext>
              </a:extLst>
            </p:cNvPr>
            <p:cNvGrpSpPr/>
            <p:nvPr/>
          </p:nvGrpSpPr>
          <p:grpSpPr>
            <a:xfrm>
              <a:off x="1066109" y="852773"/>
              <a:ext cx="11165840" cy="5506688"/>
              <a:chOff x="1026160" y="861651"/>
              <a:chExt cx="11165840" cy="5506688"/>
            </a:xfrm>
          </p:grpSpPr>
          <p:grpSp>
            <p:nvGrpSpPr>
              <p:cNvPr id="102" name="Grupa 101">
                <a:extLst>
                  <a:ext uri="{FF2B5EF4-FFF2-40B4-BE49-F238E27FC236}">
                    <a16:creationId xmlns:a16="http://schemas.microsoft.com/office/drawing/2014/main" id="{A7055C97-7E61-55E2-C1E2-33DB842E066C}"/>
                  </a:ext>
                </a:extLst>
              </p:cNvPr>
              <p:cNvGrpSpPr/>
              <p:nvPr/>
            </p:nvGrpSpPr>
            <p:grpSpPr>
              <a:xfrm>
                <a:off x="1026160" y="861651"/>
                <a:ext cx="11165840" cy="5506688"/>
                <a:chOff x="992028" y="1033534"/>
                <a:chExt cx="11165840" cy="5506688"/>
              </a:xfrm>
            </p:grpSpPr>
            <p:sp>
              <p:nvSpPr>
                <p:cNvPr id="63" name="Pravokutnik: zaobljeni kutovi 62">
                  <a:extLst>
                    <a:ext uri="{FF2B5EF4-FFF2-40B4-BE49-F238E27FC236}">
                      <a16:creationId xmlns:a16="http://schemas.microsoft.com/office/drawing/2014/main" id="{85442425-04EF-844A-B809-45D55EE59EAF}"/>
                    </a:ext>
                  </a:extLst>
                </p:cNvPr>
                <p:cNvSpPr/>
                <p:nvPr/>
              </p:nvSpPr>
              <p:spPr>
                <a:xfrm>
                  <a:off x="6851318" y="4870283"/>
                  <a:ext cx="638765" cy="581489"/>
                </a:xfrm>
                <a:prstGeom prst="roundRect">
                  <a:avLst/>
                </a:prstGeom>
                <a:gradFill>
                  <a:gsLst>
                    <a:gs pos="97000">
                      <a:schemeClr val="accent2">
                        <a:lumMod val="50000"/>
                      </a:schemeClr>
                    </a:gs>
                    <a:gs pos="1000">
                      <a:schemeClr val="bg2">
                        <a:lumMod val="10000"/>
                        <a:alpha val="67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99000">
                      <a:schemeClr val="accent2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>
                  <a:outerShdw blurRad="50800" dist="50800" algn="ctr" rotWithShape="0">
                    <a:srgbClr val="000000">
                      <a:alpha val="43137"/>
                    </a:srgbClr>
                  </a:outerShdw>
                  <a:softEdge rad="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 dirty="0"/>
                </a:p>
              </p:txBody>
            </p:sp>
            <p:grpSp>
              <p:nvGrpSpPr>
                <p:cNvPr id="62" name="Grupa 61">
                  <a:extLst>
                    <a:ext uri="{FF2B5EF4-FFF2-40B4-BE49-F238E27FC236}">
                      <a16:creationId xmlns:a16="http://schemas.microsoft.com/office/drawing/2014/main" id="{3FC08FAA-CE61-00FB-5A0B-DFA9CF774BD7}"/>
                    </a:ext>
                  </a:extLst>
                </p:cNvPr>
                <p:cNvGrpSpPr/>
                <p:nvPr/>
              </p:nvGrpSpPr>
              <p:grpSpPr>
                <a:xfrm>
                  <a:off x="992028" y="1033534"/>
                  <a:ext cx="11165840" cy="5506688"/>
                  <a:chOff x="1026160" y="1109262"/>
                  <a:chExt cx="11165840" cy="5506688"/>
                </a:xfrm>
              </p:grpSpPr>
              <p:grpSp>
                <p:nvGrpSpPr>
                  <p:cNvPr id="60" name="Grupa 59">
                    <a:extLst>
                      <a:ext uri="{FF2B5EF4-FFF2-40B4-BE49-F238E27FC236}">
                        <a16:creationId xmlns:a16="http://schemas.microsoft.com/office/drawing/2014/main" id="{3C6A1EE5-FF4A-545E-C994-7ED2BC929427}"/>
                      </a:ext>
                    </a:extLst>
                  </p:cNvPr>
                  <p:cNvGrpSpPr/>
                  <p:nvPr/>
                </p:nvGrpSpPr>
                <p:grpSpPr>
                  <a:xfrm>
                    <a:off x="1026160" y="1109262"/>
                    <a:ext cx="11165840" cy="5486158"/>
                    <a:chOff x="1026160" y="1043799"/>
                    <a:chExt cx="11165840" cy="5486158"/>
                  </a:xfrm>
                </p:grpSpPr>
                <p:sp>
                  <p:nvSpPr>
                    <p:cNvPr id="29" name="TekstniOkvir 28">
                      <a:extLst>
                        <a:ext uri="{FF2B5EF4-FFF2-40B4-BE49-F238E27FC236}">
                          <a16:creationId xmlns:a16="http://schemas.microsoft.com/office/drawing/2014/main" id="{F03C287C-25C9-805D-ECB0-DB3415056E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73276" y="3439048"/>
                      <a:ext cx="140711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hr-HR" sz="14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hr-H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= 60 °C, </a:t>
                      </a:r>
                      <a:r>
                        <a:rPr lang="hr-HR" sz="14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hr-H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= 3h </a:t>
                      </a:r>
                    </a:p>
                  </p:txBody>
                </p:sp>
                <p:sp>
                  <p:nvSpPr>
                    <p:cNvPr id="15" name="TekstniOkvir 14">
                      <a:extLst>
                        <a:ext uri="{FF2B5EF4-FFF2-40B4-BE49-F238E27FC236}">
                          <a16:creationId xmlns:a16="http://schemas.microsoft.com/office/drawing/2014/main" id="{B81AFC07-72EC-50AA-C71F-1EFE60AFD6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2705" y="2637707"/>
                      <a:ext cx="132496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hr-H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M. </a:t>
                      </a:r>
                      <a:r>
                        <a:rPr lang="hr-HR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Oleifera</a:t>
                      </a:r>
                      <a:r>
                        <a:rPr lang="hr-H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ekstrakt listova</a:t>
                      </a:r>
                    </a:p>
                  </p:txBody>
                </p:sp>
                <p:sp>
                  <p:nvSpPr>
                    <p:cNvPr id="27" name="TekstniOkvir 26">
                      <a:extLst>
                        <a:ext uri="{FF2B5EF4-FFF2-40B4-BE49-F238E27FC236}">
                          <a16:creationId xmlns:a16="http://schemas.microsoft.com/office/drawing/2014/main" id="{9DCDF97F-3F40-9F93-497A-2E63E51D2E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0694" y="2655659"/>
                      <a:ext cx="9144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hr-H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hr-HR" sz="14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hr-HR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p:txBody>
                </p:sp>
                <p:grpSp>
                  <p:nvGrpSpPr>
                    <p:cNvPr id="56" name="Grupa 55">
                      <a:extLst>
                        <a:ext uri="{FF2B5EF4-FFF2-40B4-BE49-F238E27FC236}">
                          <a16:creationId xmlns:a16="http://schemas.microsoft.com/office/drawing/2014/main" id="{D886B451-81B5-634A-F984-DF995154FB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6160" y="1043799"/>
                      <a:ext cx="11165840" cy="5486158"/>
                      <a:chOff x="1176115" y="2423679"/>
                      <a:chExt cx="11165840" cy="5486158"/>
                    </a:xfrm>
                  </p:grpSpPr>
                  <p:pic>
                    <p:nvPicPr>
                      <p:cNvPr id="6" name="Slika 5">
                        <a:extLst>
                          <a:ext uri="{FF2B5EF4-FFF2-40B4-BE49-F238E27FC236}">
                            <a16:creationId xmlns:a16="http://schemas.microsoft.com/office/drawing/2014/main" id="{418F6DFE-B959-C709-BDDC-E4E19201619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04744" y="3622736"/>
                        <a:ext cx="2117722" cy="1389227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55" name="Grupa 54">
                        <a:extLst>
                          <a:ext uri="{FF2B5EF4-FFF2-40B4-BE49-F238E27FC236}">
                            <a16:creationId xmlns:a16="http://schemas.microsoft.com/office/drawing/2014/main" id="{E8590187-CE33-7074-7B40-DCF90E6D25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51794" y="3095855"/>
                        <a:ext cx="609909" cy="900000"/>
                        <a:chOff x="6732798" y="3118929"/>
                        <a:chExt cx="609909" cy="900000"/>
                      </a:xfrm>
                    </p:grpSpPr>
                    <p:sp>
                      <p:nvSpPr>
                        <p:cNvPr id="51" name="Pravokutnik: zaobljeni kutovi 50">
                          <a:extLst>
                            <a:ext uri="{FF2B5EF4-FFF2-40B4-BE49-F238E27FC236}">
                              <a16:creationId xmlns:a16="http://schemas.microsoft.com/office/drawing/2014/main" id="{7C78EC77-13BA-45A0-1AC1-AC4EC6B974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798" y="3373233"/>
                          <a:ext cx="594839" cy="631931"/>
                        </a:xfrm>
                        <a:prstGeom prst="roundRect">
                          <a:avLst/>
                        </a:prstGeom>
                        <a:gradFill>
                          <a:gsLst>
                            <a:gs pos="14000">
                              <a:schemeClr val="accent2">
                                <a:lumMod val="50000"/>
                                <a:alpha val="92000"/>
                              </a:schemeClr>
                            </a:gs>
                            <a:gs pos="71000">
                              <a:srgbClr val="E86C18"/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16200000" scaled="1"/>
                        </a:gradFill>
                        <a:ln>
                          <a:noFill/>
                        </a:ln>
                        <a:effectLst>
                          <a:outerShdw blurRad="50800" dist="50800" algn="ctr" rotWithShape="0">
                            <a:srgbClr val="000000">
                              <a:alpha val="43137"/>
                            </a:srgbClr>
                          </a:outerShdw>
                          <a:softEdge rad="0"/>
                        </a:effectLst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 dirty="0"/>
                        </a:p>
                      </p:txBody>
                    </p:sp>
                    <p:pic>
                      <p:nvPicPr>
                        <p:cNvPr id="20" name="Picture 28">
                          <a:extLst>
                            <a:ext uri="{FF2B5EF4-FFF2-40B4-BE49-F238E27FC236}">
                              <a16:creationId xmlns:a16="http://schemas.microsoft.com/office/drawing/2014/main" id="{8577A2E1-CE3B-2BB0-BC09-066C1532BE5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32798" y="3118929"/>
                          <a:ext cx="609909" cy="900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9" name="Grupa 8">
                        <a:extLst>
                          <a:ext uri="{FF2B5EF4-FFF2-40B4-BE49-F238E27FC236}">
                            <a16:creationId xmlns:a16="http://schemas.microsoft.com/office/drawing/2014/main" id="{1596469C-CA25-B3F0-432A-7663640EE3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7558" y="4709937"/>
                        <a:ext cx="4284442" cy="3199900"/>
                        <a:chOff x="8149101" y="3722235"/>
                        <a:chExt cx="4216078" cy="3039825"/>
                      </a:xfrm>
                    </p:grpSpPr>
                    <p:grpSp>
                      <p:nvGrpSpPr>
                        <p:cNvPr id="39" name="Grupa 38">
                          <a:extLst>
                            <a:ext uri="{FF2B5EF4-FFF2-40B4-BE49-F238E27FC236}">
                              <a16:creationId xmlns:a16="http://schemas.microsoft.com/office/drawing/2014/main" id="{888ECEE5-D5EF-E371-22B7-E7553DE89AD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193034" y="3722235"/>
                          <a:ext cx="4172145" cy="3039825"/>
                          <a:chOff x="8202228" y="3092236"/>
                          <a:chExt cx="4172145" cy="3039825"/>
                        </a:xfrm>
                      </p:grpSpPr>
                      <p:sp>
                        <p:nvSpPr>
                          <p:cNvPr id="33" name="Strelica: prema dolje 32">
                            <a:extLst>
                              <a:ext uri="{FF2B5EF4-FFF2-40B4-BE49-F238E27FC236}">
                                <a16:creationId xmlns:a16="http://schemas.microsoft.com/office/drawing/2014/main" id="{C4B24C7C-C5D0-77DE-7A1E-23C01A6B377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>
                          <a:xfrm>
                            <a:off x="10001838" y="3092236"/>
                            <a:ext cx="182469" cy="458742"/>
                          </a:xfrm>
                          <a:prstGeom prst="downArrow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hr-HR"/>
                          </a:p>
                        </p:txBody>
                      </p:sp>
                      <p:sp>
                        <p:nvSpPr>
                          <p:cNvPr id="34" name="Strelica: ulijevo 33">
                            <a:extLst>
                              <a:ext uri="{FF2B5EF4-FFF2-40B4-BE49-F238E27FC236}">
                                <a16:creationId xmlns:a16="http://schemas.microsoft.com/office/drawing/2014/main" id="{1E530AB7-C5DD-1CAB-7657-E5A89F9F843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>
                          <a:xfrm>
                            <a:off x="8202228" y="4616762"/>
                            <a:ext cx="502937" cy="221173"/>
                          </a:xfrm>
                          <a:prstGeom prst="leftArrow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hr-HR"/>
                          </a:p>
                        </p:txBody>
                      </p:sp>
                      <p:pic>
                        <p:nvPicPr>
                          <p:cNvPr id="37" name="Slika 36">
                            <a:extLst>
                              <a:ext uri="{FF2B5EF4-FFF2-40B4-BE49-F238E27FC236}">
                                <a16:creationId xmlns:a16="http://schemas.microsoft.com/office/drawing/2014/main" id="{78D766AD-3F9F-E562-B98C-A1AFC4DA5111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238397" y="3374744"/>
                            <a:ext cx="4135976" cy="275731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41" name="TekstniOkvir 40">
                          <a:extLst>
                            <a:ext uri="{FF2B5EF4-FFF2-40B4-BE49-F238E27FC236}">
                              <a16:creationId xmlns:a16="http://schemas.microsoft.com/office/drawing/2014/main" id="{593C8C8B-38D3-2DCC-3E95-834B3E7881B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149101" y="4951619"/>
                          <a:ext cx="662361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hr-HR" sz="140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DMSO</a:t>
                          </a:r>
                        </a:p>
                      </p:txBody>
                    </p:sp>
                  </p:grpSp>
                  <p:grpSp>
                    <p:nvGrpSpPr>
                      <p:cNvPr id="47" name="Grupa 46">
                        <a:extLst>
                          <a:ext uri="{FF2B5EF4-FFF2-40B4-BE49-F238E27FC236}">
                            <a16:creationId xmlns:a16="http://schemas.microsoft.com/office/drawing/2014/main" id="{48A14B15-F73B-9A69-531A-5FB4161A34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25926" y="5006578"/>
                        <a:ext cx="2430379" cy="1849047"/>
                        <a:chOff x="6199857" y="3306167"/>
                        <a:chExt cx="3067616" cy="2672246"/>
                      </a:xfrm>
                    </p:grpSpPr>
                    <p:pic>
                      <p:nvPicPr>
                        <p:cNvPr id="46" name="Picture 28">
                          <a:extLst>
                            <a:ext uri="{FF2B5EF4-FFF2-40B4-BE49-F238E27FC236}">
                              <a16:creationId xmlns:a16="http://schemas.microsoft.com/office/drawing/2014/main" id="{69214520-656E-C89C-BC39-6689587572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958264" y="4754412"/>
                          <a:ext cx="828000" cy="122400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6" name="Slika 35">
                          <a:extLst>
                            <a:ext uri="{FF2B5EF4-FFF2-40B4-BE49-F238E27FC236}">
                              <a16:creationId xmlns:a16="http://schemas.microsoft.com/office/drawing/2014/main" id="{7BB0946C-46FF-D3E7-BD7E-D96F9CAF72A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199857" y="3306167"/>
                          <a:ext cx="3067616" cy="1742997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30" name="Strelica: desno 29">
                        <a:extLst>
                          <a:ext uri="{FF2B5EF4-FFF2-40B4-BE49-F238E27FC236}">
                            <a16:creationId xmlns:a16="http://schemas.microsoft.com/office/drawing/2014/main" id="{A5759950-E67B-D499-504D-DE74BDE76B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1776" y="3542113"/>
                        <a:ext cx="504000" cy="216000"/>
                      </a:xfrm>
                      <a:prstGeom prst="rightArrow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pic>
                    <p:nvPicPr>
                      <p:cNvPr id="7" name="Slika 6">
                        <a:extLst>
                          <a:ext uri="{FF2B5EF4-FFF2-40B4-BE49-F238E27FC236}">
                            <a16:creationId xmlns:a16="http://schemas.microsoft.com/office/drawing/2014/main" id="{1F2459EE-3032-0119-D65F-37B083B1D0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97799" y="3071268"/>
                        <a:ext cx="564447" cy="49170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8" name="Grupa 17">
                        <a:extLst>
                          <a:ext uri="{FF2B5EF4-FFF2-40B4-BE49-F238E27FC236}">
                            <a16:creationId xmlns:a16="http://schemas.microsoft.com/office/drawing/2014/main" id="{F0448541-0044-836D-6500-64B499A288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513630" y="3101728"/>
                        <a:ext cx="608821" cy="907273"/>
                        <a:chOff x="5594436" y="2679466"/>
                        <a:chExt cx="744769" cy="1069797"/>
                      </a:xfrm>
                    </p:grpSpPr>
                    <p:sp>
                      <p:nvSpPr>
                        <p:cNvPr id="11" name="Pravokutnik: zaobljeni kutovi 10">
                          <a:extLst>
                            <a:ext uri="{FF2B5EF4-FFF2-40B4-BE49-F238E27FC236}">
                              <a16:creationId xmlns:a16="http://schemas.microsoft.com/office/drawing/2014/main" id="{DD009F77-3E54-9BC6-24B7-0602B7773A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12362" y="3521217"/>
                          <a:ext cx="683982" cy="228046"/>
                        </a:xfrm>
                        <a:prstGeom prst="roundRect">
                          <a:avLst/>
                        </a:prstGeom>
                        <a:gradFill>
                          <a:gsLst>
                            <a:gs pos="0">
                              <a:schemeClr val="accent4">
                                <a:satMod val="105000"/>
                                <a:tint val="67000"/>
                                <a:lumMod val="0"/>
                                <a:lumOff val="100000"/>
                                <a:alpha val="6000"/>
                              </a:schemeClr>
                            </a:gs>
                            <a:gs pos="0">
                              <a:schemeClr val="accent4">
                                <a:lumMod val="105000"/>
                                <a:satMod val="103000"/>
                                <a:tint val="73000"/>
                                <a:alpha val="35000"/>
                              </a:schemeClr>
                            </a:gs>
                          </a:gsLst>
                          <a:lin ang="5400000" scaled="0"/>
                        </a:gradFill>
                        <a:effectLst>
                          <a:softEdge rad="50800"/>
                        </a:effectLst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pic>
                      <p:nvPicPr>
                        <p:cNvPr id="4" name="Picture 28">
                          <a:extLst>
                            <a:ext uri="{FF2B5EF4-FFF2-40B4-BE49-F238E27FC236}">
                              <a16:creationId xmlns:a16="http://schemas.microsoft.com/office/drawing/2014/main" id="{7475F452-59D0-2E23-5E38-AF616A8A7D7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94436" y="2679466"/>
                          <a:ext cx="744769" cy="106122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12" name="TekstniOkvir 11">
                        <a:extLst>
                          <a:ext uri="{FF2B5EF4-FFF2-40B4-BE49-F238E27FC236}">
                            <a16:creationId xmlns:a16="http://schemas.microsoft.com/office/drawing/2014/main" id="{3E57E7FB-0168-C3DF-FB2F-C987565407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76115" y="3503884"/>
                        <a:ext cx="231899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hr-HR" sz="14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Bi(NO</a:t>
                        </a:r>
                        <a:r>
                          <a:rPr lang="hr-HR" sz="1400" b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3</a:t>
                        </a:r>
                        <a:r>
                          <a:rPr lang="hr-HR" sz="14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)</a:t>
                        </a:r>
                        <a:r>
                          <a:rPr lang="hr-HR" sz="1400" b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3</a:t>
                        </a:r>
                        <a:r>
                          <a:rPr lang="hr-HR" sz="14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 x 5 H</a:t>
                        </a:r>
                        <a:r>
                          <a:rPr lang="hr-HR" sz="1400" b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  <a:r>
                          <a:rPr lang="hr-HR" sz="14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O</a:t>
                        </a:r>
                      </a:p>
                    </p:txBody>
                  </p:sp>
                  <p:grpSp>
                    <p:nvGrpSpPr>
                      <p:cNvPr id="17" name="Grupa 16">
                        <a:extLst>
                          <a:ext uri="{FF2B5EF4-FFF2-40B4-BE49-F238E27FC236}">
                            <a16:creationId xmlns:a16="http://schemas.microsoft.com/office/drawing/2014/main" id="{02B2286B-5F97-1576-7E3A-AD9B327FC5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9871" y="3101726"/>
                        <a:ext cx="608819" cy="900000"/>
                        <a:chOff x="6624758" y="2679461"/>
                        <a:chExt cx="744768" cy="1061220"/>
                      </a:xfrm>
                    </p:grpSpPr>
                    <p:sp>
                      <p:nvSpPr>
                        <p:cNvPr id="14" name="Pravokutnik: zaobljeni kutovi 13">
                          <a:extLst>
                            <a:ext uri="{FF2B5EF4-FFF2-40B4-BE49-F238E27FC236}">
                              <a16:creationId xmlns:a16="http://schemas.microsoft.com/office/drawing/2014/main" id="{04A51126-A984-4BF7-033F-C65BCB2CEE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4758" y="3041757"/>
                          <a:ext cx="727666" cy="691749"/>
                        </a:xfrm>
                        <a:prstGeom prst="roundRect">
                          <a:avLst/>
                        </a:prstGeom>
                        <a:gradFill>
                          <a:gsLst>
                            <a:gs pos="5000">
                              <a:schemeClr val="accent2">
                                <a:lumMod val="50000"/>
                                <a:alpha val="94000"/>
                              </a:schemeClr>
                            </a:gs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  <a:gs pos="100000">
                              <a:schemeClr val="accent2">
                                <a:lumMod val="50000"/>
                              </a:schemeClr>
                            </a:gs>
                          </a:gsLst>
                          <a:lin ang="16200000" scaled="1"/>
                        </a:gradFill>
                        <a:ln>
                          <a:noFill/>
                        </a:ln>
                        <a:effectLst>
                          <a:outerShdw blurRad="50800" dist="50800" algn="ctr" rotWithShape="0">
                            <a:srgbClr val="000000">
                              <a:alpha val="43137"/>
                            </a:srgbClr>
                          </a:outerShdw>
                          <a:softEdge rad="0"/>
                        </a:effectLst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 dirty="0"/>
                        </a:p>
                      </p:txBody>
                    </p:sp>
                    <p:pic>
                      <p:nvPicPr>
                        <p:cNvPr id="13" name="Picture 28">
                          <a:extLst>
                            <a:ext uri="{FF2B5EF4-FFF2-40B4-BE49-F238E27FC236}">
                              <a16:creationId xmlns:a16="http://schemas.microsoft.com/office/drawing/2014/main" id="{EE6334CF-3B74-BD7A-46D0-784CFCA8CA7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24758" y="2679461"/>
                          <a:ext cx="744768" cy="106122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10" name="Strelica: desno 9">
                        <a:extLst>
                          <a:ext uri="{FF2B5EF4-FFF2-40B4-BE49-F238E27FC236}">
                            <a16:creationId xmlns:a16="http://schemas.microsoft.com/office/drawing/2014/main" id="{57FB9347-B92C-F6B1-2651-2844DCE3EF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9349" y="3484800"/>
                        <a:ext cx="352664" cy="180000"/>
                      </a:xfrm>
                      <a:prstGeom prst="rightArrow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grpSp>
                    <p:nvGrpSpPr>
                      <p:cNvPr id="22" name="Grupa 21">
                        <a:extLst>
                          <a:ext uri="{FF2B5EF4-FFF2-40B4-BE49-F238E27FC236}">
                            <a16:creationId xmlns:a16="http://schemas.microsoft.com/office/drawing/2014/main" id="{2EB93ADD-3192-DF5A-1243-4A8F7D8A98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48956" y="3101731"/>
                        <a:ext cx="615821" cy="912029"/>
                        <a:chOff x="5586861" y="2679464"/>
                        <a:chExt cx="753334" cy="1075403"/>
                      </a:xfrm>
                    </p:grpSpPr>
                    <p:sp>
                      <p:nvSpPr>
                        <p:cNvPr id="24" name="Pravokutnik: zaobljeni kutovi 23">
                          <a:extLst>
                            <a:ext uri="{FF2B5EF4-FFF2-40B4-BE49-F238E27FC236}">
                              <a16:creationId xmlns:a16="http://schemas.microsoft.com/office/drawing/2014/main" id="{DDC000C5-4D18-C5D6-8F16-A52C191239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12528" y="3486283"/>
                          <a:ext cx="727667" cy="268584"/>
                        </a:xfrm>
                        <a:prstGeom prst="roundRect">
                          <a:avLst/>
                        </a:prstGeom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crgbClr r="0" g="0" b="0"/>
                            </a:gs>
                            <a:gs pos="0">
                              <a:schemeClr val="accent4">
                                <a:satMod val="105000"/>
                                <a:tint val="67000"/>
                                <a:lumMod val="0"/>
                                <a:lumOff val="100000"/>
                                <a:alpha val="22000"/>
                              </a:schemeClr>
                            </a:gs>
                            <a:gs pos="0">
                              <a:schemeClr val="tx2">
                                <a:lumMod val="25000"/>
                                <a:lumOff val="75000"/>
                              </a:schemeClr>
                            </a:gs>
                          </a:gsLst>
                          <a:lin ang="5400000" scaled="0"/>
                        </a:gradFill>
                        <a:effectLst>
                          <a:softEdge rad="50800"/>
                        </a:effectLst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 dirty="0"/>
                        </a:p>
                      </p:txBody>
                    </p:sp>
                    <p:pic>
                      <p:nvPicPr>
                        <p:cNvPr id="23" name="Picture 28">
                          <a:extLst>
                            <a:ext uri="{FF2B5EF4-FFF2-40B4-BE49-F238E27FC236}">
                              <a16:creationId xmlns:a16="http://schemas.microsoft.com/office/drawing/2014/main" id="{29DB479F-57BD-E377-1300-4D2A7BE6455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86861" y="2679464"/>
                          <a:ext cx="744772" cy="106122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25" name="Strelica: zakrivljeno prema dolje 24">
                        <a:extLst>
                          <a:ext uri="{FF2B5EF4-FFF2-40B4-BE49-F238E27FC236}">
                            <a16:creationId xmlns:a16="http://schemas.microsoft.com/office/drawing/2014/main" id="{9DB60B41-AA1A-AE3D-CC5A-AA23A22A98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9847" y="2635712"/>
                        <a:ext cx="1070949" cy="411068"/>
                      </a:xfrm>
                      <a:prstGeom prst="curvedDownArrow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67000"/>
                            </a:schemeClr>
                          </a:gs>
                          <a:gs pos="13000">
                            <a:schemeClr val="tx2">
                              <a:lumMod val="10000"/>
                              <a:lumOff val="9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6" name="Strelica: desno 25">
                        <a:extLst>
                          <a:ext uri="{FF2B5EF4-FFF2-40B4-BE49-F238E27FC236}">
                            <a16:creationId xmlns:a16="http://schemas.microsoft.com/office/drawing/2014/main" id="{CCDB2832-55D7-44A0-0066-AD469A18F3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21144" y="3503884"/>
                        <a:ext cx="504000" cy="205269"/>
                      </a:xfrm>
                      <a:prstGeom prst="rightArrow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 dirty="0"/>
                      </a:p>
                    </p:txBody>
                  </p:sp>
                  <p:sp>
                    <p:nvSpPr>
                      <p:cNvPr id="28" name="Strelica: zakrivljeno prema dolje 27">
                        <a:extLst>
                          <a:ext uri="{FF2B5EF4-FFF2-40B4-BE49-F238E27FC236}">
                            <a16:creationId xmlns:a16="http://schemas.microsoft.com/office/drawing/2014/main" id="{1368132D-1C56-AFE2-84F5-612B3FDF5A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87710" y="2615358"/>
                        <a:ext cx="1178637" cy="411068"/>
                      </a:xfrm>
                      <a:prstGeom prst="curvedDownArrow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67000"/>
                            </a:schemeClr>
                          </a:gs>
                          <a:gs pos="13000">
                            <a:schemeClr val="tx2">
                              <a:lumMod val="10000"/>
                              <a:lumOff val="9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32" name="Slika 31">
                        <a:extLst>
                          <a:ext uri="{FF2B5EF4-FFF2-40B4-BE49-F238E27FC236}">
                            <a16:creationId xmlns:a16="http://schemas.microsoft.com/office/drawing/2014/main" id="{FDA839B4-5B07-7C97-1681-8839D4E2D5F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60863" y="2423679"/>
                        <a:ext cx="3881092" cy="2587395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sp>
                <p:nvSpPr>
                  <p:cNvPr id="61" name="TekstniOkvir 60">
                    <a:extLst>
                      <a:ext uri="{FF2B5EF4-FFF2-40B4-BE49-F238E27FC236}">
                        <a16:creationId xmlns:a16="http://schemas.microsoft.com/office/drawing/2014/main" id="{A4E206B3-E9AD-CB0F-5ED5-9F1026374752}"/>
                      </a:ext>
                    </a:extLst>
                  </p:cNvPr>
                  <p:cNvSpPr txBox="1"/>
                  <p:nvPr/>
                </p:nvSpPr>
                <p:spPr>
                  <a:xfrm>
                    <a:off x="8910486" y="6308173"/>
                    <a:ext cx="145841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r-HR" sz="1400" b="1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</a:t>
                    </a:r>
                    <a:r>
                      <a:rPr lang="hr-HR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= 105 °C, </a:t>
                    </a:r>
                    <a:r>
                      <a:rPr lang="hr-HR" sz="1400" b="1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</a:t>
                    </a:r>
                    <a:r>
                      <a:rPr lang="hr-HR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= 1h </a:t>
                    </a:r>
                  </a:p>
                </p:txBody>
              </p:sp>
            </p:grpSp>
          </p:grpSp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8A7F6F39-E780-CB55-75E6-82BF7972EAFD}"/>
                  </a:ext>
                </a:extLst>
              </p:cNvPr>
              <p:cNvSpPr txBox="1"/>
              <p:nvPr/>
            </p:nvSpPr>
            <p:spPr>
              <a:xfrm>
                <a:off x="6695579" y="5324173"/>
                <a:ext cx="1002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r-H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NČ Bi</a:t>
                </a:r>
              </a:p>
              <a:p>
                <a:pPr algn="ctr"/>
                <a:r>
                  <a:rPr lang="hr-H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40 – 60 nm</a:t>
                </a:r>
              </a:p>
            </p:txBody>
          </p:sp>
        </p:grpSp>
        <p:pic>
          <p:nvPicPr>
            <p:cNvPr id="85" name="Picture 7">
              <a:extLst>
                <a:ext uri="{FF2B5EF4-FFF2-40B4-BE49-F238E27FC236}">
                  <a16:creationId xmlns:a16="http://schemas.microsoft.com/office/drawing/2014/main" id="{255FC30A-BB1F-B8DD-D61B-AF670BFBB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85240" y="4071963"/>
              <a:ext cx="2622135" cy="1534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3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3C4845-2BD8-9BE6-5918-5B3F784F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hr-HR" sz="7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Primjena</a:t>
            </a:r>
            <a:r>
              <a:rPr lang="hr-HR" sz="6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07D87A-789D-4F41-1C76-DA1C7114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696" y="601026"/>
            <a:ext cx="5606487" cy="5837949"/>
          </a:xfrm>
        </p:spPr>
        <p:txBody>
          <a:bodyPr anchor="ctr">
            <a:normAutofit lnSpcReduction="10000"/>
          </a:bodyPr>
          <a:lstStyle/>
          <a:p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Proizvodnja farmaceutskih proizvoda – liječenje gastrointestinalnih poremećaja </a:t>
            </a:r>
          </a:p>
          <a:p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Rendgenska radioterapija (RT)</a:t>
            </a:r>
          </a:p>
          <a:p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(Bio)senzori</a:t>
            </a:r>
          </a:p>
          <a:p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Detektori teških metala</a:t>
            </a:r>
          </a:p>
          <a:p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Antimikrobne formulacije</a:t>
            </a:r>
          </a:p>
          <a:p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Kontrastna sredstva u CT snimanjima</a:t>
            </a:r>
          </a:p>
          <a:p>
            <a:r>
              <a:rPr lang="hr-HR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Fotolitička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razgradnja organskih boja</a:t>
            </a:r>
          </a:p>
          <a:p>
            <a:r>
              <a:rPr lang="hr-HR" dirty="0" err="1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Fotokatalizatori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uklanjanje toksina iz vode i zraka</a:t>
            </a:r>
          </a:p>
          <a:p>
            <a:endParaRPr lang="hr-HR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1907</Words>
  <Application>Microsoft Office PowerPoint</Application>
  <PresentationFormat>Široki zaslon</PresentationFormat>
  <Paragraphs>156</Paragraphs>
  <Slides>14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Wingdings</vt:lpstr>
      <vt:lpstr>Tema sustava Office</vt:lpstr>
      <vt:lpstr>SINTEZA I PRIMJENA BIZMUT-BAZIRANIH NANOČESTICA </vt:lpstr>
      <vt:lpstr>Nanotehnologija</vt:lpstr>
      <vt:lpstr>Nanočestice na bazi bizmuta: inicijalni koraci i usmjeravanje razvoja</vt:lpstr>
      <vt:lpstr>Svojstva nanočestica na bazi bizmuta</vt:lpstr>
      <vt:lpstr>Sinteza nanočestica na bazi bizmuta</vt:lpstr>
      <vt:lpstr>Hidrotermalna sinteza</vt:lpstr>
      <vt:lpstr>Sol-gel sinteza </vt:lpstr>
      <vt:lpstr>Biosinteza</vt:lpstr>
      <vt:lpstr>Primjena </vt:lpstr>
      <vt:lpstr>Antimikrobna primjena</vt:lpstr>
      <vt:lpstr> Kontrastna sredstva u dijagnostičkom oslikavanju </vt:lpstr>
      <vt:lpstr>Senzori</vt:lpstr>
      <vt:lpstr>ZAKLJUČAK</vt:lpstr>
      <vt:lpstr>HVALA NA PAŽNJI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Ružica Tomašević</dc:creator>
  <cp:lastModifiedBy>Ružica Tomašević</cp:lastModifiedBy>
  <cp:revision>122</cp:revision>
  <dcterms:created xsi:type="dcterms:W3CDTF">2026-03-11T10:01:53Z</dcterms:created>
  <dcterms:modified xsi:type="dcterms:W3CDTF">2026-04-07T12:42:01Z</dcterms:modified>
</cp:coreProperties>
</file>