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rdo Bold" panose="020B0604020202020204" charset="-79"/>
      <p:regular r:id="rId21"/>
    </p:embeddedFont>
    <p:embeddedFont>
      <p:font typeface="Cardo Italics" panose="020B0604020202020204" charset="-79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rdo" panose="020B0604020202020204" charset="-79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92716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4183338" y="3703044"/>
            <a:ext cx="9921323" cy="2037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9"/>
              </a:lnSpc>
            </a:pPr>
            <a:r>
              <a:rPr lang="en-US" sz="6999">
                <a:solidFill>
                  <a:srgbClr val="261310"/>
                </a:solidFill>
                <a:latin typeface="Cardo Bold"/>
              </a:rPr>
              <a:t>Borovnica</a:t>
            </a:r>
          </a:p>
          <a:p>
            <a:pPr algn="ctr">
              <a:lnSpc>
                <a:spcPts val="7734"/>
              </a:lnSpc>
            </a:pPr>
            <a:r>
              <a:rPr lang="en-US" sz="6499">
                <a:solidFill>
                  <a:srgbClr val="261310"/>
                </a:solidFill>
                <a:latin typeface="Cardo Italics"/>
              </a:rPr>
              <a:t>Vaccinium myrtillus</a:t>
            </a:r>
            <a:r>
              <a:rPr lang="en-US" sz="6499">
                <a:solidFill>
                  <a:srgbClr val="261310"/>
                </a:solidFill>
                <a:latin typeface="Cardo Bold"/>
              </a:rPr>
              <a:t> </a:t>
            </a:r>
            <a:r>
              <a:rPr lang="en-US" sz="6499">
                <a:solidFill>
                  <a:srgbClr val="261310"/>
                </a:solidFill>
                <a:latin typeface="Cardo"/>
              </a:rPr>
              <a:t>L.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34755" y="7283668"/>
            <a:ext cx="7218491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195759"/>
                </a:solidFill>
                <a:latin typeface="Cardo Bold"/>
              </a:rPr>
              <a:t>Marta Frlin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195759"/>
                </a:solidFill>
                <a:latin typeface="Cardo Bold"/>
              </a:rPr>
              <a:t>Seminar iz kolegija Biljke u fitoterapiji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272923" y="4137650"/>
            <a:ext cx="2672052" cy="4825375"/>
          </a:xfrm>
          <a:custGeom>
            <a:avLst/>
            <a:gdLst/>
            <a:ahLst/>
            <a:cxnLst/>
            <a:rect l="l" t="t" r="r" b="b"/>
            <a:pathLst>
              <a:path w="2672052" h="4825375">
                <a:moveTo>
                  <a:pt x="0" y="0"/>
                </a:moveTo>
                <a:lnTo>
                  <a:pt x="2672052" y="0"/>
                </a:lnTo>
                <a:lnTo>
                  <a:pt x="2672052" y="4825375"/>
                </a:lnTo>
                <a:lnTo>
                  <a:pt x="0" y="4825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71600" y="1162050"/>
            <a:ext cx="3173641" cy="4710414"/>
          </a:xfrm>
          <a:custGeom>
            <a:avLst/>
            <a:gdLst/>
            <a:ahLst/>
            <a:cxnLst/>
            <a:rect l="l" t="t" r="r" b="b"/>
            <a:pathLst>
              <a:path w="3173641" h="4710414">
                <a:moveTo>
                  <a:pt x="0" y="0"/>
                </a:moveTo>
                <a:lnTo>
                  <a:pt x="3173641" y="0"/>
                </a:lnTo>
                <a:lnTo>
                  <a:pt x="3173641" y="4710414"/>
                </a:lnTo>
                <a:lnTo>
                  <a:pt x="0" y="4710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86017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14476363" y="6006612"/>
            <a:ext cx="2320893" cy="3251688"/>
          </a:xfrm>
          <a:custGeom>
            <a:avLst/>
            <a:gdLst/>
            <a:ahLst/>
            <a:cxnLst/>
            <a:rect l="l" t="t" r="r" b="b"/>
            <a:pathLst>
              <a:path w="2320893" h="3251688">
                <a:moveTo>
                  <a:pt x="0" y="0"/>
                </a:moveTo>
                <a:lnTo>
                  <a:pt x="2320892" y="0"/>
                </a:lnTo>
                <a:lnTo>
                  <a:pt x="2320892" y="3251688"/>
                </a:lnTo>
                <a:lnTo>
                  <a:pt x="0" y="3251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094425" y="1859988"/>
            <a:ext cx="15164875" cy="91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6000">
                <a:solidFill>
                  <a:srgbClr val="261310"/>
                </a:solidFill>
                <a:latin typeface="Cardo"/>
              </a:rPr>
              <a:t>Učinak na kardiovaskularni sustav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33062" y="3215787"/>
            <a:ext cx="13382019" cy="545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ekstrakt borovnice, antocijan mirtilin klorid - inhibicija angiotenzin konvertirajućeg enzima u ljudskim endotelnim stanicama vena pupčane vrpce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borovnica - inhibicija razvoja aterosklerotskog plaka, smanjenje razine kolesterola u serumu i promjena ekspresije aortnih gena uključenih u razvoj ateroskleroze kod miševa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antocijani - smanjenje ishemijsko-reperfuzijske ozljede u izoliranim         srcima štakora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ekstrakt borovnice - snažna antiagregacijska svojstva </a:t>
            </a:r>
            <a:r>
              <a:rPr lang="en-US" sz="3000">
                <a:solidFill>
                  <a:srgbClr val="261310"/>
                </a:solidFill>
                <a:latin typeface="Cardo Italics"/>
              </a:rPr>
              <a:t>in vitro</a:t>
            </a:r>
            <a:r>
              <a:rPr lang="en-US" sz="3000">
                <a:solidFill>
                  <a:srgbClr val="261310"/>
                </a:solidFill>
                <a:latin typeface="Cardo"/>
              </a:rPr>
              <a:t> i            produženo vrijeme krvarenja bez utjecaja na koagulaciju krvi </a:t>
            </a:r>
            <a:r>
              <a:rPr lang="en-US" sz="3000">
                <a:solidFill>
                  <a:srgbClr val="261310"/>
                </a:solidFill>
                <a:latin typeface="Cardo Italics"/>
              </a:rPr>
              <a:t>in vivo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51551" y="764540"/>
            <a:ext cx="9784899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261310"/>
                </a:solidFill>
                <a:latin typeface="Cardo"/>
              </a:rPr>
              <a:t>Farmakodinamika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86017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14537904" y="2925041"/>
            <a:ext cx="1946745" cy="5274433"/>
          </a:xfrm>
          <a:custGeom>
            <a:avLst/>
            <a:gdLst/>
            <a:ahLst/>
            <a:cxnLst/>
            <a:rect l="l" t="t" r="r" b="b"/>
            <a:pathLst>
              <a:path w="1946745" h="5274433">
                <a:moveTo>
                  <a:pt x="0" y="0"/>
                </a:moveTo>
                <a:lnTo>
                  <a:pt x="1946745" y="0"/>
                </a:lnTo>
                <a:lnTo>
                  <a:pt x="1946745" y="5274433"/>
                </a:lnTo>
                <a:lnTo>
                  <a:pt x="0" y="5274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094425" y="2012546"/>
            <a:ext cx="15164875" cy="91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6000">
                <a:solidFill>
                  <a:srgbClr val="261310"/>
                </a:solidFill>
                <a:latin typeface="Cardo"/>
              </a:rPr>
              <a:t>Učinak na probavni sustav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18812" y="3685833"/>
            <a:ext cx="11241550" cy="362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borovnica - smanjenje nekoliko biomarkera i broja tumora debelog crijeva kod miševa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antocijani - antiulkusno djelovanje </a:t>
            </a:r>
            <a:r>
              <a:rPr lang="en-US" sz="3000">
                <a:solidFill>
                  <a:srgbClr val="261310"/>
                </a:solidFill>
                <a:latin typeface="Cardo Italics"/>
              </a:rPr>
              <a:t>in vivo</a:t>
            </a:r>
            <a:r>
              <a:rPr lang="en-US" sz="3000">
                <a:solidFill>
                  <a:srgbClr val="261310"/>
                </a:solidFill>
                <a:latin typeface="Cardo"/>
              </a:rPr>
              <a:t>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ekstrakt borovnice - pozitivni utjecaj na fibrozu jetre kod miševa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smanjenje disfunkcije mitohondrija i oksidativnih parametara, povećanje razine glutationa i aksorbata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51551" y="764540"/>
            <a:ext cx="9784899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261310"/>
                </a:solidFill>
                <a:latin typeface="Cardo"/>
              </a:rPr>
              <a:t>Farmakodinamika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86017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2639676" y="3511504"/>
            <a:ext cx="13008649" cy="484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fenolni spojevi - inhibicija rasta patogena ljudskog                         probavnog sustava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ekstrakt borovnice 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smanjenje toksičnog djelovanja doksorubicina na miševe povećanjem broja eritrocita i stanica koštane srži, smanjenje oštećenja srčanog mišića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smanjenje oštećenja bubrega uzrokovano kalijevim bromatom 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smanjenje razine glukoze u krvi, povećana osjetljivost na inzulin u miševima s dijabetesom tipa 2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649307" y="1292860"/>
            <a:ext cx="3829675" cy="3868203"/>
          </a:xfrm>
          <a:custGeom>
            <a:avLst/>
            <a:gdLst/>
            <a:ahLst/>
            <a:cxnLst/>
            <a:rect l="l" t="t" r="r" b="b"/>
            <a:pathLst>
              <a:path w="3829675" h="3868203">
                <a:moveTo>
                  <a:pt x="0" y="0"/>
                </a:moveTo>
                <a:lnTo>
                  <a:pt x="3829676" y="0"/>
                </a:lnTo>
                <a:lnTo>
                  <a:pt x="3829676" y="3868203"/>
                </a:lnTo>
                <a:lnTo>
                  <a:pt x="0" y="3868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094425" y="2008459"/>
            <a:ext cx="15164875" cy="91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6000">
                <a:solidFill>
                  <a:srgbClr val="261310"/>
                </a:solidFill>
                <a:latin typeface="Cardo"/>
              </a:rPr>
              <a:t>Ostali učinci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51551" y="764540"/>
            <a:ext cx="9784899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261310"/>
                </a:solidFill>
                <a:latin typeface="Cardo"/>
              </a:rPr>
              <a:t>Farmakodinamika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86017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 flipH="1">
            <a:off x="13790367" y="1726796"/>
            <a:ext cx="3224960" cy="3519738"/>
          </a:xfrm>
          <a:custGeom>
            <a:avLst/>
            <a:gdLst/>
            <a:ahLst/>
            <a:cxnLst/>
            <a:rect l="l" t="t" r="r" b="b"/>
            <a:pathLst>
              <a:path w="3224960" h="3519738">
                <a:moveTo>
                  <a:pt x="3224960" y="0"/>
                </a:moveTo>
                <a:lnTo>
                  <a:pt x="0" y="0"/>
                </a:lnTo>
                <a:lnTo>
                  <a:pt x="0" y="3519738"/>
                </a:lnTo>
                <a:lnTo>
                  <a:pt x="3224960" y="3519738"/>
                </a:lnTo>
                <a:lnTo>
                  <a:pt x="32249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592706" y="3362840"/>
            <a:ext cx="12252666" cy="545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oralna primjena ekstrakta borovnice u štakorima i miševima 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razina antocijana u plazmi unutar terapijskog raspona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najviša koncentracija nakon 15 minuta, zatim brzo opada 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nemodificirani i metilirani antocijanini 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eliminacija putem žuči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općenita istraživanja antocijana na ljudima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niska biodostupnost, manje od 1% detektirano u plazmi ili urinu 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nemodificirani, metilirani ili glukuronidirani oblici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glavno mjesto apsorpcije antocijana borovnice je želudac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94425" y="1968585"/>
            <a:ext cx="15164875" cy="91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6000">
                <a:solidFill>
                  <a:srgbClr val="261310"/>
                </a:solidFill>
                <a:latin typeface="Cardo"/>
              </a:rPr>
              <a:t>Farmakokinetika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86017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1295131" y="2008459"/>
            <a:ext cx="15697738" cy="91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6000">
                <a:solidFill>
                  <a:srgbClr val="261310"/>
                </a:solidFill>
                <a:latin typeface="Cardo"/>
              </a:rPr>
              <a:t>Bolesti perifernog venskog i limfatičkog sustava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61803" y="3701221"/>
            <a:ext cx="8406031" cy="362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ekstrakt borovnice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varikozne vene, venski ulkus, kronična venska insuficijencija, hemoroidi tijekom trudnoće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smanjenje edema, proteinskog eksudata, poboljšanje venske mikrocirkulacije i protoka limfe, smanjenje boli i parestezije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51551" y="764540"/>
            <a:ext cx="9784899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261310"/>
                </a:solidFill>
                <a:latin typeface="Cardo"/>
              </a:rPr>
              <a:t>Klinička ispitivanja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602410" y="3765829"/>
            <a:ext cx="6390459" cy="4349471"/>
          </a:xfrm>
          <a:custGeom>
            <a:avLst/>
            <a:gdLst/>
            <a:ahLst/>
            <a:cxnLst/>
            <a:rect l="l" t="t" r="r" b="b"/>
            <a:pathLst>
              <a:path w="6390459" h="4349471">
                <a:moveTo>
                  <a:pt x="0" y="0"/>
                </a:moveTo>
                <a:lnTo>
                  <a:pt x="6390459" y="0"/>
                </a:lnTo>
                <a:lnTo>
                  <a:pt x="6390459" y="4349472"/>
                </a:lnTo>
                <a:lnTo>
                  <a:pt x="0" y="4349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71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86017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3188139" y="3740704"/>
            <a:ext cx="9241300" cy="423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ekstrakt borovnice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smanjenje petehija i modrica nastalih zbog smanjenog otpora kapilara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smanjenje promjena u mikrocirkulaciji uslijed terapije kortizolom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poboljšanje stanja dijabetičke i hipertenzivne retinopatije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1731239" y="3864529"/>
            <a:ext cx="4610420" cy="4114800"/>
          </a:xfrm>
          <a:custGeom>
            <a:avLst/>
            <a:gdLst/>
            <a:ahLst/>
            <a:cxnLst/>
            <a:rect l="l" t="t" r="r" b="b"/>
            <a:pathLst>
              <a:path w="4610420" h="4114800">
                <a:moveTo>
                  <a:pt x="0" y="0"/>
                </a:moveTo>
                <a:lnTo>
                  <a:pt x="4610421" y="0"/>
                </a:lnTo>
                <a:lnTo>
                  <a:pt x="46104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094425" y="2123359"/>
            <a:ext cx="15164875" cy="91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6000">
                <a:solidFill>
                  <a:srgbClr val="261310"/>
                </a:solidFill>
                <a:latin typeface="Cardo"/>
              </a:rPr>
              <a:t>Poremećaji mikrocirkulacije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51551" y="764540"/>
            <a:ext cx="9784899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261310"/>
                </a:solidFill>
                <a:latin typeface="Cardo"/>
              </a:rPr>
              <a:t>Klinička ispitivanja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86017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11500514" y="2464707"/>
            <a:ext cx="5071872" cy="6139167"/>
          </a:xfrm>
          <a:custGeom>
            <a:avLst/>
            <a:gdLst/>
            <a:ahLst/>
            <a:cxnLst/>
            <a:rect l="l" t="t" r="r" b="b"/>
            <a:pathLst>
              <a:path w="5071872" h="6139167">
                <a:moveTo>
                  <a:pt x="0" y="0"/>
                </a:moveTo>
                <a:lnTo>
                  <a:pt x="5071871" y="0"/>
                </a:lnTo>
                <a:lnTo>
                  <a:pt x="5071871" y="6139167"/>
                </a:lnTo>
                <a:lnTo>
                  <a:pt x="0" y="6139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471" r="-390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094425" y="2008459"/>
            <a:ext cx="15164875" cy="91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6000">
                <a:solidFill>
                  <a:srgbClr val="261310"/>
                </a:solidFill>
                <a:latin typeface="Cardo"/>
              </a:rPr>
              <a:t>Poremećaji vida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14233" y="3511504"/>
            <a:ext cx="8406031" cy="423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sam ekstrakt borovnice ili kombinacija s beta karotenom ili retinolom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pozitivni utjecaj na vid zdravih osoba i osoba koje pate od kratkovidnosti, pigmentnog retinitisa i noćne sljepoće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poboljšava vid, povećava raspon vida i osjetljivost mrežnice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51551" y="764540"/>
            <a:ext cx="9784899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261310"/>
                </a:solidFill>
                <a:latin typeface="Cardo"/>
              </a:rPr>
              <a:t>Klinička ispitivanja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86017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2094425" y="1986479"/>
            <a:ext cx="15164875" cy="91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6000">
                <a:solidFill>
                  <a:srgbClr val="261310"/>
                </a:solidFill>
                <a:latin typeface="Cardo"/>
              </a:rPr>
              <a:t>Ostala stanja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24136" y="3681754"/>
            <a:ext cx="10977781" cy="362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ekstrakt borovnice - smanjenje post-operativnih simptoma hemoroidektomije, krvarenja iz nosa uzrokovanih prevelikom fragilnosti kapilara i simptoma dismenoreje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sok borovnice - smanjenje razine upalnih faktora reguliranih NF-kappaB u plazmi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antocijani - kemoprotektivni učinak na tumor debelog crijeva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51551" y="764540"/>
            <a:ext cx="9784899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261310"/>
                </a:solidFill>
                <a:latin typeface="Cardo"/>
              </a:rPr>
              <a:t>Klinička ispitivanja 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3694939" y="3594299"/>
            <a:ext cx="3173641" cy="4710414"/>
          </a:xfrm>
          <a:custGeom>
            <a:avLst/>
            <a:gdLst/>
            <a:ahLst/>
            <a:cxnLst/>
            <a:rect l="l" t="t" r="r" b="b"/>
            <a:pathLst>
              <a:path w="3173641" h="4710414">
                <a:moveTo>
                  <a:pt x="3173641" y="0"/>
                </a:moveTo>
                <a:lnTo>
                  <a:pt x="0" y="0"/>
                </a:lnTo>
                <a:lnTo>
                  <a:pt x="0" y="4710413"/>
                </a:lnTo>
                <a:lnTo>
                  <a:pt x="3173641" y="4710413"/>
                </a:lnTo>
                <a:lnTo>
                  <a:pt x="317364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86017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11544377" y="4067392"/>
            <a:ext cx="5714923" cy="4212546"/>
          </a:xfrm>
          <a:custGeom>
            <a:avLst/>
            <a:gdLst/>
            <a:ahLst/>
            <a:cxnLst/>
            <a:rect l="l" t="t" r="r" b="b"/>
            <a:pathLst>
              <a:path w="5714923" h="4212546">
                <a:moveTo>
                  <a:pt x="0" y="0"/>
                </a:moveTo>
                <a:lnTo>
                  <a:pt x="5714923" y="0"/>
                </a:lnTo>
                <a:lnTo>
                  <a:pt x="5714923" y="4212546"/>
                </a:lnTo>
                <a:lnTo>
                  <a:pt x="0" y="42125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094425" y="1968585"/>
            <a:ext cx="15164875" cy="91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6000">
                <a:solidFill>
                  <a:srgbClr val="261310"/>
                </a:solidFill>
                <a:latin typeface="Cardo"/>
              </a:rPr>
              <a:t>Toksikologija i sigurnost primjene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94425" y="3582865"/>
            <a:ext cx="9944685" cy="484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ne pokazuje toksične efekte pri oralnoj primjeni, nema mutagenu aktivnost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oprez kod primjene visokih doza kod osoba s poremećajima zgrušavanja krvi i onima koji uzimaju antikoagulanse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sigurna primjena tijekom trudnoće i dojenja te kod djece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blage nuspojave kod vrlo malog broja ljudi nakon dugotrajne primjene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92716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4183338" y="3703044"/>
            <a:ext cx="9921323" cy="1056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9"/>
              </a:lnSpc>
            </a:pPr>
            <a:r>
              <a:rPr lang="en-US" sz="6999">
                <a:solidFill>
                  <a:srgbClr val="261310"/>
                </a:solidFill>
                <a:latin typeface="Cardo Bold"/>
              </a:rPr>
              <a:t>Hvala na pažnji!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99485" y="5672439"/>
            <a:ext cx="8889029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195759"/>
                </a:solidFill>
                <a:latin typeface="Cardo Bold"/>
              </a:rPr>
              <a:t>K. Bone, S. Mills (2013): Principles and Practice of Phytotherapy: Modern Herbal Medicine. Churchill Livingstone; 2nd edition.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158623" y="4150402"/>
            <a:ext cx="2672052" cy="4825375"/>
          </a:xfrm>
          <a:custGeom>
            <a:avLst/>
            <a:gdLst/>
            <a:ahLst/>
            <a:cxnLst/>
            <a:rect l="l" t="t" r="r" b="b"/>
            <a:pathLst>
              <a:path w="2672052" h="4825375">
                <a:moveTo>
                  <a:pt x="0" y="0"/>
                </a:moveTo>
                <a:lnTo>
                  <a:pt x="2672052" y="0"/>
                </a:lnTo>
                <a:lnTo>
                  <a:pt x="2672052" y="4825375"/>
                </a:lnTo>
                <a:lnTo>
                  <a:pt x="0" y="4825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33525" y="1028700"/>
            <a:ext cx="3173641" cy="4710414"/>
          </a:xfrm>
          <a:custGeom>
            <a:avLst/>
            <a:gdLst/>
            <a:ahLst/>
            <a:cxnLst/>
            <a:rect l="l" t="t" r="r" b="b"/>
            <a:pathLst>
              <a:path w="3173641" h="4710414">
                <a:moveTo>
                  <a:pt x="0" y="0"/>
                </a:moveTo>
                <a:lnTo>
                  <a:pt x="3173641" y="0"/>
                </a:lnTo>
                <a:lnTo>
                  <a:pt x="3173641" y="4710414"/>
                </a:lnTo>
                <a:lnTo>
                  <a:pt x="0" y="4710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86017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11016529" y="1028700"/>
            <a:ext cx="5871296" cy="8229600"/>
          </a:xfrm>
          <a:custGeom>
            <a:avLst/>
            <a:gdLst/>
            <a:ahLst/>
            <a:cxnLst/>
            <a:rect l="l" t="t" r="r" b="b"/>
            <a:pathLst>
              <a:path w="5871296" h="8229600">
                <a:moveTo>
                  <a:pt x="0" y="0"/>
                </a:moveTo>
                <a:lnTo>
                  <a:pt x="5871296" y="0"/>
                </a:lnTo>
                <a:lnTo>
                  <a:pt x="58712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094425" y="1910966"/>
            <a:ext cx="7713366" cy="91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6000">
                <a:solidFill>
                  <a:srgbClr val="261310"/>
                </a:solidFill>
                <a:latin typeface="Cardo"/>
              </a:rPr>
              <a:t>O biljci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94425" y="3184854"/>
            <a:ext cx="8309210" cy="545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višegodišnja biljka iz porodice </a:t>
            </a:r>
            <a:r>
              <a:rPr lang="en-US" sz="3000">
                <a:solidFill>
                  <a:srgbClr val="261310"/>
                </a:solidFill>
                <a:latin typeface="Cardo Italics"/>
              </a:rPr>
              <a:t>Ericaceae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listopadni razgranati grm visine 30-40 cm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naizmjenični listovi ovalnog oblika s nazubljenim rubom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bijeli ili ružičasti cvjetovi s četiri do pet latica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plod je tamnoplava okrugla boba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autohtona u Hrvatskoj, raste samoniklo u listopadnim i crnogoričnim šumama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listovi i plodovi imaju medicinsku primjenu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86017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2094425" y="1910966"/>
            <a:ext cx="8309210" cy="91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6000">
                <a:solidFill>
                  <a:srgbClr val="261310"/>
                </a:solidFill>
                <a:latin typeface="Cardo"/>
              </a:rPr>
              <a:t>Tradicionalno korištenje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94425" y="3479545"/>
            <a:ext cx="8309210" cy="484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hrana, pekmez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bojanje vina i vune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poboljšanje noćnog vida pilota britanskog ratnog zrakoplovstva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problemi probavnog sustava (proljev, dizenterija, upalne bolesti crijeva), hemoroidi, vaginalni iscjedak, skorbut, urinarne tegobe, zaustavljanje laktacije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885679" y="3020670"/>
            <a:ext cx="6145021" cy="5319450"/>
          </a:xfrm>
          <a:custGeom>
            <a:avLst/>
            <a:gdLst/>
            <a:ahLst/>
            <a:cxnLst/>
            <a:rect l="l" t="t" r="r" b="b"/>
            <a:pathLst>
              <a:path w="6145021" h="5319450">
                <a:moveTo>
                  <a:pt x="0" y="0"/>
                </a:moveTo>
                <a:lnTo>
                  <a:pt x="6145021" y="0"/>
                </a:lnTo>
                <a:lnTo>
                  <a:pt x="6145021" y="5319451"/>
                </a:lnTo>
                <a:lnTo>
                  <a:pt x="0" y="5319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86017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10592875" y="3124529"/>
            <a:ext cx="6666425" cy="6133771"/>
          </a:xfrm>
          <a:custGeom>
            <a:avLst/>
            <a:gdLst/>
            <a:ahLst/>
            <a:cxnLst/>
            <a:rect l="l" t="t" r="r" b="b"/>
            <a:pathLst>
              <a:path w="6666425" h="6133771">
                <a:moveTo>
                  <a:pt x="0" y="0"/>
                </a:moveTo>
                <a:lnTo>
                  <a:pt x="6666425" y="0"/>
                </a:lnTo>
                <a:lnTo>
                  <a:pt x="6666425" y="6133771"/>
                </a:lnTo>
                <a:lnTo>
                  <a:pt x="0" y="6133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667" r="-209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094425" y="1910966"/>
            <a:ext cx="9784899" cy="91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6000">
                <a:solidFill>
                  <a:srgbClr val="261310"/>
                </a:solidFill>
                <a:latin typeface="Cardo"/>
              </a:rPr>
              <a:t>Tipični oblici primjene i doze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94425" y="3400589"/>
            <a:ext cx="8155879" cy="545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unutarnja upotreba: dekokt, tekući ekstrakt, tablete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vanjska upotreba: dekokt, ekstrakt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koncentrirani ekstrakt standardiziran na sadržaj antocijana</a:t>
            </a:r>
          </a:p>
          <a:p>
            <a:pPr>
              <a:lnSpc>
                <a:spcPts val="4800"/>
              </a:lnSpc>
            </a:pPr>
            <a:endParaRPr lang="en-US" sz="3000">
              <a:solidFill>
                <a:srgbClr val="261310"/>
              </a:solidFill>
              <a:latin typeface="Cardo"/>
            </a:endParaRP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3-6 mL 1:1 tekućeg ekstrakta ili tablete sa suhim ekstraktom koje sadrže 60-160 mg antocijana dnevno = 20-50 g svježih plodova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86017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10635108" y="1573051"/>
            <a:ext cx="5890767" cy="7140898"/>
          </a:xfrm>
          <a:custGeom>
            <a:avLst/>
            <a:gdLst/>
            <a:ahLst/>
            <a:cxnLst/>
            <a:rect l="l" t="t" r="r" b="b"/>
            <a:pathLst>
              <a:path w="5890767" h="7140898">
                <a:moveTo>
                  <a:pt x="0" y="0"/>
                </a:moveTo>
                <a:lnTo>
                  <a:pt x="5890767" y="0"/>
                </a:lnTo>
                <a:lnTo>
                  <a:pt x="5890767" y="7140898"/>
                </a:lnTo>
                <a:lnTo>
                  <a:pt x="0" y="7140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094425" y="1910966"/>
            <a:ext cx="9784899" cy="91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6000">
                <a:solidFill>
                  <a:srgbClr val="261310"/>
                </a:solidFill>
                <a:latin typeface="Cardo"/>
              </a:rPr>
              <a:t>Kemijski sastav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94425" y="3400589"/>
            <a:ext cx="8155879" cy="545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antocijani (0,5%): C-3 glikozidi delfinidina, malvidina, pelargonidina, cijanidina i petunidina - odgovorni za boju ploda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katehin, epikatehin, kondenzirani tanini, oligomerni procijanidini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resveratrol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flavonoidi, fenolne kiseline, pektini</a:t>
            </a:r>
          </a:p>
          <a:p>
            <a:pPr>
              <a:lnSpc>
                <a:spcPts val="4800"/>
              </a:lnSpc>
            </a:pPr>
            <a:endParaRPr lang="en-US" sz="3000">
              <a:solidFill>
                <a:srgbClr val="261310"/>
              </a:solidFill>
              <a:latin typeface="Cardo"/>
            </a:endParaRP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velika varijacija u sadržaju antocijana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86017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1561562" y="1726796"/>
            <a:ext cx="15164875" cy="91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6000">
                <a:solidFill>
                  <a:srgbClr val="261310"/>
                </a:solidFill>
                <a:latin typeface="Cardo"/>
              </a:rPr>
              <a:t>Vazoprotektivna i protuedematozna aktivnost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61562" y="2953616"/>
            <a:ext cx="12270788" cy="6067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antocijani - pozitivni utjecaj na funkcionalni poremećaj sitnih krvnih žila, regeneracija kapilara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ekstrakt borovnice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relaksacija koronarnih arterija, zaštita od oksidativnog stresa </a:t>
            </a:r>
            <a:r>
              <a:rPr lang="en-US" sz="3000">
                <a:solidFill>
                  <a:srgbClr val="261310"/>
                </a:solidFill>
                <a:latin typeface="Cardo Italics"/>
              </a:rPr>
              <a:t>in vitro</a:t>
            </a:r>
            <a:r>
              <a:rPr lang="en-US" sz="3000">
                <a:solidFill>
                  <a:srgbClr val="261310"/>
                </a:solidFill>
                <a:latin typeface="Cardo"/>
              </a:rPr>
              <a:t> 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smanjenje mikrovaskularnog poremećaja uslijed               ishemijsko-reperfuzijke ozljede </a:t>
            </a:r>
            <a:r>
              <a:rPr lang="en-US" sz="3000">
                <a:solidFill>
                  <a:srgbClr val="261310"/>
                </a:solidFill>
                <a:latin typeface="Cardo Italics"/>
              </a:rPr>
              <a:t>in vivo 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održavanje normalne permeabilnosti krvno-moždane barijere i ograničenje povećanja vaskularne permeabilnosti u koži i zidu aorte nakon inducirane hipertenzije kod štakora 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oralna i topikalna primjena - protuedematozna aktivnost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51551" y="764540"/>
            <a:ext cx="9784899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261310"/>
                </a:solidFill>
                <a:latin typeface="Cardo"/>
              </a:rPr>
              <a:t>Farmakodinamika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352168" y="3636554"/>
            <a:ext cx="2672052" cy="4825375"/>
          </a:xfrm>
          <a:custGeom>
            <a:avLst/>
            <a:gdLst/>
            <a:ahLst/>
            <a:cxnLst/>
            <a:rect l="l" t="t" r="r" b="b"/>
            <a:pathLst>
              <a:path w="2672052" h="4825375">
                <a:moveTo>
                  <a:pt x="0" y="0"/>
                </a:moveTo>
                <a:lnTo>
                  <a:pt x="2672052" y="0"/>
                </a:lnTo>
                <a:lnTo>
                  <a:pt x="2672052" y="4825375"/>
                </a:lnTo>
                <a:lnTo>
                  <a:pt x="0" y="4825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86017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12877054" y="1028700"/>
            <a:ext cx="4382246" cy="4628671"/>
          </a:xfrm>
          <a:custGeom>
            <a:avLst/>
            <a:gdLst/>
            <a:ahLst/>
            <a:cxnLst/>
            <a:rect l="l" t="t" r="r" b="b"/>
            <a:pathLst>
              <a:path w="4382246" h="4628671">
                <a:moveTo>
                  <a:pt x="0" y="0"/>
                </a:moveTo>
                <a:lnTo>
                  <a:pt x="4382246" y="0"/>
                </a:lnTo>
                <a:lnTo>
                  <a:pt x="4382246" y="4628671"/>
                </a:lnTo>
                <a:lnTo>
                  <a:pt x="0" y="4628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644" t="-10447" r="-43638" b="-90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094425" y="2285443"/>
            <a:ext cx="15164875" cy="91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6000">
                <a:solidFill>
                  <a:srgbClr val="261310"/>
                </a:solidFill>
                <a:latin typeface="Cardo"/>
              </a:rPr>
              <a:t>Učinak na vid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24136" y="3780946"/>
            <a:ext cx="12234622" cy="362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ekstrakt borovnice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ubrzana regeneracija rodopsina </a:t>
            </a:r>
            <a:r>
              <a:rPr lang="en-US" sz="3000">
                <a:solidFill>
                  <a:srgbClr val="261310"/>
                </a:solidFill>
                <a:latin typeface="Cardo Italics"/>
              </a:rPr>
              <a:t>in vitro</a:t>
            </a:r>
            <a:r>
              <a:rPr lang="en-US" sz="3000">
                <a:solidFill>
                  <a:srgbClr val="261310"/>
                </a:solidFill>
                <a:latin typeface="Cardo"/>
              </a:rPr>
              <a:t> i </a:t>
            </a:r>
            <a:r>
              <a:rPr lang="en-US" sz="3000">
                <a:solidFill>
                  <a:srgbClr val="261310"/>
                </a:solidFill>
                <a:latin typeface="Cardo Italics"/>
              </a:rPr>
              <a:t>in vivo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miševi s ubrzanom senescencijom - sprječeno oštećenje leće i   mrežnice, nastanak katarakta i degeneracije makule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povećana vijabilnost ljudskih epitelnih stanica rožnice u kulturi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neuroprotektivna aktivnost prema neuronima oka </a:t>
            </a:r>
            <a:r>
              <a:rPr lang="en-US" sz="3000">
                <a:solidFill>
                  <a:srgbClr val="261310"/>
                </a:solidFill>
                <a:latin typeface="Cardo Italics"/>
              </a:rPr>
              <a:t>in vitro</a:t>
            </a:r>
            <a:r>
              <a:rPr lang="en-US" sz="3000">
                <a:solidFill>
                  <a:srgbClr val="261310"/>
                </a:solidFill>
                <a:latin typeface="Cardo"/>
              </a:rPr>
              <a:t> i na miševima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51551" y="764540"/>
            <a:ext cx="9784899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261310"/>
                </a:solidFill>
                <a:latin typeface="Cardo"/>
              </a:rPr>
              <a:t>Farmakodinamika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86017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2094425" y="2084137"/>
            <a:ext cx="15164875" cy="91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6000">
                <a:solidFill>
                  <a:srgbClr val="261310"/>
                </a:solidFill>
                <a:latin typeface="Cardo"/>
              </a:rPr>
              <a:t>Antioksidacijska aktivnost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94425" y="3517876"/>
            <a:ext cx="10388237" cy="484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antocijani, katehini i procijanidini, ekstrakt borovnice 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 Italics"/>
              </a:rPr>
              <a:t>in vitro </a:t>
            </a:r>
            <a:r>
              <a:rPr lang="en-US" sz="3000">
                <a:solidFill>
                  <a:srgbClr val="261310"/>
                </a:solidFill>
                <a:latin typeface="Cardo"/>
              </a:rPr>
              <a:t>modeli: uklanjanje superoksidnog radikala, inhibicija lipidne peroksidacije, inhibicija stvaranja oksisterola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u miševima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zaštita probavnog sustava od oksidativnog oštećenja nakon ishemijsko-reperfuzijske ozljede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smanjenje negativnih učinaka starenja na balans i koordinaciju, pomlađujući učinak na stanice mozga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51551" y="764540"/>
            <a:ext cx="9784899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261310"/>
                </a:solidFill>
                <a:latin typeface="Cardo"/>
              </a:rPr>
              <a:t>Farmakodinamika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868824" y="2885789"/>
            <a:ext cx="4390476" cy="5480312"/>
          </a:xfrm>
          <a:custGeom>
            <a:avLst/>
            <a:gdLst/>
            <a:ahLst/>
            <a:cxnLst/>
            <a:rect l="l" t="t" r="r" b="b"/>
            <a:pathLst>
              <a:path w="4390476" h="5480312">
                <a:moveTo>
                  <a:pt x="0" y="0"/>
                </a:moveTo>
                <a:lnTo>
                  <a:pt x="4390476" y="0"/>
                </a:lnTo>
                <a:lnTo>
                  <a:pt x="4390476" y="5480312"/>
                </a:lnTo>
                <a:lnTo>
                  <a:pt x="0" y="5480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672" r="-6304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DB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1723" y="379852"/>
            <a:ext cx="17404553" cy="9527296"/>
            <a:chOff x="0" y="0"/>
            <a:chExt cx="23206071" cy="12703061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206071" cy="12703061"/>
              <a:chOff x="0" y="0"/>
              <a:chExt cx="4596479" cy="25161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96479" cy="2516124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516124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436706"/>
                    </a:lnTo>
                    <a:cubicBezTo>
                      <a:pt x="43699" y="2436706"/>
                      <a:pt x="79418" y="2472045"/>
                      <a:pt x="79418" y="2516124"/>
                    </a:cubicBezTo>
                    <a:lnTo>
                      <a:pt x="4517061" y="2516124"/>
                    </a:lnTo>
                    <a:cubicBezTo>
                      <a:pt x="4517061" y="2472425"/>
                      <a:pt x="4552400" y="2436706"/>
                      <a:pt x="4596479" y="2436706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26131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38100" y="-9525"/>
                <a:ext cx="4520279" cy="2487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70293" y="186017"/>
              <a:ext cx="22836362" cy="12317628"/>
              <a:chOff x="0" y="0"/>
              <a:chExt cx="4596479" cy="24792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96479" cy="2479279"/>
              </a:xfrm>
              <a:custGeom>
                <a:avLst/>
                <a:gdLst/>
                <a:ahLst/>
                <a:cxnLst/>
                <a:rect l="l" t="t" r="r" b="b"/>
                <a:pathLst>
                  <a:path w="4596479" h="2479279">
                    <a:moveTo>
                      <a:pt x="4517061" y="0"/>
                    </a:moveTo>
                    <a:lnTo>
                      <a:pt x="79418" y="0"/>
                    </a:lnTo>
                    <a:cubicBezTo>
                      <a:pt x="79418" y="43699"/>
                      <a:pt x="44079" y="79418"/>
                      <a:pt x="0" y="79418"/>
                    </a:cubicBezTo>
                    <a:lnTo>
                      <a:pt x="0" y="2399861"/>
                    </a:lnTo>
                    <a:cubicBezTo>
                      <a:pt x="43699" y="2399861"/>
                      <a:pt x="79418" y="2435200"/>
                      <a:pt x="79418" y="2479279"/>
                    </a:cubicBezTo>
                    <a:lnTo>
                      <a:pt x="4517061" y="2479279"/>
                    </a:lnTo>
                    <a:cubicBezTo>
                      <a:pt x="4517061" y="2435580"/>
                      <a:pt x="4552400" y="2399861"/>
                      <a:pt x="4596479" y="2399861"/>
                    </a:cubicBezTo>
                    <a:lnTo>
                      <a:pt x="4596479" y="79418"/>
                    </a:lnTo>
                    <a:cubicBezTo>
                      <a:pt x="4552780" y="79418"/>
                      <a:pt x="4517061" y="44079"/>
                      <a:pt x="4517061" y="0"/>
                    </a:cubicBezTo>
                    <a:close/>
                  </a:path>
                </a:pathLst>
              </a:custGeom>
              <a:solidFill>
                <a:srgbClr val="F8F2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38100" y="-9525"/>
                <a:ext cx="4520279" cy="24507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2424186" y="3474561"/>
            <a:ext cx="13439627" cy="484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antocijani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 stabilizacija kolagena, zaštita od neenzimske proteolitičke aktivnosti </a:t>
            </a:r>
            <a:r>
              <a:rPr lang="en-US" sz="3000">
                <a:solidFill>
                  <a:srgbClr val="261310"/>
                </a:solidFill>
                <a:latin typeface="Cardo Italics"/>
              </a:rPr>
              <a:t>in vitro</a:t>
            </a:r>
            <a:r>
              <a:rPr lang="en-US" sz="3000">
                <a:solidFill>
                  <a:srgbClr val="261310"/>
                </a:solidFill>
                <a:latin typeface="Cardo"/>
              </a:rPr>
              <a:t> -&gt; zaštita od degradacije tijekom upalnih procesa?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poticanje biosinteze mukopolisaharida u induciranom granulomu </a:t>
            </a:r>
            <a:r>
              <a:rPr lang="en-US" sz="3000">
                <a:solidFill>
                  <a:srgbClr val="261310"/>
                </a:solidFill>
                <a:latin typeface="Cardo Italics"/>
              </a:rPr>
              <a:t>in vivo</a:t>
            </a:r>
          </a:p>
          <a:p>
            <a:pPr marL="647700" lvl="1" indent="-323850">
              <a:lnSpc>
                <a:spcPts val="4800"/>
              </a:lnSpc>
              <a:buFont typeface="Arial"/>
              <a:buChar char="•"/>
            </a:pPr>
            <a:r>
              <a:rPr lang="en-US" sz="3000">
                <a:solidFill>
                  <a:srgbClr val="261310"/>
                </a:solidFill>
                <a:latin typeface="Cardo"/>
              </a:rPr>
              <a:t>ekstrakt borovnice 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poticanje fagocitoze i regeneracije stanica ljudske pupčane vrpce, poticanje rasta fibroblasta i stanica glatkog mišića u kulturi</a:t>
            </a:r>
          </a:p>
          <a:p>
            <a:pPr marL="1295400" lvl="2" indent="-431800">
              <a:lnSpc>
                <a:spcPts val="4800"/>
              </a:lnSpc>
              <a:buFont typeface="Arial"/>
              <a:buChar char="⚬"/>
            </a:pPr>
            <a:r>
              <a:rPr lang="en-US" sz="3000">
                <a:solidFill>
                  <a:srgbClr val="261310"/>
                </a:solidFill>
                <a:latin typeface="Cardo"/>
              </a:rPr>
              <a:t>topikalna primjena ubrzava zacjeljivanje rana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3493631" y="1493771"/>
            <a:ext cx="2708906" cy="1906084"/>
          </a:xfrm>
          <a:custGeom>
            <a:avLst/>
            <a:gdLst/>
            <a:ahLst/>
            <a:cxnLst/>
            <a:rect l="l" t="t" r="r" b="b"/>
            <a:pathLst>
              <a:path w="2708906" h="1906084">
                <a:moveTo>
                  <a:pt x="2708905" y="0"/>
                </a:moveTo>
                <a:lnTo>
                  <a:pt x="0" y="0"/>
                </a:lnTo>
                <a:lnTo>
                  <a:pt x="0" y="1906084"/>
                </a:lnTo>
                <a:lnTo>
                  <a:pt x="2708905" y="1906084"/>
                </a:lnTo>
                <a:lnTo>
                  <a:pt x="27089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094425" y="1990566"/>
            <a:ext cx="15164875" cy="912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6000">
                <a:solidFill>
                  <a:srgbClr val="261310"/>
                </a:solidFill>
                <a:latin typeface="Cardo"/>
              </a:rPr>
              <a:t>Učinak na zacjeljivanje rana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51551" y="764540"/>
            <a:ext cx="9784899" cy="528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5"/>
              </a:lnSpc>
            </a:pPr>
            <a:r>
              <a:rPr lang="en-US" sz="3500">
                <a:solidFill>
                  <a:srgbClr val="261310"/>
                </a:solidFill>
                <a:latin typeface="Cardo"/>
              </a:rPr>
              <a:t>Farmakodinamika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881</Words>
  <Application>Microsoft Office PowerPoint</Application>
  <PresentationFormat>Custom</PresentationFormat>
  <Paragraphs>117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Cardo Bold</vt:lpstr>
      <vt:lpstr>Cardo Italics</vt:lpstr>
      <vt:lpstr>Calibri</vt:lpstr>
      <vt:lpstr>Cardo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Project</dc:title>
  <dc:creator>Korisnik</dc:creator>
  <cp:lastModifiedBy>Korisnik</cp:lastModifiedBy>
  <cp:revision>3</cp:revision>
  <dcterms:created xsi:type="dcterms:W3CDTF">2006-08-16T00:00:00Z</dcterms:created>
  <dcterms:modified xsi:type="dcterms:W3CDTF">2024-01-21T16:47:54Z</dcterms:modified>
  <dc:identifier>DAF4vqEQNnA</dc:identifier>
</cp:coreProperties>
</file>