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58" r:id="rId6"/>
    <p:sldId id="263" r:id="rId7"/>
    <p:sldId id="264" r:id="rId8"/>
    <p:sldId id="274" r:id="rId9"/>
    <p:sldId id="262" r:id="rId10"/>
    <p:sldId id="273" r:id="rId11"/>
    <p:sldId id="260" r:id="rId12"/>
    <p:sldId id="265" r:id="rId13"/>
    <p:sldId id="261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C704-C3D6-4830-B6A2-507745B7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756B8-2A42-4F31-8211-0B3AC5206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598B-9F97-4908-8FED-53F16B81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2738-6945-46A0-A1CC-50C3D7CE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5401-0928-439B-A5F6-3FE05F50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EF95-9225-40A8-95EF-E38968D1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F7DF0-80FF-4512-92DA-634317CE0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0E0F3-207D-440C-A52A-82055F0E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348B9-B9E6-45D5-89D2-113B3F29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7E8EF-BA58-4C63-B075-5CB5A711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8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CD791-9612-4F04-BC58-D67C3F34D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D52E8-18A6-4DD7-8F67-38477CEED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BA52-5B13-4A02-98A8-7E0B7DBF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9679-C81A-4AC3-972C-406E9D3B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D5326-9969-4049-8118-9F1FC572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9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6012-8505-4ADB-813C-95FB5294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358E-01CB-4969-88CD-24857B47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61F5-AD5B-4788-949C-DC586A81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7644-2BF7-4481-9F73-A6E2CA1E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9707-2A03-465F-A247-36FD9D4A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1863-254F-4E1A-8CB5-3E0E20A8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81189-12B9-43C0-AD53-0EEACA5A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800E-5089-4620-AD29-C59F40C9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5D457-9EDF-45E8-B5F1-D1554804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64D8-623A-437A-9AA2-D9FFC63B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C7D8-C2DA-434D-82A0-6142C64F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8A5D7-3030-45C4-A9B8-66F1B1223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37CE3-5411-4165-885C-D369CF208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D895-9A33-4DF1-B96E-138F7682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704C7-039F-4910-A758-87F282F6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A629E-DF0D-444A-B480-D4B5FD70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3A86-7012-4C16-B1F2-385B9564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1EDA1-162A-4704-A5A1-9B63DF71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610FF-D9A0-4E0D-9E57-DF7F48E79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45290-0793-4D5C-B34E-8A949518E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C9E51-15EE-4347-846D-2E841BF06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032CE-69E9-41A0-9D61-CF8F3A7F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2E25F-72D0-4780-B501-080813E9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4C196-8F4E-45ED-8A3E-FB26EC97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A4FC-0D67-4B97-BC8B-61BF07D3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CC2E8-EDAF-4D47-9D38-827F7D73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110FE-03F9-467E-ABFD-0FC779D0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0C38-CB69-47BC-BDF6-833F42B3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4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B9843-7542-4A2C-A8A9-8261EF58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C7550-5DF0-4C49-B537-6E34372F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AFCF3-9B91-4FD2-9995-0E34F04D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9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8AA0-1677-43B1-8D90-B8DEB966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C148-5A13-4538-8CA8-F9C29939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C040E-707F-4138-A22E-57D04C4B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5DCA-C64F-4CDF-9886-CBF891C8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286D-87E5-417E-AD9B-25C33AC4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45565-5F0E-47D7-B661-1766D25E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6CA5-BE08-4CA7-9DCA-85DB895A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71369-D475-46BD-A000-6F3E71732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D06B9-9DFB-4C72-A520-CD1451CA5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930C9-7355-4FB5-ACD3-23E00952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13B60-8684-41BD-ADB8-39DC9AFF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E14DC-FD8F-442C-81B1-2B9A7BEE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0CFF5-A18C-4AA6-B518-D6466E0D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BCB71-E915-4E14-9F2E-C2EA02076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0C5D-BC4F-4F5E-94A5-EA83F092D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C8C6-A52A-4259-9941-7033AC9F5A0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A6A35-CC6E-41C1-B37C-1C200602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08662-84D3-409E-A47B-23851BAB5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3482-D6CB-44A1-BACD-6954A0492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13453" r="11046"/>
          <a:stretch/>
        </p:blipFill>
        <p:spPr>
          <a:xfrm>
            <a:off x="9108667" y="2028201"/>
            <a:ext cx="3083333" cy="3711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C11A3-91F4-4F82-A19F-FBD1B33F8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121" y="378800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hr-HR" sz="2000"/>
              <a:t>izrađeno prema radu </a:t>
            </a:r>
            <a:r>
              <a:rPr lang="en-US" sz="2000"/>
              <a:t>Mechanism of Ca</a:t>
            </a:r>
            <a:r>
              <a:rPr lang="en-US" sz="2000" baseline="30000"/>
              <a:t>2+</a:t>
            </a:r>
            <a:r>
              <a:rPr lang="en-US" sz="2000"/>
              <a:t> disruption</a:t>
            </a:r>
            <a:r>
              <a:rPr lang="hr-HR" sz="2000"/>
              <a:t> </a:t>
            </a:r>
            <a:r>
              <a:rPr lang="en-US" sz="2000"/>
              <a:t>in Alzheimer's disease by presenilin regulation of InsP3 recepto</a:t>
            </a:r>
            <a:r>
              <a:rPr lang="hr-HR" sz="2000"/>
              <a:t>r channel gating</a:t>
            </a:r>
            <a:r>
              <a:rPr lang="en-US" sz="2000"/>
              <a:t> </a:t>
            </a:r>
            <a:r>
              <a:rPr lang="hr-HR" sz="2000"/>
              <a:t>(Cheung et al.)</a:t>
            </a:r>
            <a:br>
              <a:rPr lang="en-GB" sz="2000">
                <a:latin typeface="+mn-lt"/>
              </a:rPr>
            </a:br>
            <a:br>
              <a:rPr lang="en-GB"/>
            </a:br>
            <a:endParaRPr 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A1115-1FE9-4251-8C40-42EC1B80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308" y="5347726"/>
            <a:ext cx="9144000" cy="1655762"/>
          </a:xfrm>
        </p:spPr>
        <p:txBody>
          <a:bodyPr/>
          <a:lstStyle/>
          <a:p>
            <a:pPr algn="l"/>
            <a:r>
              <a:rPr lang="en-US" sz="2000"/>
              <a:t>Lucija Marcelić</a:t>
            </a:r>
          </a:p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97368DA-5CA0-4065-99FA-F958DC08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407" y="5740007"/>
            <a:ext cx="1953542" cy="94325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66280B2-FE8D-489A-A8A6-A1BF427B8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75" y="222069"/>
            <a:ext cx="1343214" cy="1343214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825932" y="15652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>
                <a:latin typeface="+mj-lt"/>
                <a:ea typeface="Times New Roman" panose="02020603050405020304" pitchFamily="18" charset="0"/>
              </a:rPr>
              <a:t>PRIRODOSLOVNO-MATEMATIČKI FAKULTET</a:t>
            </a:r>
            <a:endParaRPr lang="en-GB" sz="140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>
                <a:latin typeface="+mj-lt"/>
                <a:ea typeface="Times New Roman" panose="02020603050405020304" pitchFamily="18" charset="0"/>
              </a:rPr>
              <a:t>Kemijski odsjek</a:t>
            </a:r>
            <a:endParaRPr lang="en-GB" sz="1400"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>
                <a:latin typeface="+mj-lt"/>
                <a:ea typeface="Times New Roman" panose="02020603050405020304" pitchFamily="18" charset="0"/>
              </a:rPr>
              <a:t>Poslijediplomski sveučilišni studij Kemija Smjer: Biokemija</a:t>
            </a:r>
            <a:endParaRPr lang="en-GB" sz="14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745" y="3436366"/>
            <a:ext cx="1448002" cy="8954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797" y="3436365"/>
            <a:ext cx="1448002" cy="8954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222" y="3436366"/>
            <a:ext cx="1448002" cy="8954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52" y="3436365"/>
            <a:ext cx="1448002" cy="8954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159" y="3436365"/>
            <a:ext cx="1448002" cy="8954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684" y="3436365"/>
            <a:ext cx="1448002" cy="89547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318" y="3434267"/>
            <a:ext cx="1448002" cy="89547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72" y="3434267"/>
            <a:ext cx="1448002" cy="895475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5394" y="3434267"/>
            <a:ext cx="1448002" cy="895475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2327163" y="2689102"/>
            <a:ext cx="7532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Signalni putevi kalcijevog iona</a:t>
            </a:r>
            <a:endParaRPr lang="en-GB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27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8411" y="-231038"/>
            <a:ext cx="3105226" cy="1711354"/>
          </a:xfrm>
        </p:spPr>
        <p:txBody>
          <a:bodyPr/>
          <a:lstStyle/>
          <a:p>
            <a:r>
              <a:rPr lang="hr-HR" dirty="0"/>
              <a:t>FURA 2</a:t>
            </a:r>
            <a:r>
              <a:rPr lang="en-US" dirty="0"/>
              <a:t>-AM</a:t>
            </a:r>
            <a:endParaRPr lang="en-GB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62" y="286747"/>
            <a:ext cx="8178999" cy="5946614"/>
          </a:xfrm>
        </p:spPr>
      </p:pic>
      <p:sp>
        <p:nvSpPr>
          <p:cNvPr id="6" name="Pravokutnik 5"/>
          <p:cNvSpPr/>
          <p:nvPr/>
        </p:nvSpPr>
        <p:spPr>
          <a:xfrm>
            <a:off x="2185972" y="6334780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Shaalan</a:t>
            </a:r>
            <a:r>
              <a:rPr lang="en-GB" sz="1400" dirty="0"/>
              <a:t>, </a:t>
            </a:r>
            <a:r>
              <a:rPr lang="en-GB" sz="1400" dirty="0" err="1"/>
              <a:t>Abeer</a:t>
            </a:r>
            <a:r>
              <a:rPr lang="en-GB" sz="1400" dirty="0"/>
              <a:t> &amp; Carpenter, Guy &amp; Proctor, Gordon. (2017). Measurement of intracellular calcium of submandibular glands using a high throughput plate reader. Journal of Biological Methods. 4. 74. 10.14440/jbm.2017.180. </a:t>
            </a:r>
          </a:p>
        </p:txBody>
      </p:sp>
    </p:spTree>
    <p:extLst>
      <p:ext uri="{BB962C8B-B14F-4D97-AF65-F5344CB8AC3E}">
        <p14:creationId xmlns:p14="http://schemas.microsoft.com/office/powerpoint/2010/main" val="282682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111E-4FFA-464E-93C2-7BC256C1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D912-5CC6-40C9-BCE0-D97C9DCA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546996"/>
            <a:ext cx="3762129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/>
              <a:t>CTL: (10 </a:t>
            </a:r>
            <a:r>
              <a:rPr lang="en-GB" sz="2400" dirty="0" err="1"/>
              <a:t>μM</a:t>
            </a:r>
            <a:r>
              <a:rPr lang="en-GB" sz="2400" dirty="0"/>
              <a:t> InsP</a:t>
            </a:r>
            <a:r>
              <a:rPr lang="en-GB" sz="2400" baseline="-25000" dirty="0"/>
              <a:t>3</a:t>
            </a:r>
            <a:r>
              <a:rPr lang="en-GB" sz="2400" dirty="0"/>
              <a:t>, 1 </a:t>
            </a:r>
            <a:r>
              <a:rPr lang="en-GB" sz="2400" dirty="0" err="1"/>
              <a:t>μM</a:t>
            </a:r>
            <a:r>
              <a:rPr lang="en-GB" sz="2400" dirty="0"/>
              <a:t> Ca</a:t>
            </a:r>
            <a:r>
              <a:rPr lang="en-GB" sz="2400" baseline="30000" dirty="0"/>
              <a:t>2</a:t>
            </a:r>
            <a:r>
              <a:rPr lang="hr-HR" sz="2400" baseline="30000" dirty="0"/>
              <a:t>+</a:t>
            </a:r>
            <a:r>
              <a:rPr lang="en-GB" sz="2400" dirty="0"/>
              <a:t>) </a:t>
            </a:r>
            <a:r>
              <a:rPr lang="en-GB" sz="2400" i="1" dirty="0"/>
              <a:t>P</a:t>
            </a:r>
            <a:r>
              <a:rPr lang="en-GB" sz="2400" baseline="-25000" dirty="0"/>
              <a:t>o</a:t>
            </a:r>
            <a:r>
              <a:rPr lang="en-GB" sz="2400" dirty="0"/>
              <a:t> = 0.76 ± 0.05</a:t>
            </a:r>
          </a:p>
          <a:p>
            <a:pPr algn="just"/>
            <a:r>
              <a:rPr lang="pl-PL" sz="2400" dirty="0"/>
              <a:t>U stanicama PS1-M146L, </a:t>
            </a:r>
            <a:r>
              <a:rPr lang="en-GB" sz="2400" i="1" dirty="0"/>
              <a:t>P</a:t>
            </a:r>
            <a:r>
              <a:rPr lang="en-GB" sz="2400" baseline="-25000" dirty="0"/>
              <a:t>o  </a:t>
            </a:r>
            <a:r>
              <a:rPr lang="pl-PL" sz="2400" dirty="0"/>
              <a:t>je bio značajno </a:t>
            </a:r>
            <a:r>
              <a:rPr lang="pl-PL" sz="2400" b="1" dirty="0"/>
              <a:t>povećan</a:t>
            </a:r>
            <a:r>
              <a:rPr lang="pl-PL" sz="2400" dirty="0"/>
              <a:t> (</a:t>
            </a:r>
            <a:r>
              <a:rPr lang="pl-PL" sz="2400" dirty="0">
                <a:solidFill>
                  <a:srgbClr val="FF0000"/>
                </a:solidFill>
              </a:rPr>
              <a:t>0,86 ± 0,03</a:t>
            </a:r>
            <a:r>
              <a:rPr lang="pl-PL" sz="2400" dirty="0"/>
              <a:t>; p &lt; 0,05) te su kanali bili </a:t>
            </a:r>
            <a:r>
              <a:rPr lang="pl-PL" sz="2400" b="1" dirty="0"/>
              <a:t>otvoreni duže </a:t>
            </a:r>
            <a:r>
              <a:rPr lang="pl-PL" sz="2400" dirty="0"/>
              <a:t>vrijeme, za razliku od kontrolnih stanica</a:t>
            </a:r>
            <a:endParaRPr lang="en-US" sz="2400" dirty="0"/>
          </a:p>
          <a:p>
            <a:pPr algn="just"/>
            <a:r>
              <a:rPr lang="en-GB" sz="2400" dirty="0"/>
              <a:t>CTL: </a:t>
            </a:r>
            <a:r>
              <a:rPr lang="en-US" sz="2400" dirty="0"/>
              <a:t>(</a:t>
            </a:r>
            <a:r>
              <a:rPr lang="pl-PL" sz="2400" dirty="0"/>
              <a:t>33 nM</a:t>
            </a:r>
            <a:r>
              <a:rPr lang="en-GB" sz="2400" dirty="0"/>
              <a:t> InsP</a:t>
            </a:r>
            <a:r>
              <a:rPr lang="en-GB" sz="2400" baseline="-25000" dirty="0"/>
              <a:t>3</a:t>
            </a:r>
            <a:r>
              <a:rPr lang="en-US" sz="2400" dirty="0"/>
              <a:t>)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GB" sz="2400" i="1" dirty="0"/>
              <a:t>P</a:t>
            </a:r>
            <a:r>
              <a:rPr lang="en-GB" sz="2400" baseline="-25000" dirty="0"/>
              <a:t>o</a:t>
            </a:r>
            <a:r>
              <a:rPr lang="pl-PL" sz="2400" dirty="0"/>
              <a:t> </a:t>
            </a:r>
            <a:r>
              <a:rPr lang="en-US" sz="2400" dirty="0"/>
              <a:t>=</a:t>
            </a:r>
            <a:r>
              <a:rPr lang="pl-PL" sz="2400" dirty="0"/>
              <a:t>0,27 ± 0,01</a:t>
            </a:r>
            <a:endParaRPr lang="en-US" sz="2400" dirty="0"/>
          </a:p>
          <a:p>
            <a:pPr algn="just"/>
            <a:r>
              <a:rPr lang="pl-PL" sz="2400" dirty="0"/>
              <a:t>PS1-M146L</a:t>
            </a:r>
            <a:r>
              <a:rPr lang="en-US" sz="2400" dirty="0"/>
              <a:t>: </a:t>
            </a:r>
          </a:p>
          <a:p>
            <a:pPr marL="0" indent="0" algn="just">
              <a:buNone/>
            </a:pPr>
            <a:r>
              <a:rPr lang="en-GB" sz="2400" i="1" dirty="0"/>
              <a:t>P</a:t>
            </a:r>
            <a:r>
              <a:rPr lang="en-GB" sz="2400" baseline="-25000" dirty="0"/>
              <a:t>o </a:t>
            </a:r>
            <a:r>
              <a:rPr lang="en-US" sz="2400" dirty="0"/>
              <a:t>=</a:t>
            </a:r>
            <a:r>
              <a:rPr lang="pl-PL" sz="2400" dirty="0">
                <a:solidFill>
                  <a:srgbClr val="FF0000"/>
                </a:solidFill>
              </a:rPr>
              <a:t>0,75 ± 0,06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8B71D9-C458-4B57-8FBD-F22CA6C45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75638" y="694091"/>
            <a:ext cx="8116362" cy="480107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641668" y="5898334"/>
            <a:ext cx="76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King-Ho Cheung , Diana Shineman, Marioly Müller, César Cárdenas, Lijuan Mei, Jun Yang, Taisuke Tomita, Takeshi Iwatsubo, Virginia M-Y Lee JKF. Mechanism of Ca2+ Disruption in Alzheimer ’ s Disease by Presenilin Regulation of InsP 3 Receptor Channel Gating. Neuron. 2008.;871–83.</a:t>
            </a:r>
          </a:p>
        </p:txBody>
      </p:sp>
    </p:spTree>
    <p:extLst>
      <p:ext uri="{BB962C8B-B14F-4D97-AF65-F5344CB8AC3E}">
        <p14:creationId xmlns:p14="http://schemas.microsoft.com/office/powerpoint/2010/main" val="209838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BC77-B44C-491D-ACF9-5574ADE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45B7-B742-461C-937D-E007E51E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598" y="1272609"/>
            <a:ext cx="5890259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lphaUcParenBoth"/>
            </a:pPr>
            <a:r>
              <a:rPr lang="hr-HR" dirty="0"/>
              <a:t>I</a:t>
            </a:r>
            <a:r>
              <a:rPr lang="en-GB" dirty="0" err="1"/>
              <a:t>munoprecipitati</a:t>
            </a:r>
            <a:r>
              <a:rPr lang="en-GB" dirty="0"/>
              <a:t> </a:t>
            </a:r>
            <a:r>
              <a:rPr lang="en-GB" dirty="0" err="1"/>
              <a:t>lizata</a:t>
            </a:r>
            <a:r>
              <a:rPr lang="en-GB" dirty="0"/>
              <a:t> Sf9 </a:t>
            </a:r>
            <a:r>
              <a:rPr lang="en-GB" dirty="0" err="1"/>
              <a:t>koeksprimirajući</a:t>
            </a:r>
            <a:r>
              <a:rPr lang="en-GB" dirty="0"/>
              <a:t> PS1-WT </a:t>
            </a:r>
            <a:r>
              <a:rPr lang="en-GB" dirty="0" err="1"/>
              <a:t>i</a:t>
            </a:r>
            <a:r>
              <a:rPr lang="en-GB" dirty="0"/>
              <a:t> PS1-M146L </a:t>
            </a:r>
            <a:endParaRPr lang="hr-HR" dirty="0"/>
          </a:p>
          <a:p>
            <a:pPr marL="514350" indent="-514350" algn="just">
              <a:buAutoNum type="alphaUcParenBoth"/>
            </a:pPr>
            <a:r>
              <a:rPr lang="en-GB" dirty="0"/>
              <a:t> </a:t>
            </a:r>
            <a:r>
              <a:rPr lang="hr-HR" dirty="0"/>
              <a:t>I</a:t>
            </a:r>
            <a:r>
              <a:rPr lang="en-GB" dirty="0" err="1"/>
              <a:t>munoprecipitati</a:t>
            </a:r>
            <a:r>
              <a:rPr lang="en-GB" dirty="0"/>
              <a:t> </a:t>
            </a:r>
            <a:r>
              <a:rPr lang="en-GB" dirty="0" err="1"/>
              <a:t>lizata</a:t>
            </a:r>
            <a:r>
              <a:rPr lang="en-GB" dirty="0"/>
              <a:t> Sf9 </a:t>
            </a:r>
            <a:r>
              <a:rPr lang="en-GB" dirty="0" err="1"/>
              <a:t>koeksprimirajući</a:t>
            </a:r>
            <a:r>
              <a:rPr lang="en-GB" dirty="0"/>
              <a:t> PS2-WT </a:t>
            </a:r>
            <a:r>
              <a:rPr lang="en-GB" dirty="0" err="1"/>
              <a:t>i</a:t>
            </a:r>
            <a:r>
              <a:rPr lang="en-GB" dirty="0"/>
              <a:t> PS1-N141I;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štakorskim</a:t>
            </a:r>
            <a:r>
              <a:rPr lang="en-GB" dirty="0"/>
              <a:t> IP3R </a:t>
            </a:r>
            <a:r>
              <a:rPr lang="en-GB" dirty="0" err="1"/>
              <a:t>izorfomama</a:t>
            </a:r>
            <a:r>
              <a:rPr lang="en-GB" dirty="0"/>
              <a:t> 1 </a:t>
            </a:r>
            <a:r>
              <a:rPr lang="en-GB" dirty="0" err="1"/>
              <a:t>ili</a:t>
            </a:r>
            <a:r>
              <a:rPr lang="en-GB" dirty="0"/>
              <a:t> 3; </a:t>
            </a:r>
            <a:r>
              <a:rPr lang="en-GB" dirty="0" err="1"/>
              <a:t>eksprimirani</a:t>
            </a:r>
            <a:r>
              <a:rPr lang="en-GB" dirty="0"/>
              <a:t> </a:t>
            </a:r>
            <a:r>
              <a:rPr lang="en-GB" dirty="0" err="1"/>
              <a:t>proteini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zapisani</a:t>
            </a:r>
            <a:r>
              <a:rPr lang="en-GB" dirty="0"/>
              <a:t> s </a:t>
            </a:r>
            <a:r>
              <a:rPr lang="en-GB" dirty="0" err="1"/>
              <a:t>gornje</a:t>
            </a:r>
            <a:r>
              <a:rPr lang="en-GB" dirty="0"/>
              <a:t> </a:t>
            </a:r>
            <a:r>
              <a:rPr lang="en-GB" dirty="0" err="1"/>
              <a:t>strane</a:t>
            </a:r>
            <a:r>
              <a:rPr lang="en-GB" dirty="0"/>
              <a:t> a </a:t>
            </a:r>
            <a:r>
              <a:rPr lang="en-GB" dirty="0" err="1"/>
              <a:t>korištena</a:t>
            </a:r>
            <a:r>
              <a:rPr lang="en-GB" dirty="0"/>
              <a:t> </a:t>
            </a:r>
            <a:r>
              <a:rPr lang="en-GB" dirty="0" err="1"/>
              <a:t>antitijela</a:t>
            </a:r>
            <a:r>
              <a:rPr lang="en-GB" dirty="0"/>
              <a:t> s </a:t>
            </a:r>
            <a:r>
              <a:rPr lang="en-GB" dirty="0" err="1"/>
              <a:t>desne</a:t>
            </a:r>
            <a:r>
              <a:rPr lang="en-GB" dirty="0"/>
              <a:t> </a:t>
            </a:r>
            <a:r>
              <a:rPr lang="en-GB" dirty="0" err="1"/>
              <a:t>strane</a:t>
            </a:r>
            <a:endParaRPr lang="hr-HR" dirty="0"/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D162C189-1C45-49F4-BA1E-ADB6B1874F8D}"/>
              </a:ext>
            </a:extLst>
          </p:cNvPr>
          <p:cNvPicPr/>
          <p:nvPr/>
        </p:nvPicPr>
        <p:blipFill rotWithShape="1">
          <a:blip r:embed="rId2"/>
          <a:srcRect b="39589"/>
          <a:stretch/>
        </p:blipFill>
        <p:spPr>
          <a:xfrm>
            <a:off x="740671" y="1611088"/>
            <a:ext cx="3822940" cy="410513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13359" y="6334780"/>
            <a:ext cx="11425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King-Ho Cheung , Diana Shineman, Marioly Müller, César Cárdenas, Lijuan Mei, Jun Yang, Taisuke Tomita, Takeshi Iwatsubo, Virginia M-Y Lee JKF. Mechanism of Ca2+ Disruption in Alzheimer ’ s Disease by Presenilin Regulation of InsP 3 Receptor Channel Gating. Neuron. 2008.;871–83.</a:t>
            </a:r>
          </a:p>
        </p:txBody>
      </p:sp>
    </p:spTree>
    <p:extLst>
      <p:ext uri="{BB962C8B-B14F-4D97-AF65-F5344CB8AC3E}">
        <p14:creationId xmlns:p14="http://schemas.microsoft.com/office/powerpoint/2010/main" val="160486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A6CC-425E-43EC-92BD-16652972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15" y="550280"/>
            <a:ext cx="638822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DT40 –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površini</a:t>
            </a:r>
            <a:r>
              <a:rPr lang="en-US" sz="2400" dirty="0"/>
              <a:t> </a:t>
            </a:r>
            <a:r>
              <a:rPr lang="en-US" sz="2400" dirty="0" err="1"/>
              <a:t>stanice</a:t>
            </a:r>
            <a:endParaRPr lang="en-US" sz="2400" dirty="0"/>
          </a:p>
          <a:p>
            <a:r>
              <a:rPr lang="en-US" sz="2400" dirty="0" err="1"/>
              <a:t>Stimulirani</a:t>
            </a:r>
            <a:r>
              <a:rPr lang="en-US" sz="2400" dirty="0"/>
              <a:t> IgM (5 µg/ml)</a:t>
            </a:r>
          </a:p>
          <a:p>
            <a:r>
              <a:rPr lang="en-US" sz="2400" dirty="0" err="1"/>
              <a:t>Maksimum</a:t>
            </a:r>
            <a:r>
              <a:rPr lang="en-US" sz="2400" dirty="0"/>
              <a:t>/</a:t>
            </a:r>
            <a:r>
              <a:rPr lang="en-US" sz="2400" dirty="0" err="1"/>
              <a:t>pik</a:t>
            </a:r>
            <a:r>
              <a:rPr lang="en-US" sz="2400" dirty="0"/>
              <a:t> u </a:t>
            </a:r>
            <a:r>
              <a:rPr lang="en-US" sz="2400" dirty="0" err="1"/>
              <a:t>odgovoru</a:t>
            </a:r>
            <a:r>
              <a:rPr lang="en-US" sz="2400" dirty="0"/>
              <a:t> </a:t>
            </a:r>
            <a:r>
              <a:rPr lang="hr-HR" sz="2400" dirty="0"/>
              <a:t>Ca²⁺ </a:t>
            </a:r>
            <a:r>
              <a:rPr lang="en-US" sz="2400" dirty="0"/>
              <a:t>u PS1-M146L </a:t>
            </a:r>
            <a:r>
              <a:rPr lang="en-US" sz="2400" dirty="0" err="1"/>
              <a:t>stanicama</a:t>
            </a:r>
            <a:r>
              <a:rPr lang="en-US" sz="2400" dirty="0"/>
              <a:t> je bio 1,5 puta 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u </a:t>
            </a:r>
            <a:r>
              <a:rPr lang="en-US" sz="2400" dirty="0" err="1"/>
              <a:t>kontroli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PS1-WT </a:t>
            </a:r>
            <a:r>
              <a:rPr lang="en-US" sz="2400" dirty="0" err="1"/>
              <a:t>eksprimiranim</a:t>
            </a:r>
            <a:r>
              <a:rPr lang="en-US" sz="2400" dirty="0"/>
              <a:t> </a:t>
            </a:r>
            <a:r>
              <a:rPr lang="en-US" sz="2400" dirty="0" err="1"/>
              <a:t>stanicama</a:t>
            </a:r>
            <a:endParaRPr lang="en-US" sz="2400" dirty="0"/>
          </a:p>
        </p:txBody>
      </p:sp>
      <p:pic>
        <p:nvPicPr>
          <p:cNvPr id="4" name="Slika 8">
            <a:extLst>
              <a:ext uri="{FF2B5EF4-FFF2-40B4-BE49-F238E27FC236}">
                <a16:creationId xmlns:a16="http://schemas.microsoft.com/office/drawing/2014/main" id="{D7EC06B5-A757-47C8-B5B5-F44C4A6283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-643" r="891" b="82373"/>
          <a:stretch/>
        </p:blipFill>
        <p:spPr>
          <a:xfrm>
            <a:off x="2508308" y="2743200"/>
            <a:ext cx="6931597" cy="316265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677724" y="6176963"/>
            <a:ext cx="10040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King-Ho Cheung , Diana Shineman, Marioly Müller, César Cárdenas, Lijuan Mei, Jun Yang, Taisuke Tomita, Takeshi Iwatsubo, Virginia M-Y Lee JKF. Mechanism of Ca2+ Disruption in Alzheimer ’ s Disease by Presenilin Regulation of InsP 3 Receptor Channel Gating. Neuron. 2008.;871–83.</a:t>
            </a:r>
          </a:p>
        </p:txBody>
      </p:sp>
    </p:spTree>
    <p:extLst>
      <p:ext uri="{BB962C8B-B14F-4D97-AF65-F5344CB8AC3E}">
        <p14:creationId xmlns:p14="http://schemas.microsoft.com/office/powerpoint/2010/main" val="147046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9CE2-9394-4A5F-8DBE-555F68B4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Zaključak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B78B-634F-4F7D-9857-A8CD7CB3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0598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Ca²⁺ </a:t>
            </a:r>
            <a:r>
              <a:rPr lang="en-GB" dirty="0"/>
              <a:t>je </a:t>
            </a:r>
            <a:r>
              <a:rPr lang="en-GB" dirty="0" err="1"/>
              <a:t>esencijalan</a:t>
            </a:r>
            <a:r>
              <a:rPr lang="en-GB" dirty="0"/>
              <a:t> </a:t>
            </a:r>
            <a:r>
              <a:rPr lang="en-GB" dirty="0" err="1"/>
              <a:t>posrednik</a:t>
            </a:r>
            <a:r>
              <a:rPr lang="en-GB" dirty="0"/>
              <a:t> za </a:t>
            </a:r>
            <a:r>
              <a:rPr lang="en-GB" dirty="0" err="1"/>
              <a:t>mnogobrojne</a:t>
            </a:r>
            <a:r>
              <a:rPr lang="en-GB" dirty="0"/>
              <a:t> </a:t>
            </a:r>
            <a:r>
              <a:rPr lang="en-GB" dirty="0" err="1"/>
              <a:t>procese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događaju</a:t>
            </a:r>
            <a:r>
              <a:rPr lang="en-GB" dirty="0"/>
              <a:t> u </a:t>
            </a:r>
            <a:r>
              <a:rPr lang="en-GB" dirty="0" err="1"/>
              <a:t>stanici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en-GB" dirty="0" err="1"/>
              <a:t>Promjena</a:t>
            </a:r>
            <a:r>
              <a:rPr lang="en-GB" dirty="0"/>
              <a:t> u </a:t>
            </a:r>
            <a:r>
              <a:rPr lang="en-GB" dirty="0" err="1"/>
              <a:t>koncentraciji</a:t>
            </a:r>
            <a:r>
              <a:rPr lang="en-GB" dirty="0"/>
              <a:t> </a:t>
            </a:r>
            <a:r>
              <a:rPr lang="en-GB" dirty="0" err="1"/>
              <a:t>ovog</a:t>
            </a:r>
            <a:r>
              <a:rPr lang="en-GB" dirty="0"/>
              <a:t> </a:t>
            </a:r>
            <a:r>
              <a:rPr lang="en-GB" dirty="0" err="1"/>
              <a:t>iona</a:t>
            </a:r>
            <a:r>
              <a:rPr lang="en-GB" dirty="0"/>
              <a:t>, </a:t>
            </a:r>
            <a:r>
              <a:rPr lang="en-GB" dirty="0" err="1"/>
              <a:t>potiče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signala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/>
              <a:t>U </a:t>
            </a:r>
            <a:r>
              <a:rPr lang="en-GB" dirty="0" err="1"/>
              <a:t>raznim</a:t>
            </a:r>
            <a:r>
              <a:rPr lang="en-GB" dirty="0"/>
              <a:t> </a:t>
            </a:r>
            <a:r>
              <a:rPr lang="en-GB" dirty="0" err="1"/>
              <a:t>istraživanjima</a:t>
            </a:r>
            <a:r>
              <a:rPr lang="en-GB" dirty="0"/>
              <a:t>, </a:t>
            </a:r>
            <a:r>
              <a:rPr lang="en-GB" dirty="0" err="1"/>
              <a:t>pokazalo</a:t>
            </a:r>
            <a:r>
              <a:rPr lang="en-GB" dirty="0"/>
              <a:t> se da </a:t>
            </a:r>
            <a:r>
              <a:rPr lang="en-GB" dirty="0" err="1"/>
              <a:t>disregulacija</a:t>
            </a:r>
            <a:r>
              <a:rPr lang="en-GB" dirty="0"/>
              <a:t> u </a:t>
            </a:r>
            <a:r>
              <a:rPr lang="en-GB" dirty="0" err="1"/>
              <a:t>signaliziranju</a:t>
            </a:r>
            <a:r>
              <a:rPr lang="en-GB" dirty="0"/>
              <a:t> </a:t>
            </a:r>
            <a:r>
              <a:rPr lang="en-GB" dirty="0" err="1"/>
              <a:t>kalcijem</a:t>
            </a:r>
            <a:r>
              <a:rPr lang="en-GB" dirty="0"/>
              <a:t> </a:t>
            </a:r>
            <a:r>
              <a:rPr lang="en-GB" dirty="0" err="1"/>
              <a:t>uzrokuje</a:t>
            </a:r>
            <a:r>
              <a:rPr lang="en-GB" dirty="0"/>
              <a:t> </a:t>
            </a:r>
            <a:r>
              <a:rPr lang="en-GB" dirty="0" err="1"/>
              <a:t>razne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. </a:t>
            </a:r>
            <a:endParaRPr lang="hr-HR" dirty="0"/>
          </a:p>
          <a:p>
            <a:r>
              <a:rPr lang="hr-HR" dirty="0"/>
              <a:t>U ovom istraživanju </a:t>
            </a:r>
            <a:r>
              <a:rPr lang="en-GB" dirty="0" err="1"/>
              <a:t>pokazalo</a:t>
            </a:r>
            <a:r>
              <a:rPr lang="en-GB" dirty="0"/>
              <a:t> da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nasljedne</a:t>
            </a:r>
            <a:r>
              <a:rPr lang="en-GB" dirty="0"/>
              <a:t> </a:t>
            </a:r>
            <a:r>
              <a:rPr lang="en-GB" dirty="0" err="1"/>
              <a:t>Alzheimerove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, </a:t>
            </a:r>
            <a:r>
              <a:rPr lang="en-GB" dirty="0" err="1"/>
              <a:t>mutanti</a:t>
            </a:r>
            <a:r>
              <a:rPr lang="en-GB" dirty="0"/>
              <a:t> </a:t>
            </a:r>
            <a:r>
              <a:rPr lang="en-GB" dirty="0" err="1"/>
              <a:t>presenilina</a:t>
            </a:r>
            <a:r>
              <a:rPr lang="en-GB" dirty="0"/>
              <a:t> (PS1-M146L </a:t>
            </a:r>
            <a:r>
              <a:rPr lang="en-GB" dirty="0" err="1"/>
              <a:t>i</a:t>
            </a:r>
            <a:r>
              <a:rPr lang="en-GB" dirty="0"/>
              <a:t> PS2-N141) </a:t>
            </a:r>
            <a:r>
              <a:rPr lang="en-GB" dirty="0" err="1"/>
              <a:t>uzajamno</a:t>
            </a:r>
            <a:r>
              <a:rPr lang="en-GB" dirty="0"/>
              <a:t> </a:t>
            </a:r>
            <a:r>
              <a:rPr lang="en-GB" dirty="0" err="1"/>
              <a:t>djeluju</a:t>
            </a:r>
            <a:r>
              <a:rPr lang="en-GB" dirty="0"/>
              <a:t> s IP</a:t>
            </a:r>
            <a:r>
              <a:rPr lang="en-GB" sz="2400" dirty="0"/>
              <a:t>3</a:t>
            </a:r>
            <a:r>
              <a:rPr lang="en-GB" dirty="0"/>
              <a:t>R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pojačavaju</a:t>
            </a:r>
            <a:r>
              <a:rPr lang="en-GB" dirty="0"/>
              <a:t> </a:t>
            </a:r>
            <a:r>
              <a:rPr lang="en-GB" dirty="0" err="1"/>
              <a:t>njegovo</a:t>
            </a:r>
            <a:r>
              <a:rPr lang="en-GB" dirty="0"/>
              <a:t> </a:t>
            </a:r>
            <a:r>
              <a:rPr lang="en-GB" dirty="0" err="1"/>
              <a:t>otvaranje</a:t>
            </a:r>
            <a:r>
              <a:rPr lang="en-GB" dirty="0"/>
              <a:t>, </a:t>
            </a:r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razina</a:t>
            </a:r>
            <a:r>
              <a:rPr lang="en-GB" dirty="0"/>
              <a:t> IP3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zasićena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suboptimalna</a:t>
            </a:r>
            <a:r>
              <a:rPr lang="hr-HR" dirty="0"/>
              <a:t>.</a:t>
            </a:r>
            <a:endParaRPr lang="en-US" dirty="0"/>
          </a:p>
          <a:p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dublje</a:t>
            </a:r>
            <a:r>
              <a:rPr lang="en-US" dirty="0"/>
              <a:t> </a:t>
            </a:r>
            <a:r>
              <a:rPr lang="en-US" dirty="0" err="1"/>
              <a:t>istražiti</a:t>
            </a:r>
            <a:r>
              <a:rPr lang="en-US" dirty="0"/>
              <a:t> </a:t>
            </a:r>
            <a:r>
              <a:rPr lang="en-US" dirty="0" err="1"/>
              <a:t>fiziološke</a:t>
            </a:r>
            <a:r>
              <a:rPr lang="en-US" dirty="0"/>
              <a:t> </a:t>
            </a:r>
            <a:r>
              <a:rPr lang="en-US" dirty="0" err="1"/>
              <a:t>implikacije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neuronalnom</a:t>
            </a:r>
            <a:r>
              <a:rPr lang="en-US" dirty="0"/>
              <a:t> </a:t>
            </a:r>
            <a:r>
              <a:rPr lang="en-US" dirty="0" err="1"/>
              <a:t>kontektsu</a:t>
            </a:r>
            <a:r>
              <a:rPr lang="en-US" dirty="0"/>
              <a:t>.</a:t>
            </a:r>
            <a:endParaRPr lang="hr-HR" dirty="0"/>
          </a:p>
          <a:p>
            <a:r>
              <a:rPr lang="hr-HR" dirty="0"/>
              <a:t>P</a:t>
            </a:r>
            <a:r>
              <a:rPr lang="en-GB" dirty="0" err="1"/>
              <a:t>otrebno</a:t>
            </a:r>
            <a:r>
              <a:rPr lang="en-GB" dirty="0"/>
              <a:t> je </a:t>
            </a:r>
            <a:r>
              <a:rPr lang="en-GB" dirty="0" err="1"/>
              <a:t>proučavati</a:t>
            </a:r>
            <a:r>
              <a:rPr lang="en-GB" dirty="0"/>
              <a:t> </a:t>
            </a:r>
            <a:r>
              <a:rPr lang="en-GB" dirty="0" err="1"/>
              <a:t>izmijenjeno</a:t>
            </a:r>
            <a:r>
              <a:rPr lang="en-GB" dirty="0"/>
              <a:t> </a:t>
            </a:r>
            <a:r>
              <a:rPr lang="en-GB" dirty="0" err="1"/>
              <a:t>signaliziranje</a:t>
            </a:r>
            <a:r>
              <a:rPr lang="en-GB" dirty="0"/>
              <a:t> </a:t>
            </a:r>
            <a:r>
              <a:rPr lang="en-GB" dirty="0" err="1"/>
              <a:t>kalcijem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sporadičnim</a:t>
            </a:r>
            <a:r>
              <a:rPr lang="en-GB" dirty="0"/>
              <a:t> </a:t>
            </a:r>
            <a:r>
              <a:rPr lang="en-GB" dirty="0" err="1"/>
              <a:t>oblicima</a:t>
            </a:r>
            <a:r>
              <a:rPr lang="en-GB" dirty="0"/>
              <a:t> </a:t>
            </a:r>
            <a:r>
              <a:rPr lang="en-GB" dirty="0" err="1"/>
              <a:t>Alzheimerove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. </a:t>
            </a:r>
            <a:r>
              <a:rPr lang="en-GB" dirty="0" err="1"/>
              <a:t>Brojna</a:t>
            </a:r>
            <a:r>
              <a:rPr lang="en-GB" dirty="0"/>
              <a:t> </a:t>
            </a:r>
            <a:r>
              <a:rPr lang="en-GB" dirty="0" err="1"/>
              <a:t>istraživanja</a:t>
            </a:r>
            <a:r>
              <a:rPr lang="en-GB" dirty="0"/>
              <a:t> </a:t>
            </a:r>
            <a:r>
              <a:rPr lang="en-GB" dirty="0" err="1"/>
              <a:t>upućuju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 da </a:t>
            </a:r>
            <a:r>
              <a:rPr lang="en-GB" dirty="0" err="1"/>
              <a:t>terapije</a:t>
            </a:r>
            <a:r>
              <a:rPr lang="en-GB" dirty="0"/>
              <a:t> </a:t>
            </a:r>
            <a:r>
              <a:rPr lang="en-GB" dirty="0" err="1"/>
              <a:t>usmjerene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receptore</a:t>
            </a:r>
            <a:r>
              <a:rPr lang="en-GB" dirty="0"/>
              <a:t> </a:t>
            </a:r>
            <a:r>
              <a:rPr lang="en-GB" dirty="0" err="1"/>
              <a:t>povezane</a:t>
            </a:r>
            <a:r>
              <a:rPr lang="en-GB" dirty="0"/>
              <a:t> s </a:t>
            </a:r>
            <a:r>
              <a:rPr lang="en-GB" dirty="0" err="1"/>
              <a:t>kalcijem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preokrenuti</a:t>
            </a:r>
            <a:r>
              <a:rPr lang="en-GB" dirty="0"/>
              <a:t> </a:t>
            </a:r>
            <a:r>
              <a:rPr lang="en-GB" dirty="0" err="1"/>
              <a:t>patološke</a:t>
            </a:r>
            <a:r>
              <a:rPr lang="en-GB" dirty="0"/>
              <a:t> </a:t>
            </a:r>
            <a:r>
              <a:rPr lang="en-GB" dirty="0" err="1"/>
              <a:t>promjene</a:t>
            </a:r>
            <a:r>
              <a:rPr lang="en-GB" dirty="0"/>
              <a:t> </a:t>
            </a:r>
            <a:r>
              <a:rPr lang="en-GB" dirty="0" err="1"/>
              <a:t>povezane</a:t>
            </a:r>
            <a:r>
              <a:rPr lang="en-GB" dirty="0"/>
              <a:t> s </a:t>
            </a:r>
            <a:r>
              <a:rPr lang="en-GB" dirty="0" err="1"/>
              <a:t>Alzheimerovom</a:t>
            </a:r>
            <a:r>
              <a:rPr lang="en-GB" dirty="0"/>
              <a:t> </a:t>
            </a:r>
            <a:r>
              <a:rPr lang="en-GB" dirty="0" err="1"/>
              <a:t>bolešću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" name="Slika 16">
            <a:extLst>
              <a:ext uri="{FF2B5EF4-FFF2-40B4-BE49-F238E27FC236}">
                <a16:creationId xmlns:a16="http://schemas.microsoft.com/office/drawing/2014/main" id="{C3E793B3-6B31-4274-BE77-3A792F47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29" y="249157"/>
            <a:ext cx="1009791" cy="1133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C86C4-90DA-46CE-8F15-3479B7B8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60" y="5413288"/>
            <a:ext cx="1609950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FC62-7B7B-4F5E-B974-D548BCCE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BBFF-AF01-4D5A-A981-BB23BD92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20" y="30274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/>
              <a:t>Hvala na pozornosti!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7408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AE8C-7957-47B8-9AFD-06BFC094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15" y="313221"/>
            <a:ext cx="10515600" cy="1325563"/>
          </a:xfrm>
        </p:spPr>
        <p:txBody>
          <a:bodyPr/>
          <a:lstStyle/>
          <a:p>
            <a:r>
              <a:rPr lang="hr-HR"/>
              <a:t>Sažetak</a:t>
            </a:r>
            <a:endParaRPr lang="en-US"/>
          </a:p>
        </p:txBody>
      </p:sp>
      <p:sp>
        <p:nvSpPr>
          <p:cNvPr id="5" name="TekstniOkvir 4"/>
          <p:cNvSpPr txBox="1"/>
          <p:nvPr/>
        </p:nvSpPr>
        <p:spPr>
          <a:xfrm>
            <a:off x="-376645" y="2611709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Osnovni principi </a:t>
            </a:r>
          </a:p>
          <a:p>
            <a:pPr algn="ctr"/>
            <a:r>
              <a:rPr lang="hr-HR"/>
              <a:t>signalizacije kalcijem</a:t>
            </a:r>
            <a:endParaRPr lang="en-GB"/>
          </a:p>
        </p:txBody>
      </p:sp>
      <p:sp>
        <p:nvSpPr>
          <p:cNvPr id="6" name="TekstniOkvir 5"/>
          <p:cNvSpPr txBox="1"/>
          <p:nvPr/>
        </p:nvSpPr>
        <p:spPr>
          <a:xfrm>
            <a:off x="3100910" y="1913945"/>
            <a:ext cx="26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Ključni receptori</a:t>
            </a:r>
            <a:endParaRPr lang="en-GB"/>
          </a:p>
        </p:txBody>
      </p:sp>
      <p:sp>
        <p:nvSpPr>
          <p:cNvPr id="7" name="TekstniOkvir 6"/>
          <p:cNvSpPr txBox="1"/>
          <p:nvPr/>
        </p:nvSpPr>
        <p:spPr>
          <a:xfrm>
            <a:off x="7080069" y="1775446"/>
            <a:ext cx="321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Materijali i metode 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samog rada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0371908" y="2750208"/>
            <a:ext cx="296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035412" y="2647555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Patogeneza Alzheimerove bolesti</a:t>
            </a:r>
            <a:endParaRPr lang="en-GB"/>
          </a:p>
        </p:txBody>
      </p:sp>
      <p:sp>
        <p:nvSpPr>
          <p:cNvPr id="10" name="TekstniOkvir 9"/>
          <p:cNvSpPr txBox="1"/>
          <p:nvPr/>
        </p:nvSpPr>
        <p:spPr>
          <a:xfrm>
            <a:off x="5921815" y="4856471"/>
            <a:ext cx="261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Zaključak</a:t>
            </a:r>
            <a:endParaRPr lang="en-GB" sz="2000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26" y="3258040"/>
            <a:ext cx="990738" cy="101931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51" y="2233657"/>
            <a:ext cx="1848108" cy="203863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00" y="890476"/>
            <a:ext cx="1819529" cy="160042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405" y="2446645"/>
            <a:ext cx="1438476" cy="192431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538" y="3107339"/>
            <a:ext cx="2534004" cy="156231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227207"/>
            <a:ext cx="1009791" cy="1133633"/>
          </a:xfrm>
          <a:prstGeom prst="rect">
            <a:avLst/>
          </a:prstGeom>
        </p:spPr>
      </p:pic>
      <p:cxnSp>
        <p:nvCxnSpPr>
          <p:cNvPr id="19" name="Zakrivljeni poveznik 18"/>
          <p:cNvCxnSpPr>
            <a:endCxn id="6" idx="1"/>
          </p:cNvCxnSpPr>
          <p:nvPr/>
        </p:nvCxnSpPr>
        <p:spPr>
          <a:xfrm flipV="1">
            <a:off x="2436970" y="2098611"/>
            <a:ext cx="663940" cy="34803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Zakrivljeni poveznik 27"/>
          <p:cNvCxnSpPr/>
          <p:nvPr/>
        </p:nvCxnSpPr>
        <p:spPr>
          <a:xfrm rot="16200000" flipH="1">
            <a:off x="4862234" y="2068682"/>
            <a:ext cx="548944" cy="52996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Zakrivljeni poveznik 28"/>
          <p:cNvCxnSpPr/>
          <p:nvPr/>
        </p:nvCxnSpPr>
        <p:spPr>
          <a:xfrm flipV="1">
            <a:off x="7229190" y="2224996"/>
            <a:ext cx="663940" cy="34803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ka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7445" y="2131350"/>
            <a:ext cx="728724" cy="750370"/>
          </a:xfrm>
          <a:prstGeom prst="rect">
            <a:avLst/>
          </a:prstGeom>
        </p:spPr>
      </p:pic>
      <p:cxnSp>
        <p:nvCxnSpPr>
          <p:cNvPr id="32" name="Zakrivljeni poveznik 31"/>
          <p:cNvCxnSpPr/>
          <p:nvPr/>
        </p:nvCxnSpPr>
        <p:spPr>
          <a:xfrm rot="10800000" flipV="1">
            <a:off x="7820855" y="4706233"/>
            <a:ext cx="1683576" cy="7005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8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021A-8863-4E9C-9BFD-FAA07171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794" y="3441646"/>
            <a:ext cx="5447206" cy="1501868"/>
          </a:xfrm>
        </p:spPr>
        <p:txBody>
          <a:bodyPr>
            <a:normAutofit fontScale="90000"/>
          </a:bodyPr>
          <a:lstStyle/>
          <a:p>
            <a:r>
              <a:rPr lang="hr-HR" sz="2000" b="1" dirty="0"/>
              <a:t>Mehanizam Ca²⁺ signaliziranja u stanici, reguliran pomoću kanala, pumpi, transportera i veznih proteina. </a:t>
            </a:r>
            <a:b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2000" dirty="0">
                <a:latin typeface="+mn-lt"/>
              </a:rPr>
              <a:t>Kalcij je svestrana signalna molekula</a:t>
            </a:r>
            <a:br>
              <a:rPr lang="pl-PL" sz="2000" dirty="0">
                <a:latin typeface="+mn-lt"/>
              </a:rPr>
            </a:b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-</a:t>
            </a:r>
            <a:r>
              <a:rPr lang="hr-HR" sz="2000" dirty="0">
                <a:latin typeface="+mn-lt"/>
              </a:rPr>
              <a:t>K</a:t>
            </a:r>
            <a:r>
              <a:rPr lang="en-GB" sz="2000" dirty="0" err="1">
                <a:latin typeface="+mn-lt"/>
              </a:rPr>
              <a:t>ljučn</a:t>
            </a:r>
            <a:r>
              <a:rPr lang="hr-HR" sz="2000" dirty="0">
                <a:latin typeface="+mn-lt"/>
              </a:rPr>
              <a:t>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ulog</a:t>
            </a:r>
            <a:r>
              <a:rPr lang="hr-HR" sz="2000" dirty="0">
                <a:latin typeface="+mn-lt"/>
              </a:rPr>
              <a:t>a</a:t>
            </a:r>
            <a:r>
              <a:rPr lang="en-GB" sz="2000" dirty="0">
                <a:latin typeface="+mn-lt"/>
              </a:rPr>
              <a:t> u </a:t>
            </a:r>
            <a:r>
              <a:rPr lang="en-GB" sz="2000" dirty="0" err="1">
                <a:latin typeface="+mn-lt"/>
              </a:rPr>
              <a:t>staničnoj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signalizaciji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održavanju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homeostaze</a:t>
            </a: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r>
              <a:rPr lang="hr-HR" sz="2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GB" sz="2000" dirty="0" err="1">
                <a:latin typeface="+mn-lt"/>
              </a:rPr>
              <a:t>prijenos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kalcijevih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iona</a:t>
            </a:r>
            <a:r>
              <a:rPr lang="en-GB" sz="2000" dirty="0">
                <a:latin typeface="+mn-lt"/>
              </a:rPr>
              <a:t> (Ca²⁺), </a:t>
            </a:r>
            <a:r>
              <a:rPr lang="en-GB" sz="2000" dirty="0" err="1">
                <a:latin typeface="+mn-lt"/>
              </a:rPr>
              <a:t>ako</a:t>
            </a:r>
            <a:r>
              <a:rPr lang="en-GB" sz="2000" dirty="0">
                <a:latin typeface="+mn-lt"/>
              </a:rPr>
              <a:t> je </a:t>
            </a:r>
            <a:r>
              <a:rPr lang="en-GB" sz="2000" dirty="0" err="1">
                <a:latin typeface="+mn-lt"/>
              </a:rPr>
              <a:t>došlo</a:t>
            </a:r>
            <a:r>
              <a:rPr lang="en-GB" sz="2000" dirty="0">
                <a:latin typeface="+mn-lt"/>
              </a:rPr>
              <a:t> do </a:t>
            </a:r>
            <a:r>
              <a:rPr lang="en-GB" sz="2000" dirty="0" err="1">
                <a:latin typeface="+mn-lt"/>
              </a:rPr>
              <a:t>promjene</a:t>
            </a:r>
            <a:r>
              <a:rPr lang="en-GB" sz="2000" dirty="0">
                <a:latin typeface="+mn-lt"/>
              </a:rPr>
              <a:t> u </a:t>
            </a:r>
            <a:r>
              <a:rPr lang="en-GB" sz="2000" dirty="0" err="1">
                <a:latin typeface="+mn-lt"/>
              </a:rPr>
              <a:t>koncentraciji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između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različitih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staničnih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odjeljaka</a:t>
            </a:r>
            <a:r>
              <a:rPr lang="en-GB" sz="2000" dirty="0">
                <a:latin typeface="+mn-lt"/>
              </a:rPr>
              <a:t>.</a:t>
            </a: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r>
              <a:rPr lang="hr-HR" sz="2000" dirty="0">
                <a:latin typeface="+mn-lt"/>
              </a:rPr>
              <a:t>-</a:t>
            </a:r>
            <a:r>
              <a:rPr lang="en-GB" sz="2000" dirty="0">
                <a:latin typeface="+mn-lt"/>
              </a:rPr>
              <a:t>U </a:t>
            </a:r>
            <a:r>
              <a:rPr lang="en-GB" sz="2000" dirty="0" err="1">
                <a:latin typeface="+mn-lt"/>
              </a:rPr>
              <a:t>izvanstaničnom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prostoru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endoplazmatskom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retikulumu</a:t>
            </a:r>
            <a:r>
              <a:rPr lang="en-GB" sz="2000" dirty="0">
                <a:latin typeface="+mn-lt"/>
              </a:rPr>
              <a:t>,</a:t>
            </a:r>
            <a:r>
              <a:rPr lang="hr-HR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koncentracija</a:t>
            </a:r>
            <a:r>
              <a:rPr lang="en-GB" sz="2000" dirty="0">
                <a:latin typeface="+mn-lt"/>
              </a:rPr>
              <a:t> Ca²⁺ je </a:t>
            </a:r>
            <a:r>
              <a:rPr lang="en-GB" sz="2000" dirty="0" err="1">
                <a:latin typeface="+mn-lt"/>
              </a:rPr>
              <a:t>visoka</a:t>
            </a: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r>
              <a:rPr lang="hr-HR" sz="2000" dirty="0">
                <a:latin typeface="+mn-lt"/>
              </a:rPr>
              <a:t>-U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citosolu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mitohondrijima</a:t>
            </a:r>
            <a:r>
              <a:rPr lang="en-GB" sz="2000" dirty="0">
                <a:latin typeface="+mn-lt"/>
              </a:rPr>
              <a:t> je </a:t>
            </a:r>
            <a:r>
              <a:rPr lang="en-GB" sz="2000" dirty="0" err="1">
                <a:latin typeface="+mn-lt"/>
              </a:rPr>
              <a:t>niska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koncentracija</a:t>
            </a:r>
            <a:r>
              <a:rPr lang="en-GB" sz="2000" dirty="0">
                <a:latin typeface="+mn-lt"/>
              </a:rPr>
              <a:t> Ca²⁺</a:t>
            </a: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r>
              <a:rPr lang="hr-HR" sz="2000" dirty="0">
                <a:latin typeface="+mn-lt"/>
              </a:rPr>
              <a:t>VGCC-</a:t>
            </a:r>
            <a:r>
              <a:rPr lang="en-GB" sz="2000" dirty="0" err="1">
                <a:latin typeface="+mn-lt"/>
              </a:rPr>
              <a:t>naponom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regulirani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kalcijevi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kanali</a:t>
            </a:r>
            <a:r>
              <a:rPr lang="en-GB" sz="2000" dirty="0">
                <a:latin typeface="+mn-lt"/>
              </a:rPr>
              <a:t>, </a:t>
            </a:r>
            <a:br>
              <a:rPr lang="hr-HR" sz="2000" dirty="0">
                <a:latin typeface="+mn-lt"/>
              </a:rPr>
            </a:br>
            <a:r>
              <a:rPr lang="en-GB" sz="2000" dirty="0">
                <a:latin typeface="+mn-lt"/>
              </a:rPr>
              <a:t>P2X7 </a:t>
            </a:r>
            <a:r>
              <a:rPr lang="en-GB" sz="2000" dirty="0" err="1">
                <a:latin typeface="+mn-lt"/>
              </a:rPr>
              <a:t>receptorski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kanali</a:t>
            </a:r>
            <a:r>
              <a:rPr lang="en-GB" sz="2000" dirty="0">
                <a:latin typeface="+mn-lt"/>
              </a:rPr>
              <a:t> </a:t>
            </a:r>
            <a:br>
              <a:rPr lang="hr-HR" sz="2000" dirty="0">
                <a:latin typeface="+mn-lt"/>
              </a:rPr>
            </a:br>
            <a:r>
              <a:rPr lang="en-GB" sz="2000" dirty="0">
                <a:latin typeface="+mn-lt"/>
              </a:rPr>
              <a:t>TRP</a:t>
            </a:r>
            <a:r>
              <a:rPr lang="hr-HR" sz="2000" dirty="0">
                <a:latin typeface="+mn-lt"/>
              </a:rPr>
              <a:t>C</a:t>
            </a:r>
            <a:r>
              <a:rPr lang="en-GB" sz="2000" dirty="0">
                <a:latin typeface="+mn-lt"/>
              </a:rPr>
              <a:t> (</a:t>
            </a:r>
            <a:r>
              <a:rPr lang="en-GB" sz="2000" i="1" dirty="0" err="1">
                <a:latin typeface="+mn-lt"/>
              </a:rPr>
              <a:t>engl.</a:t>
            </a:r>
            <a:r>
              <a:rPr lang="en-GB" sz="2000" i="1" dirty="0">
                <a:latin typeface="+mn-lt"/>
              </a:rPr>
              <a:t> transient receptor potential</a:t>
            </a:r>
            <a:r>
              <a:rPr lang="hr-HR" sz="2000" i="1" dirty="0">
                <a:latin typeface="+mn-lt"/>
              </a:rPr>
              <a:t> </a:t>
            </a:r>
            <a:r>
              <a:rPr lang="hr-HR" sz="2000" i="1" dirty="0" err="1">
                <a:latin typeface="+mn-lt"/>
              </a:rPr>
              <a:t>channels</a:t>
            </a:r>
            <a:r>
              <a:rPr lang="en-GB" sz="2000" dirty="0">
                <a:latin typeface="+mn-lt"/>
              </a:rPr>
              <a:t>)</a:t>
            </a: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r>
              <a:rPr lang="en-GB" sz="2000" dirty="0">
                <a:latin typeface="+mn-lt"/>
              </a:rPr>
              <a:t>IP₃R </a:t>
            </a:r>
            <a:r>
              <a:rPr lang="hr-HR" sz="2000" dirty="0">
                <a:latin typeface="+mn-lt"/>
              </a:rPr>
              <a:t>-</a:t>
            </a:r>
            <a:r>
              <a:rPr lang="en-GB" sz="2000" dirty="0" err="1">
                <a:latin typeface="+mn-lt"/>
              </a:rPr>
              <a:t>inozitol</a:t>
            </a:r>
            <a:r>
              <a:rPr lang="en-GB" sz="2000" dirty="0">
                <a:latin typeface="+mn-lt"/>
              </a:rPr>
              <a:t> 1,4,5-trifosfatni </a:t>
            </a:r>
            <a:r>
              <a:rPr lang="en-GB" sz="2000" dirty="0" err="1">
                <a:latin typeface="+mn-lt"/>
              </a:rPr>
              <a:t>receptori</a:t>
            </a:r>
            <a:r>
              <a:rPr lang="en-GB" sz="2000" dirty="0">
                <a:latin typeface="+mn-lt"/>
              </a:rPr>
              <a:t> </a:t>
            </a:r>
            <a:br>
              <a:rPr lang="hr-HR" sz="2000" dirty="0">
                <a:latin typeface="+mn-lt"/>
              </a:rPr>
            </a:br>
            <a:r>
              <a:rPr lang="en-GB" sz="2000" dirty="0" err="1">
                <a:latin typeface="+mn-lt"/>
              </a:rPr>
              <a:t>RyR</a:t>
            </a:r>
            <a:r>
              <a:rPr lang="hr-HR" sz="2000" dirty="0">
                <a:latin typeface="+mn-lt"/>
              </a:rPr>
              <a:t> -</a:t>
            </a:r>
            <a:r>
              <a:rPr lang="en-GB" sz="2000" dirty="0" err="1">
                <a:latin typeface="+mn-lt"/>
              </a:rPr>
              <a:t>rijanodinski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receptori</a:t>
            </a:r>
            <a:br>
              <a:rPr lang="hr-HR" sz="1800" dirty="0">
                <a:latin typeface="+mn-lt"/>
              </a:rPr>
            </a:br>
            <a:br>
              <a:rPr lang="hr-HR" sz="1800" dirty="0">
                <a:latin typeface="+mn-lt"/>
              </a:rPr>
            </a:br>
            <a:br>
              <a:rPr lang="hr-HR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br>
              <a:rPr lang="pl-PL" sz="1800" dirty="0">
                <a:latin typeface="+mn-lt"/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A83B49-C5E3-4184-B486-434E1CE9D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39" y="175931"/>
            <a:ext cx="6268661" cy="61743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0E3151-E582-4606-98D2-2EEE8901B592}"/>
              </a:ext>
            </a:extLst>
          </p:cNvPr>
          <p:cNvSpPr/>
          <p:nvPr/>
        </p:nvSpPr>
        <p:spPr>
          <a:xfrm>
            <a:off x="206928" y="6299770"/>
            <a:ext cx="5606644" cy="55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Giorgi C,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Danese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Missiroli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Patergnani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Pinton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P. Calcium Dynamics as a Machine for Decoding Signals. Trends Cell Biol. 2018.;xx:1–16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6570622" y="2076994"/>
            <a:ext cx="5795549" cy="3357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>
                <a:solidFill>
                  <a:schemeClr val="tx1"/>
                </a:solidFill>
              </a:rPr>
              <a:t>MAM- engl. </a:t>
            </a:r>
            <a:r>
              <a:rPr lang="hr-HR" i="1">
                <a:solidFill>
                  <a:schemeClr val="tx1"/>
                </a:solidFill>
              </a:rPr>
              <a:t>Mitochondria associated membranes</a:t>
            </a:r>
          </a:p>
          <a:p>
            <a:endParaRPr lang="hr-HR" i="1">
              <a:solidFill>
                <a:schemeClr val="tx1"/>
              </a:solidFill>
            </a:endParaRPr>
          </a:p>
          <a:p>
            <a:r>
              <a:rPr lang="hr-HR">
                <a:solidFill>
                  <a:schemeClr val="tx1"/>
                </a:solidFill>
              </a:rPr>
              <a:t>Mptp- </a:t>
            </a:r>
            <a:r>
              <a:rPr lang="hr-HR" i="1">
                <a:solidFill>
                  <a:schemeClr val="tx1"/>
                </a:solidFill>
              </a:rPr>
              <a:t>engl. </a:t>
            </a:r>
            <a:r>
              <a:rPr lang="en-GB" i="1">
                <a:solidFill>
                  <a:schemeClr val="tx1"/>
                </a:solidFill>
              </a:rPr>
              <a:t>Mitochondrial permeability transition pore</a:t>
            </a:r>
            <a:endParaRPr lang="hr-HR" i="1">
              <a:solidFill>
                <a:schemeClr val="tx1"/>
              </a:solidFill>
            </a:endParaRPr>
          </a:p>
          <a:p>
            <a:endParaRPr lang="hr-HR" i="1">
              <a:solidFill>
                <a:schemeClr val="tx1"/>
              </a:solidFill>
            </a:endParaRPr>
          </a:p>
          <a:p>
            <a:r>
              <a:rPr lang="hr-HR">
                <a:solidFill>
                  <a:schemeClr val="tx1"/>
                </a:solidFill>
              </a:rPr>
              <a:t>SERCA- </a:t>
            </a:r>
            <a:r>
              <a:rPr lang="hr-HR" i="1">
                <a:solidFill>
                  <a:schemeClr val="tx1"/>
                </a:solidFill>
              </a:rPr>
              <a:t>engl. Sarcoplasmic/endoplasmic reticulum ATPase</a:t>
            </a:r>
            <a:r>
              <a:rPr lang="en-GB" i="1">
                <a:solidFill>
                  <a:schemeClr val="tx1"/>
                </a:solidFill>
              </a:rPr>
              <a:t> </a:t>
            </a:r>
            <a:endParaRPr lang="hr-HR" i="1">
              <a:solidFill>
                <a:schemeClr val="tx1"/>
              </a:solidFill>
            </a:endParaRPr>
          </a:p>
          <a:p>
            <a:r>
              <a:rPr lang="en-GB" i="1">
                <a:solidFill>
                  <a:schemeClr val="tx1"/>
                </a:solidFill>
              </a:rPr>
              <a:t> </a:t>
            </a:r>
            <a:endParaRPr lang="hr-HR" i="1">
              <a:solidFill>
                <a:schemeClr val="tx1"/>
              </a:solidFill>
            </a:endParaRPr>
          </a:p>
          <a:p>
            <a:r>
              <a:rPr lang="hr-HR">
                <a:solidFill>
                  <a:schemeClr val="tx1"/>
                </a:solidFill>
              </a:rPr>
              <a:t>SOCE-</a:t>
            </a:r>
            <a:r>
              <a:rPr lang="hr-HR" i="1">
                <a:solidFill>
                  <a:schemeClr val="tx1"/>
                </a:solidFill>
              </a:rPr>
              <a:t>engl.</a:t>
            </a:r>
            <a:r>
              <a:rPr lang="hr-HR">
                <a:solidFill>
                  <a:schemeClr val="tx1"/>
                </a:solidFill>
              </a:rPr>
              <a:t> </a:t>
            </a:r>
            <a:r>
              <a:rPr lang="en-GB" i="1">
                <a:solidFill>
                  <a:schemeClr val="tx1"/>
                </a:solidFill>
              </a:rPr>
              <a:t>Store-operated calcium entry</a:t>
            </a:r>
            <a:endParaRPr lang="hr-HR" i="1">
              <a:solidFill>
                <a:schemeClr val="tx1"/>
              </a:solidFill>
            </a:endParaRPr>
          </a:p>
          <a:p>
            <a:r>
              <a:rPr lang="hr-HR" i="1">
                <a:solidFill>
                  <a:schemeClr val="tx1"/>
                </a:solidFill>
              </a:rPr>
              <a:t>       *</a:t>
            </a:r>
            <a:r>
              <a:rPr lang="hr-HR">
                <a:solidFill>
                  <a:schemeClr val="tx1"/>
                </a:solidFill>
              </a:rPr>
              <a:t>ORAI1                   *STIM1</a:t>
            </a:r>
          </a:p>
        </p:txBody>
      </p:sp>
    </p:spTree>
    <p:extLst>
      <p:ext uri="{BB962C8B-B14F-4D97-AF65-F5344CB8AC3E}">
        <p14:creationId xmlns:p14="http://schemas.microsoft.com/office/powerpoint/2010/main" val="22414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00F8-6135-4689-B6B2-C85768BD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634" y="-245552"/>
            <a:ext cx="10515600" cy="1325563"/>
          </a:xfrm>
        </p:spPr>
        <p:txBody>
          <a:bodyPr>
            <a:normAutofit/>
          </a:bodyPr>
          <a:lstStyle/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 promjena </a:t>
            </a:r>
            <a:r>
              <a:rPr lang="hr-H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konformacije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IP₃R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E7437-8F33-46EA-96FC-C8EC862A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49" y="1048700"/>
            <a:ext cx="4826009" cy="5244523"/>
          </a:xfrm>
        </p:spPr>
        <p:txBody>
          <a:bodyPr>
            <a:normAutofit fontScale="92500" lnSpcReduction="20000"/>
          </a:bodyPr>
          <a:lstStyle/>
          <a:p>
            <a:r>
              <a:rPr lang="en-GB" sz="1800"/>
              <a:t>Oslobađanje Ca²⁺ iz unutarnjih skladišta kontroliraju različiti kanali</a:t>
            </a:r>
            <a:r>
              <a:rPr lang="hr-HR" sz="1800"/>
              <a:t> : </a:t>
            </a:r>
            <a:r>
              <a:rPr lang="en-GB" sz="1800"/>
              <a:t>IP₃R i RYR</a:t>
            </a:r>
            <a:endParaRPr lang="hr-HR" sz="1800"/>
          </a:p>
          <a:p>
            <a:endParaRPr lang="hr-HR" sz="1800"/>
          </a:p>
          <a:p>
            <a:r>
              <a:rPr lang="en-GB" sz="1800"/>
              <a:t>IP₃R su kanali koji oslobađaju Ca²⁺ iz </a:t>
            </a:r>
            <a:r>
              <a:rPr lang="hr-HR" sz="1800"/>
              <a:t>ER </a:t>
            </a:r>
            <a:r>
              <a:rPr lang="en-GB" sz="1800"/>
              <a:t>kao odgovor na razni niz vanjskih podražaja od hormona, faktora rasta do neurotransmitera</a:t>
            </a:r>
            <a:endParaRPr lang="hr-HR" sz="1800"/>
          </a:p>
          <a:p>
            <a:endParaRPr lang="hr-HR" sz="1800"/>
          </a:p>
          <a:p>
            <a:r>
              <a:rPr lang="hr-HR" sz="1800"/>
              <a:t>S</a:t>
            </a:r>
            <a:r>
              <a:rPr lang="en-GB" sz="1800"/>
              <a:t>ekrecij</a:t>
            </a:r>
            <a:r>
              <a:rPr lang="hr-HR" sz="1800"/>
              <a:t>a</a:t>
            </a:r>
            <a:r>
              <a:rPr lang="en-GB" sz="1800"/>
              <a:t>, kontrakcij</a:t>
            </a:r>
            <a:r>
              <a:rPr lang="hr-HR" sz="1800"/>
              <a:t>a</a:t>
            </a:r>
            <a:r>
              <a:rPr lang="en-GB" sz="1800"/>
              <a:t> glatkih mišića, transkripcij</a:t>
            </a:r>
            <a:r>
              <a:rPr lang="hr-HR" sz="1800"/>
              <a:t>a</a:t>
            </a:r>
            <a:r>
              <a:rPr lang="en-GB" sz="1800"/>
              <a:t> gena i oplodnje, su aktivirani ili regulirani pomoću funkcionalnih IP₃R-a </a:t>
            </a:r>
            <a:endParaRPr lang="hr-HR" sz="1800"/>
          </a:p>
          <a:p>
            <a:endParaRPr lang="hr-HR" sz="1800"/>
          </a:p>
          <a:p>
            <a:r>
              <a:rPr lang="hr-HR" sz="1800"/>
              <a:t>H</a:t>
            </a:r>
            <a:r>
              <a:rPr lang="en-GB" sz="1800"/>
              <a:t>omotetramerni kanal, koji sadrži 4 vezna mjesta, a usidren je u </a:t>
            </a:r>
            <a:r>
              <a:rPr lang="hr-HR" sz="1800"/>
              <a:t>ER- u</a:t>
            </a:r>
            <a:r>
              <a:rPr lang="en-GB" sz="1800"/>
              <a:t>i jezgrinoj ovojnici </a:t>
            </a:r>
            <a:endParaRPr lang="hr-HR" sz="1800"/>
          </a:p>
          <a:p>
            <a:endParaRPr lang="hr-HR" sz="1800"/>
          </a:p>
          <a:p>
            <a:r>
              <a:rPr lang="en-GB" sz="1800"/>
              <a:t>IP₃R1, IP₃R2, IP₃R3</a:t>
            </a:r>
            <a:r>
              <a:rPr lang="hr-HR" sz="1800"/>
              <a:t> </a:t>
            </a:r>
            <a:r>
              <a:rPr lang="en-GB" sz="1800"/>
              <a:t>nastaju kao produkti triju različitih gena i alternativnim prekrajanjem mRNA </a:t>
            </a:r>
            <a:endParaRPr lang="hr-HR" sz="1800"/>
          </a:p>
          <a:p>
            <a:endParaRPr lang="hr-HR" sz="1800"/>
          </a:p>
          <a:p>
            <a:r>
              <a:rPr lang="en-GB" sz="1800"/>
              <a:t>Razlikuju se po fiziološkim svojstvima, ali imaju sličnu primarnu strukturu</a:t>
            </a:r>
            <a:endParaRPr lang="hr-HR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65D64-C504-4862-B95C-9006E2EB0F69}"/>
              </a:ext>
            </a:extLst>
          </p:cNvPr>
          <p:cNvSpPr/>
          <p:nvPr/>
        </p:nvSpPr>
        <p:spPr>
          <a:xfrm>
            <a:off x="5147716" y="582051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Berridge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MJ. The inositol triphosphate/calcium signaling pathway in health and disease.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Physiol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Rev. 2016.;1261–96.</a:t>
            </a:r>
            <a:endParaRPr lang="en-US" sz="1050" dirty="0"/>
          </a:p>
        </p:txBody>
      </p:sp>
      <p:sp>
        <p:nvSpPr>
          <p:cNvPr id="6" name="Pravokutnik 5"/>
          <p:cNvSpPr/>
          <p:nvPr/>
        </p:nvSpPr>
        <p:spPr>
          <a:xfrm>
            <a:off x="0" y="186398"/>
            <a:ext cx="5137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/>
              <a:t>Ključni receptori u kalcijevoj signalizaciji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5" y="836169"/>
            <a:ext cx="6790863" cy="48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4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E08C-C76E-40F7-A496-2DE49F97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23176"/>
            <a:ext cx="10515600" cy="1325563"/>
          </a:xfrm>
        </p:spPr>
        <p:txBody>
          <a:bodyPr/>
          <a:lstStyle/>
          <a:p>
            <a:r>
              <a:rPr lang="hr-HR"/>
              <a:t>CICR i RYR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79936" y="2506662"/>
            <a:ext cx="4814578" cy="4351338"/>
          </a:xfrm>
        </p:spPr>
        <p:txBody>
          <a:bodyPr>
            <a:normAutofit/>
          </a:bodyPr>
          <a:lstStyle/>
          <a:p>
            <a:pPr algn="just"/>
            <a:r>
              <a:rPr lang="hr-HR" sz="2400"/>
              <a:t>S</a:t>
            </a:r>
            <a:r>
              <a:rPr lang="en-GB" sz="2400"/>
              <a:t>redstvo za pojačavanje mikroskopskih početnih događaja kako bi se generirali kalcijevi signali</a:t>
            </a:r>
            <a:endParaRPr lang="hr-HR" sz="2400"/>
          </a:p>
          <a:p>
            <a:pPr algn="just"/>
            <a:endParaRPr lang="hr-HR" sz="2400"/>
          </a:p>
          <a:p>
            <a:pPr algn="just"/>
            <a:r>
              <a:rPr lang="hr-HR" sz="2400"/>
              <a:t>Kako bi </a:t>
            </a:r>
            <a:r>
              <a:rPr lang="en-GB" sz="2400"/>
              <a:t>kalcij kontrolirao staničnu aktivnost, mora doseći mete koje su udaljene od mjesta inicijacije signala, a pomoću </a:t>
            </a:r>
            <a:r>
              <a:rPr lang="en-GB" sz="2400" u="sng"/>
              <a:t>CICR-a</a:t>
            </a:r>
            <a:r>
              <a:rPr lang="en-GB" sz="2400"/>
              <a:t> stanice se ne moraju isključivo osloniti na sporu difuziju kalcijevih iona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25" y="134062"/>
            <a:ext cx="6349463" cy="577846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576925" y="5942568"/>
            <a:ext cx="6493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Li, Y., Xiong, Y., Wang, D. </a:t>
            </a:r>
            <a:r>
              <a:rPr lang="en-GB" sz="1400" i="1"/>
              <a:t>et al.</a:t>
            </a:r>
            <a:r>
              <a:rPr lang="en-GB" sz="1400"/>
              <a:t> Smart polymer-based calcium-ion self-regulated nanochannels by mimicking the biological Ca</a:t>
            </a:r>
            <a:r>
              <a:rPr lang="en-GB" sz="1400" baseline="30000"/>
              <a:t>2+</a:t>
            </a:r>
            <a:r>
              <a:rPr lang="en-GB" sz="1400"/>
              <a:t>-induced Ca</a:t>
            </a:r>
            <a:r>
              <a:rPr lang="en-GB" sz="1400" baseline="30000"/>
              <a:t>2+</a:t>
            </a:r>
            <a:r>
              <a:rPr lang="en-GB" sz="1400"/>
              <a:t> release process. </a:t>
            </a:r>
            <a:r>
              <a:rPr lang="en-GB" sz="1400" i="1"/>
              <a:t>NPG Asia Mater</a:t>
            </a:r>
            <a:r>
              <a:rPr lang="en-GB" sz="1400"/>
              <a:t> </a:t>
            </a:r>
            <a:r>
              <a:rPr lang="en-GB" sz="1400" b="1"/>
              <a:t>11</a:t>
            </a:r>
            <a:r>
              <a:rPr lang="en-GB" sz="1400"/>
              <a:t>, 46 (2019). https://doi.org/10.1038/s41427-019-0148-4</a:t>
            </a:r>
          </a:p>
        </p:txBody>
      </p:sp>
      <p:sp>
        <p:nvSpPr>
          <p:cNvPr id="9" name="Pravokutnik 8"/>
          <p:cNvSpPr/>
          <p:nvPr/>
        </p:nvSpPr>
        <p:spPr>
          <a:xfrm>
            <a:off x="471533" y="1596965"/>
            <a:ext cx="390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/>
              <a:t>engl. Calcium-Induced Calcium Release</a:t>
            </a:r>
          </a:p>
        </p:txBody>
      </p:sp>
      <p:cxnSp>
        <p:nvCxnSpPr>
          <p:cNvPr id="11" name="Ravni poveznik sa strelicom 10"/>
          <p:cNvCxnSpPr/>
          <p:nvPr/>
        </p:nvCxnSpPr>
        <p:spPr>
          <a:xfrm flipH="1">
            <a:off x="1058091" y="1318534"/>
            <a:ext cx="509452" cy="27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7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9AF8-45D1-4627-907A-80C114DD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3606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Signaliziranje kalcijem i neurodegenerativne bolesti</a:t>
            </a:r>
            <a:endParaRPr lang="en-US" sz="2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19A6-D1CE-47BF-A1ED-60669916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428417"/>
            <a:ext cx="12072257" cy="4351338"/>
          </a:xfrm>
        </p:spPr>
        <p:txBody>
          <a:bodyPr>
            <a:normAutofit/>
          </a:bodyPr>
          <a:lstStyle/>
          <a:p>
            <a:pPr algn="just"/>
            <a:r>
              <a:rPr lang="en-GB" sz="2000"/>
              <a:t>Kalcijevi ioni uključeni su u mnogim aspektima neuralne fiziologije od aktivnosti, rasta i diferencijacije neurona do sinaptičke plastičnosti, učenja, pamćenja, patofiziologije, nekroze, apoptoze i degeneracije</a:t>
            </a:r>
            <a:endParaRPr lang="hr-HR" sz="2000"/>
          </a:p>
          <a:p>
            <a:pPr algn="just"/>
            <a:r>
              <a:rPr lang="en-GB" sz="2000"/>
              <a:t>Alzheimerova bolest kao najčešći uzročnik demencije</a:t>
            </a:r>
            <a:r>
              <a:rPr lang="hr-HR" sz="2000"/>
              <a:t> </a:t>
            </a:r>
            <a:r>
              <a:rPr lang="hr-HR" sz="2000">
                <a:sym typeface="Wingdings" panose="05000000000000000000" pitchFamily="2" charset="2"/>
              </a:rPr>
              <a:t></a:t>
            </a:r>
            <a:r>
              <a:rPr lang="en-GB" sz="2000"/>
              <a:t> </a:t>
            </a:r>
            <a:r>
              <a:rPr lang="hr-HR" sz="2000"/>
              <a:t>G</a:t>
            </a:r>
            <a:r>
              <a:rPr lang="en-GB" sz="2000"/>
              <a:t>lavna obilježja Alzheimerove bolesti su akumulacija izvanstaničnih </a:t>
            </a:r>
            <a:r>
              <a:rPr lang="el-GR" sz="2000"/>
              <a:t>β-</a:t>
            </a:r>
            <a:r>
              <a:rPr lang="en-GB" sz="2000"/>
              <a:t>amiloidnih plakova i stvaranje unutarstaničnih neurofibrilarnih čvorova</a:t>
            </a:r>
            <a:endParaRPr lang="hr-HR" sz="2000"/>
          </a:p>
          <a:p>
            <a:pPr algn="just"/>
            <a:endParaRPr lang="hr-HR" sz="2000"/>
          </a:p>
          <a:p>
            <a:pPr algn="just"/>
            <a:r>
              <a:rPr lang="hr-HR" sz="2000"/>
              <a:t>O</a:t>
            </a:r>
            <a:r>
              <a:rPr lang="en-GB" sz="2000"/>
              <a:t>ko 10 % oboljelih nasljeđuje ju kao autosomno dominatnu osobinu zbog čega se može razviti i već u 30. godini</a:t>
            </a:r>
            <a:r>
              <a:rPr lang="hr-HR" sz="2000">
                <a:sym typeface="Wingdings" panose="05000000000000000000" pitchFamily="2" charset="2"/>
              </a:rPr>
              <a:t></a:t>
            </a:r>
            <a:r>
              <a:rPr lang="en-GB" sz="2000">
                <a:solidFill>
                  <a:srgbClr val="FF0000"/>
                </a:solidFill>
              </a:rPr>
              <a:t>nasljednu Alzheimerovu bolest (FAD, engl. Familiar Alzheimer disease)</a:t>
            </a:r>
            <a:endParaRPr lang="hr-HR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28" y="2886892"/>
            <a:ext cx="3075114" cy="301551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52647" y="6022177"/>
            <a:ext cx="419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https://www.nia.nih.gov/health/alzheimers-and-dementia/alzheimers-disease-fact-sheet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60" y="2795652"/>
            <a:ext cx="4749801" cy="358457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998240" y="6380222"/>
            <a:ext cx="7408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222222"/>
                </a:solidFill>
                <a:latin typeface="Arial" panose="020B0604020202020204" pitchFamily="34" charset="0"/>
              </a:rPr>
              <a:t>Nasb, Mohammad, Weichu Tao, and Ning Chen. "Alzheimer's disease puzzle: delving into pathogenesis hypotheses." </a:t>
            </a:r>
            <a:r>
              <a:rPr lang="en-GB" sz="1400" i="1">
                <a:solidFill>
                  <a:srgbClr val="222222"/>
                </a:solidFill>
                <a:latin typeface="Arial" panose="020B0604020202020204" pitchFamily="34" charset="0"/>
              </a:rPr>
              <a:t>Aging and Disease</a:t>
            </a:r>
            <a:r>
              <a:rPr lang="en-GB" sz="1400">
                <a:solidFill>
                  <a:srgbClr val="222222"/>
                </a:solidFill>
                <a:latin typeface="Arial" panose="020B0604020202020204" pitchFamily="34" charset="0"/>
              </a:rPr>
              <a:t> 15.1 (2024): 43.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4963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12A7-C839-4DC8-8BDF-957F4075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8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>
                <a:latin typeface="+mn-lt"/>
              </a:rPr>
              <a:t>Uloga IP3/ </a:t>
            </a:r>
            <a:r>
              <a:rPr lang="hr-HR" sz="2400">
                <a:latin typeface="+mn-lt"/>
              </a:rPr>
              <a:t>Ca²⁺ </a:t>
            </a:r>
            <a:r>
              <a:rPr lang="en-GB" sz="2400">
                <a:latin typeface="+mn-lt"/>
              </a:rPr>
              <a:t>signalnog puta u patofi</a:t>
            </a:r>
            <a:r>
              <a:rPr lang="hr-HR" sz="2400">
                <a:latin typeface="+mn-lt"/>
              </a:rPr>
              <a:t>zi</a:t>
            </a:r>
            <a:r>
              <a:rPr lang="en-GB" sz="2400">
                <a:latin typeface="+mn-lt"/>
              </a:rPr>
              <a:t>ologiji Alzheimerove bolesti</a:t>
            </a:r>
            <a:endParaRPr lang="en-US" sz="240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3" y="968176"/>
            <a:ext cx="7626669" cy="5392293"/>
          </a:xfrm>
        </p:spPr>
      </p:pic>
      <p:sp>
        <p:nvSpPr>
          <p:cNvPr id="5" name="Pravokutnik 4"/>
          <p:cNvSpPr/>
          <p:nvPr/>
        </p:nvSpPr>
        <p:spPr>
          <a:xfrm>
            <a:off x="2063931" y="63604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/>
              <a:t>Berridge MJ. The inositol triphosphate/calcium signaling pathway in health and disease. Physiol Rev. 2016.;1261–96.</a:t>
            </a:r>
          </a:p>
        </p:txBody>
      </p:sp>
    </p:spTree>
    <p:extLst>
      <p:ext uri="{BB962C8B-B14F-4D97-AF65-F5344CB8AC3E}">
        <p14:creationId xmlns:p14="http://schemas.microsoft.com/office/powerpoint/2010/main" val="427031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9354" y="-327524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92" y="525203"/>
            <a:ext cx="7511834" cy="565176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5401" y="1509554"/>
            <a:ext cx="3563292" cy="1385298"/>
          </a:xfrm>
        </p:spPr>
        <p:txBody>
          <a:bodyPr>
            <a:normAutofit fontScale="92500" lnSpcReduction="10000"/>
          </a:bodyPr>
          <a:lstStyle/>
          <a:p>
            <a:r>
              <a:rPr lang="hr-HR"/>
              <a:t>PS1 i 2 – mutirani presenelini su ključni u patofiziologiji FAD</a:t>
            </a:r>
            <a:br>
              <a:rPr lang="en-GB"/>
            </a:br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-26817" y="4207160"/>
            <a:ext cx="4545183" cy="2506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Mutacije u presenilinima rezultiraju disregulacijom signaliziranja Ca2+ koja je</a:t>
            </a:r>
            <a:br>
              <a:rPr lang="en-GB" sz="2000"/>
            </a:br>
            <a:r>
              <a:rPr lang="en-GB" sz="2000"/>
              <a:t>zaslužna za FAD. </a:t>
            </a:r>
            <a:br>
              <a:rPr lang="en-GB"/>
            </a:br>
            <a:endParaRPr lang="en-GB"/>
          </a:p>
        </p:txBody>
      </p:sp>
      <p:sp>
        <p:nvSpPr>
          <p:cNvPr id="8" name="TekstniOkvir 7"/>
          <p:cNvSpPr txBox="1"/>
          <p:nvPr/>
        </p:nvSpPr>
        <p:spPr>
          <a:xfrm>
            <a:off x="1264230" y="3807050"/>
            <a:ext cx="262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/>
              <a:t>Cilj/Hipoteza?</a:t>
            </a:r>
            <a:endParaRPr lang="en-GB" sz="2000" b="1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80" y="1009717"/>
            <a:ext cx="7394960" cy="5120445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4772296" y="6251846"/>
            <a:ext cx="9988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222222"/>
                </a:solidFill>
                <a:latin typeface="Helvetica Neue"/>
              </a:rPr>
              <a:t>Sun, Y.; Islam, S.; Michikawa, M.; Zou, K. Presenilin: A Multi-Functional Molecule in the Pathogenesis of Alzheimer’s Disease and Other Neurodegenerative Diseases. </a:t>
            </a:r>
            <a:r>
              <a:rPr lang="en-GB" sz="1400" i="1">
                <a:solidFill>
                  <a:srgbClr val="222222"/>
                </a:solidFill>
                <a:latin typeface="Helvetica Neue"/>
              </a:rPr>
              <a:t>Int. J. Mol. Sci.</a:t>
            </a:r>
            <a:r>
              <a:rPr lang="en-GB" sz="140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GB" sz="1400" b="1">
                <a:solidFill>
                  <a:srgbClr val="222222"/>
                </a:solidFill>
                <a:latin typeface="Helvetica Neue"/>
              </a:rPr>
              <a:t>2024</a:t>
            </a:r>
            <a:r>
              <a:rPr lang="en-GB" sz="1400">
                <a:solidFill>
                  <a:srgbClr val="222222"/>
                </a:solidFill>
                <a:latin typeface="Helvetica Neue"/>
              </a:rPr>
              <a:t>, </a:t>
            </a:r>
            <a:r>
              <a:rPr lang="en-GB" sz="1400" i="1">
                <a:solidFill>
                  <a:srgbClr val="222222"/>
                </a:solidFill>
                <a:latin typeface="Helvetica Neue"/>
              </a:rPr>
              <a:t>25</a:t>
            </a:r>
            <a:r>
              <a:rPr lang="en-GB" sz="1400">
                <a:solidFill>
                  <a:srgbClr val="222222"/>
                </a:solidFill>
                <a:latin typeface="Helvetica Neue"/>
              </a:rPr>
              <a:t>, 1757. https://doi.org/10.3390/ijms25031757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49346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E5A3-73F2-4F26-BB7E-B1480098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2" y="34874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/>
              <a:t>Materijali i metode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88000-28B7-4CAD-B243-A89966A2B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2" y="1820658"/>
            <a:ext cx="5706291" cy="4351338"/>
          </a:xfrm>
        </p:spPr>
        <p:txBody>
          <a:bodyPr>
            <a:normAutofit/>
          </a:bodyPr>
          <a:lstStyle/>
          <a:p>
            <a:pPr algn="just"/>
            <a:r>
              <a:rPr lang="hr-HR" sz="2400"/>
              <a:t>Koristili su </a:t>
            </a:r>
            <a:r>
              <a:rPr lang="en-GB" sz="2400"/>
              <a:t>stanice kukca </a:t>
            </a:r>
            <a:r>
              <a:rPr lang="en-GB" sz="2400" i="1"/>
              <a:t>Spodoptera frugiperda</a:t>
            </a:r>
            <a:r>
              <a:rPr lang="en-GB" sz="2400"/>
              <a:t> (Sf9) </a:t>
            </a:r>
            <a:r>
              <a:rPr lang="hr-HR" sz="2400"/>
              <a:t>i</a:t>
            </a:r>
            <a:r>
              <a:rPr lang="en-GB" sz="2400"/>
              <a:t> ljudske PS baculovirusne konstrukte (PS1-WT, PS1-M146L, PS2-WT i PS2-N141I), koristeći Bac-to-Bac sustav. </a:t>
            </a:r>
            <a:r>
              <a:rPr lang="hr-HR" sz="2400">
                <a:sym typeface="Wingdings" panose="05000000000000000000" pitchFamily="2" charset="2"/>
              </a:rPr>
              <a:t></a:t>
            </a:r>
            <a:r>
              <a:rPr lang="en-GB" sz="2400"/>
              <a:t>ekspresija potvrđena </a:t>
            </a:r>
            <a:r>
              <a:rPr lang="hr-HR" sz="2400"/>
              <a:t>Western blotom</a:t>
            </a:r>
          </a:p>
          <a:p>
            <a:pPr algn="just"/>
            <a:r>
              <a:rPr lang="hr-HR" sz="2400"/>
              <a:t>K</a:t>
            </a:r>
            <a:r>
              <a:rPr lang="en-GB" sz="2400"/>
              <a:t>okošje DT40 stanice</a:t>
            </a:r>
            <a:endParaRPr lang="hr-HR" sz="2400"/>
          </a:p>
          <a:p>
            <a:pPr algn="just"/>
            <a:r>
              <a:rPr lang="hr-HR" sz="2400" i="1"/>
              <a:t>Patch-clamp</a:t>
            </a:r>
            <a:r>
              <a:rPr lang="hr-HR" sz="2400"/>
              <a:t> tehnika </a:t>
            </a:r>
          </a:p>
          <a:p>
            <a:pPr algn="just"/>
            <a:r>
              <a:rPr lang="pl-PL" sz="2400"/>
              <a:t>Razinu Ca²⁺ u stanicama mjerili su Fura 2-AM analizom</a:t>
            </a:r>
            <a:endParaRPr lang="en-US" sz="2400"/>
          </a:p>
        </p:txBody>
      </p:sp>
      <p:sp>
        <p:nvSpPr>
          <p:cNvPr id="5" name="TekstniOkvir 4"/>
          <p:cNvSpPr txBox="1"/>
          <p:nvPr/>
        </p:nvSpPr>
        <p:spPr>
          <a:xfrm>
            <a:off x="8725989" y="1820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228" y="3653186"/>
            <a:ext cx="3534268" cy="2791215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444343" y="6444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>
                <a:solidFill>
                  <a:srgbClr val="000000"/>
                </a:solidFill>
              </a:rPr>
              <a:t>Rahman, T., &amp; Taylor, C. W. (2010). </a:t>
            </a:r>
            <a:r>
              <a:rPr lang="en-GB" sz="1200" i="1">
                <a:solidFill>
                  <a:srgbClr val="000000"/>
                </a:solidFill>
              </a:rPr>
              <a:t>Nuclear Patch-Clamp Recording from Inositol 1,4,5-Trisphosphate Receptors. Calcium in Living Cells, 199–224.</a:t>
            </a:r>
            <a:r>
              <a:rPr lang="en-GB" sz="1200">
                <a:solidFill>
                  <a:srgbClr val="000000"/>
                </a:solidFill>
              </a:rPr>
              <a:t> doi:10.1016/b978-0-12-374841-6.00008-6 </a:t>
            </a:r>
            <a:endParaRPr lang="en-GB" sz="120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55" y="34874"/>
            <a:ext cx="5736434" cy="396236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118411" y="820271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</a:t>
            </a:r>
            <a:r>
              <a:rPr lang="el-GR"/>
              <a:t>Ω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1360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Times New Roman</vt:lpstr>
      <vt:lpstr>Wingdings</vt:lpstr>
      <vt:lpstr>Office Theme</vt:lpstr>
      <vt:lpstr>izrađeno prema radu Mechanism of Ca2+ disruption in Alzheimer's disease by presenilin regulation of InsP3 receptor channel gating (Cheung et al.)  </vt:lpstr>
      <vt:lpstr>Sažetak</vt:lpstr>
      <vt:lpstr>Mehanizam Ca²⁺ signaliziranja u stanici, reguliran pomoću kanala, pumpi, transportera i veznih proteina.   -Kalcij je svestrana signalna molekula  -Ključna uloga u staničnoj signalizaciji i održavanju homeostaze   prijenos kalcijevih iona (Ca²⁺), ako je došlo do promjene u koncentraciji između različitih staničnih odjeljaka.  -U izvanstaničnom prostoru i endoplazmatskom retikulumu, koncentracija Ca²⁺ je visoka  -U citosolu i mitohondrijima je niska koncentracija Ca²⁺  VGCC-naponom regulirani kalcijevi kanali,  P2X7 receptorski kanali  TRPC (engl. transient receptor potential channels)   IP₃R -inozitol 1,4,5-trifosfatni receptori  RyR -rijanodinski receptori        </vt:lpstr>
      <vt:lpstr>Struktura i promjena konformacije IP₃R </vt:lpstr>
      <vt:lpstr>CICR i RYR</vt:lpstr>
      <vt:lpstr>Signaliziranje kalcijem i neurodegenerativne bolesti</vt:lpstr>
      <vt:lpstr>Uloga IP3/ Ca²⁺ signalnog puta u patofiziologiji Alzheimerove bolesti</vt:lpstr>
      <vt:lpstr>PowerPoint Presentation</vt:lpstr>
      <vt:lpstr>Materijali i metode</vt:lpstr>
      <vt:lpstr>FURA 2-AM</vt:lpstr>
      <vt:lpstr>Rezultati</vt:lpstr>
      <vt:lpstr>PowerPoint Presentation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Signalni putevi kalcijevog iona</dc:title>
  <dc:creator>Lucija Marcelić</dc:creator>
  <cp:lastModifiedBy>Lucija Marcelić</cp:lastModifiedBy>
  <cp:revision>72</cp:revision>
  <dcterms:created xsi:type="dcterms:W3CDTF">2025-03-17T13:13:23Z</dcterms:created>
  <dcterms:modified xsi:type="dcterms:W3CDTF">2025-04-25T13:52:07Z</dcterms:modified>
</cp:coreProperties>
</file>