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3" r:id="rId2"/>
    <p:sldId id="268" r:id="rId3"/>
    <p:sldId id="265" r:id="rId4"/>
    <p:sldId id="267" r:id="rId5"/>
    <p:sldId id="270" r:id="rId6"/>
    <p:sldId id="257" r:id="rId7"/>
    <p:sldId id="258" r:id="rId8"/>
    <p:sldId id="259" r:id="rId9"/>
    <p:sldId id="271" r:id="rId10"/>
    <p:sldId id="272" r:id="rId11"/>
    <p:sldId id="274" r:id="rId12"/>
    <p:sldId id="275" r:id="rId13"/>
    <p:sldId id="256" r:id="rId14"/>
    <p:sldId id="280" r:id="rId15"/>
    <p:sldId id="277" r:id="rId16"/>
    <p:sldId id="260" r:id="rId17"/>
    <p:sldId id="276" r:id="rId18"/>
    <p:sldId id="273" r:id="rId19"/>
    <p:sldId id="278" r:id="rId20"/>
    <p:sldId id="282" r:id="rId21"/>
    <p:sldId id="283" r:id="rId22"/>
    <p:sldId id="281" r:id="rId23"/>
    <p:sldId id="26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7A32"/>
    <a:srgbClr val="83CA70"/>
    <a:srgbClr val="A2D69E"/>
    <a:srgbClr val="69BD63"/>
    <a:srgbClr val="32491F"/>
    <a:srgbClr val="F79C09"/>
    <a:srgbClr val="E9C7EB"/>
    <a:srgbClr val="D594D8"/>
    <a:srgbClr val="AF42B4"/>
    <a:srgbClr val="702A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Svijetli stil 3 - Isticanj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Srednji stil 2 - Isticanj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Bez stila, s rešetkom tablice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6935" autoAdjust="0"/>
  </p:normalViewPr>
  <p:slideViewPr>
    <p:cSldViewPr snapToGrid="0">
      <p:cViewPr varScale="1">
        <p:scale>
          <a:sx n="77" d="100"/>
          <a:sy n="77" d="100"/>
        </p:scale>
        <p:origin x="91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6852E2-237F-4C85-839F-475323C85B61}" type="doc">
      <dgm:prSet loTypeId="urn:microsoft.com/office/officeart/2005/8/layout/hierarchy5" loCatId="hierarchy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50630101-2C44-4E53-A0C0-376FC765007A}">
      <dgm:prSet phldrT="[Tekst]" custT="1"/>
      <dgm:spPr/>
      <dgm:t>
        <a:bodyPr/>
        <a:lstStyle/>
        <a:p>
          <a:pPr algn="ctr">
            <a:lnSpc>
              <a:spcPct val="100000"/>
            </a:lnSpc>
          </a:pPr>
          <a:r>
            <a:rPr lang="hr-HR" sz="2800" dirty="0">
              <a:latin typeface="Bahnschrift Light" panose="020B0502040204020203" pitchFamily="34" charset="0"/>
            </a:rPr>
            <a:t>UV FILTRI</a:t>
          </a:r>
        </a:p>
        <a:p>
          <a:pPr algn="ctr">
            <a:lnSpc>
              <a:spcPct val="100000"/>
            </a:lnSpc>
          </a:pPr>
          <a:r>
            <a:rPr lang="hr-HR" sz="1400" dirty="0">
              <a:latin typeface="Bahnschrift Light" panose="020B0502040204020203" pitchFamily="34" charset="0"/>
            </a:rPr>
            <a:t>aktivne komponente</a:t>
          </a:r>
          <a:endParaRPr lang="en-US" sz="1400" dirty="0">
            <a:latin typeface="Bahnschrift Light" panose="020B0502040204020203" pitchFamily="34" charset="0"/>
          </a:endParaRPr>
        </a:p>
      </dgm:t>
    </dgm:pt>
    <dgm:pt modelId="{09F131AD-6E7F-41B0-9D3E-614A17812042}" type="parTrans" cxnId="{E7D4709C-9EBC-4332-AB85-87318B0135E0}">
      <dgm:prSet/>
      <dgm:spPr/>
      <dgm:t>
        <a:bodyPr/>
        <a:lstStyle/>
        <a:p>
          <a:endParaRPr lang="en-US" sz="1100">
            <a:latin typeface="Bahnschrift Light" panose="020B0502040204020203" pitchFamily="34" charset="0"/>
          </a:endParaRPr>
        </a:p>
      </dgm:t>
    </dgm:pt>
    <dgm:pt modelId="{11F3063C-40C7-4624-8044-C22A93203672}" type="sibTrans" cxnId="{E7D4709C-9EBC-4332-AB85-87318B0135E0}">
      <dgm:prSet/>
      <dgm:spPr/>
      <dgm:t>
        <a:bodyPr/>
        <a:lstStyle/>
        <a:p>
          <a:endParaRPr lang="en-US" sz="1100">
            <a:latin typeface="Bahnschrift Light" panose="020B0502040204020203" pitchFamily="34" charset="0"/>
          </a:endParaRPr>
        </a:p>
      </dgm:t>
    </dgm:pt>
    <dgm:pt modelId="{52EE4E00-EEAE-4665-AA3B-33F2BB29FC76}">
      <dgm:prSet phldrT="[Tekst]" custT="1"/>
      <dgm:spPr/>
      <dgm:t>
        <a:bodyPr/>
        <a:lstStyle/>
        <a:p>
          <a:r>
            <a:rPr lang="hr-HR" sz="1600" dirty="0">
              <a:latin typeface="Bahnschrift Light" panose="020B0502040204020203" pitchFamily="34" charset="0"/>
            </a:rPr>
            <a:t>ORGANSKI (kemijski)</a:t>
          </a:r>
          <a:endParaRPr lang="en-US" sz="1600" dirty="0">
            <a:latin typeface="Bahnschrift Light" panose="020B0502040204020203" pitchFamily="34" charset="0"/>
          </a:endParaRPr>
        </a:p>
      </dgm:t>
    </dgm:pt>
    <dgm:pt modelId="{5EB12C4D-406C-4285-BBD8-2C19BEBA64E9}" type="parTrans" cxnId="{0C293303-7872-48D8-AC0B-02DFEFA808D7}">
      <dgm:prSet custT="1"/>
      <dgm:spPr/>
      <dgm:t>
        <a:bodyPr/>
        <a:lstStyle/>
        <a:p>
          <a:endParaRPr lang="en-US" sz="100">
            <a:latin typeface="Bahnschrift Light" panose="020B0502040204020203" pitchFamily="34" charset="0"/>
          </a:endParaRPr>
        </a:p>
      </dgm:t>
    </dgm:pt>
    <dgm:pt modelId="{A03774BE-9390-471D-B5D3-90FA47301001}" type="sibTrans" cxnId="{0C293303-7872-48D8-AC0B-02DFEFA808D7}">
      <dgm:prSet/>
      <dgm:spPr/>
      <dgm:t>
        <a:bodyPr/>
        <a:lstStyle/>
        <a:p>
          <a:endParaRPr lang="en-US" sz="1100">
            <a:latin typeface="Bahnschrift Light" panose="020B0502040204020203" pitchFamily="34" charset="0"/>
          </a:endParaRPr>
        </a:p>
      </dgm:t>
    </dgm:pt>
    <dgm:pt modelId="{DF4D2B3E-4F5B-412D-82BD-235B0591DEDA}">
      <dgm:prSet phldrT="[Tekst]" custT="1"/>
      <dgm:spPr/>
      <dgm:t>
        <a:bodyPr/>
        <a:lstStyle/>
        <a:p>
          <a:r>
            <a:rPr lang="hr-HR" sz="1600" dirty="0">
              <a:latin typeface="Bahnschrift Light" panose="020B0502040204020203" pitchFamily="34" charset="0"/>
            </a:rPr>
            <a:t>ANORGANSKI (fizikalni)</a:t>
          </a:r>
          <a:endParaRPr lang="en-US" sz="1600" dirty="0">
            <a:latin typeface="Bahnschrift Light" panose="020B0502040204020203" pitchFamily="34" charset="0"/>
          </a:endParaRPr>
        </a:p>
      </dgm:t>
    </dgm:pt>
    <dgm:pt modelId="{63F74112-3251-4BE6-BC7E-2080DB76019C}" type="parTrans" cxnId="{358366BE-B7B9-43B6-8CF8-E743D932E432}">
      <dgm:prSet custT="1"/>
      <dgm:spPr/>
      <dgm:t>
        <a:bodyPr/>
        <a:lstStyle/>
        <a:p>
          <a:endParaRPr lang="en-US" sz="100">
            <a:latin typeface="Bahnschrift Light" panose="020B0502040204020203" pitchFamily="34" charset="0"/>
          </a:endParaRPr>
        </a:p>
      </dgm:t>
    </dgm:pt>
    <dgm:pt modelId="{15BE1650-663C-4B30-9F6F-8E7FBF39D4EE}" type="sibTrans" cxnId="{358366BE-B7B9-43B6-8CF8-E743D932E432}">
      <dgm:prSet/>
      <dgm:spPr/>
      <dgm:t>
        <a:bodyPr/>
        <a:lstStyle/>
        <a:p>
          <a:endParaRPr lang="en-US" sz="1100">
            <a:latin typeface="Bahnschrift Light" panose="020B0502040204020203" pitchFamily="34" charset="0"/>
          </a:endParaRPr>
        </a:p>
      </dgm:t>
    </dgm:pt>
    <dgm:pt modelId="{B51DAE3C-6E05-4EA1-A166-177B839B190F}">
      <dgm:prSet phldrT="[Tekst]" custT="1"/>
      <dgm:spPr/>
      <dgm:t>
        <a:bodyPr/>
        <a:lstStyle/>
        <a:p>
          <a:r>
            <a:rPr lang="en-US" sz="1200" b="0" i="0" dirty="0" err="1">
              <a:latin typeface="Bahnschrift Light" panose="020B0502040204020203" pitchFamily="34" charset="0"/>
            </a:rPr>
            <a:t>oksibenzon</a:t>
          </a:r>
          <a:r>
            <a:rPr lang="en-US" sz="1200" b="0" i="0" dirty="0">
              <a:latin typeface="Bahnschrift Light" panose="020B0502040204020203" pitchFamily="34" charset="0"/>
            </a:rPr>
            <a:t>, </a:t>
          </a:r>
          <a:r>
            <a:rPr lang="en-US" sz="1200" b="0" i="0" dirty="0" err="1">
              <a:latin typeface="Bahnschrift Light" panose="020B0502040204020203" pitchFamily="34" charset="0"/>
            </a:rPr>
            <a:t>oktokrilen</a:t>
          </a:r>
          <a:r>
            <a:rPr lang="en-US" sz="1200" b="0" i="0" dirty="0">
              <a:latin typeface="Bahnschrift Light" panose="020B0502040204020203" pitchFamily="34" charset="0"/>
            </a:rPr>
            <a:t>, </a:t>
          </a:r>
          <a:r>
            <a:rPr lang="en-US" sz="1200" b="0" i="0" dirty="0" err="1">
              <a:latin typeface="Bahnschrift Light" panose="020B0502040204020203" pitchFamily="34" charset="0"/>
            </a:rPr>
            <a:t>avobenzon</a:t>
          </a:r>
          <a:r>
            <a:rPr lang="en-US" sz="1200" b="0" i="0" dirty="0">
              <a:latin typeface="Bahnschrift Light" panose="020B0502040204020203" pitchFamily="34" charset="0"/>
            </a:rPr>
            <a:t>, </a:t>
          </a:r>
          <a:r>
            <a:rPr lang="en-US" sz="1200" b="0" i="0" dirty="0" err="1">
              <a:latin typeface="Bahnschrift Light" panose="020B0502040204020203" pitchFamily="34" charset="0"/>
            </a:rPr>
            <a:t>homosalat</a:t>
          </a:r>
          <a:r>
            <a:rPr lang="en-US" sz="1200" b="0" i="0" dirty="0">
              <a:latin typeface="Bahnschrift Light" panose="020B0502040204020203" pitchFamily="34" charset="0"/>
            </a:rPr>
            <a:t>, </a:t>
          </a:r>
          <a:r>
            <a:rPr lang="en-US" sz="1200" b="0" i="0" dirty="0" err="1">
              <a:latin typeface="Bahnschrift Light" panose="020B0502040204020203" pitchFamily="34" charset="0"/>
            </a:rPr>
            <a:t>oktinoksat</a:t>
          </a:r>
          <a:r>
            <a:rPr lang="en-US" sz="1200" b="0" i="0" dirty="0">
              <a:latin typeface="Bahnschrift Light" panose="020B0502040204020203" pitchFamily="34" charset="0"/>
            </a:rPr>
            <a:t>, </a:t>
          </a:r>
          <a:r>
            <a:rPr lang="en-US" sz="1200" b="0" i="0" dirty="0" err="1">
              <a:latin typeface="Bahnschrift Light" panose="020B0502040204020203" pitchFamily="34" charset="0"/>
            </a:rPr>
            <a:t>oktisalat</a:t>
          </a:r>
          <a:endParaRPr lang="en-US" sz="1200" dirty="0">
            <a:latin typeface="Bahnschrift Light" panose="020B0502040204020203" pitchFamily="34" charset="0"/>
          </a:endParaRPr>
        </a:p>
      </dgm:t>
    </dgm:pt>
    <dgm:pt modelId="{45E90499-0821-4882-9B8E-648C8E0B1059}" type="parTrans" cxnId="{25BED988-E581-456D-A6B9-1D974F6148E7}">
      <dgm:prSet custT="1"/>
      <dgm:spPr/>
      <dgm:t>
        <a:bodyPr/>
        <a:lstStyle/>
        <a:p>
          <a:endParaRPr lang="en-US" sz="100">
            <a:latin typeface="Bahnschrift Light" panose="020B0502040204020203" pitchFamily="34" charset="0"/>
          </a:endParaRPr>
        </a:p>
      </dgm:t>
    </dgm:pt>
    <dgm:pt modelId="{D6F13EF0-4658-4125-97F1-88042DB89E89}" type="sibTrans" cxnId="{25BED988-E581-456D-A6B9-1D974F6148E7}">
      <dgm:prSet/>
      <dgm:spPr/>
      <dgm:t>
        <a:bodyPr/>
        <a:lstStyle/>
        <a:p>
          <a:endParaRPr lang="en-US" sz="1100">
            <a:latin typeface="Bahnschrift Light" panose="020B0502040204020203" pitchFamily="34" charset="0"/>
          </a:endParaRPr>
        </a:p>
      </dgm:t>
    </dgm:pt>
    <dgm:pt modelId="{33C6F4B2-6372-464F-9719-95FFCA3C6423}">
      <dgm:prSet phldrT="[Tekst]" custT="1"/>
      <dgm:spPr/>
      <dgm:t>
        <a:bodyPr/>
        <a:lstStyle/>
        <a:p>
          <a:r>
            <a:rPr lang="hr-HR" sz="1200" dirty="0" err="1">
              <a:latin typeface="Bahnschrift Light" panose="020B0502040204020203" pitchFamily="34" charset="0"/>
            </a:rPr>
            <a:t>titanijev</a:t>
          </a:r>
          <a:r>
            <a:rPr lang="hr-HR" sz="1200" dirty="0">
              <a:latin typeface="Bahnschrift Light" panose="020B0502040204020203" pitchFamily="34" charset="0"/>
            </a:rPr>
            <a:t> dioksid, </a:t>
          </a:r>
        </a:p>
        <a:p>
          <a:r>
            <a:rPr lang="hr-HR" sz="1200" dirty="0">
              <a:latin typeface="Bahnschrift Light" panose="020B0502040204020203" pitchFamily="34" charset="0"/>
            </a:rPr>
            <a:t>cinkov oksid</a:t>
          </a:r>
          <a:endParaRPr lang="en-US" sz="1200" dirty="0">
            <a:latin typeface="Bahnschrift Light" panose="020B0502040204020203" pitchFamily="34" charset="0"/>
          </a:endParaRPr>
        </a:p>
      </dgm:t>
    </dgm:pt>
    <dgm:pt modelId="{0ED80B06-C79E-412C-B364-C3A3F7FA5F40}" type="parTrans" cxnId="{F988E5C9-0165-4706-B48F-02A942228E0E}">
      <dgm:prSet custT="1"/>
      <dgm:spPr/>
      <dgm:t>
        <a:bodyPr/>
        <a:lstStyle/>
        <a:p>
          <a:endParaRPr lang="en-US" sz="100">
            <a:latin typeface="Bahnschrift Light" panose="020B0502040204020203" pitchFamily="34" charset="0"/>
          </a:endParaRPr>
        </a:p>
      </dgm:t>
    </dgm:pt>
    <dgm:pt modelId="{622E3729-B426-4F1F-B656-140304257DDC}" type="sibTrans" cxnId="{F988E5C9-0165-4706-B48F-02A942228E0E}">
      <dgm:prSet/>
      <dgm:spPr/>
      <dgm:t>
        <a:bodyPr/>
        <a:lstStyle/>
        <a:p>
          <a:endParaRPr lang="en-US" sz="1100">
            <a:latin typeface="Bahnschrift Light" panose="020B0502040204020203" pitchFamily="34" charset="0"/>
          </a:endParaRPr>
        </a:p>
      </dgm:t>
    </dgm:pt>
    <dgm:pt modelId="{9FBCA7C8-98D1-4CFA-8CF3-35147D1B964E}" type="pres">
      <dgm:prSet presAssocID="{776852E2-237F-4C85-839F-475323C85B61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A3F0926E-9FD2-4696-96AD-4DF661B8971E}" type="pres">
      <dgm:prSet presAssocID="{776852E2-237F-4C85-839F-475323C85B61}" presName="hierFlow" presStyleCnt="0"/>
      <dgm:spPr/>
    </dgm:pt>
    <dgm:pt modelId="{19A50A84-88D7-4CB8-8281-0DB99FF4CEF5}" type="pres">
      <dgm:prSet presAssocID="{776852E2-237F-4C85-839F-475323C85B61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DF5CA693-A3E9-4D22-9336-9DE3C683A2FD}" type="pres">
      <dgm:prSet presAssocID="{50630101-2C44-4E53-A0C0-376FC765007A}" presName="Name17" presStyleCnt="0"/>
      <dgm:spPr/>
    </dgm:pt>
    <dgm:pt modelId="{12BC9F0D-6A50-46FC-893D-79AC24DAD719}" type="pres">
      <dgm:prSet presAssocID="{50630101-2C44-4E53-A0C0-376FC765007A}" presName="level1Shape" presStyleLbl="node0" presStyleIdx="0" presStyleCnt="1" custScaleX="132774" custScaleY="127218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21167401-1E1B-463B-A3C9-DD59F9E30EEA}" type="pres">
      <dgm:prSet presAssocID="{50630101-2C44-4E53-A0C0-376FC765007A}" presName="hierChild2" presStyleCnt="0"/>
      <dgm:spPr/>
    </dgm:pt>
    <dgm:pt modelId="{AB600189-77D8-4BF5-91A9-E3D468AA271E}" type="pres">
      <dgm:prSet presAssocID="{5EB12C4D-406C-4285-BBD8-2C19BEBA64E9}" presName="Name25" presStyleLbl="parChTrans1D2" presStyleIdx="0" presStyleCnt="2"/>
      <dgm:spPr/>
      <dgm:t>
        <a:bodyPr/>
        <a:lstStyle/>
        <a:p>
          <a:endParaRPr lang="hr-HR"/>
        </a:p>
      </dgm:t>
    </dgm:pt>
    <dgm:pt modelId="{015A7B73-0F4A-4742-943E-957282E89903}" type="pres">
      <dgm:prSet presAssocID="{5EB12C4D-406C-4285-BBD8-2C19BEBA64E9}" presName="connTx" presStyleLbl="parChTrans1D2" presStyleIdx="0" presStyleCnt="2"/>
      <dgm:spPr/>
      <dgm:t>
        <a:bodyPr/>
        <a:lstStyle/>
        <a:p>
          <a:endParaRPr lang="hr-HR"/>
        </a:p>
      </dgm:t>
    </dgm:pt>
    <dgm:pt modelId="{EEA71740-70FC-4E75-8928-00B9575A1521}" type="pres">
      <dgm:prSet presAssocID="{52EE4E00-EEAE-4665-AA3B-33F2BB29FC76}" presName="Name30" presStyleCnt="0"/>
      <dgm:spPr/>
    </dgm:pt>
    <dgm:pt modelId="{FD3A9DC7-9CC1-43F6-B3C0-F3082AB850A3}" type="pres">
      <dgm:prSet presAssocID="{52EE4E00-EEAE-4665-AA3B-33F2BB29FC76}" presName="level2Shape" presStyleLbl="node2" presStyleIdx="0" presStyleCnt="2" custScaleX="160348" custScaleY="73443" custLinFactNeighborX="-1715" custLinFactNeighborY="4318"/>
      <dgm:spPr/>
      <dgm:t>
        <a:bodyPr/>
        <a:lstStyle/>
        <a:p>
          <a:endParaRPr lang="hr-HR"/>
        </a:p>
      </dgm:t>
    </dgm:pt>
    <dgm:pt modelId="{4F244769-CBB7-4598-9E32-9420176BAFA6}" type="pres">
      <dgm:prSet presAssocID="{52EE4E00-EEAE-4665-AA3B-33F2BB29FC76}" presName="hierChild3" presStyleCnt="0"/>
      <dgm:spPr/>
    </dgm:pt>
    <dgm:pt modelId="{44C7378D-6B05-4D8F-8FCF-B8954DB28794}" type="pres">
      <dgm:prSet presAssocID="{45E90499-0821-4882-9B8E-648C8E0B1059}" presName="Name25" presStyleLbl="parChTrans1D3" presStyleIdx="0" presStyleCnt="2"/>
      <dgm:spPr/>
      <dgm:t>
        <a:bodyPr/>
        <a:lstStyle/>
        <a:p>
          <a:endParaRPr lang="hr-HR"/>
        </a:p>
      </dgm:t>
    </dgm:pt>
    <dgm:pt modelId="{D88ED0EB-5668-4B98-9710-6AED03054729}" type="pres">
      <dgm:prSet presAssocID="{45E90499-0821-4882-9B8E-648C8E0B1059}" presName="connTx" presStyleLbl="parChTrans1D3" presStyleIdx="0" presStyleCnt="2"/>
      <dgm:spPr/>
      <dgm:t>
        <a:bodyPr/>
        <a:lstStyle/>
        <a:p>
          <a:endParaRPr lang="hr-HR"/>
        </a:p>
      </dgm:t>
    </dgm:pt>
    <dgm:pt modelId="{CB9B0AF2-40DD-432C-87D5-BB21CDE03486}" type="pres">
      <dgm:prSet presAssocID="{B51DAE3C-6E05-4EA1-A166-177B839B190F}" presName="Name30" presStyleCnt="0"/>
      <dgm:spPr/>
    </dgm:pt>
    <dgm:pt modelId="{A2035906-0785-4CA7-BA1E-329178B7CB92}" type="pres">
      <dgm:prSet presAssocID="{B51DAE3C-6E05-4EA1-A166-177B839B190F}" presName="level2Shape" presStyleLbl="node3" presStyleIdx="0" presStyleCnt="2" custScaleX="123383" custScaleY="92567" custLinFactNeighborX="-2746" custLinFactNeighborY="3480"/>
      <dgm:spPr/>
      <dgm:t>
        <a:bodyPr/>
        <a:lstStyle/>
        <a:p>
          <a:endParaRPr lang="hr-HR"/>
        </a:p>
      </dgm:t>
    </dgm:pt>
    <dgm:pt modelId="{90EC8750-7617-4AE5-A341-D3C44D41DB68}" type="pres">
      <dgm:prSet presAssocID="{B51DAE3C-6E05-4EA1-A166-177B839B190F}" presName="hierChild3" presStyleCnt="0"/>
      <dgm:spPr/>
    </dgm:pt>
    <dgm:pt modelId="{D607C3FC-4619-43E4-9F26-AD57D40D1A06}" type="pres">
      <dgm:prSet presAssocID="{63F74112-3251-4BE6-BC7E-2080DB76019C}" presName="Name25" presStyleLbl="parChTrans1D2" presStyleIdx="1" presStyleCnt="2"/>
      <dgm:spPr/>
      <dgm:t>
        <a:bodyPr/>
        <a:lstStyle/>
        <a:p>
          <a:endParaRPr lang="hr-HR"/>
        </a:p>
      </dgm:t>
    </dgm:pt>
    <dgm:pt modelId="{765F0EBA-F52E-4E0D-8B2E-6D5140B1CF8F}" type="pres">
      <dgm:prSet presAssocID="{63F74112-3251-4BE6-BC7E-2080DB76019C}" presName="connTx" presStyleLbl="parChTrans1D2" presStyleIdx="1" presStyleCnt="2"/>
      <dgm:spPr/>
      <dgm:t>
        <a:bodyPr/>
        <a:lstStyle/>
        <a:p>
          <a:endParaRPr lang="hr-HR"/>
        </a:p>
      </dgm:t>
    </dgm:pt>
    <dgm:pt modelId="{24A5B525-D278-4465-97B7-AF64130C1F05}" type="pres">
      <dgm:prSet presAssocID="{DF4D2B3E-4F5B-412D-82BD-235B0591DEDA}" presName="Name30" presStyleCnt="0"/>
      <dgm:spPr/>
    </dgm:pt>
    <dgm:pt modelId="{E0A59ACD-8D54-40E6-AF24-96069CC17F62}" type="pres">
      <dgm:prSet presAssocID="{DF4D2B3E-4F5B-412D-82BD-235B0591DEDA}" presName="level2Shape" presStyleLbl="node2" presStyleIdx="1" presStyleCnt="2" custScaleX="157136" custScaleY="72889" custLinFactNeighborX="922" custLinFactNeighborY="519"/>
      <dgm:spPr/>
      <dgm:t>
        <a:bodyPr/>
        <a:lstStyle/>
        <a:p>
          <a:endParaRPr lang="hr-HR"/>
        </a:p>
      </dgm:t>
    </dgm:pt>
    <dgm:pt modelId="{E3DF8F02-2E24-4AF1-B9A9-ED3B1871F8B2}" type="pres">
      <dgm:prSet presAssocID="{DF4D2B3E-4F5B-412D-82BD-235B0591DEDA}" presName="hierChild3" presStyleCnt="0"/>
      <dgm:spPr/>
    </dgm:pt>
    <dgm:pt modelId="{7FEA0168-2EB0-467B-AFAD-96B9F9D0F55F}" type="pres">
      <dgm:prSet presAssocID="{0ED80B06-C79E-412C-B364-C3A3F7FA5F40}" presName="Name25" presStyleLbl="parChTrans1D3" presStyleIdx="1" presStyleCnt="2"/>
      <dgm:spPr/>
      <dgm:t>
        <a:bodyPr/>
        <a:lstStyle/>
        <a:p>
          <a:endParaRPr lang="hr-HR"/>
        </a:p>
      </dgm:t>
    </dgm:pt>
    <dgm:pt modelId="{411E59E8-2A4B-4414-A8F6-DC3D73C794A2}" type="pres">
      <dgm:prSet presAssocID="{0ED80B06-C79E-412C-B364-C3A3F7FA5F40}" presName="connTx" presStyleLbl="parChTrans1D3" presStyleIdx="1" presStyleCnt="2"/>
      <dgm:spPr/>
      <dgm:t>
        <a:bodyPr/>
        <a:lstStyle/>
        <a:p>
          <a:endParaRPr lang="hr-HR"/>
        </a:p>
      </dgm:t>
    </dgm:pt>
    <dgm:pt modelId="{DF8503A5-8FB6-4034-9C94-08698A7FC1C8}" type="pres">
      <dgm:prSet presAssocID="{33C6F4B2-6372-464F-9719-95FFCA3C6423}" presName="Name30" presStyleCnt="0"/>
      <dgm:spPr/>
    </dgm:pt>
    <dgm:pt modelId="{E4E6CB8D-4060-48E2-BBE3-A2324AC32110}" type="pres">
      <dgm:prSet presAssocID="{33C6F4B2-6372-464F-9719-95FFCA3C6423}" presName="level2Shape" presStyleLbl="node3" presStyleIdx="1" presStyleCnt="2" custScaleX="116508" custScaleY="65350" custLinFactNeighborX="-724" custLinFactNeighborY="1259"/>
      <dgm:spPr/>
      <dgm:t>
        <a:bodyPr/>
        <a:lstStyle/>
        <a:p>
          <a:endParaRPr lang="hr-HR"/>
        </a:p>
      </dgm:t>
    </dgm:pt>
    <dgm:pt modelId="{EE00C811-4454-450C-A0F4-9F4153D508D5}" type="pres">
      <dgm:prSet presAssocID="{33C6F4B2-6372-464F-9719-95FFCA3C6423}" presName="hierChild3" presStyleCnt="0"/>
      <dgm:spPr/>
    </dgm:pt>
    <dgm:pt modelId="{AF9F8545-2D50-4876-B3D6-6020BA4EADF2}" type="pres">
      <dgm:prSet presAssocID="{776852E2-237F-4C85-839F-475323C85B61}" presName="bgShapesFlow" presStyleCnt="0"/>
      <dgm:spPr/>
    </dgm:pt>
  </dgm:ptLst>
  <dgm:cxnLst>
    <dgm:cxn modelId="{358366BE-B7B9-43B6-8CF8-E743D932E432}" srcId="{50630101-2C44-4E53-A0C0-376FC765007A}" destId="{DF4D2B3E-4F5B-412D-82BD-235B0591DEDA}" srcOrd="1" destOrd="0" parTransId="{63F74112-3251-4BE6-BC7E-2080DB76019C}" sibTransId="{15BE1650-663C-4B30-9F6F-8E7FBF39D4EE}"/>
    <dgm:cxn modelId="{A5324B9C-B79F-48FA-B7B7-2D73B3727946}" type="presOf" srcId="{52EE4E00-EEAE-4665-AA3B-33F2BB29FC76}" destId="{FD3A9DC7-9CC1-43F6-B3C0-F3082AB850A3}" srcOrd="0" destOrd="0" presId="urn:microsoft.com/office/officeart/2005/8/layout/hierarchy5"/>
    <dgm:cxn modelId="{70276BE4-F1C8-4966-8B70-75C0001897F5}" type="presOf" srcId="{63F74112-3251-4BE6-BC7E-2080DB76019C}" destId="{765F0EBA-F52E-4E0D-8B2E-6D5140B1CF8F}" srcOrd="1" destOrd="0" presId="urn:microsoft.com/office/officeart/2005/8/layout/hierarchy5"/>
    <dgm:cxn modelId="{05B1B52C-FC0C-4E79-A36D-321BA0E888C5}" type="presOf" srcId="{776852E2-237F-4C85-839F-475323C85B61}" destId="{9FBCA7C8-98D1-4CFA-8CF3-35147D1B964E}" srcOrd="0" destOrd="0" presId="urn:microsoft.com/office/officeart/2005/8/layout/hierarchy5"/>
    <dgm:cxn modelId="{E7D4709C-9EBC-4332-AB85-87318B0135E0}" srcId="{776852E2-237F-4C85-839F-475323C85B61}" destId="{50630101-2C44-4E53-A0C0-376FC765007A}" srcOrd="0" destOrd="0" parTransId="{09F131AD-6E7F-41B0-9D3E-614A17812042}" sibTransId="{11F3063C-40C7-4624-8044-C22A93203672}"/>
    <dgm:cxn modelId="{F7AB90A8-4FC4-4CE3-A428-7E9A4367791B}" type="presOf" srcId="{B51DAE3C-6E05-4EA1-A166-177B839B190F}" destId="{A2035906-0785-4CA7-BA1E-329178B7CB92}" srcOrd="0" destOrd="0" presId="urn:microsoft.com/office/officeart/2005/8/layout/hierarchy5"/>
    <dgm:cxn modelId="{EE29F98B-A676-43A6-9273-0D915FD16B1E}" type="presOf" srcId="{33C6F4B2-6372-464F-9719-95FFCA3C6423}" destId="{E4E6CB8D-4060-48E2-BBE3-A2324AC32110}" srcOrd="0" destOrd="0" presId="urn:microsoft.com/office/officeart/2005/8/layout/hierarchy5"/>
    <dgm:cxn modelId="{0C293303-7872-48D8-AC0B-02DFEFA808D7}" srcId="{50630101-2C44-4E53-A0C0-376FC765007A}" destId="{52EE4E00-EEAE-4665-AA3B-33F2BB29FC76}" srcOrd="0" destOrd="0" parTransId="{5EB12C4D-406C-4285-BBD8-2C19BEBA64E9}" sibTransId="{A03774BE-9390-471D-B5D3-90FA47301001}"/>
    <dgm:cxn modelId="{F988E5C9-0165-4706-B48F-02A942228E0E}" srcId="{DF4D2B3E-4F5B-412D-82BD-235B0591DEDA}" destId="{33C6F4B2-6372-464F-9719-95FFCA3C6423}" srcOrd="0" destOrd="0" parTransId="{0ED80B06-C79E-412C-B364-C3A3F7FA5F40}" sibTransId="{622E3729-B426-4F1F-B656-140304257DDC}"/>
    <dgm:cxn modelId="{B3DC41B6-8CA7-4963-BACB-69A34953FB57}" type="presOf" srcId="{5EB12C4D-406C-4285-BBD8-2C19BEBA64E9}" destId="{AB600189-77D8-4BF5-91A9-E3D468AA271E}" srcOrd="0" destOrd="0" presId="urn:microsoft.com/office/officeart/2005/8/layout/hierarchy5"/>
    <dgm:cxn modelId="{B612123D-A69B-44A0-AB02-CB309D8DC0E3}" type="presOf" srcId="{0ED80B06-C79E-412C-B364-C3A3F7FA5F40}" destId="{411E59E8-2A4B-4414-A8F6-DC3D73C794A2}" srcOrd="1" destOrd="0" presId="urn:microsoft.com/office/officeart/2005/8/layout/hierarchy5"/>
    <dgm:cxn modelId="{CD595C19-239F-430B-A812-23F1FCD297F3}" type="presOf" srcId="{0ED80B06-C79E-412C-B364-C3A3F7FA5F40}" destId="{7FEA0168-2EB0-467B-AFAD-96B9F9D0F55F}" srcOrd="0" destOrd="0" presId="urn:microsoft.com/office/officeart/2005/8/layout/hierarchy5"/>
    <dgm:cxn modelId="{B4D38C50-B0AB-4B8E-B23B-B55E0D59AC88}" type="presOf" srcId="{50630101-2C44-4E53-A0C0-376FC765007A}" destId="{12BC9F0D-6A50-46FC-893D-79AC24DAD719}" srcOrd="0" destOrd="0" presId="urn:microsoft.com/office/officeart/2005/8/layout/hierarchy5"/>
    <dgm:cxn modelId="{145BC4FD-9645-46E8-8B21-CBF7821A12E5}" type="presOf" srcId="{5EB12C4D-406C-4285-BBD8-2C19BEBA64E9}" destId="{015A7B73-0F4A-4742-943E-957282E89903}" srcOrd="1" destOrd="0" presId="urn:microsoft.com/office/officeart/2005/8/layout/hierarchy5"/>
    <dgm:cxn modelId="{78CF6E1F-4C13-4E4B-8D87-6C82AD24F530}" type="presOf" srcId="{63F74112-3251-4BE6-BC7E-2080DB76019C}" destId="{D607C3FC-4619-43E4-9F26-AD57D40D1A06}" srcOrd="0" destOrd="0" presId="urn:microsoft.com/office/officeart/2005/8/layout/hierarchy5"/>
    <dgm:cxn modelId="{0ED8C15D-0BF5-4496-808D-D630157D2FE7}" type="presOf" srcId="{DF4D2B3E-4F5B-412D-82BD-235B0591DEDA}" destId="{E0A59ACD-8D54-40E6-AF24-96069CC17F62}" srcOrd="0" destOrd="0" presId="urn:microsoft.com/office/officeart/2005/8/layout/hierarchy5"/>
    <dgm:cxn modelId="{BC86C087-DB94-4A60-9F65-27B08BDEEA65}" type="presOf" srcId="{45E90499-0821-4882-9B8E-648C8E0B1059}" destId="{44C7378D-6B05-4D8F-8FCF-B8954DB28794}" srcOrd="0" destOrd="0" presId="urn:microsoft.com/office/officeart/2005/8/layout/hierarchy5"/>
    <dgm:cxn modelId="{25BED988-E581-456D-A6B9-1D974F6148E7}" srcId="{52EE4E00-EEAE-4665-AA3B-33F2BB29FC76}" destId="{B51DAE3C-6E05-4EA1-A166-177B839B190F}" srcOrd="0" destOrd="0" parTransId="{45E90499-0821-4882-9B8E-648C8E0B1059}" sibTransId="{D6F13EF0-4658-4125-97F1-88042DB89E89}"/>
    <dgm:cxn modelId="{BB5A3423-F73A-493E-8DE8-110929222478}" type="presOf" srcId="{45E90499-0821-4882-9B8E-648C8E0B1059}" destId="{D88ED0EB-5668-4B98-9710-6AED03054729}" srcOrd="1" destOrd="0" presId="urn:microsoft.com/office/officeart/2005/8/layout/hierarchy5"/>
    <dgm:cxn modelId="{C957A687-B5EC-45C0-B6EE-70C30EF7719F}" type="presParOf" srcId="{9FBCA7C8-98D1-4CFA-8CF3-35147D1B964E}" destId="{A3F0926E-9FD2-4696-96AD-4DF661B8971E}" srcOrd="0" destOrd="0" presId="urn:microsoft.com/office/officeart/2005/8/layout/hierarchy5"/>
    <dgm:cxn modelId="{629E1046-2461-4909-A0C1-D46B4BF62631}" type="presParOf" srcId="{A3F0926E-9FD2-4696-96AD-4DF661B8971E}" destId="{19A50A84-88D7-4CB8-8281-0DB99FF4CEF5}" srcOrd="0" destOrd="0" presId="urn:microsoft.com/office/officeart/2005/8/layout/hierarchy5"/>
    <dgm:cxn modelId="{06B9EB77-A757-4425-B791-D3E774655E3E}" type="presParOf" srcId="{19A50A84-88D7-4CB8-8281-0DB99FF4CEF5}" destId="{DF5CA693-A3E9-4D22-9336-9DE3C683A2FD}" srcOrd="0" destOrd="0" presId="urn:microsoft.com/office/officeart/2005/8/layout/hierarchy5"/>
    <dgm:cxn modelId="{662D90F6-3748-416A-BD96-87BC27A63D02}" type="presParOf" srcId="{DF5CA693-A3E9-4D22-9336-9DE3C683A2FD}" destId="{12BC9F0D-6A50-46FC-893D-79AC24DAD719}" srcOrd="0" destOrd="0" presId="urn:microsoft.com/office/officeart/2005/8/layout/hierarchy5"/>
    <dgm:cxn modelId="{CFF845E7-37B4-46ED-8554-2174EB985947}" type="presParOf" srcId="{DF5CA693-A3E9-4D22-9336-9DE3C683A2FD}" destId="{21167401-1E1B-463B-A3C9-DD59F9E30EEA}" srcOrd="1" destOrd="0" presId="urn:microsoft.com/office/officeart/2005/8/layout/hierarchy5"/>
    <dgm:cxn modelId="{8CC6A2E7-4488-452A-9317-CC0B24E72C26}" type="presParOf" srcId="{21167401-1E1B-463B-A3C9-DD59F9E30EEA}" destId="{AB600189-77D8-4BF5-91A9-E3D468AA271E}" srcOrd="0" destOrd="0" presId="urn:microsoft.com/office/officeart/2005/8/layout/hierarchy5"/>
    <dgm:cxn modelId="{9932C6F1-3D02-40E4-9723-44939EFEB6D3}" type="presParOf" srcId="{AB600189-77D8-4BF5-91A9-E3D468AA271E}" destId="{015A7B73-0F4A-4742-943E-957282E89903}" srcOrd="0" destOrd="0" presId="urn:microsoft.com/office/officeart/2005/8/layout/hierarchy5"/>
    <dgm:cxn modelId="{72C81A54-E557-473D-84CC-509CA4165BBB}" type="presParOf" srcId="{21167401-1E1B-463B-A3C9-DD59F9E30EEA}" destId="{EEA71740-70FC-4E75-8928-00B9575A1521}" srcOrd="1" destOrd="0" presId="urn:microsoft.com/office/officeart/2005/8/layout/hierarchy5"/>
    <dgm:cxn modelId="{4454ED51-13BE-4419-BE62-91DC9B433876}" type="presParOf" srcId="{EEA71740-70FC-4E75-8928-00B9575A1521}" destId="{FD3A9DC7-9CC1-43F6-B3C0-F3082AB850A3}" srcOrd="0" destOrd="0" presId="urn:microsoft.com/office/officeart/2005/8/layout/hierarchy5"/>
    <dgm:cxn modelId="{FD7B3F45-BEAC-41C4-802E-A811AD4C572E}" type="presParOf" srcId="{EEA71740-70FC-4E75-8928-00B9575A1521}" destId="{4F244769-CBB7-4598-9E32-9420176BAFA6}" srcOrd="1" destOrd="0" presId="urn:microsoft.com/office/officeart/2005/8/layout/hierarchy5"/>
    <dgm:cxn modelId="{FD4DC64E-F0F7-4063-A9F7-0108AEC86DD8}" type="presParOf" srcId="{4F244769-CBB7-4598-9E32-9420176BAFA6}" destId="{44C7378D-6B05-4D8F-8FCF-B8954DB28794}" srcOrd="0" destOrd="0" presId="urn:microsoft.com/office/officeart/2005/8/layout/hierarchy5"/>
    <dgm:cxn modelId="{975C12A8-89C6-41D1-924D-31B26743F74F}" type="presParOf" srcId="{44C7378D-6B05-4D8F-8FCF-B8954DB28794}" destId="{D88ED0EB-5668-4B98-9710-6AED03054729}" srcOrd="0" destOrd="0" presId="urn:microsoft.com/office/officeart/2005/8/layout/hierarchy5"/>
    <dgm:cxn modelId="{2C1B2284-BB34-4D1E-985E-24417F8016FB}" type="presParOf" srcId="{4F244769-CBB7-4598-9E32-9420176BAFA6}" destId="{CB9B0AF2-40DD-432C-87D5-BB21CDE03486}" srcOrd="1" destOrd="0" presId="urn:microsoft.com/office/officeart/2005/8/layout/hierarchy5"/>
    <dgm:cxn modelId="{F652D3AB-94EF-4B38-B1C0-C293D83DF801}" type="presParOf" srcId="{CB9B0AF2-40DD-432C-87D5-BB21CDE03486}" destId="{A2035906-0785-4CA7-BA1E-329178B7CB92}" srcOrd="0" destOrd="0" presId="urn:microsoft.com/office/officeart/2005/8/layout/hierarchy5"/>
    <dgm:cxn modelId="{18AED665-E352-43C8-983E-3AED095D510F}" type="presParOf" srcId="{CB9B0AF2-40DD-432C-87D5-BB21CDE03486}" destId="{90EC8750-7617-4AE5-A341-D3C44D41DB68}" srcOrd="1" destOrd="0" presId="urn:microsoft.com/office/officeart/2005/8/layout/hierarchy5"/>
    <dgm:cxn modelId="{CD34C8B7-DA68-4ADF-A097-69194ADB02D6}" type="presParOf" srcId="{21167401-1E1B-463B-A3C9-DD59F9E30EEA}" destId="{D607C3FC-4619-43E4-9F26-AD57D40D1A06}" srcOrd="2" destOrd="0" presId="urn:microsoft.com/office/officeart/2005/8/layout/hierarchy5"/>
    <dgm:cxn modelId="{FB88A990-78FE-40C7-869F-4B0802A4FADB}" type="presParOf" srcId="{D607C3FC-4619-43E4-9F26-AD57D40D1A06}" destId="{765F0EBA-F52E-4E0D-8B2E-6D5140B1CF8F}" srcOrd="0" destOrd="0" presId="urn:microsoft.com/office/officeart/2005/8/layout/hierarchy5"/>
    <dgm:cxn modelId="{415FAA4D-F413-4C2F-AAF8-4699A01EE5B0}" type="presParOf" srcId="{21167401-1E1B-463B-A3C9-DD59F9E30EEA}" destId="{24A5B525-D278-4465-97B7-AF64130C1F05}" srcOrd="3" destOrd="0" presId="urn:microsoft.com/office/officeart/2005/8/layout/hierarchy5"/>
    <dgm:cxn modelId="{93B2D121-A05B-4527-A1E8-9BDFD4492F41}" type="presParOf" srcId="{24A5B525-D278-4465-97B7-AF64130C1F05}" destId="{E0A59ACD-8D54-40E6-AF24-96069CC17F62}" srcOrd="0" destOrd="0" presId="urn:microsoft.com/office/officeart/2005/8/layout/hierarchy5"/>
    <dgm:cxn modelId="{66EDC8B2-9E19-49E9-936C-37F53AEC3A4C}" type="presParOf" srcId="{24A5B525-D278-4465-97B7-AF64130C1F05}" destId="{E3DF8F02-2E24-4AF1-B9A9-ED3B1871F8B2}" srcOrd="1" destOrd="0" presId="urn:microsoft.com/office/officeart/2005/8/layout/hierarchy5"/>
    <dgm:cxn modelId="{D6ACDC53-6B06-4DAA-8ECF-969EA33B9189}" type="presParOf" srcId="{E3DF8F02-2E24-4AF1-B9A9-ED3B1871F8B2}" destId="{7FEA0168-2EB0-467B-AFAD-96B9F9D0F55F}" srcOrd="0" destOrd="0" presId="urn:microsoft.com/office/officeart/2005/8/layout/hierarchy5"/>
    <dgm:cxn modelId="{55F1A139-4688-4240-A414-8AA48AF5DD3A}" type="presParOf" srcId="{7FEA0168-2EB0-467B-AFAD-96B9F9D0F55F}" destId="{411E59E8-2A4B-4414-A8F6-DC3D73C794A2}" srcOrd="0" destOrd="0" presId="urn:microsoft.com/office/officeart/2005/8/layout/hierarchy5"/>
    <dgm:cxn modelId="{5AE0CEA3-3BDD-43E0-8630-FAB5BC2C893B}" type="presParOf" srcId="{E3DF8F02-2E24-4AF1-B9A9-ED3B1871F8B2}" destId="{DF8503A5-8FB6-4034-9C94-08698A7FC1C8}" srcOrd="1" destOrd="0" presId="urn:microsoft.com/office/officeart/2005/8/layout/hierarchy5"/>
    <dgm:cxn modelId="{F60FCC35-7B6B-4379-9F70-9C452FCF7F26}" type="presParOf" srcId="{DF8503A5-8FB6-4034-9C94-08698A7FC1C8}" destId="{E4E6CB8D-4060-48E2-BBE3-A2324AC32110}" srcOrd="0" destOrd="0" presId="urn:microsoft.com/office/officeart/2005/8/layout/hierarchy5"/>
    <dgm:cxn modelId="{4ABA16AE-EE3E-4C47-B766-1F59DBA874FF}" type="presParOf" srcId="{DF8503A5-8FB6-4034-9C94-08698A7FC1C8}" destId="{EE00C811-4454-450C-A0F4-9F4153D508D5}" srcOrd="1" destOrd="0" presId="urn:microsoft.com/office/officeart/2005/8/layout/hierarchy5"/>
    <dgm:cxn modelId="{82A2CC05-D70D-41BD-8358-E25575DEA81B}" type="presParOf" srcId="{9FBCA7C8-98D1-4CFA-8CF3-35147D1B964E}" destId="{AF9F8545-2D50-4876-B3D6-6020BA4EADF2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BC9F0D-6A50-46FC-893D-79AC24DAD719}">
      <dsp:nvSpPr>
        <dsp:cNvPr id="0" name=""/>
        <dsp:cNvSpPr/>
      </dsp:nvSpPr>
      <dsp:spPr>
        <a:xfrm>
          <a:off x="1131" y="686313"/>
          <a:ext cx="1981356" cy="9492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>
              <a:latin typeface="Bahnschrift Light" panose="020B0502040204020203" pitchFamily="34" charset="0"/>
            </a:rPr>
            <a:t>UV FILTRI</a:t>
          </a:r>
        </a:p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>
              <a:latin typeface="Bahnschrift Light" panose="020B0502040204020203" pitchFamily="34" charset="0"/>
            </a:rPr>
            <a:t>aktivne komponente</a:t>
          </a:r>
          <a:endParaRPr lang="en-US" sz="1400" kern="1200" dirty="0">
            <a:latin typeface="Bahnschrift Light" panose="020B0502040204020203" pitchFamily="34" charset="0"/>
          </a:endParaRPr>
        </a:p>
      </dsp:txBody>
      <dsp:txXfrm>
        <a:off x="28933" y="714115"/>
        <a:ext cx="1925752" cy="893618"/>
      </dsp:txXfrm>
    </dsp:sp>
    <dsp:sp modelId="{AB600189-77D8-4BF5-91A9-E3D468AA271E}">
      <dsp:nvSpPr>
        <dsp:cNvPr id="0" name=""/>
        <dsp:cNvSpPr/>
      </dsp:nvSpPr>
      <dsp:spPr>
        <a:xfrm rot="19857277">
          <a:off x="1941393" y="972446"/>
          <a:ext cx="653506" cy="59677"/>
        </a:xfrm>
        <a:custGeom>
          <a:avLst/>
          <a:gdLst/>
          <a:ahLst/>
          <a:cxnLst/>
          <a:rect l="0" t="0" r="0" b="0"/>
          <a:pathLst>
            <a:path>
              <a:moveTo>
                <a:pt x="0" y="29838"/>
              </a:moveTo>
              <a:lnTo>
                <a:pt x="653506" y="29838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" kern="1200">
            <a:latin typeface="Bahnschrift Light" panose="020B0502040204020203" pitchFamily="34" charset="0"/>
          </a:endParaRPr>
        </a:p>
      </dsp:txBody>
      <dsp:txXfrm>
        <a:off x="2251809" y="985947"/>
        <a:ext cx="32675" cy="32675"/>
      </dsp:txXfrm>
    </dsp:sp>
    <dsp:sp modelId="{FD3A9DC7-9CC1-43F6-B3C0-F3082AB850A3}">
      <dsp:nvSpPr>
        <dsp:cNvPr id="0" name=""/>
        <dsp:cNvSpPr/>
      </dsp:nvSpPr>
      <dsp:spPr>
        <a:xfrm>
          <a:off x="2553806" y="569652"/>
          <a:ext cx="2392837" cy="5479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>
              <a:latin typeface="Bahnschrift Light" panose="020B0502040204020203" pitchFamily="34" charset="0"/>
            </a:rPr>
            <a:t>ORGANSKI (kemijski)</a:t>
          </a:r>
          <a:endParaRPr lang="en-US" sz="1600" kern="1200" dirty="0">
            <a:latin typeface="Bahnschrift Light" panose="020B0502040204020203" pitchFamily="34" charset="0"/>
          </a:endParaRPr>
        </a:p>
      </dsp:txBody>
      <dsp:txXfrm>
        <a:off x="2569856" y="585702"/>
        <a:ext cx="2360737" cy="515886"/>
      </dsp:txXfrm>
    </dsp:sp>
    <dsp:sp modelId="{44C7378D-6B05-4D8F-8FCF-B8954DB28794}">
      <dsp:nvSpPr>
        <dsp:cNvPr id="0" name=""/>
        <dsp:cNvSpPr/>
      </dsp:nvSpPr>
      <dsp:spPr>
        <a:xfrm rot="21563038">
          <a:off x="4946626" y="810680"/>
          <a:ext cx="581559" cy="59677"/>
        </a:xfrm>
        <a:custGeom>
          <a:avLst/>
          <a:gdLst/>
          <a:ahLst/>
          <a:cxnLst/>
          <a:rect l="0" t="0" r="0" b="0"/>
          <a:pathLst>
            <a:path>
              <a:moveTo>
                <a:pt x="0" y="29838"/>
              </a:moveTo>
              <a:lnTo>
                <a:pt x="581559" y="29838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" kern="1200">
            <a:latin typeface="Bahnschrift Light" panose="020B0502040204020203" pitchFamily="34" charset="0"/>
          </a:endParaRPr>
        </a:p>
      </dsp:txBody>
      <dsp:txXfrm>
        <a:off x="5222867" y="825980"/>
        <a:ext cx="29077" cy="29077"/>
      </dsp:txXfrm>
    </dsp:sp>
    <dsp:sp modelId="{A2035906-0785-4CA7-BA1E-329178B7CB92}">
      <dsp:nvSpPr>
        <dsp:cNvPr id="0" name=""/>
        <dsp:cNvSpPr/>
      </dsp:nvSpPr>
      <dsp:spPr>
        <a:xfrm>
          <a:off x="5528169" y="492054"/>
          <a:ext cx="1841216" cy="6906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0" kern="1200" dirty="0" err="1">
              <a:latin typeface="Bahnschrift Light" panose="020B0502040204020203" pitchFamily="34" charset="0"/>
            </a:rPr>
            <a:t>oksibenzon</a:t>
          </a:r>
          <a:r>
            <a:rPr lang="en-US" sz="1200" b="0" i="0" kern="1200" dirty="0">
              <a:latin typeface="Bahnschrift Light" panose="020B0502040204020203" pitchFamily="34" charset="0"/>
            </a:rPr>
            <a:t>, </a:t>
          </a:r>
          <a:r>
            <a:rPr lang="en-US" sz="1200" b="0" i="0" kern="1200" dirty="0" err="1">
              <a:latin typeface="Bahnschrift Light" panose="020B0502040204020203" pitchFamily="34" charset="0"/>
            </a:rPr>
            <a:t>oktokrilen</a:t>
          </a:r>
          <a:r>
            <a:rPr lang="en-US" sz="1200" b="0" i="0" kern="1200" dirty="0">
              <a:latin typeface="Bahnschrift Light" panose="020B0502040204020203" pitchFamily="34" charset="0"/>
            </a:rPr>
            <a:t>, </a:t>
          </a:r>
          <a:r>
            <a:rPr lang="en-US" sz="1200" b="0" i="0" kern="1200" dirty="0" err="1">
              <a:latin typeface="Bahnschrift Light" panose="020B0502040204020203" pitchFamily="34" charset="0"/>
            </a:rPr>
            <a:t>avobenzon</a:t>
          </a:r>
          <a:r>
            <a:rPr lang="en-US" sz="1200" b="0" i="0" kern="1200" dirty="0">
              <a:latin typeface="Bahnschrift Light" panose="020B0502040204020203" pitchFamily="34" charset="0"/>
            </a:rPr>
            <a:t>, </a:t>
          </a:r>
          <a:r>
            <a:rPr lang="en-US" sz="1200" b="0" i="0" kern="1200" dirty="0" err="1">
              <a:latin typeface="Bahnschrift Light" panose="020B0502040204020203" pitchFamily="34" charset="0"/>
            </a:rPr>
            <a:t>homosalat</a:t>
          </a:r>
          <a:r>
            <a:rPr lang="en-US" sz="1200" b="0" i="0" kern="1200" dirty="0">
              <a:latin typeface="Bahnschrift Light" panose="020B0502040204020203" pitchFamily="34" charset="0"/>
            </a:rPr>
            <a:t>, </a:t>
          </a:r>
          <a:r>
            <a:rPr lang="en-US" sz="1200" b="0" i="0" kern="1200" dirty="0" err="1">
              <a:latin typeface="Bahnschrift Light" panose="020B0502040204020203" pitchFamily="34" charset="0"/>
            </a:rPr>
            <a:t>oktinoksat</a:t>
          </a:r>
          <a:r>
            <a:rPr lang="en-US" sz="1200" b="0" i="0" kern="1200" dirty="0">
              <a:latin typeface="Bahnschrift Light" panose="020B0502040204020203" pitchFamily="34" charset="0"/>
            </a:rPr>
            <a:t>, </a:t>
          </a:r>
          <a:r>
            <a:rPr lang="en-US" sz="1200" b="0" i="0" kern="1200" dirty="0" err="1">
              <a:latin typeface="Bahnschrift Light" panose="020B0502040204020203" pitchFamily="34" charset="0"/>
            </a:rPr>
            <a:t>oktisalat</a:t>
          </a:r>
          <a:endParaRPr lang="en-US" sz="1200" kern="1200" dirty="0">
            <a:latin typeface="Bahnschrift Light" panose="020B0502040204020203" pitchFamily="34" charset="0"/>
          </a:endParaRPr>
        </a:p>
      </dsp:txBody>
      <dsp:txXfrm>
        <a:off x="5548398" y="512283"/>
        <a:ext cx="1800758" cy="650220"/>
      </dsp:txXfrm>
    </dsp:sp>
    <dsp:sp modelId="{D607C3FC-4619-43E4-9F26-AD57D40D1A06}">
      <dsp:nvSpPr>
        <dsp:cNvPr id="0" name=""/>
        <dsp:cNvSpPr/>
      </dsp:nvSpPr>
      <dsp:spPr>
        <a:xfrm rot="1812075">
          <a:off x="1934533" y="1308804"/>
          <a:ext cx="706578" cy="59677"/>
        </a:xfrm>
        <a:custGeom>
          <a:avLst/>
          <a:gdLst/>
          <a:ahLst/>
          <a:cxnLst/>
          <a:rect l="0" t="0" r="0" b="0"/>
          <a:pathLst>
            <a:path>
              <a:moveTo>
                <a:pt x="0" y="29838"/>
              </a:moveTo>
              <a:lnTo>
                <a:pt x="706578" y="29838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" kern="1200">
            <a:latin typeface="Bahnschrift Light" panose="020B0502040204020203" pitchFamily="34" charset="0"/>
          </a:endParaRPr>
        </a:p>
      </dsp:txBody>
      <dsp:txXfrm>
        <a:off x="2270158" y="1320978"/>
        <a:ext cx="35328" cy="35328"/>
      </dsp:txXfrm>
    </dsp:sp>
    <dsp:sp modelId="{E0A59ACD-8D54-40E6-AF24-96069CC17F62}">
      <dsp:nvSpPr>
        <dsp:cNvPr id="0" name=""/>
        <dsp:cNvSpPr/>
      </dsp:nvSpPr>
      <dsp:spPr>
        <a:xfrm>
          <a:off x="2593157" y="1244434"/>
          <a:ext cx="2344905" cy="5438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>
              <a:latin typeface="Bahnschrift Light" panose="020B0502040204020203" pitchFamily="34" charset="0"/>
            </a:rPr>
            <a:t>ANORGANSKI (fizikalni)</a:t>
          </a:r>
          <a:endParaRPr lang="en-US" sz="1600" kern="1200" dirty="0">
            <a:latin typeface="Bahnschrift Light" panose="020B0502040204020203" pitchFamily="34" charset="0"/>
          </a:endParaRPr>
        </a:p>
      </dsp:txBody>
      <dsp:txXfrm>
        <a:off x="2609086" y="1260363"/>
        <a:ext cx="2313047" cy="511995"/>
      </dsp:txXfrm>
    </dsp:sp>
    <dsp:sp modelId="{7FEA0168-2EB0-467B-AFAD-96B9F9D0F55F}">
      <dsp:nvSpPr>
        <dsp:cNvPr id="0" name=""/>
        <dsp:cNvSpPr/>
      </dsp:nvSpPr>
      <dsp:spPr>
        <a:xfrm rot="33163">
          <a:off x="4938049" y="1489283"/>
          <a:ext cx="572374" cy="59677"/>
        </a:xfrm>
        <a:custGeom>
          <a:avLst/>
          <a:gdLst/>
          <a:ahLst/>
          <a:cxnLst/>
          <a:rect l="0" t="0" r="0" b="0"/>
          <a:pathLst>
            <a:path>
              <a:moveTo>
                <a:pt x="0" y="29838"/>
              </a:moveTo>
              <a:lnTo>
                <a:pt x="572374" y="29838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" kern="1200">
            <a:latin typeface="Bahnschrift Light" panose="020B0502040204020203" pitchFamily="34" charset="0"/>
          </a:endParaRPr>
        </a:p>
      </dsp:txBody>
      <dsp:txXfrm>
        <a:off x="5209927" y="1504812"/>
        <a:ext cx="28618" cy="28618"/>
      </dsp:txXfrm>
    </dsp:sp>
    <dsp:sp modelId="{E4E6CB8D-4060-48E2-BBE3-A2324AC32110}">
      <dsp:nvSpPr>
        <dsp:cNvPr id="0" name=""/>
        <dsp:cNvSpPr/>
      </dsp:nvSpPr>
      <dsp:spPr>
        <a:xfrm>
          <a:off x="5510410" y="1278081"/>
          <a:ext cx="1738622" cy="4876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kern="1200" dirty="0" err="1">
              <a:latin typeface="Bahnschrift Light" panose="020B0502040204020203" pitchFamily="34" charset="0"/>
            </a:rPr>
            <a:t>titanijev</a:t>
          </a:r>
          <a:r>
            <a:rPr lang="hr-HR" sz="1200" kern="1200" dirty="0">
              <a:latin typeface="Bahnschrift Light" panose="020B0502040204020203" pitchFamily="34" charset="0"/>
            </a:rPr>
            <a:t> dioksid,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kern="1200" dirty="0">
              <a:latin typeface="Bahnschrift Light" panose="020B0502040204020203" pitchFamily="34" charset="0"/>
            </a:rPr>
            <a:t>cinkov oksid</a:t>
          </a:r>
          <a:endParaRPr lang="en-US" sz="1200" kern="1200" dirty="0">
            <a:latin typeface="Bahnschrift Light" panose="020B0502040204020203" pitchFamily="34" charset="0"/>
          </a:endParaRPr>
        </a:p>
      </dsp:txBody>
      <dsp:txXfrm>
        <a:off x="5524691" y="1292362"/>
        <a:ext cx="1710060" cy="4590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05373-2C82-47A0-8B23-2969C5022E4A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D8AC5-F2A3-4C1C-B47D-9CC1321A4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193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..s obzirom da su u pitanju kreme za sunčanje, one nas štite do UV zračenja pa bih za početak voljela reći nešto više o samom UV zračenju i posljedicama koje ima na naš organizam</a:t>
            </a:r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7D8AC5-F2A3-4C1C-B47D-9CC1321A455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2454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/>
              <a:t>*COM 4 - organska matrica može ometati pri mjerenju..</a:t>
            </a:r>
            <a:endParaRPr lang="en-US" dirty="0"/>
          </a:p>
          <a:p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7D8AC5-F2A3-4C1C-B47D-9CC1321A455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704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UV zračenje je elektromagnetsko zračenje valne duljine od 100 do 400 nm, i dijeli se na UVC, UVB i UVA zračenje, a UVA se još dijeli na UVA I </a:t>
            </a:r>
            <a:r>
              <a:rPr lang="hr-HR" dirty="0" err="1"/>
              <a:t>i</a:t>
            </a:r>
            <a:r>
              <a:rPr lang="hr-HR" dirty="0"/>
              <a:t> UVA II</a:t>
            </a:r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7D8AC5-F2A3-4C1C-B47D-9CC1321A455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320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Od ukupnog zračenja koje dopire do površine Zemlje, 6.2% UV zračenja dopire do Zemlje, a od toga je 98% UVA, a 2% UVB zračenje. Ozonski omotač apsorbira UVC zračenje pa ono ne dopire do površine Zemlje. </a:t>
            </a:r>
          </a:p>
          <a:p>
            <a:endParaRPr lang="hr-HR" dirty="0"/>
          </a:p>
          <a:p>
            <a:r>
              <a:rPr lang="hr-HR" dirty="0"/>
              <a:t>Na desnoj slici možemo vidjeti jednostavan prikaz građe kože (gornji sloj </a:t>
            </a:r>
            <a:r>
              <a:rPr lang="hr-HR" dirty="0" err="1"/>
              <a:t>epidermis</a:t>
            </a:r>
            <a:r>
              <a:rPr lang="hr-HR" dirty="0"/>
              <a:t>, </a:t>
            </a:r>
            <a:r>
              <a:rPr lang="hr-HR" dirty="0" err="1"/>
              <a:t>dermis</a:t>
            </a:r>
            <a:r>
              <a:rPr lang="hr-HR" dirty="0"/>
              <a:t> i ispod je </a:t>
            </a:r>
            <a:r>
              <a:rPr lang="hr-HR" dirty="0" err="1"/>
              <a:t>hipodermis</a:t>
            </a:r>
            <a:r>
              <a:rPr lang="hr-HR" dirty="0"/>
              <a:t>) i možemo vidjeti da UVA zračenje dopire dublje u koži, do </a:t>
            </a:r>
            <a:r>
              <a:rPr lang="hr-HR" dirty="0" err="1"/>
              <a:t>dermisa</a:t>
            </a:r>
            <a:r>
              <a:rPr lang="hr-HR" dirty="0"/>
              <a:t> i oštećuje kolagen i druge proteine </a:t>
            </a:r>
            <a:r>
              <a:rPr lang="hr-HR" dirty="0" err="1"/>
              <a:t>dermalnog</a:t>
            </a:r>
            <a:r>
              <a:rPr lang="hr-HR" dirty="0"/>
              <a:t> </a:t>
            </a:r>
            <a:r>
              <a:rPr lang="hr-HR" dirty="0" err="1"/>
              <a:t>matriksa</a:t>
            </a:r>
            <a:r>
              <a:rPr lang="hr-HR" dirty="0"/>
              <a:t> pa uzrokuje prerano starenje kože i pojavu bora. UVB zračenje je odgovorno za tamnjenje kože i preplanuli ten, i ono ne prodire dublje u kožu pa uzrokuje trenutna oštećenja kao što su crvenilo i opekline (s kojima smo se svi barem jednom susreli!).</a:t>
            </a:r>
          </a:p>
          <a:p>
            <a:endParaRPr lang="hr-HR" dirty="0"/>
          </a:p>
          <a:p>
            <a:r>
              <a:rPr lang="hr-HR" dirty="0"/>
              <a:t>Osim toga, istraživanja su pokazala da UV zračenje može biti jedan od uzorka nastanka </a:t>
            </a:r>
            <a:r>
              <a:rPr lang="hr-HR" b="1" dirty="0"/>
              <a:t>raka kože </a:t>
            </a:r>
            <a:r>
              <a:rPr lang="hr-HR" dirty="0"/>
              <a:t>jer može izazvati izravna ili neizravna oštećenja DNA, stvaranje ROS itd.</a:t>
            </a:r>
          </a:p>
          <a:p>
            <a:endParaRPr lang="hr-HR" dirty="0"/>
          </a:p>
          <a:p>
            <a:r>
              <a:rPr lang="hr-HR" dirty="0"/>
              <a:t>Ozonski omotač dijelom apsorbira UVA i UVB zračenje, no zbog oštećenja ozonskog omotača, intenzitet UV zračenja koje dopire do površine Zemlje posljednjih se godina povećao..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7D8AC5-F2A3-4C1C-B47D-9CC1321A455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508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..iz tog razloga, potreba za korištenjem krema za sunčanje se povećala. Odnosno ‘’potreba’’ postoji oduvijek, ali smo s godinama nekako postali osvješteniji o štetnom UV zračenju i posljedicama koje ono nosi, a time i dobrobitima krema za sunčanje</a:t>
            </a:r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7D8AC5-F2A3-4C1C-B47D-9CC1321A455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4004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NAČIN DJELOVANJA UV FILTA:</a:t>
            </a:r>
          </a:p>
          <a:p>
            <a:r>
              <a:rPr lang="hr-HR" dirty="0"/>
              <a:t>Fizikalni – njihov način zaštite kože od UV zračenja je povezan s fizikalnim fenomenima; raspršenjem i refleksijom</a:t>
            </a:r>
          </a:p>
          <a:p>
            <a:r>
              <a:rPr lang="hr-HR" dirty="0"/>
              <a:t>Kemijski – dolazi do kemijskih promjena u molekulama (spojevi s visokom apsorpcijom UV zračenja, imaju jednu ili više aromatskih struktura s konjugiranim dvostrukim vezama i/ili </a:t>
            </a:r>
            <a:r>
              <a:rPr lang="hr-HR" dirty="0" err="1"/>
              <a:t>karbonilnim</a:t>
            </a:r>
            <a:r>
              <a:rPr lang="hr-HR" dirty="0"/>
              <a:t> skupinama</a:t>
            </a:r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7D8AC5-F2A3-4C1C-B47D-9CC1321A455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895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Smanjuje se bijeli trag i poboljšava izgled komercijalnih krema za sunčanje..</a:t>
            </a:r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7D8AC5-F2A3-4C1C-B47D-9CC1321A455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7585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Jake sile privlačenja između primarnih čestica uzrokuju stvaranje čvrsto vezanih agregata.</a:t>
            </a:r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7D8AC5-F2A3-4C1C-B47D-9CC1321A455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5098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Zbog korištenja </a:t>
            </a:r>
            <a:r>
              <a:rPr lang="hr-HR" dirty="0" err="1"/>
              <a:t>nanočestica</a:t>
            </a:r>
            <a:r>
              <a:rPr lang="hr-HR" dirty="0"/>
              <a:t> postavlja se pitanje da li su takve čestice potencijalno toksične.. Često se govori o opasnosti od </a:t>
            </a:r>
            <a:r>
              <a:rPr lang="hr-HR" dirty="0" err="1"/>
              <a:t>citotoksičnosti</a:t>
            </a:r>
            <a:r>
              <a:rPr lang="hr-HR" dirty="0"/>
              <a:t>, </a:t>
            </a:r>
            <a:r>
              <a:rPr lang="hr-HR" dirty="0" err="1"/>
              <a:t>genotoksičnosti</a:t>
            </a:r>
            <a:r>
              <a:rPr lang="hr-HR" dirty="0"/>
              <a:t>.. </a:t>
            </a:r>
          </a:p>
          <a:p>
            <a:endParaRPr lang="hr-HR" dirty="0"/>
          </a:p>
          <a:p>
            <a:r>
              <a:rPr lang="hr-HR" dirty="0"/>
              <a:t>…možemo zaključiti da je opasnost minimalna, no bez obzira na to, upotreba krema za sunčanje s </a:t>
            </a:r>
            <a:r>
              <a:rPr lang="hr-HR" dirty="0" err="1"/>
              <a:t>nanočesticama</a:t>
            </a:r>
            <a:r>
              <a:rPr lang="hr-HR" dirty="0"/>
              <a:t> TiO2 i </a:t>
            </a:r>
            <a:r>
              <a:rPr lang="hr-HR" dirty="0" err="1"/>
              <a:t>ZnO</a:t>
            </a:r>
            <a:r>
              <a:rPr lang="hr-HR" dirty="0"/>
              <a:t> izazvala je zabrinutost pa se razvijaju metode za karakterizaciju </a:t>
            </a:r>
            <a:r>
              <a:rPr lang="hr-HR" dirty="0" err="1"/>
              <a:t>nanočestica</a:t>
            </a:r>
            <a:r>
              <a:rPr lang="hr-HR" dirty="0"/>
              <a:t> u kremama za sunčanje</a:t>
            </a:r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7D8AC5-F2A3-4C1C-B47D-9CC1321A455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4844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7D8AC5-F2A3-4C1C-B47D-9CC1321A455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151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61D42AF-847B-6F6A-BD07-387B61E5AC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18F65994-3487-1FD0-104D-59CE719E6E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5591C228-2170-2757-3936-F64D6BBE6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A1329-E11C-4A47-86B7-DB8442FB9CBD}" type="datetime1">
              <a:rPr lang="en-US" smtClean="0"/>
              <a:t>4/26/2023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37120EA7-1C67-3DB9-DA9A-256153AE8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F5E207E4-42EB-F483-AFAA-724B9F847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DE29-ACF7-41BD-8988-BED7E4249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82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1A38F91-5836-9CF1-CE23-A6DE4C109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82E13B0D-F2B8-6558-CC61-B1846354BF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0A74F11D-61ED-73E6-2B6E-072B5B022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D729F-373C-447F-8BF1-6BDE3724F188}" type="datetime1">
              <a:rPr lang="en-US" smtClean="0"/>
              <a:t>4/26/2023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8AB2EFBE-55DD-1AB4-206C-9C5874875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61C3541D-AAD8-8CDA-911E-5C308C7FB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DE29-ACF7-41BD-8988-BED7E4249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918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6EC65D61-AB4D-45C8-5B7A-0D10C44EED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BDAC1ACA-0241-3D13-D907-832365DE6F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AD5422C5-E9A1-8D97-65F4-B4AE6C363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7C3EE-831B-42DD-8318-3BD2A0C1720B}" type="datetime1">
              <a:rPr lang="en-US" smtClean="0"/>
              <a:t>4/26/2023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57680CE0-E4F1-327B-2FC1-BCD3221AD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46E2648A-9336-EFC7-7EFE-94DCBBC3E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DE29-ACF7-41BD-8988-BED7E4249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163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4945DAA-31C5-311C-0B6E-A623A8270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3CB7B369-6A54-F5B3-08D2-2013D3A7F5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DCAD96D6-E3FE-B804-8240-B72174D0D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6CD4-03BF-4CD3-A1A0-6AD7095BC86C}" type="datetime1">
              <a:rPr lang="en-US" smtClean="0"/>
              <a:t>4/26/2023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BCE46E15-935C-BF59-52B2-70715E735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190C67F1-B675-60C2-7712-F55765B0A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DE29-ACF7-41BD-8988-BED7E4249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307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D93B7A0-2E10-229D-9BF1-95B22395D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D884160B-3B14-0419-1BAA-59831328D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675FC3E4-5A0A-18DA-7407-2A4D11EEA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408B8-BF67-476D-9770-8454870FE732}" type="datetime1">
              <a:rPr lang="en-US" smtClean="0"/>
              <a:t>4/26/2023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727B288E-8890-E103-0158-B4237DB27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2F8D87F8-8ACF-26D4-3D78-70074E1C0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DE29-ACF7-41BD-8988-BED7E4249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222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82E53BE-2D5C-8207-2757-59DDCB67D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3B789244-3637-56AE-E348-7EA0CA038B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0908F0F9-5FCE-5416-058E-C9B0E9842E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CED8055A-2CB7-CB5F-089F-DE40097D4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6A550-9FD4-4399-94FD-CF97BC0B96E0}" type="datetime1">
              <a:rPr lang="en-US" smtClean="0"/>
              <a:t>4/26/2023</a:t>
            </a:fld>
            <a:endParaRPr lang="en-U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7D2B40A1-73E7-221B-03C4-EC3759A36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1BF65E58-70FB-D8A0-B20B-5EB9F1198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DE29-ACF7-41BD-8988-BED7E4249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084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DD3716C-5371-A702-D62D-D27229149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B1487A5C-0A60-02E2-29ED-5464444B34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84AB39B5-4F22-7C4A-967F-60B86C331A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282E45BD-B978-A1F4-A9AC-ED66ED8F10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C0742EAF-2D4D-755D-93A0-F909B4E5EC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15E5B1C3-FEDA-1311-5E80-F32B11C31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06718-13B3-4FF9-8933-EB02AB2BFB40}" type="datetime1">
              <a:rPr lang="en-US" smtClean="0"/>
              <a:t>4/26/2023</a:t>
            </a:fld>
            <a:endParaRPr lang="en-US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0441E155-9AF8-D837-9614-8ED45B845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DAEE73E2-6DEA-26E7-58BB-BB7456E26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DE29-ACF7-41BD-8988-BED7E4249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766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F11E34F-365E-0DF1-C5CA-E685A72F5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B6A7D9D9-2438-DC16-C49A-9E7547C92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6E3AC-B753-46F3-88B7-D9458FF1223A}" type="datetime1">
              <a:rPr lang="en-US" smtClean="0"/>
              <a:t>4/26/2023</a:t>
            </a:fld>
            <a:endParaRPr lang="en-US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7A1CFACC-FE66-718A-B730-B0897C74B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9B4C77AD-D835-4667-56D1-9B375DD02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DE29-ACF7-41BD-8988-BED7E4249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7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F37EC01E-D8E7-2B90-89EC-E8885B793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320A7-A2B9-4F5C-9AF4-DE8E63EF7882}" type="datetime1">
              <a:rPr lang="en-US" smtClean="0"/>
              <a:t>4/26/2023</a:t>
            </a:fld>
            <a:endParaRPr lang="en-US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BAA9E520-4EBC-F2E8-77EC-4F787067E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30C52751-7698-EBB6-2C6D-C1A6DF33C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DE29-ACF7-41BD-8988-BED7E4249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855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8067B4D-A43C-EFA8-059B-645C6F2E7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82065C47-DC7F-C08F-D9FE-548734543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9DAA5DC9-30A4-7356-7ADC-ECBF390AFC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A04A297D-E2BD-CDB7-3E38-753449D65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2DF0-17F1-43D4-BA68-C2C6AA7CF9DD}" type="datetime1">
              <a:rPr lang="en-US" smtClean="0"/>
              <a:t>4/26/2023</a:t>
            </a:fld>
            <a:endParaRPr lang="en-U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09035005-C2A1-936A-8DC8-352349D0A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F918228D-6C0B-5805-E6D6-9EDC4761C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DE29-ACF7-41BD-8988-BED7E4249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589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260478C-1A27-4D16-0A81-0258FE67D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6DA172E2-9108-54DC-17B7-C4A147A000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90342787-86E0-5980-940C-9B3570A5D7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433DEFB5-5842-B461-5174-0B2A47E52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2E122-72C4-4709-A02F-4EEF392A4EFD}" type="datetime1">
              <a:rPr lang="en-US" smtClean="0"/>
              <a:t>4/26/2023</a:t>
            </a:fld>
            <a:endParaRPr lang="en-U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1EA0550A-C0D2-D670-C2BF-C99F86B65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B7E27DE8-F528-9057-2A5D-2727364B4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DE29-ACF7-41BD-8988-BED7E4249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321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FD4CEB99-8D3B-C6C6-2D09-B14C8EDBE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59404054-BB97-A93B-69AB-2EF338F2C1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2A20BE46-BA6B-8081-CA9F-FD105991CB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3618E-800E-44D0-BC69-518A839813FA}" type="datetime1">
              <a:rPr lang="en-US" smtClean="0"/>
              <a:t>4/26/2023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ABBBAF50-3197-63DC-5CA7-EE416BD5DA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2D2D7D9F-2C79-DC6C-279C-E422E9223A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CDE29-ACF7-41BD-8988-BED7E4249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744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jpg"/><Relationship Id="rId7" Type="http://schemas.openxmlformats.org/officeDocument/2006/relationships/image" Target="../media/image16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image" Target="../media/image1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CA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4F8F461-C380-9C82-2822-8DB8423FE5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85120"/>
            <a:ext cx="9144000" cy="2531100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</a:pPr>
            <a:r>
              <a:rPr lang="hr-HR" sz="3600" b="1" dirty="0">
                <a:effectLst/>
                <a:latin typeface="Bahnschrift SemiBold" panose="020B0502040204020203" pitchFamily="34" charset="0"/>
                <a:ea typeface="Times New Roman" panose="02020603050405020304" pitchFamily="18" charset="0"/>
              </a:rPr>
              <a:t>ANALIZA NANOČESTICA TITANIJEVOG DIOKSIDA I CINKOVOG OKSIDA U KREMAMA ZA SUNČANJE</a:t>
            </a:r>
            <a:endParaRPr lang="en-US" sz="9600" dirty="0">
              <a:latin typeface="Bahnschrift SemiBold" panose="020B0502040204020203" pitchFamily="34" charset="0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84543986-4311-E65B-0F29-A8E69E3BBD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24131"/>
            <a:ext cx="12192000" cy="2597344"/>
          </a:xfrm>
        </p:spPr>
        <p:txBody>
          <a:bodyPr>
            <a:normAutofit/>
          </a:bodyPr>
          <a:lstStyle/>
          <a:p>
            <a:r>
              <a:rPr lang="hr-HR" sz="140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Monika Šoltić</a:t>
            </a:r>
          </a:p>
          <a:p>
            <a:endParaRPr lang="hr-HR" sz="1400" dirty="0">
              <a:effectLst/>
              <a:latin typeface="Bahnschrift Light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140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Prema radu: </a:t>
            </a:r>
            <a:r>
              <a:rPr lang="en-US" sz="14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P. J. Lu</a:t>
            </a:r>
            <a:r>
              <a:rPr lang="hr-HR" sz="1400" kern="0" dirty="0"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hr-HR" sz="1400" kern="0" dirty="0" err="1">
                <a:latin typeface="Bahnschrift Light" panose="020B0502040204020203" pitchFamily="34" charset="0"/>
                <a:ea typeface="Times New Roman" panose="02020603050405020304" pitchFamily="18" charset="0"/>
              </a:rPr>
              <a:t>et</a:t>
            </a:r>
            <a:r>
              <a:rPr lang="hr-HR" sz="1400" kern="0" dirty="0"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hr-HR" sz="1400" kern="0" dirty="0" err="1">
                <a:latin typeface="Bahnschrift Light" panose="020B0502040204020203" pitchFamily="34" charset="0"/>
                <a:ea typeface="Times New Roman" panose="02020603050405020304" pitchFamily="18" charset="0"/>
              </a:rPr>
              <a:t>al</a:t>
            </a:r>
            <a:r>
              <a:rPr lang="hr-HR" sz="1400" kern="0" dirty="0">
                <a:latin typeface="Bahnschrift Light" panose="020B0502040204020203" pitchFamily="34" charset="0"/>
                <a:ea typeface="Times New Roman" panose="02020603050405020304" pitchFamily="18" charset="0"/>
              </a:rPr>
              <a:t>. </a:t>
            </a:r>
            <a:r>
              <a:rPr lang="en-US" sz="1400" i="1" dirty="0">
                <a:effectLst/>
                <a:latin typeface="Bahnschrift Light" panose="020B0502040204020203" pitchFamily="34" charset="0"/>
              </a:rPr>
              <a:t>J. Food Drug Anal.</a:t>
            </a:r>
            <a:r>
              <a:rPr lang="en-US" sz="1400" i="1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b="1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23</a:t>
            </a:r>
            <a:r>
              <a:rPr lang="en-US" sz="14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(2015) 587-594</a:t>
            </a:r>
            <a:endParaRPr lang="hr-HR" sz="1400" dirty="0">
              <a:latin typeface="Bahnschrift Light" panose="020B0502040204020203" pitchFamily="34" charset="0"/>
            </a:endParaRPr>
          </a:p>
          <a:p>
            <a:r>
              <a:rPr lang="hr-HR" sz="1400" b="1" dirty="0">
                <a:latin typeface="Bahnschrift Light" panose="020B0502040204020203" pitchFamily="34" charset="0"/>
                <a:cs typeface="Times New Roman" panose="02020603050405020304" pitchFamily="18" charset="0"/>
              </a:rPr>
              <a:t>Kemijski seminar 1</a:t>
            </a:r>
          </a:p>
          <a:p>
            <a:endParaRPr lang="hr-HR" sz="1400" dirty="0">
              <a:latin typeface="Bahnschrift Light" panose="020B0502040204020203" pitchFamily="34" charset="0"/>
              <a:cs typeface="Times New Roman" panose="02020603050405020304" pitchFamily="18" charset="0"/>
            </a:endParaRPr>
          </a:p>
          <a:p>
            <a:endParaRPr lang="hr-HR" sz="1400" dirty="0">
              <a:latin typeface="Bahnschrift Light" panose="020B0502040204020203" pitchFamily="34" charset="0"/>
              <a:cs typeface="Times New Roman" panose="02020603050405020304" pitchFamily="18" charset="0"/>
            </a:endParaRPr>
          </a:p>
          <a:p>
            <a:endParaRPr lang="hr-HR" sz="1400" dirty="0">
              <a:latin typeface="Bahnschrift Light" panose="020B0502040204020203" pitchFamily="34" charset="0"/>
              <a:cs typeface="Times New Roman" panose="02020603050405020304" pitchFamily="18" charset="0"/>
            </a:endParaRPr>
          </a:p>
          <a:p>
            <a:r>
              <a:rPr lang="hr-HR" sz="1400" dirty="0">
                <a:latin typeface="Bahnschrift Light" panose="020B0502040204020203" pitchFamily="34" charset="0"/>
                <a:cs typeface="Times New Roman" panose="02020603050405020304" pitchFamily="18" charset="0"/>
              </a:rPr>
              <a:t>Zagreb, 2023.</a:t>
            </a:r>
            <a:endParaRPr lang="en-US" sz="1400" dirty="0">
              <a:latin typeface="Bahnschrift Light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xmlns="" id="{CB2ADE38-8F5C-A3FC-E95A-017838A1E20C}"/>
              </a:ext>
            </a:extLst>
          </p:cNvPr>
          <p:cNvSpPr txBox="1"/>
          <p:nvPr/>
        </p:nvSpPr>
        <p:spPr>
          <a:xfrm>
            <a:off x="0" y="269457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PRIRODOSLOVNO-MATEMATIČKI FAKULTET</a:t>
            </a:r>
          </a:p>
          <a:p>
            <a:pPr algn="ctr"/>
            <a:r>
              <a:rPr lang="hr-HR" sz="140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Kemijski odsjek</a:t>
            </a:r>
            <a:endParaRPr lang="hr-HR" sz="1400" dirty="0">
              <a:latin typeface="Bahnschrift Light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r-HR" sz="140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Poslijediplomski sveučilišni studij kemije, smjer: analitička kemija</a:t>
            </a:r>
            <a:endParaRPr lang="en-US" sz="1400" dirty="0">
              <a:effectLst/>
              <a:latin typeface="Bahnschrift Light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C9443149-8894-A3E3-6CB8-12A957776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DE29-ACF7-41BD-8988-BED7E4249EC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0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073CC9A-E2D9-2880-8DB7-F42E45921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390" y="507367"/>
            <a:ext cx="11377914" cy="1325563"/>
          </a:xfrm>
        </p:spPr>
        <p:txBody>
          <a:bodyPr>
            <a:normAutofit/>
          </a:bodyPr>
          <a:lstStyle/>
          <a:p>
            <a:pPr algn="ctr"/>
            <a:r>
              <a:rPr lang="hr-HR" sz="4000" dirty="0">
                <a:latin typeface="Bahnschrift Light" panose="020B0502040204020203" pitchFamily="34" charset="0"/>
              </a:rPr>
              <a:t>ANALIZA TiO</a:t>
            </a:r>
            <a:r>
              <a:rPr lang="hr-HR" sz="4000" baseline="-25000" dirty="0">
                <a:latin typeface="Bahnschrift Light" panose="020B0502040204020203" pitchFamily="34" charset="0"/>
              </a:rPr>
              <a:t>2</a:t>
            </a:r>
            <a:r>
              <a:rPr lang="hr-HR" sz="4000" dirty="0">
                <a:latin typeface="Bahnschrift Light" panose="020B0502040204020203" pitchFamily="34" charset="0"/>
              </a:rPr>
              <a:t> i </a:t>
            </a:r>
            <a:r>
              <a:rPr lang="hr-HR" sz="4000" dirty="0" err="1">
                <a:latin typeface="Bahnschrift Light" panose="020B0502040204020203" pitchFamily="34" charset="0"/>
              </a:rPr>
              <a:t>ZnO</a:t>
            </a:r>
            <a:r>
              <a:rPr lang="hr-HR" sz="4000" dirty="0">
                <a:latin typeface="Bahnschrift Light" panose="020B0502040204020203" pitchFamily="34" charset="0"/>
              </a:rPr>
              <a:t> U KREMAMA ZA SUNČANJE</a:t>
            </a:r>
            <a:endParaRPr lang="en-US" sz="4000" dirty="0">
              <a:latin typeface="Bahnschrift Light" panose="020B0502040204020203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DE2D7FDD-8ECB-0C0D-CDC7-D9A631BE18C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70390" y="2142230"/>
            <a:ext cx="6640010" cy="3261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mikroskopij</a:t>
            </a:r>
            <a:r>
              <a:rPr kumimoji="0" lang="hr-HR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atomskih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sila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(AFM)</a:t>
            </a:r>
            <a:endParaRPr kumimoji="0" lang="hr-HR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ahnschrift Light" panose="020B0502040204020203" pitchFamily="34" charset="0"/>
              <a:ea typeface="Times New Roman" panose="02020603050405020304" pitchFamily="18" charset="0"/>
            </a:endParaRP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konfokaln</a:t>
            </a:r>
            <a:r>
              <a:rPr kumimoji="0" lang="hr-HR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lasersk</a:t>
            </a:r>
            <a:r>
              <a:rPr kumimoji="0" lang="hr-HR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skenirajuć</a:t>
            </a:r>
            <a:r>
              <a:rPr kumimoji="0" lang="hr-HR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mikroskopij</a:t>
            </a:r>
            <a:r>
              <a:rPr kumimoji="0" lang="hr-HR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(LSCM)</a:t>
            </a:r>
            <a:endParaRPr kumimoji="0" lang="hr-HR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ahnschrift Light" panose="020B0502040204020203" pitchFamily="34" charset="0"/>
              <a:ea typeface="Times New Roman" panose="02020603050405020304" pitchFamily="18" charset="0"/>
            </a:endParaRP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difrakcij</a:t>
            </a:r>
            <a:r>
              <a:rPr kumimoji="0" lang="hr-HR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rentgenskog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zračenja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(XRD) </a:t>
            </a:r>
            <a:endParaRPr kumimoji="0" lang="hr-HR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ahnschrift Light" panose="020B0502040204020203" pitchFamily="34" charset="0"/>
              <a:ea typeface="Times New Roman" panose="02020603050405020304" pitchFamily="18" charset="0"/>
            </a:endParaRP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transmisijsk</a:t>
            </a:r>
            <a:r>
              <a:rPr kumimoji="0" lang="hr-HR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elektronsk</a:t>
            </a:r>
            <a:r>
              <a:rPr kumimoji="0" lang="hr-HR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mikroskopij</a:t>
            </a:r>
            <a:r>
              <a:rPr kumimoji="0" lang="hr-HR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(TEM)</a:t>
            </a:r>
            <a:endParaRPr kumimoji="0" lang="hr-HR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ahnschrift Light" panose="020B0502040204020203" pitchFamily="34" charset="0"/>
              <a:ea typeface="Times New Roman" panose="02020603050405020304" pitchFamily="18" charset="0"/>
            </a:endParaRP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hr-HR" altLang="en-US" sz="2000" dirty="0">
              <a:latin typeface="Bahnschrift Light" panose="020B0502040204020203" pitchFamily="34" charset="0"/>
              <a:ea typeface="Times New Roman" panose="02020603050405020304" pitchFamily="18" charset="0"/>
            </a:endParaRP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hr-HR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e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lemen</a:t>
            </a:r>
            <a:r>
              <a:rPr kumimoji="0" lang="hr-HR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tni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sastav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uzoraka</a:t>
            </a:r>
            <a:r>
              <a:rPr lang="hr-HR" altLang="en-US" sz="2000" dirty="0">
                <a:latin typeface="Bahnschrift Light" panose="020B0502040204020203" pitchFamily="34" charset="0"/>
                <a:ea typeface="Times New Roman" panose="02020603050405020304" pitchFamily="18" charset="0"/>
              </a:rPr>
              <a:t>: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energetski-disperzivn</a:t>
            </a:r>
            <a:r>
              <a:rPr kumimoji="0" lang="hr-HR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rentgensk</a:t>
            </a:r>
            <a:r>
              <a:rPr kumimoji="0" lang="hr-HR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spektroskopij</a:t>
            </a:r>
            <a:r>
              <a:rPr kumimoji="0" lang="hr-HR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(EDS)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ahnschrift Light" panose="020B0502040204020203" pitchFamily="34" charset="0"/>
            </a:endParaRPr>
          </a:p>
        </p:txBody>
      </p:sp>
      <p:graphicFrame>
        <p:nvGraphicFramePr>
          <p:cNvPr id="5" name="Rezervirano mjesto sadržaja 3">
            <a:extLst>
              <a:ext uri="{FF2B5EF4-FFF2-40B4-BE49-F238E27FC236}">
                <a16:creationId xmlns:a16="http://schemas.microsoft.com/office/drawing/2014/main" xmlns="" id="{1D742967-7023-7BF1-0EFC-FA75E7201C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6885624"/>
              </p:ext>
            </p:extLst>
          </p:nvPr>
        </p:nvGraphicFramePr>
        <p:xfrm>
          <a:off x="7294880" y="2243708"/>
          <a:ext cx="4453424" cy="315992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xmlns="" val="604621267"/>
                    </a:ext>
                  </a:extLst>
                </a:gridCol>
                <a:gridCol w="1505070">
                  <a:extLst>
                    <a:ext uri="{9D8B030D-6E8A-4147-A177-3AD203B41FA5}">
                      <a16:colId xmlns:a16="http://schemas.microsoft.com/office/drawing/2014/main" xmlns="" val="4051085532"/>
                    </a:ext>
                  </a:extLst>
                </a:gridCol>
                <a:gridCol w="1206283">
                  <a:extLst>
                    <a:ext uri="{9D8B030D-6E8A-4147-A177-3AD203B41FA5}">
                      <a16:colId xmlns:a16="http://schemas.microsoft.com/office/drawing/2014/main" xmlns="" val="3235201729"/>
                    </a:ext>
                  </a:extLst>
                </a:gridCol>
                <a:gridCol w="675271">
                  <a:extLst>
                    <a:ext uri="{9D8B030D-6E8A-4147-A177-3AD203B41FA5}">
                      <a16:colId xmlns:a16="http://schemas.microsoft.com/office/drawing/2014/main" xmlns="" val="176638165"/>
                    </a:ext>
                  </a:extLst>
                </a:gridCol>
              </a:tblGrid>
              <a:tr h="394991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</a:rPr>
                        <a:t>UZORAK</a:t>
                      </a:r>
                      <a:endParaRPr lang="en-US" sz="2000" b="0" kern="100" dirty="0">
                        <a:solidFill>
                          <a:schemeClr val="tx1"/>
                        </a:solidFill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3CA7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b="0" kern="100" dirty="0" err="1"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</a:rPr>
                        <a:t>Postotak</a:t>
                      </a:r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</a:rPr>
                        <a:t> </a:t>
                      </a:r>
                      <a:r>
                        <a:rPr lang="en-US" sz="1400" b="0" kern="100" dirty="0" err="1"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</a:rPr>
                        <a:t>sastoj</a:t>
                      </a:r>
                      <a:r>
                        <a:rPr lang="hr-HR" sz="1400" b="0" kern="100" dirty="0"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</a:rPr>
                        <a:t>a</a:t>
                      </a:r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</a:rPr>
                        <a:t>ka u </a:t>
                      </a:r>
                      <a:r>
                        <a:rPr lang="en-US" sz="1400" b="0" kern="100" dirty="0" err="1"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</a:rPr>
                        <a:t>kremi</a:t>
                      </a:r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</a:rPr>
                        <a:t> (%)</a:t>
                      </a:r>
                      <a:endParaRPr lang="en-US" sz="2000" b="0" kern="100" dirty="0">
                        <a:solidFill>
                          <a:schemeClr val="tx1"/>
                        </a:solidFill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3CA7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</a:rPr>
                        <a:t>SPF</a:t>
                      </a:r>
                      <a:endParaRPr lang="en-US" sz="2000" b="0" kern="100" dirty="0">
                        <a:solidFill>
                          <a:schemeClr val="tx1"/>
                        </a:solidFill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3CA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92466922"/>
                  </a:ext>
                </a:extLst>
              </a:tr>
              <a:tr h="3949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b="0" kern="100"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</a:rPr>
                        <a:t>TiO</a:t>
                      </a:r>
                      <a:r>
                        <a:rPr lang="en-US" sz="1400" b="0" kern="100" baseline="-25000"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</a:rPr>
                        <a:t>2</a:t>
                      </a:r>
                      <a:endParaRPr lang="en-US" sz="2000" b="0" kern="100">
                        <a:solidFill>
                          <a:schemeClr val="tx1"/>
                        </a:solidFill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b="0" kern="100" dirty="0" err="1"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</a:rPr>
                        <a:t>ZnO</a:t>
                      </a:r>
                      <a:endParaRPr lang="en-US" sz="2000" b="0" kern="100" dirty="0">
                        <a:solidFill>
                          <a:schemeClr val="tx1"/>
                        </a:solidFill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3CA7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45117809"/>
                  </a:ext>
                </a:extLst>
              </a:tr>
              <a:tr h="39499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</a:rPr>
                        <a:t>COM 1</a:t>
                      </a:r>
                      <a:endParaRPr lang="en-US" sz="2000" b="0" kern="100" dirty="0">
                        <a:solidFill>
                          <a:schemeClr val="tx1"/>
                        </a:solidFill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</a:rPr>
                        <a:t>5</a:t>
                      </a:r>
                      <a:endParaRPr lang="en-US" sz="2000" kern="100" dirty="0">
                        <a:solidFill>
                          <a:schemeClr val="tx1"/>
                        </a:solidFill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</a:rPr>
                        <a:t>10</a:t>
                      </a:r>
                      <a:endParaRPr lang="en-US" sz="2000" kern="100">
                        <a:solidFill>
                          <a:schemeClr val="tx1"/>
                        </a:solidFill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</a:rPr>
                        <a:t>30+</a:t>
                      </a:r>
                      <a:endParaRPr lang="en-US" sz="2000" kern="100">
                        <a:solidFill>
                          <a:schemeClr val="tx1"/>
                        </a:solidFill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3CA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91605550"/>
                  </a:ext>
                </a:extLst>
              </a:tr>
              <a:tr h="39499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</a:rPr>
                        <a:t>COM 2</a:t>
                      </a:r>
                      <a:endParaRPr lang="en-US" sz="2000" b="0" kern="100" dirty="0">
                        <a:solidFill>
                          <a:schemeClr val="tx1"/>
                        </a:solidFill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</a:rPr>
                        <a:t>5</a:t>
                      </a:r>
                      <a:endParaRPr lang="en-US" sz="2000" kern="100" dirty="0">
                        <a:solidFill>
                          <a:schemeClr val="tx1"/>
                        </a:solidFill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</a:rPr>
                        <a:t>10</a:t>
                      </a:r>
                      <a:endParaRPr lang="en-US" sz="2000" kern="100" dirty="0">
                        <a:solidFill>
                          <a:schemeClr val="tx1"/>
                        </a:solidFill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</a:rPr>
                        <a:t>30+</a:t>
                      </a:r>
                      <a:endParaRPr lang="en-US" sz="2000" kern="100">
                        <a:solidFill>
                          <a:schemeClr val="tx1"/>
                        </a:solidFill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3CA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70968860"/>
                  </a:ext>
                </a:extLst>
              </a:tr>
              <a:tr h="39499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b="0" kern="100"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</a:rPr>
                        <a:t>COM 3</a:t>
                      </a:r>
                      <a:endParaRPr lang="en-US" sz="2000" b="0" kern="100">
                        <a:solidFill>
                          <a:schemeClr val="tx1"/>
                        </a:solidFill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</a:rPr>
                        <a:t>-</a:t>
                      </a:r>
                      <a:endParaRPr lang="en-US" sz="2000" kern="100" dirty="0">
                        <a:solidFill>
                          <a:schemeClr val="tx1"/>
                        </a:solidFill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</a:rPr>
                        <a:t>20</a:t>
                      </a:r>
                      <a:endParaRPr lang="en-US" sz="2000" kern="100">
                        <a:solidFill>
                          <a:schemeClr val="tx1"/>
                        </a:solidFill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</a:rPr>
                        <a:t>30+</a:t>
                      </a:r>
                      <a:endParaRPr lang="en-US" sz="2000" kern="100" dirty="0">
                        <a:solidFill>
                          <a:schemeClr val="tx1"/>
                        </a:solidFill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3CA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44455758"/>
                  </a:ext>
                </a:extLst>
              </a:tr>
              <a:tr h="39499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</a:rPr>
                        <a:t>COM 4</a:t>
                      </a:r>
                      <a:endParaRPr lang="en-US" sz="2000" b="0" kern="100" dirty="0">
                        <a:solidFill>
                          <a:schemeClr val="tx1"/>
                        </a:solidFill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</a:rPr>
                        <a:t>1,4</a:t>
                      </a:r>
                      <a:endParaRPr lang="en-US" sz="2000" kern="100">
                        <a:solidFill>
                          <a:schemeClr val="tx1"/>
                        </a:solidFill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</a:rPr>
                        <a:t>-</a:t>
                      </a:r>
                      <a:endParaRPr lang="en-US" sz="2000" kern="100" dirty="0">
                        <a:solidFill>
                          <a:schemeClr val="tx1"/>
                        </a:solidFill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</a:rPr>
                        <a:t>35</a:t>
                      </a:r>
                      <a:endParaRPr lang="en-US" sz="2000" kern="100" dirty="0">
                        <a:solidFill>
                          <a:schemeClr val="tx1"/>
                        </a:solidFill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3CA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37124524"/>
                  </a:ext>
                </a:extLst>
              </a:tr>
              <a:tr h="39499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</a:rPr>
                        <a:t>COM 5</a:t>
                      </a:r>
                      <a:endParaRPr lang="en-US" sz="2000" b="0" kern="100" dirty="0">
                        <a:solidFill>
                          <a:schemeClr val="tx1"/>
                        </a:solidFill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</a:rPr>
                        <a:t>Nije navedeno</a:t>
                      </a:r>
                      <a:endParaRPr lang="en-US" sz="2000" kern="100">
                        <a:solidFill>
                          <a:schemeClr val="tx1"/>
                        </a:solidFill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</a:rPr>
                        <a:t>-</a:t>
                      </a:r>
                      <a:endParaRPr lang="en-US" sz="2000" kern="100" dirty="0">
                        <a:solidFill>
                          <a:schemeClr val="tx1"/>
                        </a:solidFill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</a:rPr>
                        <a:t>50+</a:t>
                      </a:r>
                      <a:endParaRPr lang="en-US" sz="2000" kern="100" dirty="0">
                        <a:solidFill>
                          <a:schemeClr val="tx1"/>
                        </a:solidFill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3CA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73619279"/>
                  </a:ext>
                </a:extLst>
              </a:tr>
              <a:tr h="39499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</a:rPr>
                        <a:t>COM 6</a:t>
                      </a:r>
                      <a:endParaRPr lang="en-US" sz="2000" b="0" kern="100" dirty="0">
                        <a:solidFill>
                          <a:schemeClr val="tx1"/>
                        </a:solidFill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</a:rPr>
                        <a:t>-</a:t>
                      </a:r>
                      <a:endParaRPr lang="en-US" sz="2000" kern="100" dirty="0">
                        <a:solidFill>
                          <a:schemeClr val="tx1"/>
                        </a:solidFill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</a:rPr>
                        <a:t>6,8</a:t>
                      </a:r>
                      <a:endParaRPr lang="en-US" sz="2000" kern="100" dirty="0">
                        <a:solidFill>
                          <a:schemeClr val="tx1"/>
                        </a:solidFill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</a:rPr>
                        <a:t>30+</a:t>
                      </a:r>
                      <a:endParaRPr lang="en-US" sz="2000" kern="100" dirty="0">
                        <a:solidFill>
                          <a:schemeClr val="tx1"/>
                        </a:solidFill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3CA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55944494"/>
                  </a:ext>
                </a:extLst>
              </a:tr>
            </a:tbl>
          </a:graphicData>
        </a:graphic>
      </p:graphicFrame>
      <p:sp>
        <p:nvSpPr>
          <p:cNvPr id="6" name="Elipsa 5">
            <a:extLst>
              <a:ext uri="{FF2B5EF4-FFF2-40B4-BE49-F238E27FC236}">
                <a16:creationId xmlns:a16="http://schemas.microsoft.com/office/drawing/2014/main" xmlns="" id="{8F405038-BF8B-256D-24AE-4B9436C48519}"/>
              </a:ext>
            </a:extLst>
          </p:cNvPr>
          <p:cNvSpPr/>
          <p:nvPr/>
        </p:nvSpPr>
        <p:spPr>
          <a:xfrm>
            <a:off x="5187098" y="3429000"/>
            <a:ext cx="798922" cy="798922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fika 7" descr="Arrow: Clockwise curve with solid fill">
            <a:extLst>
              <a:ext uri="{FF2B5EF4-FFF2-40B4-BE49-F238E27FC236}">
                <a16:creationId xmlns:a16="http://schemas.microsoft.com/office/drawing/2014/main" xmlns="" id="{CCF77F80-0BF1-6837-67DF-FFD44B30F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9858630">
            <a:off x="5448275" y="3582944"/>
            <a:ext cx="2240269" cy="2240269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EFECC149-8065-5C67-2111-602E2001AA94}"/>
              </a:ext>
            </a:extLst>
          </p:cNvPr>
          <p:cNvSpPr txBox="1"/>
          <p:nvPr/>
        </p:nvSpPr>
        <p:spPr>
          <a:xfrm>
            <a:off x="5800731" y="5715058"/>
            <a:ext cx="4097413" cy="86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u="sng" dirty="0">
                <a:solidFill>
                  <a:srgbClr val="C00000"/>
                </a:solidFill>
                <a:latin typeface="Bahnschrift Light" panose="020B0502040204020203" pitchFamily="34" charset="0"/>
              </a:rPr>
              <a:t>PRETHODNA PRIPREMA UZORAKA </a:t>
            </a:r>
            <a:r>
              <a:rPr lang="hr-HR" dirty="0">
                <a:solidFill>
                  <a:srgbClr val="C00000"/>
                </a:solidFill>
                <a:latin typeface="Bahnschrift Light" panose="020B0502040204020203" pitchFamily="34" charset="0"/>
              </a:rPr>
              <a:t>0,05 g kreme + 8 </a:t>
            </a:r>
            <a:r>
              <a:rPr lang="hr-HR" dirty="0" err="1">
                <a:solidFill>
                  <a:srgbClr val="C00000"/>
                </a:solidFill>
                <a:latin typeface="Bahnschrift Light" panose="020B0502040204020203" pitchFamily="34" charset="0"/>
              </a:rPr>
              <a:t>mL</a:t>
            </a:r>
            <a:r>
              <a:rPr lang="hr-HR" dirty="0">
                <a:solidFill>
                  <a:srgbClr val="C00000"/>
                </a:solidFill>
                <a:latin typeface="Bahnschrift Light" panose="020B0502040204020203" pitchFamily="34" charset="0"/>
              </a:rPr>
              <a:t> </a:t>
            </a:r>
            <a:r>
              <a:rPr lang="hr-HR" dirty="0" err="1">
                <a:solidFill>
                  <a:srgbClr val="C00000"/>
                </a:solidFill>
                <a:latin typeface="Bahnschrift Light" panose="020B0502040204020203" pitchFamily="34" charset="0"/>
              </a:rPr>
              <a:t>EtOH</a:t>
            </a:r>
            <a:endParaRPr lang="en-US" dirty="0">
              <a:solidFill>
                <a:srgbClr val="C00000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35B5E508-1176-A93C-019A-C43AAE4EAF86}"/>
              </a:ext>
            </a:extLst>
          </p:cNvPr>
          <p:cNvSpPr txBox="1"/>
          <p:nvPr/>
        </p:nvSpPr>
        <p:spPr>
          <a:xfrm>
            <a:off x="116033" y="6481695"/>
            <a:ext cx="609420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P. J. Lu</a:t>
            </a:r>
            <a:r>
              <a:rPr lang="hr-HR" sz="1100" kern="0" dirty="0"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hr-HR" sz="1100" kern="0" dirty="0" err="1">
                <a:latin typeface="Bahnschrift Light" panose="020B0502040204020203" pitchFamily="34" charset="0"/>
                <a:ea typeface="Times New Roman" panose="02020603050405020304" pitchFamily="18" charset="0"/>
              </a:rPr>
              <a:t>et</a:t>
            </a:r>
            <a:r>
              <a:rPr lang="hr-HR" sz="1100" kern="0" dirty="0"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hr-HR" sz="1100" kern="0" dirty="0" err="1">
                <a:latin typeface="Bahnschrift Light" panose="020B0502040204020203" pitchFamily="34" charset="0"/>
                <a:ea typeface="Times New Roman" panose="02020603050405020304" pitchFamily="18" charset="0"/>
              </a:rPr>
              <a:t>al</a:t>
            </a:r>
            <a:r>
              <a:rPr lang="hr-HR" sz="1100" kern="0" dirty="0">
                <a:latin typeface="Bahnschrift Light" panose="020B0502040204020203" pitchFamily="34" charset="0"/>
                <a:ea typeface="Times New Roman" panose="02020603050405020304" pitchFamily="18" charset="0"/>
              </a:rPr>
              <a:t>. </a:t>
            </a:r>
            <a:r>
              <a:rPr lang="en-US" sz="11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J</a:t>
            </a:r>
            <a:r>
              <a:rPr lang="en-US" sz="1100" b="0" i="0" dirty="0">
                <a:effectLst/>
                <a:latin typeface="Bahnschrift Light" panose="020B0502040204020203" pitchFamily="34" charset="0"/>
              </a:rPr>
              <a:t>. Food Drug Anal.</a:t>
            </a:r>
            <a:r>
              <a:rPr lang="en-US" sz="1100" b="1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23</a:t>
            </a:r>
            <a:r>
              <a:rPr lang="en-US" sz="11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(2015) 587-594</a:t>
            </a:r>
            <a:endParaRPr lang="en-US" sz="1100" dirty="0">
              <a:latin typeface="Bahnschrift Light" panose="020B0502040204020203" pitchFamily="34" charset="0"/>
            </a:endParaRPr>
          </a:p>
        </p:txBody>
      </p:sp>
      <p:sp>
        <p:nvSpPr>
          <p:cNvPr id="12" name="Rezervirano mjesto broja slajda 11">
            <a:extLst>
              <a:ext uri="{FF2B5EF4-FFF2-40B4-BE49-F238E27FC236}">
                <a16:creationId xmlns:a16="http://schemas.microsoft.com/office/drawing/2014/main" xmlns="" id="{6F0B41DA-26EE-BC44-B448-40D0E4839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DE29-ACF7-41BD-8988-BED7E4249EC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70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extLst>
              <a:ext uri="{FF2B5EF4-FFF2-40B4-BE49-F238E27FC236}">
                <a16:creationId xmlns:a16="http://schemas.microsoft.com/office/drawing/2014/main" xmlns="" id="{A48EE592-128C-B99C-46DD-DE4137CCD7BE}"/>
              </a:ext>
            </a:extLst>
          </p:cNvPr>
          <p:cNvSpPr/>
          <p:nvPr/>
        </p:nvSpPr>
        <p:spPr>
          <a:xfrm>
            <a:off x="0" y="0"/>
            <a:ext cx="4324574" cy="6858000"/>
          </a:xfrm>
          <a:prstGeom prst="rect">
            <a:avLst/>
          </a:prstGeom>
          <a:solidFill>
            <a:srgbClr val="83CA70"/>
          </a:solidFill>
          <a:ln>
            <a:solidFill>
              <a:srgbClr val="83CA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1B356DB-46CE-E766-C63A-63014BC20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456" y="1532065"/>
            <a:ext cx="3743661" cy="3793870"/>
          </a:xfrm>
        </p:spPr>
        <p:txBody>
          <a:bodyPr>
            <a:normAutofit/>
          </a:bodyPr>
          <a:lstStyle/>
          <a:p>
            <a:pPr algn="r"/>
            <a:r>
              <a:rPr lang="hr-HR" dirty="0">
                <a:solidFill>
                  <a:schemeClr val="bg1"/>
                </a:solidFill>
                <a:latin typeface="Bahnschrift Light" panose="020B0502040204020203" pitchFamily="34" charset="0"/>
              </a:rPr>
              <a:t>REZULTATI I </a:t>
            </a:r>
            <a:br>
              <a:rPr lang="hr-HR" dirty="0">
                <a:solidFill>
                  <a:schemeClr val="bg1"/>
                </a:solidFill>
                <a:latin typeface="Bahnschrift Light" panose="020B0502040204020203" pitchFamily="34" charset="0"/>
              </a:rPr>
            </a:br>
            <a:r>
              <a:rPr lang="hr-HR" dirty="0">
                <a:solidFill>
                  <a:schemeClr val="bg1"/>
                </a:solidFill>
                <a:latin typeface="Bahnschrift Light" panose="020B0502040204020203" pitchFamily="34" charset="0"/>
              </a:rPr>
              <a:t>OBRADA </a:t>
            </a:r>
            <a:br>
              <a:rPr lang="hr-HR" dirty="0">
                <a:solidFill>
                  <a:schemeClr val="bg1"/>
                </a:solidFill>
                <a:latin typeface="Bahnschrift Light" panose="020B0502040204020203" pitchFamily="34" charset="0"/>
              </a:rPr>
            </a:br>
            <a:r>
              <a:rPr lang="hr-HR" dirty="0">
                <a:solidFill>
                  <a:schemeClr val="bg1"/>
                </a:solidFill>
                <a:latin typeface="Bahnschrift Light" panose="020B0502040204020203" pitchFamily="34" charset="0"/>
              </a:rPr>
              <a:t>PODATAKA</a:t>
            </a:r>
            <a:endParaRPr lang="en-US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3B14B2E0-3571-4360-8BC4-D8B610270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3212" y="891260"/>
            <a:ext cx="6829887" cy="5075479"/>
          </a:xfrm>
        </p:spPr>
        <p:txBody>
          <a:bodyPr>
            <a:norm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hr-HR" sz="2100" dirty="0">
                <a:latin typeface="Bahnschrift Light" panose="020B0502040204020203" pitchFamily="34" charset="0"/>
              </a:rPr>
              <a:t>MIKROSKOPIJA ATOMSKIH SILA ILI AFM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hr-HR" sz="2100" dirty="0">
                <a:latin typeface="Bahnschrift Light" panose="020B0502040204020203" pitchFamily="34" charset="0"/>
              </a:rPr>
              <a:t>(engl. </a:t>
            </a:r>
            <a:r>
              <a:rPr lang="en-US" sz="2100" i="1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Atomic Force Microscope</a:t>
            </a:r>
            <a:r>
              <a:rPr lang="en-US" sz="21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) </a:t>
            </a:r>
            <a:endParaRPr lang="hr-HR" sz="2100" kern="0" dirty="0">
              <a:effectLst/>
              <a:latin typeface="Bahnschrift Light" panose="020B0502040204020203" pitchFamily="34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buNone/>
            </a:pPr>
            <a:endParaRPr lang="hr-HR" sz="2100" kern="0" dirty="0">
              <a:effectLst/>
              <a:latin typeface="Bahnschrift Light" panose="020B0502040204020203" pitchFamily="34" charset="0"/>
              <a:ea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r>
              <a:rPr lang="en-US" sz="2100" kern="0" dirty="0" err="1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može</a:t>
            </a:r>
            <a:r>
              <a:rPr lang="en-US" sz="21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100" kern="0" dirty="0" err="1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detektirati</a:t>
            </a:r>
            <a:r>
              <a:rPr lang="en-US" sz="21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100" kern="0" dirty="0" err="1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anorganske</a:t>
            </a:r>
            <a:r>
              <a:rPr lang="en-US" sz="21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100" kern="0" dirty="0" err="1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nanočestice</a:t>
            </a:r>
            <a:r>
              <a:rPr lang="en-US" sz="21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u </a:t>
            </a:r>
            <a:r>
              <a:rPr lang="en-US" sz="2100" kern="0" dirty="0" err="1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kremama</a:t>
            </a:r>
            <a:r>
              <a:rPr lang="en-US" sz="21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100" kern="0" dirty="0" err="1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i</a:t>
            </a:r>
            <a:r>
              <a:rPr lang="en-US" sz="21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100" kern="0" dirty="0" err="1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pružiti</a:t>
            </a:r>
            <a:r>
              <a:rPr lang="en-US" sz="21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100" kern="0" dirty="0" err="1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morfološke</a:t>
            </a:r>
            <a:r>
              <a:rPr lang="en-US" sz="21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100" kern="0" dirty="0" err="1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informacije</a:t>
            </a:r>
            <a:r>
              <a:rPr lang="en-US" sz="21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o </a:t>
            </a:r>
            <a:r>
              <a:rPr lang="en-US" sz="2100" kern="0" dirty="0" err="1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metalnim</a:t>
            </a:r>
            <a:r>
              <a:rPr lang="en-US" sz="21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100" kern="0" dirty="0" err="1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oksidima</a:t>
            </a:r>
            <a:endParaRPr lang="hr-HR" sz="2100" kern="0" dirty="0">
              <a:latin typeface="Bahnschrift Light" panose="020B0502040204020203" pitchFamily="34" charset="0"/>
              <a:ea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r>
              <a:rPr lang="en-US" sz="2100" kern="0" dirty="0" err="1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zbog</a:t>
            </a:r>
            <a:r>
              <a:rPr lang="en-US" sz="21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100" kern="0" dirty="0" err="1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složenosti</a:t>
            </a:r>
            <a:r>
              <a:rPr lang="en-US" sz="21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100" kern="0" dirty="0" err="1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kozmetičke</a:t>
            </a:r>
            <a:r>
              <a:rPr lang="en-US" sz="21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100" kern="0" dirty="0" err="1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formulacije</a:t>
            </a:r>
            <a:r>
              <a:rPr lang="en-US" sz="21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100" kern="0" dirty="0" err="1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zahtijeva</a:t>
            </a:r>
            <a:r>
              <a:rPr lang="en-US" sz="21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100" kern="0" dirty="0" err="1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drugu</a:t>
            </a:r>
            <a:r>
              <a:rPr lang="en-US" sz="21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100" kern="0" dirty="0" err="1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analitičku</a:t>
            </a:r>
            <a:r>
              <a:rPr lang="en-US" sz="21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100" kern="0" dirty="0" err="1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metodu</a:t>
            </a:r>
            <a:r>
              <a:rPr lang="en-US" sz="21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za </a:t>
            </a:r>
            <a:r>
              <a:rPr lang="en-US" sz="2100" kern="0" dirty="0" err="1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usporedbu</a:t>
            </a:r>
            <a:r>
              <a:rPr lang="en-US" sz="21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100" kern="0" dirty="0" err="1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veličine</a:t>
            </a:r>
            <a:r>
              <a:rPr lang="en-US" sz="21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100" kern="0" dirty="0" err="1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tih</a:t>
            </a:r>
            <a:r>
              <a:rPr lang="en-US" sz="21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100" kern="0" dirty="0" err="1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nanočestica</a:t>
            </a:r>
            <a:endParaRPr lang="hr-HR" sz="2100" kern="0" dirty="0">
              <a:effectLst/>
              <a:latin typeface="Bahnschrift Light" panose="020B0502040204020203" pitchFamily="34" charset="0"/>
              <a:ea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endParaRPr lang="hr-HR" sz="2100" kern="0" dirty="0">
              <a:latin typeface="Bahnschrift Light" panose="020B0502040204020203" pitchFamily="34" charset="0"/>
            </a:endParaRPr>
          </a:p>
          <a:p>
            <a:endParaRPr lang="en-US" dirty="0">
              <a:latin typeface="Bahnschrift Light" panose="020B0502040204020203" pitchFamily="34" charset="0"/>
            </a:endParaRP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09777495-CB86-52A3-B0D6-E3B83D9EEC2C}"/>
              </a:ext>
            </a:extLst>
          </p:cNvPr>
          <p:cNvSpPr txBox="1"/>
          <p:nvPr/>
        </p:nvSpPr>
        <p:spPr>
          <a:xfrm>
            <a:off x="116033" y="6481695"/>
            <a:ext cx="609420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P. J. Lu</a:t>
            </a:r>
            <a:r>
              <a:rPr lang="hr-HR" sz="1100" kern="0" dirty="0"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hr-HR" sz="1100" kern="0" dirty="0" err="1">
                <a:latin typeface="Bahnschrift Light" panose="020B0502040204020203" pitchFamily="34" charset="0"/>
                <a:ea typeface="Times New Roman" panose="02020603050405020304" pitchFamily="18" charset="0"/>
              </a:rPr>
              <a:t>et</a:t>
            </a:r>
            <a:r>
              <a:rPr lang="hr-HR" sz="1100" kern="0" dirty="0"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hr-HR" sz="1100" kern="0" dirty="0" err="1">
                <a:latin typeface="Bahnschrift Light" panose="020B0502040204020203" pitchFamily="34" charset="0"/>
                <a:ea typeface="Times New Roman" panose="02020603050405020304" pitchFamily="18" charset="0"/>
              </a:rPr>
              <a:t>al</a:t>
            </a:r>
            <a:r>
              <a:rPr lang="hr-HR" sz="1100" kern="0" dirty="0">
                <a:latin typeface="Bahnschrift Light" panose="020B0502040204020203" pitchFamily="34" charset="0"/>
                <a:ea typeface="Times New Roman" panose="02020603050405020304" pitchFamily="18" charset="0"/>
              </a:rPr>
              <a:t>. </a:t>
            </a:r>
            <a:r>
              <a:rPr lang="en-US" sz="11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J</a:t>
            </a:r>
            <a:r>
              <a:rPr lang="en-US" sz="1100" b="0" i="0" dirty="0">
                <a:effectLst/>
                <a:latin typeface="Bahnschrift Light" panose="020B0502040204020203" pitchFamily="34" charset="0"/>
              </a:rPr>
              <a:t>. Food Drug Anal.</a:t>
            </a:r>
            <a:r>
              <a:rPr lang="en-US" sz="1100" b="1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23</a:t>
            </a:r>
            <a:r>
              <a:rPr lang="en-US" sz="11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(2015) 587-594</a:t>
            </a:r>
            <a:endParaRPr lang="en-US" sz="1100" dirty="0">
              <a:latin typeface="Bahnschrift Light" panose="020B0502040204020203" pitchFamily="34" charset="0"/>
            </a:endParaRPr>
          </a:p>
        </p:txBody>
      </p:sp>
      <p:sp>
        <p:nvSpPr>
          <p:cNvPr id="8" name="Rezervirano mjesto broja slajda 7">
            <a:extLst>
              <a:ext uri="{FF2B5EF4-FFF2-40B4-BE49-F238E27FC236}">
                <a16:creationId xmlns:a16="http://schemas.microsoft.com/office/drawing/2014/main" xmlns="" id="{565C66F1-0747-7666-27F8-94BB70F73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DE29-ACF7-41BD-8988-BED7E4249EC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71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36954CED-36C7-E459-DBFF-AA4C2FB4A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705" y="848413"/>
            <a:ext cx="10825899" cy="5517087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US" sz="34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KONFOKALNA LASERSKA SKENIRAJUĆA MIKROSKOPIJA ILI LSCM </a:t>
            </a:r>
            <a:r>
              <a:rPr lang="hr-HR" sz="3400" kern="0" dirty="0">
                <a:latin typeface="Bahnschrift Light" panose="020B0502040204020203" pitchFamily="34" charset="0"/>
                <a:ea typeface="Times New Roman" panose="02020603050405020304" pitchFamily="18" charset="0"/>
              </a:rPr>
              <a:t/>
            </a:r>
            <a:br>
              <a:rPr lang="hr-HR" sz="3400" kern="0" dirty="0">
                <a:latin typeface="Bahnschrift Light" panose="020B0502040204020203" pitchFamily="34" charset="0"/>
                <a:ea typeface="Times New Roman" panose="02020603050405020304" pitchFamily="18" charset="0"/>
              </a:rPr>
            </a:br>
            <a:r>
              <a:rPr lang="en-US" sz="34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(</a:t>
            </a:r>
            <a:r>
              <a:rPr lang="en-US" sz="3400" kern="0" dirty="0" err="1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engl.</a:t>
            </a:r>
            <a:r>
              <a:rPr lang="en-US" sz="34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3400" i="1" kern="0" dirty="0">
                <a:solidFill>
                  <a:srgbClr val="000000"/>
                </a:solidFill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Laser scanning confocal microscopy</a:t>
            </a:r>
            <a:r>
              <a:rPr lang="en-US" sz="34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) </a:t>
            </a:r>
            <a:endParaRPr lang="hr-HR" sz="3400" kern="0" dirty="0">
              <a:effectLst/>
              <a:latin typeface="Bahnschrift Light" panose="020B0502040204020203" pitchFamily="34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buNone/>
            </a:pPr>
            <a:endParaRPr lang="hr-HR" sz="1500" kern="0" dirty="0">
              <a:effectLst/>
              <a:latin typeface="Bahnschrift Light" panose="020B0502040204020203" pitchFamily="34" charset="0"/>
              <a:ea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r>
              <a:rPr lang="hr-HR" sz="3400" kern="0" dirty="0">
                <a:latin typeface="Bahnschrift Light" panose="020B0502040204020203" pitchFamily="34" charset="0"/>
                <a:ea typeface="Times New Roman" panose="02020603050405020304" pitchFamily="18" charset="0"/>
              </a:rPr>
              <a:t>p</a:t>
            </a:r>
            <a:r>
              <a:rPr lang="en-US" sz="3400" kern="0" dirty="0" err="1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rocjen</a:t>
            </a:r>
            <a:r>
              <a:rPr lang="hr-HR" sz="34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a </a:t>
            </a:r>
            <a:r>
              <a:rPr lang="en-US" sz="3400" kern="0" dirty="0" err="1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veličine</a:t>
            </a:r>
            <a:r>
              <a:rPr lang="en-US" sz="34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3400" kern="0" dirty="0" err="1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čestica</a:t>
            </a:r>
            <a:r>
              <a:rPr lang="en-US" sz="34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3400" kern="0" dirty="0" err="1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i</a:t>
            </a:r>
            <a:r>
              <a:rPr lang="en-US" sz="34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3400" kern="0" dirty="0" err="1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njihov</a:t>
            </a:r>
            <a:r>
              <a:rPr lang="hr-HR" sz="34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a</a:t>
            </a:r>
            <a:r>
              <a:rPr lang="en-US" sz="34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3400" kern="0" dirty="0" err="1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distribucij</a:t>
            </a:r>
            <a:r>
              <a:rPr lang="hr-HR" sz="34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a</a:t>
            </a:r>
            <a:r>
              <a:rPr lang="en-US" sz="34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u </a:t>
            </a:r>
            <a:r>
              <a:rPr lang="en-US" sz="3400" kern="0" dirty="0" err="1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kremama</a:t>
            </a:r>
            <a:r>
              <a:rPr lang="en-US" sz="34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za </a:t>
            </a:r>
            <a:r>
              <a:rPr lang="en-US" sz="3400" kern="0" dirty="0" err="1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sunčanje</a:t>
            </a:r>
            <a:r>
              <a:rPr lang="en-US" sz="34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, </a:t>
            </a:r>
            <a:r>
              <a:rPr lang="en-US" sz="3400" kern="0" dirty="0" err="1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ali</a:t>
            </a:r>
            <a:r>
              <a:rPr lang="en-US" sz="34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ne </a:t>
            </a:r>
            <a:r>
              <a:rPr lang="en-US" sz="3400" kern="0" dirty="0" err="1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može</a:t>
            </a:r>
            <a:r>
              <a:rPr lang="en-US" sz="34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3400" kern="0" dirty="0" err="1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odrediti</a:t>
            </a:r>
            <a:r>
              <a:rPr lang="en-US" sz="34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3400" kern="0" dirty="0" err="1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točne</a:t>
            </a:r>
            <a:r>
              <a:rPr lang="en-US" sz="34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3400" kern="0" dirty="0" err="1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veličine</a:t>
            </a:r>
            <a:r>
              <a:rPr lang="en-US" sz="34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3400" kern="0" dirty="0" err="1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tih</a:t>
            </a:r>
            <a:r>
              <a:rPr lang="en-US" sz="34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3400" kern="0" dirty="0" err="1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nanočestica</a:t>
            </a:r>
            <a:endParaRPr lang="hr-HR" sz="3400" kern="0" dirty="0">
              <a:latin typeface="Bahnschrift Light" panose="020B0502040204020203" pitchFamily="34" charset="0"/>
              <a:ea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r>
              <a:rPr lang="hr-HR" sz="3400" kern="0" dirty="0">
                <a:latin typeface="Bahnschrift Light" panose="020B0502040204020203" pitchFamily="34" charset="0"/>
                <a:ea typeface="Times New Roman" panose="02020603050405020304" pitchFamily="18" charset="0"/>
              </a:rPr>
              <a:t>p</a:t>
            </a:r>
            <a:r>
              <a:rPr lang="hr-HR" sz="34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ostoje </a:t>
            </a:r>
            <a:r>
              <a:rPr lang="en-US" sz="3400" kern="0" dirty="0" err="1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razlike</a:t>
            </a:r>
            <a:r>
              <a:rPr lang="en-US" sz="34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u </a:t>
            </a:r>
            <a:r>
              <a:rPr lang="en-US" sz="3400" kern="0" dirty="0" err="1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optičkom</a:t>
            </a:r>
            <a:r>
              <a:rPr lang="en-US" sz="34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3400" kern="0" dirty="0" err="1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kontrastu</a:t>
            </a:r>
            <a:r>
              <a:rPr lang="en-US" sz="34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3400" kern="0" dirty="0" err="1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između</a:t>
            </a:r>
            <a:r>
              <a:rPr lang="en-US" sz="34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3400" kern="0" dirty="0" err="1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organskih</a:t>
            </a:r>
            <a:r>
              <a:rPr lang="en-US" sz="34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3400" kern="0" dirty="0" err="1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ostataka</a:t>
            </a:r>
            <a:r>
              <a:rPr lang="en-US" sz="34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3400" kern="0" dirty="0" err="1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i</a:t>
            </a:r>
            <a:r>
              <a:rPr lang="en-US" sz="34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3400" kern="0" dirty="0" err="1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anorganskih</a:t>
            </a:r>
            <a:r>
              <a:rPr lang="en-US" sz="34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3400" kern="0" dirty="0" err="1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čestica</a:t>
            </a:r>
            <a:r>
              <a:rPr lang="en-US" sz="34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3400" kern="0" dirty="0" err="1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prisutnih</a:t>
            </a:r>
            <a:r>
              <a:rPr lang="en-US" sz="34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u </a:t>
            </a:r>
            <a:r>
              <a:rPr lang="en-US" sz="3400" kern="0" dirty="0" err="1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uzorcima</a:t>
            </a:r>
            <a:r>
              <a:rPr lang="en-US" sz="34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3400" kern="0" dirty="0" err="1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krema</a:t>
            </a:r>
            <a:r>
              <a:rPr lang="hr-HR" sz="3400" kern="0" dirty="0">
                <a:latin typeface="Bahnschrift Light" panose="020B0502040204020203" pitchFamily="34" charset="0"/>
                <a:ea typeface="Times New Roman" panose="02020603050405020304" pitchFamily="18" charset="0"/>
              </a:rPr>
              <a:t>, </a:t>
            </a:r>
            <a:r>
              <a:rPr lang="en-US" sz="3400" kern="0" dirty="0" err="1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ali</a:t>
            </a:r>
            <a:r>
              <a:rPr lang="en-US" sz="34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se ne </a:t>
            </a:r>
            <a:r>
              <a:rPr lang="en-US" sz="3400" kern="0" dirty="0" err="1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mogu</a:t>
            </a:r>
            <a:r>
              <a:rPr lang="en-US" sz="34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3400" kern="0" dirty="0" err="1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razlikovati</a:t>
            </a:r>
            <a:r>
              <a:rPr lang="en-US" sz="34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3400" kern="0" dirty="0" err="1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pojedinačne</a:t>
            </a:r>
            <a:r>
              <a:rPr lang="en-US" sz="34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3400" kern="0" dirty="0" err="1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nanočestice</a:t>
            </a:r>
            <a:r>
              <a:rPr lang="en-US" sz="34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3400" kern="0" dirty="0" err="1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zbog</a:t>
            </a:r>
            <a:r>
              <a:rPr lang="en-US" sz="34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3400" b="1" kern="0" dirty="0" err="1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ograničene</a:t>
            </a:r>
            <a:r>
              <a:rPr lang="en-US" sz="3400" b="1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3400" b="1" kern="0" dirty="0" err="1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rezolucije</a:t>
            </a:r>
            <a:r>
              <a:rPr lang="en-US" sz="3400" b="1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3400" b="1" kern="0" dirty="0" err="1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optičke</a:t>
            </a:r>
            <a:r>
              <a:rPr lang="en-US" sz="3400" b="1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3400" b="1" kern="0" dirty="0" err="1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mikroskopije</a:t>
            </a:r>
            <a:r>
              <a:rPr lang="en-US" sz="3400" b="1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(200 nm)</a:t>
            </a:r>
            <a:endParaRPr lang="hr-HR" sz="3400" b="1" kern="0" dirty="0">
              <a:effectLst/>
              <a:latin typeface="Bahnschrift Light" panose="020B0502040204020203" pitchFamily="34" charset="0"/>
              <a:ea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r>
              <a:rPr lang="en-US" sz="3400" b="1" kern="0" dirty="0" err="1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nizak</a:t>
            </a:r>
            <a:r>
              <a:rPr lang="en-US" sz="3400" b="1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3400" b="1" kern="0" dirty="0" err="1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kontrast</a:t>
            </a:r>
            <a:r>
              <a:rPr lang="en-US" sz="3400" b="1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3400" b="1" kern="0" dirty="0" err="1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komponenti</a:t>
            </a:r>
            <a:r>
              <a:rPr lang="en-US" sz="3400" b="1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34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u </a:t>
            </a:r>
            <a:r>
              <a:rPr lang="en-US" sz="3400" kern="0" dirty="0" err="1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kremama</a:t>
            </a:r>
            <a:r>
              <a:rPr lang="en-US" sz="34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za </a:t>
            </a:r>
            <a:r>
              <a:rPr lang="en-US" sz="3400" kern="0" dirty="0" err="1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sunčanje</a:t>
            </a:r>
            <a:r>
              <a:rPr lang="en-US" sz="34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3400" kern="0" dirty="0" err="1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može</a:t>
            </a:r>
            <a:r>
              <a:rPr lang="en-US" sz="34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3400" kern="0" dirty="0" err="1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ograničiti</a:t>
            </a:r>
            <a:r>
              <a:rPr lang="en-US" sz="34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3400" kern="0" dirty="0" err="1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njihovu</a:t>
            </a:r>
            <a:r>
              <a:rPr lang="en-US" sz="34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3400" kern="0" dirty="0" err="1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rezoluciju</a:t>
            </a:r>
            <a:r>
              <a:rPr lang="en-US" sz="34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3400" kern="0" dirty="0" err="1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jer</a:t>
            </a:r>
            <a:r>
              <a:rPr lang="en-US" sz="34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se </a:t>
            </a:r>
            <a:r>
              <a:rPr lang="en-US" sz="3400" kern="0" dirty="0" err="1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kontrast</a:t>
            </a:r>
            <a:r>
              <a:rPr lang="en-US" sz="34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3400" kern="0" dirty="0" err="1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slike</a:t>
            </a:r>
            <a:r>
              <a:rPr lang="en-US" sz="34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3400" kern="0" dirty="0" err="1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temelji</a:t>
            </a:r>
            <a:r>
              <a:rPr lang="en-US" sz="34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3400" kern="0" dirty="0" err="1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na</a:t>
            </a:r>
            <a:r>
              <a:rPr lang="en-US" sz="34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3400" kern="0" dirty="0" err="1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različitim</a:t>
            </a:r>
            <a:r>
              <a:rPr lang="en-US" sz="34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3400" kern="0" dirty="0" err="1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indeksima</a:t>
            </a:r>
            <a:r>
              <a:rPr lang="en-US" sz="34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3400" kern="0" dirty="0" err="1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loma</a:t>
            </a:r>
            <a:endParaRPr lang="hr-HR" sz="3400" dirty="0">
              <a:latin typeface="Bahnschrift Light" panose="020B0502040204020203" pitchFamily="34" charset="0"/>
            </a:endParaRPr>
          </a:p>
          <a:p>
            <a:endParaRPr lang="en-US" dirty="0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xmlns="" id="{A7FA6011-25BE-2DE9-071F-D0EBBA32C4B8}"/>
              </a:ext>
            </a:extLst>
          </p:cNvPr>
          <p:cNvSpPr txBox="1"/>
          <p:nvPr/>
        </p:nvSpPr>
        <p:spPr>
          <a:xfrm>
            <a:off x="116033" y="6481695"/>
            <a:ext cx="609420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P. J. Lu</a:t>
            </a:r>
            <a:r>
              <a:rPr lang="hr-HR" sz="1100" kern="0" dirty="0"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hr-HR" sz="1100" kern="0" dirty="0" err="1">
                <a:latin typeface="Bahnschrift Light" panose="020B0502040204020203" pitchFamily="34" charset="0"/>
                <a:ea typeface="Times New Roman" panose="02020603050405020304" pitchFamily="18" charset="0"/>
              </a:rPr>
              <a:t>et</a:t>
            </a:r>
            <a:r>
              <a:rPr lang="hr-HR" sz="1100" kern="0" dirty="0"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hr-HR" sz="1100" kern="0" dirty="0" err="1">
                <a:latin typeface="Bahnschrift Light" panose="020B0502040204020203" pitchFamily="34" charset="0"/>
                <a:ea typeface="Times New Roman" panose="02020603050405020304" pitchFamily="18" charset="0"/>
              </a:rPr>
              <a:t>al</a:t>
            </a:r>
            <a:r>
              <a:rPr lang="hr-HR" sz="1100" kern="0" dirty="0">
                <a:latin typeface="Bahnschrift Light" panose="020B0502040204020203" pitchFamily="34" charset="0"/>
                <a:ea typeface="Times New Roman" panose="02020603050405020304" pitchFamily="18" charset="0"/>
              </a:rPr>
              <a:t>. </a:t>
            </a:r>
            <a:r>
              <a:rPr lang="en-US" sz="11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J</a:t>
            </a:r>
            <a:r>
              <a:rPr lang="en-US" sz="1100" b="0" i="0" dirty="0">
                <a:effectLst/>
                <a:latin typeface="Bahnschrift Light" panose="020B0502040204020203" pitchFamily="34" charset="0"/>
              </a:rPr>
              <a:t>. Food Drug Anal.</a:t>
            </a:r>
            <a:r>
              <a:rPr lang="en-US" sz="1100" b="1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23</a:t>
            </a:r>
            <a:r>
              <a:rPr lang="en-US" sz="11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(2015) 587-594</a:t>
            </a:r>
            <a:endParaRPr lang="en-US" sz="1100" dirty="0">
              <a:latin typeface="Bahnschrift Light" panose="020B0502040204020203" pitchFamily="34" charset="0"/>
            </a:endParaRP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E41F28CD-D000-006D-9711-8448C5FE3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DE29-ACF7-41BD-8988-BED7E4249EC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78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grafikon&#10;&#10;Opis je automatski generiran">
            <a:extLst>
              <a:ext uri="{FF2B5EF4-FFF2-40B4-BE49-F238E27FC236}">
                <a16:creationId xmlns:a16="http://schemas.microsoft.com/office/drawing/2014/main" xmlns="" id="{CEA94D21-57E4-FBDD-1533-115C17519C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982" y="1959382"/>
            <a:ext cx="6713593" cy="4805397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CF47B159-828F-0479-70C0-3F437E418E75}"/>
              </a:ext>
            </a:extLst>
          </p:cNvPr>
          <p:cNvSpPr txBox="1"/>
          <p:nvPr/>
        </p:nvSpPr>
        <p:spPr>
          <a:xfrm>
            <a:off x="8284894" y="6395447"/>
            <a:ext cx="23259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/>
              <a:t>2</a:t>
            </a:r>
            <a:r>
              <a:rPr lang="en-US" sz="16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Θ</a:t>
            </a:r>
            <a:r>
              <a:rPr lang="hr-HR" sz="16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/ ° </a:t>
            </a:r>
            <a:endParaRPr lang="en-US" sz="1600" dirty="0"/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607A4562-5520-7164-27BA-DCDC2655C591}"/>
              </a:ext>
            </a:extLst>
          </p:cNvPr>
          <p:cNvSpPr txBox="1"/>
          <p:nvPr/>
        </p:nvSpPr>
        <p:spPr>
          <a:xfrm rot="16200000">
            <a:off x="2204271" y="3985077"/>
            <a:ext cx="60101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dirty="0">
                <a:cs typeface="Times New Roman" panose="02020603050405020304" pitchFamily="18" charset="0"/>
              </a:rPr>
              <a:t>Relativni intenzitet</a:t>
            </a:r>
            <a:endParaRPr lang="en-US" sz="1600" dirty="0">
              <a:cs typeface="Times New Roman" panose="02020603050405020304" pitchFamily="18" charset="0"/>
            </a:endParaRP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1F3D1A03-4125-5B1F-0370-24EA0AD52999}"/>
              </a:ext>
            </a:extLst>
          </p:cNvPr>
          <p:cNvSpPr txBox="1"/>
          <p:nvPr/>
        </p:nvSpPr>
        <p:spPr>
          <a:xfrm>
            <a:off x="11036771" y="4154355"/>
            <a:ext cx="7755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dirty="0"/>
              <a:t>(</a:t>
            </a:r>
            <a:r>
              <a:rPr lang="hr-HR" sz="1400" dirty="0" err="1"/>
              <a:t>anatas</a:t>
            </a:r>
            <a:r>
              <a:rPr lang="hr-HR" sz="1400" dirty="0"/>
              <a:t>)</a:t>
            </a:r>
            <a:endParaRPr lang="en-US" sz="1400" dirty="0"/>
          </a:p>
        </p:txBody>
      </p:sp>
      <p:sp>
        <p:nvSpPr>
          <p:cNvPr id="10" name="Pravokutnik 9">
            <a:extLst>
              <a:ext uri="{FF2B5EF4-FFF2-40B4-BE49-F238E27FC236}">
                <a16:creationId xmlns:a16="http://schemas.microsoft.com/office/drawing/2014/main" xmlns="" id="{8EAAF74E-E223-ACF0-513D-808887D225E6}"/>
              </a:ext>
            </a:extLst>
          </p:cNvPr>
          <p:cNvSpPr/>
          <p:nvPr/>
        </p:nvSpPr>
        <p:spPr>
          <a:xfrm>
            <a:off x="11136376" y="4853926"/>
            <a:ext cx="710451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FA30A067-DFD6-F8B2-04E6-0636BA9793F9}"/>
              </a:ext>
            </a:extLst>
          </p:cNvPr>
          <p:cNvSpPr txBox="1"/>
          <p:nvPr/>
        </p:nvSpPr>
        <p:spPr>
          <a:xfrm>
            <a:off x="11061945" y="4925115"/>
            <a:ext cx="7251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/>
              <a:t>(</a:t>
            </a:r>
            <a:r>
              <a:rPr lang="hr-HR" sz="1400" dirty="0" err="1"/>
              <a:t>rutil</a:t>
            </a:r>
            <a:r>
              <a:rPr lang="hr-HR" sz="1400" dirty="0"/>
              <a:t>)</a:t>
            </a:r>
            <a:endParaRPr lang="en-US" sz="1400" dirty="0"/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51250D4E-E7EC-75A5-19A6-A211D374F471}"/>
              </a:ext>
            </a:extLst>
          </p:cNvPr>
          <p:cNvSpPr txBox="1"/>
          <p:nvPr/>
        </p:nvSpPr>
        <p:spPr>
          <a:xfrm>
            <a:off x="614823" y="462553"/>
            <a:ext cx="1069942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DIFRAKCIJA RENTGENSKOG ZRAČENJA ILI XRD (</a:t>
            </a:r>
            <a:r>
              <a:rPr lang="en-US" sz="2100" kern="0" dirty="0" err="1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engl.</a:t>
            </a:r>
            <a:r>
              <a:rPr lang="en-US" sz="21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100" i="1" kern="0" dirty="0">
                <a:solidFill>
                  <a:srgbClr val="000000"/>
                </a:solidFill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X-ray diffraction</a:t>
            </a:r>
            <a:r>
              <a:rPr lang="en-US" sz="21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)</a:t>
            </a:r>
            <a:r>
              <a:rPr lang="hr-HR" sz="21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/>
            </a:r>
            <a:br>
              <a:rPr lang="hr-HR" sz="21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</a:br>
            <a:r>
              <a:rPr lang="en-US" sz="21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endParaRPr lang="hr-HR" sz="2100" kern="0" dirty="0">
              <a:effectLst/>
              <a:latin typeface="Bahnschrift Light" panose="020B0502040204020203" pitchFamily="34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kern="0" dirty="0" err="1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odre</a:t>
            </a:r>
            <a:r>
              <a:rPr lang="hr-HR" sz="2100" kern="0" dirty="0" err="1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đivanje</a:t>
            </a:r>
            <a:r>
              <a:rPr lang="en-US" sz="21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hr-HR" sz="21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kristalne </a:t>
            </a:r>
            <a:r>
              <a:rPr lang="hr-HR" sz="2100" kern="0" dirty="0" err="1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stukture</a:t>
            </a:r>
            <a:r>
              <a:rPr lang="hr-HR" sz="21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100" kern="0" dirty="0" err="1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i</a:t>
            </a:r>
            <a:r>
              <a:rPr lang="en-US" sz="21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hr-HR" sz="21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srednje </a:t>
            </a:r>
            <a:r>
              <a:rPr lang="en-US" sz="2100" kern="0" dirty="0" err="1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veličin</a:t>
            </a:r>
            <a:r>
              <a:rPr lang="hr-HR" sz="21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e</a:t>
            </a:r>
            <a:r>
              <a:rPr lang="en-US" sz="21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100" kern="0" dirty="0" err="1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čestica</a:t>
            </a:r>
            <a:endParaRPr lang="en-US" sz="2100" dirty="0">
              <a:latin typeface="Bahnschrift Light" panose="020B0502040204020203" pitchFamily="34" charset="0"/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xmlns="" id="{F9319B5E-2BD9-7C55-93EF-3566ED157F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872" y="2451424"/>
            <a:ext cx="4198676" cy="2627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r-HR" altLang="en-US" sz="1600" dirty="0">
              <a:latin typeface="Bahnschrift Light" panose="020B0502040204020203" pitchFamily="34" charset="0"/>
              <a:ea typeface="Times New Roman" panose="02020603050405020304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D = (0,94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latin typeface="Bahnschrift Light" panose="020B0502040204020203" pitchFamily="34" charset="0"/>
                <a:ea typeface="Times New Roman" panose="02020603050405020304" pitchFamily="18" charset="0"/>
                <a:cs typeface="Cambria Math" panose="02040503050406030204" pitchFamily="18" charset="0"/>
              </a:rPr>
              <a:t>⋅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λ) / (FWHM</a:t>
            </a:r>
            <a:r>
              <a:rPr kumimoji="0" lang="en-US" altLang="en-US" sz="1600" b="0" i="0" u="none" strike="noStrike" cap="none" normalizeH="0" baseline="-30000" dirty="0">
                <a:ln>
                  <a:noFill/>
                </a:ln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latin typeface="Bahnschrift Light" panose="020B0502040204020203" pitchFamily="34" charset="0"/>
                <a:ea typeface="Times New Roman" panose="02020603050405020304" pitchFamily="18" charset="0"/>
                <a:cs typeface="Cambria Math" panose="02040503050406030204" pitchFamily="18" charset="0"/>
              </a:rPr>
              <a:t>⋅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cosθ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)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effectLst/>
              <a:latin typeface="Bahnschrift Light" panose="020B0502040204020203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D –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veličina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čestice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effectLst/>
              <a:latin typeface="Bahnschrift Light" panose="020B0502040204020203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FWHM - </a:t>
            </a:r>
            <a:r>
              <a:rPr kumimoji="0" lang="en-US" altLang="en-US" sz="1600" b="0" u="none" strike="noStrike" cap="none" normalizeH="0" baseline="0" dirty="0" err="1">
                <a:ln>
                  <a:noFill/>
                </a:ln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puna</a:t>
            </a:r>
            <a:r>
              <a:rPr kumimoji="0" lang="en-US" altLang="en-US" sz="1600" b="0" u="none" strike="noStrike" cap="none" normalizeH="0" baseline="0" dirty="0">
                <a:ln>
                  <a:noFill/>
                </a:ln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 </a:t>
            </a:r>
            <a:r>
              <a:rPr kumimoji="0" lang="en-US" altLang="en-US" sz="1600" b="0" u="none" strike="noStrike" cap="none" normalizeH="0" baseline="0" dirty="0" err="1">
                <a:ln>
                  <a:noFill/>
                </a:ln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širina</a:t>
            </a:r>
            <a:r>
              <a:rPr kumimoji="0" lang="en-US" altLang="en-US" sz="1600" b="0" u="none" strike="noStrike" cap="none" normalizeH="0" baseline="0" dirty="0">
                <a:ln>
                  <a:noFill/>
                </a:ln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 pika </a:t>
            </a:r>
            <a:r>
              <a:rPr kumimoji="0" lang="en-US" altLang="en-US" sz="1600" b="0" u="none" strike="noStrike" cap="none" normalizeH="0" baseline="0" dirty="0" err="1">
                <a:ln>
                  <a:noFill/>
                </a:ln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na</a:t>
            </a:r>
            <a:r>
              <a:rPr kumimoji="0" lang="en-US" altLang="en-US" sz="1600" b="0" u="none" strike="noStrike" cap="none" normalizeH="0" baseline="0" dirty="0">
                <a:ln>
                  <a:noFill/>
                </a:ln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 </a:t>
            </a:r>
            <a:r>
              <a:rPr kumimoji="0" lang="en-US" altLang="en-US" sz="1600" b="0" u="none" strike="noStrike" cap="none" normalizeH="0" baseline="0" dirty="0" err="1">
                <a:ln>
                  <a:noFill/>
                </a:ln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pola</a:t>
            </a:r>
            <a:r>
              <a:rPr kumimoji="0" lang="en-US" altLang="en-US" sz="1600" b="0" u="none" strike="noStrike" cap="none" normalizeH="0" baseline="0" dirty="0">
                <a:ln>
                  <a:noFill/>
                </a:ln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kumimoji="0" lang="hr-HR" altLang="en-US" sz="1600" b="0" u="none" strike="noStrike" cap="none" normalizeH="0" baseline="0" dirty="0">
                <a:ln>
                  <a:noFill/>
                </a:ln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		     </a:t>
            </a:r>
            <a:r>
              <a:rPr kumimoji="0" lang="en-US" altLang="en-US" sz="1600" b="0" u="none" strike="noStrike" cap="none" normalizeH="0" baseline="0" dirty="0" err="1">
                <a:ln>
                  <a:noFill/>
                </a:ln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maksimuma</a:t>
            </a:r>
            <a:endParaRPr kumimoji="0" lang="en-US" altLang="en-US" sz="1600" b="0" u="none" strike="noStrike" cap="none" normalizeH="0" baseline="0" dirty="0">
              <a:ln>
                <a:noFill/>
              </a:ln>
              <a:effectLst/>
              <a:latin typeface="Bahnschrift Light" panose="020B0502040204020203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λ = 1,54051 Å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effectLst/>
              <a:latin typeface="Bahnschrift Light" panose="020B0502040204020203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θ –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Braggov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kut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effectLst/>
              <a:latin typeface="Bahnschrift Light" panose="020B0502040204020203" pitchFamily="34" charset="0"/>
            </a:endParaRP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xmlns="" id="{070B805B-7FB3-76BC-9D5B-2BB2F7624936}"/>
              </a:ext>
            </a:extLst>
          </p:cNvPr>
          <p:cNvSpPr txBox="1"/>
          <p:nvPr/>
        </p:nvSpPr>
        <p:spPr>
          <a:xfrm>
            <a:off x="841315" y="1959382"/>
            <a:ext cx="39936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Srednja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veličina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čestica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procijenjena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je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pomoću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Scherrerove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jednadžbe</a:t>
            </a:r>
            <a:r>
              <a:rPr kumimoji="0" lang="hr-HR" altLang="en-US" sz="1600" b="0" i="0" u="none" strike="noStrike" cap="none" normalizeH="0" baseline="0" dirty="0">
                <a:ln>
                  <a:noFill/>
                </a:ln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:</a:t>
            </a:r>
          </a:p>
          <a:p>
            <a:endParaRPr lang="en-US" dirty="0"/>
          </a:p>
        </p:txBody>
      </p:sp>
      <p:graphicFrame>
        <p:nvGraphicFramePr>
          <p:cNvPr id="17" name="Rezervirano mjesto sadržaja 3">
            <a:extLst>
              <a:ext uri="{FF2B5EF4-FFF2-40B4-BE49-F238E27FC236}">
                <a16:creationId xmlns:a16="http://schemas.microsoft.com/office/drawing/2014/main" xmlns="" id="{F9C578BD-9EC0-1839-A8A0-F282EABC4C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9830981"/>
              </p:ext>
            </p:extLst>
          </p:nvPr>
        </p:nvGraphicFramePr>
        <p:xfrm>
          <a:off x="4640764" y="870966"/>
          <a:ext cx="7072708" cy="59929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70261">
                  <a:extLst>
                    <a:ext uri="{9D8B030D-6E8A-4147-A177-3AD203B41FA5}">
                      <a16:colId xmlns:a16="http://schemas.microsoft.com/office/drawing/2014/main" xmlns="" val="1658093199"/>
                    </a:ext>
                  </a:extLst>
                </a:gridCol>
                <a:gridCol w="1329412">
                  <a:extLst>
                    <a:ext uri="{9D8B030D-6E8A-4147-A177-3AD203B41FA5}">
                      <a16:colId xmlns:a16="http://schemas.microsoft.com/office/drawing/2014/main" xmlns="" val="475277312"/>
                    </a:ext>
                  </a:extLst>
                </a:gridCol>
                <a:gridCol w="1392180">
                  <a:extLst>
                    <a:ext uri="{9D8B030D-6E8A-4147-A177-3AD203B41FA5}">
                      <a16:colId xmlns:a16="http://schemas.microsoft.com/office/drawing/2014/main" xmlns="" val="768377582"/>
                    </a:ext>
                  </a:extLst>
                </a:gridCol>
                <a:gridCol w="2580855">
                  <a:extLst>
                    <a:ext uri="{9D8B030D-6E8A-4147-A177-3AD203B41FA5}">
                      <a16:colId xmlns:a16="http://schemas.microsoft.com/office/drawing/2014/main" xmlns="" val="2547488228"/>
                    </a:ext>
                  </a:extLst>
                </a:gridCol>
              </a:tblGrid>
              <a:tr h="353589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b="0" kern="100" dirty="0">
                          <a:effectLst/>
                          <a:latin typeface="Bahnschrift Light" panose="020B0502040204020203" pitchFamily="34" charset="0"/>
                        </a:rPr>
                        <a:t>UZORAK</a:t>
                      </a:r>
                      <a:endParaRPr lang="en-US" sz="1600" b="0" kern="100" dirty="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0" kern="100" dirty="0">
                          <a:effectLst/>
                          <a:latin typeface="Bahnschrift Light" panose="020B0502040204020203" pitchFamily="34" charset="0"/>
                        </a:rPr>
                        <a:t>XRD</a:t>
                      </a:r>
                      <a:endParaRPr lang="en-US" sz="1800" b="0" kern="100" dirty="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01027337"/>
                  </a:ext>
                </a:extLst>
              </a:tr>
              <a:tr h="5931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kern="100" dirty="0" err="1">
                          <a:effectLst/>
                          <a:latin typeface="Bahnschrift Light" panose="020B0502040204020203" pitchFamily="34" charset="0"/>
                        </a:rPr>
                        <a:t>Metalni</a:t>
                      </a:r>
                      <a:r>
                        <a:rPr lang="en-US" sz="1400" kern="100" dirty="0">
                          <a:effectLst/>
                          <a:latin typeface="Bahnschrift Light" panose="020B0502040204020203" pitchFamily="34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Bahnschrift Light" panose="020B0502040204020203" pitchFamily="34" charset="0"/>
                        </a:rPr>
                        <a:t>oksid</a:t>
                      </a:r>
                      <a:endParaRPr lang="en-US" sz="1400" kern="100" dirty="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kern="100" dirty="0" err="1">
                          <a:effectLst/>
                          <a:latin typeface="Bahnschrift Light" panose="020B0502040204020203" pitchFamily="34" charset="0"/>
                        </a:rPr>
                        <a:t>Faza</a:t>
                      </a:r>
                      <a:endParaRPr lang="en-US" sz="1400" kern="100" dirty="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kern="100" dirty="0" err="1">
                          <a:effectLst/>
                          <a:latin typeface="Bahnschrift Light" panose="020B0502040204020203" pitchFamily="34" charset="0"/>
                        </a:rPr>
                        <a:t>Procijenjena</a:t>
                      </a:r>
                      <a:r>
                        <a:rPr lang="en-US" sz="1400" kern="100" dirty="0">
                          <a:effectLst/>
                          <a:latin typeface="Bahnschrift Light" panose="020B0502040204020203" pitchFamily="34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Bahnschrift Light" panose="020B0502040204020203" pitchFamily="34" charset="0"/>
                        </a:rPr>
                        <a:t>veličina</a:t>
                      </a:r>
                      <a:r>
                        <a:rPr lang="en-US" sz="1400" kern="100" dirty="0">
                          <a:effectLst/>
                          <a:latin typeface="Bahnschrift Light" panose="020B0502040204020203" pitchFamily="34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Bahnschrift Light" panose="020B0502040204020203" pitchFamily="34" charset="0"/>
                        </a:rPr>
                        <a:t>primarne</a:t>
                      </a:r>
                      <a:r>
                        <a:rPr lang="en-US" sz="1400" kern="100" dirty="0">
                          <a:effectLst/>
                          <a:latin typeface="Bahnschrift Light" panose="020B0502040204020203" pitchFamily="34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Bahnschrift Light" panose="020B0502040204020203" pitchFamily="34" charset="0"/>
                        </a:rPr>
                        <a:t>čestice</a:t>
                      </a:r>
                      <a:r>
                        <a:rPr lang="en-US" sz="1400" kern="100" dirty="0">
                          <a:effectLst/>
                          <a:latin typeface="Bahnschrift Light" panose="020B0502040204020203" pitchFamily="34" charset="0"/>
                        </a:rPr>
                        <a:t> (nm)</a:t>
                      </a:r>
                      <a:endParaRPr lang="en-US" sz="1400" kern="100" dirty="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41678830"/>
                  </a:ext>
                </a:extLst>
              </a:tr>
              <a:tr h="381623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b="0" kern="100" dirty="0">
                          <a:effectLst/>
                          <a:latin typeface="Bahnschrift Light" panose="020B0502040204020203" pitchFamily="34" charset="0"/>
                        </a:rPr>
                        <a:t>COM 1</a:t>
                      </a:r>
                      <a:endParaRPr lang="en-US" sz="1600" b="0" kern="100" dirty="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kern="100">
                          <a:effectLst/>
                          <a:latin typeface="Bahnschrift Light" panose="020B0502040204020203" pitchFamily="34" charset="0"/>
                        </a:rPr>
                        <a:t>TiO</a:t>
                      </a:r>
                      <a:r>
                        <a:rPr lang="en-US" sz="1400" kern="100" baseline="-25000">
                          <a:effectLst/>
                          <a:latin typeface="Bahnschrift Light" panose="020B0502040204020203" pitchFamily="34" charset="0"/>
                        </a:rPr>
                        <a:t>2</a:t>
                      </a:r>
                      <a:endParaRPr lang="en-US" sz="1400" kern="10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kern="100" dirty="0" err="1">
                          <a:effectLst/>
                          <a:latin typeface="Bahnschrift Light" panose="020B0502040204020203" pitchFamily="34" charset="0"/>
                        </a:rPr>
                        <a:t>Rutil</a:t>
                      </a:r>
                      <a:endParaRPr lang="en-US" sz="1400" kern="100" dirty="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kern="100">
                          <a:effectLst/>
                          <a:latin typeface="Bahnschrift Light" panose="020B0502040204020203" pitchFamily="34" charset="0"/>
                        </a:rPr>
                        <a:t>15 </a:t>
                      </a:r>
                      <a:endParaRPr lang="en-US" sz="1400" kern="10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00106024"/>
                  </a:ext>
                </a:extLst>
              </a:tr>
              <a:tr h="3816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kern="100">
                          <a:effectLst/>
                          <a:latin typeface="Bahnschrift Light" panose="020B0502040204020203" pitchFamily="34" charset="0"/>
                        </a:rPr>
                        <a:t>ZnO</a:t>
                      </a:r>
                      <a:endParaRPr lang="en-US" sz="1400" kern="10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kern="100" dirty="0" err="1">
                          <a:effectLst/>
                          <a:latin typeface="Bahnschrift Light" panose="020B0502040204020203" pitchFamily="34" charset="0"/>
                        </a:rPr>
                        <a:t>Vur</a:t>
                      </a:r>
                      <a:r>
                        <a:rPr lang="hr-HR" sz="1400" kern="100" dirty="0">
                          <a:effectLst/>
                          <a:latin typeface="Bahnschrift Light" panose="020B0502040204020203" pitchFamily="34" charset="0"/>
                        </a:rPr>
                        <a:t>c</a:t>
                      </a:r>
                      <a:r>
                        <a:rPr lang="en-US" sz="1400" kern="100" dirty="0">
                          <a:effectLst/>
                          <a:latin typeface="Bahnschrift Light" panose="020B0502040204020203" pitchFamily="34" charset="0"/>
                        </a:rPr>
                        <a:t>it</a:t>
                      </a:r>
                      <a:endParaRPr lang="en-US" sz="1400" kern="100" dirty="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kern="100">
                          <a:effectLst/>
                          <a:latin typeface="Bahnschrift Light" panose="020B0502040204020203" pitchFamily="34" charset="0"/>
                        </a:rPr>
                        <a:t>56</a:t>
                      </a:r>
                      <a:endParaRPr lang="en-US" sz="1400" kern="10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32042890"/>
                  </a:ext>
                </a:extLst>
              </a:tr>
              <a:tr h="381623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b="0" kern="100" dirty="0">
                          <a:effectLst/>
                          <a:latin typeface="Bahnschrift Light" panose="020B0502040204020203" pitchFamily="34" charset="0"/>
                        </a:rPr>
                        <a:t>COM 2</a:t>
                      </a:r>
                      <a:endParaRPr lang="en-US" sz="1600" b="0" kern="100" dirty="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kern="100" dirty="0">
                          <a:effectLst/>
                          <a:latin typeface="Bahnschrift Light" panose="020B0502040204020203" pitchFamily="34" charset="0"/>
                        </a:rPr>
                        <a:t>TiO</a:t>
                      </a:r>
                      <a:r>
                        <a:rPr lang="en-US" sz="1400" kern="100" baseline="-25000" dirty="0">
                          <a:effectLst/>
                          <a:latin typeface="Bahnschrift Light" panose="020B0502040204020203" pitchFamily="34" charset="0"/>
                        </a:rPr>
                        <a:t>2</a:t>
                      </a:r>
                      <a:endParaRPr lang="en-US" sz="1400" kern="100" dirty="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kern="100">
                          <a:effectLst/>
                          <a:latin typeface="Bahnschrift Light" panose="020B0502040204020203" pitchFamily="34" charset="0"/>
                        </a:rPr>
                        <a:t>Rutil</a:t>
                      </a:r>
                      <a:endParaRPr lang="en-US" sz="1400" kern="10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kern="100">
                          <a:effectLst/>
                          <a:latin typeface="Bahnschrift Light" panose="020B0502040204020203" pitchFamily="34" charset="0"/>
                        </a:rPr>
                        <a:t>12</a:t>
                      </a:r>
                      <a:endParaRPr lang="en-US" sz="1400" kern="10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87998082"/>
                  </a:ext>
                </a:extLst>
              </a:tr>
              <a:tr h="3816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kern="100" dirty="0" err="1">
                          <a:effectLst/>
                          <a:latin typeface="Bahnschrift Light" panose="020B0502040204020203" pitchFamily="34" charset="0"/>
                        </a:rPr>
                        <a:t>ZnO</a:t>
                      </a:r>
                      <a:endParaRPr lang="en-US" sz="1400" kern="100" dirty="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kern="100" dirty="0" err="1">
                          <a:effectLst/>
                          <a:latin typeface="Bahnschrift Light" panose="020B0502040204020203" pitchFamily="34" charset="0"/>
                        </a:rPr>
                        <a:t>Vur</a:t>
                      </a:r>
                      <a:r>
                        <a:rPr lang="hr-HR" sz="1400" kern="100" dirty="0">
                          <a:effectLst/>
                          <a:latin typeface="Bahnschrift Light" panose="020B0502040204020203" pitchFamily="34" charset="0"/>
                        </a:rPr>
                        <a:t>c</a:t>
                      </a:r>
                      <a:r>
                        <a:rPr lang="en-US" sz="1400" kern="100" dirty="0">
                          <a:effectLst/>
                          <a:latin typeface="Bahnschrift Light" panose="020B0502040204020203" pitchFamily="34" charset="0"/>
                        </a:rPr>
                        <a:t>it</a:t>
                      </a:r>
                      <a:endParaRPr lang="en-US" sz="1400" kern="100" dirty="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kern="100" dirty="0">
                          <a:effectLst/>
                          <a:latin typeface="Bahnschrift Light" panose="020B0502040204020203" pitchFamily="34" charset="0"/>
                        </a:rPr>
                        <a:t>59</a:t>
                      </a:r>
                      <a:endParaRPr lang="en-US" sz="1400" kern="100" dirty="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61042009"/>
                  </a:ext>
                </a:extLst>
              </a:tr>
              <a:tr h="38162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b="0" kern="100" dirty="0">
                          <a:effectLst/>
                          <a:latin typeface="Bahnschrift Light" panose="020B0502040204020203" pitchFamily="34" charset="0"/>
                        </a:rPr>
                        <a:t>COM 3</a:t>
                      </a:r>
                      <a:endParaRPr lang="en-US" sz="1600" b="0" kern="100" dirty="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kern="100">
                          <a:effectLst/>
                          <a:latin typeface="Bahnschrift Light" panose="020B0502040204020203" pitchFamily="34" charset="0"/>
                        </a:rPr>
                        <a:t>ZnO</a:t>
                      </a:r>
                      <a:endParaRPr lang="en-US" sz="1400" kern="10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kern="100" dirty="0" err="1">
                          <a:effectLst/>
                          <a:latin typeface="Bahnschrift Light" panose="020B0502040204020203" pitchFamily="34" charset="0"/>
                        </a:rPr>
                        <a:t>Vur</a:t>
                      </a:r>
                      <a:r>
                        <a:rPr lang="hr-HR" sz="1400" kern="100" dirty="0">
                          <a:effectLst/>
                          <a:latin typeface="Bahnschrift Light" panose="020B0502040204020203" pitchFamily="34" charset="0"/>
                        </a:rPr>
                        <a:t>c</a:t>
                      </a:r>
                      <a:r>
                        <a:rPr lang="en-US" sz="1400" kern="100" dirty="0">
                          <a:effectLst/>
                          <a:latin typeface="Bahnschrift Light" panose="020B0502040204020203" pitchFamily="34" charset="0"/>
                        </a:rPr>
                        <a:t>it</a:t>
                      </a:r>
                      <a:endParaRPr lang="en-US" sz="1400" kern="100" dirty="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kern="100">
                          <a:effectLst/>
                          <a:latin typeface="Bahnschrift Light" panose="020B0502040204020203" pitchFamily="34" charset="0"/>
                        </a:rPr>
                        <a:t>64</a:t>
                      </a:r>
                      <a:endParaRPr lang="en-US" sz="1400" kern="10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14219212"/>
                  </a:ext>
                </a:extLst>
              </a:tr>
              <a:tr h="38162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b="0" kern="100">
                          <a:effectLst/>
                          <a:latin typeface="Bahnschrift Light" panose="020B0502040204020203" pitchFamily="34" charset="0"/>
                        </a:rPr>
                        <a:t>COM 4</a:t>
                      </a:r>
                      <a:endParaRPr lang="en-US" sz="1600" b="0" kern="10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kern="100">
                          <a:effectLst/>
                          <a:latin typeface="Bahnschrift Light" panose="020B0502040204020203" pitchFamily="34" charset="0"/>
                        </a:rPr>
                        <a:t>TiO</a:t>
                      </a:r>
                      <a:r>
                        <a:rPr lang="en-US" sz="1400" kern="100" baseline="-25000">
                          <a:effectLst/>
                          <a:latin typeface="Bahnschrift Light" panose="020B0502040204020203" pitchFamily="34" charset="0"/>
                        </a:rPr>
                        <a:t>2</a:t>
                      </a:r>
                      <a:endParaRPr lang="en-US" sz="1400" kern="10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kern="100" dirty="0" err="1">
                          <a:effectLst/>
                          <a:latin typeface="Bahnschrift Light" panose="020B0502040204020203" pitchFamily="34" charset="0"/>
                        </a:rPr>
                        <a:t>Rutil</a:t>
                      </a:r>
                      <a:endParaRPr lang="en-US" sz="1400" kern="100" dirty="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kern="100">
                          <a:effectLst/>
                          <a:latin typeface="Bahnschrift Light" panose="020B0502040204020203" pitchFamily="34" charset="0"/>
                        </a:rPr>
                        <a:t>?</a:t>
                      </a:r>
                      <a:r>
                        <a:rPr lang="en-US" sz="1400" kern="100" baseline="30000">
                          <a:effectLst/>
                          <a:latin typeface="Bahnschrift Light" panose="020B0502040204020203" pitchFamily="34" charset="0"/>
                        </a:rPr>
                        <a:t>a</a:t>
                      </a:r>
                      <a:endParaRPr lang="en-US" sz="1400" kern="10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6695998"/>
                  </a:ext>
                </a:extLst>
              </a:tr>
              <a:tr h="381623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b="0" kern="100" dirty="0">
                          <a:effectLst/>
                          <a:latin typeface="Bahnschrift Light" panose="020B0502040204020203" pitchFamily="34" charset="0"/>
                        </a:rPr>
                        <a:t>COM 5</a:t>
                      </a:r>
                      <a:endParaRPr lang="en-US" sz="1600" b="0" kern="100" dirty="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kern="100">
                          <a:effectLst/>
                          <a:latin typeface="Bahnschrift Light" panose="020B0502040204020203" pitchFamily="34" charset="0"/>
                        </a:rPr>
                        <a:t>TiO</a:t>
                      </a:r>
                      <a:r>
                        <a:rPr lang="en-US" sz="1400" kern="100" baseline="-25000">
                          <a:effectLst/>
                          <a:latin typeface="Bahnschrift Light" panose="020B0502040204020203" pitchFamily="34" charset="0"/>
                        </a:rPr>
                        <a:t>2</a:t>
                      </a:r>
                      <a:endParaRPr lang="en-US" sz="1400" kern="10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kern="100" dirty="0" err="1">
                          <a:effectLst/>
                          <a:latin typeface="Bahnschrift Light" panose="020B0502040204020203" pitchFamily="34" charset="0"/>
                        </a:rPr>
                        <a:t>Anatas</a:t>
                      </a:r>
                      <a:endParaRPr lang="en-US" sz="1400" kern="100" dirty="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kern="100" dirty="0">
                          <a:effectLst/>
                          <a:latin typeface="Bahnschrift Light" panose="020B0502040204020203" pitchFamily="34" charset="0"/>
                        </a:rPr>
                        <a:t>93</a:t>
                      </a:r>
                      <a:endParaRPr lang="en-US" sz="1400" kern="100" dirty="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09196135"/>
                  </a:ext>
                </a:extLst>
              </a:tr>
              <a:tr h="3816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kern="100">
                          <a:effectLst/>
                          <a:latin typeface="Bahnschrift Light" panose="020B0502040204020203" pitchFamily="34" charset="0"/>
                        </a:rPr>
                        <a:t>Rutil</a:t>
                      </a:r>
                      <a:endParaRPr lang="en-US" sz="1400" kern="10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kern="100" dirty="0">
                          <a:effectLst/>
                          <a:latin typeface="Bahnschrift Light" panose="020B0502040204020203" pitchFamily="34" charset="0"/>
                        </a:rPr>
                        <a:t>33</a:t>
                      </a:r>
                      <a:endParaRPr lang="en-US" sz="1400" kern="100" dirty="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48318484"/>
                  </a:ext>
                </a:extLst>
              </a:tr>
              <a:tr h="38162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b="0" kern="100" dirty="0">
                          <a:effectLst/>
                          <a:latin typeface="Bahnschrift Light" panose="020B0502040204020203" pitchFamily="34" charset="0"/>
                        </a:rPr>
                        <a:t>COM 6</a:t>
                      </a:r>
                      <a:endParaRPr lang="en-US" sz="1600" b="0" kern="100" dirty="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kern="100">
                          <a:effectLst/>
                          <a:latin typeface="Bahnschrift Light" panose="020B0502040204020203" pitchFamily="34" charset="0"/>
                        </a:rPr>
                        <a:t>ZnO</a:t>
                      </a:r>
                      <a:endParaRPr lang="en-US" sz="1400" kern="10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kern="100" dirty="0" err="1">
                          <a:effectLst/>
                          <a:latin typeface="Bahnschrift Light" panose="020B0502040204020203" pitchFamily="34" charset="0"/>
                        </a:rPr>
                        <a:t>Vur</a:t>
                      </a:r>
                      <a:r>
                        <a:rPr lang="hr-HR" sz="1400" kern="100" dirty="0">
                          <a:effectLst/>
                          <a:latin typeface="Bahnschrift Light" panose="020B0502040204020203" pitchFamily="34" charset="0"/>
                        </a:rPr>
                        <a:t>c</a:t>
                      </a:r>
                      <a:r>
                        <a:rPr lang="en-US" sz="1400" kern="100" dirty="0">
                          <a:effectLst/>
                          <a:latin typeface="Bahnschrift Light" panose="020B0502040204020203" pitchFamily="34" charset="0"/>
                        </a:rPr>
                        <a:t>it</a:t>
                      </a:r>
                      <a:endParaRPr lang="en-US" sz="1400" kern="100" dirty="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kern="100" dirty="0">
                          <a:effectLst/>
                          <a:latin typeface="Bahnschrift Light" panose="020B0502040204020203" pitchFamily="34" charset="0"/>
                        </a:rPr>
                        <a:t>47</a:t>
                      </a:r>
                      <a:endParaRPr lang="en-US" sz="1400" kern="100" dirty="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7730282"/>
                  </a:ext>
                </a:extLst>
              </a:tr>
              <a:tr h="419396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b="0" kern="100" dirty="0">
                          <a:effectLst/>
                          <a:latin typeface="Bahnschrift Light" panose="020B0502040204020203" pitchFamily="34" charset="0"/>
                        </a:rPr>
                        <a:t>TiO</a:t>
                      </a:r>
                      <a:r>
                        <a:rPr lang="en-US" sz="1600" b="0" kern="100" baseline="-25000" dirty="0">
                          <a:effectLst/>
                          <a:latin typeface="Bahnschrift Light" panose="020B0502040204020203" pitchFamily="34" charset="0"/>
                        </a:rPr>
                        <a:t>2 </a:t>
                      </a:r>
                      <a:r>
                        <a:rPr lang="en-US" sz="1600" b="0" kern="100" dirty="0">
                          <a:effectLst/>
                          <a:latin typeface="Bahnschrift Light" panose="020B0502040204020203" pitchFamily="34" charset="0"/>
                        </a:rPr>
                        <a:t>NP standard</a:t>
                      </a:r>
                      <a:endParaRPr lang="en-US" sz="1600" b="0" kern="100" dirty="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kern="100">
                          <a:effectLst/>
                          <a:latin typeface="Bahnschrift Light" panose="020B0502040204020203" pitchFamily="34" charset="0"/>
                        </a:rPr>
                        <a:t>TiO</a:t>
                      </a:r>
                      <a:r>
                        <a:rPr lang="en-US" sz="1400" kern="100" baseline="-25000">
                          <a:effectLst/>
                          <a:latin typeface="Bahnschrift Light" panose="020B0502040204020203" pitchFamily="34" charset="0"/>
                        </a:rPr>
                        <a:t>2</a:t>
                      </a:r>
                      <a:endParaRPr lang="en-US" sz="1400" kern="10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kern="100" dirty="0" err="1">
                          <a:effectLst/>
                          <a:latin typeface="Bahnschrift Light" panose="020B0502040204020203" pitchFamily="34" charset="0"/>
                        </a:rPr>
                        <a:t>Anatas</a:t>
                      </a:r>
                      <a:endParaRPr lang="en-US" sz="1400" kern="100" dirty="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kern="100" dirty="0">
                          <a:effectLst/>
                          <a:latin typeface="Bahnschrift Light" panose="020B0502040204020203" pitchFamily="34" charset="0"/>
                        </a:rPr>
                        <a:t>23</a:t>
                      </a:r>
                      <a:endParaRPr lang="en-US" sz="1400" kern="100" dirty="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50706705"/>
                  </a:ext>
                </a:extLst>
              </a:tr>
              <a:tr h="4360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kern="100" dirty="0" err="1">
                          <a:effectLst/>
                          <a:latin typeface="Bahnschrift Light" panose="020B0502040204020203" pitchFamily="34" charset="0"/>
                        </a:rPr>
                        <a:t>Rutil</a:t>
                      </a:r>
                      <a:endParaRPr lang="en-US" sz="1400" kern="100" dirty="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kern="100" dirty="0">
                          <a:effectLst/>
                          <a:latin typeface="Bahnschrift Light" panose="020B0502040204020203" pitchFamily="34" charset="0"/>
                        </a:rPr>
                        <a:t>31</a:t>
                      </a:r>
                      <a:endParaRPr lang="en-US" sz="1400" kern="100" dirty="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20494523"/>
                  </a:ext>
                </a:extLst>
              </a:tr>
              <a:tr h="6513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b="0" kern="100" dirty="0" err="1">
                          <a:effectLst/>
                          <a:latin typeface="Bahnschrift Light" panose="020B0502040204020203" pitchFamily="34" charset="0"/>
                        </a:rPr>
                        <a:t>ZnO</a:t>
                      </a:r>
                      <a:r>
                        <a:rPr lang="en-US" sz="1600" b="0" kern="100" dirty="0">
                          <a:effectLst/>
                          <a:latin typeface="Bahnschrift Light" panose="020B0502040204020203" pitchFamily="34" charset="0"/>
                        </a:rPr>
                        <a:t> NP standard</a:t>
                      </a:r>
                      <a:endParaRPr lang="en-US" sz="1600" b="0" kern="100" dirty="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kern="100">
                          <a:effectLst/>
                          <a:latin typeface="Bahnschrift Light" panose="020B0502040204020203" pitchFamily="34" charset="0"/>
                        </a:rPr>
                        <a:t>ZnO</a:t>
                      </a:r>
                      <a:endParaRPr lang="en-US" sz="1400" kern="10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kern="100" dirty="0" err="1">
                          <a:effectLst/>
                          <a:latin typeface="Bahnschrift Light" panose="020B0502040204020203" pitchFamily="34" charset="0"/>
                        </a:rPr>
                        <a:t>Vur</a:t>
                      </a:r>
                      <a:r>
                        <a:rPr lang="hr-HR" sz="1400" kern="100" dirty="0">
                          <a:effectLst/>
                          <a:latin typeface="Bahnschrift Light" panose="020B0502040204020203" pitchFamily="34" charset="0"/>
                        </a:rPr>
                        <a:t>c</a:t>
                      </a:r>
                      <a:r>
                        <a:rPr lang="en-US" sz="1400" kern="100" dirty="0">
                          <a:effectLst/>
                          <a:latin typeface="Bahnschrift Light" panose="020B0502040204020203" pitchFamily="34" charset="0"/>
                        </a:rPr>
                        <a:t>it</a:t>
                      </a:r>
                      <a:endParaRPr lang="en-US" sz="1400" kern="100" dirty="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kern="100" dirty="0">
                          <a:effectLst/>
                          <a:latin typeface="Bahnschrift Light" panose="020B0502040204020203" pitchFamily="34" charset="0"/>
                        </a:rPr>
                        <a:t>29</a:t>
                      </a:r>
                      <a:endParaRPr lang="en-US" sz="1400" kern="100" dirty="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53704763"/>
                  </a:ext>
                </a:extLst>
              </a:tr>
            </a:tbl>
          </a:graphicData>
        </a:graphic>
      </p:graphicFrame>
      <p:pic>
        <p:nvPicPr>
          <p:cNvPr id="21" name="Grafika 20" descr="Arrow: Slight curve with solid fill">
            <a:extLst>
              <a:ext uri="{FF2B5EF4-FFF2-40B4-BE49-F238E27FC236}">
                <a16:creationId xmlns:a16="http://schemas.microsoft.com/office/drawing/2014/main" xmlns="" id="{8251A954-4096-F3AB-D51A-3371815681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589576" y="2708265"/>
            <a:ext cx="1051188" cy="1051188"/>
          </a:xfrm>
          <a:prstGeom prst="rect">
            <a:avLst/>
          </a:prstGeom>
        </p:spPr>
      </p:pic>
      <p:sp>
        <p:nvSpPr>
          <p:cNvPr id="22" name="TekstniOkvir 21">
            <a:extLst>
              <a:ext uri="{FF2B5EF4-FFF2-40B4-BE49-F238E27FC236}">
                <a16:creationId xmlns:a16="http://schemas.microsoft.com/office/drawing/2014/main" xmlns="" id="{EB26CD92-3D9F-AEE8-D899-22EF5FF4B30C}"/>
              </a:ext>
            </a:extLst>
          </p:cNvPr>
          <p:cNvSpPr txBox="1"/>
          <p:nvPr/>
        </p:nvSpPr>
        <p:spPr>
          <a:xfrm>
            <a:off x="10109837" y="609356"/>
            <a:ext cx="1904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100" baseline="30000" dirty="0">
                <a:latin typeface="Bahnschrift Light" panose="020B0502040204020203" pitchFamily="34" charset="0"/>
              </a:rPr>
              <a:t>a</a:t>
            </a:r>
            <a:r>
              <a:rPr lang="hr-HR" sz="1100" dirty="0">
                <a:latin typeface="Bahnschrift Light" panose="020B0502040204020203" pitchFamily="34" charset="0"/>
              </a:rPr>
              <a:t> Nedostaju informacije</a:t>
            </a:r>
            <a:endParaRPr lang="en-US" sz="1100" dirty="0">
              <a:latin typeface="Bahnschrift Light" panose="020B0502040204020203" pitchFamily="34" charset="0"/>
            </a:endParaRPr>
          </a:p>
        </p:txBody>
      </p:sp>
      <p:sp>
        <p:nvSpPr>
          <p:cNvPr id="24" name="TekstniOkvir 23">
            <a:extLst>
              <a:ext uri="{FF2B5EF4-FFF2-40B4-BE49-F238E27FC236}">
                <a16:creationId xmlns:a16="http://schemas.microsoft.com/office/drawing/2014/main" xmlns="" id="{06C8B17A-7357-368C-6659-083BD06E2FBC}"/>
              </a:ext>
            </a:extLst>
          </p:cNvPr>
          <p:cNvSpPr txBox="1"/>
          <p:nvPr/>
        </p:nvSpPr>
        <p:spPr>
          <a:xfrm>
            <a:off x="119848" y="6478181"/>
            <a:ext cx="609420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P. J. Lu</a:t>
            </a:r>
            <a:r>
              <a:rPr lang="hr-HR" sz="1100" kern="0" dirty="0"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hr-HR" sz="1100" kern="0" dirty="0" err="1">
                <a:latin typeface="Bahnschrift Light" panose="020B0502040204020203" pitchFamily="34" charset="0"/>
                <a:ea typeface="Times New Roman" panose="02020603050405020304" pitchFamily="18" charset="0"/>
              </a:rPr>
              <a:t>et</a:t>
            </a:r>
            <a:r>
              <a:rPr lang="hr-HR" sz="1100" kern="0" dirty="0"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hr-HR" sz="1100" kern="0" dirty="0" err="1">
                <a:latin typeface="Bahnschrift Light" panose="020B0502040204020203" pitchFamily="34" charset="0"/>
                <a:ea typeface="Times New Roman" panose="02020603050405020304" pitchFamily="18" charset="0"/>
              </a:rPr>
              <a:t>al</a:t>
            </a:r>
            <a:r>
              <a:rPr lang="hr-HR" sz="1100" kern="0" dirty="0">
                <a:latin typeface="Bahnschrift Light" panose="020B0502040204020203" pitchFamily="34" charset="0"/>
                <a:ea typeface="Times New Roman" panose="02020603050405020304" pitchFamily="18" charset="0"/>
              </a:rPr>
              <a:t>. </a:t>
            </a:r>
            <a:r>
              <a:rPr lang="en-US" sz="11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J</a:t>
            </a:r>
            <a:r>
              <a:rPr lang="en-US" sz="1100" b="0" i="0" dirty="0">
                <a:effectLst/>
                <a:latin typeface="Bahnschrift Light" panose="020B0502040204020203" pitchFamily="34" charset="0"/>
              </a:rPr>
              <a:t>. Food Drug Anal.</a:t>
            </a:r>
            <a:r>
              <a:rPr lang="en-US" sz="1100" b="1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23</a:t>
            </a:r>
            <a:r>
              <a:rPr lang="en-US" sz="11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(2015) 587-594</a:t>
            </a:r>
            <a:endParaRPr lang="en-US" sz="1100" dirty="0">
              <a:latin typeface="Bahnschrift Light" panose="020B0502040204020203" pitchFamily="34" charset="0"/>
            </a:endParaRPr>
          </a:p>
        </p:txBody>
      </p:sp>
      <p:sp>
        <p:nvSpPr>
          <p:cNvPr id="25" name="Rezervirano mjesto broja slajda 24">
            <a:extLst>
              <a:ext uri="{FF2B5EF4-FFF2-40B4-BE49-F238E27FC236}">
                <a16:creationId xmlns:a16="http://schemas.microsoft.com/office/drawing/2014/main" xmlns="" id="{FA1C5790-52C9-D539-59F5-4D2C400F2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8952" y="6426424"/>
            <a:ext cx="2743200" cy="365125"/>
          </a:xfrm>
        </p:spPr>
        <p:txBody>
          <a:bodyPr/>
          <a:lstStyle/>
          <a:p>
            <a:fld id="{C21CDE29-ACF7-41BD-8988-BED7E4249EC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500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grafikon&#10;&#10;Opis je automatski generiran">
            <a:extLst>
              <a:ext uri="{FF2B5EF4-FFF2-40B4-BE49-F238E27FC236}">
                <a16:creationId xmlns:a16="http://schemas.microsoft.com/office/drawing/2014/main" xmlns="" id="{CEA94D21-57E4-FBDD-1533-115C17519C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982" y="1959382"/>
            <a:ext cx="6713593" cy="4805397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CF47B159-828F-0479-70C0-3F437E418E75}"/>
              </a:ext>
            </a:extLst>
          </p:cNvPr>
          <p:cNvSpPr txBox="1"/>
          <p:nvPr/>
        </p:nvSpPr>
        <p:spPr>
          <a:xfrm>
            <a:off x="8284894" y="6395447"/>
            <a:ext cx="23259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/>
              <a:t>2</a:t>
            </a:r>
            <a:r>
              <a:rPr lang="en-US" sz="16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Θ</a:t>
            </a:r>
            <a:r>
              <a:rPr lang="hr-HR" sz="16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/ ° </a:t>
            </a:r>
            <a:endParaRPr lang="en-US" sz="1600" dirty="0"/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607A4562-5520-7164-27BA-DCDC2655C591}"/>
              </a:ext>
            </a:extLst>
          </p:cNvPr>
          <p:cNvSpPr txBox="1"/>
          <p:nvPr/>
        </p:nvSpPr>
        <p:spPr>
          <a:xfrm rot="16200000">
            <a:off x="2204271" y="3985077"/>
            <a:ext cx="60101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dirty="0">
                <a:cs typeface="Times New Roman" panose="02020603050405020304" pitchFamily="18" charset="0"/>
              </a:rPr>
              <a:t>Relativni intenzitet</a:t>
            </a:r>
            <a:endParaRPr lang="en-US" sz="1600" dirty="0">
              <a:cs typeface="Times New Roman" panose="02020603050405020304" pitchFamily="18" charset="0"/>
            </a:endParaRP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1F3D1A03-4125-5B1F-0370-24EA0AD52999}"/>
              </a:ext>
            </a:extLst>
          </p:cNvPr>
          <p:cNvSpPr txBox="1"/>
          <p:nvPr/>
        </p:nvSpPr>
        <p:spPr>
          <a:xfrm>
            <a:off x="11036771" y="4154355"/>
            <a:ext cx="7755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dirty="0"/>
              <a:t>(</a:t>
            </a:r>
            <a:r>
              <a:rPr lang="hr-HR" sz="1400" dirty="0" err="1"/>
              <a:t>anatas</a:t>
            </a:r>
            <a:r>
              <a:rPr lang="hr-HR" sz="1400" dirty="0"/>
              <a:t>)</a:t>
            </a:r>
            <a:endParaRPr lang="en-US" sz="1400" dirty="0"/>
          </a:p>
        </p:txBody>
      </p:sp>
      <p:sp>
        <p:nvSpPr>
          <p:cNvPr id="10" name="Pravokutnik 9">
            <a:extLst>
              <a:ext uri="{FF2B5EF4-FFF2-40B4-BE49-F238E27FC236}">
                <a16:creationId xmlns:a16="http://schemas.microsoft.com/office/drawing/2014/main" xmlns="" id="{8EAAF74E-E223-ACF0-513D-808887D225E6}"/>
              </a:ext>
            </a:extLst>
          </p:cNvPr>
          <p:cNvSpPr/>
          <p:nvPr/>
        </p:nvSpPr>
        <p:spPr>
          <a:xfrm>
            <a:off x="11136376" y="4853926"/>
            <a:ext cx="710451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FA30A067-DFD6-F8B2-04E6-0636BA9793F9}"/>
              </a:ext>
            </a:extLst>
          </p:cNvPr>
          <p:cNvSpPr txBox="1"/>
          <p:nvPr/>
        </p:nvSpPr>
        <p:spPr>
          <a:xfrm>
            <a:off x="11061945" y="4925115"/>
            <a:ext cx="7251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/>
              <a:t>(</a:t>
            </a:r>
            <a:r>
              <a:rPr lang="hr-HR" sz="1400" dirty="0" err="1"/>
              <a:t>rutil</a:t>
            </a:r>
            <a:r>
              <a:rPr lang="hr-HR" sz="1400" dirty="0"/>
              <a:t>)</a:t>
            </a:r>
            <a:endParaRPr lang="en-US" sz="1400" dirty="0"/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51250D4E-E7EC-75A5-19A6-A211D374F471}"/>
              </a:ext>
            </a:extLst>
          </p:cNvPr>
          <p:cNvSpPr txBox="1"/>
          <p:nvPr/>
        </p:nvSpPr>
        <p:spPr>
          <a:xfrm>
            <a:off x="614823" y="462553"/>
            <a:ext cx="1069942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DIFRAKCIJA RENTGENSKOG ZRAČENJA ILI XRD (</a:t>
            </a:r>
            <a:r>
              <a:rPr lang="en-US" sz="2100" kern="0" dirty="0" err="1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engl.</a:t>
            </a:r>
            <a:r>
              <a:rPr lang="en-US" sz="21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100" i="1" kern="0" dirty="0">
                <a:solidFill>
                  <a:srgbClr val="000000"/>
                </a:solidFill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X-ray diffraction</a:t>
            </a:r>
            <a:r>
              <a:rPr lang="en-US" sz="21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)</a:t>
            </a:r>
            <a:r>
              <a:rPr lang="hr-HR" sz="21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/>
            </a:r>
            <a:br>
              <a:rPr lang="hr-HR" sz="21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</a:br>
            <a:r>
              <a:rPr lang="en-US" sz="21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endParaRPr lang="hr-HR" sz="2100" kern="0" dirty="0">
              <a:effectLst/>
              <a:latin typeface="Bahnschrift Light" panose="020B0502040204020203" pitchFamily="34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kern="0" dirty="0" err="1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odre</a:t>
            </a:r>
            <a:r>
              <a:rPr lang="hr-HR" sz="2100" kern="0" dirty="0" err="1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đivanje</a:t>
            </a:r>
            <a:r>
              <a:rPr lang="en-US" sz="21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hr-HR" sz="21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kristalne </a:t>
            </a:r>
            <a:r>
              <a:rPr lang="hr-HR" sz="2100" kern="0" dirty="0" err="1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stukture</a:t>
            </a:r>
            <a:r>
              <a:rPr lang="hr-HR" sz="21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100" kern="0" dirty="0" err="1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i</a:t>
            </a:r>
            <a:r>
              <a:rPr lang="en-US" sz="21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hr-HR" sz="21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srednje </a:t>
            </a:r>
            <a:r>
              <a:rPr lang="en-US" sz="2100" kern="0" dirty="0" err="1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veličin</a:t>
            </a:r>
            <a:r>
              <a:rPr lang="hr-HR" sz="21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e</a:t>
            </a:r>
            <a:r>
              <a:rPr lang="en-US" sz="21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100" kern="0" dirty="0" err="1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čestica</a:t>
            </a:r>
            <a:endParaRPr lang="en-US" sz="2100" dirty="0">
              <a:latin typeface="Bahnschrift Light" panose="020B0502040204020203" pitchFamily="34" charset="0"/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xmlns="" id="{F9319B5E-2BD9-7C55-93EF-3566ED157F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872" y="2451424"/>
            <a:ext cx="4198676" cy="2627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r-HR" altLang="en-US" sz="1600" dirty="0">
              <a:latin typeface="Bahnschrift Light" panose="020B0502040204020203" pitchFamily="34" charset="0"/>
              <a:ea typeface="Times New Roman" panose="02020603050405020304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D = (0,94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latin typeface="Bahnschrift Light" panose="020B0502040204020203" pitchFamily="34" charset="0"/>
                <a:ea typeface="Times New Roman" panose="02020603050405020304" pitchFamily="18" charset="0"/>
                <a:cs typeface="Cambria Math" panose="02040503050406030204" pitchFamily="18" charset="0"/>
              </a:rPr>
              <a:t>⋅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λ) / (FWHM</a:t>
            </a:r>
            <a:r>
              <a:rPr kumimoji="0" lang="en-US" altLang="en-US" sz="1600" b="0" i="0" u="none" strike="noStrike" cap="none" normalizeH="0" baseline="-30000" dirty="0">
                <a:ln>
                  <a:noFill/>
                </a:ln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latin typeface="Bahnschrift Light" panose="020B0502040204020203" pitchFamily="34" charset="0"/>
                <a:ea typeface="Times New Roman" panose="02020603050405020304" pitchFamily="18" charset="0"/>
                <a:cs typeface="Cambria Math" panose="02040503050406030204" pitchFamily="18" charset="0"/>
              </a:rPr>
              <a:t>⋅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cosθ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)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effectLst/>
              <a:latin typeface="Bahnschrift Light" panose="020B0502040204020203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D –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veličina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čestice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effectLst/>
              <a:latin typeface="Bahnschrift Light" panose="020B0502040204020203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FWHM - </a:t>
            </a:r>
            <a:r>
              <a:rPr kumimoji="0" lang="en-US" altLang="en-US" sz="1600" b="0" u="none" strike="noStrike" cap="none" normalizeH="0" baseline="0" dirty="0" err="1">
                <a:ln>
                  <a:noFill/>
                </a:ln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puna</a:t>
            </a:r>
            <a:r>
              <a:rPr kumimoji="0" lang="en-US" altLang="en-US" sz="1600" b="0" u="none" strike="noStrike" cap="none" normalizeH="0" baseline="0" dirty="0">
                <a:ln>
                  <a:noFill/>
                </a:ln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 </a:t>
            </a:r>
            <a:r>
              <a:rPr kumimoji="0" lang="en-US" altLang="en-US" sz="1600" b="0" u="none" strike="noStrike" cap="none" normalizeH="0" baseline="0" dirty="0" err="1">
                <a:ln>
                  <a:noFill/>
                </a:ln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širina</a:t>
            </a:r>
            <a:r>
              <a:rPr kumimoji="0" lang="en-US" altLang="en-US" sz="1600" b="0" u="none" strike="noStrike" cap="none" normalizeH="0" baseline="0" dirty="0">
                <a:ln>
                  <a:noFill/>
                </a:ln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 pika </a:t>
            </a:r>
            <a:r>
              <a:rPr kumimoji="0" lang="en-US" altLang="en-US" sz="1600" b="0" u="none" strike="noStrike" cap="none" normalizeH="0" baseline="0" dirty="0" err="1">
                <a:ln>
                  <a:noFill/>
                </a:ln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na</a:t>
            </a:r>
            <a:r>
              <a:rPr kumimoji="0" lang="en-US" altLang="en-US" sz="1600" b="0" u="none" strike="noStrike" cap="none" normalizeH="0" baseline="0" dirty="0">
                <a:ln>
                  <a:noFill/>
                </a:ln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 </a:t>
            </a:r>
            <a:r>
              <a:rPr kumimoji="0" lang="en-US" altLang="en-US" sz="1600" b="0" u="none" strike="noStrike" cap="none" normalizeH="0" baseline="0" dirty="0" err="1">
                <a:ln>
                  <a:noFill/>
                </a:ln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pola</a:t>
            </a:r>
            <a:r>
              <a:rPr kumimoji="0" lang="en-US" altLang="en-US" sz="1600" b="0" u="none" strike="noStrike" cap="none" normalizeH="0" baseline="0" dirty="0">
                <a:ln>
                  <a:noFill/>
                </a:ln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kumimoji="0" lang="hr-HR" altLang="en-US" sz="1600" b="0" u="none" strike="noStrike" cap="none" normalizeH="0" baseline="0" dirty="0">
                <a:ln>
                  <a:noFill/>
                </a:ln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		     </a:t>
            </a:r>
            <a:r>
              <a:rPr kumimoji="0" lang="en-US" altLang="en-US" sz="1600" b="0" u="none" strike="noStrike" cap="none" normalizeH="0" baseline="0" dirty="0" err="1">
                <a:ln>
                  <a:noFill/>
                </a:ln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maksimuma</a:t>
            </a:r>
            <a:endParaRPr kumimoji="0" lang="en-US" altLang="en-US" sz="1600" b="0" u="none" strike="noStrike" cap="none" normalizeH="0" baseline="0" dirty="0">
              <a:ln>
                <a:noFill/>
              </a:ln>
              <a:effectLst/>
              <a:latin typeface="Bahnschrift Light" panose="020B0502040204020203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λ = 1,54051 Å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effectLst/>
              <a:latin typeface="Bahnschrift Light" panose="020B0502040204020203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θ –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Braggov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kut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effectLst/>
              <a:latin typeface="Bahnschrift Light" panose="020B0502040204020203" pitchFamily="34" charset="0"/>
            </a:endParaRP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xmlns="" id="{070B805B-7FB3-76BC-9D5B-2BB2F7624936}"/>
              </a:ext>
            </a:extLst>
          </p:cNvPr>
          <p:cNvSpPr txBox="1"/>
          <p:nvPr/>
        </p:nvSpPr>
        <p:spPr>
          <a:xfrm>
            <a:off x="841315" y="1959382"/>
            <a:ext cx="39936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Srednja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veličina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čestica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procijenjena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je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pomoću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Scherrerove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jednadžbe</a:t>
            </a:r>
            <a:r>
              <a:rPr kumimoji="0" lang="hr-HR" altLang="en-US" sz="1600" b="0" i="0" u="none" strike="noStrike" cap="none" normalizeH="0" baseline="0" dirty="0">
                <a:ln>
                  <a:noFill/>
                </a:ln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:</a:t>
            </a:r>
          </a:p>
          <a:p>
            <a:endParaRPr lang="en-US" dirty="0"/>
          </a:p>
        </p:txBody>
      </p:sp>
      <p:sp>
        <p:nvSpPr>
          <p:cNvPr id="2" name="Elipsa 1">
            <a:extLst>
              <a:ext uri="{FF2B5EF4-FFF2-40B4-BE49-F238E27FC236}">
                <a16:creationId xmlns:a16="http://schemas.microsoft.com/office/drawing/2014/main" xmlns="" id="{383D4CC2-1F5E-5ECE-3ABE-80753122912A}"/>
              </a:ext>
            </a:extLst>
          </p:cNvPr>
          <p:cNvSpPr/>
          <p:nvPr/>
        </p:nvSpPr>
        <p:spPr>
          <a:xfrm>
            <a:off x="10759440" y="3393228"/>
            <a:ext cx="595375" cy="262372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28182FCE-1271-17D8-6672-FE08531D3CD0}"/>
              </a:ext>
            </a:extLst>
          </p:cNvPr>
          <p:cNvSpPr txBox="1"/>
          <p:nvPr/>
        </p:nvSpPr>
        <p:spPr>
          <a:xfrm>
            <a:off x="116033" y="6481695"/>
            <a:ext cx="609420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P. J. Lu</a:t>
            </a:r>
            <a:r>
              <a:rPr lang="hr-HR" sz="1100" kern="0" dirty="0"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hr-HR" sz="1100" kern="0" dirty="0" err="1">
                <a:latin typeface="Bahnschrift Light" panose="020B0502040204020203" pitchFamily="34" charset="0"/>
                <a:ea typeface="Times New Roman" panose="02020603050405020304" pitchFamily="18" charset="0"/>
              </a:rPr>
              <a:t>et</a:t>
            </a:r>
            <a:r>
              <a:rPr lang="hr-HR" sz="1100" kern="0" dirty="0"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hr-HR" sz="1100" kern="0" dirty="0" err="1">
                <a:latin typeface="Bahnschrift Light" panose="020B0502040204020203" pitchFamily="34" charset="0"/>
                <a:ea typeface="Times New Roman" panose="02020603050405020304" pitchFamily="18" charset="0"/>
              </a:rPr>
              <a:t>al</a:t>
            </a:r>
            <a:r>
              <a:rPr lang="hr-HR" sz="1100" kern="0" dirty="0">
                <a:latin typeface="Bahnschrift Light" panose="020B0502040204020203" pitchFamily="34" charset="0"/>
                <a:ea typeface="Times New Roman" panose="02020603050405020304" pitchFamily="18" charset="0"/>
              </a:rPr>
              <a:t>. </a:t>
            </a:r>
            <a:r>
              <a:rPr lang="en-US" sz="11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J</a:t>
            </a:r>
            <a:r>
              <a:rPr lang="en-US" sz="1100" b="0" i="0" dirty="0">
                <a:effectLst/>
                <a:latin typeface="Bahnschrift Light" panose="020B0502040204020203" pitchFamily="34" charset="0"/>
              </a:rPr>
              <a:t>. Food Drug Anal.</a:t>
            </a:r>
            <a:r>
              <a:rPr lang="en-US" sz="1100" b="1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23</a:t>
            </a:r>
            <a:r>
              <a:rPr lang="en-US" sz="11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(2015) 587-594</a:t>
            </a:r>
            <a:endParaRPr lang="en-US" sz="1100" dirty="0">
              <a:latin typeface="Bahnschrift Light" panose="020B0502040204020203" pitchFamily="34" charset="0"/>
            </a:endParaRP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47148826-9C3B-2F8E-D4D9-B80D568AB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8272" y="6378180"/>
            <a:ext cx="2743200" cy="365125"/>
          </a:xfrm>
        </p:spPr>
        <p:txBody>
          <a:bodyPr/>
          <a:lstStyle/>
          <a:p>
            <a:fld id="{C21CDE29-ACF7-41BD-8988-BED7E4249EC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98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Slika na kojoj se prikazuje grafikon&#10;&#10;Opis je automatski generiran">
            <a:extLst>
              <a:ext uri="{FF2B5EF4-FFF2-40B4-BE49-F238E27FC236}">
                <a16:creationId xmlns:a16="http://schemas.microsoft.com/office/drawing/2014/main" xmlns="" id="{B3441C71-C7B8-9F58-95A5-52D42A4B01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7"/>
          <a:stretch/>
        </p:blipFill>
        <p:spPr>
          <a:xfrm>
            <a:off x="3836801" y="716758"/>
            <a:ext cx="7674682" cy="5958453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A55D284D-D00C-A0C6-A632-2D4CFCB83D37}"/>
              </a:ext>
            </a:extLst>
          </p:cNvPr>
          <p:cNvSpPr txBox="1"/>
          <p:nvPr/>
        </p:nvSpPr>
        <p:spPr>
          <a:xfrm rot="16200000">
            <a:off x="2659909" y="1468257"/>
            <a:ext cx="20152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/>
              <a:t>Intenzitet</a:t>
            </a:r>
            <a:endParaRPr lang="en-US" sz="1600" b="1" dirty="0"/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5F3D3E13-264F-4CAE-56B4-F2F89E113483}"/>
              </a:ext>
            </a:extLst>
          </p:cNvPr>
          <p:cNvSpPr txBox="1"/>
          <p:nvPr/>
        </p:nvSpPr>
        <p:spPr>
          <a:xfrm rot="16200000">
            <a:off x="6497249" y="1366658"/>
            <a:ext cx="20152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/>
              <a:t>Intenzitet</a:t>
            </a:r>
            <a:endParaRPr lang="en-US" sz="1600" b="1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5DEF2A08-F698-A19D-C4F3-F0EA196B921E}"/>
              </a:ext>
            </a:extLst>
          </p:cNvPr>
          <p:cNvSpPr txBox="1"/>
          <p:nvPr/>
        </p:nvSpPr>
        <p:spPr>
          <a:xfrm rot="16200000">
            <a:off x="2659908" y="4043574"/>
            <a:ext cx="20152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/>
              <a:t>Intenzitet</a:t>
            </a:r>
            <a:endParaRPr lang="en-US" sz="1600" b="1" dirty="0"/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E0F5E2D6-408F-BEAA-859E-85EE8C838EFA}"/>
              </a:ext>
            </a:extLst>
          </p:cNvPr>
          <p:cNvSpPr txBox="1"/>
          <p:nvPr/>
        </p:nvSpPr>
        <p:spPr>
          <a:xfrm>
            <a:off x="268786" y="363862"/>
            <a:ext cx="45275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Bahnschrift Light" panose="020B0502040204020203" pitchFamily="34" charset="0"/>
              </a:rPr>
              <a:t>GRANICE DETEKCIJE ZA XRD</a:t>
            </a:r>
          </a:p>
          <a:p>
            <a:endParaRPr lang="hr-HR" sz="2000" dirty="0">
              <a:latin typeface="Bahnschrift Light" panose="020B0502040204020203" pitchFamily="34" charset="0"/>
            </a:endParaRPr>
          </a:p>
          <a:p>
            <a:r>
              <a:rPr lang="hr-HR" sz="2000" dirty="0">
                <a:latin typeface="Bahnschrift Light" panose="020B0502040204020203" pitchFamily="34" charset="0"/>
                <a:sym typeface="Wingdings" panose="05000000000000000000" pitchFamily="2" charset="2"/>
              </a:rPr>
              <a:t> </a:t>
            </a:r>
            <a:r>
              <a:rPr lang="hr-HR" sz="2000" dirty="0" err="1">
                <a:latin typeface="Bahnschrift Light" panose="020B0502040204020203" pitchFamily="34" charset="0"/>
                <a:sym typeface="Wingdings" panose="05000000000000000000" pitchFamily="2" charset="2"/>
              </a:rPr>
              <a:t>ZnO</a:t>
            </a:r>
            <a:endParaRPr lang="en-US" sz="2000" dirty="0">
              <a:latin typeface="Bahnschrift Light" panose="020B0502040204020203" pitchFamily="34" charset="0"/>
            </a:endParaRPr>
          </a:p>
        </p:txBody>
      </p:sp>
      <p:sp>
        <p:nvSpPr>
          <p:cNvPr id="10" name="Elipsa 9">
            <a:extLst>
              <a:ext uri="{FF2B5EF4-FFF2-40B4-BE49-F238E27FC236}">
                <a16:creationId xmlns:a16="http://schemas.microsoft.com/office/drawing/2014/main" xmlns="" id="{1C11767D-55BB-F7E8-1779-212BF3975D7A}"/>
              </a:ext>
            </a:extLst>
          </p:cNvPr>
          <p:cNvSpPr/>
          <p:nvPr/>
        </p:nvSpPr>
        <p:spPr>
          <a:xfrm>
            <a:off x="7862154" y="363862"/>
            <a:ext cx="3913286" cy="3640854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1955E0F3-BEB6-FCEF-0C15-CF16946F8D8C}"/>
              </a:ext>
            </a:extLst>
          </p:cNvPr>
          <p:cNvSpPr txBox="1"/>
          <p:nvPr/>
        </p:nvSpPr>
        <p:spPr>
          <a:xfrm>
            <a:off x="116033" y="6481695"/>
            <a:ext cx="609420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P. J. Lu</a:t>
            </a:r>
            <a:r>
              <a:rPr lang="hr-HR" sz="1100" kern="0" dirty="0"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hr-HR" sz="1100" kern="0" dirty="0" err="1">
                <a:latin typeface="Bahnschrift Light" panose="020B0502040204020203" pitchFamily="34" charset="0"/>
                <a:ea typeface="Times New Roman" panose="02020603050405020304" pitchFamily="18" charset="0"/>
              </a:rPr>
              <a:t>et</a:t>
            </a:r>
            <a:r>
              <a:rPr lang="hr-HR" sz="1100" kern="0" dirty="0"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hr-HR" sz="1100" kern="0" dirty="0" err="1">
                <a:latin typeface="Bahnschrift Light" panose="020B0502040204020203" pitchFamily="34" charset="0"/>
                <a:ea typeface="Times New Roman" panose="02020603050405020304" pitchFamily="18" charset="0"/>
              </a:rPr>
              <a:t>al</a:t>
            </a:r>
            <a:r>
              <a:rPr lang="hr-HR" sz="1100" kern="0" dirty="0">
                <a:latin typeface="Bahnschrift Light" panose="020B0502040204020203" pitchFamily="34" charset="0"/>
                <a:ea typeface="Times New Roman" panose="02020603050405020304" pitchFamily="18" charset="0"/>
              </a:rPr>
              <a:t>. </a:t>
            </a:r>
            <a:r>
              <a:rPr lang="en-US" sz="11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J</a:t>
            </a:r>
            <a:r>
              <a:rPr lang="en-US" sz="1100" b="0" i="0" dirty="0">
                <a:effectLst/>
                <a:latin typeface="Bahnschrift Light" panose="020B0502040204020203" pitchFamily="34" charset="0"/>
              </a:rPr>
              <a:t>. Food Drug Anal.</a:t>
            </a:r>
            <a:r>
              <a:rPr lang="en-US" sz="1100" b="1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23</a:t>
            </a:r>
            <a:r>
              <a:rPr lang="en-US" sz="11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(2015) 587-594</a:t>
            </a:r>
            <a:endParaRPr lang="en-US" sz="1100" dirty="0">
              <a:latin typeface="Bahnschrift Light" panose="020B0502040204020203" pitchFamily="34" charset="0"/>
            </a:endParaRP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2E42BA81-B746-1AF1-6E50-3B2A5000C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DE29-ACF7-41BD-8988-BED7E4249EC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6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grafikon&#10;&#10;Opis je automatski generiran">
            <a:extLst>
              <a:ext uri="{FF2B5EF4-FFF2-40B4-BE49-F238E27FC236}">
                <a16:creationId xmlns:a16="http://schemas.microsoft.com/office/drawing/2014/main" xmlns="" id="{ABE4106F-103C-A894-BEB8-B3F57D4380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1"/>
          <a:stretch/>
        </p:blipFill>
        <p:spPr>
          <a:xfrm>
            <a:off x="3836801" y="942813"/>
            <a:ext cx="7714716" cy="5797901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A55D284D-D00C-A0C6-A632-2D4CFCB83D37}"/>
              </a:ext>
            </a:extLst>
          </p:cNvPr>
          <p:cNvSpPr txBox="1"/>
          <p:nvPr/>
        </p:nvSpPr>
        <p:spPr>
          <a:xfrm rot="16200000">
            <a:off x="2659909" y="1468257"/>
            <a:ext cx="20152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/>
              <a:t>Intenzitet</a:t>
            </a:r>
            <a:endParaRPr lang="en-US" sz="1600" b="1" dirty="0"/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5F3D3E13-264F-4CAE-56B4-F2F89E113483}"/>
              </a:ext>
            </a:extLst>
          </p:cNvPr>
          <p:cNvSpPr txBox="1"/>
          <p:nvPr/>
        </p:nvSpPr>
        <p:spPr>
          <a:xfrm rot="16200000">
            <a:off x="6388088" y="1356498"/>
            <a:ext cx="20152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/>
              <a:t>Intenzitet</a:t>
            </a:r>
            <a:endParaRPr lang="en-US" sz="1600" b="1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5DEF2A08-F698-A19D-C4F3-F0EA196B921E}"/>
              </a:ext>
            </a:extLst>
          </p:cNvPr>
          <p:cNvSpPr txBox="1"/>
          <p:nvPr/>
        </p:nvSpPr>
        <p:spPr>
          <a:xfrm rot="16200000">
            <a:off x="2659908" y="4043574"/>
            <a:ext cx="20152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/>
              <a:t>Intenzitet</a:t>
            </a:r>
            <a:endParaRPr lang="en-US" sz="1600" b="1" dirty="0"/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E0F5E2D6-408F-BEAA-859E-85EE8C838EFA}"/>
              </a:ext>
            </a:extLst>
          </p:cNvPr>
          <p:cNvSpPr txBox="1"/>
          <p:nvPr/>
        </p:nvSpPr>
        <p:spPr>
          <a:xfrm>
            <a:off x="268786" y="363862"/>
            <a:ext cx="45275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Bahnschrift Light" panose="020B0502040204020203" pitchFamily="34" charset="0"/>
              </a:rPr>
              <a:t>GRANICE DETEKCIJE ZA XRD</a:t>
            </a:r>
          </a:p>
          <a:p>
            <a:endParaRPr lang="hr-HR" sz="2000" dirty="0">
              <a:latin typeface="Bahnschrift Light" panose="020B0502040204020203" pitchFamily="34" charset="0"/>
            </a:endParaRPr>
          </a:p>
          <a:p>
            <a:r>
              <a:rPr lang="hr-HR" sz="2000" dirty="0">
                <a:latin typeface="Bahnschrift Light" panose="020B0502040204020203" pitchFamily="34" charset="0"/>
                <a:sym typeface="Wingdings" panose="05000000000000000000" pitchFamily="2" charset="2"/>
              </a:rPr>
              <a:t> </a:t>
            </a:r>
            <a:r>
              <a:rPr lang="hr-HR" sz="2000" dirty="0">
                <a:latin typeface="Bahnschrift Light" panose="020B0502040204020203" pitchFamily="34" charset="0"/>
              </a:rPr>
              <a:t>ANATAS (TiO</a:t>
            </a:r>
            <a:r>
              <a:rPr lang="hr-HR" sz="2000" baseline="-25000" dirty="0">
                <a:latin typeface="Bahnschrift Light" panose="020B0502040204020203" pitchFamily="34" charset="0"/>
              </a:rPr>
              <a:t>2</a:t>
            </a:r>
            <a:r>
              <a:rPr lang="hr-HR" sz="2000" dirty="0">
                <a:latin typeface="Bahnschrift Light" panose="020B0502040204020203" pitchFamily="34" charset="0"/>
              </a:rPr>
              <a:t>)</a:t>
            </a:r>
            <a:endParaRPr lang="en-US" sz="2000" dirty="0">
              <a:latin typeface="Bahnschrift Light" panose="020B0502040204020203" pitchFamily="34" charset="0"/>
            </a:endParaRPr>
          </a:p>
        </p:txBody>
      </p:sp>
      <p:sp>
        <p:nvSpPr>
          <p:cNvPr id="10" name="Elipsa 9">
            <a:extLst>
              <a:ext uri="{FF2B5EF4-FFF2-40B4-BE49-F238E27FC236}">
                <a16:creationId xmlns:a16="http://schemas.microsoft.com/office/drawing/2014/main" xmlns="" id="{1C11767D-55BB-F7E8-1779-212BF3975D7A}"/>
              </a:ext>
            </a:extLst>
          </p:cNvPr>
          <p:cNvSpPr/>
          <p:nvPr/>
        </p:nvSpPr>
        <p:spPr>
          <a:xfrm>
            <a:off x="4034669" y="3459971"/>
            <a:ext cx="3659489" cy="3280743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86E2FFDF-6241-9236-F4D0-F7A99DD36255}"/>
              </a:ext>
            </a:extLst>
          </p:cNvPr>
          <p:cNvSpPr txBox="1"/>
          <p:nvPr/>
        </p:nvSpPr>
        <p:spPr>
          <a:xfrm>
            <a:off x="116033" y="6481695"/>
            <a:ext cx="609420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P. J. Lu</a:t>
            </a:r>
            <a:r>
              <a:rPr lang="hr-HR" sz="1100" kern="0" dirty="0"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hr-HR" sz="1100" kern="0" dirty="0" err="1">
                <a:latin typeface="Bahnschrift Light" panose="020B0502040204020203" pitchFamily="34" charset="0"/>
                <a:ea typeface="Times New Roman" panose="02020603050405020304" pitchFamily="18" charset="0"/>
              </a:rPr>
              <a:t>et</a:t>
            </a:r>
            <a:r>
              <a:rPr lang="hr-HR" sz="1100" kern="0" dirty="0"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hr-HR" sz="1100" kern="0" dirty="0" err="1">
                <a:latin typeface="Bahnschrift Light" panose="020B0502040204020203" pitchFamily="34" charset="0"/>
                <a:ea typeface="Times New Roman" panose="02020603050405020304" pitchFamily="18" charset="0"/>
              </a:rPr>
              <a:t>al</a:t>
            </a:r>
            <a:r>
              <a:rPr lang="hr-HR" sz="1100" kern="0" dirty="0">
                <a:latin typeface="Bahnschrift Light" panose="020B0502040204020203" pitchFamily="34" charset="0"/>
                <a:ea typeface="Times New Roman" panose="02020603050405020304" pitchFamily="18" charset="0"/>
              </a:rPr>
              <a:t>. </a:t>
            </a:r>
            <a:r>
              <a:rPr lang="en-US" sz="11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J</a:t>
            </a:r>
            <a:r>
              <a:rPr lang="en-US" sz="1100" b="0" i="0" dirty="0">
                <a:effectLst/>
                <a:latin typeface="Bahnschrift Light" panose="020B0502040204020203" pitchFamily="34" charset="0"/>
              </a:rPr>
              <a:t>. Food Drug Anal.</a:t>
            </a:r>
            <a:r>
              <a:rPr lang="en-US" sz="1100" b="1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23</a:t>
            </a:r>
            <a:r>
              <a:rPr lang="en-US" sz="11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(2015) 587-594</a:t>
            </a:r>
            <a:endParaRPr lang="en-US" sz="1100" dirty="0">
              <a:latin typeface="Bahnschrift Light" panose="020B0502040204020203" pitchFamily="34" charset="0"/>
            </a:endParaRPr>
          </a:p>
        </p:txBody>
      </p:sp>
      <p:sp>
        <p:nvSpPr>
          <p:cNvPr id="12" name="Rezervirano mjesto broja slajda 11">
            <a:extLst>
              <a:ext uri="{FF2B5EF4-FFF2-40B4-BE49-F238E27FC236}">
                <a16:creationId xmlns:a16="http://schemas.microsoft.com/office/drawing/2014/main" xmlns="" id="{6EF9F141-5D3A-7187-1AEF-F2F1E762E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DE29-ACF7-41BD-8988-BED7E4249EC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92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Slika na kojoj se prikazuje grafikon&#10;&#10;Opis je automatski generiran">
            <a:extLst>
              <a:ext uri="{FF2B5EF4-FFF2-40B4-BE49-F238E27FC236}">
                <a16:creationId xmlns:a16="http://schemas.microsoft.com/office/drawing/2014/main" xmlns="" id="{5743CACB-CE6B-F359-EFF8-18F0D4FB18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2"/>
          <a:stretch/>
        </p:blipFill>
        <p:spPr>
          <a:xfrm>
            <a:off x="3827299" y="871693"/>
            <a:ext cx="7420480" cy="5709465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A55D284D-D00C-A0C6-A632-2D4CFCB83D37}"/>
              </a:ext>
            </a:extLst>
          </p:cNvPr>
          <p:cNvSpPr txBox="1"/>
          <p:nvPr/>
        </p:nvSpPr>
        <p:spPr>
          <a:xfrm rot="16200000">
            <a:off x="2659909" y="1468257"/>
            <a:ext cx="20152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/>
              <a:t>Intenzitet</a:t>
            </a:r>
            <a:endParaRPr lang="en-US" sz="1600" b="1" dirty="0"/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5F3D3E13-264F-4CAE-56B4-F2F89E113483}"/>
              </a:ext>
            </a:extLst>
          </p:cNvPr>
          <p:cNvSpPr txBox="1"/>
          <p:nvPr/>
        </p:nvSpPr>
        <p:spPr>
          <a:xfrm rot="16200000">
            <a:off x="6388088" y="1356498"/>
            <a:ext cx="20152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/>
              <a:t>Intenzitet</a:t>
            </a:r>
            <a:endParaRPr lang="en-US" sz="1600" b="1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5DEF2A08-F698-A19D-C4F3-F0EA196B921E}"/>
              </a:ext>
            </a:extLst>
          </p:cNvPr>
          <p:cNvSpPr txBox="1"/>
          <p:nvPr/>
        </p:nvSpPr>
        <p:spPr>
          <a:xfrm rot="16200000">
            <a:off x="2659908" y="4043574"/>
            <a:ext cx="20152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/>
              <a:t>Intenzitet</a:t>
            </a:r>
            <a:endParaRPr lang="en-US" sz="1600" b="1" dirty="0"/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E0F5E2D6-408F-BEAA-859E-85EE8C838EFA}"/>
              </a:ext>
            </a:extLst>
          </p:cNvPr>
          <p:cNvSpPr txBox="1"/>
          <p:nvPr/>
        </p:nvSpPr>
        <p:spPr>
          <a:xfrm>
            <a:off x="268786" y="363862"/>
            <a:ext cx="45275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Bahnschrift Light" panose="020B0502040204020203" pitchFamily="34" charset="0"/>
              </a:rPr>
              <a:t>GRANICE DETEKCIJE ZA XRD</a:t>
            </a:r>
          </a:p>
          <a:p>
            <a:endParaRPr lang="hr-HR" sz="2000" dirty="0">
              <a:latin typeface="Bahnschrift Light" panose="020B0502040204020203" pitchFamily="34" charset="0"/>
            </a:endParaRPr>
          </a:p>
          <a:p>
            <a:r>
              <a:rPr lang="hr-HR" sz="2000" dirty="0">
                <a:latin typeface="Bahnschrift Light" panose="020B0502040204020203" pitchFamily="34" charset="0"/>
                <a:sym typeface="Wingdings" panose="05000000000000000000" pitchFamily="2" charset="2"/>
              </a:rPr>
              <a:t> </a:t>
            </a:r>
            <a:r>
              <a:rPr lang="hr-HR" sz="2000" dirty="0">
                <a:latin typeface="Bahnschrift Light" panose="020B0502040204020203" pitchFamily="34" charset="0"/>
              </a:rPr>
              <a:t>RUTIL (TiO</a:t>
            </a:r>
            <a:r>
              <a:rPr lang="hr-HR" sz="2000" baseline="-25000" dirty="0">
                <a:latin typeface="Bahnschrift Light" panose="020B0502040204020203" pitchFamily="34" charset="0"/>
              </a:rPr>
              <a:t>2</a:t>
            </a:r>
            <a:r>
              <a:rPr lang="hr-HR" sz="2000" dirty="0">
                <a:latin typeface="Bahnschrift Light" panose="020B0502040204020203" pitchFamily="34" charset="0"/>
              </a:rPr>
              <a:t>)</a:t>
            </a:r>
            <a:endParaRPr lang="en-US" sz="2000" dirty="0">
              <a:latin typeface="Bahnschrift Light" panose="020B0502040204020203" pitchFamily="34" charset="0"/>
            </a:endParaRPr>
          </a:p>
        </p:txBody>
      </p:sp>
      <p:sp>
        <p:nvSpPr>
          <p:cNvPr id="10" name="Elipsa 9">
            <a:extLst>
              <a:ext uri="{FF2B5EF4-FFF2-40B4-BE49-F238E27FC236}">
                <a16:creationId xmlns:a16="http://schemas.microsoft.com/office/drawing/2014/main" xmlns="" id="{1C11767D-55BB-F7E8-1779-212BF3975D7A}"/>
              </a:ext>
            </a:extLst>
          </p:cNvPr>
          <p:cNvSpPr/>
          <p:nvPr/>
        </p:nvSpPr>
        <p:spPr>
          <a:xfrm>
            <a:off x="3878050" y="3386065"/>
            <a:ext cx="3659489" cy="3280743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D36FF343-2DD6-B0CE-2A5B-1C65C07F6F45}"/>
              </a:ext>
            </a:extLst>
          </p:cNvPr>
          <p:cNvSpPr txBox="1"/>
          <p:nvPr/>
        </p:nvSpPr>
        <p:spPr>
          <a:xfrm rot="16200000">
            <a:off x="6360646" y="4155332"/>
            <a:ext cx="20152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/>
              <a:t>Intenzitet</a:t>
            </a:r>
            <a:endParaRPr lang="en-US" sz="1600" b="1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xmlns="" id="{62876E35-A3DA-129A-2A3B-5D550FB553BD}"/>
              </a:ext>
            </a:extLst>
          </p:cNvPr>
          <p:cNvSpPr txBox="1"/>
          <p:nvPr/>
        </p:nvSpPr>
        <p:spPr>
          <a:xfrm>
            <a:off x="116033" y="6481695"/>
            <a:ext cx="609420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P. J. Lu</a:t>
            </a:r>
            <a:r>
              <a:rPr lang="hr-HR" sz="1100" kern="0" dirty="0"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hr-HR" sz="1100" kern="0" dirty="0" err="1">
                <a:latin typeface="Bahnschrift Light" panose="020B0502040204020203" pitchFamily="34" charset="0"/>
                <a:ea typeface="Times New Roman" panose="02020603050405020304" pitchFamily="18" charset="0"/>
              </a:rPr>
              <a:t>et</a:t>
            </a:r>
            <a:r>
              <a:rPr lang="hr-HR" sz="1100" kern="0" dirty="0"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hr-HR" sz="1100" kern="0" dirty="0" err="1">
                <a:latin typeface="Bahnschrift Light" panose="020B0502040204020203" pitchFamily="34" charset="0"/>
                <a:ea typeface="Times New Roman" panose="02020603050405020304" pitchFamily="18" charset="0"/>
              </a:rPr>
              <a:t>al</a:t>
            </a:r>
            <a:r>
              <a:rPr lang="hr-HR" sz="1100" kern="0" dirty="0">
                <a:latin typeface="Bahnschrift Light" panose="020B0502040204020203" pitchFamily="34" charset="0"/>
                <a:ea typeface="Times New Roman" panose="02020603050405020304" pitchFamily="18" charset="0"/>
              </a:rPr>
              <a:t>. </a:t>
            </a:r>
            <a:r>
              <a:rPr lang="en-US" sz="11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J</a:t>
            </a:r>
            <a:r>
              <a:rPr lang="en-US" sz="1100" b="0" i="0" dirty="0">
                <a:effectLst/>
                <a:latin typeface="Bahnschrift Light" panose="020B0502040204020203" pitchFamily="34" charset="0"/>
              </a:rPr>
              <a:t>. Food Drug Anal.</a:t>
            </a:r>
            <a:r>
              <a:rPr lang="en-US" sz="1100" b="1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23</a:t>
            </a:r>
            <a:r>
              <a:rPr lang="en-US" sz="11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(2015) 587-594</a:t>
            </a:r>
            <a:endParaRPr lang="en-US" sz="1100" dirty="0">
              <a:latin typeface="Bahnschrift Light" panose="020B0502040204020203" pitchFamily="34" charset="0"/>
            </a:endParaRPr>
          </a:p>
        </p:txBody>
      </p:sp>
      <p:sp>
        <p:nvSpPr>
          <p:cNvPr id="11" name="Rezervirano mjesto broja slajda 10">
            <a:extLst>
              <a:ext uri="{FF2B5EF4-FFF2-40B4-BE49-F238E27FC236}">
                <a16:creationId xmlns:a16="http://schemas.microsoft.com/office/drawing/2014/main" xmlns="" id="{CBD2F951-8EA2-86EE-6879-5AFE49240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DE29-ACF7-41BD-8988-BED7E4249EC5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12" name="Rezervirano mjesto sadržaja 3">
            <a:extLst>
              <a:ext uri="{FF2B5EF4-FFF2-40B4-BE49-F238E27FC236}">
                <a16:creationId xmlns:a16="http://schemas.microsoft.com/office/drawing/2014/main" xmlns="" id="{1D742967-7023-7BF1-0EFC-FA75E7201C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0610387"/>
              </p:ext>
            </p:extLst>
          </p:nvPr>
        </p:nvGraphicFramePr>
        <p:xfrm>
          <a:off x="463774" y="1824030"/>
          <a:ext cx="2727661" cy="245632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53400">
                  <a:extLst>
                    <a:ext uri="{9D8B030D-6E8A-4147-A177-3AD203B41FA5}">
                      <a16:colId xmlns:a16="http://schemas.microsoft.com/office/drawing/2014/main" xmlns="" val="604621267"/>
                    </a:ext>
                  </a:extLst>
                </a:gridCol>
                <a:gridCol w="921835">
                  <a:extLst>
                    <a:ext uri="{9D8B030D-6E8A-4147-A177-3AD203B41FA5}">
                      <a16:colId xmlns:a16="http://schemas.microsoft.com/office/drawing/2014/main" xmlns="" val="4051085532"/>
                    </a:ext>
                  </a:extLst>
                </a:gridCol>
                <a:gridCol w="738832">
                  <a:extLst>
                    <a:ext uri="{9D8B030D-6E8A-4147-A177-3AD203B41FA5}">
                      <a16:colId xmlns:a16="http://schemas.microsoft.com/office/drawing/2014/main" xmlns="" val="3235201729"/>
                    </a:ext>
                  </a:extLst>
                </a:gridCol>
                <a:gridCol w="413594">
                  <a:extLst>
                    <a:ext uri="{9D8B030D-6E8A-4147-A177-3AD203B41FA5}">
                      <a16:colId xmlns:a16="http://schemas.microsoft.com/office/drawing/2014/main" xmlns="" val="176638165"/>
                    </a:ext>
                  </a:extLst>
                </a:gridCol>
              </a:tblGrid>
              <a:tr h="249367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b="0" kern="100" dirty="0"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</a:rPr>
                        <a:t>UZORAK</a:t>
                      </a:r>
                      <a:endParaRPr lang="en-US" sz="1400" b="0" kern="100" dirty="0">
                        <a:solidFill>
                          <a:schemeClr val="tx1"/>
                        </a:solidFill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3CA7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b="0" kern="100" dirty="0" err="1"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</a:rPr>
                        <a:t>Postotak</a:t>
                      </a:r>
                      <a:r>
                        <a:rPr lang="en-US" sz="1050" b="0" kern="100" dirty="0"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</a:rPr>
                        <a:t> </a:t>
                      </a:r>
                      <a:r>
                        <a:rPr lang="en-US" sz="1050" b="0" kern="100" dirty="0" err="1"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</a:rPr>
                        <a:t>sastoj</a:t>
                      </a:r>
                      <a:r>
                        <a:rPr lang="hr-HR" sz="1050" b="0" kern="100" dirty="0"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</a:rPr>
                        <a:t>a</a:t>
                      </a:r>
                      <a:r>
                        <a:rPr lang="en-US" sz="1050" b="0" kern="100" dirty="0"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</a:rPr>
                        <a:t>ka u </a:t>
                      </a:r>
                      <a:r>
                        <a:rPr lang="en-US" sz="1050" b="0" kern="100" dirty="0" err="1"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</a:rPr>
                        <a:t>kremi</a:t>
                      </a:r>
                      <a:r>
                        <a:rPr lang="en-US" sz="1050" b="0" kern="100" dirty="0"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</a:rPr>
                        <a:t> (%)</a:t>
                      </a:r>
                      <a:endParaRPr lang="en-US" sz="1400" b="0" kern="100" dirty="0">
                        <a:solidFill>
                          <a:schemeClr val="tx1"/>
                        </a:solidFill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3CA7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b="0" kern="100" dirty="0"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</a:rPr>
                        <a:t>SPF</a:t>
                      </a:r>
                      <a:endParaRPr lang="en-US" sz="1400" b="0" kern="100" dirty="0">
                        <a:solidFill>
                          <a:schemeClr val="tx1"/>
                        </a:solidFill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3CA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92466922"/>
                  </a:ext>
                </a:extLst>
              </a:tr>
              <a:tr h="2493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b="0" kern="100"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</a:rPr>
                        <a:t>TiO</a:t>
                      </a:r>
                      <a:r>
                        <a:rPr lang="en-US" sz="1050" b="0" kern="100" baseline="-25000"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</a:rPr>
                        <a:t>2</a:t>
                      </a:r>
                      <a:endParaRPr lang="en-US" sz="1400" b="0" kern="100">
                        <a:solidFill>
                          <a:schemeClr val="tx1"/>
                        </a:solidFill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b="0" kern="100" dirty="0" err="1"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</a:rPr>
                        <a:t>ZnO</a:t>
                      </a:r>
                      <a:endParaRPr lang="en-US" sz="1400" b="0" kern="100" dirty="0">
                        <a:solidFill>
                          <a:schemeClr val="tx1"/>
                        </a:solidFill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3CA7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45117809"/>
                  </a:ext>
                </a:extLst>
              </a:tr>
              <a:tr h="2493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b="0" kern="100" dirty="0"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</a:rPr>
                        <a:t>COM 1</a:t>
                      </a:r>
                      <a:endParaRPr lang="en-US" sz="1400" b="0" kern="100" dirty="0">
                        <a:solidFill>
                          <a:schemeClr val="tx1"/>
                        </a:solidFill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 dirty="0"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</a:rPr>
                        <a:t>5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</a:rPr>
                        <a:t>10</a:t>
                      </a:r>
                      <a:endParaRPr lang="en-US" sz="1400" kern="100">
                        <a:solidFill>
                          <a:schemeClr val="tx1"/>
                        </a:solidFill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</a:rPr>
                        <a:t>30+</a:t>
                      </a:r>
                      <a:endParaRPr lang="en-US" sz="1400" kern="100">
                        <a:solidFill>
                          <a:schemeClr val="tx1"/>
                        </a:solidFill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3CA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91605550"/>
                  </a:ext>
                </a:extLst>
              </a:tr>
              <a:tr h="2493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b="0" kern="100" dirty="0"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</a:rPr>
                        <a:t>COM 2</a:t>
                      </a:r>
                      <a:endParaRPr lang="en-US" sz="1400" b="0" kern="100" dirty="0">
                        <a:solidFill>
                          <a:schemeClr val="tx1"/>
                        </a:solidFill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 dirty="0"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</a:rPr>
                        <a:t>5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 dirty="0"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</a:rPr>
                        <a:t>10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</a:rPr>
                        <a:t>30+</a:t>
                      </a:r>
                      <a:endParaRPr lang="en-US" sz="1400" kern="100">
                        <a:solidFill>
                          <a:schemeClr val="tx1"/>
                        </a:solidFill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3CA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70968860"/>
                  </a:ext>
                </a:extLst>
              </a:tr>
              <a:tr h="2493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b="0" kern="100"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</a:rPr>
                        <a:t>COM 3</a:t>
                      </a:r>
                      <a:endParaRPr lang="en-US" sz="1400" b="0" kern="100">
                        <a:solidFill>
                          <a:schemeClr val="tx1"/>
                        </a:solidFill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 dirty="0"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</a:rPr>
                        <a:t>-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</a:rPr>
                        <a:t>20</a:t>
                      </a:r>
                      <a:endParaRPr lang="en-US" sz="1400" kern="100">
                        <a:solidFill>
                          <a:schemeClr val="tx1"/>
                        </a:solidFill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 dirty="0"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</a:rPr>
                        <a:t>30+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3CA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44455758"/>
                  </a:ext>
                </a:extLst>
              </a:tr>
              <a:tr h="2493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b="0" kern="100" dirty="0">
                          <a:solidFill>
                            <a:schemeClr val="bg1"/>
                          </a:solidFill>
                          <a:effectLst/>
                          <a:latin typeface="Bahnschrift Light" panose="020B0502040204020203" pitchFamily="34" charset="0"/>
                        </a:rPr>
                        <a:t>COM 4</a:t>
                      </a:r>
                      <a:endParaRPr lang="en-US" sz="1400" b="0" kern="100" dirty="0">
                        <a:solidFill>
                          <a:schemeClr val="bg1"/>
                        </a:solidFill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4F7A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 dirty="0">
                          <a:solidFill>
                            <a:schemeClr val="bg1"/>
                          </a:solidFill>
                          <a:effectLst/>
                          <a:latin typeface="Bahnschrift Light" panose="020B0502040204020203" pitchFamily="34" charset="0"/>
                        </a:rPr>
                        <a:t>1,4</a:t>
                      </a:r>
                      <a:endParaRPr lang="en-US" sz="1400" kern="100" dirty="0">
                        <a:solidFill>
                          <a:schemeClr val="bg1"/>
                        </a:solidFill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4F7A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 dirty="0">
                          <a:solidFill>
                            <a:schemeClr val="bg1"/>
                          </a:solidFill>
                          <a:effectLst/>
                          <a:latin typeface="Bahnschrift Light" panose="020B0502040204020203" pitchFamily="34" charset="0"/>
                        </a:rPr>
                        <a:t>-</a:t>
                      </a:r>
                      <a:endParaRPr lang="en-US" sz="1400" kern="100" dirty="0">
                        <a:solidFill>
                          <a:schemeClr val="bg1"/>
                        </a:solidFill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4F7A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 dirty="0">
                          <a:solidFill>
                            <a:schemeClr val="bg1"/>
                          </a:solidFill>
                          <a:effectLst/>
                          <a:latin typeface="Bahnschrift Light" panose="020B0502040204020203" pitchFamily="34" charset="0"/>
                        </a:rPr>
                        <a:t>35</a:t>
                      </a:r>
                      <a:endParaRPr lang="en-US" sz="1400" kern="100" dirty="0">
                        <a:solidFill>
                          <a:schemeClr val="bg1"/>
                        </a:solidFill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4F7A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37124524"/>
                  </a:ext>
                </a:extLst>
              </a:tr>
              <a:tr h="2493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b="0" kern="100" dirty="0"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</a:rPr>
                        <a:t>COM 5</a:t>
                      </a:r>
                      <a:endParaRPr lang="en-US" sz="1400" b="0" kern="100" dirty="0">
                        <a:solidFill>
                          <a:schemeClr val="tx1"/>
                        </a:solidFill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</a:rPr>
                        <a:t>Nije navedeno</a:t>
                      </a:r>
                      <a:endParaRPr lang="en-US" sz="1400" kern="100">
                        <a:solidFill>
                          <a:schemeClr val="tx1"/>
                        </a:solidFill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 dirty="0"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</a:rPr>
                        <a:t>-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 dirty="0"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</a:rPr>
                        <a:t>50+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3CA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73619279"/>
                  </a:ext>
                </a:extLst>
              </a:tr>
              <a:tr h="2493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b="0" kern="100" dirty="0"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</a:rPr>
                        <a:t>COM 6</a:t>
                      </a:r>
                      <a:endParaRPr lang="en-US" sz="1400" b="0" kern="100" dirty="0">
                        <a:solidFill>
                          <a:schemeClr val="tx1"/>
                        </a:solidFill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 dirty="0"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</a:rPr>
                        <a:t>-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 dirty="0"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</a:rPr>
                        <a:t>6,8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 dirty="0"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</a:rPr>
                        <a:t>30+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3CA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559444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7122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5A043F23-EE82-8614-C43E-C986B4ED2E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50" t="16890" r="23250" b="14962"/>
          <a:stretch/>
        </p:blipFill>
        <p:spPr>
          <a:xfrm>
            <a:off x="2358236" y="776775"/>
            <a:ext cx="7318814" cy="4879209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49C31EDB-5263-6B83-D9A2-123AC546AF6D}"/>
              </a:ext>
            </a:extLst>
          </p:cNvPr>
          <p:cNvSpPr txBox="1"/>
          <p:nvPr/>
        </p:nvSpPr>
        <p:spPr>
          <a:xfrm>
            <a:off x="428005" y="361277"/>
            <a:ext cx="1117927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100" dirty="0">
                <a:latin typeface="Bahnschrift Light" panose="020B0502040204020203" pitchFamily="34" charset="0"/>
              </a:rPr>
              <a:t>TEM - </a:t>
            </a:r>
            <a:r>
              <a:rPr lang="hr-HR" sz="2100" kern="0" dirty="0">
                <a:latin typeface="Bahnschrift Light" panose="020B0502040204020203" pitchFamily="34" charset="0"/>
                <a:ea typeface="Times New Roman" panose="02020603050405020304" pitchFamily="18" charset="0"/>
              </a:rPr>
              <a:t>određivanje v</a:t>
            </a:r>
            <a:r>
              <a:rPr lang="en-US" sz="2100" kern="0" dirty="0" err="1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eličin</a:t>
            </a:r>
            <a:r>
              <a:rPr lang="hr-HR" sz="21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e</a:t>
            </a:r>
            <a:r>
              <a:rPr lang="en-US" sz="21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100" kern="0" dirty="0" err="1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čestica</a:t>
            </a:r>
            <a:r>
              <a:rPr lang="en-US" sz="21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, </a:t>
            </a:r>
            <a:r>
              <a:rPr lang="en-US" sz="2100" kern="0" dirty="0" err="1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obli</a:t>
            </a:r>
            <a:r>
              <a:rPr lang="hr-HR" sz="2100" kern="0" dirty="0">
                <a:latin typeface="Bahnschrift Light" panose="020B0502040204020203" pitchFamily="34" charset="0"/>
                <a:ea typeface="Times New Roman" panose="02020603050405020304" pitchFamily="18" charset="0"/>
              </a:rPr>
              <a:t>ka</a:t>
            </a:r>
            <a:r>
              <a:rPr lang="en-US" sz="21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100" kern="0" dirty="0" err="1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i</a:t>
            </a:r>
            <a:r>
              <a:rPr lang="en-US" sz="21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100" kern="0" dirty="0" err="1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sast</a:t>
            </a:r>
            <a:r>
              <a:rPr lang="hr-HR" sz="2100" kern="0" dirty="0" err="1">
                <a:latin typeface="Bahnschrift Light" panose="020B0502040204020203" pitchFamily="34" charset="0"/>
                <a:ea typeface="Times New Roman" panose="02020603050405020304" pitchFamily="18" charset="0"/>
              </a:rPr>
              <a:t>ava</a:t>
            </a:r>
            <a:r>
              <a:rPr lang="hr-HR" sz="2100" kern="0" dirty="0">
                <a:latin typeface="Bahnschrift Light" panose="020B0502040204020203" pitchFamily="34" charset="0"/>
                <a:ea typeface="Times New Roman" panose="02020603050405020304" pitchFamily="18" charset="0"/>
              </a:rPr>
              <a:t> krema za sunčanje</a:t>
            </a:r>
            <a:endParaRPr lang="en-US" sz="2100" dirty="0">
              <a:latin typeface="Bahnschrift Light" panose="020B0502040204020203" pitchFamily="34" charset="0"/>
            </a:endParaRP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206C3430-A6CC-1B76-1148-5E03160B02E5}"/>
              </a:ext>
            </a:extLst>
          </p:cNvPr>
          <p:cNvSpPr txBox="1"/>
          <p:nvPr/>
        </p:nvSpPr>
        <p:spPr>
          <a:xfrm>
            <a:off x="1" y="5655984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200" kern="0" dirty="0">
                <a:latin typeface="Bahnschrift Light" panose="020B0502040204020203" pitchFamily="34" charset="0"/>
                <a:ea typeface="Times New Roman" panose="02020603050405020304" pitchFamily="18" charset="0"/>
              </a:rPr>
              <a:t>In</a:t>
            </a:r>
            <a:r>
              <a:rPr lang="en-US" sz="1200" kern="0" dirty="0" err="1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tenzitet</a:t>
            </a:r>
            <a:r>
              <a:rPr lang="en-US" sz="12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200" kern="0" dirty="0" err="1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snopa</a:t>
            </a:r>
            <a:r>
              <a:rPr lang="en-US" sz="12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200 kV</a:t>
            </a:r>
            <a:r>
              <a:rPr lang="hr-HR" sz="12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, </a:t>
            </a:r>
            <a:r>
              <a:rPr lang="en-US" sz="1200" kern="0" dirty="0" err="1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povećanj</a:t>
            </a:r>
            <a:r>
              <a:rPr lang="hr-HR" sz="12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e </a:t>
            </a:r>
            <a:r>
              <a:rPr lang="en-US" sz="12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10.000 do 20.000x</a:t>
            </a:r>
            <a:endParaRPr lang="hr-HR" sz="1200" kern="0" dirty="0">
              <a:effectLst/>
              <a:latin typeface="Bahnschrift Light" panose="020B0502040204020203" pitchFamily="34" charset="0"/>
              <a:ea typeface="Times New Roman" panose="02020603050405020304" pitchFamily="18" charset="0"/>
            </a:endParaRPr>
          </a:p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200" b="1" kern="0" dirty="0">
                <a:latin typeface="Bahnschrift Light" panose="020B0502040204020203" pitchFamily="34" charset="0"/>
                <a:ea typeface="Times New Roman" panose="02020603050405020304" pitchFamily="18" charset="0"/>
              </a:rPr>
              <a:t>c</a:t>
            </a:r>
            <a:r>
              <a:rPr lang="en-US" sz="1200" b="1" kern="0" dirty="0" err="1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rne</a:t>
            </a:r>
            <a:r>
              <a:rPr lang="en-US" sz="1200" b="1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200" b="1" kern="0" dirty="0" err="1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strelice</a:t>
            </a:r>
            <a:r>
              <a:rPr lang="en-US" sz="1200" b="1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200" kern="0" dirty="0" err="1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pokazuju</a:t>
            </a:r>
            <a:r>
              <a:rPr lang="en-US" sz="12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200" kern="0" dirty="0" err="1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na</a:t>
            </a:r>
            <a:r>
              <a:rPr lang="en-US" sz="12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200" kern="0" dirty="0" err="1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nanočestice</a:t>
            </a:r>
            <a:r>
              <a:rPr lang="en-US" sz="12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200" kern="0" dirty="0" err="1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metalnih</a:t>
            </a:r>
            <a:r>
              <a:rPr lang="en-US" sz="12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200" kern="0" dirty="0" err="1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oksida</a:t>
            </a:r>
            <a:r>
              <a:rPr lang="en-US" sz="12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, </a:t>
            </a:r>
            <a:r>
              <a:rPr lang="en-US" sz="1200" kern="0" dirty="0" err="1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dok</a:t>
            </a:r>
            <a:r>
              <a:rPr lang="en-US" sz="12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200" b="1" kern="0" dirty="0">
                <a:solidFill>
                  <a:srgbClr val="FF0000"/>
                </a:solidFill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c</a:t>
            </a:r>
            <a:r>
              <a:rPr lang="hr-HR" sz="1200" b="1" kern="0" dirty="0" err="1">
                <a:solidFill>
                  <a:srgbClr val="FF0000"/>
                </a:solidFill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rvene</a:t>
            </a:r>
            <a:r>
              <a:rPr lang="hr-HR" sz="1200" b="1" kern="0" dirty="0">
                <a:solidFill>
                  <a:srgbClr val="FF0000"/>
                </a:solidFill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200" kern="0" dirty="0" err="1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označavaju</a:t>
            </a:r>
            <a:r>
              <a:rPr lang="en-US" sz="12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200" kern="0" dirty="0" err="1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matricu</a:t>
            </a:r>
            <a:r>
              <a:rPr lang="en-US" sz="12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200" kern="0" dirty="0" err="1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formulacija</a:t>
            </a:r>
            <a:r>
              <a:rPr lang="en-US" sz="12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200" kern="0" dirty="0" err="1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krema</a:t>
            </a:r>
            <a:r>
              <a:rPr lang="en-US" sz="12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za </a:t>
            </a:r>
            <a:r>
              <a:rPr lang="en-US" sz="1200" kern="0" dirty="0" err="1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sunčanje</a:t>
            </a:r>
            <a:endParaRPr lang="en-US" sz="1200" dirty="0">
              <a:latin typeface="Bahnschrift Light" panose="020B0502040204020203" pitchFamily="34" charset="0"/>
            </a:endParaRP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3E3C7995-8285-2CFB-84B0-E1B2EF6DA2C9}"/>
              </a:ext>
            </a:extLst>
          </p:cNvPr>
          <p:cNvSpPr txBox="1"/>
          <p:nvPr/>
        </p:nvSpPr>
        <p:spPr>
          <a:xfrm>
            <a:off x="105887" y="6496723"/>
            <a:ext cx="609420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P. J. Lu</a:t>
            </a:r>
            <a:r>
              <a:rPr lang="hr-HR" sz="1100" kern="0" dirty="0"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hr-HR" sz="1100" kern="0" dirty="0" err="1">
                <a:latin typeface="Bahnschrift Light" panose="020B0502040204020203" pitchFamily="34" charset="0"/>
                <a:ea typeface="Times New Roman" panose="02020603050405020304" pitchFamily="18" charset="0"/>
              </a:rPr>
              <a:t>et</a:t>
            </a:r>
            <a:r>
              <a:rPr lang="hr-HR" sz="1100" kern="0" dirty="0"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hr-HR" sz="1100" kern="0" dirty="0" err="1">
                <a:latin typeface="Bahnschrift Light" panose="020B0502040204020203" pitchFamily="34" charset="0"/>
                <a:ea typeface="Times New Roman" panose="02020603050405020304" pitchFamily="18" charset="0"/>
              </a:rPr>
              <a:t>al</a:t>
            </a:r>
            <a:r>
              <a:rPr lang="hr-HR" sz="1100" kern="0" dirty="0">
                <a:latin typeface="Bahnschrift Light" panose="020B0502040204020203" pitchFamily="34" charset="0"/>
                <a:ea typeface="Times New Roman" panose="02020603050405020304" pitchFamily="18" charset="0"/>
              </a:rPr>
              <a:t>. </a:t>
            </a:r>
            <a:r>
              <a:rPr lang="en-US" sz="11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J</a:t>
            </a:r>
            <a:r>
              <a:rPr lang="en-US" sz="1100" b="0" i="0" dirty="0">
                <a:effectLst/>
                <a:latin typeface="Bahnschrift Light" panose="020B0502040204020203" pitchFamily="34" charset="0"/>
              </a:rPr>
              <a:t>. Food Drug Anal.</a:t>
            </a:r>
            <a:r>
              <a:rPr lang="en-US" sz="1100" b="1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23</a:t>
            </a:r>
            <a:r>
              <a:rPr lang="en-US" sz="11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(2015) 587-594</a:t>
            </a:r>
            <a:endParaRPr lang="en-US" sz="1100" dirty="0">
              <a:latin typeface="Bahnschrift Light" panose="020B0502040204020203" pitchFamily="34" charset="0"/>
            </a:endParaRPr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E4A44D6E-C6C0-AAD3-C533-0F1B127AF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DE29-ACF7-41BD-8988-BED7E4249EC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41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ica 3">
            <a:extLst>
              <a:ext uri="{FF2B5EF4-FFF2-40B4-BE49-F238E27FC236}">
                <a16:creationId xmlns:a16="http://schemas.microsoft.com/office/drawing/2014/main" xmlns="" id="{FC464542-76D8-46A9-06ED-8151337B75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91720"/>
              </p:ext>
            </p:extLst>
          </p:nvPr>
        </p:nvGraphicFramePr>
        <p:xfrm>
          <a:off x="289756" y="169669"/>
          <a:ext cx="6598061" cy="65518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4273">
                  <a:extLst>
                    <a:ext uri="{9D8B030D-6E8A-4147-A177-3AD203B41FA5}">
                      <a16:colId xmlns:a16="http://schemas.microsoft.com/office/drawing/2014/main" xmlns="" val="2833522738"/>
                    </a:ext>
                  </a:extLst>
                </a:gridCol>
                <a:gridCol w="788583">
                  <a:extLst>
                    <a:ext uri="{9D8B030D-6E8A-4147-A177-3AD203B41FA5}">
                      <a16:colId xmlns:a16="http://schemas.microsoft.com/office/drawing/2014/main" xmlns="" val="1485149451"/>
                    </a:ext>
                  </a:extLst>
                </a:gridCol>
                <a:gridCol w="688465">
                  <a:extLst>
                    <a:ext uri="{9D8B030D-6E8A-4147-A177-3AD203B41FA5}">
                      <a16:colId xmlns:a16="http://schemas.microsoft.com/office/drawing/2014/main" xmlns="" val="3969217204"/>
                    </a:ext>
                  </a:extLst>
                </a:gridCol>
                <a:gridCol w="1276290">
                  <a:extLst>
                    <a:ext uri="{9D8B030D-6E8A-4147-A177-3AD203B41FA5}">
                      <a16:colId xmlns:a16="http://schemas.microsoft.com/office/drawing/2014/main" xmlns="" val="1335036537"/>
                    </a:ext>
                  </a:extLst>
                </a:gridCol>
                <a:gridCol w="1083554">
                  <a:extLst>
                    <a:ext uri="{9D8B030D-6E8A-4147-A177-3AD203B41FA5}">
                      <a16:colId xmlns:a16="http://schemas.microsoft.com/office/drawing/2014/main" xmlns="" val="3338871864"/>
                    </a:ext>
                  </a:extLst>
                </a:gridCol>
                <a:gridCol w="777176">
                  <a:extLst>
                    <a:ext uri="{9D8B030D-6E8A-4147-A177-3AD203B41FA5}">
                      <a16:colId xmlns:a16="http://schemas.microsoft.com/office/drawing/2014/main" xmlns="" val="96811944"/>
                    </a:ext>
                  </a:extLst>
                </a:gridCol>
                <a:gridCol w="1239720">
                  <a:extLst>
                    <a:ext uri="{9D8B030D-6E8A-4147-A177-3AD203B41FA5}">
                      <a16:colId xmlns:a16="http://schemas.microsoft.com/office/drawing/2014/main" xmlns="" val="2521259923"/>
                    </a:ext>
                  </a:extLst>
                </a:gridCol>
              </a:tblGrid>
              <a:tr h="344210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b="0" kern="100" dirty="0">
                          <a:effectLst/>
                          <a:latin typeface="Bahnschrift Light" panose="020B0502040204020203" pitchFamily="34" charset="0"/>
                        </a:rPr>
                        <a:t>UZORAK</a:t>
                      </a:r>
                      <a:endParaRPr lang="en-US" sz="1050" b="0" kern="100" dirty="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b="0" kern="100" dirty="0">
                          <a:effectLst/>
                          <a:latin typeface="Bahnschrift Light" panose="020B0502040204020203" pitchFamily="34" charset="0"/>
                        </a:rPr>
                        <a:t>XRD</a:t>
                      </a:r>
                      <a:endParaRPr lang="en-US" sz="1050" b="0" kern="100" dirty="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b="0" kern="100" dirty="0">
                          <a:effectLst/>
                          <a:latin typeface="Bahnschrift Light" panose="020B0502040204020203" pitchFamily="34" charset="0"/>
                        </a:rPr>
                        <a:t>TEM</a:t>
                      </a:r>
                      <a:endParaRPr lang="en-US" sz="1050" b="0" kern="100" dirty="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22782134"/>
                  </a:ext>
                </a:extLst>
              </a:tr>
              <a:tr h="7099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 dirty="0" err="1">
                          <a:effectLst/>
                          <a:latin typeface="Bahnschrift Light" panose="020B0502040204020203" pitchFamily="34" charset="0"/>
                        </a:rPr>
                        <a:t>Metalni</a:t>
                      </a:r>
                      <a:r>
                        <a:rPr lang="en-US" sz="1050" kern="100" dirty="0">
                          <a:effectLst/>
                          <a:latin typeface="Bahnschrift Light" panose="020B0502040204020203" pitchFamily="34" charset="0"/>
                        </a:rPr>
                        <a:t> </a:t>
                      </a:r>
                      <a:r>
                        <a:rPr lang="en-US" sz="1050" kern="100" dirty="0" err="1">
                          <a:effectLst/>
                          <a:latin typeface="Bahnschrift Light" panose="020B0502040204020203" pitchFamily="34" charset="0"/>
                        </a:rPr>
                        <a:t>oksid</a:t>
                      </a:r>
                      <a:endParaRPr lang="en-US" sz="1050" kern="100" dirty="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 dirty="0" err="1">
                          <a:effectLst/>
                          <a:latin typeface="Bahnschrift Light" panose="020B0502040204020203" pitchFamily="34" charset="0"/>
                        </a:rPr>
                        <a:t>Faza</a:t>
                      </a:r>
                      <a:endParaRPr lang="en-US" sz="1050" kern="100" dirty="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 dirty="0" err="1">
                          <a:effectLst/>
                          <a:latin typeface="Bahnschrift Light" panose="020B0502040204020203" pitchFamily="34" charset="0"/>
                        </a:rPr>
                        <a:t>Procijenjena</a:t>
                      </a:r>
                      <a:r>
                        <a:rPr lang="en-US" sz="1050" kern="100" dirty="0">
                          <a:effectLst/>
                          <a:latin typeface="Bahnschrift Light" panose="020B0502040204020203" pitchFamily="34" charset="0"/>
                        </a:rPr>
                        <a:t> </a:t>
                      </a:r>
                      <a:r>
                        <a:rPr lang="en-US" sz="1050" kern="100" dirty="0" err="1">
                          <a:effectLst/>
                          <a:latin typeface="Bahnschrift Light" panose="020B0502040204020203" pitchFamily="34" charset="0"/>
                        </a:rPr>
                        <a:t>veličina</a:t>
                      </a:r>
                      <a:r>
                        <a:rPr lang="en-US" sz="1050" kern="100" dirty="0">
                          <a:effectLst/>
                          <a:latin typeface="Bahnschrift Light" panose="020B0502040204020203" pitchFamily="34" charset="0"/>
                        </a:rPr>
                        <a:t> </a:t>
                      </a:r>
                      <a:r>
                        <a:rPr lang="en-US" sz="1050" kern="100" dirty="0" err="1">
                          <a:effectLst/>
                          <a:latin typeface="Bahnschrift Light" panose="020B0502040204020203" pitchFamily="34" charset="0"/>
                        </a:rPr>
                        <a:t>primarne</a:t>
                      </a:r>
                      <a:r>
                        <a:rPr lang="en-US" sz="1050" kern="100" dirty="0">
                          <a:effectLst/>
                          <a:latin typeface="Bahnschrift Light" panose="020B0502040204020203" pitchFamily="34" charset="0"/>
                        </a:rPr>
                        <a:t> </a:t>
                      </a:r>
                      <a:r>
                        <a:rPr lang="en-US" sz="1050" kern="100" dirty="0" err="1">
                          <a:effectLst/>
                          <a:latin typeface="Bahnschrift Light" panose="020B0502040204020203" pitchFamily="34" charset="0"/>
                        </a:rPr>
                        <a:t>čestice</a:t>
                      </a:r>
                      <a:r>
                        <a:rPr lang="en-US" sz="1050" kern="100" dirty="0">
                          <a:effectLst/>
                          <a:latin typeface="Bahnschrift Light" panose="020B0502040204020203" pitchFamily="34" charset="0"/>
                        </a:rPr>
                        <a:t> (nm)</a:t>
                      </a:r>
                      <a:endParaRPr lang="en-US" sz="1050" kern="100" dirty="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>
                          <a:effectLst/>
                          <a:latin typeface="Bahnschrift Light" panose="020B0502040204020203" pitchFamily="34" charset="0"/>
                        </a:rPr>
                        <a:t>Veličina čestica (nm)</a:t>
                      </a:r>
                      <a:endParaRPr lang="en-US" sz="1050" kern="10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>
                          <a:effectLst/>
                          <a:latin typeface="Bahnschrift Light" panose="020B0502040204020203" pitchFamily="34" charset="0"/>
                        </a:rPr>
                        <a:t>Oblik čestice</a:t>
                      </a:r>
                      <a:endParaRPr lang="en-US" sz="1050" kern="10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>
                          <a:effectLst/>
                          <a:latin typeface="Bahnschrift Light" panose="020B0502040204020203" pitchFamily="34" charset="0"/>
                        </a:rPr>
                        <a:t>Prisutni elementi (EDS)</a:t>
                      </a:r>
                      <a:endParaRPr lang="en-US" sz="1050" kern="10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90733365"/>
                  </a:ext>
                </a:extLst>
              </a:tr>
              <a:tr h="473289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b="0" kern="100" dirty="0">
                          <a:effectLst/>
                          <a:latin typeface="Bahnschrift Light" panose="020B0502040204020203" pitchFamily="34" charset="0"/>
                        </a:rPr>
                        <a:t>COM 1</a:t>
                      </a:r>
                      <a:endParaRPr lang="en-US" sz="1050" b="0" kern="100" dirty="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>
                          <a:effectLst/>
                          <a:latin typeface="Bahnschrift Light" panose="020B0502040204020203" pitchFamily="34" charset="0"/>
                        </a:rPr>
                        <a:t>TiO</a:t>
                      </a:r>
                      <a:r>
                        <a:rPr lang="en-US" sz="1050" kern="100" baseline="-25000">
                          <a:effectLst/>
                          <a:latin typeface="Bahnschrift Light" panose="020B0502040204020203" pitchFamily="34" charset="0"/>
                        </a:rPr>
                        <a:t>2</a:t>
                      </a:r>
                      <a:endParaRPr lang="en-US" sz="1050" kern="10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 dirty="0" err="1">
                          <a:effectLst/>
                          <a:latin typeface="Bahnschrift Light" panose="020B0502040204020203" pitchFamily="34" charset="0"/>
                        </a:rPr>
                        <a:t>Rutil</a:t>
                      </a:r>
                      <a:endParaRPr lang="en-US" sz="1050" kern="100" dirty="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>
                          <a:effectLst/>
                          <a:latin typeface="Bahnschrift Light" panose="020B0502040204020203" pitchFamily="34" charset="0"/>
                        </a:rPr>
                        <a:t>15 </a:t>
                      </a:r>
                      <a:endParaRPr lang="en-US" sz="1050" kern="10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>
                          <a:effectLst/>
                          <a:latin typeface="Bahnschrift Light" panose="020B0502040204020203" pitchFamily="34" charset="0"/>
                        </a:rPr>
                        <a:t>30-85 (duljina)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>
                          <a:effectLst/>
                          <a:latin typeface="Bahnschrift Light" panose="020B0502040204020203" pitchFamily="34" charset="0"/>
                        </a:rPr>
                        <a:t>10-20 (širina)</a:t>
                      </a:r>
                      <a:endParaRPr lang="en-US" sz="1050" kern="10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>
                          <a:effectLst/>
                          <a:latin typeface="Bahnschrift Light" panose="020B0502040204020203" pitchFamily="34" charset="0"/>
                        </a:rPr>
                        <a:t>Igličast</a:t>
                      </a:r>
                      <a:endParaRPr lang="en-US" sz="1050" kern="10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>
                          <a:effectLst/>
                          <a:latin typeface="Bahnschrift Light" panose="020B0502040204020203" pitchFamily="34" charset="0"/>
                        </a:rPr>
                        <a:t>Ti, Zn, C, O, Al, Si, (Cu)</a:t>
                      </a:r>
                      <a:endParaRPr lang="en-US" sz="1050" kern="10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83496322"/>
                  </a:ext>
                </a:extLst>
              </a:tr>
              <a:tr h="4732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>
                          <a:effectLst/>
                          <a:latin typeface="Bahnschrift Light" panose="020B0502040204020203" pitchFamily="34" charset="0"/>
                        </a:rPr>
                        <a:t>ZnO</a:t>
                      </a:r>
                      <a:endParaRPr lang="en-US" sz="1050" kern="10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 dirty="0" err="1">
                          <a:effectLst/>
                          <a:latin typeface="Bahnschrift Light" panose="020B0502040204020203" pitchFamily="34" charset="0"/>
                        </a:rPr>
                        <a:t>Vur</a:t>
                      </a:r>
                      <a:r>
                        <a:rPr lang="hr-HR" sz="1050" kern="100" dirty="0">
                          <a:effectLst/>
                          <a:latin typeface="Bahnschrift Light" panose="020B0502040204020203" pitchFamily="34" charset="0"/>
                        </a:rPr>
                        <a:t>c</a:t>
                      </a:r>
                      <a:r>
                        <a:rPr lang="en-US" sz="1050" kern="100" dirty="0">
                          <a:effectLst/>
                          <a:latin typeface="Bahnschrift Light" panose="020B0502040204020203" pitchFamily="34" charset="0"/>
                        </a:rPr>
                        <a:t>it</a:t>
                      </a:r>
                      <a:endParaRPr lang="en-US" sz="1050" kern="100" dirty="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>
                          <a:effectLst/>
                          <a:latin typeface="Bahnschrift Light" panose="020B0502040204020203" pitchFamily="34" charset="0"/>
                        </a:rPr>
                        <a:t>56</a:t>
                      </a:r>
                      <a:endParaRPr lang="en-US" sz="1050" kern="10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>
                          <a:effectLst/>
                          <a:latin typeface="Bahnschrift Light" panose="020B0502040204020203" pitchFamily="34" charset="0"/>
                        </a:rPr>
                        <a:t>50-110 (duljina)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>
                          <a:effectLst/>
                          <a:latin typeface="Bahnschrift Light" panose="020B0502040204020203" pitchFamily="34" charset="0"/>
                        </a:rPr>
                        <a:t>25-90 (širina)</a:t>
                      </a:r>
                      <a:endParaRPr lang="en-US" sz="1050" kern="10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>
                          <a:effectLst/>
                          <a:latin typeface="Bahnschrift Light" panose="020B0502040204020203" pitchFamily="34" charset="0"/>
                        </a:rPr>
                        <a:t>Raznovrsan</a:t>
                      </a:r>
                      <a:endParaRPr lang="en-US" sz="1050" kern="10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34462391"/>
                  </a:ext>
                </a:extLst>
              </a:tr>
              <a:tr h="473289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b="0" kern="100" dirty="0">
                          <a:effectLst/>
                          <a:latin typeface="Bahnschrift Light" panose="020B0502040204020203" pitchFamily="34" charset="0"/>
                        </a:rPr>
                        <a:t>COM 2</a:t>
                      </a:r>
                      <a:endParaRPr lang="en-US" sz="1050" b="0" kern="100" dirty="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 dirty="0">
                          <a:effectLst/>
                          <a:latin typeface="Bahnschrift Light" panose="020B0502040204020203" pitchFamily="34" charset="0"/>
                        </a:rPr>
                        <a:t>TiO</a:t>
                      </a:r>
                      <a:r>
                        <a:rPr lang="en-US" sz="1050" kern="100" baseline="-25000" dirty="0">
                          <a:effectLst/>
                          <a:latin typeface="Bahnschrift Light" panose="020B0502040204020203" pitchFamily="34" charset="0"/>
                        </a:rPr>
                        <a:t>2</a:t>
                      </a:r>
                      <a:endParaRPr lang="en-US" sz="1050" kern="100" dirty="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>
                          <a:effectLst/>
                          <a:latin typeface="Bahnschrift Light" panose="020B0502040204020203" pitchFamily="34" charset="0"/>
                        </a:rPr>
                        <a:t>Rutil</a:t>
                      </a:r>
                      <a:endParaRPr lang="en-US" sz="1050" kern="10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>
                          <a:effectLst/>
                          <a:latin typeface="Bahnschrift Light" panose="020B0502040204020203" pitchFamily="34" charset="0"/>
                        </a:rPr>
                        <a:t>12</a:t>
                      </a:r>
                      <a:endParaRPr lang="en-US" sz="1050" kern="10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>
                          <a:effectLst/>
                          <a:latin typeface="Bahnschrift Light" panose="020B0502040204020203" pitchFamily="34" charset="0"/>
                        </a:rPr>
                        <a:t>45-85 (duljina)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>
                          <a:effectLst/>
                          <a:latin typeface="Bahnschrift Light" panose="020B0502040204020203" pitchFamily="34" charset="0"/>
                        </a:rPr>
                        <a:t>10-15 (širina)</a:t>
                      </a:r>
                      <a:endParaRPr lang="en-US" sz="1050" kern="10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>
                          <a:effectLst/>
                          <a:latin typeface="Bahnschrift Light" panose="020B0502040204020203" pitchFamily="34" charset="0"/>
                        </a:rPr>
                        <a:t>Igličast</a:t>
                      </a:r>
                      <a:endParaRPr lang="en-US" sz="1050" kern="10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>
                          <a:effectLst/>
                          <a:latin typeface="Bahnschrift Light" panose="020B0502040204020203" pitchFamily="34" charset="0"/>
                        </a:rPr>
                        <a:t>Ti, Zn, C, O, Al, Si, (Cu)</a:t>
                      </a:r>
                      <a:endParaRPr lang="en-US" sz="1050" kern="10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0220014"/>
                  </a:ext>
                </a:extLst>
              </a:tr>
              <a:tr h="4732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>
                          <a:effectLst/>
                          <a:latin typeface="Bahnschrift Light" panose="020B0502040204020203" pitchFamily="34" charset="0"/>
                        </a:rPr>
                        <a:t>ZnO</a:t>
                      </a:r>
                      <a:endParaRPr lang="en-US" sz="1050" kern="10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 dirty="0" err="1">
                          <a:effectLst/>
                          <a:latin typeface="Bahnschrift Light" panose="020B0502040204020203" pitchFamily="34" charset="0"/>
                        </a:rPr>
                        <a:t>Vur</a:t>
                      </a:r>
                      <a:r>
                        <a:rPr lang="hr-HR" sz="1050" kern="100" dirty="0">
                          <a:effectLst/>
                          <a:latin typeface="Bahnschrift Light" panose="020B0502040204020203" pitchFamily="34" charset="0"/>
                        </a:rPr>
                        <a:t>c</a:t>
                      </a:r>
                      <a:r>
                        <a:rPr lang="en-US" sz="1050" kern="100" dirty="0">
                          <a:effectLst/>
                          <a:latin typeface="Bahnschrift Light" panose="020B0502040204020203" pitchFamily="34" charset="0"/>
                        </a:rPr>
                        <a:t>it</a:t>
                      </a:r>
                      <a:endParaRPr lang="en-US" sz="1050" kern="100" dirty="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 dirty="0">
                          <a:effectLst/>
                          <a:latin typeface="Bahnschrift Light" panose="020B0502040204020203" pitchFamily="34" charset="0"/>
                        </a:rPr>
                        <a:t>59</a:t>
                      </a:r>
                      <a:endParaRPr lang="en-US" sz="1050" kern="100" dirty="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>
                          <a:effectLst/>
                          <a:latin typeface="Bahnschrift Light" panose="020B0502040204020203" pitchFamily="34" charset="0"/>
                        </a:rPr>
                        <a:t>35-245 (duljina)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>
                          <a:effectLst/>
                          <a:latin typeface="Bahnschrift Light" panose="020B0502040204020203" pitchFamily="34" charset="0"/>
                        </a:rPr>
                        <a:t>20-65 (širina)</a:t>
                      </a:r>
                      <a:endParaRPr lang="en-US" sz="1050" kern="10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>
                          <a:effectLst/>
                          <a:latin typeface="Bahnschrift Light" panose="020B0502040204020203" pitchFamily="34" charset="0"/>
                        </a:rPr>
                        <a:t>Raznovrsan</a:t>
                      </a:r>
                      <a:endParaRPr lang="en-US" sz="1050" kern="10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63825211"/>
                  </a:ext>
                </a:extLst>
              </a:tr>
              <a:tr h="4732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b="0" kern="100" dirty="0">
                          <a:effectLst/>
                          <a:latin typeface="Bahnschrift Light" panose="020B0502040204020203" pitchFamily="34" charset="0"/>
                        </a:rPr>
                        <a:t>COM 3</a:t>
                      </a:r>
                      <a:endParaRPr lang="en-US" sz="1050" b="0" kern="100" dirty="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>
                          <a:effectLst/>
                          <a:latin typeface="Bahnschrift Light" panose="020B0502040204020203" pitchFamily="34" charset="0"/>
                        </a:rPr>
                        <a:t>ZnO</a:t>
                      </a:r>
                      <a:endParaRPr lang="en-US" sz="1050" kern="10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 dirty="0" err="1">
                          <a:effectLst/>
                          <a:latin typeface="Bahnschrift Light" panose="020B0502040204020203" pitchFamily="34" charset="0"/>
                        </a:rPr>
                        <a:t>Vur</a:t>
                      </a:r>
                      <a:r>
                        <a:rPr lang="hr-HR" sz="1050" kern="100" dirty="0">
                          <a:effectLst/>
                          <a:latin typeface="Bahnschrift Light" panose="020B0502040204020203" pitchFamily="34" charset="0"/>
                        </a:rPr>
                        <a:t>c</a:t>
                      </a:r>
                      <a:r>
                        <a:rPr lang="en-US" sz="1050" kern="100" dirty="0">
                          <a:effectLst/>
                          <a:latin typeface="Bahnschrift Light" panose="020B0502040204020203" pitchFamily="34" charset="0"/>
                        </a:rPr>
                        <a:t>it</a:t>
                      </a:r>
                      <a:endParaRPr lang="en-US" sz="1050" kern="100" dirty="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 dirty="0">
                          <a:effectLst/>
                          <a:latin typeface="Bahnschrift Light" panose="020B0502040204020203" pitchFamily="34" charset="0"/>
                        </a:rPr>
                        <a:t>64</a:t>
                      </a:r>
                      <a:endParaRPr lang="en-US" sz="1050" kern="100" dirty="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 dirty="0">
                          <a:effectLst/>
                          <a:latin typeface="Bahnschrift Light" panose="020B0502040204020203" pitchFamily="34" charset="0"/>
                        </a:rPr>
                        <a:t>20-290 (</a:t>
                      </a:r>
                      <a:r>
                        <a:rPr lang="en-US" sz="1050" kern="100" dirty="0" err="1">
                          <a:effectLst/>
                          <a:latin typeface="Bahnschrift Light" panose="020B0502040204020203" pitchFamily="34" charset="0"/>
                        </a:rPr>
                        <a:t>duljina</a:t>
                      </a:r>
                      <a:r>
                        <a:rPr lang="en-US" sz="1050" kern="100" dirty="0">
                          <a:effectLst/>
                          <a:latin typeface="Bahnschrift Light" panose="020B0502040204020203" pitchFamily="34" charset="0"/>
                        </a:rPr>
                        <a:t>)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 dirty="0">
                          <a:effectLst/>
                          <a:latin typeface="Bahnschrift Light" panose="020B0502040204020203" pitchFamily="34" charset="0"/>
                        </a:rPr>
                        <a:t>20-85(</a:t>
                      </a:r>
                      <a:r>
                        <a:rPr lang="en-US" sz="1050" kern="100" dirty="0" err="1">
                          <a:effectLst/>
                          <a:latin typeface="Bahnschrift Light" panose="020B0502040204020203" pitchFamily="34" charset="0"/>
                        </a:rPr>
                        <a:t>širina</a:t>
                      </a:r>
                      <a:r>
                        <a:rPr lang="en-US" sz="1050" kern="100" dirty="0">
                          <a:effectLst/>
                          <a:latin typeface="Bahnschrift Light" panose="020B0502040204020203" pitchFamily="34" charset="0"/>
                        </a:rPr>
                        <a:t>)</a:t>
                      </a:r>
                      <a:endParaRPr lang="en-US" sz="1050" kern="100" dirty="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>
                          <a:effectLst/>
                          <a:latin typeface="Bahnschrift Light" panose="020B0502040204020203" pitchFamily="34" charset="0"/>
                        </a:rPr>
                        <a:t>Raznovrsan</a:t>
                      </a:r>
                      <a:endParaRPr lang="en-US" sz="1050" kern="10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>
                          <a:effectLst/>
                          <a:latin typeface="Bahnschrift Light" panose="020B0502040204020203" pitchFamily="34" charset="0"/>
                        </a:rPr>
                        <a:t>Zn, C, O, Al, Si, (Cu)</a:t>
                      </a:r>
                      <a:endParaRPr lang="en-US" sz="1050" kern="10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7737663"/>
                  </a:ext>
                </a:extLst>
              </a:tr>
              <a:tr h="4732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b="0" kern="100" dirty="0">
                          <a:effectLst/>
                          <a:latin typeface="Bahnschrift Light" panose="020B0502040204020203" pitchFamily="34" charset="0"/>
                        </a:rPr>
                        <a:t>COM 4</a:t>
                      </a:r>
                      <a:endParaRPr lang="en-US" sz="1050" b="0" kern="100" dirty="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>
                          <a:effectLst/>
                          <a:latin typeface="Bahnschrift Light" panose="020B0502040204020203" pitchFamily="34" charset="0"/>
                        </a:rPr>
                        <a:t>TiO</a:t>
                      </a:r>
                      <a:r>
                        <a:rPr lang="en-US" sz="1050" kern="100" baseline="-25000">
                          <a:effectLst/>
                          <a:latin typeface="Bahnschrift Light" panose="020B0502040204020203" pitchFamily="34" charset="0"/>
                        </a:rPr>
                        <a:t>2</a:t>
                      </a:r>
                      <a:endParaRPr lang="en-US" sz="1050" kern="10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 dirty="0" err="1">
                          <a:effectLst/>
                          <a:latin typeface="Bahnschrift Light" panose="020B0502040204020203" pitchFamily="34" charset="0"/>
                        </a:rPr>
                        <a:t>Rutil</a:t>
                      </a:r>
                      <a:endParaRPr lang="en-US" sz="1050" kern="100" dirty="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>
                          <a:effectLst/>
                          <a:latin typeface="Bahnschrift Light" panose="020B0502040204020203" pitchFamily="34" charset="0"/>
                        </a:rPr>
                        <a:t>?</a:t>
                      </a:r>
                      <a:r>
                        <a:rPr lang="en-US" sz="1050" kern="100" baseline="30000">
                          <a:effectLst/>
                          <a:latin typeface="Bahnschrift Light" panose="020B0502040204020203" pitchFamily="34" charset="0"/>
                        </a:rPr>
                        <a:t>a</a:t>
                      </a:r>
                      <a:endParaRPr lang="en-US" sz="1050" kern="10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>
                          <a:effectLst/>
                          <a:latin typeface="Bahnschrift Light" panose="020B0502040204020203" pitchFamily="34" charset="0"/>
                        </a:rPr>
                        <a:t>45-95 (duljina)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>
                          <a:effectLst/>
                          <a:latin typeface="Bahnschrift Light" panose="020B0502040204020203" pitchFamily="34" charset="0"/>
                        </a:rPr>
                        <a:t>10-20 (širina)</a:t>
                      </a:r>
                      <a:endParaRPr lang="en-US" sz="1050" kern="10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>
                          <a:effectLst/>
                          <a:latin typeface="Bahnschrift Light" panose="020B0502040204020203" pitchFamily="34" charset="0"/>
                        </a:rPr>
                        <a:t>Igličast</a:t>
                      </a:r>
                      <a:endParaRPr lang="en-US" sz="1050" kern="10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>
                          <a:effectLst/>
                          <a:latin typeface="Bahnschrift Light" panose="020B0502040204020203" pitchFamily="34" charset="0"/>
                        </a:rPr>
                        <a:t>Ti, C, O, Al, Si, (Cu)</a:t>
                      </a:r>
                      <a:endParaRPr lang="en-US" sz="1050" kern="10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17152296"/>
                  </a:ext>
                </a:extLst>
              </a:tr>
              <a:tr h="473289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b="0" kern="100" dirty="0">
                          <a:effectLst/>
                          <a:latin typeface="Bahnschrift Light" panose="020B0502040204020203" pitchFamily="34" charset="0"/>
                        </a:rPr>
                        <a:t>COM 5</a:t>
                      </a:r>
                      <a:endParaRPr lang="en-US" sz="1050" b="0" kern="100" dirty="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>
                          <a:effectLst/>
                          <a:latin typeface="Bahnschrift Light" panose="020B0502040204020203" pitchFamily="34" charset="0"/>
                        </a:rPr>
                        <a:t>TiO</a:t>
                      </a:r>
                      <a:r>
                        <a:rPr lang="en-US" sz="1050" kern="100" baseline="-25000">
                          <a:effectLst/>
                          <a:latin typeface="Bahnschrift Light" panose="020B0502040204020203" pitchFamily="34" charset="0"/>
                        </a:rPr>
                        <a:t>2</a:t>
                      </a:r>
                      <a:endParaRPr lang="en-US" sz="1050" kern="10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 dirty="0" err="1">
                          <a:effectLst/>
                          <a:latin typeface="Bahnschrift Light" panose="020B0502040204020203" pitchFamily="34" charset="0"/>
                        </a:rPr>
                        <a:t>Anatas</a:t>
                      </a:r>
                      <a:endParaRPr lang="en-US" sz="1050" kern="100" dirty="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>
                          <a:effectLst/>
                          <a:latin typeface="Bahnschrift Light" panose="020B0502040204020203" pitchFamily="34" charset="0"/>
                        </a:rPr>
                        <a:t>93</a:t>
                      </a:r>
                      <a:endParaRPr lang="en-US" sz="1050" kern="10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 dirty="0">
                          <a:effectLst/>
                          <a:latin typeface="Bahnschrift Light" panose="020B0502040204020203" pitchFamily="34" charset="0"/>
                        </a:rPr>
                        <a:t>25-100 (</a:t>
                      </a:r>
                      <a:r>
                        <a:rPr lang="en-US" sz="1050" kern="100" dirty="0" err="1">
                          <a:effectLst/>
                          <a:latin typeface="Bahnschrift Light" panose="020B0502040204020203" pitchFamily="34" charset="0"/>
                        </a:rPr>
                        <a:t>duljina</a:t>
                      </a:r>
                      <a:r>
                        <a:rPr lang="en-US" sz="1050" kern="100" dirty="0">
                          <a:effectLst/>
                          <a:latin typeface="Bahnschrift Light" panose="020B0502040204020203" pitchFamily="34" charset="0"/>
                        </a:rPr>
                        <a:t>)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 dirty="0">
                          <a:effectLst/>
                          <a:latin typeface="Bahnschrift Light" panose="020B0502040204020203" pitchFamily="34" charset="0"/>
                        </a:rPr>
                        <a:t>20-80 (</a:t>
                      </a:r>
                      <a:r>
                        <a:rPr lang="en-US" sz="1050" kern="100" dirty="0" err="1">
                          <a:effectLst/>
                          <a:latin typeface="Bahnschrift Light" panose="020B0502040204020203" pitchFamily="34" charset="0"/>
                        </a:rPr>
                        <a:t>širina</a:t>
                      </a:r>
                      <a:r>
                        <a:rPr lang="en-US" sz="1050" kern="100" dirty="0">
                          <a:effectLst/>
                          <a:latin typeface="Bahnschrift Light" panose="020B0502040204020203" pitchFamily="34" charset="0"/>
                        </a:rPr>
                        <a:t>)</a:t>
                      </a:r>
                      <a:endParaRPr lang="en-US" sz="1050" kern="100" dirty="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>
                          <a:effectLst/>
                          <a:latin typeface="Bahnschrift Light" panose="020B0502040204020203" pitchFamily="34" charset="0"/>
                        </a:rPr>
                        <a:t>Sferičan</a:t>
                      </a:r>
                      <a:endParaRPr lang="en-US" sz="1050" kern="10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>
                          <a:effectLst/>
                          <a:latin typeface="Bahnschrift Light" panose="020B0502040204020203" pitchFamily="34" charset="0"/>
                        </a:rPr>
                        <a:t>Ti, C, O, Al, Si, (Cu)</a:t>
                      </a:r>
                      <a:endParaRPr lang="en-US" sz="1050" kern="10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30729857"/>
                  </a:ext>
                </a:extLst>
              </a:tr>
              <a:tr h="4732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>
                          <a:effectLst/>
                          <a:latin typeface="Bahnschrift Light" panose="020B0502040204020203" pitchFamily="34" charset="0"/>
                        </a:rPr>
                        <a:t>Rutil</a:t>
                      </a:r>
                      <a:endParaRPr lang="en-US" sz="1050" kern="10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 dirty="0">
                          <a:effectLst/>
                          <a:latin typeface="Bahnschrift Light" panose="020B0502040204020203" pitchFamily="34" charset="0"/>
                        </a:rPr>
                        <a:t>33</a:t>
                      </a:r>
                      <a:endParaRPr lang="en-US" sz="1050" kern="100" dirty="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>
                          <a:effectLst/>
                          <a:latin typeface="Bahnschrift Light" panose="020B0502040204020203" pitchFamily="34" charset="0"/>
                        </a:rPr>
                        <a:t>60-95 (duljina)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>
                          <a:effectLst/>
                          <a:latin typeface="Bahnschrift Light" panose="020B0502040204020203" pitchFamily="34" charset="0"/>
                        </a:rPr>
                        <a:t>10-15 (širina)</a:t>
                      </a:r>
                      <a:endParaRPr lang="en-US" sz="1050" kern="10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 dirty="0" err="1">
                          <a:effectLst/>
                          <a:latin typeface="Bahnschrift Light" panose="020B0502040204020203" pitchFamily="34" charset="0"/>
                        </a:rPr>
                        <a:t>Igličast</a:t>
                      </a:r>
                      <a:endParaRPr lang="en-US" sz="1050" kern="100" dirty="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91841740"/>
                  </a:ext>
                </a:extLst>
              </a:tr>
              <a:tr h="4732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b="0" kern="100" dirty="0">
                          <a:effectLst/>
                          <a:latin typeface="Bahnschrift Light" panose="020B0502040204020203" pitchFamily="34" charset="0"/>
                        </a:rPr>
                        <a:t>COM 6</a:t>
                      </a:r>
                      <a:endParaRPr lang="en-US" sz="1050" b="0" kern="100" dirty="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>
                          <a:effectLst/>
                          <a:latin typeface="Bahnschrift Light" panose="020B0502040204020203" pitchFamily="34" charset="0"/>
                        </a:rPr>
                        <a:t>ZnO</a:t>
                      </a:r>
                      <a:endParaRPr lang="en-US" sz="1050" kern="10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 dirty="0" err="1">
                          <a:effectLst/>
                          <a:latin typeface="Bahnschrift Light" panose="020B0502040204020203" pitchFamily="34" charset="0"/>
                        </a:rPr>
                        <a:t>Vur</a:t>
                      </a:r>
                      <a:r>
                        <a:rPr lang="hr-HR" sz="1050" kern="100" dirty="0">
                          <a:effectLst/>
                          <a:latin typeface="Bahnschrift Light" panose="020B0502040204020203" pitchFamily="34" charset="0"/>
                        </a:rPr>
                        <a:t>c</a:t>
                      </a:r>
                      <a:r>
                        <a:rPr lang="en-US" sz="1050" kern="100" dirty="0">
                          <a:effectLst/>
                          <a:latin typeface="Bahnschrift Light" panose="020B0502040204020203" pitchFamily="34" charset="0"/>
                        </a:rPr>
                        <a:t>it</a:t>
                      </a:r>
                      <a:endParaRPr lang="en-US" sz="1050" kern="100" dirty="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 dirty="0">
                          <a:effectLst/>
                          <a:latin typeface="Bahnschrift Light" panose="020B0502040204020203" pitchFamily="34" charset="0"/>
                        </a:rPr>
                        <a:t>47</a:t>
                      </a:r>
                      <a:endParaRPr lang="en-US" sz="1050" kern="100" dirty="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>
                          <a:effectLst/>
                          <a:latin typeface="Bahnschrift Light" panose="020B0502040204020203" pitchFamily="34" charset="0"/>
                        </a:rPr>
                        <a:t>20-285 (duljina)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>
                          <a:effectLst/>
                          <a:latin typeface="Bahnschrift Light" panose="020B0502040204020203" pitchFamily="34" charset="0"/>
                        </a:rPr>
                        <a:t>15-85 (širina)</a:t>
                      </a:r>
                      <a:endParaRPr lang="en-US" sz="1050" kern="10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 dirty="0" err="1">
                          <a:effectLst/>
                          <a:latin typeface="Bahnschrift Light" panose="020B0502040204020203" pitchFamily="34" charset="0"/>
                        </a:rPr>
                        <a:t>Raznovrsan</a:t>
                      </a:r>
                      <a:endParaRPr lang="en-US" sz="1050" kern="100" dirty="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 dirty="0">
                          <a:effectLst/>
                          <a:latin typeface="Bahnschrift Light" panose="020B0502040204020203" pitchFamily="34" charset="0"/>
                        </a:rPr>
                        <a:t>Zn, C, O, Si, (Cu)</a:t>
                      </a:r>
                      <a:endParaRPr lang="en-US" sz="1050" kern="100" dirty="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4748784"/>
                  </a:ext>
                </a:extLst>
              </a:tr>
              <a:tr h="374263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b="0" kern="100" dirty="0">
                          <a:effectLst/>
                          <a:latin typeface="Bahnschrift Light" panose="020B0502040204020203" pitchFamily="34" charset="0"/>
                        </a:rPr>
                        <a:t>TiO</a:t>
                      </a:r>
                      <a:r>
                        <a:rPr lang="en-US" sz="1050" b="0" kern="100" baseline="-25000" dirty="0">
                          <a:effectLst/>
                          <a:latin typeface="Bahnschrift Light" panose="020B0502040204020203" pitchFamily="34" charset="0"/>
                        </a:rPr>
                        <a:t>2 </a:t>
                      </a:r>
                      <a:r>
                        <a:rPr lang="en-US" sz="1050" b="0" kern="100" dirty="0">
                          <a:effectLst/>
                          <a:latin typeface="Bahnschrift Light" panose="020B0502040204020203" pitchFamily="34" charset="0"/>
                        </a:rPr>
                        <a:t>NP standard</a:t>
                      </a:r>
                      <a:endParaRPr lang="en-US" sz="1050" b="0" kern="100" dirty="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>
                          <a:effectLst/>
                          <a:latin typeface="Bahnschrift Light" panose="020B0502040204020203" pitchFamily="34" charset="0"/>
                        </a:rPr>
                        <a:t>TiO</a:t>
                      </a:r>
                      <a:r>
                        <a:rPr lang="en-US" sz="1050" kern="100" baseline="-25000">
                          <a:effectLst/>
                          <a:latin typeface="Bahnschrift Light" panose="020B0502040204020203" pitchFamily="34" charset="0"/>
                        </a:rPr>
                        <a:t>2</a:t>
                      </a:r>
                      <a:endParaRPr lang="en-US" sz="1050" kern="10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>
                          <a:effectLst/>
                          <a:latin typeface="Bahnschrift Light" panose="020B0502040204020203" pitchFamily="34" charset="0"/>
                        </a:rPr>
                        <a:t>Anatas</a:t>
                      </a:r>
                      <a:endParaRPr lang="en-US" sz="1050" kern="10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 dirty="0">
                          <a:effectLst/>
                          <a:latin typeface="Bahnschrift Light" panose="020B0502040204020203" pitchFamily="34" charset="0"/>
                        </a:rPr>
                        <a:t>23</a:t>
                      </a:r>
                      <a:endParaRPr lang="en-US" sz="1050" kern="100" dirty="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>
                          <a:effectLst/>
                          <a:latin typeface="Bahnschrift Light" panose="020B0502040204020203" pitchFamily="34" charset="0"/>
                        </a:rPr>
                        <a:t>4-48 (duljina)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>
                          <a:effectLst/>
                          <a:latin typeface="Bahnschrift Light" panose="020B0502040204020203" pitchFamily="34" charset="0"/>
                        </a:rPr>
                        <a:t>3-40 (širina)</a:t>
                      </a:r>
                      <a:endParaRPr lang="en-US" sz="1050" kern="10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 dirty="0" err="1">
                          <a:effectLst/>
                          <a:latin typeface="Bahnschrift Light" panose="020B0502040204020203" pitchFamily="34" charset="0"/>
                        </a:rPr>
                        <a:t>Raznovrsan</a:t>
                      </a:r>
                      <a:endParaRPr lang="en-US" sz="1050" kern="100" dirty="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>
                          <a:effectLst/>
                          <a:latin typeface="Bahnschrift Light" panose="020B0502040204020203" pitchFamily="34" charset="0"/>
                        </a:rPr>
                        <a:t>Ti, C, O, (Cu)</a:t>
                      </a:r>
                      <a:endParaRPr lang="en-US" sz="1050" kern="10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94230729"/>
                  </a:ext>
                </a:extLst>
              </a:tr>
              <a:tr h="3824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>
                          <a:effectLst/>
                          <a:latin typeface="Bahnschrift Light" panose="020B0502040204020203" pitchFamily="34" charset="0"/>
                        </a:rPr>
                        <a:t>Rutil</a:t>
                      </a:r>
                      <a:endParaRPr lang="en-US" sz="1050" kern="10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 dirty="0">
                          <a:effectLst/>
                          <a:latin typeface="Bahnschrift Light" panose="020B0502040204020203" pitchFamily="34" charset="0"/>
                        </a:rPr>
                        <a:t>31</a:t>
                      </a:r>
                      <a:endParaRPr lang="en-US" sz="1050" kern="100" dirty="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97911014"/>
                  </a:ext>
                </a:extLst>
              </a:tr>
              <a:tr h="48135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b="0" kern="100" dirty="0" err="1">
                          <a:effectLst/>
                          <a:latin typeface="Bahnschrift Light" panose="020B0502040204020203" pitchFamily="34" charset="0"/>
                        </a:rPr>
                        <a:t>ZnO</a:t>
                      </a:r>
                      <a:r>
                        <a:rPr lang="en-US" sz="1050" b="0" kern="100" dirty="0">
                          <a:effectLst/>
                          <a:latin typeface="Bahnschrift Light" panose="020B0502040204020203" pitchFamily="34" charset="0"/>
                        </a:rPr>
                        <a:t> NP standard</a:t>
                      </a:r>
                      <a:endParaRPr lang="en-US" sz="1050" b="0" kern="100" dirty="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>
                          <a:effectLst/>
                          <a:latin typeface="Bahnschrift Light" panose="020B0502040204020203" pitchFamily="34" charset="0"/>
                        </a:rPr>
                        <a:t>ZnO</a:t>
                      </a:r>
                      <a:endParaRPr lang="en-US" sz="1050" kern="10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 dirty="0" err="1">
                          <a:effectLst/>
                          <a:latin typeface="Bahnschrift Light" panose="020B0502040204020203" pitchFamily="34" charset="0"/>
                        </a:rPr>
                        <a:t>Vur</a:t>
                      </a:r>
                      <a:r>
                        <a:rPr lang="hr-HR" sz="1050" kern="100" dirty="0">
                          <a:effectLst/>
                          <a:latin typeface="Bahnschrift Light" panose="020B0502040204020203" pitchFamily="34" charset="0"/>
                        </a:rPr>
                        <a:t>c</a:t>
                      </a:r>
                      <a:r>
                        <a:rPr lang="en-US" sz="1050" kern="100" dirty="0">
                          <a:effectLst/>
                          <a:latin typeface="Bahnschrift Light" panose="020B0502040204020203" pitchFamily="34" charset="0"/>
                        </a:rPr>
                        <a:t>it</a:t>
                      </a:r>
                      <a:endParaRPr lang="en-US" sz="1050" kern="100" dirty="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 dirty="0">
                          <a:effectLst/>
                          <a:latin typeface="Bahnschrift Light" panose="020B0502040204020203" pitchFamily="34" charset="0"/>
                        </a:rPr>
                        <a:t>29</a:t>
                      </a:r>
                      <a:endParaRPr lang="en-US" sz="1050" kern="100" dirty="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>
                          <a:effectLst/>
                          <a:latin typeface="Bahnschrift Light" panose="020B0502040204020203" pitchFamily="34" charset="0"/>
                        </a:rPr>
                        <a:t>8-47(duljina)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>
                          <a:effectLst/>
                          <a:latin typeface="Bahnschrift Light" panose="020B0502040204020203" pitchFamily="34" charset="0"/>
                        </a:rPr>
                        <a:t>8-47 (širina)</a:t>
                      </a:r>
                      <a:endParaRPr lang="en-US" sz="1050" kern="10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>
                          <a:effectLst/>
                          <a:latin typeface="Bahnschrift Light" panose="020B0502040204020203" pitchFamily="34" charset="0"/>
                        </a:rPr>
                        <a:t>Sferičan</a:t>
                      </a:r>
                      <a:endParaRPr lang="en-US" sz="1050" kern="10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 dirty="0">
                          <a:effectLst/>
                          <a:latin typeface="Bahnschrift Light" panose="020B0502040204020203" pitchFamily="34" charset="0"/>
                        </a:rPr>
                        <a:t>Zn, C, O, (Cu)</a:t>
                      </a:r>
                      <a:endParaRPr lang="en-US" sz="1050" kern="100" dirty="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35663916"/>
                  </a:ext>
                </a:extLst>
              </a:tr>
            </a:tbl>
          </a:graphicData>
        </a:graphic>
      </p:graphicFrame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75DFA047-473B-E563-65B2-AC5EE91BECED}"/>
              </a:ext>
            </a:extLst>
          </p:cNvPr>
          <p:cNvSpPr txBox="1"/>
          <p:nvPr/>
        </p:nvSpPr>
        <p:spPr>
          <a:xfrm>
            <a:off x="7128165" y="6522748"/>
            <a:ext cx="16491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100" baseline="30000" dirty="0">
                <a:latin typeface="Bahnschrift Light" panose="020B0502040204020203" pitchFamily="34" charset="0"/>
              </a:rPr>
              <a:t>a</a:t>
            </a:r>
            <a:r>
              <a:rPr lang="hr-HR" sz="1100" dirty="0">
                <a:latin typeface="Bahnschrift Light" panose="020B0502040204020203" pitchFamily="34" charset="0"/>
              </a:rPr>
              <a:t> Nedostaju informacije</a:t>
            </a:r>
            <a:endParaRPr lang="en-US" sz="1100" dirty="0">
              <a:latin typeface="Bahnschrift Light" panose="020B0502040204020203" pitchFamily="34" charset="0"/>
            </a:endParaRP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AC7D2023-1D22-07DE-15E3-30B148BF3D7C}"/>
              </a:ext>
            </a:extLst>
          </p:cNvPr>
          <p:cNvSpPr txBox="1"/>
          <p:nvPr/>
        </p:nvSpPr>
        <p:spPr>
          <a:xfrm>
            <a:off x="8577634" y="1416562"/>
            <a:ext cx="361436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1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P. J. Lu</a:t>
            </a:r>
            <a:r>
              <a:rPr lang="hr-HR" sz="1100" kern="0" dirty="0"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hr-HR" sz="1100" kern="0" dirty="0" err="1">
                <a:latin typeface="Bahnschrift Light" panose="020B0502040204020203" pitchFamily="34" charset="0"/>
                <a:ea typeface="Times New Roman" panose="02020603050405020304" pitchFamily="18" charset="0"/>
              </a:rPr>
              <a:t>et</a:t>
            </a:r>
            <a:r>
              <a:rPr lang="hr-HR" sz="1100" kern="0" dirty="0"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hr-HR" sz="1100" kern="0" dirty="0" err="1">
                <a:latin typeface="Bahnschrift Light" panose="020B0502040204020203" pitchFamily="34" charset="0"/>
                <a:ea typeface="Times New Roman" panose="02020603050405020304" pitchFamily="18" charset="0"/>
              </a:rPr>
              <a:t>al</a:t>
            </a:r>
            <a:r>
              <a:rPr lang="hr-HR" sz="1100" kern="0" dirty="0">
                <a:latin typeface="Bahnschrift Light" panose="020B0502040204020203" pitchFamily="34" charset="0"/>
                <a:ea typeface="Times New Roman" panose="02020603050405020304" pitchFamily="18" charset="0"/>
              </a:rPr>
              <a:t>. </a:t>
            </a:r>
            <a:r>
              <a:rPr lang="en-US" sz="11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J</a:t>
            </a:r>
            <a:r>
              <a:rPr lang="en-US" sz="1100" b="0" i="0" dirty="0">
                <a:effectLst/>
                <a:latin typeface="Bahnschrift Light" panose="020B0502040204020203" pitchFamily="34" charset="0"/>
              </a:rPr>
              <a:t>. Food Drug Anal.</a:t>
            </a:r>
            <a:r>
              <a:rPr lang="en-US" sz="1100" b="1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23</a:t>
            </a:r>
            <a:r>
              <a:rPr lang="en-US" sz="11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(2015) 587-594</a:t>
            </a:r>
            <a:endParaRPr lang="en-US" sz="1100" dirty="0">
              <a:latin typeface="Bahnschrift Light" panose="020B0502040204020203" pitchFamily="34" charset="0"/>
            </a:endParaRPr>
          </a:p>
        </p:txBody>
      </p:sp>
      <p:sp>
        <p:nvSpPr>
          <p:cNvPr id="8" name="Rezervirano mjesto broja slajda 7">
            <a:extLst>
              <a:ext uri="{FF2B5EF4-FFF2-40B4-BE49-F238E27FC236}">
                <a16:creationId xmlns:a16="http://schemas.microsoft.com/office/drawing/2014/main" xmlns="" id="{3022ACB0-8F25-A65B-733F-161FFEBA1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DE29-ACF7-41BD-8988-BED7E4249EC5}" type="slidenum">
              <a:rPr lang="en-US" smtClean="0"/>
              <a:t>19</a:t>
            </a:fld>
            <a:endParaRPr lang="en-US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xmlns="" id="{BD69AC35-7C06-8FEA-B91C-C32B513247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50" t="16890" r="23250" b="14962"/>
          <a:stretch/>
        </p:blipFill>
        <p:spPr>
          <a:xfrm>
            <a:off x="6887065" y="1678172"/>
            <a:ext cx="5304935" cy="3536623"/>
          </a:xfrm>
          <a:prstGeom prst="rect">
            <a:avLst/>
          </a:prstGeom>
        </p:spPr>
      </p:pic>
      <p:sp>
        <p:nvSpPr>
          <p:cNvPr id="5" name="Elipsa 4"/>
          <p:cNvSpPr/>
          <p:nvPr/>
        </p:nvSpPr>
        <p:spPr>
          <a:xfrm>
            <a:off x="6787250" y="1678172"/>
            <a:ext cx="1890200" cy="179058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Elipsa 8"/>
          <p:cNvSpPr/>
          <p:nvPr/>
        </p:nvSpPr>
        <p:spPr>
          <a:xfrm>
            <a:off x="8594432" y="1678172"/>
            <a:ext cx="1890200" cy="179058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Elipsa 9"/>
          <p:cNvSpPr/>
          <p:nvPr/>
        </p:nvSpPr>
        <p:spPr>
          <a:xfrm>
            <a:off x="6804048" y="3397829"/>
            <a:ext cx="1890200" cy="179058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Elipsa 10"/>
          <p:cNvSpPr/>
          <p:nvPr/>
        </p:nvSpPr>
        <p:spPr>
          <a:xfrm>
            <a:off x="1053548" y="1293919"/>
            <a:ext cx="1431235" cy="38425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Elipsa 11"/>
          <p:cNvSpPr/>
          <p:nvPr/>
        </p:nvSpPr>
        <p:spPr>
          <a:xfrm>
            <a:off x="1053547" y="2281206"/>
            <a:ext cx="1431235" cy="38425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Elipsa 12"/>
          <p:cNvSpPr/>
          <p:nvPr/>
        </p:nvSpPr>
        <p:spPr>
          <a:xfrm>
            <a:off x="1053547" y="3652806"/>
            <a:ext cx="1431235" cy="38425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00882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Ravni poveznik 17">
            <a:extLst>
              <a:ext uri="{FF2B5EF4-FFF2-40B4-BE49-F238E27FC236}">
                <a16:creationId xmlns:a16="http://schemas.microsoft.com/office/drawing/2014/main" xmlns="" id="{3F3FA581-BDF4-E28C-EBCA-ED57BB23DE9A}"/>
              </a:ext>
            </a:extLst>
          </p:cNvPr>
          <p:cNvCxnSpPr/>
          <p:nvPr/>
        </p:nvCxnSpPr>
        <p:spPr>
          <a:xfrm>
            <a:off x="4633508" y="2259589"/>
            <a:ext cx="0" cy="74270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vni poveznik 18">
            <a:extLst>
              <a:ext uri="{FF2B5EF4-FFF2-40B4-BE49-F238E27FC236}">
                <a16:creationId xmlns:a16="http://schemas.microsoft.com/office/drawing/2014/main" xmlns="" id="{16F54066-6985-A67E-A51E-0BCDFCDF7595}"/>
              </a:ext>
            </a:extLst>
          </p:cNvPr>
          <p:cNvCxnSpPr/>
          <p:nvPr/>
        </p:nvCxnSpPr>
        <p:spPr>
          <a:xfrm>
            <a:off x="5500279" y="2251633"/>
            <a:ext cx="0" cy="74270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vni poveznik 19">
            <a:extLst>
              <a:ext uri="{FF2B5EF4-FFF2-40B4-BE49-F238E27FC236}">
                <a16:creationId xmlns:a16="http://schemas.microsoft.com/office/drawing/2014/main" xmlns="" id="{482CB790-F969-A5C9-8B94-76CB318D10D9}"/>
              </a:ext>
            </a:extLst>
          </p:cNvPr>
          <p:cNvCxnSpPr/>
          <p:nvPr/>
        </p:nvCxnSpPr>
        <p:spPr>
          <a:xfrm>
            <a:off x="5912993" y="2237845"/>
            <a:ext cx="0" cy="74270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kstniOkvir 22">
            <a:extLst>
              <a:ext uri="{FF2B5EF4-FFF2-40B4-BE49-F238E27FC236}">
                <a16:creationId xmlns:a16="http://schemas.microsoft.com/office/drawing/2014/main" xmlns="" id="{AC17FE63-9E30-A12E-B286-8941299DD2D5}"/>
              </a:ext>
            </a:extLst>
          </p:cNvPr>
          <p:cNvSpPr txBox="1"/>
          <p:nvPr/>
        </p:nvSpPr>
        <p:spPr>
          <a:xfrm>
            <a:off x="1867159" y="2430366"/>
            <a:ext cx="2766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Bahnschrift Light" panose="020B0502040204020203" pitchFamily="34" charset="0"/>
              </a:rPr>
              <a:t>GAMA ZRAKE, X ZRAKE</a:t>
            </a:r>
            <a:endParaRPr lang="en-US" dirty="0">
              <a:latin typeface="Bahnschrift Light" panose="020B0502040204020203" pitchFamily="34" charset="0"/>
            </a:endParaRPr>
          </a:p>
        </p:txBody>
      </p:sp>
      <p:sp>
        <p:nvSpPr>
          <p:cNvPr id="25" name="TekstniOkvir 24">
            <a:extLst>
              <a:ext uri="{FF2B5EF4-FFF2-40B4-BE49-F238E27FC236}">
                <a16:creationId xmlns:a16="http://schemas.microsoft.com/office/drawing/2014/main" xmlns="" id="{8457DBB8-C6F7-C982-02DF-6D1630B652D5}"/>
              </a:ext>
            </a:extLst>
          </p:cNvPr>
          <p:cNvSpPr txBox="1"/>
          <p:nvPr/>
        </p:nvSpPr>
        <p:spPr>
          <a:xfrm>
            <a:off x="4809163" y="2431428"/>
            <a:ext cx="626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Bahnschrift Light" panose="020B0502040204020203" pitchFamily="34" charset="0"/>
              </a:rPr>
              <a:t>UV</a:t>
            </a:r>
            <a:endParaRPr lang="en-US" dirty="0">
              <a:latin typeface="Bahnschrift Light" panose="020B0502040204020203" pitchFamily="34" charset="0"/>
            </a:endParaRPr>
          </a:p>
        </p:txBody>
      </p:sp>
      <p:sp>
        <p:nvSpPr>
          <p:cNvPr id="26" name="TekstniOkvir 25">
            <a:extLst>
              <a:ext uri="{FF2B5EF4-FFF2-40B4-BE49-F238E27FC236}">
                <a16:creationId xmlns:a16="http://schemas.microsoft.com/office/drawing/2014/main" xmlns="" id="{5DEE099A-5028-D1BB-5198-023E4B6F6ED8}"/>
              </a:ext>
            </a:extLst>
          </p:cNvPr>
          <p:cNvSpPr txBox="1"/>
          <p:nvPr/>
        </p:nvSpPr>
        <p:spPr>
          <a:xfrm>
            <a:off x="6242764" y="2424534"/>
            <a:ext cx="3759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Bahnschrift Light" panose="020B0502040204020203" pitchFamily="34" charset="0"/>
              </a:rPr>
              <a:t>IR, MIKROVALOVI, RADIOVALOVI</a:t>
            </a:r>
            <a:endParaRPr lang="en-US" dirty="0">
              <a:latin typeface="Bahnschrift Light" panose="020B0502040204020203" pitchFamily="34" charset="0"/>
            </a:endParaRPr>
          </a:p>
        </p:txBody>
      </p:sp>
      <p:cxnSp>
        <p:nvCxnSpPr>
          <p:cNvPr id="30" name="Ravni poveznik 29">
            <a:extLst>
              <a:ext uri="{FF2B5EF4-FFF2-40B4-BE49-F238E27FC236}">
                <a16:creationId xmlns:a16="http://schemas.microsoft.com/office/drawing/2014/main" xmlns="" id="{1C6BA1BC-E2F8-0431-BB86-1ACB38FF2463}"/>
              </a:ext>
            </a:extLst>
          </p:cNvPr>
          <p:cNvCxnSpPr>
            <a:cxnSpLocks/>
          </p:cNvCxnSpPr>
          <p:nvPr/>
        </p:nvCxnSpPr>
        <p:spPr>
          <a:xfrm flipH="1" flipV="1">
            <a:off x="5122516" y="1696814"/>
            <a:ext cx="363808" cy="54103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avni poveznik 30">
            <a:extLst>
              <a:ext uri="{FF2B5EF4-FFF2-40B4-BE49-F238E27FC236}">
                <a16:creationId xmlns:a16="http://schemas.microsoft.com/office/drawing/2014/main" xmlns="" id="{AE1CD248-6F9F-ADF2-A716-74C2BC2EA7F2}"/>
              </a:ext>
            </a:extLst>
          </p:cNvPr>
          <p:cNvCxnSpPr>
            <a:cxnSpLocks/>
          </p:cNvCxnSpPr>
          <p:nvPr/>
        </p:nvCxnSpPr>
        <p:spPr>
          <a:xfrm flipV="1">
            <a:off x="5937440" y="1733251"/>
            <a:ext cx="305324" cy="49080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Pravokutnik 32">
            <a:extLst>
              <a:ext uri="{FF2B5EF4-FFF2-40B4-BE49-F238E27FC236}">
                <a16:creationId xmlns:a16="http://schemas.microsoft.com/office/drawing/2014/main" xmlns="" id="{DFB2E1D7-B6A7-D254-FDDB-4EA0A03F38BB}"/>
              </a:ext>
            </a:extLst>
          </p:cNvPr>
          <p:cNvSpPr/>
          <p:nvPr/>
        </p:nvSpPr>
        <p:spPr>
          <a:xfrm>
            <a:off x="5122516" y="1331637"/>
            <a:ext cx="1120248" cy="355604"/>
          </a:xfrm>
          <a:prstGeom prst="rect">
            <a:avLst/>
          </a:prstGeom>
          <a:gradFill>
            <a:gsLst>
              <a:gs pos="0">
                <a:srgbClr val="C9A4E4"/>
              </a:gs>
              <a:gs pos="35000">
                <a:schemeClr val="accent1">
                  <a:lumMod val="40000"/>
                  <a:lumOff val="60000"/>
                </a:schemeClr>
              </a:gs>
              <a:gs pos="71000">
                <a:schemeClr val="accent4">
                  <a:lumMod val="40000"/>
                  <a:lumOff val="60000"/>
                </a:schemeClr>
              </a:gs>
              <a:gs pos="100000">
                <a:srgbClr val="FE989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kstniOkvir 33">
            <a:extLst>
              <a:ext uri="{FF2B5EF4-FFF2-40B4-BE49-F238E27FC236}">
                <a16:creationId xmlns:a16="http://schemas.microsoft.com/office/drawing/2014/main" xmlns="" id="{64D48630-BF72-0CD2-6989-1BCC02620E26}"/>
              </a:ext>
            </a:extLst>
          </p:cNvPr>
          <p:cNvSpPr txBox="1"/>
          <p:nvPr/>
        </p:nvSpPr>
        <p:spPr>
          <a:xfrm>
            <a:off x="5122516" y="1312493"/>
            <a:ext cx="2290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Bahnschrift Light" panose="020B0502040204020203" pitchFamily="34" charset="0"/>
              </a:rPr>
              <a:t>VIDLJIVO</a:t>
            </a:r>
            <a:endParaRPr lang="en-US" dirty="0">
              <a:latin typeface="Bahnschrift Light" panose="020B0502040204020203" pitchFamily="34" charset="0"/>
            </a:endParaRPr>
          </a:p>
        </p:txBody>
      </p:sp>
      <p:cxnSp>
        <p:nvCxnSpPr>
          <p:cNvPr id="38" name="Ravni poveznik 37">
            <a:extLst>
              <a:ext uri="{FF2B5EF4-FFF2-40B4-BE49-F238E27FC236}">
                <a16:creationId xmlns:a16="http://schemas.microsoft.com/office/drawing/2014/main" xmlns="" id="{34E15992-D4AE-1CE7-689C-14CEE850E40F}"/>
              </a:ext>
            </a:extLst>
          </p:cNvPr>
          <p:cNvCxnSpPr>
            <a:cxnSpLocks/>
          </p:cNvCxnSpPr>
          <p:nvPr/>
        </p:nvCxnSpPr>
        <p:spPr>
          <a:xfrm flipH="1" flipV="1">
            <a:off x="5486324" y="3002298"/>
            <a:ext cx="1678753" cy="863582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avni poveznik 39">
            <a:extLst>
              <a:ext uri="{FF2B5EF4-FFF2-40B4-BE49-F238E27FC236}">
                <a16:creationId xmlns:a16="http://schemas.microsoft.com/office/drawing/2014/main" xmlns="" id="{5A0CD7F8-777D-0707-FA94-9CD5FD07785B}"/>
              </a:ext>
            </a:extLst>
          </p:cNvPr>
          <p:cNvCxnSpPr>
            <a:cxnSpLocks/>
          </p:cNvCxnSpPr>
          <p:nvPr/>
        </p:nvCxnSpPr>
        <p:spPr>
          <a:xfrm flipV="1">
            <a:off x="3050224" y="2992718"/>
            <a:ext cx="1583284" cy="873162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Pravokutnik 41">
            <a:extLst>
              <a:ext uri="{FF2B5EF4-FFF2-40B4-BE49-F238E27FC236}">
                <a16:creationId xmlns:a16="http://schemas.microsoft.com/office/drawing/2014/main" xmlns="" id="{EA92F681-8139-4922-0557-11EEBC937E88}"/>
              </a:ext>
            </a:extLst>
          </p:cNvPr>
          <p:cNvSpPr/>
          <p:nvPr/>
        </p:nvSpPr>
        <p:spPr>
          <a:xfrm>
            <a:off x="3050224" y="3875460"/>
            <a:ext cx="2072291" cy="412843"/>
          </a:xfrm>
          <a:prstGeom prst="rect">
            <a:avLst/>
          </a:prstGeom>
          <a:solidFill>
            <a:srgbClr val="702A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Pravokutnik 44">
            <a:extLst>
              <a:ext uri="{FF2B5EF4-FFF2-40B4-BE49-F238E27FC236}">
                <a16:creationId xmlns:a16="http://schemas.microsoft.com/office/drawing/2014/main" xmlns="" id="{F5F517FC-5F04-1D50-92B6-4BD4E6F053BF}"/>
              </a:ext>
            </a:extLst>
          </p:cNvPr>
          <p:cNvSpPr/>
          <p:nvPr/>
        </p:nvSpPr>
        <p:spPr>
          <a:xfrm>
            <a:off x="5122516" y="3875460"/>
            <a:ext cx="1377122" cy="412843"/>
          </a:xfrm>
          <a:prstGeom prst="rect">
            <a:avLst/>
          </a:prstGeom>
          <a:solidFill>
            <a:srgbClr val="AF4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Pravokutnik 45">
            <a:extLst>
              <a:ext uri="{FF2B5EF4-FFF2-40B4-BE49-F238E27FC236}">
                <a16:creationId xmlns:a16="http://schemas.microsoft.com/office/drawing/2014/main" xmlns="" id="{323944B8-5256-EF4B-3ADB-2BFD690AB8E8}"/>
              </a:ext>
            </a:extLst>
          </p:cNvPr>
          <p:cNvSpPr/>
          <p:nvPr/>
        </p:nvSpPr>
        <p:spPr>
          <a:xfrm>
            <a:off x="6499638" y="3875460"/>
            <a:ext cx="665439" cy="412843"/>
          </a:xfrm>
          <a:prstGeom prst="rect">
            <a:avLst/>
          </a:prstGeom>
          <a:solidFill>
            <a:srgbClr val="D59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Ravni poveznik sa strelicom 50">
            <a:extLst>
              <a:ext uri="{FF2B5EF4-FFF2-40B4-BE49-F238E27FC236}">
                <a16:creationId xmlns:a16="http://schemas.microsoft.com/office/drawing/2014/main" xmlns="" id="{807E73E6-AE90-2D90-1A1E-CD48DC4E59EF}"/>
              </a:ext>
            </a:extLst>
          </p:cNvPr>
          <p:cNvCxnSpPr>
            <a:cxnSpLocks/>
          </p:cNvCxnSpPr>
          <p:nvPr/>
        </p:nvCxnSpPr>
        <p:spPr>
          <a:xfrm>
            <a:off x="3050224" y="4409440"/>
            <a:ext cx="2072291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Ravni poveznik sa strelicom 52">
            <a:extLst>
              <a:ext uri="{FF2B5EF4-FFF2-40B4-BE49-F238E27FC236}">
                <a16:creationId xmlns:a16="http://schemas.microsoft.com/office/drawing/2014/main" xmlns="" id="{3034EDB1-3DFC-41DA-C265-6A0DC1F33BBD}"/>
              </a:ext>
            </a:extLst>
          </p:cNvPr>
          <p:cNvCxnSpPr>
            <a:cxnSpLocks/>
          </p:cNvCxnSpPr>
          <p:nvPr/>
        </p:nvCxnSpPr>
        <p:spPr>
          <a:xfrm>
            <a:off x="5122515" y="4409440"/>
            <a:ext cx="1377123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Ravni poveznik sa strelicom 54">
            <a:extLst>
              <a:ext uri="{FF2B5EF4-FFF2-40B4-BE49-F238E27FC236}">
                <a16:creationId xmlns:a16="http://schemas.microsoft.com/office/drawing/2014/main" xmlns="" id="{31B2DD2F-D6C0-0B3A-0E91-8745C0C3EA67}"/>
              </a:ext>
            </a:extLst>
          </p:cNvPr>
          <p:cNvCxnSpPr>
            <a:cxnSpLocks/>
          </p:cNvCxnSpPr>
          <p:nvPr/>
        </p:nvCxnSpPr>
        <p:spPr>
          <a:xfrm>
            <a:off x="6499638" y="4409440"/>
            <a:ext cx="665439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kstniOkvir 56">
            <a:extLst>
              <a:ext uri="{FF2B5EF4-FFF2-40B4-BE49-F238E27FC236}">
                <a16:creationId xmlns:a16="http://schemas.microsoft.com/office/drawing/2014/main" xmlns="" id="{DEE27680-F483-8AF8-9A98-0677443D6FEF}"/>
              </a:ext>
            </a:extLst>
          </p:cNvPr>
          <p:cNvSpPr txBox="1"/>
          <p:nvPr/>
        </p:nvSpPr>
        <p:spPr>
          <a:xfrm>
            <a:off x="3050223" y="3883415"/>
            <a:ext cx="2072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solidFill>
                  <a:schemeClr val="bg1"/>
                </a:solidFill>
                <a:latin typeface="Bahnschrift Light" panose="020B0502040204020203" pitchFamily="34" charset="0"/>
              </a:rPr>
              <a:t>UVC</a:t>
            </a:r>
            <a:endParaRPr lang="en-US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58" name="TekstniOkvir 57">
            <a:extLst>
              <a:ext uri="{FF2B5EF4-FFF2-40B4-BE49-F238E27FC236}">
                <a16:creationId xmlns:a16="http://schemas.microsoft.com/office/drawing/2014/main" xmlns="" id="{0DD84A9A-EC3A-85E1-5F04-716365F93702}"/>
              </a:ext>
            </a:extLst>
          </p:cNvPr>
          <p:cNvSpPr txBox="1"/>
          <p:nvPr/>
        </p:nvSpPr>
        <p:spPr>
          <a:xfrm>
            <a:off x="5122515" y="3874234"/>
            <a:ext cx="1377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solidFill>
                  <a:schemeClr val="bg1"/>
                </a:solidFill>
                <a:latin typeface="Bahnschrift Light" panose="020B0502040204020203" pitchFamily="34" charset="0"/>
              </a:rPr>
              <a:t>UVB</a:t>
            </a:r>
            <a:endParaRPr lang="en-US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59" name="TekstniOkvir 58">
            <a:extLst>
              <a:ext uri="{FF2B5EF4-FFF2-40B4-BE49-F238E27FC236}">
                <a16:creationId xmlns:a16="http://schemas.microsoft.com/office/drawing/2014/main" xmlns="" id="{0847C74C-05E9-1CD4-C148-0B9C00DD8EF7}"/>
              </a:ext>
            </a:extLst>
          </p:cNvPr>
          <p:cNvSpPr txBox="1"/>
          <p:nvPr/>
        </p:nvSpPr>
        <p:spPr>
          <a:xfrm>
            <a:off x="6499638" y="3874234"/>
            <a:ext cx="665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solidFill>
                  <a:schemeClr val="bg1"/>
                </a:solidFill>
                <a:latin typeface="Bahnschrift Light" panose="020B0502040204020203" pitchFamily="34" charset="0"/>
              </a:rPr>
              <a:t>UVA</a:t>
            </a:r>
            <a:endParaRPr lang="en-US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60" name="TekstniOkvir 59">
            <a:extLst>
              <a:ext uri="{FF2B5EF4-FFF2-40B4-BE49-F238E27FC236}">
                <a16:creationId xmlns:a16="http://schemas.microsoft.com/office/drawing/2014/main" xmlns="" id="{D2EC80ED-364A-60B1-3BFD-77355A49B577}"/>
              </a:ext>
            </a:extLst>
          </p:cNvPr>
          <p:cNvSpPr txBox="1"/>
          <p:nvPr/>
        </p:nvSpPr>
        <p:spPr>
          <a:xfrm>
            <a:off x="2742858" y="4530578"/>
            <a:ext cx="5362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Bahnschrift Light" panose="020B0502040204020203" pitchFamily="34" charset="0"/>
              </a:rPr>
              <a:t>100                             290                320      400 nm</a:t>
            </a:r>
            <a:endParaRPr lang="en-US" dirty="0">
              <a:latin typeface="Bahnschrift Light" panose="020B0502040204020203" pitchFamily="34" charset="0"/>
            </a:endParaRPr>
          </a:p>
        </p:txBody>
      </p:sp>
      <p:cxnSp>
        <p:nvCxnSpPr>
          <p:cNvPr id="62" name="Ravni poveznik sa strelicom 61">
            <a:extLst>
              <a:ext uri="{FF2B5EF4-FFF2-40B4-BE49-F238E27FC236}">
                <a16:creationId xmlns:a16="http://schemas.microsoft.com/office/drawing/2014/main" xmlns="" id="{7357E491-08B6-456C-05EB-9102D8DF190D}"/>
              </a:ext>
            </a:extLst>
          </p:cNvPr>
          <p:cNvCxnSpPr>
            <a:cxnSpLocks/>
          </p:cNvCxnSpPr>
          <p:nvPr/>
        </p:nvCxnSpPr>
        <p:spPr>
          <a:xfrm>
            <a:off x="1661308" y="2980554"/>
            <a:ext cx="8597015" cy="2174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Ravni poveznik sa strelicom 64">
            <a:extLst>
              <a:ext uri="{FF2B5EF4-FFF2-40B4-BE49-F238E27FC236}">
                <a16:creationId xmlns:a16="http://schemas.microsoft.com/office/drawing/2014/main" xmlns="" id="{C297887D-25F0-855D-6FA9-EFEE49239756}"/>
              </a:ext>
            </a:extLst>
          </p:cNvPr>
          <p:cNvCxnSpPr/>
          <p:nvPr/>
        </p:nvCxnSpPr>
        <p:spPr>
          <a:xfrm flipH="1">
            <a:off x="1633956" y="2259589"/>
            <a:ext cx="8558074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kstniOkvir 65">
            <a:extLst>
              <a:ext uri="{FF2B5EF4-FFF2-40B4-BE49-F238E27FC236}">
                <a16:creationId xmlns:a16="http://schemas.microsoft.com/office/drawing/2014/main" xmlns="" id="{A502E171-0F64-68EC-4F4C-CE25423DCA68}"/>
              </a:ext>
            </a:extLst>
          </p:cNvPr>
          <p:cNvSpPr txBox="1"/>
          <p:nvPr/>
        </p:nvSpPr>
        <p:spPr>
          <a:xfrm>
            <a:off x="9767850" y="3151871"/>
            <a:ext cx="980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ahnschrift Light" panose="020B0502040204020203" pitchFamily="34" charset="0"/>
              </a:rPr>
              <a:t>ʎ</a:t>
            </a:r>
            <a:r>
              <a:rPr lang="hr-HR" dirty="0">
                <a:latin typeface="Bahnschrift Light" panose="020B0502040204020203" pitchFamily="34" charset="0"/>
              </a:rPr>
              <a:t> / nm</a:t>
            </a:r>
            <a:endParaRPr lang="en-US" dirty="0">
              <a:latin typeface="Bahnschrift Light" panose="020B0502040204020203" pitchFamily="34" charset="0"/>
            </a:endParaRPr>
          </a:p>
        </p:txBody>
      </p:sp>
      <p:sp>
        <p:nvSpPr>
          <p:cNvPr id="67" name="TekstniOkvir 66">
            <a:extLst>
              <a:ext uri="{FF2B5EF4-FFF2-40B4-BE49-F238E27FC236}">
                <a16:creationId xmlns:a16="http://schemas.microsoft.com/office/drawing/2014/main" xmlns="" id="{B833E493-798B-DB6D-3BBC-DA1B2FF199D3}"/>
              </a:ext>
            </a:extLst>
          </p:cNvPr>
          <p:cNvSpPr txBox="1"/>
          <p:nvPr/>
        </p:nvSpPr>
        <p:spPr>
          <a:xfrm>
            <a:off x="1485660" y="1714441"/>
            <a:ext cx="1287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Bahnschrift Light" panose="020B0502040204020203" pitchFamily="34" charset="0"/>
              </a:rPr>
              <a:t>E / eV</a:t>
            </a:r>
            <a:endParaRPr lang="en-US" dirty="0">
              <a:latin typeface="Bahnschrift Light" panose="020B0502040204020203" pitchFamily="34" charset="0"/>
            </a:endParaRPr>
          </a:p>
        </p:txBody>
      </p:sp>
      <p:pic>
        <p:nvPicPr>
          <p:cNvPr id="69" name="Grafika 68" descr="Back with solid fill">
            <a:extLst>
              <a:ext uri="{FF2B5EF4-FFF2-40B4-BE49-F238E27FC236}">
                <a16:creationId xmlns:a16="http://schemas.microsoft.com/office/drawing/2014/main" xmlns="" id="{12CD9BDE-3D3C-297D-B35A-551612D7C3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2343211">
            <a:off x="7132198" y="3481933"/>
            <a:ext cx="1474856" cy="1474856"/>
          </a:xfrm>
          <a:prstGeom prst="rect">
            <a:avLst/>
          </a:prstGeom>
        </p:spPr>
      </p:pic>
      <p:sp>
        <p:nvSpPr>
          <p:cNvPr id="71" name="Pravokutnik 70">
            <a:extLst>
              <a:ext uri="{FF2B5EF4-FFF2-40B4-BE49-F238E27FC236}">
                <a16:creationId xmlns:a16="http://schemas.microsoft.com/office/drawing/2014/main" xmlns="" id="{6F9A56FD-532B-7413-9FAC-C4F9B66328CA}"/>
              </a:ext>
            </a:extLst>
          </p:cNvPr>
          <p:cNvSpPr/>
          <p:nvPr/>
        </p:nvSpPr>
        <p:spPr>
          <a:xfrm>
            <a:off x="8448665" y="4620736"/>
            <a:ext cx="665439" cy="340414"/>
          </a:xfrm>
          <a:prstGeom prst="rect">
            <a:avLst/>
          </a:prstGeom>
          <a:solidFill>
            <a:srgbClr val="D59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Pravokutnik 71">
            <a:extLst>
              <a:ext uri="{FF2B5EF4-FFF2-40B4-BE49-F238E27FC236}">
                <a16:creationId xmlns:a16="http://schemas.microsoft.com/office/drawing/2014/main" xmlns="" id="{BE0CE2C7-4208-8144-0131-1801AB7AB468}"/>
              </a:ext>
            </a:extLst>
          </p:cNvPr>
          <p:cNvSpPr/>
          <p:nvPr/>
        </p:nvSpPr>
        <p:spPr>
          <a:xfrm>
            <a:off x="9114103" y="4620734"/>
            <a:ext cx="1138826" cy="340415"/>
          </a:xfrm>
          <a:prstGeom prst="rect">
            <a:avLst/>
          </a:prstGeom>
          <a:solidFill>
            <a:srgbClr val="E9C7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kstniOkvir 72">
            <a:extLst>
              <a:ext uri="{FF2B5EF4-FFF2-40B4-BE49-F238E27FC236}">
                <a16:creationId xmlns:a16="http://schemas.microsoft.com/office/drawing/2014/main" xmlns="" id="{5D067417-B41E-AA93-8362-319DE0B316DE}"/>
              </a:ext>
            </a:extLst>
          </p:cNvPr>
          <p:cNvSpPr txBox="1"/>
          <p:nvPr/>
        </p:nvSpPr>
        <p:spPr>
          <a:xfrm>
            <a:off x="8448664" y="4637054"/>
            <a:ext cx="665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dirty="0">
                <a:latin typeface="Bahnschrift Light" panose="020B0502040204020203" pitchFamily="34" charset="0"/>
              </a:rPr>
              <a:t>UVA I</a:t>
            </a:r>
            <a:endParaRPr lang="en-US" sz="1400" dirty="0">
              <a:latin typeface="Bahnschrift Light" panose="020B0502040204020203" pitchFamily="34" charset="0"/>
            </a:endParaRPr>
          </a:p>
        </p:txBody>
      </p:sp>
      <p:sp>
        <p:nvSpPr>
          <p:cNvPr id="74" name="TekstniOkvir 73">
            <a:extLst>
              <a:ext uri="{FF2B5EF4-FFF2-40B4-BE49-F238E27FC236}">
                <a16:creationId xmlns:a16="http://schemas.microsoft.com/office/drawing/2014/main" xmlns="" id="{5CD702C4-FA50-B9C4-EA09-487AE59E6D6A}"/>
              </a:ext>
            </a:extLst>
          </p:cNvPr>
          <p:cNvSpPr txBox="1"/>
          <p:nvPr/>
        </p:nvSpPr>
        <p:spPr>
          <a:xfrm>
            <a:off x="9114102" y="4641352"/>
            <a:ext cx="1138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dirty="0">
                <a:latin typeface="Bahnschrift Light" panose="020B0502040204020203" pitchFamily="34" charset="0"/>
              </a:rPr>
              <a:t>UVA II</a:t>
            </a:r>
            <a:endParaRPr lang="en-US" sz="1400" dirty="0">
              <a:latin typeface="Bahnschrift Light" panose="020B0502040204020203" pitchFamily="34" charset="0"/>
            </a:endParaRPr>
          </a:p>
        </p:txBody>
      </p:sp>
      <p:cxnSp>
        <p:nvCxnSpPr>
          <p:cNvPr id="75" name="Ravni poveznik sa strelicom 74">
            <a:extLst>
              <a:ext uri="{FF2B5EF4-FFF2-40B4-BE49-F238E27FC236}">
                <a16:creationId xmlns:a16="http://schemas.microsoft.com/office/drawing/2014/main" xmlns="" id="{D265D860-2F8A-E907-51FC-B88EE5135E20}"/>
              </a:ext>
            </a:extLst>
          </p:cNvPr>
          <p:cNvCxnSpPr>
            <a:cxnSpLocks/>
          </p:cNvCxnSpPr>
          <p:nvPr/>
        </p:nvCxnSpPr>
        <p:spPr>
          <a:xfrm>
            <a:off x="8448663" y="5064760"/>
            <a:ext cx="665439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Ravni poveznik sa strelicom 75">
            <a:extLst>
              <a:ext uri="{FF2B5EF4-FFF2-40B4-BE49-F238E27FC236}">
                <a16:creationId xmlns:a16="http://schemas.microsoft.com/office/drawing/2014/main" xmlns="" id="{0CF229A3-082E-987D-49F8-B20632DA65C7}"/>
              </a:ext>
            </a:extLst>
          </p:cNvPr>
          <p:cNvCxnSpPr>
            <a:cxnSpLocks/>
          </p:cNvCxnSpPr>
          <p:nvPr/>
        </p:nvCxnSpPr>
        <p:spPr>
          <a:xfrm>
            <a:off x="9114102" y="5063490"/>
            <a:ext cx="1138826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kstniOkvir 77">
            <a:extLst>
              <a:ext uri="{FF2B5EF4-FFF2-40B4-BE49-F238E27FC236}">
                <a16:creationId xmlns:a16="http://schemas.microsoft.com/office/drawing/2014/main" xmlns="" id="{2F7FB15E-3AD0-4A31-51BC-B0DB0F089C86}"/>
              </a:ext>
            </a:extLst>
          </p:cNvPr>
          <p:cNvSpPr txBox="1"/>
          <p:nvPr/>
        </p:nvSpPr>
        <p:spPr>
          <a:xfrm>
            <a:off x="8244840" y="5138524"/>
            <a:ext cx="2687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latin typeface="Bahnschrift Light" panose="020B0502040204020203" pitchFamily="34" charset="0"/>
              </a:rPr>
              <a:t>320     340              400 nm</a:t>
            </a:r>
            <a:endParaRPr lang="en-US" sz="1600" dirty="0">
              <a:latin typeface="Bahnschrift Light" panose="020B0502040204020203" pitchFamily="34" charset="0"/>
            </a:endParaRPr>
          </a:p>
        </p:txBody>
      </p:sp>
      <p:sp>
        <p:nvSpPr>
          <p:cNvPr id="79" name="Rezervirano mjesto broja slajda 78">
            <a:extLst>
              <a:ext uri="{FF2B5EF4-FFF2-40B4-BE49-F238E27FC236}">
                <a16:creationId xmlns:a16="http://schemas.microsoft.com/office/drawing/2014/main" xmlns="" id="{1D0AD3C3-9FD2-EB14-C8DD-4C0339FC1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DE29-ACF7-41BD-8988-BED7E4249EC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85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ica 3">
            <a:extLst>
              <a:ext uri="{FF2B5EF4-FFF2-40B4-BE49-F238E27FC236}">
                <a16:creationId xmlns:a16="http://schemas.microsoft.com/office/drawing/2014/main" xmlns="" id="{FC464542-76D8-46A9-06ED-8151337B75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0793163"/>
              </p:ext>
            </p:extLst>
          </p:nvPr>
        </p:nvGraphicFramePr>
        <p:xfrm>
          <a:off x="289756" y="169669"/>
          <a:ext cx="6598061" cy="66032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4273">
                  <a:extLst>
                    <a:ext uri="{9D8B030D-6E8A-4147-A177-3AD203B41FA5}">
                      <a16:colId xmlns:a16="http://schemas.microsoft.com/office/drawing/2014/main" xmlns="" val="2833522738"/>
                    </a:ext>
                  </a:extLst>
                </a:gridCol>
                <a:gridCol w="788583">
                  <a:extLst>
                    <a:ext uri="{9D8B030D-6E8A-4147-A177-3AD203B41FA5}">
                      <a16:colId xmlns:a16="http://schemas.microsoft.com/office/drawing/2014/main" xmlns="" val="1485149451"/>
                    </a:ext>
                  </a:extLst>
                </a:gridCol>
                <a:gridCol w="688465">
                  <a:extLst>
                    <a:ext uri="{9D8B030D-6E8A-4147-A177-3AD203B41FA5}">
                      <a16:colId xmlns:a16="http://schemas.microsoft.com/office/drawing/2014/main" xmlns="" val="3969217204"/>
                    </a:ext>
                  </a:extLst>
                </a:gridCol>
                <a:gridCol w="1276290">
                  <a:extLst>
                    <a:ext uri="{9D8B030D-6E8A-4147-A177-3AD203B41FA5}">
                      <a16:colId xmlns:a16="http://schemas.microsoft.com/office/drawing/2014/main" xmlns="" val="1335036537"/>
                    </a:ext>
                  </a:extLst>
                </a:gridCol>
                <a:gridCol w="1083554">
                  <a:extLst>
                    <a:ext uri="{9D8B030D-6E8A-4147-A177-3AD203B41FA5}">
                      <a16:colId xmlns:a16="http://schemas.microsoft.com/office/drawing/2014/main" xmlns="" val="3338871864"/>
                    </a:ext>
                  </a:extLst>
                </a:gridCol>
                <a:gridCol w="777176">
                  <a:extLst>
                    <a:ext uri="{9D8B030D-6E8A-4147-A177-3AD203B41FA5}">
                      <a16:colId xmlns:a16="http://schemas.microsoft.com/office/drawing/2014/main" xmlns="" val="96811944"/>
                    </a:ext>
                  </a:extLst>
                </a:gridCol>
                <a:gridCol w="1239720">
                  <a:extLst>
                    <a:ext uri="{9D8B030D-6E8A-4147-A177-3AD203B41FA5}">
                      <a16:colId xmlns:a16="http://schemas.microsoft.com/office/drawing/2014/main" xmlns="" val="2521259923"/>
                    </a:ext>
                  </a:extLst>
                </a:gridCol>
              </a:tblGrid>
              <a:tr h="338469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b="0" kern="100" dirty="0">
                          <a:effectLst/>
                          <a:latin typeface="Bahnschrift Light" panose="020B0502040204020203" pitchFamily="34" charset="0"/>
                        </a:rPr>
                        <a:t>UZORAK</a:t>
                      </a:r>
                      <a:endParaRPr lang="en-US" sz="1050" b="0" kern="100" dirty="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b="0" kern="100" dirty="0">
                          <a:effectLst/>
                          <a:latin typeface="Bahnschrift Light" panose="020B0502040204020203" pitchFamily="34" charset="0"/>
                        </a:rPr>
                        <a:t>XRD</a:t>
                      </a:r>
                      <a:endParaRPr lang="en-US" sz="1050" b="0" kern="100" dirty="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b="0" kern="100" dirty="0">
                          <a:effectLst/>
                          <a:latin typeface="Bahnschrift Light" panose="020B0502040204020203" pitchFamily="34" charset="0"/>
                        </a:rPr>
                        <a:t>TEM</a:t>
                      </a:r>
                      <a:endParaRPr lang="en-US" sz="1050" b="0" kern="100" dirty="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22782134"/>
                  </a:ext>
                </a:extLst>
              </a:tr>
              <a:tr h="6980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 dirty="0" err="1">
                          <a:effectLst/>
                          <a:latin typeface="Bahnschrift Light" panose="020B0502040204020203" pitchFamily="34" charset="0"/>
                        </a:rPr>
                        <a:t>Metalni</a:t>
                      </a:r>
                      <a:r>
                        <a:rPr lang="en-US" sz="1050" kern="100" dirty="0">
                          <a:effectLst/>
                          <a:latin typeface="Bahnschrift Light" panose="020B0502040204020203" pitchFamily="34" charset="0"/>
                        </a:rPr>
                        <a:t> </a:t>
                      </a:r>
                      <a:r>
                        <a:rPr lang="en-US" sz="1050" kern="100" dirty="0" err="1">
                          <a:effectLst/>
                          <a:latin typeface="Bahnschrift Light" panose="020B0502040204020203" pitchFamily="34" charset="0"/>
                        </a:rPr>
                        <a:t>oksid</a:t>
                      </a:r>
                      <a:endParaRPr lang="en-US" sz="1050" kern="100" dirty="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 dirty="0" err="1">
                          <a:effectLst/>
                          <a:latin typeface="Bahnschrift Light" panose="020B0502040204020203" pitchFamily="34" charset="0"/>
                        </a:rPr>
                        <a:t>Faza</a:t>
                      </a:r>
                      <a:endParaRPr lang="en-US" sz="1050" kern="100" dirty="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 dirty="0" err="1">
                          <a:effectLst/>
                          <a:latin typeface="Bahnschrift Light" panose="020B0502040204020203" pitchFamily="34" charset="0"/>
                        </a:rPr>
                        <a:t>Procijenjena</a:t>
                      </a:r>
                      <a:r>
                        <a:rPr lang="en-US" sz="1050" kern="100" dirty="0">
                          <a:effectLst/>
                          <a:latin typeface="Bahnschrift Light" panose="020B0502040204020203" pitchFamily="34" charset="0"/>
                        </a:rPr>
                        <a:t> </a:t>
                      </a:r>
                      <a:r>
                        <a:rPr lang="en-US" sz="1050" kern="100" dirty="0" err="1">
                          <a:effectLst/>
                          <a:latin typeface="Bahnschrift Light" panose="020B0502040204020203" pitchFamily="34" charset="0"/>
                        </a:rPr>
                        <a:t>veličina</a:t>
                      </a:r>
                      <a:r>
                        <a:rPr lang="en-US" sz="1050" kern="100" dirty="0">
                          <a:effectLst/>
                          <a:latin typeface="Bahnschrift Light" panose="020B0502040204020203" pitchFamily="34" charset="0"/>
                        </a:rPr>
                        <a:t> </a:t>
                      </a:r>
                      <a:r>
                        <a:rPr lang="en-US" sz="1050" kern="100" dirty="0" err="1">
                          <a:effectLst/>
                          <a:latin typeface="Bahnschrift Light" panose="020B0502040204020203" pitchFamily="34" charset="0"/>
                        </a:rPr>
                        <a:t>primarne</a:t>
                      </a:r>
                      <a:r>
                        <a:rPr lang="en-US" sz="1050" kern="100" dirty="0">
                          <a:effectLst/>
                          <a:latin typeface="Bahnschrift Light" panose="020B0502040204020203" pitchFamily="34" charset="0"/>
                        </a:rPr>
                        <a:t> </a:t>
                      </a:r>
                      <a:r>
                        <a:rPr lang="en-US" sz="1050" kern="100" dirty="0" err="1">
                          <a:effectLst/>
                          <a:latin typeface="Bahnschrift Light" panose="020B0502040204020203" pitchFamily="34" charset="0"/>
                        </a:rPr>
                        <a:t>čestice</a:t>
                      </a:r>
                      <a:r>
                        <a:rPr lang="en-US" sz="1050" kern="100" dirty="0">
                          <a:effectLst/>
                          <a:latin typeface="Bahnschrift Light" panose="020B0502040204020203" pitchFamily="34" charset="0"/>
                        </a:rPr>
                        <a:t> (nm)</a:t>
                      </a:r>
                      <a:endParaRPr lang="en-US" sz="1050" kern="100" dirty="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>
                          <a:effectLst/>
                          <a:latin typeface="Bahnschrift Light" panose="020B0502040204020203" pitchFamily="34" charset="0"/>
                        </a:rPr>
                        <a:t>Veličina čestica (nm)</a:t>
                      </a:r>
                      <a:endParaRPr lang="en-US" sz="1050" kern="10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>
                          <a:effectLst/>
                          <a:latin typeface="Bahnschrift Light" panose="020B0502040204020203" pitchFamily="34" charset="0"/>
                        </a:rPr>
                        <a:t>Oblik čestice</a:t>
                      </a:r>
                      <a:endParaRPr lang="en-US" sz="1050" kern="10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>
                          <a:effectLst/>
                          <a:latin typeface="Bahnschrift Light" panose="020B0502040204020203" pitchFamily="34" charset="0"/>
                        </a:rPr>
                        <a:t>Prisutni elementi (EDS)</a:t>
                      </a:r>
                      <a:endParaRPr lang="en-US" sz="1050" kern="10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90733365"/>
                  </a:ext>
                </a:extLst>
              </a:tr>
              <a:tr h="465395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b="0" kern="100" dirty="0">
                          <a:effectLst/>
                          <a:latin typeface="Bahnschrift Light" panose="020B0502040204020203" pitchFamily="34" charset="0"/>
                        </a:rPr>
                        <a:t>COM 1</a:t>
                      </a:r>
                      <a:endParaRPr lang="en-US" sz="1050" b="0" kern="100" dirty="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>
                          <a:effectLst/>
                          <a:latin typeface="Bahnschrift Light" panose="020B0502040204020203" pitchFamily="34" charset="0"/>
                        </a:rPr>
                        <a:t>TiO</a:t>
                      </a:r>
                      <a:r>
                        <a:rPr lang="en-US" sz="1050" kern="100" baseline="-25000">
                          <a:effectLst/>
                          <a:latin typeface="Bahnschrift Light" panose="020B0502040204020203" pitchFamily="34" charset="0"/>
                        </a:rPr>
                        <a:t>2</a:t>
                      </a:r>
                      <a:endParaRPr lang="en-US" sz="1050" kern="10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 dirty="0" err="1">
                          <a:effectLst/>
                          <a:latin typeface="Bahnschrift Light" panose="020B0502040204020203" pitchFamily="34" charset="0"/>
                        </a:rPr>
                        <a:t>Rutil</a:t>
                      </a:r>
                      <a:endParaRPr lang="en-US" sz="1050" kern="100" dirty="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>
                          <a:effectLst/>
                          <a:latin typeface="Bahnschrift Light" panose="020B0502040204020203" pitchFamily="34" charset="0"/>
                        </a:rPr>
                        <a:t>15 </a:t>
                      </a:r>
                      <a:endParaRPr lang="en-US" sz="1050" kern="10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>
                          <a:effectLst/>
                          <a:latin typeface="Bahnschrift Light" panose="020B0502040204020203" pitchFamily="34" charset="0"/>
                        </a:rPr>
                        <a:t>30-85 (duljina)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>
                          <a:effectLst/>
                          <a:latin typeface="Bahnschrift Light" panose="020B0502040204020203" pitchFamily="34" charset="0"/>
                        </a:rPr>
                        <a:t>10-20 (širina)</a:t>
                      </a:r>
                      <a:endParaRPr lang="en-US" sz="1050" kern="10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>
                          <a:effectLst/>
                          <a:latin typeface="Bahnschrift Light" panose="020B0502040204020203" pitchFamily="34" charset="0"/>
                        </a:rPr>
                        <a:t>Igličast</a:t>
                      </a:r>
                      <a:endParaRPr lang="en-US" sz="1050" kern="10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>
                          <a:effectLst/>
                          <a:latin typeface="Bahnschrift Light" panose="020B0502040204020203" pitchFamily="34" charset="0"/>
                        </a:rPr>
                        <a:t>Ti, Zn, C, O, Al, Si, (Cu)</a:t>
                      </a:r>
                      <a:endParaRPr lang="en-US" sz="1050" kern="10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83496322"/>
                  </a:ext>
                </a:extLst>
              </a:tr>
              <a:tr h="4653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>
                          <a:effectLst/>
                          <a:latin typeface="Bahnschrift Light" panose="020B0502040204020203" pitchFamily="34" charset="0"/>
                        </a:rPr>
                        <a:t>ZnO</a:t>
                      </a:r>
                      <a:endParaRPr lang="en-US" sz="1050" kern="10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 dirty="0" err="1">
                          <a:effectLst/>
                          <a:latin typeface="Bahnschrift Light" panose="020B0502040204020203" pitchFamily="34" charset="0"/>
                        </a:rPr>
                        <a:t>Vur</a:t>
                      </a:r>
                      <a:r>
                        <a:rPr lang="hr-HR" sz="1050" kern="100" dirty="0">
                          <a:effectLst/>
                          <a:latin typeface="Bahnschrift Light" panose="020B0502040204020203" pitchFamily="34" charset="0"/>
                        </a:rPr>
                        <a:t>c</a:t>
                      </a:r>
                      <a:r>
                        <a:rPr lang="en-US" sz="1050" kern="100" dirty="0">
                          <a:effectLst/>
                          <a:latin typeface="Bahnschrift Light" panose="020B0502040204020203" pitchFamily="34" charset="0"/>
                        </a:rPr>
                        <a:t>it</a:t>
                      </a:r>
                      <a:endParaRPr lang="en-US" sz="1050" kern="100" dirty="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>
                          <a:effectLst/>
                          <a:latin typeface="Bahnschrift Light" panose="020B0502040204020203" pitchFamily="34" charset="0"/>
                        </a:rPr>
                        <a:t>56</a:t>
                      </a:r>
                      <a:endParaRPr lang="en-US" sz="1050" kern="10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>
                          <a:effectLst/>
                          <a:latin typeface="Bahnschrift Light" panose="020B0502040204020203" pitchFamily="34" charset="0"/>
                        </a:rPr>
                        <a:t>50-110 (duljina)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>
                          <a:effectLst/>
                          <a:latin typeface="Bahnschrift Light" panose="020B0502040204020203" pitchFamily="34" charset="0"/>
                        </a:rPr>
                        <a:t>25-90 (širina)</a:t>
                      </a:r>
                      <a:endParaRPr lang="en-US" sz="1050" kern="10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>
                          <a:effectLst/>
                          <a:latin typeface="Bahnschrift Light" panose="020B0502040204020203" pitchFamily="34" charset="0"/>
                        </a:rPr>
                        <a:t>Raznovrsan</a:t>
                      </a:r>
                      <a:endParaRPr lang="en-US" sz="1050" kern="10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34462391"/>
                  </a:ext>
                </a:extLst>
              </a:tr>
              <a:tr h="465395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b="0" kern="100" dirty="0">
                          <a:effectLst/>
                          <a:latin typeface="Bahnschrift Light" panose="020B0502040204020203" pitchFamily="34" charset="0"/>
                        </a:rPr>
                        <a:t>COM 2</a:t>
                      </a:r>
                      <a:endParaRPr lang="en-US" sz="1050" b="0" kern="100" dirty="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 dirty="0">
                          <a:effectLst/>
                          <a:latin typeface="Bahnschrift Light" panose="020B0502040204020203" pitchFamily="34" charset="0"/>
                        </a:rPr>
                        <a:t>TiO</a:t>
                      </a:r>
                      <a:r>
                        <a:rPr lang="en-US" sz="1050" kern="100" baseline="-25000" dirty="0">
                          <a:effectLst/>
                          <a:latin typeface="Bahnschrift Light" panose="020B0502040204020203" pitchFamily="34" charset="0"/>
                        </a:rPr>
                        <a:t>2</a:t>
                      </a:r>
                      <a:endParaRPr lang="en-US" sz="1050" kern="100" dirty="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>
                          <a:effectLst/>
                          <a:latin typeface="Bahnschrift Light" panose="020B0502040204020203" pitchFamily="34" charset="0"/>
                        </a:rPr>
                        <a:t>Rutil</a:t>
                      </a:r>
                      <a:endParaRPr lang="en-US" sz="1050" kern="10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>
                          <a:effectLst/>
                          <a:latin typeface="Bahnschrift Light" panose="020B0502040204020203" pitchFamily="34" charset="0"/>
                        </a:rPr>
                        <a:t>12</a:t>
                      </a:r>
                      <a:endParaRPr lang="en-US" sz="1050" kern="10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>
                          <a:effectLst/>
                          <a:latin typeface="Bahnschrift Light" panose="020B0502040204020203" pitchFamily="34" charset="0"/>
                        </a:rPr>
                        <a:t>45-85 (duljina)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>
                          <a:effectLst/>
                          <a:latin typeface="Bahnschrift Light" panose="020B0502040204020203" pitchFamily="34" charset="0"/>
                        </a:rPr>
                        <a:t>10-15 (širina)</a:t>
                      </a:r>
                      <a:endParaRPr lang="en-US" sz="1050" kern="10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>
                          <a:effectLst/>
                          <a:latin typeface="Bahnschrift Light" panose="020B0502040204020203" pitchFamily="34" charset="0"/>
                        </a:rPr>
                        <a:t>Igličast</a:t>
                      </a:r>
                      <a:endParaRPr lang="en-US" sz="1050" kern="10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>
                          <a:effectLst/>
                          <a:latin typeface="Bahnschrift Light" panose="020B0502040204020203" pitchFamily="34" charset="0"/>
                        </a:rPr>
                        <a:t>Ti, Zn, C, O, Al, Si, (Cu)</a:t>
                      </a:r>
                      <a:endParaRPr lang="en-US" sz="1050" kern="10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0220014"/>
                  </a:ext>
                </a:extLst>
              </a:tr>
              <a:tr h="4653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>
                          <a:effectLst/>
                          <a:latin typeface="Bahnschrift Light" panose="020B0502040204020203" pitchFamily="34" charset="0"/>
                        </a:rPr>
                        <a:t>ZnO</a:t>
                      </a:r>
                      <a:endParaRPr lang="en-US" sz="1050" kern="10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 dirty="0" err="1">
                          <a:effectLst/>
                          <a:latin typeface="Bahnschrift Light" panose="020B0502040204020203" pitchFamily="34" charset="0"/>
                        </a:rPr>
                        <a:t>Vur</a:t>
                      </a:r>
                      <a:r>
                        <a:rPr lang="hr-HR" sz="1050" kern="100" dirty="0">
                          <a:effectLst/>
                          <a:latin typeface="Bahnschrift Light" panose="020B0502040204020203" pitchFamily="34" charset="0"/>
                        </a:rPr>
                        <a:t>c</a:t>
                      </a:r>
                      <a:r>
                        <a:rPr lang="en-US" sz="1050" kern="100" dirty="0">
                          <a:effectLst/>
                          <a:latin typeface="Bahnschrift Light" panose="020B0502040204020203" pitchFamily="34" charset="0"/>
                        </a:rPr>
                        <a:t>it</a:t>
                      </a:r>
                      <a:endParaRPr lang="en-US" sz="1050" kern="100" dirty="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 dirty="0">
                          <a:effectLst/>
                          <a:latin typeface="Bahnschrift Light" panose="020B0502040204020203" pitchFamily="34" charset="0"/>
                        </a:rPr>
                        <a:t>59</a:t>
                      </a:r>
                      <a:endParaRPr lang="en-US" sz="1050" kern="100" dirty="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>
                          <a:effectLst/>
                          <a:latin typeface="Bahnschrift Light" panose="020B0502040204020203" pitchFamily="34" charset="0"/>
                        </a:rPr>
                        <a:t>35-245 (duljina)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>
                          <a:effectLst/>
                          <a:latin typeface="Bahnschrift Light" panose="020B0502040204020203" pitchFamily="34" charset="0"/>
                        </a:rPr>
                        <a:t>20-65 (širina)</a:t>
                      </a:r>
                      <a:endParaRPr lang="en-US" sz="1050" kern="10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>
                          <a:effectLst/>
                          <a:latin typeface="Bahnschrift Light" panose="020B0502040204020203" pitchFamily="34" charset="0"/>
                        </a:rPr>
                        <a:t>Raznovrsan</a:t>
                      </a:r>
                      <a:endParaRPr lang="en-US" sz="1050" kern="10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63825211"/>
                  </a:ext>
                </a:extLst>
              </a:tr>
              <a:tr h="4653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b="0" kern="100" dirty="0">
                          <a:effectLst/>
                          <a:latin typeface="Bahnschrift Light" panose="020B0502040204020203" pitchFamily="34" charset="0"/>
                        </a:rPr>
                        <a:t>COM 3</a:t>
                      </a:r>
                      <a:endParaRPr lang="en-US" sz="1050" b="0" kern="100" dirty="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>
                          <a:effectLst/>
                          <a:latin typeface="Bahnschrift Light" panose="020B0502040204020203" pitchFamily="34" charset="0"/>
                        </a:rPr>
                        <a:t>ZnO</a:t>
                      </a:r>
                      <a:endParaRPr lang="en-US" sz="1050" kern="10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 dirty="0" err="1">
                          <a:effectLst/>
                          <a:latin typeface="Bahnschrift Light" panose="020B0502040204020203" pitchFamily="34" charset="0"/>
                        </a:rPr>
                        <a:t>Vur</a:t>
                      </a:r>
                      <a:r>
                        <a:rPr lang="hr-HR" sz="1050" kern="100" dirty="0">
                          <a:effectLst/>
                          <a:latin typeface="Bahnschrift Light" panose="020B0502040204020203" pitchFamily="34" charset="0"/>
                        </a:rPr>
                        <a:t>c</a:t>
                      </a:r>
                      <a:r>
                        <a:rPr lang="en-US" sz="1050" kern="100" dirty="0">
                          <a:effectLst/>
                          <a:latin typeface="Bahnschrift Light" panose="020B0502040204020203" pitchFamily="34" charset="0"/>
                        </a:rPr>
                        <a:t>it</a:t>
                      </a:r>
                      <a:endParaRPr lang="en-US" sz="1050" kern="100" dirty="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 dirty="0">
                          <a:effectLst/>
                          <a:latin typeface="Bahnschrift Light" panose="020B0502040204020203" pitchFamily="34" charset="0"/>
                        </a:rPr>
                        <a:t>64</a:t>
                      </a:r>
                      <a:endParaRPr lang="en-US" sz="1050" kern="100" dirty="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 dirty="0">
                          <a:effectLst/>
                          <a:latin typeface="Bahnschrift Light" panose="020B0502040204020203" pitchFamily="34" charset="0"/>
                        </a:rPr>
                        <a:t>20-290 (</a:t>
                      </a:r>
                      <a:r>
                        <a:rPr lang="en-US" sz="1050" kern="100" dirty="0" err="1">
                          <a:effectLst/>
                          <a:latin typeface="Bahnschrift Light" panose="020B0502040204020203" pitchFamily="34" charset="0"/>
                        </a:rPr>
                        <a:t>duljina</a:t>
                      </a:r>
                      <a:r>
                        <a:rPr lang="en-US" sz="1050" kern="100" dirty="0">
                          <a:effectLst/>
                          <a:latin typeface="Bahnschrift Light" panose="020B0502040204020203" pitchFamily="34" charset="0"/>
                        </a:rPr>
                        <a:t>)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 dirty="0">
                          <a:effectLst/>
                          <a:latin typeface="Bahnschrift Light" panose="020B0502040204020203" pitchFamily="34" charset="0"/>
                        </a:rPr>
                        <a:t>20-85(</a:t>
                      </a:r>
                      <a:r>
                        <a:rPr lang="en-US" sz="1050" kern="100" dirty="0" err="1">
                          <a:effectLst/>
                          <a:latin typeface="Bahnschrift Light" panose="020B0502040204020203" pitchFamily="34" charset="0"/>
                        </a:rPr>
                        <a:t>širina</a:t>
                      </a:r>
                      <a:r>
                        <a:rPr lang="en-US" sz="1050" kern="100" dirty="0">
                          <a:effectLst/>
                          <a:latin typeface="Bahnschrift Light" panose="020B0502040204020203" pitchFamily="34" charset="0"/>
                        </a:rPr>
                        <a:t>)</a:t>
                      </a:r>
                      <a:endParaRPr lang="en-US" sz="1050" kern="100" dirty="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>
                          <a:effectLst/>
                          <a:latin typeface="Bahnschrift Light" panose="020B0502040204020203" pitchFamily="34" charset="0"/>
                        </a:rPr>
                        <a:t>Raznovrsan</a:t>
                      </a:r>
                      <a:endParaRPr lang="en-US" sz="1050" kern="10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>
                          <a:effectLst/>
                          <a:latin typeface="Bahnschrift Light" panose="020B0502040204020203" pitchFamily="34" charset="0"/>
                        </a:rPr>
                        <a:t>Zn, C, O, Al, Si, (Cu)</a:t>
                      </a:r>
                      <a:endParaRPr lang="en-US" sz="1050" kern="10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7737663"/>
                  </a:ext>
                </a:extLst>
              </a:tr>
              <a:tr h="4653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b="0" kern="100" dirty="0">
                          <a:effectLst/>
                          <a:latin typeface="Bahnschrift Light" panose="020B0502040204020203" pitchFamily="34" charset="0"/>
                        </a:rPr>
                        <a:t>COM 4</a:t>
                      </a:r>
                      <a:endParaRPr lang="en-US" sz="1050" b="0" kern="100" dirty="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>
                          <a:effectLst/>
                          <a:latin typeface="Bahnschrift Light" panose="020B0502040204020203" pitchFamily="34" charset="0"/>
                        </a:rPr>
                        <a:t>TiO</a:t>
                      </a:r>
                      <a:r>
                        <a:rPr lang="en-US" sz="1050" kern="100" baseline="-25000">
                          <a:effectLst/>
                          <a:latin typeface="Bahnschrift Light" panose="020B0502040204020203" pitchFamily="34" charset="0"/>
                        </a:rPr>
                        <a:t>2</a:t>
                      </a:r>
                      <a:endParaRPr lang="en-US" sz="1050" kern="10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 dirty="0" err="1">
                          <a:effectLst/>
                          <a:latin typeface="Bahnschrift Light" panose="020B0502040204020203" pitchFamily="34" charset="0"/>
                        </a:rPr>
                        <a:t>Rutil</a:t>
                      </a:r>
                      <a:endParaRPr lang="en-US" sz="1050" kern="100" dirty="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>
                          <a:effectLst/>
                          <a:latin typeface="Bahnschrift Light" panose="020B0502040204020203" pitchFamily="34" charset="0"/>
                        </a:rPr>
                        <a:t>?</a:t>
                      </a:r>
                      <a:r>
                        <a:rPr lang="en-US" sz="1050" kern="100" baseline="30000">
                          <a:effectLst/>
                          <a:latin typeface="Bahnschrift Light" panose="020B0502040204020203" pitchFamily="34" charset="0"/>
                        </a:rPr>
                        <a:t>a</a:t>
                      </a:r>
                      <a:endParaRPr lang="en-US" sz="1050" kern="10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>
                          <a:effectLst/>
                          <a:latin typeface="Bahnschrift Light" panose="020B0502040204020203" pitchFamily="34" charset="0"/>
                        </a:rPr>
                        <a:t>45-95 (duljina)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>
                          <a:effectLst/>
                          <a:latin typeface="Bahnschrift Light" panose="020B0502040204020203" pitchFamily="34" charset="0"/>
                        </a:rPr>
                        <a:t>10-20 (širina)</a:t>
                      </a:r>
                      <a:endParaRPr lang="en-US" sz="1050" kern="10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>
                          <a:effectLst/>
                          <a:latin typeface="Bahnschrift Light" panose="020B0502040204020203" pitchFamily="34" charset="0"/>
                        </a:rPr>
                        <a:t>Igličast</a:t>
                      </a:r>
                      <a:endParaRPr lang="en-US" sz="1050" kern="10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>
                          <a:effectLst/>
                          <a:latin typeface="Bahnschrift Light" panose="020B0502040204020203" pitchFamily="34" charset="0"/>
                        </a:rPr>
                        <a:t>Ti, C, O, Al, Si, (Cu)</a:t>
                      </a:r>
                      <a:endParaRPr lang="en-US" sz="1050" kern="10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17152296"/>
                  </a:ext>
                </a:extLst>
              </a:tr>
              <a:tr h="465395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b="0" kern="100" dirty="0">
                          <a:effectLst/>
                          <a:latin typeface="Bahnschrift Light" panose="020B0502040204020203" pitchFamily="34" charset="0"/>
                        </a:rPr>
                        <a:t>COM 5</a:t>
                      </a:r>
                      <a:endParaRPr lang="en-US" sz="1050" b="0" kern="100" dirty="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>
                          <a:effectLst/>
                          <a:latin typeface="Bahnschrift Light" panose="020B0502040204020203" pitchFamily="34" charset="0"/>
                        </a:rPr>
                        <a:t>TiO</a:t>
                      </a:r>
                      <a:r>
                        <a:rPr lang="en-US" sz="1050" kern="100" baseline="-25000">
                          <a:effectLst/>
                          <a:latin typeface="Bahnschrift Light" panose="020B0502040204020203" pitchFamily="34" charset="0"/>
                        </a:rPr>
                        <a:t>2</a:t>
                      </a:r>
                      <a:endParaRPr lang="en-US" sz="1050" kern="10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 dirty="0" err="1">
                          <a:effectLst/>
                          <a:latin typeface="Bahnschrift Light" panose="020B0502040204020203" pitchFamily="34" charset="0"/>
                        </a:rPr>
                        <a:t>Anatas</a:t>
                      </a:r>
                      <a:endParaRPr lang="en-US" sz="1050" kern="100" dirty="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>
                          <a:effectLst/>
                          <a:latin typeface="Bahnschrift Light" panose="020B0502040204020203" pitchFamily="34" charset="0"/>
                        </a:rPr>
                        <a:t>93</a:t>
                      </a:r>
                      <a:endParaRPr lang="en-US" sz="1050" kern="10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 dirty="0">
                          <a:effectLst/>
                          <a:latin typeface="Bahnschrift Light" panose="020B0502040204020203" pitchFamily="34" charset="0"/>
                        </a:rPr>
                        <a:t>25-100 (</a:t>
                      </a:r>
                      <a:r>
                        <a:rPr lang="en-US" sz="1050" kern="100" dirty="0" err="1">
                          <a:effectLst/>
                          <a:latin typeface="Bahnschrift Light" panose="020B0502040204020203" pitchFamily="34" charset="0"/>
                        </a:rPr>
                        <a:t>duljina</a:t>
                      </a:r>
                      <a:r>
                        <a:rPr lang="en-US" sz="1050" kern="100" dirty="0">
                          <a:effectLst/>
                          <a:latin typeface="Bahnschrift Light" panose="020B0502040204020203" pitchFamily="34" charset="0"/>
                        </a:rPr>
                        <a:t>)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 dirty="0">
                          <a:effectLst/>
                          <a:latin typeface="Bahnschrift Light" panose="020B0502040204020203" pitchFamily="34" charset="0"/>
                        </a:rPr>
                        <a:t>20-80 (</a:t>
                      </a:r>
                      <a:r>
                        <a:rPr lang="en-US" sz="1050" kern="100" dirty="0" err="1">
                          <a:effectLst/>
                          <a:latin typeface="Bahnschrift Light" panose="020B0502040204020203" pitchFamily="34" charset="0"/>
                        </a:rPr>
                        <a:t>širina</a:t>
                      </a:r>
                      <a:r>
                        <a:rPr lang="en-US" sz="1050" kern="100" dirty="0">
                          <a:effectLst/>
                          <a:latin typeface="Bahnschrift Light" panose="020B0502040204020203" pitchFamily="34" charset="0"/>
                        </a:rPr>
                        <a:t>)</a:t>
                      </a:r>
                      <a:endParaRPr lang="en-US" sz="1050" kern="100" dirty="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>
                          <a:effectLst/>
                          <a:latin typeface="Bahnschrift Light" panose="020B0502040204020203" pitchFamily="34" charset="0"/>
                        </a:rPr>
                        <a:t>Sferičan</a:t>
                      </a:r>
                      <a:endParaRPr lang="en-US" sz="1050" kern="10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>
                          <a:effectLst/>
                          <a:latin typeface="Bahnschrift Light" panose="020B0502040204020203" pitchFamily="34" charset="0"/>
                        </a:rPr>
                        <a:t>Ti, C, O, Al, Si, (Cu)</a:t>
                      </a:r>
                      <a:endParaRPr lang="en-US" sz="1050" kern="10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30729857"/>
                  </a:ext>
                </a:extLst>
              </a:tr>
              <a:tr h="4653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>
                          <a:effectLst/>
                          <a:latin typeface="Bahnschrift Light" panose="020B0502040204020203" pitchFamily="34" charset="0"/>
                        </a:rPr>
                        <a:t>Rutil</a:t>
                      </a:r>
                      <a:endParaRPr lang="en-US" sz="1050" kern="10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 dirty="0">
                          <a:effectLst/>
                          <a:latin typeface="Bahnschrift Light" panose="020B0502040204020203" pitchFamily="34" charset="0"/>
                        </a:rPr>
                        <a:t>33</a:t>
                      </a:r>
                      <a:endParaRPr lang="en-US" sz="1050" kern="100" dirty="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>
                          <a:effectLst/>
                          <a:latin typeface="Bahnschrift Light" panose="020B0502040204020203" pitchFamily="34" charset="0"/>
                        </a:rPr>
                        <a:t>60-95 (duljina)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>
                          <a:effectLst/>
                          <a:latin typeface="Bahnschrift Light" panose="020B0502040204020203" pitchFamily="34" charset="0"/>
                        </a:rPr>
                        <a:t>10-15 (širina)</a:t>
                      </a:r>
                      <a:endParaRPr lang="en-US" sz="1050" kern="10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 dirty="0" err="1">
                          <a:effectLst/>
                          <a:latin typeface="Bahnschrift Light" panose="020B0502040204020203" pitchFamily="34" charset="0"/>
                        </a:rPr>
                        <a:t>Igličast</a:t>
                      </a:r>
                      <a:endParaRPr lang="en-US" sz="1050" kern="100" dirty="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91841740"/>
                  </a:ext>
                </a:extLst>
              </a:tr>
              <a:tr h="4653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b="0" kern="100" dirty="0">
                          <a:effectLst/>
                          <a:latin typeface="Bahnschrift Light" panose="020B0502040204020203" pitchFamily="34" charset="0"/>
                        </a:rPr>
                        <a:t>COM 6</a:t>
                      </a:r>
                      <a:endParaRPr lang="en-US" sz="1050" b="0" kern="100" dirty="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>
                          <a:effectLst/>
                          <a:latin typeface="Bahnschrift Light" panose="020B0502040204020203" pitchFamily="34" charset="0"/>
                        </a:rPr>
                        <a:t>ZnO</a:t>
                      </a:r>
                      <a:endParaRPr lang="en-US" sz="1050" kern="10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 dirty="0" err="1">
                          <a:effectLst/>
                          <a:latin typeface="Bahnschrift Light" panose="020B0502040204020203" pitchFamily="34" charset="0"/>
                        </a:rPr>
                        <a:t>Vur</a:t>
                      </a:r>
                      <a:r>
                        <a:rPr lang="hr-HR" sz="1050" kern="100" dirty="0">
                          <a:effectLst/>
                          <a:latin typeface="Bahnschrift Light" panose="020B0502040204020203" pitchFamily="34" charset="0"/>
                        </a:rPr>
                        <a:t>c</a:t>
                      </a:r>
                      <a:r>
                        <a:rPr lang="en-US" sz="1050" kern="100" dirty="0">
                          <a:effectLst/>
                          <a:latin typeface="Bahnschrift Light" panose="020B0502040204020203" pitchFamily="34" charset="0"/>
                        </a:rPr>
                        <a:t>it</a:t>
                      </a:r>
                      <a:endParaRPr lang="en-US" sz="1050" kern="100" dirty="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 dirty="0">
                          <a:effectLst/>
                          <a:latin typeface="Bahnschrift Light" panose="020B0502040204020203" pitchFamily="34" charset="0"/>
                        </a:rPr>
                        <a:t>47</a:t>
                      </a:r>
                      <a:endParaRPr lang="en-US" sz="1050" kern="100" dirty="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>
                          <a:effectLst/>
                          <a:latin typeface="Bahnschrift Light" panose="020B0502040204020203" pitchFamily="34" charset="0"/>
                        </a:rPr>
                        <a:t>20-285 (duljina)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>
                          <a:effectLst/>
                          <a:latin typeface="Bahnschrift Light" panose="020B0502040204020203" pitchFamily="34" charset="0"/>
                        </a:rPr>
                        <a:t>15-85 (širina)</a:t>
                      </a:r>
                      <a:endParaRPr lang="en-US" sz="1050" kern="10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 dirty="0" err="1">
                          <a:effectLst/>
                          <a:latin typeface="Bahnschrift Light" panose="020B0502040204020203" pitchFamily="34" charset="0"/>
                        </a:rPr>
                        <a:t>Raznovrsan</a:t>
                      </a:r>
                      <a:endParaRPr lang="en-US" sz="1050" kern="100" dirty="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 dirty="0">
                          <a:effectLst/>
                          <a:latin typeface="Bahnschrift Light" panose="020B0502040204020203" pitchFamily="34" charset="0"/>
                        </a:rPr>
                        <a:t>Zn, C, O, Si, (Cu)</a:t>
                      </a:r>
                      <a:endParaRPr lang="en-US" sz="1050" kern="100" dirty="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4748784"/>
                  </a:ext>
                </a:extLst>
              </a:tr>
              <a:tr h="368021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b="0" kern="100" dirty="0">
                          <a:effectLst/>
                          <a:latin typeface="Bahnschrift Light" panose="020B0502040204020203" pitchFamily="34" charset="0"/>
                        </a:rPr>
                        <a:t>TiO</a:t>
                      </a:r>
                      <a:r>
                        <a:rPr lang="en-US" sz="1050" b="0" kern="100" baseline="-25000" dirty="0">
                          <a:effectLst/>
                          <a:latin typeface="Bahnschrift Light" panose="020B0502040204020203" pitchFamily="34" charset="0"/>
                        </a:rPr>
                        <a:t>2 </a:t>
                      </a:r>
                      <a:r>
                        <a:rPr lang="en-US" sz="1050" b="0" kern="100" dirty="0">
                          <a:effectLst/>
                          <a:latin typeface="Bahnschrift Light" panose="020B0502040204020203" pitchFamily="34" charset="0"/>
                        </a:rPr>
                        <a:t>NP standard</a:t>
                      </a:r>
                      <a:endParaRPr lang="en-US" sz="1050" b="0" kern="100" dirty="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>
                          <a:effectLst/>
                          <a:latin typeface="Bahnschrift Light" panose="020B0502040204020203" pitchFamily="34" charset="0"/>
                        </a:rPr>
                        <a:t>TiO</a:t>
                      </a:r>
                      <a:r>
                        <a:rPr lang="en-US" sz="1050" kern="100" baseline="-25000">
                          <a:effectLst/>
                          <a:latin typeface="Bahnschrift Light" panose="020B0502040204020203" pitchFamily="34" charset="0"/>
                        </a:rPr>
                        <a:t>2</a:t>
                      </a:r>
                      <a:endParaRPr lang="en-US" sz="1050" kern="10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>
                          <a:effectLst/>
                          <a:latin typeface="Bahnschrift Light" panose="020B0502040204020203" pitchFamily="34" charset="0"/>
                        </a:rPr>
                        <a:t>Anatas</a:t>
                      </a:r>
                      <a:endParaRPr lang="en-US" sz="1050" kern="10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 dirty="0">
                          <a:effectLst/>
                          <a:latin typeface="Bahnschrift Light" panose="020B0502040204020203" pitchFamily="34" charset="0"/>
                        </a:rPr>
                        <a:t>23</a:t>
                      </a:r>
                      <a:endParaRPr lang="en-US" sz="1050" kern="100" dirty="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>
                          <a:effectLst/>
                          <a:latin typeface="Bahnschrift Light" panose="020B0502040204020203" pitchFamily="34" charset="0"/>
                        </a:rPr>
                        <a:t>4-48 (duljina)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>
                          <a:effectLst/>
                          <a:latin typeface="Bahnschrift Light" panose="020B0502040204020203" pitchFamily="34" charset="0"/>
                        </a:rPr>
                        <a:t>3-40 (širina)</a:t>
                      </a:r>
                      <a:endParaRPr lang="en-US" sz="1050" kern="10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 dirty="0" err="1">
                          <a:effectLst/>
                          <a:latin typeface="Bahnschrift Light" panose="020B0502040204020203" pitchFamily="34" charset="0"/>
                        </a:rPr>
                        <a:t>Raznovrsan</a:t>
                      </a:r>
                      <a:endParaRPr lang="en-US" sz="1050" kern="100" dirty="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>
                          <a:effectLst/>
                          <a:latin typeface="Bahnschrift Light" panose="020B0502040204020203" pitchFamily="34" charset="0"/>
                        </a:rPr>
                        <a:t>Ti, C, O, (Cu)</a:t>
                      </a:r>
                      <a:endParaRPr lang="en-US" sz="1050" kern="10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94230729"/>
                  </a:ext>
                </a:extLst>
              </a:tr>
              <a:tr h="3760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>
                          <a:effectLst/>
                          <a:latin typeface="Bahnschrift Light" panose="020B0502040204020203" pitchFamily="34" charset="0"/>
                        </a:rPr>
                        <a:t>Rutil</a:t>
                      </a:r>
                      <a:endParaRPr lang="en-US" sz="1050" kern="10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 dirty="0">
                          <a:effectLst/>
                          <a:latin typeface="Bahnschrift Light" panose="020B0502040204020203" pitchFamily="34" charset="0"/>
                        </a:rPr>
                        <a:t>31</a:t>
                      </a:r>
                      <a:endParaRPr lang="en-US" sz="1050" kern="100" dirty="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97911014"/>
                  </a:ext>
                </a:extLst>
              </a:tr>
              <a:tr h="47332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b="0" kern="100" dirty="0" err="1">
                          <a:effectLst/>
                          <a:latin typeface="Bahnschrift Light" panose="020B0502040204020203" pitchFamily="34" charset="0"/>
                        </a:rPr>
                        <a:t>ZnO</a:t>
                      </a:r>
                      <a:r>
                        <a:rPr lang="en-US" sz="1050" b="0" kern="100" dirty="0">
                          <a:effectLst/>
                          <a:latin typeface="Bahnschrift Light" panose="020B0502040204020203" pitchFamily="34" charset="0"/>
                        </a:rPr>
                        <a:t> NP standard</a:t>
                      </a:r>
                      <a:endParaRPr lang="en-US" sz="1050" b="0" kern="100" dirty="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>
                          <a:effectLst/>
                          <a:latin typeface="Bahnschrift Light" panose="020B0502040204020203" pitchFamily="34" charset="0"/>
                        </a:rPr>
                        <a:t>ZnO</a:t>
                      </a:r>
                      <a:endParaRPr lang="en-US" sz="1050" kern="10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 dirty="0" err="1">
                          <a:effectLst/>
                          <a:latin typeface="Bahnschrift Light" panose="020B0502040204020203" pitchFamily="34" charset="0"/>
                        </a:rPr>
                        <a:t>Vur</a:t>
                      </a:r>
                      <a:r>
                        <a:rPr lang="hr-HR" sz="1050" kern="100" dirty="0">
                          <a:effectLst/>
                          <a:latin typeface="Bahnschrift Light" panose="020B0502040204020203" pitchFamily="34" charset="0"/>
                        </a:rPr>
                        <a:t>c</a:t>
                      </a:r>
                      <a:r>
                        <a:rPr lang="en-US" sz="1050" kern="100" dirty="0">
                          <a:effectLst/>
                          <a:latin typeface="Bahnschrift Light" panose="020B0502040204020203" pitchFamily="34" charset="0"/>
                        </a:rPr>
                        <a:t>it</a:t>
                      </a:r>
                      <a:endParaRPr lang="en-US" sz="1050" kern="100" dirty="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 dirty="0">
                          <a:effectLst/>
                          <a:latin typeface="Bahnschrift Light" panose="020B0502040204020203" pitchFamily="34" charset="0"/>
                        </a:rPr>
                        <a:t>29</a:t>
                      </a:r>
                      <a:endParaRPr lang="en-US" sz="1050" kern="100" dirty="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>
                          <a:effectLst/>
                          <a:latin typeface="Bahnschrift Light" panose="020B0502040204020203" pitchFamily="34" charset="0"/>
                        </a:rPr>
                        <a:t>8-47(duljina)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>
                          <a:effectLst/>
                          <a:latin typeface="Bahnschrift Light" panose="020B0502040204020203" pitchFamily="34" charset="0"/>
                        </a:rPr>
                        <a:t>8-47 (širina)</a:t>
                      </a:r>
                      <a:endParaRPr lang="en-US" sz="1050" kern="10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>
                          <a:effectLst/>
                          <a:latin typeface="Bahnschrift Light" panose="020B0502040204020203" pitchFamily="34" charset="0"/>
                        </a:rPr>
                        <a:t>Sferičan</a:t>
                      </a:r>
                      <a:endParaRPr lang="en-US" sz="1050" kern="10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 dirty="0">
                          <a:effectLst/>
                          <a:latin typeface="Bahnschrift Light" panose="020B0502040204020203" pitchFamily="34" charset="0"/>
                        </a:rPr>
                        <a:t>Zn, C, O, (Cu)</a:t>
                      </a:r>
                      <a:endParaRPr lang="en-US" sz="1050" kern="100" dirty="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35663916"/>
                  </a:ext>
                </a:extLst>
              </a:tr>
            </a:tbl>
          </a:graphicData>
        </a:graphic>
      </p:graphicFrame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75DFA047-473B-E563-65B2-AC5EE91BECED}"/>
              </a:ext>
            </a:extLst>
          </p:cNvPr>
          <p:cNvSpPr txBox="1"/>
          <p:nvPr/>
        </p:nvSpPr>
        <p:spPr>
          <a:xfrm>
            <a:off x="7128165" y="6522748"/>
            <a:ext cx="16491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100" baseline="30000" dirty="0">
                <a:latin typeface="Bahnschrift Light" panose="020B0502040204020203" pitchFamily="34" charset="0"/>
              </a:rPr>
              <a:t>a</a:t>
            </a:r>
            <a:r>
              <a:rPr lang="hr-HR" sz="1100" dirty="0">
                <a:latin typeface="Bahnschrift Light" panose="020B0502040204020203" pitchFamily="34" charset="0"/>
              </a:rPr>
              <a:t> Nedostaju informacije</a:t>
            </a:r>
            <a:endParaRPr lang="en-US" sz="1100" dirty="0">
              <a:latin typeface="Bahnschrift Light" panose="020B0502040204020203" pitchFamily="34" charset="0"/>
            </a:endParaRP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AC7D2023-1D22-07DE-15E3-30B148BF3D7C}"/>
              </a:ext>
            </a:extLst>
          </p:cNvPr>
          <p:cNvSpPr txBox="1"/>
          <p:nvPr/>
        </p:nvSpPr>
        <p:spPr>
          <a:xfrm>
            <a:off x="8577634" y="1416562"/>
            <a:ext cx="361436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1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P. J. Lu</a:t>
            </a:r>
            <a:r>
              <a:rPr lang="hr-HR" sz="1100" kern="0" dirty="0"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hr-HR" sz="1100" kern="0" dirty="0" err="1">
                <a:latin typeface="Bahnschrift Light" panose="020B0502040204020203" pitchFamily="34" charset="0"/>
                <a:ea typeface="Times New Roman" panose="02020603050405020304" pitchFamily="18" charset="0"/>
              </a:rPr>
              <a:t>et</a:t>
            </a:r>
            <a:r>
              <a:rPr lang="hr-HR" sz="1100" kern="0" dirty="0"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hr-HR" sz="1100" kern="0" dirty="0" err="1">
                <a:latin typeface="Bahnschrift Light" panose="020B0502040204020203" pitchFamily="34" charset="0"/>
                <a:ea typeface="Times New Roman" panose="02020603050405020304" pitchFamily="18" charset="0"/>
              </a:rPr>
              <a:t>al</a:t>
            </a:r>
            <a:r>
              <a:rPr lang="hr-HR" sz="1100" kern="0" dirty="0">
                <a:latin typeface="Bahnschrift Light" panose="020B0502040204020203" pitchFamily="34" charset="0"/>
                <a:ea typeface="Times New Roman" panose="02020603050405020304" pitchFamily="18" charset="0"/>
              </a:rPr>
              <a:t>. </a:t>
            </a:r>
            <a:r>
              <a:rPr lang="en-US" sz="11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J</a:t>
            </a:r>
            <a:r>
              <a:rPr lang="en-US" sz="1100" b="0" i="0" dirty="0">
                <a:effectLst/>
                <a:latin typeface="Bahnschrift Light" panose="020B0502040204020203" pitchFamily="34" charset="0"/>
              </a:rPr>
              <a:t>. Food Drug Anal.</a:t>
            </a:r>
            <a:r>
              <a:rPr lang="en-US" sz="1100" b="1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23</a:t>
            </a:r>
            <a:r>
              <a:rPr lang="en-US" sz="11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(2015) 587-594</a:t>
            </a:r>
            <a:endParaRPr lang="en-US" sz="1100" dirty="0">
              <a:latin typeface="Bahnschrift Light" panose="020B0502040204020203" pitchFamily="34" charset="0"/>
            </a:endParaRPr>
          </a:p>
        </p:txBody>
      </p:sp>
      <p:sp>
        <p:nvSpPr>
          <p:cNvPr id="8" name="Rezervirano mjesto broja slajda 7">
            <a:extLst>
              <a:ext uri="{FF2B5EF4-FFF2-40B4-BE49-F238E27FC236}">
                <a16:creationId xmlns:a16="http://schemas.microsoft.com/office/drawing/2014/main" xmlns="" id="{3022ACB0-8F25-A65B-733F-161FFEBA1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DE29-ACF7-41BD-8988-BED7E4249EC5}" type="slidenum">
              <a:rPr lang="en-US" smtClean="0"/>
              <a:t>20</a:t>
            </a:fld>
            <a:endParaRPr lang="en-US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xmlns="" id="{BD69AC35-7C06-8FEA-B91C-C32B513247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50" t="16890" r="23250" b="14962"/>
          <a:stretch/>
        </p:blipFill>
        <p:spPr>
          <a:xfrm>
            <a:off x="6887065" y="1678172"/>
            <a:ext cx="5304935" cy="3536623"/>
          </a:xfrm>
          <a:prstGeom prst="rect">
            <a:avLst/>
          </a:prstGeom>
        </p:spPr>
      </p:pic>
      <p:sp>
        <p:nvSpPr>
          <p:cNvPr id="9" name="Elipsa 8"/>
          <p:cNvSpPr/>
          <p:nvPr/>
        </p:nvSpPr>
        <p:spPr>
          <a:xfrm>
            <a:off x="8610600" y="3424210"/>
            <a:ext cx="1890200" cy="179058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Elipsa 9"/>
          <p:cNvSpPr/>
          <p:nvPr/>
        </p:nvSpPr>
        <p:spPr>
          <a:xfrm>
            <a:off x="1242392" y="4018044"/>
            <a:ext cx="1252330" cy="108742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6696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ica 3">
            <a:extLst>
              <a:ext uri="{FF2B5EF4-FFF2-40B4-BE49-F238E27FC236}">
                <a16:creationId xmlns:a16="http://schemas.microsoft.com/office/drawing/2014/main" xmlns="" id="{FC464542-76D8-46A9-06ED-8151337B75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0793163"/>
              </p:ext>
            </p:extLst>
          </p:nvPr>
        </p:nvGraphicFramePr>
        <p:xfrm>
          <a:off x="289756" y="169669"/>
          <a:ext cx="6598061" cy="66032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4273">
                  <a:extLst>
                    <a:ext uri="{9D8B030D-6E8A-4147-A177-3AD203B41FA5}">
                      <a16:colId xmlns:a16="http://schemas.microsoft.com/office/drawing/2014/main" xmlns="" val="2833522738"/>
                    </a:ext>
                  </a:extLst>
                </a:gridCol>
                <a:gridCol w="788583">
                  <a:extLst>
                    <a:ext uri="{9D8B030D-6E8A-4147-A177-3AD203B41FA5}">
                      <a16:colId xmlns:a16="http://schemas.microsoft.com/office/drawing/2014/main" xmlns="" val="1485149451"/>
                    </a:ext>
                  </a:extLst>
                </a:gridCol>
                <a:gridCol w="688465">
                  <a:extLst>
                    <a:ext uri="{9D8B030D-6E8A-4147-A177-3AD203B41FA5}">
                      <a16:colId xmlns:a16="http://schemas.microsoft.com/office/drawing/2014/main" xmlns="" val="3969217204"/>
                    </a:ext>
                  </a:extLst>
                </a:gridCol>
                <a:gridCol w="1276290">
                  <a:extLst>
                    <a:ext uri="{9D8B030D-6E8A-4147-A177-3AD203B41FA5}">
                      <a16:colId xmlns:a16="http://schemas.microsoft.com/office/drawing/2014/main" xmlns="" val="1335036537"/>
                    </a:ext>
                  </a:extLst>
                </a:gridCol>
                <a:gridCol w="1083554">
                  <a:extLst>
                    <a:ext uri="{9D8B030D-6E8A-4147-A177-3AD203B41FA5}">
                      <a16:colId xmlns:a16="http://schemas.microsoft.com/office/drawing/2014/main" xmlns="" val="3338871864"/>
                    </a:ext>
                  </a:extLst>
                </a:gridCol>
                <a:gridCol w="777176">
                  <a:extLst>
                    <a:ext uri="{9D8B030D-6E8A-4147-A177-3AD203B41FA5}">
                      <a16:colId xmlns:a16="http://schemas.microsoft.com/office/drawing/2014/main" xmlns="" val="96811944"/>
                    </a:ext>
                  </a:extLst>
                </a:gridCol>
                <a:gridCol w="1239720">
                  <a:extLst>
                    <a:ext uri="{9D8B030D-6E8A-4147-A177-3AD203B41FA5}">
                      <a16:colId xmlns:a16="http://schemas.microsoft.com/office/drawing/2014/main" xmlns="" val="2521259923"/>
                    </a:ext>
                  </a:extLst>
                </a:gridCol>
              </a:tblGrid>
              <a:tr h="338469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b="0" kern="100" dirty="0">
                          <a:effectLst/>
                          <a:latin typeface="Bahnschrift Light" panose="020B0502040204020203" pitchFamily="34" charset="0"/>
                        </a:rPr>
                        <a:t>UZORAK</a:t>
                      </a:r>
                      <a:endParaRPr lang="en-US" sz="1050" b="0" kern="100" dirty="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b="0" kern="100" dirty="0">
                          <a:effectLst/>
                          <a:latin typeface="Bahnschrift Light" panose="020B0502040204020203" pitchFamily="34" charset="0"/>
                        </a:rPr>
                        <a:t>XRD</a:t>
                      </a:r>
                      <a:endParaRPr lang="en-US" sz="1050" b="0" kern="100" dirty="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b="0" kern="100" dirty="0">
                          <a:effectLst/>
                          <a:latin typeface="Bahnschrift Light" panose="020B0502040204020203" pitchFamily="34" charset="0"/>
                        </a:rPr>
                        <a:t>TEM</a:t>
                      </a:r>
                      <a:endParaRPr lang="en-US" sz="1050" b="0" kern="100" dirty="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22782134"/>
                  </a:ext>
                </a:extLst>
              </a:tr>
              <a:tr h="6980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 dirty="0" err="1">
                          <a:effectLst/>
                          <a:latin typeface="Bahnschrift Light" panose="020B0502040204020203" pitchFamily="34" charset="0"/>
                        </a:rPr>
                        <a:t>Metalni</a:t>
                      </a:r>
                      <a:r>
                        <a:rPr lang="en-US" sz="1050" kern="100" dirty="0">
                          <a:effectLst/>
                          <a:latin typeface="Bahnschrift Light" panose="020B0502040204020203" pitchFamily="34" charset="0"/>
                        </a:rPr>
                        <a:t> </a:t>
                      </a:r>
                      <a:r>
                        <a:rPr lang="en-US" sz="1050" kern="100" dirty="0" err="1">
                          <a:effectLst/>
                          <a:latin typeface="Bahnschrift Light" panose="020B0502040204020203" pitchFamily="34" charset="0"/>
                        </a:rPr>
                        <a:t>oksid</a:t>
                      </a:r>
                      <a:endParaRPr lang="en-US" sz="1050" kern="100" dirty="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 dirty="0" err="1">
                          <a:effectLst/>
                          <a:latin typeface="Bahnschrift Light" panose="020B0502040204020203" pitchFamily="34" charset="0"/>
                        </a:rPr>
                        <a:t>Faza</a:t>
                      </a:r>
                      <a:endParaRPr lang="en-US" sz="1050" kern="100" dirty="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 dirty="0" err="1">
                          <a:effectLst/>
                          <a:latin typeface="Bahnschrift Light" panose="020B0502040204020203" pitchFamily="34" charset="0"/>
                        </a:rPr>
                        <a:t>Procijenjena</a:t>
                      </a:r>
                      <a:r>
                        <a:rPr lang="en-US" sz="1050" kern="100" dirty="0">
                          <a:effectLst/>
                          <a:latin typeface="Bahnschrift Light" panose="020B0502040204020203" pitchFamily="34" charset="0"/>
                        </a:rPr>
                        <a:t> </a:t>
                      </a:r>
                      <a:r>
                        <a:rPr lang="en-US" sz="1050" kern="100" dirty="0" err="1">
                          <a:effectLst/>
                          <a:latin typeface="Bahnschrift Light" panose="020B0502040204020203" pitchFamily="34" charset="0"/>
                        </a:rPr>
                        <a:t>veličina</a:t>
                      </a:r>
                      <a:r>
                        <a:rPr lang="en-US" sz="1050" kern="100" dirty="0">
                          <a:effectLst/>
                          <a:latin typeface="Bahnschrift Light" panose="020B0502040204020203" pitchFamily="34" charset="0"/>
                        </a:rPr>
                        <a:t> </a:t>
                      </a:r>
                      <a:r>
                        <a:rPr lang="en-US" sz="1050" kern="100" dirty="0" err="1">
                          <a:effectLst/>
                          <a:latin typeface="Bahnschrift Light" panose="020B0502040204020203" pitchFamily="34" charset="0"/>
                        </a:rPr>
                        <a:t>primarne</a:t>
                      </a:r>
                      <a:r>
                        <a:rPr lang="en-US" sz="1050" kern="100" dirty="0">
                          <a:effectLst/>
                          <a:latin typeface="Bahnschrift Light" panose="020B0502040204020203" pitchFamily="34" charset="0"/>
                        </a:rPr>
                        <a:t> </a:t>
                      </a:r>
                      <a:r>
                        <a:rPr lang="en-US" sz="1050" kern="100" dirty="0" err="1">
                          <a:effectLst/>
                          <a:latin typeface="Bahnschrift Light" panose="020B0502040204020203" pitchFamily="34" charset="0"/>
                        </a:rPr>
                        <a:t>čestice</a:t>
                      </a:r>
                      <a:r>
                        <a:rPr lang="en-US" sz="1050" kern="100" dirty="0">
                          <a:effectLst/>
                          <a:latin typeface="Bahnschrift Light" panose="020B0502040204020203" pitchFamily="34" charset="0"/>
                        </a:rPr>
                        <a:t> (nm)</a:t>
                      </a:r>
                      <a:endParaRPr lang="en-US" sz="1050" kern="100" dirty="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>
                          <a:effectLst/>
                          <a:latin typeface="Bahnschrift Light" panose="020B0502040204020203" pitchFamily="34" charset="0"/>
                        </a:rPr>
                        <a:t>Veličina čestica (nm)</a:t>
                      </a:r>
                      <a:endParaRPr lang="en-US" sz="1050" kern="10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>
                          <a:effectLst/>
                          <a:latin typeface="Bahnschrift Light" panose="020B0502040204020203" pitchFamily="34" charset="0"/>
                        </a:rPr>
                        <a:t>Oblik čestice</a:t>
                      </a:r>
                      <a:endParaRPr lang="en-US" sz="1050" kern="10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>
                          <a:effectLst/>
                          <a:latin typeface="Bahnschrift Light" panose="020B0502040204020203" pitchFamily="34" charset="0"/>
                        </a:rPr>
                        <a:t>Prisutni elementi (EDS)</a:t>
                      </a:r>
                      <a:endParaRPr lang="en-US" sz="1050" kern="10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90733365"/>
                  </a:ext>
                </a:extLst>
              </a:tr>
              <a:tr h="465395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b="0" kern="100" dirty="0">
                          <a:effectLst/>
                          <a:latin typeface="Bahnschrift Light" panose="020B0502040204020203" pitchFamily="34" charset="0"/>
                        </a:rPr>
                        <a:t>COM 1</a:t>
                      </a:r>
                      <a:endParaRPr lang="en-US" sz="1050" b="0" kern="100" dirty="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>
                          <a:effectLst/>
                          <a:latin typeface="Bahnschrift Light" panose="020B0502040204020203" pitchFamily="34" charset="0"/>
                        </a:rPr>
                        <a:t>TiO</a:t>
                      </a:r>
                      <a:r>
                        <a:rPr lang="en-US" sz="1050" kern="100" baseline="-25000">
                          <a:effectLst/>
                          <a:latin typeface="Bahnschrift Light" panose="020B0502040204020203" pitchFamily="34" charset="0"/>
                        </a:rPr>
                        <a:t>2</a:t>
                      </a:r>
                      <a:endParaRPr lang="en-US" sz="1050" kern="10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 dirty="0" err="1">
                          <a:effectLst/>
                          <a:latin typeface="Bahnschrift Light" panose="020B0502040204020203" pitchFamily="34" charset="0"/>
                        </a:rPr>
                        <a:t>Rutil</a:t>
                      </a:r>
                      <a:endParaRPr lang="en-US" sz="1050" kern="100" dirty="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>
                          <a:effectLst/>
                          <a:latin typeface="Bahnschrift Light" panose="020B0502040204020203" pitchFamily="34" charset="0"/>
                        </a:rPr>
                        <a:t>15 </a:t>
                      </a:r>
                      <a:endParaRPr lang="en-US" sz="1050" kern="10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>
                          <a:effectLst/>
                          <a:latin typeface="Bahnschrift Light" panose="020B0502040204020203" pitchFamily="34" charset="0"/>
                        </a:rPr>
                        <a:t>30-85 (duljina)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>
                          <a:effectLst/>
                          <a:latin typeface="Bahnschrift Light" panose="020B0502040204020203" pitchFamily="34" charset="0"/>
                        </a:rPr>
                        <a:t>10-20 (širina)</a:t>
                      </a:r>
                      <a:endParaRPr lang="en-US" sz="1050" kern="10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>
                          <a:effectLst/>
                          <a:latin typeface="Bahnschrift Light" panose="020B0502040204020203" pitchFamily="34" charset="0"/>
                        </a:rPr>
                        <a:t>Igličast</a:t>
                      </a:r>
                      <a:endParaRPr lang="en-US" sz="1050" kern="10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>
                          <a:effectLst/>
                          <a:latin typeface="Bahnschrift Light" panose="020B0502040204020203" pitchFamily="34" charset="0"/>
                        </a:rPr>
                        <a:t>Ti, Zn, C, O, Al, Si, (Cu)</a:t>
                      </a:r>
                      <a:endParaRPr lang="en-US" sz="1050" kern="10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83496322"/>
                  </a:ext>
                </a:extLst>
              </a:tr>
              <a:tr h="4653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>
                          <a:effectLst/>
                          <a:latin typeface="Bahnschrift Light" panose="020B0502040204020203" pitchFamily="34" charset="0"/>
                        </a:rPr>
                        <a:t>ZnO</a:t>
                      </a:r>
                      <a:endParaRPr lang="en-US" sz="1050" kern="10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 dirty="0" err="1">
                          <a:effectLst/>
                          <a:latin typeface="Bahnschrift Light" panose="020B0502040204020203" pitchFamily="34" charset="0"/>
                        </a:rPr>
                        <a:t>Vur</a:t>
                      </a:r>
                      <a:r>
                        <a:rPr lang="hr-HR" sz="1050" kern="100" dirty="0">
                          <a:effectLst/>
                          <a:latin typeface="Bahnschrift Light" panose="020B0502040204020203" pitchFamily="34" charset="0"/>
                        </a:rPr>
                        <a:t>c</a:t>
                      </a:r>
                      <a:r>
                        <a:rPr lang="en-US" sz="1050" kern="100" dirty="0">
                          <a:effectLst/>
                          <a:latin typeface="Bahnschrift Light" panose="020B0502040204020203" pitchFamily="34" charset="0"/>
                        </a:rPr>
                        <a:t>it</a:t>
                      </a:r>
                      <a:endParaRPr lang="en-US" sz="1050" kern="100" dirty="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>
                          <a:effectLst/>
                          <a:latin typeface="Bahnschrift Light" panose="020B0502040204020203" pitchFamily="34" charset="0"/>
                        </a:rPr>
                        <a:t>56</a:t>
                      </a:r>
                      <a:endParaRPr lang="en-US" sz="1050" kern="10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>
                          <a:effectLst/>
                          <a:latin typeface="Bahnschrift Light" panose="020B0502040204020203" pitchFamily="34" charset="0"/>
                        </a:rPr>
                        <a:t>50-110 (duljina)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>
                          <a:effectLst/>
                          <a:latin typeface="Bahnschrift Light" panose="020B0502040204020203" pitchFamily="34" charset="0"/>
                        </a:rPr>
                        <a:t>25-90 (širina)</a:t>
                      </a:r>
                      <a:endParaRPr lang="en-US" sz="1050" kern="10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>
                          <a:effectLst/>
                          <a:latin typeface="Bahnschrift Light" panose="020B0502040204020203" pitchFamily="34" charset="0"/>
                        </a:rPr>
                        <a:t>Raznovrsan</a:t>
                      </a:r>
                      <a:endParaRPr lang="en-US" sz="1050" kern="10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34462391"/>
                  </a:ext>
                </a:extLst>
              </a:tr>
              <a:tr h="465395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b="0" kern="100" dirty="0">
                          <a:effectLst/>
                          <a:latin typeface="Bahnschrift Light" panose="020B0502040204020203" pitchFamily="34" charset="0"/>
                        </a:rPr>
                        <a:t>COM 2</a:t>
                      </a:r>
                      <a:endParaRPr lang="en-US" sz="1050" b="0" kern="100" dirty="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 dirty="0">
                          <a:effectLst/>
                          <a:latin typeface="Bahnschrift Light" panose="020B0502040204020203" pitchFamily="34" charset="0"/>
                        </a:rPr>
                        <a:t>TiO</a:t>
                      </a:r>
                      <a:r>
                        <a:rPr lang="en-US" sz="1050" kern="100" baseline="-25000" dirty="0">
                          <a:effectLst/>
                          <a:latin typeface="Bahnschrift Light" panose="020B0502040204020203" pitchFamily="34" charset="0"/>
                        </a:rPr>
                        <a:t>2</a:t>
                      </a:r>
                      <a:endParaRPr lang="en-US" sz="1050" kern="100" dirty="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>
                          <a:effectLst/>
                          <a:latin typeface="Bahnschrift Light" panose="020B0502040204020203" pitchFamily="34" charset="0"/>
                        </a:rPr>
                        <a:t>Rutil</a:t>
                      </a:r>
                      <a:endParaRPr lang="en-US" sz="1050" kern="10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>
                          <a:effectLst/>
                          <a:latin typeface="Bahnschrift Light" panose="020B0502040204020203" pitchFamily="34" charset="0"/>
                        </a:rPr>
                        <a:t>12</a:t>
                      </a:r>
                      <a:endParaRPr lang="en-US" sz="1050" kern="10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>
                          <a:effectLst/>
                          <a:latin typeface="Bahnschrift Light" panose="020B0502040204020203" pitchFamily="34" charset="0"/>
                        </a:rPr>
                        <a:t>45-85 (duljina)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>
                          <a:effectLst/>
                          <a:latin typeface="Bahnschrift Light" panose="020B0502040204020203" pitchFamily="34" charset="0"/>
                        </a:rPr>
                        <a:t>10-15 (širina)</a:t>
                      </a:r>
                      <a:endParaRPr lang="en-US" sz="1050" kern="10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>
                          <a:effectLst/>
                          <a:latin typeface="Bahnschrift Light" panose="020B0502040204020203" pitchFamily="34" charset="0"/>
                        </a:rPr>
                        <a:t>Igličast</a:t>
                      </a:r>
                      <a:endParaRPr lang="en-US" sz="1050" kern="10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>
                          <a:effectLst/>
                          <a:latin typeface="Bahnschrift Light" panose="020B0502040204020203" pitchFamily="34" charset="0"/>
                        </a:rPr>
                        <a:t>Ti, Zn, C, O, Al, Si, (Cu)</a:t>
                      </a:r>
                      <a:endParaRPr lang="en-US" sz="1050" kern="10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0220014"/>
                  </a:ext>
                </a:extLst>
              </a:tr>
              <a:tr h="4653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>
                          <a:effectLst/>
                          <a:latin typeface="Bahnschrift Light" panose="020B0502040204020203" pitchFamily="34" charset="0"/>
                        </a:rPr>
                        <a:t>ZnO</a:t>
                      </a:r>
                      <a:endParaRPr lang="en-US" sz="1050" kern="10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 dirty="0" err="1">
                          <a:effectLst/>
                          <a:latin typeface="Bahnschrift Light" panose="020B0502040204020203" pitchFamily="34" charset="0"/>
                        </a:rPr>
                        <a:t>Vur</a:t>
                      </a:r>
                      <a:r>
                        <a:rPr lang="hr-HR" sz="1050" kern="100" dirty="0">
                          <a:effectLst/>
                          <a:latin typeface="Bahnschrift Light" panose="020B0502040204020203" pitchFamily="34" charset="0"/>
                        </a:rPr>
                        <a:t>c</a:t>
                      </a:r>
                      <a:r>
                        <a:rPr lang="en-US" sz="1050" kern="100" dirty="0">
                          <a:effectLst/>
                          <a:latin typeface="Bahnschrift Light" panose="020B0502040204020203" pitchFamily="34" charset="0"/>
                        </a:rPr>
                        <a:t>it</a:t>
                      </a:r>
                      <a:endParaRPr lang="en-US" sz="1050" kern="100" dirty="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 dirty="0">
                          <a:effectLst/>
                          <a:latin typeface="Bahnschrift Light" panose="020B0502040204020203" pitchFamily="34" charset="0"/>
                        </a:rPr>
                        <a:t>59</a:t>
                      </a:r>
                      <a:endParaRPr lang="en-US" sz="1050" kern="100" dirty="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>
                          <a:effectLst/>
                          <a:latin typeface="Bahnschrift Light" panose="020B0502040204020203" pitchFamily="34" charset="0"/>
                        </a:rPr>
                        <a:t>35-245 (duljina)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>
                          <a:effectLst/>
                          <a:latin typeface="Bahnschrift Light" panose="020B0502040204020203" pitchFamily="34" charset="0"/>
                        </a:rPr>
                        <a:t>20-65 (širina)</a:t>
                      </a:r>
                      <a:endParaRPr lang="en-US" sz="1050" kern="10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>
                          <a:effectLst/>
                          <a:latin typeface="Bahnschrift Light" panose="020B0502040204020203" pitchFamily="34" charset="0"/>
                        </a:rPr>
                        <a:t>Raznovrsan</a:t>
                      </a:r>
                      <a:endParaRPr lang="en-US" sz="1050" kern="10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63825211"/>
                  </a:ext>
                </a:extLst>
              </a:tr>
              <a:tr h="4653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b="0" kern="100" dirty="0">
                          <a:effectLst/>
                          <a:latin typeface="Bahnschrift Light" panose="020B0502040204020203" pitchFamily="34" charset="0"/>
                        </a:rPr>
                        <a:t>COM 3</a:t>
                      </a:r>
                      <a:endParaRPr lang="en-US" sz="1050" b="0" kern="100" dirty="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>
                          <a:effectLst/>
                          <a:latin typeface="Bahnschrift Light" panose="020B0502040204020203" pitchFamily="34" charset="0"/>
                        </a:rPr>
                        <a:t>ZnO</a:t>
                      </a:r>
                      <a:endParaRPr lang="en-US" sz="1050" kern="10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 dirty="0" err="1">
                          <a:effectLst/>
                          <a:latin typeface="Bahnschrift Light" panose="020B0502040204020203" pitchFamily="34" charset="0"/>
                        </a:rPr>
                        <a:t>Vur</a:t>
                      </a:r>
                      <a:r>
                        <a:rPr lang="hr-HR" sz="1050" kern="100" dirty="0">
                          <a:effectLst/>
                          <a:latin typeface="Bahnschrift Light" panose="020B0502040204020203" pitchFamily="34" charset="0"/>
                        </a:rPr>
                        <a:t>c</a:t>
                      </a:r>
                      <a:r>
                        <a:rPr lang="en-US" sz="1050" kern="100" dirty="0">
                          <a:effectLst/>
                          <a:latin typeface="Bahnschrift Light" panose="020B0502040204020203" pitchFamily="34" charset="0"/>
                        </a:rPr>
                        <a:t>it</a:t>
                      </a:r>
                      <a:endParaRPr lang="en-US" sz="1050" kern="100" dirty="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 dirty="0">
                          <a:effectLst/>
                          <a:latin typeface="Bahnschrift Light" panose="020B0502040204020203" pitchFamily="34" charset="0"/>
                        </a:rPr>
                        <a:t>64</a:t>
                      </a:r>
                      <a:endParaRPr lang="en-US" sz="1050" kern="100" dirty="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 dirty="0">
                          <a:effectLst/>
                          <a:latin typeface="Bahnschrift Light" panose="020B0502040204020203" pitchFamily="34" charset="0"/>
                        </a:rPr>
                        <a:t>20-290 (</a:t>
                      </a:r>
                      <a:r>
                        <a:rPr lang="en-US" sz="1050" kern="100" dirty="0" err="1">
                          <a:effectLst/>
                          <a:latin typeface="Bahnschrift Light" panose="020B0502040204020203" pitchFamily="34" charset="0"/>
                        </a:rPr>
                        <a:t>duljina</a:t>
                      </a:r>
                      <a:r>
                        <a:rPr lang="en-US" sz="1050" kern="100" dirty="0">
                          <a:effectLst/>
                          <a:latin typeface="Bahnschrift Light" panose="020B0502040204020203" pitchFamily="34" charset="0"/>
                        </a:rPr>
                        <a:t>)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 dirty="0">
                          <a:effectLst/>
                          <a:latin typeface="Bahnschrift Light" panose="020B0502040204020203" pitchFamily="34" charset="0"/>
                        </a:rPr>
                        <a:t>20-85(</a:t>
                      </a:r>
                      <a:r>
                        <a:rPr lang="en-US" sz="1050" kern="100" dirty="0" err="1">
                          <a:effectLst/>
                          <a:latin typeface="Bahnschrift Light" panose="020B0502040204020203" pitchFamily="34" charset="0"/>
                        </a:rPr>
                        <a:t>širina</a:t>
                      </a:r>
                      <a:r>
                        <a:rPr lang="en-US" sz="1050" kern="100" dirty="0">
                          <a:effectLst/>
                          <a:latin typeface="Bahnschrift Light" panose="020B0502040204020203" pitchFamily="34" charset="0"/>
                        </a:rPr>
                        <a:t>)</a:t>
                      </a:r>
                      <a:endParaRPr lang="en-US" sz="1050" kern="100" dirty="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>
                          <a:effectLst/>
                          <a:latin typeface="Bahnschrift Light" panose="020B0502040204020203" pitchFamily="34" charset="0"/>
                        </a:rPr>
                        <a:t>Raznovrsan</a:t>
                      </a:r>
                      <a:endParaRPr lang="en-US" sz="1050" kern="10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>
                          <a:effectLst/>
                          <a:latin typeface="Bahnschrift Light" panose="020B0502040204020203" pitchFamily="34" charset="0"/>
                        </a:rPr>
                        <a:t>Zn, C, O, Al, Si, (Cu)</a:t>
                      </a:r>
                      <a:endParaRPr lang="en-US" sz="1050" kern="10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7737663"/>
                  </a:ext>
                </a:extLst>
              </a:tr>
              <a:tr h="4653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b="0" kern="100" dirty="0">
                          <a:effectLst/>
                          <a:latin typeface="Bahnschrift Light" panose="020B0502040204020203" pitchFamily="34" charset="0"/>
                        </a:rPr>
                        <a:t>COM 4</a:t>
                      </a:r>
                      <a:endParaRPr lang="en-US" sz="1050" b="0" kern="100" dirty="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>
                          <a:effectLst/>
                          <a:latin typeface="Bahnschrift Light" panose="020B0502040204020203" pitchFamily="34" charset="0"/>
                        </a:rPr>
                        <a:t>TiO</a:t>
                      </a:r>
                      <a:r>
                        <a:rPr lang="en-US" sz="1050" kern="100" baseline="-25000">
                          <a:effectLst/>
                          <a:latin typeface="Bahnschrift Light" panose="020B0502040204020203" pitchFamily="34" charset="0"/>
                        </a:rPr>
                        <a:t>2</a:t>
                      </a:r>
                      <a:endParaRPr lang="en-US" sz="1050" kern="10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 dirty="0" err="1">
                          <a:effectLst/>
                          <a:latin typeface="Bahnschrift Light" panose="020B0502040204020203" pitchFamily="34" charset="0"/>
                        </a:rPr>
                        <a:t>Rutil</a:t>
                      </a:r>
                      <a:endParaRPr lang="en-US" sz="1050" kern="100" dirty="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>
                          <a:effectLst/>
                          <a:latin typeface="Bahnschrift Light" panose="020B0502040204020203" pitchFamily="34" charset="0"/>
                        </a:rPr>
                        <a:t>?</a:t>
                      </a:r>
                      <a:r>
                        <a:rPr lang="en-US" sz="1050" kern="100" baseline="30000">
                          <a:effectLst/>
                          <a:latin typeface="Bahnschrift Light" panose="020B0502040204020203" pitchFamily="34" charset="0"/>
                        </a:rPr>
                        <a:t>a</a:t>
                      </a:r>
                      <a:endParaRPr lang="en-US" sz="1050" kern="10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>
                          <a:effectLst/>
                          <a:latin typeface="Bahnschrift Light" panose="020B0502040204020203" pitchFamily="34" charset="0"/>
                        </a:rPr>
                        <a:t>45-95 (duljina)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>
                          <a:effectLst/>
                          <a:latin typeface="Bahnschrift Light" panose="020B0502040204020203" pitchFamily="34" charset="0"/>
                        </a:rPr>
                        <a:t>10-20 (širina)</a:t>
                      </a:r>
                      <a:endParaRPr lang="en-US" sz="1050" kern="10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>
                          <a:effectLst/>
                          <a:latin typeface="Bahnschrift Light" panose="020B0502040204020203" pitchFamily="34" charset="0"/>
                        </a:rPr>
                        <a:t>Igličast</a:t>
                      </a:r>
                      <a:endParaRPr lang="en-US" sz="1050" kern="10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>
                          <a:effectLst/>
                          <a:latin typeface="Bahnschrift Light" panose="020B0502040204020203" pitchFamily="34" charset="0"/>
                        </a:rPr>
                        <a:t>Ti, C, O, Al, Si, (Cu)</a:t>
                      </a:r>
                      <a:endParaRPr lang="en-US" sz="1050" kern="10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17152296"/>
                  </a:ext>
                </a:extLst>
              </a:tr>
              <a:tr h="465395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b="0" kern="100" dirty="0">
                          <a:effectLst/>
                          <a:latin typeface="Bahnschrift Light" panose="020B0502040204020203" pitchFamily="34" charset="0"/>
                        </a:rPr>
                        <a:t>COM 5</a:t>
                      </a:r>
                      <a:endParaRPr lang="en-US" sz="1050" b="0" kern="100" dirty="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 dirty="0">
                          <a:effectLst/>
                          <a:latin typeface="Bahnschrift Light" panose="020B0502040204020203" pitchFamily="34" charset="0"/>
                        </a:rPr>
                        <a:t>TiO</a:t>
                      </a:r>
                      <a:r>
                        <a:rPr lang="en-US" sz="1050" kern="100" baseline="-25000" dirty="0">
                          <a:effectLst/>
                          <a:latin typeface="Bahnschrift Light" panose="020B0502040204020203" pitchFamily="34" charset="0"/>
                        </a:rPr>
                        <a:t>2</a:t>
                      </a:r>
                      <a:endParaRPr lang="en-US" sz="1050" kern="100" dirty="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 dirty="0" err="1">
                          <a:effectLst/>
                          <a:latin typeface="Bahnschrift Light" panose="020B0502040204020203" pitchFamily="34" charset="0"/>
                        </a:rPr>
                        <a:t>Anatas</a:t>
                      </a:r>
                      <a:endParaRPr lang="en-US" sz="1050" kern="100" dirty="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>
                          <a:effectLst/>
                          <a:latin typeface="Bahnschrift Light" panose="020B0502040204020203" pitchFamily="34" charset="0"/>
                        </a:rPr>
                        <a:t>93</a:t>
                      </a:r>
                      <a:endParaRPr lang="en-US" sz="1050" kern="10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 dirty="0">
                          <a:effectLst/>
                          <a:latin typeface="Bahnschrift Light" panose="020B0502040204020203" pitchFamily="34" charset="0"/>
                        </a:rPr>
                        <a:t>25-100 (</a:t>
                      </a:r>
                      <a:r>
                        <a:rPr lang="en-US" sz="1050" kern="100" dirty="0" err="1">
                          <a:effectLst/>
                          <a:latin typeface="Bahnschrift Light" panose="020B0502040204020203" pitchFamily="34" charset="0"/>
                        </a:rPr>
                        <a:t>duljina</a:t>
                      </a:r>
                      <a:r>
                        <a:rPr lang="en-US" sz="1050" kern="100" dirty="0">
                          <a:effectLst/>
                          <a:latin typeface="Bahnschrift Light" panose="020B0502040204020203" pitchFamily="34" charset="0"/>
                        </a:rPr>
                        <a:t>)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 dirty="0">
                          <a:effectLst/>
                          <a:latin typeface="Bahnschrift Light" panose="020B0502040204020203" pitchFamily="34" charset="0"/>
                        </a:rPr>
                        <a:t>20-80 (</a:t>
                      </a:r>
                      <a:r>
                        <a:rPr lang="en-US" sz="1050" kern="100" dirty="0" err="1">
                          <a:effectLst/>
                          <a:latin typeface="Bahnschrift Light" panose="020B0502040204020203" pitchFamily="34" charset="0"/>
                        </a:rPr>
                        <a:t>širina</a:t>
                      </a:r>
                      <a:r>
                        <a:rPr lang="en-US" sz="1050" kern="100" dirty="0">
                          <a:effectLst/>
                          <a:latin typeface="Bahnschrift Light" panose="020B0502040204020203" pitchFamily="34" charset="0"/>
                        </a:rPr>
                        <a:t>)</a:t>
                      </a:r>
                      <a:endParaRPr lang="en-US" sz="1050" kern="100" dirty="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>
                          <a:effectLst/>
                          <a:latin typeface="Bahnschrift Light" panose="020B0502040204020203" pitchFamily="34" charset="0"/>
                        </a:rPr>
                        <a:t>Sferičan</a:t>
                      </a:r>
                      <a:endParaRPr lang="en-US" sz="1050" kern="10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>
                          <a:effectLst/>
                          <a:latin typeface="Bahnschrift Light" panose="020B0502040204020203" pitchFamily="34" charset="0"/>
                        </a:rPr>
                        <a:t>Ti, C, O, Al, Si, (Cu)</a:t>
                      </a:r>
                      <a:endParaRPr lang="en-US" sz="1050" kern="10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30729857"/>
                  </a:ext>
                </a:extLst>
              </a:tr>
              <a:tr h="4653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>
                          <a:effectLst/>
                          <a:latin typeface="Bahnschrift Light" panose="020B0502040204020203" pitchFamily="34" charset="0"/>
                        </a:rPr>
                        <a:t>Rutil</a:t>
                      </a:r>
                      <a:endParaRPr lang="en-US" sz="1050" kern="10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 dirty="0">
                          <a:effectLst/>
                          <a:latin typeface="Bahnschrift Light" panose="020B0502040204020203" pitchFamily="34" charset="0"/>
                        </a:rPr>
                        <a:t>33</a:t>
                      </a:r>
                      <a:endParaRPr lang="en-US" sz="1050" kern="100" dirty="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>
                          <a:effectLst/>
                          <a:latin typeface="Bahnschrift Light" panose="020B0502040204020203" pitchFamily="34" charset="0"/>
                        </a:rPr>
                        <a:t>60-95 (duljina)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>
                          <a:effectLst/>
                          <a:latin typeface="Bahnschrift Light" panose="020B0502040204020203" pitchFamily="34" charset="0"/>
                        </a:rPr>
                        <a:t>10-15 (širina)</a:t>
                      </a:r>
                      <a:endParaRPr lang="en-US" sz="1050" kern="10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 dirty="0" err="1">
                          <a:effectLst/>
                          <a:latin typeface="Bahnschrift Light" panose="020B0502040204020203" pitchFamily="34" charset="0"/>
                        </a:rPr>
                        <a:t>Igličast</a:t>
                      </a:r>
                      <a:endParaRPr lang="en-US" sz="1050" kern="100" dirty="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91841740"/>
                  </a:ext>
                </a:extLst>
              </a:tr>
              <a:tr h="4653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b="0" kern="100" dirty="0">
                          <a:effectLst/>
                          <a:latin typeface="Bahnschrift Light" panose="020B0502040204020203" pitchFamily="34" charset="0"/>
                        </a:rPr>
                        <a:t>COM 6</a:t>
                      </a:r>
                      <a:endParaRPr lang="en-US" sz="1050" b="0" kern="100" dirty="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>
                          <a:effectLst/>
                          <a:latin typeface="Bahnschrift Light" panose="020B0502040204020203" pitchFamily="34" charset="0"/>
                        </a:rPr>
                        <a:t>ZnO</a:t>
                      </a:r>
                      <a:endParaRPr lang="en-US" sz="1050" kern="10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 dirty="0" err="1">
                          <a:effectLst/>
                          <a:latin typeface="Bahnschrift Light" panose="020B0502040204020203" pitchFamily="34" charset="0"/>
                        </a:rPr>
                        <a:t>Vur</a:t>
                      </a:r>
                      <a:r>
                        <a:rPr lang="hr-HR" sz="1050" kern="100" dirty="0">
                          <a:effectLst/>
                          <a:latin typeface="Bahnschrift Light" panose="020B0502040204020203" pitchFamily="34" charset="0"/>
                        </a:rPr>
                        <a:t>c</a:t>
                      </a:r>
                      <a:r>
                        <a:rPr lang="en-US" sz="1050" kern="100" dirty="0">
                          <a:effectLst/>
                          <a:latin typeface="Bahnschrift Light" panose="020B0502040204020203" pitchFamily="34" charset="0"/>
                        </a:rPr>
                        <a:t>it</a:t>
                      </a:r>
                      <a:endParaRPr lang="en-US" sz="1050" kern="100" dirty="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 dirty="0">
                          <a:effectLst/>
                          <a:latin typeface="Bahnschrift Light" panose="020B0502040204020203" pitchFamily="34" charset="0"/>
                        </a:rPr>
                        <a:t>47</a:t>
                      </a:r>
                      <a:endParaRPr lang="en-US" sz="1050" kern="100" dirty="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>
                          <a:effectLst/>
                          <a:latin typeface="Bahnschrift Light" panose="020B0502040204020203" pitchFamily="34" charset="0"/>
                        </a:rPr>
                        <a:t>20-285 (duljina)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>
                          <a:effectLst/>
                          <a:latin typeface="Bahnschrift Light" panose="020B0502040204020203" pitchFamily="34" charset="0"/>
                        </a:rPr>
                        <a:t>15-85 (širina)</a:t>
                      </a:r>
                      <a:endParaRPr lang="en-US" sz="1050" kern="10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 dirty="0" err="1">
                          <a:effectLst/>
                          <a:latin typeface="Bahnschrift Light" panose="020B0502040204020203" pitchFamily="34" charset="0"/>
                        </a:rPr>
                        <a:t>Raznovrsan</a:t>
                      </a:r>
                      <a:endParaRPr lang="en-US" sz="1050" kern="100" dirty="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 dirty="0">
                          <a:effectLst/>
                          <a:latin typeface="Bahnschrift Light" panose="020B0502040204020203" pitchFamily="34" charset="0"/>
                        </a:rPr>
                        <a:t>Zn, C, O, Si, (Cu)</a:t>
                      </a:r>
                      <a:endParaRPr lang="en-US" sz="1050" kern="100" dirty="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4748784"/>
                  </a:ext>
                </a:extLst>
              </a:tr>
              <a:tr h="368021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b="0" kern="100" dirty="0">
                          <a:effectLst/>
                          <a:latin typeface="Bahnschrift Light" panose="020B0502040204020203" pitchFamily="34" charset="0"/>
                        </a:rPr>
                        <a:t>TiO</a:t>
                      </a:r>
                      <a:r>
                        <a:rPr lang="en-US" sz="1050" b="0" kern="100" baseline="-25000" dirty="0">
                          <a:effectLst/>
                          <a:latin typeface="Bahnschrift Light" panose="020B0502040204020203" pitchFamily="34" charset="0"/>
                        </a:rPr>
                        <a:t>2 </a:t>
                      </a:r>
                      <a:r>
                        <a:rPr lang="en-US" sz="1050" b="0" kern="100" dirty="0">
                          <a:effectLst/>
                          <a:latin typeface="Bahnschrift Light" panose="020B0502040204020203" pitchFamily="34" charset="0"/>
                        </a:rPr>
                        <a:t>NP standard</a:t>
                      </a:r>
                      <a:endParaRPr lang="en-US" sz="1050" b="0" kern="100" dirty="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>
                          <a:effectLst/>
                          <a:latin typeface="Bahnschrift Light" panose="020B0502040204020203" pitchFamily="34" charset="0"/>
                        </a:rPr>
                        <a:t>TiO</a:t>
                      </a:r>
                      <a:r>
                        <a:rPr lang="en-US" sz="1050" kern="100" baseline="-25000">
                          <a:effectLst/>
                          <a:latin typeface="Bahnschrift Light" panose="020B0502040204020203" pitchFamily="34" charset="0"/>
                        </a:rPr>
                        <a:t>2</a:t>
                      </a:r>
                      <a:endParaRPr lang="en-US" sz="1050" kern="10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>
                          <a:effectLst/>
                          <a:latin typeface="Bahnschrift Light" panose="020B0502040204020203" pitchFamily="34" charset="0"/>
                        </a:rPr>
                        <a:t>Anatas</a:t>
                      </a:r>
                      <a:endParaRPr lang="en-US" sz="1050" kern="10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 dirty="0">
                          <a:effectLst/>
                          <a:latin typeface="Bahnschrift Light" panose="020B0502040204020203" pitchFamily="34" charset="0"/>
                        </a:rPr>
                        <a:t>23</a:t>
                      </a:r>
                      <a:endParaRPr lang="en-US" sz="1050" kern="100" dirty="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>
                          <a:effectLst/>
                          <a:latin typeface="Bahnschrift Light" panose="020B0502040204020203" pitchFamily="34" charset="0"/>
                        </a:rPr>
                        <a:t>4-48 (duljina)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>
                          <a:effectLst/>
                          <a:latin typeface="Bahnschrift Light" panose="020B0502040204020203" pitchFamily="34" charset="0"/>
                        </a:rPr>
                        <a:t>3-40 (širina)</a:t>
                      </a:r>
                      <a:endParaRPr lang="en-US" sz="1050" kern="10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 dirty="0" err="1">
                          <a:effectLst/>
                          <a:latin typeface="Bahnschrift Light" panose="020B0502040204020203" pitchFamily="34" charset="0"/>
                        </a:rPr>
                        <a:t>Raznovrsan</a:t>
                      </a:r>
                      <a:endParaRPr lang="en-US" sz="1050" kern="100" dirty="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>
                          <a:effectLst/>
                          <a:latin typeface="Bahnschrift Light" panose="020B0502040204020203" pitchFamily="34" charset="0"/>
                        </a:rPr>
                        <a:t>Ti, C, O, (Cu)</a:t>
                      </a:r>
                      <a:endParaRPr lang="en-US" sz="1050" kern="10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94230729"/>
                  </a:ext>
                </a:extLst>
              </a:tr>
              <a:tr h="3760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>
                          <a:effectLst/>
                          <a:latin typeface="Bahnschrift Light" panose="020B0502040204020203" pitchFamily="34" charset="0"/>
                        </a:rPr>
                        <a:t>Rutil</a:t>
                      </a:r>
                      <a:endParaRPr lang="en-US" sz="1050" kern="10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 dirty="0">
                          <a:effectLst/>
                          <a:latin typeface="Bahnschrift Light" panose="020B0502040204020203" pitchFamily="34" charset="0"/>
                        </a:rPr>
                        <a:t>31</a:t>
                      </a:r>
                      <a:endParaRPr lang="en-US" sz="1050" kern="100" dirty="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97911014"/>
                  </a:ext>
                </a:extLst>
              </a:tr>
              <a:tr h="47332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b="0" kern="100" dirty="0" err="1">
                          <a:effectLst/>
                          <a:latin typeface="Bahnschrift Light" panose="020B0502040204020203" pitchFamily="34" charset="0"/>
                        </a:rPr>
                        <a:t>ZnO</a:t>
                      </a:r>
                      <a:r>
                        <a:rPr lang="en-US" sz="1050" b="0" kern="100" dirty="0">
                          <a:effectLst/>
                          <a:latin typeface="Bahnschrift Light" panose="020B0502040204020203" pitchFamily="34" charset="0"/>
                        </a:rPr>
                        <a:t> NP standard</a:t>
                      </a:r>
                      <a:endParaRPr lang="en-US" sz="1050" b="0" kern="100" dirty="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>
                          <a:effectLst/>
                          <a:latin typeface="Bahnschrift Light" panose="020B0502040204020203" pitchFamily="34" charset="0"/>
                        </a:rPr>
                        <a:t>ZnO</a:t>
                      </a:r>
                      <a:endParaRPr lang="en-US" sz="1050" kern="10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 dirty="0" err="1">
                          <a:effectLst/>
                          <a:latin typeface="Bahnschrift Light" panose="020B0502040204020203" pitchFamily="34" charset="0"/>
                        </a:rPr>
                        <a:t>Vur</a:t>
                      </a:r>
                      <a:r>
                        <a:rPr lang="hr-HR" sz="1050" kern="100" dirty="0">
                          <a:effectLst/>
                          <a:latin typeface="Bahnschrift Light" panose="020B0502040204020203" pitchFamily="34" charset="0"/>
                        </a:rPr>
                        <a:t>c</a:t>
                      </a:r>
                      <a:r>
                        <a:rPr lang="en-US" sz="1050" kern="100" dirty="0">
                          <a:effectLst/>
                          <a:latin typeface="Bahnschrift Light" panose="020B0502040204020203" pitchFamily="34" charset="0"/>
                        </a:rPr>
                        <a:t>it</a:t>
                      </a:r>
                      <a:endParaRPr lang="en-US" sz="1050" kern="100" dirty="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 dirty="0">
                          <a:effectLst/>
                          <a:latin typeface="Bahnschrift Light" panose="020B0502040204020203" pitchFamily="34" charset="0"/>
                        </a:rPr>
                        <a:t>29</a:t>
                      </a:r>
                      <a:endParaRPr lang="en-US" sz="1050" kern="100" dirty="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>
                          <a:effectLst/>
                          <a:latin typeface="Bahnschrift Light" panose="020B0502040204020203" pitchFamily="34" charset="0"/>
                        </a:rPr>
                        <a:t>8-47(duljina)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>
                          <a:effectLst/>
                          <a:latin typeface="Bahnschrift Light" panose="020B0502040204020203" pitchFamily="34" charset="0"/>
                        </a:rPr>
                        <a:t>8-47 (širina)</a:t>
                      </a:r>
                      <a:endParaRPr lang="en-US" sz="1050" kern="10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>
                          <a:effectLst/>
                          <a:latin typeface="Bahnschrift Light" panose="020B0502040204020203" pitchFamily="34" charset="0"/>
                        </a:rPr>
                        <a:t>Sferičan</a:t>
                      </a:r>
                      <a:endParaRPr lang="en-US" sz="1050" kern="10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kern="100" dirty="0">
                          <a:effectLst/>
                          <a:latin typeface="Bahnschrift Light" panose="020B0502040204020203" pitchFamily="34" charset="0"/>
                        </a:rPr>
                        <a:t>Zn, C, O, (Cu)</a:t>
                      </a:r>
                      <a:endParaRPr lang="en-US" sz="1050" kern="100" dirty="0">
                        <a:effectLst/>
                        <a:latin typeface="Bahnschrift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8" marR="25988" marT="0" marB="0" anchor="ctr">
                    <a:solidFill>
                      <a:srgbClr val="83CA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35663916"/>
                  </a:ext>
                </a:extLst>
              </a:tr>
            </a:tbl>
          </a:graphicData>
        </a:graphic>
      </p:graphicFrame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75DFA047-473B-E563-65B2-AC5EE91BECED}"/>
              </a:ext>
            </a:extLst>
          </p:cNvPr>
          <p:cNvSpPr txBox="1"/>
          <p:nvPr/>
        </p:nvSpPr>
        <p:spPr>
          <a:xfrm>
            <a:off x="7128165" y="6522748"/>
            <a:ext cx="16491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100" baseline="30000" dirty="0">
                <a:latin typeface="Bahnschrift Light" panose="020B0502040204020203" pitchFamily="34" charset="0"/>
              </a:rPr>
              <a:t>a</a:t>
            </a:r>
            <a:r>
              <a:rPr lang="hr-HR" sz="1100" dirty="0">
                <a:latin typeface="Bahnschrift Light" panose="020B0502040204020203" pitchFamily="34" charset="0"/>
              </a:rPr>
              <a:t> Nedostaju informacije</a:t>
            </a:r>
            <a:endParaRPr lang="en-US" sz="1100" dirty="0">
              <a:latin typeface="Bahnschrift Light" panose="020B0502040204020203" pitchFamily="34" charset="0"/>
            </a:endParaRP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AC7D2023-1D22-07DE-15E3-30B148BF3D7C}"/>
              </a:ext>
            </a:extLst>
          </p:cNvPr>
          <p:cNvSpPr txBox="1"/>
          <p:nvPr/>
        </p:nvSpPr>
        <p:spPr>
          <a:xfrm>
            <a:off x="8577634" y="1416562"/>
            <a:ext cx="361436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1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P. J. Lu</a:t>
            </a:r>
            <a:r>
              <a:rPr lang="hr-HR" sz="1100" kern="0" dirty="0"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hr-HR" sz="1100" kern="0" dirty="0" err="1">
                <a:latin typeface="Bahnschrift Light" panose="020B0502040204020203" pitchFamily="34" charset="0"/>
                <a:ea typeface="Times New Roman" panose="02020603050405020304" pitchFamily="18" charset="0"/>
              </a:rPr>
              <a:t>et</a:t>
            </a:r>
            <a:r>
              <a:rPr lang="hr-HR" sz="1100" kern="0" dirty="0"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hr-HR" sz="1100" kern="0" dirty="0" err="1">
                <a:latin typeface="Bahnschrift Light" panose="020B0502040204020203" pitchFamily="34" charset="0"/>
                <a:ea typeface="Times New Roman" panose="02020603050405020304" pitchFamily="18" charset="0"/>
              </a:rPr>
              <a:t>al</a:t>
            </a:r>
            <a:r>
              <a:rPr lang="hr-HR" sz="1100" kern="0" dirty="0">
                <a:latin typeface="Bahnschrift Light" panose="020B0502040204020203" pitchFamily="34" charset="0"/>
                <a:ea typeface="Times New Roman" panose="02020603050405020304" pitchFamily="18" charset="0"/>
              </a:rPr>
              <a:t>. </a:t>
            </a:r>
            <a:r>
              <a:rPr lang="en-US" sz="11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J</a:t>
            </a:r>
            <a:r>
              <a:rPr lang="en-US" sz="1100" b="0" i="0" dirty="0">
                <a:effectLst/>
                <a:latin typeface="Bahnschrift Light" panose="020B0502040204020203" pitchFamily="34" charset="0"/>
              </a:rPr>
              <a:t>. Food Drug Anal.</a:t>
            </a:r>
            <a:r>
              <a:rPr lang="en-US" sz="1100" b="1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23</a:t>
            </a:r>
            <a:r>
              <a:rPr lang="en-US" sz="11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(2015) 587-594</a:t>
            </a:r>
            <a:endParaRPr lang="en-US" sz="1100" dirty="0">
              <a:latin typeface="Bahnschrift Light" panose="020B0502040204020203" pitchFamily="34" charset="0"/>
            </a:endParaRPr>
          </a:p>
        </p:txBody>
      </p:sp>
      <p:sp>
        <p:nvSpPr>
          <p:cNvPr id="8" name="Rezervirano mjesto broja slajda 7">
            <a:extLst>
              <a:ext uri="{FF2B5EF4-FFF2-40B4-BE49-F238E27FC236}">
                <a16:creationId xmlns:a16="http://schemas.microsoft.com/office/drawing/2014/main" xmlns="" id="{3022ACB0-8F25-A65B-733F-161FFEBA1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DE29-ACF7-41BD-8988-BED7E4249EC5}" type="slidenum">
              <a:rPr lang="en-US" smtClean="0"/>
              <a:t>21</a:t>
            </a:fld>
            <a:endParaRPr lang="en-US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xmlns="" id="{BD69AC35-7C06-8FEA-B91C-C32B513247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50" t="16890" r="23250" b="14962"/>
          <a:stretch/>
        </p:blipFill>
        <p:spPr>
          <a:xfrm>
            <a:off x="6887065" y="1678172"/>
            <a:ext cx="5304935" cy="3536623"/>
          </a:xfrm>
          <a:prstGeom prst="rect">
            <a:avLst/>
          </a:prstGeom>
        </p:spPr>
      </p:pic>
      <p:sp>
        <p:nvSpPr>
          <p:cNvPr id="10" name="Elipsa 9"/>
          <p:cNvSpPr/>
          <p:nvPr/>
        </p:nvSpPr>
        <p:spPr>
          <a:xfrm>
            <a:off x="10301800" y="1678172"/>
            <a:ext cx="1890200" cy="179058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Elipsa 10"/>
          <p:cNvSpPr/>
          <p:nvPr/>
        </p:nvSpPr>
        <p:spPr>
          <a:xfrm>
            <a:off x="10301800" y="3468757"/>
            <a:ext cx="1890200" cy="179058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Elipsa 11"/>
          <p:cNvSpPr/>
          <p:nvPr/>
        </p:nvSpPr>
        <p:spPr>
          <a:xfrm>
            <a:off x="1033670" y="3182354"/>
            <a:ext cx="1431235" cy="38425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Elipsa 12"/>
          <p:cNvSpPr/>
          <p:nvPr/>
        </p:nvSpPr>
        <p:spPr>
          <a:xfrm>
            <a:off x="1033670" y="5138776"/>
            <a:ext cx="1431235" cy="38425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7527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kutnik 5">
            <a:extLst>
              <a:ext uri="{FF2B5EF4-FFF2-40B4-BE49-F238E27FC236}">
                <a16:creationId xmlns:a16="http://schemas.microsoft.com/office/drawing/2014/main" xmlns="" id="{89EAD3A6-75C8-4F80-E71B-9464729649F5}"/>
              </a:ext>
            </a:extLst>
          </p:cNvPr>
          <p:cNvSpPr/>
          <p:nvPr/>
        </p:nvSpPr>
        <p:spPr>
          <a:xfrm>
            <a:off x="0" y="0"/>
            <a:ext cx="4324574" cy="6858000"/>
          </a:xfrm>
          <a:prstGeom prst="rect">
            <a:avLst/>
          </a:prstGeom>
          <a:solidFill>
            <a:srgbClr val="83CA70"/>
          </a:solidFill>
          <a:ln>
            <a:solidFill>
              <a:srgbClr val="83CA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2D25CDD-6862-708E-7CBF-6032364D2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138" y="2606515"/>
            <a:ext cx="10515600" cy="1325563"/>
          </a:xfrm>
        </p:spPr>
        <p:txBody>
          <a:bodyPr/>
          <a:lstStyle/>
          <a:p>
            <a:r>
              <a:rPr lang="hr-HR" dirty="0">
                <a:solidFill>
                  <a:schemeClr val="bg1"/>
                </a:solidFill>
                <a:latin typeface="Bahnschrift Light" panose="020B0502040204020203" pitchFamily="34" charset="0"/>
              </a:rPr>
              <a:t>ZAKLJUČAK</a:t>
            </a:r>
            <a:endParaRPr lang="en-US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EE9CE4AF-FB53-629C-C47C-50CEBA5BA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4878" y="887254"/>
            <a:ext cx="7168179" cy="534499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hr-HR" sz="2100" dirty="0">
                <a:latin typeface="Bahnschrift Light" panose="020B0502040204020203" pitchFamily="34" charset="0"/>
              </a:rPr>
              <a:t>AFM i LSCM nisu prikladne metode za karakterizaciju TiO</a:t>
            </a:r>
            <a:r>
              <a:rPr lang="hr-HR" sz="2100" baseline="-25000" dirty="0">
                <a:latin typeface="Bahnschrift Light" panose="020B0502040204020203" pitchFamily="34" charset="0"/>
              </a:rPr>
              <a:t>2</a:t>
            </a:r>
            <a:r>
              <a:rPr lang="hr-HR" sz="2100" dirty="0">
                <a:latin typeface="Bahnschrift Light" panose="020B0502040204020203" pitchFamily="34" charset="0"/>
              </a:rPr>
              <a:t> i </a:t>
            </a:r>
            <a:r>
              <a:rPr lang="hr-HR" sz="2100" dirty="0" err="1">
                <a:latin typeface="Bahnschrift Light" panose="020B0502040204020203" pitchFamily="34" charset="0"/>
              </a:rPr>
              <a:t>ZnO</a:t>
            </a:r>
            <a:endParaRPr lang="hr-HR" sz="2100" dirty="0">
              <a:latin typeface="Bahnschrift Light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hr-HR" sz="2100" dirty="0">
                <a:latin typeface="Bahnschrift Light" panose="020B0502040204020203" pitchFamily="34" charset="0"/>
              </a:rPr>
              <a:t>XRD i TEM su prikladne metode za karakterizaciju TiO</a:t>
            </a:r>
            <a:r>
              <a:rPr lang="hr-HR" sz="2100" baseline="-25000" dirty="0">
                <a:latin typeface="Bahnschrift Light" panose="020B0502040204020203" pitchFamily="34" charset="0"/>
              </a:rPr>
              <a:t>2</a:t>
            </a:r>
            <a:r>
              <a:rPr lang="hr-HR" sz="2100" dirty="0">
                <a:latin typeface="Bahnschrift Light" panose="020B0502040204020203" pitchFamily="34" charset="0"/>
              </a:rPr>
              <a:t> i </a:t>
            </a:r>
            <a:r>
              <a:rPr lang="hr-HR" sz="2100" dirty="0" err="1">
                <a:latin typeface="Bahnschrift Light" panose="020B0502040204020203" pitchFamily="34" charset="0"/>
              </a:rPr>
              <a:t>ZnO</a:t>
            </a:r>
            <a:r>
              <a:rPr lang="hr-HR" sz="2100" dirty="0">
                <a:latin typeface="Bahnschrift Light" panose="020B0502040204020203" pitchFamily="34" charset="0"/>
              </a:rPr>
              <a:t> i daju slične rezultate: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r-HR" sz="1700" dirty="0">
                <a:latin typeface="Bahnschrift Light" panose="020B0502040204020203" pitchFamily="34" charset="0"/>
              </a:rPr>
              <a:t> </a:t>
            </a:r>
            <a:r>
              <a:rPr lang="hr-HR" sz="2100" dirty="0">
                <a:latin typeface="Bahnschrift Light" panose="020B0502040204020203" pitchFamily="34" charset="0"/>
              </a:rPr>
              <a:t>XRD određuje veličinu kristala	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r-HR" sz="2100" dirty="0">
                <a:latin typeface="Bahnschrift Light" panose="020B0502040204020203" pitchFamily="34" charset="0"/>
              </a:rPr>
              <a:t>TEM određuje veličinu čestica i morfologiju</a:t>
            </a:r>
          </a:p>
          <a:p>
            <a:pPr>
              <a:lnSpc>
                <a:spcPct val="150000"/>
              </a:lnSpc>
            </a:pPr>
            <a:r>
              <a:rPr lang="hr-HR" sz="1800" kern="0" dirty="0">
                <a:latin typeface="Bahnschrift Light" panose="020B0502040204020203" pitchFamily="34" charset="0"/>
              </a:rPr>
              <a:t>v</a:t>
            </a:r>
            <a:r>
              <a:rPr lang="en-US" sz="1800" kern="0" dirty="0" err="1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eličina</a:t>
            </a:r>
            <a:r>
              <a:rPr lang="en-US" sz="18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čestica</a:t>
            </a:r>
            <a:r>
              <a:rPr lang="en-US" sz="18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iz</a:t>
            </a:r>
            <a:r>
              <a:rPr lang="en-US" sz="18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TEM-a </a:t>
            </a:r>
            <a:r>
              <a:rPr lang="en-US" sz="1800" kern="0" dirty="0" err="1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i</a:t>
            </a:r>
            <a:r>
              <a:rPr lang="en-US" sz="18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veličina</a:t>
            </a:r>
            <a:r>
              <a:rPr lang="en-US" sz="18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kristala</a:t>
            </a:r>
            <a:r>
              <a:rPr lang="en-US" sz="18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ne </a:t>
            </a:r>
            <a:r>
              <a:rPr lang="en-US" sz="1800" kern="0" dirty="0" err="1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moraju</a:t>
            </a:r>
            <a:r>
              <a:rPr lang="en-US" sz="18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iste</a:t>
            </a:r>
            <a:r>
              <a:rPr lang="hr-HR" sz="1800" kern="0" dirty="0"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hr-HR" sz="1800" kern="0" dirty="0">
                <a:latin typeface="Bahnschrift Light" panose="020B0502040204020203" pitchFamily="34" charset="0"/>
                <a:ea typeface="Times New Roman" panose="02020603050405020304" pitchFamily="18" charset="0"/>
                <a:sym typeface="Wingdings" panose="05000000000000000000" pitchFamily="2" charset="2"/>
              </a:rPr>
              <a:t> j</a:t>
            </a:r>
            <a:r>
              <a:rPr lang="en-US" sz="1800" kern="0" dirty="0" err="1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edna</a:t>
            </a:r>
            <a:r>
              <a:rPr lang="en-US" sz="18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čestica</a:t>
            </a:r>
            <a:r>
              <a:rPr lang="en-US" sz="18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može</a:t>
            </a:r>
            <a:r>
              <a:rPr lang="en-US" sz="18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biti</a:t>
            </a:r>
            <a:r>
              <a:rPr lang="en-US" sz="18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sastavljena</a:t>
            </a:r>
            <a:r>
              <a:rPr lang="en-US" sz="18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od </a:t>
            </a:r>
            <a:r>
              <a:rPr lang="en-US" sz="1800" kern="0" dirty="0" err="1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nekoliko</a:t>
            </a:r>
            <a:r>
              <a:rPr lang="en-US" sz="18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kristala</a:t>
            </a:r>
            <a:r>
              <a:rPr lang="en-US" sz="18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ili</a:t>
            </a:r>
            <a:r>
              <a:rPr lang="en-US" sz="18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jedna</a:t>
            </a:r>
            <a:r>
              <a:rPr lang="en-US" sz="18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čestica</a:t>
            </a:r>
            <a:r>
              <a:rPr lang="en-US" sz="18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može</a:t>
            </a:r>
            <a:r>
              <a:rPr lang="en-US" sz="18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biti</a:t>
            </a:r>
            <a:r>
              <a:rPr lang="en-US" sz="18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jedna</a:t>
            </a:r>
            <a:r>
              <a:rPr lang="en-US" sz="18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kristalna</a:t>
            </a:r>
            <a:r>
              <a:rPr lang="en-US" sz="18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domena</a:t>
            </a:r>
            <a:r>
              <a:rPr lang="en-US" sz="18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(</a:t>
            </a:r>
            <a:r>
              <a:rPr lang="en-US" sz="1800" kern="0" dirty="0" err="1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ili</a:t>
            </a:r>
            <a:r>
              <a:rPr lang="en-US" sz="18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kristal</a:t>
            </a:r>
            <a:r>
              <a:rPr lang="en-US" sz="18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)</a:t>
            </a:r>
            <a:endParaRPr lang="hr-HR" sz="1800" kern="0" dirty="0">
              <a:effectLst/>
              <a:latin typeface="Bahnschrift Light" panose="020B0502040204020203" pitchFamily="34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hr-HR" sz="2100" kern="0" dirty="0">
                <a:latin typeface="Bahnschrift Light" panose="020B0502040204020203" pitchFamily="34" charset="0"/>
              </a:rPr>
              <a:t>NEDOSTACI: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1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XRD</a:t>
            </a:r>
            <a:r>
              <a:rPr lang="hr-HR" sz="2100" kern="0" dirty="0">
                <a:latin typeface="Bahnschrift Light" panose="020B0502040204020203" pitchFamily="34" charset="0"/>
                <a:ea typeface="Times New Roman" panose="02020603050405020304" pitchFamily="18" charset="0"/>
              </a:rPr>
              <a:t> - </a:t>
            </a:r>
            <a:r>
              <a:rPr lang="en-US" sz="21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ne </a:t>
            </a:r>
            <a:r>
              <a:rPr lang="en-US" sz="2100" kern="0" dirty="0" err="1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može</a:t>
            </a:r>
            <a:r>
              <a:rPr lang="en-US" sz="21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100" kern="0" dirty="0" err="1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dati</a:t>
            </a:r>
            <a:r>
              <a:rPr lang="en-US" sz="21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100" kern="0" dirty="0" err="1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sliku</a:t>
            </a:r>
            <a:r>
              <a:rPr lang="en-US" sz="21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100" kern="0" dirty="0" err="1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nanočestica</a:t>
            </a:r>
            <a:r>
              <a:rPr lang="en-US" sz="21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100" kern="0" dirty="0" err="1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niti</a:t>
            </a:r>
            <a:r>
              <a:rPr lang="en-US" sz="21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100" kern="0" dirty="0" err="1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uzorkovati</a:t>
            </a:r>
            <a:r>
              <a:rPr lang="en-US" sz="21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100" kern="0" dirty="0" err="1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više</a:t>
            </a:r>
            <a:r>
              <a:rPr lang="en-US" sz="21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od 200 nm</a:t>
            </a:r>
            <a:endParaRPr lang="hr-HR" sz="2100" kern="0" dirty="0">
              <a:effectLst/>
              <a:latin typeface="Bahnschrift Light" panose="020B0502040204020203" pitchFamily="34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1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TEM </a:t>
            </a:r>
            <a:r>
              <a:rPr lang="hr-HR" sz="21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- </a:t>
            </a:r>
            <a:r>
              <a:rPr lang="en-US" sz="2100" kern="0" dirty="0" err="1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potrebna</a:t>
            </a:r>
            <a:r>
              <a:rPr lang="en-US" sz="21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100" kern="0" dirty="0" err="1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prethodna</a:t>
            </a:r>
            <a:r>
              <a:rPr lang="en-US" sz="21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100" kern="0" dirty="0" err="1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priprema</a:t>
            </a:r>
            <a:r>
              <a:rPr lang="en-US" sz="21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100" kern="0" dirty="0" err="1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uzoraka</a:t>
            </a:r>
            <a:endParaRPr lang="en-US" sz="2100" dirty="0">
              <a:latin typeface="Bahnschrift Light" panose="020B0502040204020203" pitchFamily="34" charset="0"/>
            </a:endParaRPr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C99CB7A1-0979-51FB-24AC-3DA09BF66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DE29-ACF7-41BD-8988-BED7E4249EC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81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CA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0653AA8-4BE2-5AD0-B0D0-E67C04213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7306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sz="7200" dirty="0">
                <a:solidFill>
                  <a:schemeClr val="bg1"/>
                </a:solidFill>
                <a:latin typeface="Bahnschrift Light" panose="020B0502040204020203" pitchFamily="34" charset="0"/>
              </a:rPr>
              <a:t>HVALA NA PAŽNJI</a:t>
            </a:r>
            <a:endParaRPr lang="en-US" sz="7200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AE745EF2-0BFA-B307-5DCC-C23444FBA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DE29-ACF7-41BD-8988-BED7E4249EC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37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FF2FEE8B-9A85-B990-6572-BDAC74CFB5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917" t="21266" r="13751" b="13756"/>
          <a:stretch/>
        </p:blipFill>
        <p:spPr>
          <a:xfrm>
            <a:off x="92596" y="1712784"/>
            <a:ext cx="6690169" cy="4053053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29E0F798-7AA3-BC39-54D7-96832CB8D3BC}"/>
              </a:ext>
            </a:extLst>
          </p:cNvPr>
          <p:cNvSpPr txBox="1"/>
          <p:nvPr/>
        </p:nvSpPr>
        <p:spPr>
          <a:xfrm>
            <a:off x="193561" y="600038"/>
            <a:ext cx="8737505" cy="871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>
                <a:latin typeface="Bahnschrift Light" panose="020B0502040204020203" pitchFamily="34" charset="0"/>
              </a:rPr>
              <a:t>6,2% UV zračenja dopire do Zemlje </a:t>
            </a:r>
            <a:r>
              <a:rPr lang="hr-HR" dirty="0">
                <a:latin typeface="Bahnschrift Light" panose="020B0502040204020203" pitchFamily="34" charset="0"/>
                <a:sym typeface="Wingdings" panose="05000000000000000000" pitchFamily="2" charset="2"/>
              </a:rPr>
              <a:t> 98% UVA</a:t>
            </a:r>
            <a:br>
              <a:rPr lang="hr-HR" dirty="0">
                <a:latin typeface="Bahnschrift Light" panose="020B0502040204020203" pitchFamily="34" charset="0"/>
                <a:sym typeface="Wingdings" panose="05000000000000000000" pitchFamily="2" charset="2"/>
              </a:rPr>
            </a:br>
            <a:r>
              <a:rPr lang="hr-HR" dirty="0">
                <a:latin typeface="Bahnschrift Light" panose="020B0502040204020203" pitchFamily="34" charset="0"/>
                <a:sym typeface="Wingdings" panose="05000000000000000000" pitchFamily="2" charset="2"/>
              </a:rPr>
              <a:t>				    2% UVB</a:t>
            </a:r>
          </a:p>
        </p:txBody>
      </p:sp>
      <p:pic>
        <p:nvPicPr>
          <p:cNvPr id="9" name="Slika 8" descr="Slika na kojoj se prikazuje dijagram&#10;&#10;Opis je automatski generiran">
            <a:extLst>
              <a:ext uri="{FF2B5EF4-FFF2-40B4-BE49-F238E27FC236}">
                <a16:creationId xmlns:a16="http://schemas.microsoft.com/office/drawing/2014/main" xmlns="" id="{BB4ACE6B-6D19-CA1F-0C44-AE6D87621C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806" y="1720172"/>
            <a:ext cx="5164598" cy="4038276"/>
          </a:xfrm>
          <a:prstGeom prst="rect">
            <a:avLst/>
          </a:prstGeom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71897C97-D8A0-8417-8FF0-3A7AB869D16C}"/>
              </a:ext>
            </a:extLst>
          </p:cNvPr>
          <p:cNvSpPr txBox="1"/>
          <p:nvPr/>
        </p:nvSpPr>
        <p:spPr>
          <a:xfrm>
            <a:off x="8793481" y="3153661"/>
            <a:ext cx="5562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dirty="0">
                <a:solidFill>
                  <a:schemeClr val="bg1"/>
                </a:solidFill>
                <a:latin typeface="Bahnschrift Light" panose="020B0502040204020203" pitchFamily="34" charset="0"/>
              </a:rPr>
              <a:t>UVA</a:t>
            </a:r>
            <a:endParaRPr lang="en-US" sz="1400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50DCB125-6CC0-E487-373B-378F67A4EF0F}"/>
              </a:ext>
            </a:extLst>
          </p:cNvPr>
          <p:cNvSpPr txBox="1"/>
          <p:nvPr/>
        </p:nvSpPr>
        <p:spPr>
          <a:xfrm>
            <a:off x="9662161" y="3153661"/>
            <a:ext cx="5562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dirty="0">
                <a:solidFill>
                  <a:schemeClr val="bg1"/>
                </a:solidFill>
                <a:latin typeface="Bahnschrift Light" panose="020B0502040204020203" pitchFamily="34" charset="0"/>
              </a:rPr>
              <a:t>UVB</a:t>
            </a:r>
            <a:endParaRPr lang="en-US" sz="1400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97D34E7F-8D6C-2F98-AF53-CE3A0F292CEC}"/>
              </a:ext>
            </a:extLst>
          </p:cNvPr>
          <p:cNvSpPr txBox="1"/>
          <p:nvPr/>
        </p:nvSpPr>
        <p:spPr>
          <a:xfrm>
            <a:off x="7380981" y="4539893"/>
            <a:ext cx="1968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err="1">
                <a:latin typeface="Bahnschrift Light" panose="020B0502040204020203" pitchFamily="34" charset="0"/>
              </a:rPr>
              <a:t>epidermis</a:t>
            </a:r>
            <a:endParaRPr lang="en-US" sz="1400" dirty="0">
              <a:latin typeface="Bahnschrift Light" panose="020B0502040204020203" pitchFamily="34" charset="0"/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1671E90A-C71F-0BED-F3D5-EC5CC61F609A}"/>
              </a:ext>
            </a:extLst>
          </p:cNvPr>
          <p:cNvSpPr txBox="1"/>
          <p:nvPr/>
        </p:nvSpPr>
        <p:spPr>
          <a:xfrm>
            <a:off x="7615687" y="5086176"/>
            <a:ext cx="13902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err="1">
                <a:latin typeface="Bahnschrift Light" panose="020B0502040204020203" pitchFamily="34" charset="0"/>
              </a:rPr>
              <a:t>dermis</a:t>
            </a:r>
            <a:endParaRPr lang="en-US" sz="1400" dirty="0">
              <a:latin typeface="Bahnschrift Light" panose="020B0502040204020203" pitchFamily="34" charset="0"/>
            </a:endParaRP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xmlns="" id="{430E8E1A-8629-48C5-BB43-6A670A17CD46}"/>
              </a:ext>
            </a:extLst>
          </p:cNvPr>
          <p:cNvSpPr txBox="1"/>
          <p:nvPr/>
        </p:nvSpPr>
        <p:spPr>
          <a:xfrm>
            <a:off x="92596" y="6356350"/>
            <a:ext cx="12174968" cy="3118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hr-HR" sz="110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hr-HR" sz="1100" dirty="0" err="1">
                <a:effectLst/>
                <a:latin typeface="Bahnschrift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Chisvert</a:t>
            </a:r>
            <a:r>
              <a:rPr lang="hr-HR" sz="110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100" dirty="0" err="1">
                <a:effectLst/>
                <a:latin typeface="Bahnschrift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</a:t>
            </a:r>
            <a:r>
              <a:rPr lang="hr-HR" sz="110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100" dirty="0" err="1">
                <a:effectLst/>
                <a:latin typeface="Bahnschrift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hr-HR" sz="110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r-HR" sz="1100" i="1" dirty="0" err="1">
                <a:effectLst/>
                <a:latin typeface="Bahnschrift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Anaysis</a:t>
            </a:r>
            <a:r>
              <a:rPr lang="hr-HR" sz="1100" i="1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100" i="1" dirty="0" err="1">
                <a:effectLst/>
                <a:latin typeface="Bahnschrift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hr-HR" sz="1100" i="1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100" i="1" dirty="0" err="1">
                <a:effectLst/>
                <a:latin typeface="Bahnschrift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Cosmetic</a:t>
            </a:r>
            <a:r>
              <a:rPr lang="hr-HR" sz="1100" i="1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Products</a:t>
            </a:r>
            <a:r>
              <a:rPr lang="hr-HR" sz="110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Elsevier (2007) str. 83-120.</a:t>
            </a:r>
            <a:endParaRPr lang="en-US" sz="1100" dirty="0">
              <a:effectLst/>
              <a:latin typeface="Bahnschrift Light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zervirano mjesto broja slajda 17">
            <a:extLst>
              <a:ext uri="{FF2B5EF4-FFF2-40B4-BE49-F238E27FC236}">
                <a16:creationId xmlns:a16="http://schemas.microsoft.com/office/drawing/2014/main" xmlns="" id="{16E94CD7-D9C4-A6AA-C774-9F0D87ABC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DE29-ACF7-41BD-8988-BED7E4249EC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74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zervirano mjesto sadržaja 8" descr="Slika na kojoj se prikazuje u dvorani, hrana&#10;&#10;Opis je automatski generiran">
            <a:extLst>
              <a:ext uri="{FF2B5EF4-FFF2-40B4-BE49-F238E27FC236}">
                <a16:creationId xmlns:a16="http://schemas.microsoft.com/office/drawing/2014/main" xmlns="" id="{0D31A769-38B0-ADE3-AF21-53D8FE7CBC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9" b="21653"/>
          <a:stretch/>
        </p:blipFill>
        <p:spPr>
          <a:xfrm>
            <a:off x="0" y="-73534"/>
            <a:ext cx="12192000" cy="6985322"/>
          </a:xfrm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62E8FCAD-2B3C-0E27-3F59-95A5E276B8C8}"/>
              </a:ext>
            </a:extLst>
          </p:cNvPr>
          <p:cNvSpPr txBox="1"/>
          <p:nvPr/>
        </p:nvSpPr>
        <p:spPr>
          <a:xfrm>
            <a:off x="5278419" y="1341568"/>
            <a:ext cx="1635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Bahnschrift Light" panose="020B0502040204020203" pitchFamily="34" charset="0"/>
              </a:rPr>
              <a:t>TiO</a:t>
            </a:r>
            <a:r>
              <a:rPr lang="hr-HR" sz="2400" baseline="-25000" dirty="0">
                <a:latin typeface="Bahnschrift Light" panose="020B0502040204020203" pitchFamily="34" charset="0"/>
              </a:rPr>
              <a:t>2</a:t>
            </a:r>
            <a:endParaRPr lang="en-US" sz="2400" baseline="-25000" dirty="0">
              <a:latin typeface="Bahnschrift Light" panose="020B0502040204020203" pitchFamily="34" charset="0"/>
            </a:endParaRP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C3334AB5-DCC1-2A7D-393C-EF9175A166F3}"/>
              </a:ext>
            </a:extLst>
          </p:cNvPr>
          <p:cNvSpPr txBox="1"/>
          <p:nvPr/>
        </p:nvSpPr>
        <p:spPr>
          <a:xfrm>
            <a:off x="8349728" y="4240305"/>
            <a:ext cx="1635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Bahnschrift Light" panose="020B0502040204020203" pitchFamily="34" charset="0"/>
              </a:rPr>
              <a:t>TiO</a:t>
            </a:r>
            <a:r>
              <a:rPr lang="hr-HR" baseline="-25000" dirty="0">
                <a:latin typeface="Bahnschrift Light" panose="020B0502040204020203" pitchFamily="34" charset="0"/>
              </a:rPr>
              <a:t>2</a:t>
            </a:r>
            <a:endParaRPr lang="en-US" baseline="-25000" dirty="0">
              <a:latin typeface="Bahnschrift Light" panose="020B0502040204020203" pitchFamily="34" charset="0"/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0317E1EB-F96D-A6F5-3674-1336C01EFCD0}"/>
              </a:ext>
            </a:extLst>
          </p:cNvPr>
          <p:cNvSpPr txBox="1"/>
          <p:nvPr/>
        </p:nvSpPr>
        <p:spPr>
          <a:xfrm>
            <a:off x="6047591" y="571949"/>
            <a:ext cx="1635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Bahnschrift Light" panose="020B0502040204020203" pitchFamily="34" charset="0"/>
              </a:rPr>
              <a:t>TiO</a:t>
            </a:r>
            <a:r>
              <a:rPr lang="hr-HR" baseline="-25000" dirty="0">
                <a:latin typeface="Bahnschrift Light" panose="020B0502040204020203" pitchFamily="34" charset="0"/>
              </a:rPr>
              <a:t>2</a:t>
            </a:r>
            <a:endParaRPr lang="en-US" baseline="-25000" dirty="0">
              <a:latin typeface="Bahnschrift Light" panose="020B0502040204020203" pitchFamily="34" charset="0"/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DC8E9EC0-1240-655F-BBB1-93E59A19065A}"/>
              </a:ext>
            </a:extLst>
          </p:cNvPr>
          <p:cNvSpPr txBox="1"/>
          <p:nvPr/>
        </p:nvSpPr>
        <p:spPr>
          <a:xfrm>
            <a:off x="3971364" y="4767031"/>
            <a:ext cx="1635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Bahnschrift Light" panose="020B0502040204020203" pitchFamily="34" charset="0"/>
              </a:rPr>
              <a:t>TiO</a:t>
            </a:r>
            <a:r>
              <a:rPr lang="hr-HR" sz="2400" baseline="-25000" dirty="0">
                <a:latin typeface="Bahnschrift Light" panose="020B0502040204020203" pitchFamily="34" charset="0"/>
              </a:rPr>
              <a:t>2</a:t>
            </a:r>
            <a:endParaRPr lang="en-US" sz="2400" baseline="-25000" dirty="0">
              <a:latin typeface="Bahnschrift Light" panose="020B0502040204020203" pitchFamily="34" charset="0"/>
            </a:endParaRP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7FCFA4A6-B17A-B643-2017-4ED40D825403}"/>
              </a:ext>
            </a:extLst>
          </p:cNvPr>
          <p:cNvSpPr txBox="1"/>
          <p:nvPr/>
        </p:nvSpPr>
        <p:spPr>
          <a:xfrm>
            <a:off x="11550127" y="5673795"/>
            <a:ext cx="1635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Bahnschrift Light" panose="020B0502040204020203" pitchFamily="34" charset="0"/>
              </a:rPr>
              <a:t>TiO</a:t>
            </a:r>
            <a:r>
              <a:rPr lang="hr-HR" baseline="-25000" dirty="0">
                <a:latin typeface="Bahnschrift Light" panose="020B0502040204020203" pitchFamily="34" charset="0"/>
              </a:rPr>
              <a:t>2</a:t>
            </a:r>
            <a:endParaRPr lang="en-US" baseline="-25000" dirty="0">
              <a:latin typeface="Bahnschrift Light" panose="020B0502040204020203" pitchFamily="34" charset="0"/>
            </a:endParaRP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xmlns="" id="{12D0695C-DF00-2E6F-96D1-11F6DB3EB62F}"/>
              </a:ext>
            </a:extLst>
          </p:cNvPr>
          <p:cNvSpPr txBox="1"/>
          <p:nvPr/>
        </p:nvSpPr>
        <p:spPr>
          <a:xfrm>
            <a:off x="6391835" y="6085996"/>
            <a:ext cx="12909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err="1">
                <a:latin typeface="Bahnschrift Light" panose="020B0502040204020203" pitchFamily="34" charset="0"/>
              </a:rPr>
              <a:t>ZnO</a:t>
            </a:r>
            <a:endParaRPr lang="en-US" sz="2000" dirty="0">
              <a:latin typeface="Bahnschrift Light" panose="020B0502040204020203" pitchFamily="34" charset="0"/>
            </a:endParaRP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xmlns="" id="{B4934BC4-390A-E0D7-CF62-391C8ABB17D6}"/>
              </a:ext>
            </a:extLst>
          </p:cNvPr>
          <p:cNvSpPr txBox="1"/>
          <p:nvPr/>
        </p:nvSpPr>
        <p:spPr>
          <a:xfrm>
            <a:off x="3078480" y="5673795"/>
            <a:ext cx="1290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latin typeface="Bahnschrift Light" panose="020B0502040204020203" pitchFamily="34" charset="0"/>
              </a:rPr>
              <a:t>ZnO</a:t>
            </a:r>
            <a:endParaRPr lang="en-US" dirty="0">
              <a:latin typeface="Bahnschrift Light" panose="020B0502040204020203" pitchFamily="34" charset="0"/>
            </a:endParaRP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xmlns="" id="{9F6F7820-D676-80B3-A82A-A84C61A1DC65}"/>
              </a:ext>
            </a:extLst>
          </p:cNvPr>
          <p:cNvSpPr txBox="1"/>
          <p:nvPr/>
        </p:nvSpPr>
        <p:spPr>
          <a:xfrm>
            <a:off x="11076790" y="1029161"/>
            <a:ext cx="1290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latin typeface="Bahnschrift Light" panose="020B0502040204020203" pitchFamily="34" charset="0"/>
              </a:rPr>
              <a:t>ZnO</a:t>
            </a:r>
            <a:endParaRPr lang="en-US" dirty="0">
              <a:latin typeface="Bahnschrift Light" panose="020B0502040204020203" pitchFamily="34" charset="0"/>
            </a:endParaRP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xmlns="" id="{FC32021C-E114-BCBB-0512-E1DF225F2AB6}"/>
              </a:ext>
            </a:extLst>
          </p:cNvPr>
          <p:cNvSpPr txBox="1"/>
          <p:nvPr/>
        </p:nvSpPr>
        <p:spPr>
          <a:xfrm>
            <a:off x="9038217" y="5304463"/>
            <a:ext cx="1290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latin typeface="Bahnschrift Light" panose="020B0502040204020203" pitchFamily="34" charset="0"/>
              </a:rPr>
              <a:t>ZnO</a:t>
            </a:r>
            <a:endParaRPr lang="en-US" dirty="0">
              <a:latin typeface="Bahnschrift Light" panose="020B0502040204020203" pitchFamily="34" charset="0"/>
            </a:endParaRP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xmlns="" id="{59DD0AF8-0231-2188-2B5A-B37B60FC0264}"/>
              </a:ext>
            </a:extLst>
          </p:cNvPr>
          <p:cNvSpPr txBox="1"/>
          <p:nvPr/>
        </p:nvSpPr>
        <p:spPr>
          <a:xfrm>
            <a:off x="10162389" y="2131856"/>
            <a:ext cx="1290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latin typeface="Bahnschrift Light" panose="020B0502040204020203" pitchFamily="34" charset="0"/>
              </a:rPr>
              <a:t>ZnO</a:t>
            </a:r>
            <a:endParaRPr lang="en-US" dirty="0">
              <a:latin typeface="Bahnschrift Light" panose="020B0502040204020203" pitchFamily="34" charset="0"/>
            </a:endParaRPr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xmlns="" id="{F164427A-6B18-EB36-F962-DE2CEFF4C5B0}"/>
              </a:ext>
            </a:extLst>
          </p:cNvPr>
          <p:cNvSpPr txBox="1"/>
          <p:nvPr/>
        </p:nvSpPr>
        <p:spPr>
          <a:xfrm>
            <a:off x="186467" y="6244807"/>
            <a:ext cx="1290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latin typeface="Bahnschrift Light" panose="020B0502040204020203" pitchFamily="34" charset="0"/>
              </a:rPr>
              <a:t>ZnO</a:t>
            </a:r>
            <a:endParaRPr lang="en-US" dirty="0">
              <a:latin typeface="Bahnschrift Light" panose="020B0502040204020203" pitchFamily="34" charset="0"/>
            </a:endParaRPr>
          </a:p>
        </p:txBody>
      </p:sp>
      <p:sp>
        <p:nvSpPr>
          <p:cNvPr id="22" name="TekstniOkvir 21">
            <a:extLst>
              <a:ext uri="{FF2B5EF4-FFF2-40B4-BE49-F238E27FC236}">
                <a16:creationId xmlns:a16="http://schemas.microsoft.com/office/drawing/2014/main" xmlns="" id="{651FCDA3-FDC7-3C66-424D-D873CAC2E016}"/>
              </a:ext>
            </a:extLst>
          </p:cNvPr>
          <p:cNvSpPr txBox="1"/>
          <p:nvPr/>
        </p:nvSpPr>
        <p:spPr>
          <a:xfrm>
            <a:off x="8846373" y="4777767"/>
            <a:ext cx="8390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err="1">
                <a:latin typeface="Bahnschrift Light" panose="020B0502040204020203" pitchFamily="34" charset="0"/>
              </a:rPr>
              <a:t>ZnO</a:t>
            </a:r>
            <a:endParaRPr lang="en-US" sz="1200" dirty="0">
              <a:latin typeface="Bahnschrift Light" panose="020B0502040204020203" pitchFamily="34" charset="0"/>
            </a:endParaRPr>
          </a:p>
        </p:txBody>
      </p:sp>
      <p:sp>
        <p:nvSpPr>
          <p:cNvPr id="23" name="TekstniOkvir 22">
            <a:extLst>
              <a:ext uri="{FF2B5EF4-FFF2-40B4-BE49-F238E27FC236}">
                <a16:creationId xmlns:a16="http://schemas.microsoft.com/office/drawing/2014/main" xmlns="" id="{83DE8EBF-CE2C-E1C6-4A16-B3B337C1BC6A}"/>
              </a:ext>
            </a:extLst>
          </p:cNvPr>
          <p:cNvSpPr txBox="1"/>
          <p:nvPr/>
        </p:nvSpPr>
        <p:spPr>
          <a:xfrm>
            <a:off x="10739717" y="1716304"/>
            <a:ext cx="12909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err="1">
                <a:latin typeface="Bahnschrift Light" panose="020B0502040204020203" pitchFamily="34" charset="0"/>
              </a:rPr>
              <a:t>ZnO</a:t>
            </a:r>
            <a:endParaRPr lang="en-US" sz="1200" dirty="0">
              <a:latin typeface="Bahnschrift Light" panose="020B0502040204020203" pitchFamily="34" charset="0"/>
            </a:endParaRPr>
          </a:p>
        </p:txBody>
      </p:sp>
      <p:sp>
        <p:nvSpPr>
          <p:cNvPr id="24" name="Rezervirano mjesto broja slajda 23">
            <a:extLst>
              <a:ext uri="{FF2B5EF4-FFF2-40B4-BE49-F238E27FC236}">
                <a16:creationId xmlns:a16="http://schemas.microsoft.com/office/drawing/2014/main" xmlns="" id="{EEF0AAA3-8DA0-BDE1-D5B5-9EC611B59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1674" y="6368621"/>
            <a:ext cx="2743200" cy="365125"/>
          </a:xfrm>
        </p:spPr>
        <p:txBody>
          <a:bodyPr/>
          <a:lstStyle/>
          <a:p>
            <a:fld id="{C21CDE29-ACF7-41BD-8988-BED7E4249EC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49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xmlns="" id="{1CD15ED5-0C3E-9472-284F-8692A3E375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6571268"/>
              </p:ext>
            </p:extLst>
          </p:nvPr>
        </p:nvGraphicFramePr>
        <p:xfrm>
          <a:off x="2252341" y="-92313"/>
          <a:ext cx="7411495" cy="2250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Slika 6" descr="Slika na kojoj se prikazuje dijagram&#10;&#10;Opis je automatski generiran">
            <a:extLst>
              <a:ext uri="{FF2B5EF4-FFF2-40B4-BE49-F238E27FC236}">
                <a16:creationId xmlns:a16="http://schemas.microsoft.com/office/drawing/2014/main" xmlns="" id="{F7D5C89A-14D1-8504-6F36-425AD85F33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251" y="3339329"/>
            <a:ext cx="7931498" cy="2948651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21080E08-DE63-CC95-A170-A5FB6B486C39}"/>
              </a:ext>
            </a:extLst>
          </p:cNvPr>
          <p:cNvSpPr txBox="1"/>
          <p:nvPr/>
        </p:nvSpPr>
        <p:spPr>
          <a:xfrm>
            <a:off x="1620965" y="5675088"/>
            <a:ext cx="18061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400" dirty="0">
                <a:latin typeface="Bahnschrift Light" panose="020B0502040204020203" pitchFamily="34" charset="0"/>
              </a:rPr>
              <a:t>EPIDERMIS</a:t>
            </a:r>
          </a:p>
          <a:p>
            <a:pPr algn="r"/>
            <a:r>
              <a:rPr lang="hr-HR" sz="1400" dirty="0">
                <a:latin typeface="Bahnschrift Light" panose="020B0502040204020203" pitchFamily="34" charset="0"/>
              </a:rPr>
              <a:t>DERMIS</a:t>
            </a:r>
          </a:p>
          <a:p>
            <a:pPr algn="r"/>
            <a:r>
              <a:rPr lang="hr-HR" sz="1400" dirty="0">
                <a:latin typeface="Bahnschrift Light" panose="020B0502040204020203" pitchFamily="34" charset="0"/>
              </a:rPr>
              <a:t>HIPODERMIS</a:t>
            </a:r>
            <a:endParaRPr lang="en-US" sz="1400" dirty="0">
              <a:latin typeface="Bahnschrift Light" panose="020B0502040204020203" pitchFamily="34" charset="0"/>
            </a:endParaRP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F6CA4BA2-8389-82ED-FD22-7A5E06279800}"/>
              </a:ext>
            </a:extLst>
          </p:cNvPr>
          <p:cNvSpPr txBox="1"/>
          <p:nvPr/>
        </p:nvSpPr>
        <p:spPr>
          <a:xfrm>
            <a:off x="6096000" y="5796024"/>
            <a:ext cx="3333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latin typeface="Bahnschrift Light" panose="020B0502040204020203" pitchFamily="34" charset="0"/>
              </a:rPr>
              <a:t>ORGANSKI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3F8010EA-97AB-95FF-090D-3C21690F0E33}"/>
              </a:ext>
            </a:extLst>
          </p:cNvPr>
          <p:cNvSpPr txBox="1"/>
          <p:nvPr/>
        </p:nvSpPr>
        <p:spPr>
          <a:xfrm>
            <a:off x="6096000" y="5486507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600" dirty="0">
                <a:latin typeface="Bahnschrift Light" panose="020B0502040204020203" pitchFamily="34" charset="0"/>
              </a:rPr>
              <a:t>ANORGANSKI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55741336-061E-968C-1566-0B0C96BFFB2A}"/>
              </a:ext>
            </a:extLst>
          </p:cNvPr>
          <p:cNvSpPr txBox="1"/>
          <p:nvPr/>
        </p:nvSpPr>
        <p:spPr>
          <a:xfrm>
            <a:off x="4812042" y="4296932"/>
            <a:ext cx="22920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100" dirty="0" err="1">
                <a:latin typeface="Bahnschrift Light" panose="020B0502040204020203" pitchFamily="34" charset="0"/>
              </a:rPr>
              <a:t>konformacijske</a:t>
            </a:r>
            <a:r>
              <a:rPr lang="hr-HR" sz="1100" dirty="0">
                <a:latin typeface="Bahnschrift Light" panose="020B0502040204020203" pitchFamily="34" charset="0"/>
              </a:rPr>
              <a:t> </a:t>
            </a:r>
          </a:p>
          <a:p>
            <a:r>
              <a:rPr lang="hr-HR" sz="1100" dirty="0">
                <a:latin typeface="Bahnschrift Light" panose="020B0502040204020203" pitchFamily="34" charset="0"/>
              </a:rPr>
              <a:t>promjene</a:t>
            </a:r>
            <a:endParaRPr lang="en-US" sz="1100" dirty="0">
              <a:latin typeface="Bahnschrift Light" panose="020B0502040204020203" pitchFamily="34" charset="0"/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A75AA282-39F3-B6BC-E2AE-1ADB797153E6}"/>
              </a:ext>
            </a:extLst>
          </p:cNvPr>
          <p:cNvSpPr txBox="1"/>
          <p:nvPr/>
        </p:nvSpPr>
        <p:spPr>
          <a:xfrm>
            <a:off x="4946154" y="3593993"/>
            <a:ext cx="18061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100" dirty="0">
                <a:latin typeface="Bahnschrift Light" panose="020B0502040204020203" pitchFamily="34" charset="0"/>
              </a:rPr>
              <a:t>emisija zračenja viših valnih duljina</a:t>
            </a:r>
            <a:endParaRPr lang="en-US" sz="1100" dirty="0">
              <a:latin typeface="Bahnschrift Light" panose="020B0502040204020203" pitchFamily="34" charset="0"/>
            </a:endParaRP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F096D805-26D1-F65C-D711-B3A3016E471C}"/>
              </a:ext>
            </a:extLst>
          </p:cNvPr>
          <p:cNvSpPr txBox="1"/>
          <p:nvPr/>
        </p:nvSpPr>
        <p:spPr>
          <a:xfrm>
            <a:off x="3098749" y="3060331"/>
            <a:ext cx="28593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100" dirty="0">
                <a:latin typeface="Bahnschrift Light" panose="020B0502040204020203" pitchFamily="34" charset="0"/>
              </a:rPr>
              <a:t>oslobađanje upadne energije kao topline</a:t>
            </a:r>
            <a:endParaRPr lang="en-US" sz="1100" dirty="0">
              <a:latin typeface="Bahnschrift Light" panose="020B0502040204020203" pitchFamily="34" charset="0"/>
            </a:endParaRP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xmlns="" id="{6E088D4B-49AE-C5E5-409F-DCA249608D45}"/>
              </a:ext>
            </a:extLst>
          </p:cNvPr>
          <p:cNvSpPr txBox="1"/>
          <p:nvPr/>
        </p:nvSpPr>
        <p:spPr>
          <a:xfrm>
            <a:off x="7997426" y="3327232"/>
            <a:ext cx="10663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100" dirty="0">
                <a:latin typeface="Bahnschrift Light" panose="020B0502040204020203" pitchFamily="34" charset="0"/>
              </a:rPr>
              <a:t>refleksija</a:t>
            </a:r>
            <a:endParaRPr lang="en-US" sz="1100" dirty="0">
              <a:latin typeface="Bahnschrift Light" panose="020B0502040204020203" pitchFamily="34" charset="0"/>
            </a:endParaRP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xmlns="" id="{DD2E0B2E-38AD-7A42-23FF-5D102CEB6328}"/>
              </a:ext>
            </a:extLst>
          </p:cNvPr>
          <p:cNvSpPr txBox="1"/>
          <p:nvPr/>
        </p:nvSpPr>
        <p:spPr>
          <a:xfrm>
            <a:off x="9223819" y="3636749"/>
            <a:ext cx="13472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100" dirty="0">
                <a:latin typeface="Bahnschrift Light" panose="020B0502040204020203" pitchFamily="34" charset="0"/>
              </a:rPr>
              <a:t>raspršenje</a:t>
            </a:r>
            <a:endParaRPr lang="en-US" sz="1100" dirty="0">
              <a:latin typeface="Bahnschrift Light" panose="020B0502040204020203" pitchFamily="34" charset="0"/>
            </a:endParaRP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xmlns="" id="{A7111361-D599-2111-1AAE-113A6D30787B}"/>
              </a:ext>
            </a:extLst>
          </p:cNvPr>
          <p:cNvSpPr txBox="1"/>
          <p:nvPr/>
        </p:nvSpPr>
        <p:spPr>
          <a:xfrm>
            <a:off x="9223819" y="4285717"/>
            <a:ext cx="14691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100" dirty="0">
                <a:latin typeface="Bahnschrift Light" panose="020B0502040204020203" pitchFamily="34" charset="0"/>
              </a:rPr>
              <a:t>apsorpcija</a:t>
            </a:r>
            <a:endParaRPr lang="en-US" sz="1100" dirty="0">
              <a:latin typeface="Bahnschrift Light" panose="020B0502040204020203" pitchFamily="34" charset="0"/>
            </a:endParaRP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xmlns="" id="{54131111-64B0-74C3-0AD3-9149F9DF4A4B}"/>
              </a:ext>
            </a:extLst>
          </p:cNvPr>
          <p:cNvSpPr txBox="1"/>
          <p:nvPr/>
        </p:nvSpPr>
        <p:spPr>
          <a:xfrm>
            <a:off x="0" y="2473343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latin typeface="Bahnschrift Light" panose="020B0502040204020203" pitchFamily="34" charset="0"/>
              </a:rPr>
              <a:t>NAČIN DJELOVANJA UV FILTRA:</a:t>
            </a:r>
            <a:endParaRPr lang="en-US" dirty="0">
              <a:latin typeface="Bahnschrift Light" panose="020B0502040204020203" pitchFamily="34" charset="0"/>
            </a:endParaRP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xmlns="" id="{B973F4C8-4CF3-2A10-D0A9-88C4BC104829}"/>
              </a:ext>
            </a:extLst>
          </p:cNvPr>
          <p:cNvSpPr txBox="1"/>
          <p:nvPr/>
        </p:nvSpPr>
        <p:spPr>
          <a:xfrm>
            <a:off x="96160" y="6538912"/>
            <a:ext cx="38877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E. B. Manaia</a:t>
            </a:r>
            <a:r>
              <a:rPr lang="hr-HR" sz="11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at </a:t>
            </a:r>
            <a:r>
              <a:rPr lang="hr-HR" sz="1100" kern="0" dirty="0" err="1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al</a:t>
            </a:r>
            <a:r>
              <a:rPr lang="hr-HR" sz="11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. </a:t>
            </a:r>
            <a:r>
              <a:rPr lang="en-US" sz="1100" i="1" dirty="0">
                <a:solidFill>
                  <a:srgbClr val="202124"/>
                </a:solidFill>
                <a:effectLst/>
                <a:latin typeface="Bahnschrift Light" panose="020B0502040204020203" pitchFamily="34" charset="0"/>
              </a:rPr>
              <a:t>Braz. J. Pharm. Sci.</a:t>
            </a:r>
            <a:r>
              <a:rPr lang="en-US" sz="1100" i="1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100" b="1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49</a:t>
            </a:r>
            <a:r>
              <a:rPr lang="en-US" sz="11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(2) (2013) 201-209</a:t>
            </a:r>
            <a:endParaRPr lang="en-US" sz="1100" dirty="0">
              <a:latin typeface="Bahnschrift Light" panose="020B0502040204020203" pitchFamily="34" charset="0"/>
            </a:endParaRPr>
          </a:p>
        </p:txBody>
      </p:sp>
      <p:sp>
        <p:nvSpPr>
          <p:cNvPr id="21" name="Elipsa 20">
            <a:extLst>
              <a:ext uri="{FF2B5EF4-FFF2-40B4-BE49-F238E27FC236}">
                <a16:creationId xmlns:a16="http://schemas.microsoft.com/office/drawing/2014/main" xmlns="" id="{7E419B4B-F3B0-B22B-4982-9F5796572472}"/>
              </a:ext>
            </a:extLst>
          </p:cNvPr>
          <p:cNvSpPr/>
          <p:nvPr/>
        </p:nvSpPr>
        <p:spPr>
          <a:xfrm>
            <a:off x="7918516" y="994970"/>
            <a:ext cx="1404594" cy="869193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zervirano mjesto broja slajda 21">
            <a:extLst>
              <a:ext uri="{FF2B5EF4-FFF2-40B4-BE49-F238E27FC236}">
                <a16:creationId xmlns:a16="http://schemas.microsoft.com/office/drawing/2014/main" xmlns="" id="{B13BA57D-7EE6-2FEF-F3EC-C57A8122F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DE29-ACF7-41BD-8988-BED7E4249EC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903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avokutnik 14">
            <a:extLst>
              <a:ext uri="{FF2B5EF4-FFF2-40B4-BE49-F238E27FC236}">
                <a16:creationId xmlns:a16="http://schemas.microsoft.com/office/drawing/2014/main" xmlns="" id="{A0DE20C7-2E07-41F5-8AC3-F1E5A79429E4}"/>
              </a:ext>
            </a:extLst>
          </p:cNvPr>
          <p:cNvSpPr/>
          <p:nvPr/>
        </p:nvSpPr>
        <p:spPr>
          <a:xfrm>
            <a:off x="-9095" y="1935088"/>
            <a:ext cx="4172304" cy="387667"/>
          </a:xfrm>
          <a:prstGeom prst="rect">
            <a:avLst/>
          </a:prstGeom>
          <a:solidFill>
            <a:srgbClr val="83CA70"/>
          </a:solidFill>
          <a:ln>
            <a:solidFill>
              <a:srgbClr val="83CA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ravokutnik 13">
            <a:extLst>
              <a:ext uri="{FF2B5EF4-FFF2-40B4-BE49-F238E27FC236}">
                <a16:creationId xmlns:a16="http://schemas.microsoft.com/office/drawing/2014/main" xmlns="" id="{64B09BC2-B69B-E10E-1CD1-451C017FBCE8}"/>
              </a:ext>
            </a:extLst>
          </p:cNvPr>
          <p:cNvSpPr/>
          <p:nvPr/>
        </p:nvSpPr>
        <p:spPr>
          <a:xfrm>
            <a:off x="0" y="298133"/>
            <a:ext cx="2683565" cy="387667"/>
          </a:xfrm>
          <a:prstGeom prst="rect">
            <a:avLst/>
          </a:prstGeom>
          <a:solidFill>
            <a:srgbClr val="83CA70"/>
          </a:solidFill>
          <a:ln>
            <a:solidFill>
              <a:srgbClr val="83CA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 descr="Slika na kojoj se prikazuje grafikon&#10;&#10;Opis je automatski generiran">
            <a:extLst>
              <a:ext uri="{FF2B5EF4-FFF2-40B4-BE49-F238E27FC236}">
                <a16:creationId xmlns:a16="http://schemas.microsoft.com/office/drawing/2014/main" xmlns="" id="{C7C62937-D9CE-5A4A-F7EA-6906DA0E72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122" y="298133"/>
            <a:ext cx="5676771" cy="4846518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1C733313-5DC8-BE40-6B40-3F4CA4EF08A3}"/>
              </a:ext>
            </a:extLst>
          </p:cNvPr>
          <p:cNvSpPr txBox="1"/>
          <p:nvPr/>
        </p:nvSpPr>
        <p:spPr>
          <a:xfrm rot="16200000">
            <a:off x="3691473" y="2387657"/>
            <a:ext cx="5559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/>
              <a:t>Absorbancija</a:t>
            </a:r>
            <a:endParaRPr lang="en-US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13BC956E-B2F0-F6D5-BCC0-978D9C6BE8FB}"/>
              </a:ext>
            </a:extLst>
          </p:cNvPr>
          <p:cNvSpPr txBox="1"/>
          <p:nvPr/>
        </p:nvSpPr>
        <p:spPr>
          <a:xfrm>
            <a:off x="6240633" y="4963528"/>
            <a:ext cx="6844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ʎ</a:t>
            </a:r>
            <a:r>
              <a:rPr lang="hr-HR" sz="2400" dirty="0"/>
              <a:t> / nm</a:t>
            </a:r>
            <a:endParaRPr lang="en-US" sz="2400" dirty="0"/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2098037D-C897-40E4-7B56-D553DEAEBF00}"/>
              </a:ext>
            </a:extLst>
          </p:cNvPr>
          <p:cNvSpPr txBox="1"/>
          <p:nvPr/>
        </p:nvSpPr>
        <p:spPr>
          <a:xfrm>
            <a:off x="282088" y="210384"/>
            <a:ext cx="4784764" cy="5022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dirty="0">
                <a:latin typeface="Bahnschrift Light" panose="020B0502040204020203" pitchFamily="34" charset="0"/>
              </a:rPr>
              <a:t>ORGANSKI UV FILTRI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>
                <a:latin typeface="Bahnschrift Light" panose="020B0502040204020203" pitchFamily="34" charset="0"/>
              </a:rPr>
              <a:t>glavni NEDOSTATAK: pružaju zaštitu uglavnom od UVB dijela spektra</a:t>
            </a:r>
          </a:p>
          <a:p>
            <a:pPr>
              <a:lnSpc>
                <a:spcPct val="150000"/>
              </a:lnSpc>
            </a:pPr>
            <a:endParaRPr lang="hr-HR" dirty="0">
              <a:latin typeface="Bahnschrift Light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hr-HR" dirty="0">
                <a:latin typeface="Bahnschrift Light" panose="020B0502040204020203" pitchFamily="34" charset="0"/>
              </a:rPr>
              <a:t>ANORGANSKI UV FILTRI (TiO</a:t>
            </a:r>
            <a:r>
              <a:rPr lang="hr-HR" baseline="-25000" dirty="0">
                <a:latin typeface="Bahnschrift Light" panose="020B0502040204020203" pitchFamily="34" charset="0"/>
              </a:rPr>
              <a:t>2</a:t>
            </a:r>
            <a:r>
              <a:rPr lang="hr-HR" dirty="0">
                <a:latin typeface="Bahnschrift Light" panose="020B0502040204020203" pitchFamily="34" charset="0"/>
              </a:rPr>
              <a:t> i </a:t>
            </a:r>
            <a:r>
              <a:rPr lang="hr-HR" dirty="0" err="1">
                <a:latin typeface="Bahnschrift Light" panose="020B0502040204020203" pitchFamily="34" charset="0"/>
              </a:rPr>
              <a:t>ZnO</a:t>
            </a:r>
            <a:r>
              <a:rPr lang="hr-HR" dirty="0">
                <a:latin typeface="Bahnschrift Light" panose="020B0502040204020203" pitchFamily="34" charset="0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>
                <a:latin typeface="Bahnschrift Light" panose="020B0502040204020203" pitchFamily="34" charset="0"/>
              </a:rPr>
              <a:t>pružaju zaštitu šireg spektra, odnosno pokrivaju i UVA i UVB zračenje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 err="1">
                <a:latin typeface="Bahnschrift Light" panose="020B0502040204020203" pitchFamily="34" charset="0"/>
              </a:rPr>
              <a:t>fotostabilniji</a:t>
            </a:r>
            <a:r>
              <a:rPr lang="hr-HR" dirty="0">
                <a:latin typeface="Bahnschrift Light" panose="020B0502040204020203" pitchFamily="34" charset="0"/>
              </a:rPr>
              <a:t> u odnosu na anorganske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>
                <a:latin typeface="Bahnschrift Light" panose="020B0502040204020203" pitchFamily="34" charset="0"/>
              </a:rPr>
              <a:t>pogodni za formuliranje blagih i </a:t>
            </a:r>
            <a:r>
              <a:rPr lang="hr-HR" dirty="0" err="1">
                <a:latin typeface="Bahnschrift Light" panose="020B0502040204020203" pitchFamily="34" charset="0"/>
              </a:rPr>
              <a:t>hipoalergenih</a:t>
            </a:r>
            <a:r>
              <a:rPr lang="hr-HR" dirty="0">
                <a:latin typeface="Bahnschrift Light" panose="020B0502040204020203" pitchFamily="34" charset="0"/>
              </a:rPr>
              <a:t> kozmetičkih proizvoda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>
                <a:latin typeface="Bahnschrift Light" panose="020B0502040204020203" pitchFamily="34" charset="0"/>
              </a:rPr>
              <a:t>NEDOSTATAK: bijeli sloj na koži nakon nanošenja krema za sunčanje</a:t>
            </a:r>
            <a:endParaRPr lang="en-US" dirty="0">
              <a:latin typeface="Bahnschrift Light" panose="020B0502040204020203" pitchFamily="34" charset="0"/>
            </a:endParaRPr>
          </a:p>
        </p:txBody>
      </p:sp>
      <p:pic>
        <p:nvPicPr>
          <p:cNvPr id="11" name="Slika 10" descr="Slika na kojoj se prikazuje tekst, snimka zaslona, monitor, elektronika&#10;&#10;Opis je automatski generiran">
            <a:extLst>
              <a:ext uri="{FF2B5EF4-FFF2-40B4-BE49-F238E27FC236}">
                <a16:creationId xmlns:a16="http://schemas.microsoft.com/office/drawing/2014/main" xmlns="" id="{63EDD913-96D1-10E5-DC94-5A5098A5E1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693" t="21344" r="23311" b="19192"/>
          <a:stretch/>
        </p:blipFill>
        <p:spPr bwMode="auto">
          <a:xfrm>
            <a:off x="3958955" y="4981828"/>
            <a:ext cx="2490167" cy="16657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8366476F-A6BE-01C6-EEA4-2D70F0454A7E}"/>
              </a:ext>
            </a:extLst>
          </p:cNvPr>
          <p:cNvSpPr txBox="1"/>
          <p:nvPr/>
        </p:nvSpPr>
        <p:spPr>
          <a:xfrm>
            <a:off x="5731617" y="5659736"/>
            <a:ext cx="1127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  <a:latin typeface="Bahnschrift Light" panose="020B0502040204020203" pitchFamily="34" charset="0"/>
              </a:rPr>
              <a:t>nm</a:t>
            </a:r>
            <a:endParaRPr lang="en-US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27153CD0-1406-62BB-EF93-96E0D225C589}"/>
              </a:ext>
            </a:extLst>
          </p:cNvPr>
          <p:cNvSpPr txBox="1"/>
          <p:nvPr/>
        </p:nvSpPr>
        <p:spPr>
          <a:xfrm>
            <a:off x="8022158" y="79579"/>
            <a:ext cx="38877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E. B. Manaia</a:t>
            </a:r>
            <a:r>
              <a:rPr lang="hr-HR" sz="11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at </a:t>
            </a:r>
            <a:r>
              <a:rPr lang="hr-HR" sz="1100" kern="0" dirty="0" err="1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al</a:t>
            </a:r>
            <a:r>
              <a:rPr lang="hr-HR" sz="11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. </a:t>
            </a:r>
            <a:r>
              <a:rPr lang="en-US" sz="1100" i="1" dirty="0">
                <a:solidFill>
                  <a:srgbClr val="202124"/>
                </a:solidFill>
                <a:effectLst/>
                <a:latin typeface="Bahnschrift Light" panose="020B0502040204020203" pitchFamily="34" charset="0"/>
              </a:rPr>
              <a:t>Braz. J. Pharm. Sci.</a:t>
            </a:r>
            <a:r>
              <a:rPr lang="en-US" sz="1100" i="1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100" b="1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49</a:t>
            </a:r>
            <a:r>
              <a:rPr lang="en-US" sz="11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(2) (2013) 201-209</a:t>
            </a:r>
            <a:endParaRPr lang="en-US" sz="1100" dirty="0">
              <a:latin typeface="Bahnschrift Light" panose="020B0502040204020203" pitchFamily="34" charset="0"/>
            </a:endParaRPr>
          </a:p>
        </p:txBody>
      </p:sp>
      <p:sp>
        <p:nvSpPr>
          <p:cNvPr id="16" name="Rezervirano mjesto broja slajda 15">
            <a:extLst>
              <a:ext uri="{FF2B5EF4-FFF2-40B4-BE49-F238E27FC236}">
                <a16:creationId xmlns:a16="http://schemas.microsoft.com/office/drawing/2014/main" xmlns="" id="{A85CF116-76E0-5167-DE9D-1A6340545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4435" y="6377304"/>
            <a:ext cx="2743200" cy="365125"/>
          </a:xfrm>
        </p:spPr>
        <p:txBody>
          <a:bodyPr/>
          <a:lstStyle/>
          <a:p>
            <a:fld id="{C21CDE29-ACF7-41BD-8988-BED7E4249EC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42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grafikon&#10;&#10;Opis je automatski generiran">
            <a:extLst>
              <a:ext uri="{FF2B5EF4-FFF2-40B4-BE49-F238E27FC236}">
                <a16:creationId xmlns:a16="http://schemas.microsoft.com/office/drawing/2014/main" xmlns="" id="{1101E4F7-D82D-6296-739C-28019BB47D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399" y="974221"/>
            <a:ext cx="6635047" cy="3897285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4BDEB67C-2EB7-097B-3A29-34A4CC900766}"/>
              </a:ext>
            </a:extLst>
          </p:cNvPr>
          <p:cNvSpPr txBox="1"/>
          <p:nvPr/>
        </p:nvSpPr>
        <p:spPr>
          <a:xfrm>
            <a:off x="4518036" y="4515995"/>
            <a:ext cx="7954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ʎ</a:t>
            </a:r>
            <a:r>
              <a:rPr lang="hr-HR" sz="2000" b="1" dirty="0"/>
              <a:t> / nm</a:t>
            </a:r>
            <a:endParaRPr lang="en-US" sz="2000" b="1" dirty="0"/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C0D073CB-8DAF-6D5B-1B32-8BC3F5CB9661}"/>
              </a:ext>
            </a:extLst>
          </p:cNvPr>
          <p:cNvSpPr txBox="1"/>
          <p:nvPr/>
        </p:nvSpPr>
        <p:spPr>
          <a:xfrm rot="16200000">
            <a:off x="2947789" y="2498125"/>
            <a:ext cx="53348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b="1" dirty="0"/>
              <a:t>E</a:t>
            </a:r>
            <a:r>
              <a:rPr lang="en-US" sz="1600" b="1" i="0" dirty="0">
                <a:effectLst/>
              </a:rPr>
              <a:t>kstinkcijski</a:t>
            </a:r>
            <a:r>
              <a:rPr lang="hr-HR" sz="1600" b="1" dirty="0"/>
              <a:t> koeficijent</a:t>
            </a:r>
            <a:endParaRPr lang="en-US" sz="1600" b="1" dirty="0"/>
          </a:p>
        </p:txBody>
      </p:sp>
      <p:pic>
        <p:nvPicPr>
          <p:cNvPr id="8" name="Slika 7" descr="Slika na kojoj se prikazuje tekst&#10;&#10;Opis je automatski generiran">
            <a:extLst>
              <a:ext uri="{FF2B5EF4-FFF2-40B4-BE49-F238E27FC236}">
                <a16:creationId xmlns:a16="http://schemas.microsoft.com/office/drawing/2014/main" xmlns="" id="{C9D42C4B-55A4-41A6-FFEA-417EF02B97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796" t="54602" r="44323" b="22429"/>
          <a:stretch/>
        </p:blipFill>
        <p:spPr bwMode="auto">
          <a:xfrm>
            <a:off x="922586" y="1095537"/>
            <a:ext cx="3877143" cy="18631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Pravokutnik 8">
            <a:extLst>
              <a:ext uri="{FF2B5EF4-FFF2-40B4-BE49-F238E27FC236}">
                <a16:creationId xmlns:a16="http://schemas.microsoft.com/office/drawing/2014/main" xmlns="" id="{BDE85843-876A-F2BF-C419-ED9E80EBFA53}"/>
              </a:ext>
            </a:extLst>
          </p:cNvPr>
          <p:cNvSpPr/>
          <p:nvPr/>
        </p:nvSpPr>
        <p:spPr>
          <a:xfrm>
            <a:off x="3741905" y="1139989"/>
            <a:ext cx="1041722" cy="261349"/>
          </a:xfrm>
          <a:prstGeom prst="rect">
            <a:avLst/>
          </a:prstGeom>
          <a:solidFill>
            <a:srgbClr val="32491F"/>
          </a:solidFill>
          <a:ln>
            <a:solidFill>
              <a:srgbClr val="3249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3752D424-7E94-3F09-2EEE-D4297A5B0A90}"/>
              </a:ext>
            </a:extLst>
          </p:cNvPr>
          <p:cNvSpPr txBox="1"/>
          <p:nvPr/>
        </p:nvSpPr>
        <p:spPr>
          <a:xfrm>
            <a:off x="4004207" y="1095537"/>
            <a:ext cx="1909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TiO</a:t>
            </a:r>
            <a:r>
              <a:rPr lang="hr-HR" baseline="-25000" dirty="0">
                <a:solidFill>
                  <a:schemeClr val="bg1"/>
                </a:solidFill>
              </a:rPr>
              <a:t>2</a:t>
            </a:r>
            <a:endParaRPr lang="en-US" baseline="-25000" dirty="0">
              <a:solidFill>
                <a:schemeClr val="bg1"/>
              </a:solidFill>
            </a:endParaRP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146619B3-4395-B6BE-7F46-AFBDA08993F0}"/>
              </a:ext>
            </a:extLst>
          </p:cNvPr>
          <p:cNvSpPr txBox="1"/>
          <p:nvPr/>
        </p:nvSpPr>
        <p:spPr>
          <a:xfrm>
            <a:off x="668458" y="3999940"/>
            <a:ext cx="5858801" cy="211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dirty="0">
                <a:latin typeface="Bahnschrift Light" panose="020B0502040204020203" pitchFamily="34" charset="0"/>
              </a:rPr>
              <a:t>UZROK: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>
                <a:latin typeface="Bahnschrift Light" panose="020B0502040204020203" pitchFamily="34" charset="0"/>
              </a:rPr>
              <a:t>visok indeks loma (2,6 za TiO</a:t>
            </a:r>
            <a:r>
              <a:rPr lang="hr-HR" baseline="-25000" dirty="0">
                <a:latin typeface="Bahnschrift Light" panose="020B0502040204020203" pitchFamily="34" charset="0"/>
              </a:rPr>
              <a:t>2</a:t>
            </a:r>
            <a:r>
              <a:rPr lang="hr-HR" dirty="0">
                <a:latin typeface="Bahnschrift Light" panose="020B0502040204020203" pitchFamily="34" charset="0"/>
              </a:rPr>
              <a:t> i 1,9 za </a:t>
            </a:r>
            <a:r>
              <a:rPr lang="hr-HR" dirty="0" err="1">
                <a:latin typeface="Bahnschrift Light" panose="020B0502040204020203" pitchFamily="34" charset="0"/>
              </a:rPr>
              <a:t>ZnO</a:t>
            </a:r>
            <a:r>
              <a:rPr lang="hr-HR" dirty="0">
                <a:latin typeface="Bahnschrift Light" panose="020B0502040204020203" pitchFamily="34" charset="0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>
                <a:latin typeface="Bahnschrift Light" panose="020B0502040204020203" pitchFamily="34" charset="0"/>
              </a:rPr>
              <a:t>refleksija VIS dijela spektra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r-HR" dirty="0">
              <a:latin typeface="Bahnschrift Light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hr-HR" dirty="0">
                <a:latin typeface="Bahnschrift Light" panose="020B0502040204020203" pitchFamily="34" charset="0"/>
              </a:rPr>
              <a:t>RJEŠENJE: </a:t>
            </a:r>
            <a:r>
              <a:rPr lang="hr-HR" dirty="0" err="1">
                <a:latin typeface="Bahnschrift Light" panose="020B0502040204020203" pitchFamily="34" charset="0"/>
              </a:rPr>
              <a:t>nanometarska</a:t>
            </a:r>
            <a:r>
              <a:rPr lang="hr-HR" dirty="0">
                <a:latin typeface="Bahnschrift Light" panose="020B0502040204020203" pitchFamily="34" charset="0"/>
              </a:rPr>
              <a:t> dimenzija čestica (15-50 nm)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CADB1882-A9C2-D14C-2927-26E3B3B35540}"/>
              </a:ext>
            </a:extLst>
          </p:cNvPr>
          <p:cNvSpPr txBox="1"/>
          <p:nvPr/>
        </p:nvSpPr>
        <p:spPr>
          <a:xfrm>
            <a:off x="8129312" y="150108"/>
            <a:ext cx="48652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K. Schilling</a:t>
            </a:r>
            <a:r>
              <a:rPr lang="hr-HR" sz="1100" kern="0" dirty="0"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hr-HR" sz="1100" kern="0" dirty="0" err="1">
                <a:latin typeface="Bahnschrift Light" panose="020B0502040204020203" pitchFamily="34" charset="0"/>
                <a:ea typeface="Times New Roman" panose="02020603050405020304" pitchFamily="18" charset="0"/>
              </a:rPr>
              <a:t>et</a:t>
            </a:r>
            <a:r>
              <a:rPr lang="hr-HR" sz="1100" kern="0" dirty="0"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hr-HR" sz="1100" kern="0" dirty="0" err="1">
                <a:latin typeface="Bahnschrift Light" panose="020B0502040204020203" pitchFamily="34" charset="0"/>
                <a:ea typeface="Times New Roman" panose="02020603050405020304" pitchFamily="18" charset="0"/>
              </a:rPr>
              <a:t>al</a:t>
            </a:r>
            <a:r>
              <a:rPr lang="hr-HR" sz="1100" kern="0" dirty="0">
                <a:latin typeface="Bahnschrift Light" panose="020B0502040204020203" pitchFamily="34" charset="0"/>
                <a:ea typeface="Times New Roman" panose="02020603050405020304" pitchFamily="18" charset="0"/>
              </a:rPr>
              <a:t>.</a:t>
            </a:r>
            <a:r>
              <a:rPr lang="en-US" sz="11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100" i="1" kern="0" dirty="0" err="1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Photochem</a:t>
            </a:r>
            <a:r>
              <a:rPr lang="en-US" sz="1100" i="1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. </a:t>
            </a:r>
            <a:r>
              <a:rPr lang="en-US" sz="1100" i="1" kern="0" dirty="0" err="1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Photobiol</a:t>
            </a:r>
            <a:r>
              <a:rPr lang="en-US" sz="1100" i="1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. Sci.</a:t>
            </a:r>
            <a:r>
              <a:rPr lang="en-US" sz="11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100" b="1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9</a:t>
            </a:r>
            <a:r>
              <a:rPr lang="en-US" sz="11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(2010) 495–509</a:t>
            </a:r>
            <a:endParaRPr lang="en-US" sz="1100" dirty="0">
              <a:latin typeface="Bahnschrift Light" panose="020B0502040204020203" pitchFamily="34" charset="0"/>
            </a:endParaRPr>
          </a:p>
        </p:txBody>
      </p:sp>
      <p:sp>
        <p:nvSpPr>
          <p:cNvPr id="14" name="Rezervirano mjesto broja slajda 13">
            <a:extLst>
              <a:ext uri="{FF2B5EF4-FFF2-40B4-BE49-F238E27FC236}">
                <a16:creationId xmlns:a16="http://schemas.microsoft.com/office/drawing/2014/main" xmlns="" id="{C156CE40-B62C-A137-CB10-B146F3377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DE29-ACF7-41BD-8988-BED7E4249EC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89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tekst, ukrasni isječci&#10;&#10;Opis je automatski generiran">
            <a:extLst>
              <a:ext uri="{FF2B5EF4-FFF2-40B4-BE49-F238E27FC236}">
                <a16:creationId xmlns:a16="http://schemas.microsoft.com/office/drawing/2014/main" xmlns="" id="{FDF6CBF0-8BDE-C04B-2F79-9343D62052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75" y="1164613"/>
            <a:ext cx="9930146" cy="4480581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7E02A406-075E-A072-F8DB-88B0A25D0920}"/>
              </a:ext>
            </a:extLst>
          </p:cNvPr>
          <p:cNvSpPr txBox="1"/>
          <p:nvPr/>
        </p:nvSpPr>
        <p:spPr>
          <a:xfrm>
            <a:off x="345841" y="1069849"/>
            <a:ext cx="39934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2400" dirty="0">
                <a:solidFill>
                  <a:schemeClr val="bg2">
                    <a:lumMod val="25000"/>
                  </a:schemeClr>
                </a:solidFill>
                <a:latin typeface="Bahnschrift Light" panose="020B0502040204020203" pitchFamily="34" charset="0"/>
              </a:rPr>
              <a:t>NANOČESTICE</a:t>
            </a:r>
          </a:p>
          <a:p>
            <a:pPr algn="ctr"/>
            <a:r>
              <a:rPr lang="hr-HR" sz="2400" dirty="0">
                <a:solidFill>
                  <a:schemeClr val="bg2">
                    <a:lumMod val="25000"/>
                  </a:schemeClr>
                </a:solidFill>
                <a:latin typeface="Bahnschrift Light" panose="020B0502040204020203" pitchFamily="34" charset="0"/>
              </a:rPr>
              <a:t>Primarne čestice (5-20 nm)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Bahnschrift Light" panose="020B0502040204020203" pitchFamily="34" charset="0"/>
            </a:endParaRP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DB96559E-701E-833A-9F34-69146ADF6C63}"/>
              </a:ext>
            </a:extLst>
          </p:cNvPr>
          <p:cNvSpPr txBox="1"/>
          <p:nvPr/>
        </p:nvSpPr>
        <p:spPr>
          <a:xfrm>
            <a:off x="8154179" y="1069849"/>
            <a:ext cx="35269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2400" dirty="0">
                <a:solidFill>
                  <a:schemeClr val="bg2">
                    <a:lumMod val="25000"/>
                  </a:schemeClr>
                </a:solidFill>
                <a:latin typeface="Bahnschrift Light" panose="020B0502040204020203" pitchFamily="34" charset="0"/>
              </a:rPr>
              <a:t>AGLOMERATI (1-100 µm)</a:t>
            </a:r>
          </a:p>
          <a:p>
            <a:pPr algn="ctr"/>
            <a:r>
              <a:rPr lang="hr-HR" sz="2400" dirty="0">
                <a:solidFill>
                  <a:schemeClr val="bg2">
                    <a:lumMod val="25000"/>
                  </a:schemeClr>
                </a:solidFill>
                <a:latin typeface="Bahnschrift Light" panose="020B0502040204020203" pitchFamily="34" charset="0"/>
              </a:rPr>
              <a:t>Van der Waalsove sile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Bahnschrift Light" panose="020B0502040204020203" pitchFamily="34" charset="0"/>
            </a:endParaRP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9142ED61-4DE6-DFFE-1817-1B2055E6EA1B}"/>
              </a:ext>
            </a:extLst>
          </p:cNvPr>
          <p:cNvSpPr txBox="1"/>
          <p:nvPr/>
        </p:nvSpPr>
        <p:spPr>
          <a:xfrm>
            <a:off x="4941771" y="3911424"/>
            <a:ext cx="33281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2400" dirty="0">
                <a:solidFill>
                  <a:schemeClr val="bg2">
                    <a:lumMod val="25000"/>
                  </a:schemeClr>
                </a:solidFill>
                <a:latin typeface="Bahnschrift Light" panose="020B0502040204020203" pitchFamily="34" charset="0"/>
              </a:rPr>
              <a:t>AGREGATI (30-150 nm)</a:t>
            </a:r>
          </a:p>
          <a:p>
            <a:pPr algn="ctr"/>
            <a:r>
              <a:rPr lang="hr-HR" sz="2400" dirty="0">
                <a:solidFill>
                  <a:schemeClr val="bg2">
                    <a:lumMod val="25000"/>
                  </a:schemeClr>
                </a:solidFill>
                <a:latin typeface="Bahnschrift Light" panose="020B0502040204020203" pitchFamily="34" charset="0"/>
              </a:rPr>
              <a:t>Kemijske veze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Bahnschrift Light" panose="020B0502040204020203" pitchFamily="34" charset="0"/>
            </a:endParaRP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7AA044DB-D579-4D7D-5493-4FEBCEA7AD64}"/>
              </a:ext>
            </a:extLst>
          </p:cNvPr>
          <p:cNvSpPr txBox="1"/>
          <p:nvPr/>
        </p:nvSpPr>
        <p:spPr>
          <a:xfrm>
            <a:off x="3198420" y="4876723"/>
            <a:ext cx="32936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>
                <a:solidFill>
                  <a:schemeClr val="bg2">
                    <a:lumMod val="25000"/>
                  </a:schemeClr>
                </a:solidFill>
                <a:latin typeface="Bahnschrift Light" panose="020B0502040204020203" pitchFamily="34" charset="0"/>
              </a:rPr>
              <a:t>Najmanja veličina čestica prisutna u formulaciji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Bahnschrift Light" panose="020B0502040204020203" pitchFamily="34" charset="0"/>
            </a:endParaRP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B6E4DE38-102C-9D2D-A978-DEFEAC170BA4}"/>
              </a:ext>
            </a:extLst>
          </p:cNvPr>
          <p:cNvSpPr txBox="1"/>
          <p:nvPr/>
        </p:nvSpPr>
        <p:spPr>
          <a:xfrm>
            <a:off x="76546" y="6408107"/>
            <a:ext cx="48652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K. Schilling</a:t>
            </a:r>
            <a:r>
              <a:rPr lang="hr-HR" sz="1100" kern="0" dirty="0"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hr-HR" sz="1100" kern="0" dirty="0" err="1">
                <a:latin typeface="Bahnschrift Light" panose="020B0502040204020203" pitchFamily="34" charset="0"/>
                <a:ea typeface="Times New Roman" panose="02020603050405020304" pitchFamily="18" charset="0"/>
              </a:rPr>
              <a:t>et</a:t>
            </a:r>
            <a:r>
              <a:rPr lang="hr-HR" sz="1100" kern="0" dirty="0"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hr-HR" sz="1100" kern="0" dirty="0" err="1">
                <a:latin typeface="Bahnschrift Light" panose="020B0502040204020203" pitchFamily="34" charset="0"/>
                <a:ea typeface="Times New Roman" panose="02020603050405020304" pitchFamily="18" charset="0"/>
              </a:rPr>
              <a:t>al</a:t>
            </a:r>
            <a:r>
              <a:rPr lang="hr-HR" sz="1100" kern="0" dirty="0">
                <a:latin typeface="Bahnschrift Light" panose="020B0502040204020203" pitchFamily="34" charset="0"/>
                <a:ea typeface="Times New Roman" panose="02020603050405020304" pitchFamily="18" charset="0"/>
              </a:rPr>
              <a:t>.</a:t>
            </a:r>
            <a:r>
              <a:rPr lang="en-US" sz="11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100" i="1" kern="0" dirty="0" err="1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Photochem</a:t>
            </a:r>
            <a:r>
              <a:rPr lang="en-US" sz="1100" i="1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. </a:t>
            </a:r>
            <a:r>
              <a:rPr lang="en-US" sz="1100" i="1" kern="0" dirty="0" err="1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Photobiol</a:t>
            </a:r>
            <a:r>
              <a:rPr lang="en-US" sz="1100" i="1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. Sci.</a:t>
            </a:r>
            <a:r>
              <a:rPr lang="en-US" sz="11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100" b="1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9</a:t>
            </a:r>
            <a:r>
              <a:rPr lang="en-US" sz="11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(2010) 495–509</a:t>
            </a:r>
            <a:endParaRPr lang="en-US" sz="1100" dirty="0">
              <a:latin typeface="Bahnschrift Light" panose="020B0502040204020203" pitchFamily="34" charset="0"/>
            </a:endParaRPr>
          </a:p>
        </p:txBody>
      </p:sp>
      <p:sp>
        <p:nvSpPr>
          <p:cNvPr id="11" name="Rezervirano mjesto broja slajda 10">
            <a:extLst>
              <a:ext uri="{FF2B5EF4-FFF2-40B4-BE49-F238E27FC236}">
                <a16:creationId xmlns:a16="http://schemas.microsoft.com/office/drawing/2014/main" xmlns="" id="{D512D426-8979-5B4F-4678-47DCD2BAC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DE29-ACF7-41BD-8988-BED7E4249EC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77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Slika 51" descr="Slika na kojoj se prikazuje dijagram&#10;&#10;Opis je automatski generiran">
            <a:extLst>
              <a:ext uri="{FF2B5EF4-FFF2-40B4-BE49-F238E27FC236}">
                <a16:creationId xmlns:a16="http://schemas.microsoft.com/office/drawing/2014/main" xmlns="" id="{1B13B555-E3BE-5730-7FD9-E1FD6939C2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171" y="2617195"/>
            <a:ext cx="6324600" cy="4216400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12B4985D-9516-4064-8E9C-7A92F9D713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550" y="47171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hr-HR" dirty="0">
                <a:latin typeface="Bahnschrift Light" panose="020B0502040204020203" pitchFamily="34" charset="0"/>
              </a:rPr>
              <a:t>POTENCIJALNA TOKSIČNOST NANOČESTICA TiO</a:t>
            </a:r>
            <a:r>
              <a:rPr lang="hr-HR" baseline="-25000" dirty="0">
                <a:latin typeface="Bahnschrift Light" panose="020B0502040204020203" pitchFamily="34" charset="0"/>
              </a:rPr>
              <a:t>2</a:t>
            </a:r>
            <a:r>
              <a:rPr lang="hr-HR" dirty="0">
                <a:latin typeface="Bahnschrift Light" panose="020B0502040204020203" pitchFamily="34" charset="0"/>
              </a:rPr>
              <a:t> i </a:t>
            </a:r>
            <a:r>
              <a:rPr lang="hr-HR" dirty="0" err="1">
                <a:latin typeface="Bahnschrift Light" panose="020B0502040204020203" pitchFamily="34" charset="0"/>
              </a:rPr>
              <a:t>ZnO</a:t>
            </a:r>
            <a:r>
              <a:rPr lang="hr-HR" dirty="0">
                <a:latin typeface="Bahnschrift Light" panose="020B0502040204020203" pitchFamily="34" charset="0"/>
              </a:rPr>
              <a:t>?</a:t>
            </a:r>
          </a:p>
          <a:p>
            <a:pPr marL="0" indent="0">
              <a:buNone/>
            </a:pPr>
            <a:endParaRPr lang="hr-HR" sz="1400" dirty="0">
              <a:latin typeface="Bahnschrift Light" panose="020B0502040204020203" pitchFamily="34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hr-HR" sz="2400" dirty="0">
                <a:latin typeface="Bahnschrift Light" panose="020B0502040204020203" pitchFamily="34" charset="0"/>
              </a:rPr>
              <a:t> </a:t>
            </a:r>
            <a:r>
              <a:rPr lang="hr-HR" sz="2400" dirty="0" err="1">
                <a:latin typeface="Bahnschrift Light" panose="020B0502040204020203" pitchFamily="34" charset="0"/>
              </a:rPr>
              <a:t>fotoekscitacija</a:t>
            </a:r>
            <a:r>
              <a:rPr lang="hr-HR" sz="2400" dirty="0">
                <a:latin typeface="Bahnschrift Light" panose="020B0502040204020203" pitchFamily="34" charset="0"/>
              </a:rPr>
              <a:t> (stvaranje ROS)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hr-HR" sz="2400" dirty="0">
                <a:latin typeface="Bahnschrift Light" panose="020B0502040204020203" pitchFamily="34" charset="0"/>
              </a:rPr>
              <a:t> prodiranje </a:t>
            </a:r>
            <a:r>
              <a:rPr lang="hr-HR" sz="2400" dirty="0" err="1">
                <a:latin typeface="Bahnschrift Light" panose="020B0502040204020203" pitchFamily="34" charset="0"/>
              </a:rPr>
              <a:t>nanočestica</a:t>
            </a:r>
            <a:r>
              <a:rPr lang="hr-HR" sz="2400" dirty="0">
                <a:latin typeface="Bahnschrift Light" panose="020B0502040204020203" pitchFamily="34" charset="0"/>
              </a:rPr>
              <a:t> kroz kožnu barijeru</a:t>
            </a:r>
            <a:endParaRPr lang="en-US" sz="2400" dirty="0">
              <a:latin typeface="Bahnschrift Light" panose="020B0502040204020203" pitchFamily="34" charset="0"/>
            </a:endParaRPr>
          </a:p>
        </p:txBody>
      </p:sp>
      <p:sp>
        <p:nvSpPr>
          <p:cNvPr id="14" name="Elipsa 13">
            <a:extLst>
              <a:ext uri="{FF2B5EF4-FFF2-40B4-BE49-F238E27FC236}">
                <a16:creationId xmlns:a16="http://schemas.microsoft.com/office/drawing/2014/main" xmlns="" id="{407FA65C-B1EE-75C6-BC4D-535AFEB29F3B}"/>
              </a:ext>
            </a:extLst>
          </p:cNvPr>
          <p:cNvSpPr/>
          <p:nvPr/>
        </p:nvSpPr>
        <p:spPr>
          <a:xfrm>
            <a:off x="2649897" y="3311593"/>
            <a:ext cx="1045930" cy="1045930"/>
          </a:xfrm>
          <a:prstGeom prst="ellipse">
            <a:avLst/>
          </a:prstGeom>
          <a:solidFill>
            <a:srgbClr val="83CA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xmlns="" id="{F90EB5DE-AB9A-E1C6-2082-63C63D1CCE9E}"/>
              </a:ext>
            </a:extLst>
          </p:cNvPr>
          <p:cNvSpPr txBox="1"/>
          <p:nvPr/>
        </p:nvSpPr>
        <p:spPr>
          <a:xfrm>
            <a:off x="2805275" y="3584921"/>
            <a:ext cx="1273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Bahnschrift Light" panose="020B0502040204020203" pitchFamily="34" charset="0"/>
              </a:rPr>
              <a:t>TiO</a:t>
            </a:r>
            <a:r>
              <a:rPr lang="hr-HR" sz="2400" baseline="-25000" dirty="0">
                <a:latin typeface="Bahnschrift Light" panose="020B0502040204020203" pitchFamily="34" charset="0"/>
              </a:rPr>
              <a:t>2</a:t>
            </a:r>
            <a:endParaRPr lang="en-US" sz="2400" baseline="-25000" dirty="0">
              <a:latin typeface="Bahnschrift Light" panose="020B0502040204020203" pitchFamily="34" charset="0"/>
            </a:endParaRPr>
          </a:p>
        </p:txBody>
      </p:sp>
      <p:pic>
        <p:nvPicPr>
          <p:cNvPr id="17" name="Grafika 16" descr="Dim (Medium Sun) outline">
            <a:extLst>
              <a:ext uri="{FF2B5EF4-FFF2-40B4-BE49-F238E27FC236}">
                <a16:creationId xmlns:a16="http://schemas.microsoft.com/office/drawing/2014/main" xmlns="" id="{49FC353B-3A60-AE43-61F6-890AB79CC3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18366" y="3113734"/>
            <a:ext cx="1291828" cy="1291828"/>
          </a:xfrm>
          <a:prstGeom prst="rect">
            <a:avLst/>
          </a:prstGeom>
        </p:spPr>
      </p:pic>
      <p:pic>
        <p:nvPicPr>
          <p:cNvPr id="19" name="Grafika 18" descr="Arrow Right outline">
            <a:extLst>
              <a:ext uri="{FF2B5EF4-FFF2-40B4-BE49-F238E27FC236}">
                <a16:creationId xmlns:a16="http://schemas.microsoft.com/office/drawing/2014/main" xmlns="" id="{CAFC48FA-93D7-9C18-44A8-7804BE04306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501368" y="3410813"/>
            <a:ext cx="914400" cy="914400"/>
          </a:xfrm>
          <a:prstGeom prst="rect">
            <a:avLst/>
          </a:prstGeom>
        </p:spPr>
      </p:pic>
      <p:sp>
        <p:nvSpPr>
          <p:cNvPr id="22" name="TekstniOkvir 21">
            <a:extLst>
              <a:ext uri="{FF2B5EF4-FFF2-40B4-BE49-F238E27FC236}">
                <a16:creationId xmlns:a16="http://schemas.microsoft.com/office/drawing/2014/main" xmlns="" id="{A424CC69-28C1-17CE-C1AE-80FF06FFEE1C}"/>
              </a:ext>
            </a:extLst>
          </p:cNvPr>
          <p:cNvSpPr txBox="1"/>
          <p:nvPr/>
        </p:nvSpPr>
        <p:spPr>
          <a:xfrm>
            <a:off x="1608916" y="3389732"/>
            <a:ext cx="10282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Bahnschrift Light" panose="020B0502040204020203" pitchFamily="34" charset="0"/>
              </a:rPr>
              <a:t>UV</a:t>
            </a:r>
            <a:endParaRPr lang="en-US" sz="2000" dirty="0">
              <a:latin typeface="Bahnschrift Light" panose="020B0502040204020203" pitchFamily="34" charset="0"/>
            </a:endParaRPr>
          </a:p>
        </p:txBody>
      </p:sp>
      <p:pic>
        <p:nvPicPr>
          <p:cNvPr id="24" name="Grafika 23" descr="Arrow Right outline">
            <a:extLst>
              <a:ext uri="{FF2B5EF4-FFF2-40B4-BE49-F238E27FC236}">
                <a16:creationId xmlns:a16="http://schemas.microsoft.com/office/drawing/2014/main" xmlns="" id="{CC97C3B2-E1DC-A6A5-BFC0-F838A217AA9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 rot="20515527">
            <a:off x="3784454" y="2983534"/>
            <a:ext cx="767791" cy="767791"/>
          </a:xfrm>
          <a:prstGeom prst="rect">
            <a:avLst/>
          </a:prstGeom>
        </p:spPr>
      </p:pic>
      <p:pic>
        <p:nvPicPr>
          <p:cNvPr id="25" name="Grafika 24" descr="Arrow Right outline">
            <a:extLst>
              <a:ext uri="{FF2B5EF4-FFF2-40B4-BE49-F238E27FC236}">
                <a16:creationId xmlns:a16="http://schemas.microsoft.com/office/drawing/2014/main" xmlns="" id="{7AF620F6-E4A5-4C74-4E17-B516387CC73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 rot="1798144">
            <a:off x="3710098" y="4115068"/>
            <a:ext cx="767791" cy="767791"/>
          </a:xfrm>
          <a:prstGeom prst="rect">
            <a:avLst/>
          </a:prstGeom>
        </p:spPr>
      </p:pic>
      <p:pic>
        <p:nvPicPr>
          <p:cNvPr id="26" name="Grafika 25" descr="Arrow Right outline">
            <a:extLst>
              <a:ext uri="{FF2B5EF4-FFF2-40B4-BE49-F238E27FC236}">
                <a16:creationId xmlns:a16="http://schemas.microsoft.com/office/drawing/2014/main" xmlns="" id="{A41F1E02-08E7-EB35-26D5-E41DAC58464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815889" y="3557422"/>
            <a:ext cx="767791" cy="767791"/>
          </a:xfrm>
          <a:prstGeom prst="rect">
            <a:avLst/>
          </a:prstGeom>
        </p:spPr>
      </p:pic>
      <p:sp>
        <p:nvSpPr>
          <p:cNvPr id="27" name="TekstniOkvir 26">
            <a:extLst>
              <a:ext uri="{FF2B5EF4-FFF2-40B4-BE49-F238E27FC236}">
                <a16:creationId xmlns:a16="http://schemas.microsoft.com/office/drawing/2014/main" xmlns="" id="{111359BC-B011-9DEC-5C9C-78D8328CE86B}"/>
              </a:ext>
            </a:extLst>
          </p:cNvPr>
          <p:cNvSpPr txBox="1"/>
          <p:nvPr/>
        </p:nvSpPr>
        <p:spPr>
          <a:xfrm>
            <a:off x="4545726" y="3741262"/>
            <a:ext cx="1289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Bahnschrift Light" panose="020B0502040204020203" pitchFamily="34" charset="0"/>
              </a:rPr>
              <a:t>ROS</a:t>
            </a:r>
            <a:endParaRPr lang="en-US" sz="2000" dirty="0">
              <a:latin typeface="Bahnschrift Light" panose="020B0502040204020203" pitchFamily="34" charset="0"/>
            </a:endParaRPr>
          </a:p>
        </p:txBody>
      </p:sp>
      <p:sp>
        <p:nvSpPr>
          <p:cNvPr id="28" name="TekstniOkvir 27">
            <a:extLst>
              <a:ext uri="{FF2B5EF4-FFF2-40B4-BE49-F238E27FC236}">
                <a16:creationId xmlns:a16="http://schemas.microsoft.com/office/drawing/2014/main" xmlns="" id="{F019C65E-AA60-2384-8B55-7BE809B056D0}"/>
              </a:ext>
            </a:extLst>
          </p:cNvPr>
          <p:cNvSpPr txBox="1"/>
          <p:nvPr/>
        </p:nvSpPr>
        <p:spPr>
          <a:xfrm>
            <a:off x="4545726" y="3032642"/>
            <a:ext cx="1289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Bahnschrift Light" panose="020B0502040204020203" pitchFamily="34" charset="0"/>
              </a:rPr>
              <a:t>ROS</a:t>
            </a:r>
            <a:endParaRPr lang="en-US" sz="2000" dirty="0">
              <a:latin typeface="Bahnschrift Light" panose="020B0502040204020203" pitchFamily="34" charset="0"/>
            </a:endParaRPr>
          </a:p>
        </p:txBody>
      </p:sp>
      <p:sp>
        <p:nvSpPr>
          <p:cNvPr id="29" name="TekstniOkvir 28">
            <a:extLst>
              <a:ext uri="{FF2B5EF4-FFF2-40B4-BE49-F238E27FC236}">
                <a16:creationId xmlns:a16="http://schemas.microsoft.com/office/drawing/2014/main" xmlns="" id="{13673C9B-0BDC-1198-FE7D-F86A2DA6B039}"/>
              </a:ext>
            </a:extLst>
          </p:cNvPr>
          <p:cNvSpPr txBox="1"/>
          <p:nvPr/>
        </p:nvSpPr>
        <p:spPr>
          <a:xfrm>
            <a:off x="4400340" y="4549260"/>
            <a:ext cx="1289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Bahnschrift Light" panose="020B0502040204020203" pitchFamily="34" charset="0"/>
              </a:rPr>
              <a:t>ROS</a:t>
            </a:r>
            <a:endParaRPr lang="en-US" sz="2000" dirty="0">
              <a:latin typeface="Bahnschrift Light" panose="020B0502040204020203" pitchFamily="34" charset="0"/>
            </a:endParaRPr>
          </a:p>
        </p:txBody>
      </p:sp>
      <p:pic>
        <p:nvPicPr>
          <p:cNvPr id="30" name="Grafika 29" descr="Arrow Right outline">
            <a:extLst>
              <a:ext uri="{FF2B5EF4-FFF2-40B4-BE49-F238E27FC236}">
                <a16:creationId xmlns:a16="http://schemas.microsoft.com/office/drawing/2014/main" xmlns="" id="{BBC0D017-C254-F301-3D10-C7AF66DDCF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2791832">
            <a:off x="1060794" y="4261292"/>
            <a:ext cx="914400" cy="914400"/>
          </a:xfrm>
          <a:prstGeom prst="rect">
            <a:avLst/>
          </a:prstGeom>
        </p:spPr>
      </p:pic>
      <p:sp>
        <p:nvSpPr>
          <p:cNvPr id="31" name="TekstniOkvir 30">
            <a:extLst>
              <a:ext uri="{FF2B5EF4-FFF2-40B4-BE49-F238E27FC236}">
                <a16:creationId xmlns:a16="http://schemas.microsoft.com/office/drawing/2014/main" xmlns="" id="{414AF482-B4A7-B87C-EC10-7A2B58564A28}"/>
              </a:ext>
            </a:extLst>
          </p:cNvPr>
          <p:cNvSpPr txBox="1"/>
          <p:nvPr/>
        </p:nvSpPr>
        <p:spPr>
          <a:xfrm>
            <a:off x="1524858" y="4367557"/>
            <a:ext cx="10282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Bahnschrift Light" panose="020B0502040204020203" pitchFamily="34" charset="0"/>
              </a:rPr>
              <a:t>UV</a:t>
            </a:r>
            <a:endParaRPr lang="en-US" sz="2000" dirty="0">
              <a:latin typeface="Bahnschrift Light" panose="020B0502040204020203" pitchFamily="34" charset="0"/>
            </a:endParaRPr>
          </a:p>
        </p:txBody>
      </p:sp>
      <p:sp>
        <p:nvSpPr>
          <p:cNvPr id="32" name="Elipsa 31">
            <a:extLst>
              <a:ext uri="{FF2B5EF4-FFF2-40B4-BE49-F238E27FC236}">
                <a16:creationId xmlns:a16="http://schemas.microsoft.com/office/drawing/2014/main" xmlns="" id="{472D95BD-F4BD-4E5B-0D70-221200CC3C84}"/>
              </a:ext>
            </a:extLst>
          </p:cNvPr>
          <p:cNvSpPr/>
          <p:nvPr/>
        </p:nvSpPr>
        <p:spPr>
          <a:xfrm>
            <a:off x="2089918" y="4912557"/>
            <a:ext cx="1045214" cy="1045214"/>
          </a:xfrm>
          <a:prstGeom prst="ellipse">
            <a:avLst/>
          </a:prstGeom>
          <a:solidFill>
            <a:srgbClr val="83CA70"/>
          </a:solidFill>
          <a:ln w="76200">
            <a:solidFill>
              <a:srgbClr val="4F7A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kstniOkvir 32">
            <a:extLst>
              <a:ext uri="{FF2B5EF4-FFF2-40B4-BE49-F238E27FC236}">
                <a16:creationId xmlns:a16="http://schemas.microsoft.com/office/drawing/2014/main" xmlns="" id="{1560054A-0C22-F31F-2D84-D3AB86D6BCC1}"/>
              </a:ext>
            </a:extLst>
          </p:cNvPr>
          <p:cNvSpPr txBox="1"/>
          <p:nvPr/>
        </p:nvSpPr>
        <p:spPr>
          <a:xfrm>
            <a:off x="2276976" y="5199890"/>
            <a:ext cx="1273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Bahnschrift Light" panose="020B0502040204020203" pitchFamily="34" charset="0"/>
              </a:rPr>
              <a:t>TiO</a:t>
            </a:r>
            <a:r>
              <a:rPr lang="hr-HR" sz="2400" baseline="-25000" dirty="0">
                <a:latin typeface="Bahnschrift Light" panose="020B0502040204020203" pitchFamily="34" charset="0"/>
              </a:rPr>
              <a:t>2</a:t>
            </a:r>
            <a:endParaRPr lang="en-US" sz="2400" baseline="-25000" dirty="0">
              <a:latin typeface="Bahnschrift Light" panose="020B0502040204020203" pitchFamily="34" charset="0"/>
            </a:endParaRPr>
          </a:p>
        </p:txBody>
      </p:sp>
      <p:cxnSp>
        <p:nvCxnSpPr>
          <p:cNvPr id="35" name="Ravni poveznik sa strelicom 34">
            <a:extLst>
              <a:ext uri="{FF2B5EF4-FFF2-40B4-BE49-F238E27FC236}">
                <a16:creationId xmlns:a16="http://schemas.microsoft.com/office/drawing/2014/main" xmlns="" id="{5E14EAF5-595C-C806-E459-CE9BA92867B0}"/>
              </a:ext>
            </a:extLst>
          </p:cNvPr>
          <p:cNvCxnSpPr/>
          <p:nvPr/>
        </p:nvCxnSpPr>
        <p:spPr>
          <a:xfrm flipH="1">
            <a:off x="2171651" y="5919941"/>
            <a:ext cx="164457" cy="2731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kstniOkvir 35">
            <a:extLst>
              <a:ext uri="{FF2B5EF4-FFF2-40B4-BE49-F238E27FC236}">
                <a16:creationId xmlns:a16="http://schemas.microsoft.com/office/drawing/2014/main" xmlns="" id="{C5629E4A-0AB0-F5CE-07C3-D95F0E42E98F}"/>
              </a:ext>
            </a:extLst>
          </p:cNvPr>
          <p:cNvSpPr txBox="1"/>
          <p:nvPr/>
        </p:nvSpPr>
        <p:spPr>
          <a:xfrm>
            <a:off x="1271246" y="6274688"/>
            <a:ext cx="3274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Bahnschrift Light" panose="020B0502040204020203" pitchFamily="34" charset="0"/>
              </a:rPr>
              <a:t>SiO</a:t>
            </a:r>
            <a:r>
              <a:rPr lang="hr-HR" baseline="-25000" dirty="0">
                <a:latin typeface="Bahnschrift Light" panose="020B0502040204020203" pitchFamily="34" charset="0"/>
              </a:rPr>
              <a:t>2</a:t>
            </a:r>
            <a:r>
              <a:rPr lang="hr-HR" dirty="0">
                <a:latin typeface="Bahnschrift Light" panose="020B0502040204020203" pitchFamily="34" charset="0"/>
              </a:rPr>
              <a:t>, Al</a:t>
            </a:r>
            <a:r>
              <a:rPr lang="hr-HR" baseline="-25000" dirty="0">
                <a:latin typeface="Bahnschrift Light" panose="020B0502040204020203" pitchFamily="34" charset="0"/>
              </a:rPr>
              <a:t>2</a:t>
            </a:r>
            <a:r>
              <a:rPr lang="hr-HR" dirty="0">
                <a:latin typeface="Bahnschrift Light" panose="020B0502040204020203" pitchFamily="34" charset="0"/>
              </a:rPr>
              <a:t>O</a:t>
            </a:r>
            <a:r>
              <a:rPr lang="hr-HR" baseline="-25000" dirty="0">
                <a:latin typeface="Bahnschrift Light" panose="020B0502040204020203" pitchFamily="34" charset="0"/>
              </a:rPr>
              <a:t>3</a:t>
            </a:r>
            <a:r>
              <a:rPr lang="hr-HR" dirty="0">
                <a:latin typeface="Bahnschrift Light" panose="020B0502040204020203" pitchFamily="34" charset="0"/>
              </a:rPr>
              <a:t>, (C2H6OSi)</a:t>
            </a:r>
            <a:r>
              <a:rPr lang="hr-HR" baseline="-25000" dirty="0">
                <a:latin typeface="Bahnschrift Light" panose="020B0502040204020203" pitchFamily="34" charset="0"/>
              </a:rPr>
              <a:t>n </a:t>
            </a:r>
            <a:r>
              <a:rPr lang="hr-HR" dirty="0">
                <a:latin typeface="Bahnschrift Light" panose="020B0502040204020203" pitchFamily="34" charset="0"/>
              </a:rPr>
              <a:t>…</a:t>
            </a:r>
            <a:endParaRPr lang="en-US" dirty="0">
              <a:latin typeface="Bahnschrift Light" panose="020B0502040204020203" pitchFamily="34" charset="0"/>
            </a:endParaRPr>
          </a:p>
        </p:txBody>
      </p:sp>
      <p:pic>
        <p:nvPicPr>
          <p:cNvPr id="37" name="Grafika 36" descr="Arrow Right outline">
            <a:extLst>
              <a:ext uri="{FF2B5EF4-FFF2-40B4-BE49-F238E27FC236}">
                <a16:creationId xmlns:a16="http://schemas.microsoft.com/office/drawing/2014/main" xmlns="" id="{32622819-D009-E582-FF7B-ABAE855219D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341772" y="5182173"/>
            <a:ext cx="767791" cy="767791"/>
          </a:xfrm>
          <a:prstGeom prst="rect">
            <a:avLst/>
          </a:prstGeom>
        </p:spPr>
      </p:pic>
      <p:sp>
        <p:nvSpPr>
          <p:cNvPr id="38" name="TekstniOkvir 37">
            <a:extLst>
              <a:ext uri="{FF2B5EF4-FFF2-40B4-BE49-F238E27FC236}">
                <a16:creationId xmlns:a16="http://schemas.microsoft.com/office/drawing/2014/main" xmlns="" id="{E5F3F706-C825-FD1F-E7F3-25E1C3DD1A24}"/>
              </a:ext>
            </a:extLst>
          </p:cNvPr>
          <p:cNvSpPr txBox="1"/>
          <p:nvPr/>
        </p:nvSpPr>
        <p:spPr>
          <a:xfrm>
            <a:off x="4116083" y="5366013"/>
            <a:ext cx="1289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Bahnschrift Light" panose="020B0502040204020203" pitchFamily="34" charset="0"/>
              </a:rPr>
              <a:t>ROS</a:t>
            </a:r>
            <a:endParaRPr lang="en-US" sz="2000" dirty="0">
              <a:latin typeface="Bahnschrift Light" panose="020B0502040204020203" pitchFamily="34" charset="0"/>
            </a:endParaRPr>
          </a:p>
        </p:txBody>
      </p:sp>
      <p:pic>
        <p:nvPicPr>
          <p:cNvPr id="40" name="Grafika 39" descr="Close outline">
            <a:extLst>
              <a:ext uri="{FF2B5EF4-FFF2-40B4-BE49-F238E27FC236}">
                <a16:creationId xmlns:a16="http://schemas.microsoft.com/office/drawing/2014/main" xmlns="" id="{7409AC55-8897-6CF8-F219-99D2A6DE93B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3417761" y="5318317"/>
            <a:ext cx="495501" cy="495501"/>
          </a:xfrm>
          <a:prstGeom prst="rect">
            <a:avLst/>
          </a:prstGeom>
        </p:spPr>
      </p:pic>
      <p:sp>
        <p:nvSpPr>
          <p:cNvPr id="43" name="TekstniOkvir 42">
            <a:extLst>
              <a:ext uri="{FF2B5EF4-FFF2-40B4-BE49-F238E27FC236}">
                <a16:creationId xmlns:a16="http://schemas.microsoft.com/office/drawing/2014/main" xmlns="" id="{2A0FBE14-A053-E857-4D95-FC10C4224647}"/>
              </a:ext>
            </a:extLst>
          </p:cNvPr>
          <p:cNvSpPr txBox="1"/>
          <p:nvPr/>
        </p:nvSpPr>
        <p:spPr>
          <a:xfrm>
            <a:off x="6351319" y="2993255"/>
            <a:ext cx="2123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i="1" dirty="0">
                <a:latin typeface="Bahnschrift Light" panose="020B0502040204020203" pitchFamily="34" charset="0"/>
              </a:rPr>
              <a:t>Stratum </a:t>
            </a:r>
            <a:r>
              <a:rPr lang="hr-HR" sz="1400" i="1" dirty="0" err="1">
                <a:latin typeface="Bahnschrift Light" panose="020B0502040204020203" pitchFamily="34" charset="0"/>
              </a:rPr>
              <a:t>corneum</a:t>
            </a:r>
            <a:endParaRPr lang="en-US" sz="1400" i="1" dirty="0">
              <a:latin typeface="Bahnschrift Light" panose="020B0502040204020203" pitchFamily="34" charset="0"/>
            </a:endParaRPr>
          </a:p>
        </p:txBody>
      </p:sp>
      <p:sp>
        <p:nvSpPr>
          <p:cNvPr id="44" name="TekstniOkvir 43">
            <a:extLst>
              <a:ext uri="{FF2B5EF4-FFF2-40B4-BE49-F238E27FC236}">
                <a16:creationId xmlns:a16="http://schemas.microsoft.com/office/drawing/2014/main" xmlns="" id="{FF4B9BAC-7935-1180-7EB7-E23171FECA4D}"/>
              </a:ext>
            </a:extLst>
          </p:cNvPr>
          <p:cNvSpPr txBox="1"/>
          <p:nvPr/>
        </p:nvSpPr>
        <p:spPr>
          <a:xfrm>
            <a:off x="6136197" y="3325417"/>
            <a:ext cx="2123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i="1" dirty="0">
                <a:latin typeface="Bahnschrift Light" panose="020B0502040204020203" pitchFamily="34" charset="0"/>
              </a:rPr>
              <a:t>Stratum </a:t>
            </a:r>
            <a:r>
              <a:rPr lang="hr-HR" sz="1400" i="1" dirty="0" err="1">
                <a:latin typeface="Bahnschrift Light" panose="020B0502040204020203" pitchFamily="34" charset="0"/>
              </a:rPr>
              <a:t>lucideum</a:t>
            </a:r>
            <a:endParaRPr lang="en-US" sz="1400" i="1" dirty="0">
              <a:latin typeface="Bahnschrift Light" panose="020B0502040204020203" pitchFamily="34" charset="0"/>
            </a:endParaRPr>
          </a:p>
        </p:txBody>
      </p:sp>
      <p:sp>
        <p:nvSpPr>
          <p:cNvPr id="45" name="TekstniOkvir 44">
            <a:extLst>
              <a:ext uri="{FF2B5EF4-FFF2-40B4-BE49-F238E27FC236}">
                <a16:creationId xmlns:a16="http://schemas.microsoft.com/office/drawing/2014/main" xmlns="" id="{9273A338-3730-96DB-DA0C-BE37BF0C063F}"/>
              </a:ext>
            </a:extLst>
          </p:cNvPr>
          <p:cNvSpPr txBox="1"/>
          <p:nvPr/>
        </p:nvSpPr>
        <p:spPr>
          <a:xfrm>
            <a:off x="6469752" y="4823051"/>
            <a:ext cx="2123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i="1" dirty="0">
                <a:latin typeface="Bahnschrift Light" panose="020B0502040204020203" pitchFamily="34" charset="0"/>
              </a:rPr>
              <a:t>Stratum </a:t>
            </a:r>
            <a:r>
              <a:rPr lang="hr-HR" sz="1400" i="1" dirty="0" err="1">
                <a:latin typeface="Bahnschrift Light" panose="020B0502040204020203" pitchFamily="34" charset="0"/>
              </a:rPr>
              <a:t>basale</a:t>
            </a:r>
            <a:endParaRPr lang="en-US" sz="1400" i="1" dirty="0">
              <a:latin typeface="Bahnschrift Light" panose="020B0502040204020203" pitchFamily="34" charset="0"/>
            </a:endParaRPr>
          </a:p>
        </p:txBody>
      </p:sp>
      <p:sp>
        <p:nvSpPr>
          <p:cNvPr id="46" name="TekstniOkvir 45">
            <a:extLst>
              <a:ext uri="{FF2B5EF4-FFF2-40B4-BE49-F238E27FC236}">
                <a16:creationId xmlns:a16="http://schemas.microsoft.com/office/drawing/2014/main" xmlns="" id="{02441922-524A-445E-1615-368F4FA0CB31}"/>
              </a:ext>
            </a:extLst>
          </p:cNvPr>
          <p:cNvSpPr txBox="1"/>
          <p:nvPr/>
        </p:nvSpPr>
        <p:spPr>
          <a:xfrm>
            <a:off x="6187935" y="4259962"/>
            <a:ext cx="2123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i="1" dirty="0">
                <a:latin typeface="Bahnschrift Light" panose="020B0502040204020203" pitchFamily="34" charset="0"/>
              </a:rPr>
              <a:t>Stratum </a:t>
            </a:r>
            <a:r>
              <a:rPr lang="hr-HR" sz="1400" i="1" dirty="0" err="1">
                <a:latin typeface="Bahnschrift Light" panose="020B0502040204020203" pitchFamily="34" charset="0"/>
              </a:rPr>
              <a:t>spinosum</a:t>
            </a:r>
            <a:endParaRPr lang="en-US" sz="1400" i="1" dirty="0">
              <a:latin typeface="Bahnschrift Light" panose="020B0502040204020203" pitchFamily="34" charset="0"/>
            </a:endParaRPr>
          </a:p>
        </p:txBody>
      </p:sp>
      <p:sp>
        <p:nvSpPr>
          <p:cNvPr id="48" name="TekstniOkvir 47">
            <a:extLst>
              <a:ext uri="{FF2B5EF4-FFF2-40B4-BE49-F238E27FC236}">
                <a16:creationId xmlns:a16="http://schemas.microsoft.com/office/drawing/2014/main" xmlns="" id="{2AF2CD69-2E66-CEDC-DAB9-5C1768804441}"/>
              </a:ext>
            </a:extLst>
          </p:cNvPr>
          <p:cNvSpPr txBox="1"/>
          <p:nvPr/>
        </p:nvSpPr>
        <p:spPr>
          <a:xfrm>
            <a:off x="6469752" y="6422645"/>
            <a:ext cx="9694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err="1">
                <a:latin typeface="Bahnschrift Light" panose="020B0502040204020203" pitchFamily="34" charset="0"/>
              </a:rPr>
              <a:t>Dermis</a:t>
            </a:r>
            <a:endParaRPr lang="en-US" sz="1400" dirty="0">
              <a:latin typeface="Bahnschrift Light" panose="020B0502040204020203" pitchFamily="34" charset="0"/>
            </a:endParaRPr>
          </a:p>
        </p:txBody>
      </p:sp>
      <p:sp>
        <p:nvSpPr>
          <p:cNvPr id="49" name="TekstniOkvir 48">
            <a:extLst>
              <a:ext uri="{FF2B5EF4-FFF2-40B4-BE49-F238E27FC236}">
                <a16:creationId xmlns:a16="http://schemas.microsoft.com/office/drawing/2014/main" xmlns="" id="{561C64A9-0EB2-2720-A9CC-18008CDE88F4}"/>
              </a:ext>
            </a:extLst>
          </p:cNvPr>
          <p:cNvSpPr txBox="1"/>
          <p:nvPr/>
        </p:nvSpPr>
        <p:spPr>
          <a:xfrm>
            <a:off x="6588292" y="5243817"/>
            <a:ext cx="2123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latin typeface="Bahnschrift Light" panose="020B0502040204020203" pitchFamily="34" charset="0"/>
              </a:rPr>
              <a:t>Lojne žlijezde</a:t>
            </a:r>
            <a:endParaRPr lang="en-US" sz="1400" dirty="0">
              <a:latin typeface="Bahnschrift Light" panose="020B0502040204020203" pitchFamily="34" charset="0"/>
            </a:endParaRPr>
          </a:p>
        </p:txBody>
      </p:sp>
      <p:sp>
        <p:nvSpPr>
          <p:cNvPr id="50" name="TekstniOkvir 49">
            <a:extLst>
              <a:ext uri="{FF2B5EF4-FFF2-40B4-BE49-F238E27FC236}">
                <a16:creationId xmlns:a16="http://schemas.microsoft.com/office/drawing/2014/main" xmlns="" id="{300F0EC5-6665-DCD1-8E9B-59061347E425}"/>
              </a:ext>
            </a:extLst>
          </p:cNvPr>
          <p:cNvSpPr txBox="1"/>
          <p:nvPr/>
        </p:nvSpPr>
        <p:spPr>
          <a:xfrm>
            <a:off x="6187935" y="3773123"/>
            <a:ext cx="2123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i="1" dirty="0">
                <a:latin typeface="Bahnschrift Light" panose="020B0502040204020203" pitchFamily="34" charset="0"/>
              </a:rPr>
              <a:t>Stratum </a:t>
            </a:r>
            <a:r>
              <a:rPr lang="hr-HR" sz="1400" i="1" dirty="0" err="1">
                <a:latin typeface="Bahnschrift Light" panose="020B0502040204020203" pitchFamily="34" charset="0"/>
              </a:rPr>
              <a:t>granulosum</a:t>
            </a:r>
            <a:endParaRPr lang="en-US" sz="1400" i="1" dirty="0">
              <a:latin typeface="Bahnschrift Light" panose="020B0502040204020203" pitchFamily="34" charset="0"/>
            </a:endParaRPr>
          </a:p>
        </p:txBody>
      </p:sp>
      <p:sp>
        <p:nvSpPr>
          <p:cNvPr id="53" name="TekstniOkvir 52">
            <a:extLst>
              <a:ext uri="{FF2B5EF4-FFF2-40B4-BE49-F238E27FC236}">
                <a16:creationId xmlns:a16="http://schemas.microsoft.com/office/drawing/2014/main" xmlns="" id="{0743E7CC-D6CC-8C47-C8E5-8E1960F8FAAF}"/>
              </a:ext>
            </a:extLst>
          </p:cNvPr>
          <p:cNvSpPr txBox="1"/>
          <p:nvPr/>
        </p:nvSpPr>
        <p:spPr>
          <a:xfrm>
            <a:off x="8103518" y="2027576"/>
            <a:ext cx="448589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E. B. Manaia</a:t>
            </a:r>
            <a:r>
              <a:rPr lang="hr-HR" sz="11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at </a:t>
            </a:r>
            <a:r>
              <a:rPr lang="hr-HR" sz="1100" kern="0" dirty="0" err="1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al</a:t>
            </a:r>
            <a:r>
              <a:rPr lang="hr-HR" sz="11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. </a:t>
            </a:r>
            <a:r>
              <a:rPr lang="en-US" sz="1100" i="1" dirty="0">
                <a:solidFill>
                  <a:srgbClr val="202124"/>
                </a:solidFill>
                <a:effectLst/>
                <a:latin typeface="Bahnschrift Light" panose="020B0502040204020203" pitchFamily="34" charset="0"/>
              </a:rPr>
              <a:t>Braz. J. Pharm. Sci.</a:t>
            </a:r>
            <a:r>
              <a:rPr lang="en-US" sz="1100" i="1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100" b="1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49</a:t>
            </a:r>
            <a:r>
              <a:rPr lang="en-US" sz="11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(2) (2013) 201-209</a:t>
            </a:r>
            <a:endParaRPr lang="hr-HR" sz="1100" kern="0" dirty="0">
              <a:effectLst/>
              <a:latin typeface="Bahnschrift Light" panose="020B0502040204020203" pitchFamily="34" charset="0"/>
              <a:ea typeface="Times New Roman" panose="02020603050405020304" pitchFamily="18" charset="0"/>
            </a:endParaRPr>
          </a:p>
          <a:p>
            <a:r>
              <a:rPr lang="en-US" sz="11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K. Schilling</a:t>
            </a:r>
            <a:r>
              <a:rPr lang="hr-HR" sz="1100" kern="0" dirty="0"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hr-HR" sz="1100" kern="0" dirty="0" err="1">
                <a:latin typeface="Bahnschrift Light" panose="020B0502040204020203" pitchFamily="34" charset="0"/>
                <a:ea typeface="Times New Roman" panose="02020603050405020304" pitchFamily="18" charset="0"/>
              </a:rPr>
              <a:t>et</a:t>
            </a:r>
            <a:r>
              <a:rPr lang="hr-HR" sz="1100" kern="0" dirty="0"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hr-HR" sz="1100" kern="0" dirty="0" err="1">
                <a:latin typeface="Bahnschrift Light" panose="020B0502040204020203" pitchFamily="34" charset="0"/>
                <a:ea typeface="Times New Roman" panose="02020603050405020304" pitchFamily="18" charset="0"/>
              </a:rPr>
              <a:t>al</a:t>
            </a:r>
            <a:r>
              <a:rPr lang="hr-HR" sz="1100" kern="0" dirty="0">
                <a:latin typeface="Bahnschrift Light" panose="020B0502040204020203" pitchFamily="34" charset="0"/>
                <a:ea typeface="Times New Roman" panose="02020603050405020304" pitchFamily="18" charset="0"/>
              </a:rPr>
              <a:t>.</a:t>
            </a:r>
            <a:r>
              <a:rPr lang="en-US" sz="11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100" i="1" kern="0" dirty="0" err="1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Photochem</a:t>
            </a:r>
            <a:r>
              <a:rPr lang="en-US" sz="1100" i="1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. </a:t>
            </a:r>
            <a:r>
              <a:rPr lang="en-US" sz="1100" i="1" kern="0" dirty="0" err="1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Photobiol</a:t>
            </a:r>
            <a:r>
              <a:rPr lang="en-US" sz="1100" i="1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. Sci.</a:t>
            </a:r>
            <a:r>
              <a:rPr lang="en-US" sz="11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100" b="1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9</a:t>
            </a:r>
            <a:r>
              <a:rPr lang="en-US" sz="1100" kern="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(2010) 495–509</a:t>
            </a:r>
            <a:endParaRPr lang="hr-HR" sz="1100" kern="0" dirty="0">
              <a:effectLst/>
              <a:latin typeface="Bahnschrift Light" panose="020B0502040204020203" pitchFamily="34" charset="0"/>
              <a:ea typeface="Times New Roman" panose="02020603050405020304" pitchFamily="18" charset="0"/>
            </a:endParaRPr>
          </a:p>
          <a:p>
            <a:endParaRPr lang="en-US" sz="1100" dirty="0">
              <a:latin typeface="Bahnschrift Light" panose="020B0502040204020203" pitchFamily="34" charset="0"/>
            </a:endParaRPr>
          </a:p>
          <a:p>
            <a:endParaRPr lang="hr-HR" sz="1100" kern="0" dirty="0">
              <a:effectLst/>
              <a:latin typeface="Bahnschrift Light" panose="020B0502040204020203" pitchFamily="34" charset="0"/>
              <a:ea typeface="Times New Roman" panose="02020603050405020304" pitchFamily="18" charset="0"/>
            </a:endParaRPr>
          </a:p>
          <a:p>
            <a:endParaRPr lang="en-US" sz="1100" dirty="0">
              <a:latin typeface="Bahnschrift Light" panose="020B0502040204020203" pitchFamily="34" charset="0"/>
            </a:endParaRPr>
          </a:p>
        </p:txBody>
      </p:sp>
      <p:sp>
        <p:nvSpPr>
          <p:cNvPr id="55" name="Rezervirano mjesto broja slajda 54">
            <a:extLst>
              <a:ext uri="{FF2B5EF4-FFF2-40B4-BE49-F238E27FC236}">
                <a16:creationId xmlns:a16="http://schemas.microsoft.com/office/drawing/2014/main" xmlns="" id="{D33158BA-4576-8515-68D5-466E0232E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6816" y="170820"/>
            <a:ext cx="2743200" cy="365125"/>
          </a:xfrm>
        </p:spPr>
        <p:txBody>
          <a:bodyPr/>
          <a:lstStyle/>
          <a:p>
            <a:fld id="{C21CDE29-ACF7-41BD-8988-BED7E4249EC5}" type="slidenum">
              <a:rPr lang="en-US" smtClean="0">
                <a:solidFill>
                  <a:schemeClr val="bg1">
                    <a:lumMod val="75000"/>
                  </a:schemeClr>
                </a:solidFill>
              </a:rPr>
              <a:t>9</a:t>
            </a:fld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70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6526</TotalTime>
  <Words>2496</Words>
  <Application>Microsoft Office PowerPoint</Application>
  <PresentationFormat>Široki zaslon</PresentationFormat>
  <Paragraphs>643</Paragraphs>
  <Slides>23</Slides>
  <Notes>10</Notes>
  <HiddenSlides>0</HiddenSlides>
  <MMClips>0</MMClips>
  <ScaleCrop>false</ScaleCrop>
  <HeadingPairs>
    <vt:vector size="6" baseType="variant">
      <vt:variant>
        <vt:lpstr>Korišteni fontovi</vt:lpstr>
      </vt:variant>
      <vt:variant>
        <vt:i4>9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23</vt:i4>
      </vt:variant>
    </vt:vector>
  </HeadingPairs>
  <TitlesOfParts>
    <vt:vector size="33" baseType="lpstr">
      <vt:lpstr>Arial</vt:lpstr>
      <vt:lpstr>Arial</vt:lpstr>
      <vt:lpstr>Bahnschrift Light</vt:lpstr>
      <vt:lpstr>Bahnschrift SemiBold</vt:lpstr>
      <vt:lpstr>Calibri</vt:lpstr>
      <vt:lpstr>Calibri Light</vt:lpstr>
      <vt:lpstr>Cambria Math</vt:lpstr>
      <vt:lpstr>Times New Roman</vt:lpstr>
      <vt:lpstr>Wingdings</vt:lpstr>
      <vt:lpstr>Tema sustava Office</vt:lpstr>
      <vt:lpstr>ANALIZA NANOČESTICA TITANIJEVOG DIOKSIDA I CINKOVOG OKSIDA U KREMAMA ZA SUNČANJE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ANALIZA TiO2 i ZnO U KREMAMA ZA SUNČANJE</vt:lpstr>
      <vt:lpstr>REZULTATI I  OBRADA  PODATAKA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ZAKLJUČAK</vt:lpstr>
      <vt:lpstr>HVALA NA PAŽNJI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Monika Šoltić</dc:creator>
  <cp:lastModifiedBy>Lenovo</cp:lastModifiedBy>
  <cp:revision>117</cp:revision>
  <dcterms:created xsi:type="dcterms:W3CDTF">2023-04-17T09:17:59Z</dcterms:created>
  <dcterms:modified xsi:type="dcterms:W3CDTF">2023-04-26T09:42:10Z</dcterms:modified>
</cp:coreProperties>
</file>