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97" r:id="rId2"/>
  </p:sldMasterIdLst>
  <p:notesMasterIdLst>
    <p:notesMasterId r:id="rId16"/>
  </p:notesMasterIdLst>
  <p:sldIdLst>
    <p:sldId id="256" r:id="rId3"/>
    <p:sldId id="257" r:id="rId4"/>
    <p:sldId id="266" r:id="rId5"/>
    <p:sldId id="258" r:id="rId6"/>
    <p:sldId id="267" r:id="rId7"/>
    <p:sldId id="268" r:id="rId8"/>
    <p:sldId id="259" r:id="rId9"/>
    <p:sldId id="265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C888C90-2D96-4FCA-A887-5C71B5271A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3886186-F712-40F6-A35E-2D71756AB65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C67002C-4E51-4F6C-8761-0759222C7D7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3D5F66C8-713E-4038-A154-03BAE43586E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FBA66FD-001D-414C-B60D-5D79131DBA6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E402594F-4643-4731-AA88-E41A01C21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98998F2-3574-4749-A57D-55AAE2172FC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A042C1B8-3964-4ABE-A6C4-F94C58F349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3E770A-C28D-40EB-8733-61A9F6E04283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DD63657-EF5F-48EB-9B99-2450AEAD08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D89392F-15C0-49FA-9779-A97E857B09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046D0011-D425-41A1-A5B1-F47AAF1F57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2B5DB5-97BA-488B-BEDB-9EC90BCAB529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9F9083B1-0DEB-4763-A9F5-15657A0A90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E8A3B98-E3ED-4294-9DD0-8C7C804FD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746FE51-B1B2-4992-B091-92A64BF1BC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116F30-8877-4C6E-8676-BDBA513DF0A6}" type="slidenum">
              <a:rPr lang="hr-HR" altLang="en-US" smtClean="0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1EA335A4-817E-4A87-95A8-517CDD911C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D5805C0A-EC88-48F5-896E-3B45C9227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A59718C-73D2-4125-8F64-D0A8CCDF9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762AFC-51B5-406E-A2D1-58AE9D16DC1F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7CF8BAE-0633-4DD2-9757-9889ECAD457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40959D0-4022-4B9E-B0F8-103F7D5E0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5F861926-27B0-4BEE-AB5C-939DC7D414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055010-45FB-47C9-A819-7E22227889E2}" type="slidenum">
              <a:rPr lang="hr-HR" altLang="en-US" smtClean="0"/>
              <a:pPr>
                <a:spcBef>
                  <a:spcPct val="0"/>
                </a:spcBef>
              </a:pPr>
              <a:t>9</a:t>
            </a:fld>
            <a:endParaRPr lang="hr-HR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46898BC-D014-4222-B17D-F2D3E02EA9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E6EB4ED2-8232-4703-A3E6-67527C6602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D44575B-EE39-47CD-B71E-68F76BEBFD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795D92-CEEB-45CA-8442-931FDDBA50B5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FC7A550-993B-4626-9C8E-74B9168534B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E60F90C-7CE5-4149-AD86-B48C40DD8B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1FBB28E-888B-4D78-B7F2-2C61C14052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0DE830-D61B-41E4-8B12-5FF358511686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442D114-ED95-4522-8A8A-70EA7CAB30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0EDFE4E-4362-4051-A5C6-FCFE0AB3D1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A007367-7F89-45F8-8363-B630221A78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53305B-8A36-4C09-9A6B-ABEEB4A54197}" type="slidenum">
              <a:rPr lang="hr-HR" altLang="en-US" smtClean="0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9BDF4DA-ECB1-44CB-BC75-C1D26E0C53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324706B-638D-4F71-B019-2C61F4635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84C4C2C-4AF2-494F-8CBE-574CFF2177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FA279A-9759-45EC-ACD7-5B7431439BB1}" type="slidenum">
              <a:rPr lang="hr-HR" altLang="en-US" smtClean="0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AD4B74C-BE19-41B0-B703-8F15191E4D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DA060A12-B909-45D3-A1AB-CF884D14C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3FF845FA-DEE9-4C00-A646-AEBD39FF64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E957C6BA-3C0F-48AB-8740-938830078F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FE90CA58-8154-49E2-B866-F832BB360E1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56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8810A-42C9-4F97-9D6C-AD56F380531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44CD8A-EF06-496C-BC45-BDC2BB162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AAD36F-F83F-4CAB-9EF0-43CBD7A2A1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E7A4D-9A1A-41A7-AF7B-0E71A0443BF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793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D49FFE5-EB72-4FAF-A576-319FF453B0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6A6D9CF-55BE-4584-99CA-0E9CC6809E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1E0CC2E-9A89-42BB-A33C-3016E68CB7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1D2C1-531A-499B-A99E-D638301D81A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6105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2E8DCD7-36A3-4826-A780-4DBC16C39F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8B238DD-AA93-4012-A7AC-AE545E8E3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AB64EFF-3206-43A2-B3E7-0BA5AF13E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5E22B-8708-426F-9B90-EB9CDBB8F37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9109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31EA1D-F873-4076-A74D-D2CA6026F3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D80639C-FC8D-46BE-8831-AE57A6B1C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14A9A01-A96E-40CF-8166-2AC308E6C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D2425-53F8-4C06-9735-6833D2A235E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7221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C00DAC5-E8AC-4015-8A3C-F821F3F605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A92E434-314A-465F-ADFA-0ACFAEFFF9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F298C52-CF1D-4BD8-A5DB-18C5FFB33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A0331-D52A-4BE4-ABF5-7FE9EF50CFC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5542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6E7810E-D9B7-424F-8A99-860B564192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6240B0E-0DBD-49F5-90CA-35749CE233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1DA7410-E45E-4C63-BB09-AA8D76C1D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8B5C1-06B8-4040-A26A-5EFA4FB7FEA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5844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306C2B1-68A2-43CB-AD17-0C124C24A1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32C4B5B-682B-40CC-A158-315CD3BFF6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5EB7184-8D4A-4CE7-9266-A0333792E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A3EED-4F6A-4D7E-A648-EC77510815A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6853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BBAA0E-61EE-4654-80BC-036E0AA87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1449840-EA16-4660-A343-A53B21F2DF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3DE348-D4ED-478B-8AE5-0F5E57D07A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AB4DB-AE6B-478A-8AF3-CF78BC66E01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4152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8C63944-05DE-443D-833A-AE8DAB589F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D7F41F-D49A-4F32-9B1D-685396A9EF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E6B44FA-FEB6-40DC-AC9F-7EDA098407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5EE71-8A93-4BDF-BEA1-CAE666DB75C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019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489B96F-C3F9-4764-9E47-AE3BA6580B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1D082E-6A45-4F93-890D-D536921EB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DF79AD-7414-47E5-BA4E-4A7C0B487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BB72-4268-4366-8CC5-28A71D6B3D8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6967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C842D7-A620-49C8-8A7C-EA6A899A08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DA5BF0B-5757-4289-8203-6BF5EDF248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7542DD1-F4C2-4D97-8332-DBFE1835ED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4588B-D700-422C-A2FF-13D3459B0E0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83255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slov, tekst i isječak crtež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za C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B01C3E6-5D0F-4DD8-A47A-EA7F53020E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73A116E-D108-4085-8B96-88D07FC429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C56A6CA-72C8-48B4-9672-3E5A348932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90ADF-CBF8-4834-AC9A-D6AA94475B2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54375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DD99DF-99B9-4F24-9F15-6A456ABC58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9CD6780-4563-434B-8DA2-AC40CD574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12B8C8F-53FB-4708-BE38-6C6B9C3D05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4A276-CD43-41FD-BD58-452FFCB41FA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24382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10BCA9B-A330-4755-AD5C-AF115EE72F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5EA667-ABA9-4D9F-B744-AFD7EB13F3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2FDB81F-A346-4C69-ABB4-2B89074BCE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9A8BA-6295-4139-AC1A-A7AC010A8DF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7813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06B74C5-862E-41DB-BBD3-F71BCAD066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EC62AEDD-D60C-4F37-B82F-A6636AB911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FECEF46-07B3-4BE8-8CA9-05A65179E0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B5CF7-65FA-4FD6-8309-82C4DF73143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04637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6DEBB59-2AAA-4456-9D9A-4393BBF5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9D45A28-C623-46D6-B559-15BAB6D4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8CD16CA-F4DC-4A1F-B048-32285708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AD905-F744-43A8-AADB-DDDD3697EEC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12029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5816EA4-6754-40AA-94F0-C9F11F25E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AA41A61-1F7E-402C-B53D-2DEB200B8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E6C665C-5F6C-486C-9DC9-BF632527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B64AA-C526-435E-8179-F59469FCE8D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27266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2E7171B-AD44-4569-8339-4D4BB55E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D81568-5263-4192-B947-08BD37F4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11ABAD3-9F11-4568-98FD-769AE585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F9B6D-FA40-4B3F-8548-E7B277D9750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93734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3">
            <a:extLst>
              <a:ext uri="{FF2B5EF4-FFF2-40B4-BE49-F238E27FC236}">
                <a16:creationId xmlns:a16="http://schemas.microsoft.com/office/drawing/2014/main" id="{4B7B7185-28DF-4439-B0A7-4FB06903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C88BDDB5-9B47-4266-BA84-77345DC7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9CEE605F-CE9D-4489-BEBB-154051F4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FD540-53B9-480C-8BD2-5C499C22130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24061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zervirano mjesto datuma 3">
            <a:extLst>
              <a:ext uri="{FF2B5EF4-FFF2-40B4-BE49-F238E27FC236}">
                <a16:creationId xmlns:a16="http://schemas.microsoft.com/office/drawing/2014/main" id="{2FD5603C-3598-4A9B-95CE-0B7C37D48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zervirano mjesto podnožja 4">
            <a:extLst>
              <a:ext uri="{FF2B5EF4-FFF2-40B4-BE49-F238E27FC236}">
                <a16:creationId xmlns:a16="http://schemas.microsoft.com/office/drawing/2014/main" id="{61A2E58D-FA36-4FE4-9B85-DA7D84A14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zervirano mjesto broja slajda 5">
            <a:extLst>
              <a:ext uri="{FF2B5EF4-FFF2-40B4-BE49-F238E27FC236}">
                <a16:creationId xmlns:a16="http://schemas.microsoft.com/office/drawing/2014/main" id="{AAA38BF9-D6A6-4579-9C3A-18256C0A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95ABF-6813-4038-A5FD-648551D39FB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27325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datuma 3">
            <a:extLst>
              <a:ext uri="{FF2B5EF4-FFF2-40B4-BE49-F238E27FC236}">
                <a16:creationId xmlns:a16="http://schemas.microsoft.com/office/drawing/2014/main" id="{DD4BCCAF-B62B-4591-B67A-A59AF09C9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podnožja 4">
            <a:extLst>
              <a:ext uri="{FF2B5EF4-FFF2-40B4-BE49-F238E27FC236}">
                <a16:creationId xmlns:a16="http://schemas.microsoft.com/office/drawing/2014/main" id="{38F2D9B6-4C8E-41D7-A1CC-1B1634A6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broja slajda 5">
            <a:extLst>
              <a:ext uri="{FF2B5EF4-FFF2-40B4-BE49-F238E27FC236}">
                <a16:creationId xmlns:a16="http://schemas.microsoft.com/office/drawing/2014/main" id="{BF0D2566-6640-4D73-861C-88A8B999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9D153-93C1-41BD-91CE-F1DD636EAD6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07032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3">
            <a:extLst>
              <a:ext uri="{FF2B5EF4-FFF2-40B4-BE49-F238E27FC236}">
                <a16:creationId xmlns:a16="http://schemas.microsoft.com/office/drawing/2014/main" id="{EA8CB9AA-F6F4-4325-9405-A075FF21D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podnožja 4">
            <a:extLst>
              <a:ext uri="{FF2B5EF4-FFF2-40B4-BE49-F238E27FC236}">
                <a16:creationId xmlns:a16="http://schemas.microsoft.com/office/drawing/2014/main" id="{094A9937-963C-4A56-BF80-C9B54B0D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broja slajda 5">
            <a:extLst>
              <a:ext uri="{FF2B5EF4-FFF2-40B4-BE49-F238E27FC236}">
                <a16:creationId xmlns:a16="http://schemas.microsoft.com/office/drawing/2014/main" id="{E93529D6-2673-42D5-AF45-AB762B685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DFE06-0831-4B1A-A543-810E8755ECC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838197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3">
            <a:extLst>
              <a:ext uri="{FF2B5EF4-FFF2-40B4-BE49-F238E27FC236}">
                <a16:creationId xmlns:a16="http://schemas.microsoft.com/office/drawing/2014/main" id="{472D91E0-1874-4A23-A54C-90A6E928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F05D0E0E-3C70-409B-8A5A-18893BE5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9B979E60-05DC-42E6-A2FF-B7AD5CFF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A17EC-3E9C-4BB2-BBA9-7FBFDFAC72E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58275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3">
            <a:extLst>
              <a:ext uri="{FF2B5EF4-FFF2-40B4-BE49-F238E27FC236}">
                <a16:creationId xmlns:a16="http://schemas.microsoft.com/office/drawing/2014/main" id="{D64CAC69-BC27-4DB1-94A6-547283A55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CDCC51A5-F635-4A9E-B387-7BD554064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BA18DF5A-5A37-4F1D-9505-B2246994F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DBBD-F686-4DFD-8950-DB790ECBE70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46624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ED4EAA1-3A67-470B-B9FF-D2F15DC8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9270D22-FF23-40BB-B6C6-E441B2F8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99A9B82-25A7-4675-9A12-AF2C6DF9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89A5C-BCCE-4DEB-A75D-96075816747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68544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D5316D8-DBE9-479E-A6BB-444F9057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B3D7993-6D93-470C-95F3-F27F713B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BAE2C99-0FAE-4DE0-A0A7-DB6351B4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484A2-EF53-4B6E-AB36-CB0F61FAA83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1900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A0F87A3D-E81A-46DB-8C39-32EF8204D3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24579" name="Freeform 3">
              <a:extLst>
                <a:ext uri="{FF2B5EF4-FFF2-40B4-BE49-F238E27FC236}">
                  <a16:creationId xmlns:a16="http://schemas.microsoft.com/office/drawing/2014/main" id="{3620270D-AEFE-4798-98F0-97174810157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477126CD-7D4D-46CC-B2C6-E3FDFA2B84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4581" name="Rectangle 5">
            <a:extLst>
              <a:ext uri="{FF2B5EF4-FFF2-40B4-BE49-F238E27FC236}">
                <a16:creationId xmlns:a16="http://schemas.microsoft.com/office/drawing/2014/main" id="{7C8A9CD1-CF93-457D-9A86-121678C17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613C0791-F552-48B5-8C9C-1000DEE88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40F36684-4497-46FC-BFF6-C8D28042818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D94B985E-26B9-459D-BFBF-D9AC900CB8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4585" name="Rectangle 9">
            <a:extLst>
              <a:ext uri="{FF2B5EF4-FFF2-40B4-BE49-F238E27FC236}">
                <a16:creationId xmlns:a16="http://schemas.microsoft.com/office/drawing/2014/main" id="{D7C3B79B-E031-40C2-A596-E4C9283BC5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EA1D5E1-0669-4253-8DF0-5A1B98E0199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3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zervirano mjesto naslova 1">
            <a:extLst>
              <a:ext uri="{FF2B5EF4-FFF2-40B4-BE49-F238E27FC236}">
                <a16:creationId xmlns:a16="http://schemas.microsoft.com/office/drawing/2014/main" id="{103F7DB8-F74A-453D-8276-F755D6BDF8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Uredite stil naslova matrice</a:t>
            </a:r>
            <a:endParaRPr lang="en-US" altLang="en-US"/>
          </a:p>
        </p:txBody>
      </p:sp>
      <p:sp>
        <p:nvSpPr>
          <p:cNvPr id="2051" name="Rezervirano mjesto teksta 2">
            <a:extLst>
              <a:ext uri="{FF2B5EF4-FFF2-40B4-BE49-F238E27FC236}">
                <a16:creationId xmlns:a16="http://schemas.microsoft.com/office/drawing/2014/main" id="{E2D70E5E-FD53-4710-BEDD-F5B88638F1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Uredite stilove teksta matrice</a:t>
            </a:r>
          </a:p>
          <a:p>
            <a:pPr lvl="1"/>
            <a:r>
              <a:rPr lang="hr-HR" altLang="en-US"/>
              <a:t>Druga razina</a:t>
            </a:r>
          </a:p>
          <a:p>
            <a:pPr lvl="2"/>
            <a:r>
              <a:rPr lang="hr-HR" altLang="en-US"/>
              <a:t>Treća razina</a:t>
            </a:r>
          </a:p>
          <a:p>
            <a:pPr lvl="3"/>
            <a:r>
              <a:rPr lang="hr-HR" altLang="en-US"/>
              <a:t>Četvrta razina</a:t>
            </a:r>
          </a:p>
          <a:p>
            <a:pPr lvl="4"/>
            <a:r>
              <a:rPr lang="hr-HR" altLang="en-US"/>
              <a:t>Peta razina</a:t>
            </a:r>
            <a:endParaRPr lang="en-US" alt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44A1C2B-38A9-4D61-9F68-EF92A5647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998A209-EB5C-4F60-ACFF-17CDBD7F5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75BD4B9-5CD5-4B97-A31C-2204C2C0B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8E8B2D5-EC97-46DC-BB3C-D9F647E389D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AB48941-0689-426C-A16D-DC5BD328E7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363788"/>
            <a:ext cx="7772400" cy="1141412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>
                <a:latin typeface="Arial" charset="0"/>
              </a:rPr>
              <a:t>SREDNJI PALEOZOIK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6AA02E2-BD9D-4AD7-A13A-028FB1B9D0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Group 2">
            <a:extLst>
              <a:ext uri="{FF2B5EF4-FFF2-40B4-BE49-F238E27FC236}">
                <a16:creationId xmlns:a16="http://schemas.microsoft.com/office/drawing/2014/main" id="{7D4E3068-BED2-41B8-8D9F-D8CE9A150A87}"/>
              </a:ext>
            </a:extLst>
          </p:cNvPr>
          <p:cNvGraphicFramePr>
            <a:graphicFrameLocks noGrp="1"/>
          </p:cNvGraphicFramePr>
          <p:nvPr/>
        </p:nvGraphicFramePr>
        <p:xfrm>
          <a:off x="1403350" y="981075"/>
          <a:ext cx="6405563" cy="4872038"/>
        </p:xfrm>
        <a:graphic>
          <a:graphicData uri="http://schemas.openxmlformats.org/drawingml/2006/table">
            <a:tbl>
              <a:tblPr/>
              <a:tblGrid>
                <a:gridCol w="1601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1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SILUR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Pridol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Ludford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Gorst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Homer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Šinvud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Telih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Aeron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Rudan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419 - 416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421 - 419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423 - 421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426 - 423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428 - 426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436 - 428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439 - 436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444 - 439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Ladlov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Venlok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0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Landoveri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Slika 1">
            <a:extLst>
              <a:ext uri="{FF2B5EF4-FFF2-40B4-BE49-F238E27FC236}">
                <a16:creationId xmlns:a16="http://schemas.microsoft.com/office/drawing/2014/main" id="{56C56C49-4785-49E6-8473-956E9FE57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Group 2">
            <a:extLst>
              <a:ext uri="{FF2B5EF4-FFF2-40B4-BE49-F238E27FC236}">
                <a16:creationId xmlns:a16="http://schemas.microsoft.com/office/drawing/2014/main" id="{814BF0FF-5346-45BC-8745-1700B5C1FEA5}"/>
              </a:ext>
            </a:extLst>
          </p:cNvPr>
          <p:cNvGraphicFramePr>
            <a:graphicFrameLocks noGrp="1"/>
          </p:cNvGraphicFramePr>
          <p:nvPr/>
        </p:nvGraphicFramePr>
        <p:xfrm>
          <a:off x="827088" y="981075"/>
          <a:ext cx="7273925" cy="4824413"/>
        </p:xfrm>
        <a:graphic>
          <a:graphicData uri="http://schemas.openxmlformats.org/drawingml/2006/table">
            <a:tbl>
              <a:tblPr/>
              <a:tblGrid>
                <a:gridCol w="181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7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1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3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7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DEVON</a:t>
                      </a:r>
                      <a:endParaRPr kumimoji="0" lang="hr-H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Gornji Devon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Famen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Žive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Ajfel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Ems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Prag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Lohkov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375 - 359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385 - 375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392 - 385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398 - 392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407 - 398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411 - 407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416 - 411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61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Srednji Devon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97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Donji Devon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Slika 1">
            <a:extLst>
              <a:ext uri="{FF2B5EF4-FFF2-40B4-BE49-F238E27FC236}">
                <a16:creationId xmlns:a16="http://schemas.microsoft.com/office/drawing/2014/main" id="{3F7529C5-7DDB-42F9-A67F-3E2916536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9A3B7E-7663-40DB-904E-B4B7BD39D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58738"/>
          </a:xfrm>
        </p:spPr>
        <p:txBody>
          <a:bodyPr/>
          <a:lstStyle/>
          <a:p>
            <a:pPr>
              <a:defRPr/>
            </a:pPr>
            <a:endParaRPr lang="hr-HR" dirty="0"/>
          </a:p>
        </p:txBody>
      </p:sp>
      <p:pic>
        <p:nvPicPr>
          <p:cNvPr id="13315" name="Content Placeholder 9">
            <a:extLst>
              <a:ext uri="{FF2B5EF4-FFF2-40B4-BE49-F238E27FC236}">
                <a16:creationId xmlns:a16="http://schemas.microsoft.com/office/drawing/2014/main" id="{DF21C7F2-9466-4A19-BDDD-C47D49174E0C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3500438"/>
            <a:ext cx="3529013" cy="3114675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AEB573-3E7B-4912-9381-19E221B7EF91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57200" y="1490663"/>
            <a:ext cx="4114800" cy="3600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početkom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silura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– rast globalnog morskog nivoa, a koncem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silura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pad globalnog morskog nivoa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tijekom srednjeg paleozoika topla klima, obilje života (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tabulostromni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grebeni, ribe, početak kolonizacija kopna – prije 428 milijuna godina </a:t>
            </a:r>
            <a:r>
              <a:rPr lang="hr-HR" altLang="sr-Latn-RS" sz="1800" i="1" dirty="0" err="1">
                <a:solidFill>
                  <a:srgbClr val="FFFFFF"/>
                </a:solidFill>
                <a:latin typeface="Arial" panose="020B0604020202020204" pitchFamily="34" charset="0"/>
              </a:rPr>
              <a:t>Pneuodesmus</a:t>
            </a:r>
            <a:r>
              <a:rPr lang="hr-HR" altLang="sr-Latn-RS" sz="1800" i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i="1" dirty="0" err="1">
                <a:solidFill>
                  <a:srgbClr val="FFFFFF"/>
                </a:solidFill>
                <a:latin typeface="Arial" panose="020B0604020202020204" pitchFamily="34" charset="0"/>
              </a:rPr>
              <a:t>newmani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)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tijekom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devona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najveće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rasprostranjenje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plitkomorske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životne zajednice u čitavom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fanerozoiku</a:t>
            </a:r>
            <a:endParaRPr lang="hr-HR" altLang="sr-Latn-RS" sz="18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koncem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devona</a:t>
            </a:r>
            <a:r>
              <a:rPr lang="hr-HR" altLang="sr-Latn-RS" sz="1800" dirty="0">
                <a:solidFill>
                  <a:srgbClr val="FFFFFF"/>
                </a:solidFill>
                <a:latin typeface="Arial" panose="020B0604020202020204" pitchFamily="34" charset="0"/>
              </a:rPr>
              <a:t> na kopno su izašli i prvi kralježnjaci - prije 375 milijuna </a:t>
            </a:r>
            <a:r>
              <a:rPr lang="hr-HR" altLang="sr-Latn-RS" sz="1800" dirty="0" err="1">
                <a:solidFill>
                  <a:srgbClr val="FFFFFF"/>
                </a:solidFill>
                <a:latin typeface="Arial" panose="020B0604020202020204" pitchFamily="34" charset="0"/>
              </a:rPr>
              <a:t>godina</a:t>
            </a:r>
            <a:r>
              <a:rPr lang="hr-HR" altLang="sr-Latn-RS" sz="1800" i="1" dirty="0" err="1">
                <a:solidFill>
                  <a:srgbClr val="FFFFFF"/>
                </a:solidFill>
                <a:latin typeface="Arial" panose="020B0604020202020204" pitchFamily="34" charset="0"/>
              </a:rPr>
              <a:t>Tiktaalik</a:t>
            </a:r>
            <a:endParaRPr lang="hr-HR" altLang="sr-Latn-RS" sz="18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hr-HR" dirty="0"/>
          </a:p>
        </p:txBody>
      </p:sp>
      <p:pic>
        <p:nvPicPr>
          <p:cNvPr id="13317" name="Picture 2">
            <a:extLst>
              <a:ext uri="{FF2B5EF4-FFF2-40B4-BE49-F238E27FC236}">
                <a16:creationId xmlns:a16="http://schemas.microsoft.com/office/drawing/2014/main" id="{9310B923-1A7C-4C6E-B8B5-D7E38DBA4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484313"/>
            <a:ext cx="394493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B4BC0C4-E33C-4995-BBB9-9B0B5B8D9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71450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F3332A5-D2B8-418B-9351-9E204345A7A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765175"/>
            <a:ext cx="3657600" cy="54737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klima je bila suša nego tijekom donjeg paleozoika na što ukazuju česti </a:t>
            </a:r>
            <a:r>
              <a:rPr lang="hr-HR" altLang="sr-Latn-RS" sz="1400" dirty="0" err="1">
                <a:latin typeface="Arial" panose="020B0604020202020204" pitchFamily="34" charset="0"/>
              </a:rPr>
              <a:t>evaporiti</a:t>
            </a:r>
            <a:r>
              <a:rPr lang="hr-HR" altLang="sr-Latn-RS" sz="1400" dirty="0">
                <a:latin typeface="Arial" panose="020B0604020202020204" pitchFamily="34" charset="0"/>
              </a:rPr>
              <a:t> i na višim geografskim širinama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“stari crveni kontinent" ("</a:t>
            </a:r>
            <a:r>
              <a:rPr lang="hr-HR" altLang="sr-Latn-RS" sz="1400" i="1" dirty="0">
                <a:latin typeface="Arial" panose="020B0604020202020204" pitchFamily="34" charset="0"/>
              </a:rPr>
              <a:t>Old Red </a:t>
            </a:r>
            <a:r>
              <a:rPr lang="hr-HR" altLang="sr-Latn-RS" sz="1400" i="1" dirty="0" err="1">
                <a:latin typeface="Arial" panose="020B0604020202020204" pitchFamily="34" charset="0"/>
              </a:rPr>
              <a:t>Sandstone</a:t>
            </a:r>
            <a:r>
              <a:rPr lang="hr-HR" altLang="sr-Latn-RS" sz="1400" i="1" dirty="0">
                <a:latin typeface="Arial" panose="020B0604020202020204" pitchFamily="34" charset="0"/>
              </a:rPr>
              <a:t>" </a:t>
            </a:r>
            <a:r>
              <a:rPr lang="hr-HR" altLang="sr-Latn-RS" sz="1400" i="1" dirty="0" err="1">
                <a:latin typeface="Arial" panose="020B0604020202020204" pitchFamily="34" charset="0"/>
              </a:rPr>
              <a:t>continent</a:t>
            </a:r>
            <a:r>
              <a:rPr lang="hr-HR" altLang="sr-Latn-RS" sz="1400" dirty="0">
                <a:latin typeface="Arial" panose="020B0604020202020204" pitchFamily="34" charset="0"/>
              </a:rPr>
              <a:t>”, </a:t>
            </a:r>
            <a:r>
              <a:rPr lang="hr-HR" altLang="sr-Latn-RS" sz="1400" dirty="0" err="1">
                <a:latin typeface="Arial" panose="020B0604020202020204" pitchFamily="34" charset="0"/>
              </a:rPr>
              <a:t>Euramerica</a:t>
            </a:r>
            <a:r>
              <a:rPr lang="hr-HR" altLang="sr-Latn-RS" sz="1400" dirty="0">
                <a:latin typeface="Arial" panose="020B0604020202020204" pitchFamily="34" charset="0"/>
              </a:rPr>
              <a:t>, </a:t>
            </a:r>
            <a:r>
              <a:rPr lang="hr-HR" altLang="sr-Latn-RS" sz="1400" dirty="0" err="1">
                <a:latin typeface="Arial" panose="020B0604020202020204" pitchFamily="34" charset="0"/>
              </a:rPr>
              <a:t>Laurussia</a:t>
            </a:r>
            <a:r>
              <a:rPr lang="hr-HR" altLang="sr-Latn-RS" sz="1400" dirty="0">
                <a:latin typeface="Arial" panose="020B0604020202020204" pitchFamily="34" charset="0"/>
              </a:rPr>
              <a:t>)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ORSC je nastao </a:t>
            </a:r>
            <a:r>
              <a:rPr lang="hr-HR" altLang="sr-Latn-RS" sz="1400" dirty="0" err="1">
                <a:latin typeface="Arial" panose="020B0604020202020204" pitchFamily="34" charset="0"/>
              </a:rPr>
              <a:t>Kaledonskom</a:t>
            </a:r>
            <a:r>
              <a:rPr lang="hr-HR" altLang="sr-Latn-RS" sz="1400" dirty="0">
                <a:latin typeface="Arial" panose="020B0604020202020204" pitchFamily="34" charset="0"/>
              </a:rPr>
              <a:t> (</a:t>
            </a:r>
            <a:r>
              <a:rPr lang="hr-HR" altLang="sr-Latn-RS" sz="1400" dirty="0" err="1">
                <a:latin typeface="Arial" panose="020B0604020202020204" pitchFamily="34" charset="0"/>
              </a:rPr>
              <a:t>akadijskom</a:t>
            </a:r>
            <a:r>
              <a:rPr lang="hr-HR" altLang="sr-Latn-RS" sz="1400" dirty="0">
                <a:latin typeface="Arial" panose="020B0604020202020204" pitchFamily="34" charset="0"/>
              </a:rPr>
              <a:t>) </a:t>
            </a:r>
            <a:r>
              <a:rPr lang="hr-HR" altLang="sr-Latn-RS" sz="1400" dirty="0" err="1">
                <a:latin typeface="Arial" panose="020B0604020202020204" pitchFamily="34" charset="0"/>
              </a:rPr>
              <a:t>orogenezom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lanac </a:t>
            </a:r>
            <a:r>
              <a:rPr lang="hr-HR" altLang="sr-Latn-RS" sz="1400" dirty="0" err="1">
                <a:latin typeface="Arial" panose="020B0604020202020204" pitchFamily="34" charset="0"/>
              </a:rPr>
              <a:t>Kaledonida</a:t>
            </a:r>
            <a:r>
              <a:rPr lang="hr-HR" altLang="sr-Latn-RS" sz="1400" dirty="0">
                <a:latin typeface="Arial" panose="020B0604020202020204" pitchFamily="34" charset="0"/>
              </a:rPr>
              <a:t> (Škotska, Engleska, zapadna Skandinavija, istočni dio Sjeverne Amerike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 err="1">
                <a:latin typeface="Arial" panose="020B0604020202020204" pitchFamily="34" charset="0"/>
              </a:rPr>
              <a:t>molasa</a:t>
            </a:r>
            <a:r>
              <a:rPr lang="hr-HR" altLang="sr-Latn-RS" sz="1400" dirty="0">
                <a:latin typeface="Arial" panose="020B0604020202020204" pitchFamily="34" charset="0"/>
              </a:rPr>
              <a:t> – “Old Red </a:t>
            </a:r>
            <a:r>
              <a:rPr lang="hr-HR" altLang="sr-Latn-RS" sz="1400" dirty="0" err="1">
                <a:latin typeface="Arial" panose="020B0604020202020204" pitchFamily="34" charset="0"/>
              </a:rPr>
              <a:t>Sandstone</a:t>
            </a:r>
            <a:r>
              <a:rPr lang="hr-HR" altLang="sr-Latn-RS" sz="1400" dirty="0">
                <a:latin typeface="Arial" panose="020B0604020202020204" pitchFamily="34" charset="0"/>
              </a:rPr>
              <a:t>“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pružanje sedimenata “Old Red </a:t>
            </a:r>
            <a:r>
              <a:rPr lang="hr-HR" altLang="sr-Latn-RS" sz="1400" dirty="0" err="1">
                <a:latin typeface="Arial" panose="020B0604020202020204" pitchFamily="34" charset="0"/>
              </a:rPr>
              <a:t>Sanstone</a:t>
            </a:r>
            <a:r>
              <a:rPr lang="hr-HR" altLang="sr-Latn-RS" sz="1400" dirty="0">
                <a:latin typeface="Arial" panose="020B0604020202020204" pitchFamily="34" charset="0"/>
              </a:rPr>
              <a:t>-a” na prostoru Sjeverne Amerike je suprotan od pružanja na području Europe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istovrsna zajednica </a:t>
            </a:r>
            <a:r>
              <a:rPr lang="hr-HR" altLang="sr-Latn-RS" sz="1400" dirty="0" err="1">
                <a:latin typeface="Arial" panose="020B0604020202020204" pitchFamily="34" charset="0"/>
              </a:rPr>
              <a:t>devonskih</a:t>
            </a:r>
            <a:r>
              <a:rPr lang="hr-HR" altLang="sr-Latn-RS" sz="1400" dirty="0">
                <a:latin typeface="Arial" panose="020B0604020202020204" pitchFamily="34" charset="0"/>
              </a:rPr>
              <a:t> slatkovodnih riba također ukazuje na postojanje ORSC-a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 err="1">
                <a:latin typeface="Arial" panose="020B0604020202020204" pitchFamily="34" charset="0"/>
              </a:rPr>
              <a:t>orogeneza</a:t>
            </a:r>
            <a:r>
              <a:rPr lang="hr-HR" altLang="sr-Latn-RS" sz="1400" dirty="0">
                <a:latin typeface="Arial" panose="020B0604020202020204" pitchFamily="34" charset="0"/>
              </a:rPr>
              <a:t> je započela sudarom na sjevernoj strani </a:t>
            </a:r>
            <a:r>
              <a:rPr lang="hr-HR" altLang="sr-Latn-RS" sz="1400" dirty="0" err="1">
                <a:latin typeface="Arial" panose="020B0604020202020204" pitchFamily="34" charset="0"/>
              </a:rPr>
              <a:t>Laurencije</a:t>
            </a:r>
            <a:r>
              <a:rPr lang="hr-HR" altLang="sr-Latn-RS" sz="1400" dirty="0">
                <a:latin typeface="Arial" panose="020B0604020202020204" pitchFamily="34" charset="0"/>
              </a:rPr>
              <a:t> i </a:t>
            </a:r>
            <a:r>
              <a:rPr lang="hr-HR" altLang="sr-Latn-RS" sz="1400" dirty="0" err="1">
                <a:latin typeface="Arial" panose="020B0604020202020204" pitchFamily="34" charset="0"/>
              </a:rPr>
              <a:t>Baltike</a:t>
            </a:r>
            <a:r>
              <a:rPr lang="hr-HR" altLang="sr-Latn-RS" sz="1400" dirty="0">
                <a:latin typeface="Arial" panose="020B0604020202020204" pitchFamily="34" charset="0"/>
              </a:rPr>
              <a:t> (Grenland, Skandinavija – donji/srednji </a:t>
            </a:r>
            <a:r>
              <a:rPr lang="hr-HR" altLang="sr-Latn-RS" sz="1400" dirty="0" err="1">
                <a:latin typeface="Arial" panose="020B0604020202020204" pitchFamily="34" charset="0"/>
              </a:rPr>
              <a:t>silur</a:t>
            </a:r>
            <a:r>
              <a:rPr lang="hr-HR" altLang="sr-Latn-RS" sz="1400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u području </a:t>
            </a:r>
            <a:r>
              <a:rPr lang="hr-HR" altLang="sr-Latn-RS" sz="1400" dirty="0" err="1">
                <a:latin typeface="Arial" panose="020B0604020202020204" pitchFamily="34" charset="0"/>
              </a:rPr>
              <a:t>Apalača</a:t>
            </a:r>
            <a:r>
              <a:rPr lang="hr-HR" altLang="sr-Latn-RS" sz="1400" dirty="0">
                <a:latin typeface="Arial" panose="020B0604020202020204" pitchFamily="34" charset="0"/>
              </a:rPr>
              <a:t> – srednji </a:t>
            </a:r>
            <a:r>
              <a:rPr lang="hr-HR" altLang="sr-Latn-RS" sz="1400" dirty="0" err="1">
                <a:latin typeface="Arial" panose="020B0604020202020204" pitchFamily="34" charset="0"/>
              </a:rPr>
              <a:t>devon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koncem </a:t>
            </a:r>
            <a:r>
              <a:rPr lang="hr-HR" altLang="sr-Latn-RS" sz="1400" dirty="0" err="1">
                <a:latin typeface="Arial" panose="020B0604020202020204" pitchFamily="34" charset="0"/>
              </a:rPr>
              <a:t>devona</a:t>
            </a:r>
            <a:r>
              <a:rPr lang="hr-HR" altLang="sr-Latn-RS" sz="1400" dirty="0">
                <a:latin typeface="Arial" panose="020B0604020202020204" pitchFamily="34" charset="0"/>
              </a:rPr>
              <a:t> udaljenost između “Old Red </a:t>
            </a:r>
            <a:r>
              <a:rPr lang="hr-HR" altLang="sr-Latn-RS" sz="1400" dirty="0" err="1">
                <a:latin typeface="Arial" panose="020B0604020202020204" pitchFamily="34" charset="0"/>
              </a:rPr>
              <a:t>Sandstone</a:t>
            </a:r>
            <a:r>
              <a:rPr lang="hr-HR" altLang="sr-Latn-RS" sz="1400" dirty="0">
                <a:latin typeface="Arial" panose="020B0604020202020204" pitchFamily="34" charset="0"/>
              </a:rPr>
              <a:t>” kontinenta i </a:t>
            </a:r>
            <a:r>
              <a:rPr lang="hr-HR" altLang="sr-Latn-RS" sz="1400" dirty="0" err="1">
                <a:latin typeface="Arial" panose="020B0604020202020204" pitchFamily="34" charset="0"/>
              </a:rPr>
              <a:t>Gondvane</a:t>
            </a:r>
            <a:r>
              <a:rPr lang="hr-HR" altLang="sr-Latn-RS" sz="1400" dirty="0">
                <a:latin typeface="Arial" panose="020B0604020202020204" pitchFamily="34" charset="0"/>
              </a:rPr>
              <a:t> je bila mala – 80 % istovrsnih marinskih </a:t>
            </a:r>
            <a:r>
              <a:rPr lang="hr-HR" altLang="sr-Latn-RS" sz="1400" dirty="0" err="1">
                <a:latin typeface="Arial" panose="020B0604020202020204" pitchFamily="34" charset="0"/>
              </a:rPr>
              <a:t>bezkralježnjaka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800" dirty="0"/>
          </a:p>
        </p:txBody>
      </p:sp>
      <p:pic>
        <p:nvPicPr>
          <p:cNvPr id="14340" name="Picture 4" descr="Paleogeografija donjeg Silura">
            <a:extLst>
              <a:ext uri="{FF2B5EF4-FFF2-40B4-BE49-F238E27FC236}">
                <a16:creationId xmlns:a16="http://schemas.microsoft.com/office/drawing/2014/main" id="{52F9A357-BC90-4980-97D0-90A35F54BAEC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563" y="71438"/>
            <a:ext cx="4557712" cy="6742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slov 9">
            <a:extLst>
              <a:ext uri="{FF2B5EF4-FFF2-40B4-BE49-F238E27FC236}">
                <a16:creationId xmlns:a16="http://schemas.microsoft.com/office/drawing/2014/main" id="{84EB0991-0BF4-424B-9391-75555819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490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2800" b="1" dirty="0" err="1"/>
              <a:t>Kaledonska</a:t>
            </a:r>
            <a:r>
              <a:rPr lang="hr-HR" sz="2800" b="1" dirty="0"/>
              <a:t> </a:t>
            </a:r>
            <a:r>
              <a:rPr lang="hr-HR" sz="2800" b="1" dirty="0" err="1"/>
              <a:t>orogeneza</a:t>
            </a:r>
            <a:endParaRPr lang="en-US" sz="2800" b="1" dirty="0"/>
          </a:p>
        </p:txBody>
      </p:sp>
      <p:pic>
        <p:nvPicPr>
          <p:cNvPr id="16387" name="Rezervirano mjesto sadržaja 11">
            <a:extLst>
              <a:ext uri="{FF2B5EF4-FFF2-40B4-BE49-F238E27FC236}">
                <a16:creationId xmlns:a16="http://schemas.microsoft.com/office/drawing/2014/main" id="{A1AAF273-A338-428F-875A-E9DEFCA19F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765175"/>
            <a:ext cx="8539163" cy="59213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B0B82BC-2634-44CF-8413-DFD9841A6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69850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0B014EC-6368-429C-8EEC-C2B7E45FF2E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068388"/>
            <a:ext cx="3898900" cy="4895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krajem devona - masovno izumiranje oko 75 % tada živućih vrsta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na granici fran-famen - Kellwasser događaj - nastradali su marinski organizmi toplih, plitkih mora i tabulostromni grebeni, krajem devona - Hangenberg događaj -   uz marinske organizme nastradao je i živi slatkovodni svijet, naročito plakoderme, dvodihalice i resoperke, ali ne i kopnene biljke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tijekom ovih izumiranja nestale su plakoderme, a nastradali su i brojni brahiopodi, trilobiti, amoniti, konodoni, akritarhi…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izumrlo je 97% devonskih kralježnjaka. Ali, preživjeli su morski psi veličina manjih od 1 m, te ribe i vodozemci manji od 10 cm.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u priobalju Gondwane pozicionirane oko južnog pola - Malvinokafrička provincija - Parana bazen gdje su živjeli organizmi koji su se ubušivali u mulj (kao i danas to ukazuje na vrlo hladnu klimu)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zajednice Malvinokafričke provincije nisu bile pogođene ovim izumiranjem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izumiranje bilo posljedica globalnog zahlađenja klime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zahlađenje je bilo izrazito (fosili kremenih spužvi u državi New York)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globalno zahlađenja klime zbog početka kolonizacije kopna biljkama koje su počele proizvoditi kisik, a što je dovelo do smanjenja količine CO2 u atmosferi, tj. do smanjnjena efekta staklenika, a time i zahlađenja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</p:txBody>
      </p:sp>
      <p:pic>
        <p:nvPicPr>
          <p:cNvPr id="17412" name="Picture 4" descr="imagel039">
            <a:extLst>
              <a:ext uri="{FF2B5EF4-FFF2-40B4-BE49-F238E27FC236}">
                <a16:creationId xmlns:a16="http://schemas.microsoft.com/office/drawing/2014/main" id="{61532821-3A5D-433B-9950-074EA7906D32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268413"/>
            <a:ext cx="4356100" cy="449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8E70320-5889-4380-B706-33B4B68AA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 dirty="0"/>
              <a:t>"Old Red </a:t>
            </a:r>
            <a:r>
              <a:rPr lang="hr-HR" sz="2400" b="1" dirty="0" err="1"/>
              <a:t>Sandstone</a:t>
            </a:r>
            <a:r>
              <a:rPr lang="hr-HR" sz="2400" b="1" dirty="0"/>
              <a:t>” kontinent (</a:t>
            </a:r>
            <a:r>
              <a:rPr lang="hr-HR" sz="2400" b="1" dirty="0" err="1"/>
              <a:t>Euramerica</a:t>
            </a:r>
            <a:r>
              <a:rPr lang="hr-HR" sz="2400" b="1" dirty="0"/>
              <a:t>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A8AF020-2502-4631-95CC-FE4A2B47CD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659063"/>
            <a:ext cx="3384550" cy="2209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Siccar Point (Škotska) - James Hutton (1788)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kutna diskordancija između subvertikalnih naslaga silura i subhorizontalnih naslaga devonskog Old Red Sandstona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"Stari crveni pješčenjak" izgrađuju naslage devona, ali i gornjeg silura i donjeg karbona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sjeverna Britanija – donji devon, istočne SAD – srednji devon </a:t>
            </a:r>
          </a:p>
        </p:txBody>
      </p:sp>
      <p:pic>
        <p:nvPicPr>
          <p:cNvPr id="19460" name="Picture 4" descr="Siccar point, Huttonov diskonformitet">
            <a:extLst>
              <a:ext uri="{FF2B5EF4-FFF2-40B4-BE49-F238E27FC236}">
                <a16:creationId xmlns:a16="http://schemas.microsoft.com/office/drawing/2014/main" id="{B420E6D0-0B0A-4434-975D-EEFEA79DA0D3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9838" y="1844675"/>
            <a:ext cx="5219700" cy="4033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E82099E-EC9F-4CFF-9A6B-01D9815C2D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CA68B96-5C0A-4E80-ACD7-128A539B128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620713"/>
            <a:ext cx="8229600" cy="504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duž ekvatora pasati su puhali s istoka i donašali vlagu - manja ležišta ugljena na istoku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stoga, na zapadnom dijelu "</a:t>
            </a:r>
            <a:r>
              <a:rPr lang="hr-HR" sz="1400" dirty="0" err="1">
                <a:latin typeface="Arial" charset="0"/>
              </a:rPr>
              <a:t>ORSc</a:t>
            </a:r>
            <a:r>
              <a:rPr lang="hr-HR" sz="1400" dirty="0">
                <a:latin typeface="Arial" charset="0"/>
              </a:rPr>
              <a:t>" ima više </a:t>
            </a:r>
            <a:r>
              <a:rPr lang="hr-HR" sz="1400" dirty="0" err="1">
                <a:latin typeface="Arial" charset="0"/>
              </a:rPr>
              <a:t>evaporita</a:t>
            </a:r>
            <a:r>
              <a:rPr lang="hr-HR" sz="1400" dirty="0">
                <a:latin typeface="Arial" charset="0"/>
              </a:rPr>
              <a:t> no na istočnom</a:t>
            </a:r>
          </a:p>
        </p:txBody>
      </p:sp>
      <p:pic>
        <p:nvPicPr>
          <p:cNvPr id="21508" name="Picture 4" descr="Paleogeografija gornjeg Devona">
            <a:extLst>
              <a:ext uri="{FF2B5EF4-FFF2-40B4-BE49-F238E27FC236}">
                <a16:creationId xmlns:a16="http://schemas.microsoft.com/office/drawing/2014/main" id="{CEAE1B81-969C-4258-98AD-917CCEA0F47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844675"/>
            <a:ext cx="6192838" cy="4570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87511B7-5D90-4B13-ACF2-B12DBE65F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pic>
        <p:nvPicPr>
          <p:cNvPr id="23555" name="Picture 4" descr="imagel041">
            <a:extLst>
              <a:ext uri="{FF2B5EF4-FFF2-40B4-BE49-F238E27FC236}">
                <a16:creationId xmlns:a16="http://schemas.microsoft.com/office/drawing/2014/main" id="{CFC5B4FD-1A7A-47C6-8C71-034C4851480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188913"/>
            <a:ext cx="3995738" cy="3338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5" descr="Paleogeografija gornjeg Devona">
            <a:extLst>
              <a:ext uri="{FF2B5EF4-FFF2-40B4-BE49-F238E27FC236}">
                <a16:creationId xmlns:a16="http://schemas.microsoft.com/office/drawing/2014/main" id="{08101A41-FCC7-4D06-A21F-C3B1C28022F3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0350"/>
            <a:ext cx="4321175" cy="3240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9" name="Rectangle 3">
            <a:extLst>
              <a:ext uri="{FF2B5EF4-FFF2-40B4-BE49-F238E27FC236}">
                <a16:creationId xmlns:a16="http://schemas.microsoft.com/office/drawing/2014/main" id="{EC8FD528-262E-44D4-82D5-7F56EC9E4976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294188"/>
            <a:ext cx="8229600" cy="1871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južni dio "ORSC" bio je karakteriziran prisutnošću okoliša raspona od pustinjskih, preko riječnih do plitkovodnih marinskih na krajnjem jugu "ORSc“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Škotska – sedimenti meandrirajućih rijeka; Njemačka – lagune, estuari, plitkovodni marinski okoliši uz taloženje i biljnog detritusa, još južnije, na šelfu ORSC-a tabulostromi grebeni (Ardeni, Njemačka), još južnije, Hunsrück dubokovodni anoksični šejlovi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tijekom srednjeg devona more je postupno transgrediralo preko tog južnog kopnenog ruba ORSc (slijed: kopneni sedimenti, plitkovodni sedimenti, dubokovodni sedimenti)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sz="1600">
              <a:latin typeface="Arial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D9D33B9-2DF7-4512-B61F-858066AEB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4E270D0-5AFB-4133-94D5-EF2C875F6BB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110038"/>
            <a:ext cx="8229600" cy="2198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izrazito prostran šelf na zapadnom dijelu “ORSc”-a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regresija u smjeru zapada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Catskill molasa građena u donjem dijelu od marinskih, a u gornjem dijelu od deltnih i riječnih sedimenata (regresija)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na preostalom prostoru (današnja zapadna Kanada) tabulostromni grebeni sa atolima, lagunama i platformama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dobri kolektori ugljikovodika jer su na tom prostoru nakon njihova nestanka prekriveni famenskim dubokovodnim crnim muljevima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>
                <a:latin typeface="Arial" panose="020B0604020202020204" pitchFamily="34" charset="0"/>
              </a:rPr>
              <a:t>Canning bazen zapadne Australije – srednjo - gornjodevonski “Great Barrier Reef” (350 km dužine)</a:t>
            </a:r>
          </a:p>
        </p:txBody>
      </p:sp>
      <p:pic>
        <p:nvPicPr>
          <p:cNvPr id="25604" name="Picture 4" descr="imagel042">
            <a:extLst>
              <a:ext uri="{FF2B5EF4-FFF2-40B4-BE49-F238E27FC236}">
                <a16:creationId xmlns:a16="http://schemas.microsoft.com/office/drawing/2014/main" id="{F6E6CC89-A0B1-4E2A-B4E6-582650998B73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685800"/>
            <a:ext cx="4643438" cy="227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Picture 5" descr="Paleogeografija gornjeg Devona">
            <a:extLst>
              <a:ext uri="{FF2B5EF4-FFF2-40B4-BE49-F238E27FC236}">
                <a16:creationId xmlns:a16="http://schemas.microsoft.com/office/drawing/2014/main" id="{AD111598-658C-4D5B-9012-844B83B2CB23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373063"/>
            <a:ext cx="4033838" cy="29797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769</Words>
  <Application>Microsoft Office PowerPoint</Application>
  <PresentationFormat>On-screen Show (4:3)</PresentationFormat>
  <Paragraphs>175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Tahoma</vt:lpstr>
      <vt:lpstr>Arial</vt:lpstr>
      <vt:lpstr>Wingdings</vt:lpstr>
      <vt:lpstr>Times New Roman</vt:lpstr>
      <vt:lpstr>Calibri</vt:lpstr>
      <vt:lpstr>Slit</vt:lpstr>
      <vt:lpstr>Tema sustava Office</vt:lpstr>
      <vt:lpstr>SREDNJI PALEOZOIK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Kaledonska orogeneza</vt:lpstr>
      <vt:lpstr>PowerPoint Presentation</vt:lpstr>
      <vt:lpstr>"Old Red Sandstone” kontinent (Euramerica)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Unknown User</dc:creator>
  <cp:lastModifiedBy>buckovic</cp:lastModifiedBy>
  <cp:revision>34</cp:revision>
  <dcterms:created xsi:type="dcterms:W3CDTF">2009-11-29T13:38:00Z</dcterms:created>
  <dcterms:modified xsi:type="dcterms:W3CDTF">2020-10-06T11:46:36Z</dcterms:modified>
</cp:coreProperties>
</file>