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9" r:id="rId3"/>
    <p:sldId id="270" r:id="rId4"/>
    <p:sldId id="271" r:id="rId5"/>
    <p:sldId id="257" r:id="rId6"/>
    <p:sldId id="261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878" autoAdjust="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List1!$A$2:$A$51</cx:f>
        <cx:lvl ptCount="50">
          <cx:pt idx="0">0</cx:pt>
          <cx:pt idx="1">1</cx:pt>
          <cx:pt idx="2">2</cx:pt>
          <cx:pt idx="3">3</cx:pt>
          <cx:pt idx="4">4</cx:pt>
        </cx:lvl>
      </cx:strDim>
      <cx:numDim type="val">
        <cx:f>List1!$B$2:$B$51</cx:f>
        <cx:lvl ptCount="50" formatCode="General">
          <cx:pt idx="0">0.55000000000000004</cx:pt>
          <cx:pt idx="1">0.20000000000000001</cx:pt>
          <cx:pt idx="2">0.10000000000000001</cx:pt>
          <cx:pt idx="3">0.10000000000000001</cx:pt>
          <cx:pt idx="4">0.050000000000000003</cx:pt>
        </cx:lvl>
      </cx:numDim>
    </cx:data>
  </cx:chartData>
  <cx:chart>
    <cx:plotArea>
      <cx:plotAreaRegion>
        <cx:series layoutId="clusteredColumn" uniqueId="{2270083C-ED1B-4E2C-AD66-E214C9A5B035}">
          <cx:tx>
            <cx:txData>
              <cx:f>List1!$B$1</cx:f>
              <cx:v>Niz1</cx:v>
            </cx:txData>
          </cx:tx>
          <cx:dataId val="0"/>
          <cx:layoutPr>
            <cx:aggregation/>
          </cx:layoutPr>
          <cx:axisId val="1"/>
        </cx:series>
        <cx:series layoutId="paretoLine" ownerIdx="0" uniqueId="{EDBFA02A-E125-4D13-95AF-792C091407D2}">
          <cx:spPr>
            <a:ln>
              <a:noFill/>
            </a:ln>
          </cx:spPr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 hidden="1">
        <cx:valScaling max="1" min="0"/>
        <cx:units unit="percentage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20033-2185-4173-9D0B-35ACFEC4184C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57AF-03ED-4653-802C-AA79AA5B7A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222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EE57AF-03ED-4653-802C-AA79AA5B7A38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45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89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276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685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074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80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452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875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95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528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511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268F992-1C62-4CB4-9AD3-8769E384E1F8}" type="datetimeFigureOut">
              <a:rPr lang="hr-HR" smtClean="0"/>
              <a:t>9.10.2024.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BEC592E-A075-4DAF-B5A1-1CAC128030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450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mf.unizg.hr/_download/repository/Praktikum2-zadatci%5B1%5D.txt" TargetMode="External"/><Relationship Id="rId2" Type="http://schemas.openxmlformats.org/officeDocument/2006/relationships/hyperlink" Target="https://www.pmf.unizg.hr/_download/repository/Praktikum1-zadatci.tx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F30BB5-7BA0-4D79-B51D-809B0D796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90B7BA5-7611-DD54-E83E-F119553D2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1050" y="821634"/>
            <a:ext cx="6758457" cy="5197425"/>
          </a:xfrm>
        </p:spPr>
        <p:txBody>
          <a:bodyPr anchor="ctr">
            <a:normAutofit/>
          </a:bodyPr>
          <a:lstStyle/>
          <a:p>
            <a:r>
              <a:rPr lang="hr-HR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Statistika</a:t>
            </a:r>
            <a:br>
              <a:rPr lang="hr-HR" sz="5400" dirty="0">
                <a:solidFill>
                  <a:schemeClr val="tx1"/>
                </a:solidFill>
              </a:rPr>
            </a:br>
            <a:r>
              <a:rPr lang="hr-HR" sz="5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F561C9-F335-45B4-A0DC-68F946099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39821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B6FFAED-CFE6-A62E-9FA0-4C93C7F94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090" y="821635"/>
            <a:ext cx="3763642" cy="5197425"/>
          </a:xfrm>
        </p:spPr>
        <p:txBody>
          <a:bodyPr anchor="ctr"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Sveučilište u Zagrebu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Prirodoslovno-matematički fakultet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Vježbe 2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akademska godina 2024./25.</a:t>
            </a:r>
          </a:p>
          <a:p>
            <a:pPr algn="l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451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158B3B-23E5-7D70-7728-7345950EB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HISTOGRAM: neprekidna varijabla(2)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6CE15D-C27C-004E-A277-F464FDBD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hr-H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Zadatak: 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16 maslačaka mjerena je visina stabljike:</a:t>
            </a:r>
          </a:p>
          <a:p>
            <a:pPr marL="45720" indent="0" algn="ctr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19.9,  15.6,  20.8,  16.6,  13.9,  22.3,  15.7,  18.3,  </a:t>
            </a:r>
          </a:p>
          <a:p>
            <a:pPr marL="45720" indent="0" algn="ctr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17.2,  14.2,  15.8,  25.2,  20.9,  13.1,  17.4,  19.1.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Nacrtajte </a:t>
            </a:r>
            <a:r>
              <a:rPr lang="hr-H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histogram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izmjerenih visina. Svrstajte ih u k=5 razreda.</a:t>
            </a:r>
          </a:p>
          <a:p>
            <a:pPr marL="45720" indent="0">
              <a:buNone/>
            </a:pPr>
            <a:r>
              <a:rPr lang="hr-HR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Rješenje: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=13.1, x</a:t>
            </a:r>
            <a:r>
              <a:rPr lang="hr-HR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(16) 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=25.2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c=širina razreda = raspon/broj razreda = (x</a:t>
            </a:r>
            <a:r>
              <a:rPr lang="hr-HR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</a:t>
            </a:r>
            <a:r>
              <a:rPr lang="hr-HR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)/k =2.42</a:t>
            </a:r>
            <a:r>
              <a:rPr lang="hr-H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Zaokružujemo na onoliko decimala koliko ih imaju dani podaci (na višu decimalu).</a:t>
            </a:r>
          </a:p>
          <a:p>
            <a:pPr marL="45720" indent="0">
              <a:buNone/>
            </a:pPr>
            <a:r>
              <a:rPr lang="hr-H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=2.5</a:t>
            </a:r>
          </a:p>
        </p:txBody>
      </p:sp>
    </p:spTree>
    <p:extLst>
      <p:ext uri="{BB962C8B-B14F-4D97-AF65-F5344CB8AC3E}">
        <p14:creationId xmlns:p14="http://schemas.microsoft.com/office/powerpoint/2010/main" val="303480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83BBA8-5358-806D-766F-CA36C436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HISTOGRAM: neprekidna varijabla (3)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13CE16-2278-A440-A063-1BF46A4C7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Tablica:</a:t>
            </a:r>
          </a:p>
          <a:p>
            <a:pPr marL="45720" indent="0">
              <a:buNone/>
            </a:pPr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28AD753B-B543-22E2-B361-CF680B886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713827"/>
              </p:ext>
            </p:extLst>
          </p:nvPr>
        </p:nvGraphicFramePr>
        <p:xfrm>
          <a:off x="1982246" y="2857318"/>
          <a:ext cx="88702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265">
                  <a:extLst>
                    <a:ext uri="{9D8B030D-6E8A-4147-A177-3AD203B41FA5}">
                      <a16:colId xmlns:a16="http://schemas.microsoft.com/office/drawing/2014/main" val="705460640"/>
                    </a:ext>
                  </a:extLst>
                </a:gridCol>
                <a:gridCol w="1659887">
                  <a:extLst>
                    <a:ext uri="{9D8B030D-6E8A-4147-A177-3AD203B41FA5}">
                      <a16:colId xmlns:a16="http://schemas.microsoft.com/office/drawing/2014/main" val="1322252250"/>
                    </a:ext>
                  </a:extLst>
                </a:gridCol>
                <a:gridCol w="545218">
                  <a:extLst>
                    <a:ext uri="{9D8B030D-6E8A-4147-A177-3AD203B41FA5}">
                      <a16:colId xmlns:a16="http://schemas.microsoft.com/office/drawing/2014/main" val="80484444"/>
                    </a:ext>
                  </a:extLst>
                </a:gridCol>
                <a:gridCol w="1649342">
                  <a:extLst>
                    <a:ext uri="{9D8B030D-6E8A-4147-A177-3AD203B41FA5}">
                      <a16:colId xmlns:a16="http://schemas.microsoft.com/office/drawing/2014/main" val="3784586766"/>
                    </a:ext>
                  </a:extLst>
                </a:gridCol>
                <a:gridCol w="4485521">
                  <a:extLst>
                    <a:ext uri="{9D8B030D-6E8A-4147-A177-3AD203B41FA5}">
                      <a16:colId xmlns:a16="http://schemas.microsoft.com/office/drawing/2014/main" val="3167123963"/>
                    </a:ext>
                  </a:extLst>
                </a:gridCol>
              </a:tblGrid>
              <a:tr h="308031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hr-HR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r>
                        <a:rPr lang="hr-HR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hr-HR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visina stupića=</a:t>
                      </a:r>
                      <a:r>
                        <a:rPr lang="hr-HR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r>
                        <a:rPr lang="hr-HR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72979"/>
                  </a:ext>
                </a:extLst>
              </a:tr>
              <a:tr h="308031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[13.1, 15.52)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3/16=0.1875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0.1875/2.5=0.075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412429"/>
                  </a:ext>
                </a:extLst>
              </a:tr>
              <a:tr h="308031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[15.52, 17.94)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334776"/>
                  </a:ext>
                </a:extLst>
              </a:tr>
              <a:tr h="308031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[17.94, 20.36)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048372"/>
                  </a:ext>
                </a:extLst>
              </a:tr>
              <a:tr h="308031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[20.36, 22.78)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259858"/>
                  </a:ext>
                </a:extLst>
              </a:tr>
              <a:tr h="308031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[22.78, 25.2]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760197"/>
                  </a:ext>
                </a:extLst>
              </a:tr>
            </a:tbl>
          </a:graphicData>
        </a:graphic>
      </p:graphicFrame>
      <p:cxnSp>
        <p:nvCxnSpPr>
          <p:cNvPr id="14" name="Ravni poveznik 13">
            <a:extLst>
              <a:ext uri="{FF2B5EF4-FFF2-40B4-BE49-F238E27FC236}">
                <a16:creationId xmlns:a16="http://schemas.microsoft.com/office/drawing/2014/main" id="{A72A110D-0111-A707-9743-F4FE9E4B56A0}"/>
              </a:ext>
            </a:extLst>
          </p:cNvPr>
          <p:cNvCxnSpPr/>
          <p:nvPr/>
        </p:nvCxnSpPr>
        <p:spPr>
          <a:xfrm>
            <a:off x="3777916" y="4638039"/>
            <a:ext cx="0" cy="226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6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AD4958-8A6C-696B-6D7A-0357C679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HISTOGRAM: neprekidna varijabla (4)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38597CDE-88D4-C0BD-1EC5-9DE44E9235E8}"/>
              </a:ext>
            </a:extLst>
          </p:cNvPr>
          <p:cNvGrpSpPr/>
          <p:nvPr/>
        </p:nvGrpSpPr>
        <p:grpSpPr>
          <a:xfrm>
            <a:off x="3389947" y="1793340"/>
            <a:ext cx="5739109" cy="3371603"/>
            <a:chOff x="3389947" y="1793340"/>
            <a:chExt cx="5739109" cy="3371603"/>
          </a:xfrm>
        </p:grpSpPr>
        <p:pic>
          <p:nvPicPr>
            <p:cNvPr id="5" name="Slika 4">
              <a:extLst>
                <a:ext uri="{FF2B5EF4-FFF2-40B4-BE49-F238E27FC236}">
                  <a16:creationId xmlns:a16="http://schemas.microsoft.com/office/drawing/2014/main" id="{16ED498E-A803-E08E-4FF5-C330E91F7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89947" y="1793340"/>
              <a:ext cx="5381625" cy="3190875"/>
            </a:xfrm>
            <a:prstGeom prst="rect">
              <a:avLst/>
            </a:prstGeom>
          </p:spPr>
        </p:pic>
        <p:grpSp>
          <p:nvGrpSpPr>
            <p:cNvPr id="27" name="Grupa 26">
              <a:extLst>
                <a:ext uri="{FF2B5EF4-FFF2-40B4-BE49-F238E27FC236}">
                  <a16:creationId xmlns:a16="http://schemas.microsoft.com/office/drawing/2014/main" id="{CFF41606-BA7C-80F8-D03B-0A5B8D878DA8}"/>
                </a:ext>
              </a:extLst>
            </p:cNvPr>
            <p:cNvGrpSpPr/>
            <p:nvPr/>
          </p:nvGrpSpPr>
          <p:grpSpPr>
            <a:xfrm>
              <a:off x="3709347" y="4619139"/>
              <a:ext cx="5419709" cy="545804"/>
              <a:chOff x="3543299" y="4638039"/>
              <a:chExt cx="5419709" cy="545804"/>
            </a:xfrm>
          </p:grpSpPr>
          <p:cxnSp>
            <p:nvCxnSpPr>
              <p:cNvPr id="11" name="Ravni poveznik 10">
                <a:extLst>
                  <a:ext uri="{FF2B5EF4-FFF2-40B4-BE49-F238E27FC236}">
                    <a16:creationId xmlns:a16="http://schemas.microsoft.com/office/drawing/2014/main" id="{B6BAE464-8782-322D-C730-43D325F2555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45568" y="4752474"/>
                <a:ext cx="5077327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Ravni poveznik 14">
                <a:extLst>
                  <a:ext uri="{FF2B5EF4-FFF2-40B4-BE49-F238E27FC236}">
                    <a16:creationId xmlns:a16="http://schemas.microsoft.com/office/drawing/2014/main" id="{CA97AEAF-60F3-4F3B-F552-5CB1097D8C1A}"/>
                  </a:ext>
                </a:extLst>
              </p:cNvPr>
              <p:cNvCxnSpPr/>
              <p:nvPr/>
            </p:nvCxnSpPr>
            <p:spPr>
              <a:xfrm>
                <a:off x="4712369" y="4662102"/>
                <a:ext cx="0" cy="226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Ravni poveznik 15">
                <a:extLst>
                  <a:ext uri="{FF2B5EF4-FFF2-40B4-BE49-F238E27FC236}">
                    <a16:creationId xmlns:a16="http://schemas.microsoft.com/office/drawing/2014/main" id="{F2DECE8F-765D-1086-033A-F42845E5D8C6}"/>
                  </a:ext>
                </a:extLst>
              </p:cNvPr>
              <p:cNvCxnSpPr/>
              <p:nvPr/>
            </p:nvCxnSpPr>
            <p:spPr>
              <a:xfrm>
                <a:off x="5662864" y="4638039"/>
                <a:ext cx="0" cy="226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Ravni poveznik 16">
                <a:extLst>
                  <a:ext uri="{FF2B5EF4-FFF2-40B4-BE49-F238E27FC236}">
                    <a16:creationId xmlns:a16="http://schemas.microsoft.com/office/drawing/2014/main" id="{6B33E26F-E4FB-8E36-BFED-B796410A0044}"/>
                  </a:ext>
                </a:extLst>
              </p:cNvPr>
              <p:cNvCxnSpPr/>
              <p:nvPr/>
            </p:nvCxnSpPr>
            <p:spPr>
              <a:xfrm>
                <a:off x="6613358" y="4638039"/>
                <a:ext cx="0" cy="226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Ravni poveznik 17">
                <a:extLst>
                  <a:ext uri="{FF2B5EF4-FFF2-40B4-BE49-F238E27FC236}">
                    <a16:creationId xmlns:a16="http://schemas.microsoft.com/office/drawing/2014/main" id="{0664D881-F3B3-BFE8-50A8-D52DC755578F}"/>
                  </a:ext>
                </a:extLst>
              </p:cNvPr>
              <p:cNvCxnSpPr/>
              <p:nvPr/>
            </p:nvCxnSpPr>
            <p:spPr>
              <a:xfrm>
                <a:off x="7551822" y="4662102"/>
                <a:ext cx="0" cy="226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Ravni poveznik 18">
                <a:extLst>
                  <a:ext uri="{FF2B5EF4-FFF2-40B4-BE49-F238E27FC236}">
                    <a16:creationId xmlns:a16="http://schemas.microsoft.com/office/drawing/2014/main" id="{22793CD1-FC02-B0A6-17F7-C47BCFF04DF8}"/>
                  </a:ext>
                </a:extLst>
              </p:cNvPr>
              <p:cNvCxnSpPr/>
              <p:nvPr/>
            </p:nvCxnSpPr>
            <p:spPr>
              <a:xfrm>
                <a:off x="8478253" y="4658805"/>
                <a:ext cx="0" cy="226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4217CAB2-D078-A415-C28E-C41BBB8E2AC4}"/>
                  </a:ext>
                </a:extLst>
              </p:cNvPr>
              <p:cNvSpPr txBox="1"/>
              <p:nvPr/>
            </p:nvSpPr>
            <p:spPr>
              <a:xfrm>
                <a:off x="3543299" y="4906844"/>
                <a:ext cx="5991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13.1</a:t>
                </a:r>
              </a:p>
            </p:txBody>
          </p:sp>
          <p:cxnSp>
            <p:nvCxnSpPr>
              <p:cNvPr id="21" name="Ravni poveznik 20">
                <a:extLst>
                  <a:ext uri="{FF2B5EF4-FFF2-40B4-BE49-F238E27FC236}">
                    <a16:creationId xmlns:a16="http://schemas.microsoft.com/office/drawing/2014/main" id="{AA85EEB9-7195-C477-C7C2-838B75287D38}"/>
                  </a:ext>
                </a:extLst>
              </p:cNvPr>
              <p:cNvCxnSpPr/>
              <p:nvPr/>
            </p:nvCxnSpPr>
            <p:spPr>
              <a:xfrm>
                <a:off x="3789948" y="4658805"/>
                <a:ext cx="0" cy="226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DAF9E426-6524-7106-711C-9DB9EB7B1F02}"/>
                  </a:ext>
                </a:extLst>
              </p:cNvPr>
              <p:cNvSpPr txBox="1"/>
              <p:nvPr/>
            </p:nvSpPr>
            <p:spPr>
              <a:xfrm>
                <a:off x="4465721" y="4888473"/>
                <a:ext cx="631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15.52</a:t>
                </a:r>
              </a:p>
            </p:txBody>
          </p:sp>
          <p:sp>
            <p:nvSpPr>
              <p:cNvPr id="23" name="TekstniOkvir 22">
                <a:extLst>
                  <a:ext uri="{FF2B5EF4-FFF2-40B4-BE49-F238E27FC236}">
                    <a16:creationId xmlns:a16="http://schemas.microsoft.com/office/drawing/2014/main" id="{B26D6597-B359-03F3-A22D-6E1092F030B5}"/>
                  </a:ext>
                </a:extLst>
              </p:cNvPr>
              <p:cNvSpPr txBox="1"/>
              <p:nvPr/>
            </p:nvSpPr>
            <p:spPr>
              <a:xfrm>
                <a:off x="5351783" y="4902439"/>
                <a:ext cx="7485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17.94</a:t>
                </a:r>
              </a:p>
            </p:txBody>
          </p:sp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DEBD611B-B51A-AF51-957C-D12E91E05D1D}"/>
                  </a:ext>
                </a:extLst>
              </p:cNvPr>
              <p:cNvSpPr txBox="1"/>
              <p:nvPr/>
            </p:nvSpPr>
            <p:spPr>
              <a:xfrm>
                <a:off x="6323113" y="4878940"/>
                <a:ext cx="631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20.36</a:t>
                </a:r>
              </a:p>
            </p:txBody>
          </p:sp>
          <p:sp>
            <p:nvSpPr>
              <p:cNvPr id="25" name="TekstniOkvir 24">
                <a:extLst>
                  <a:ext uri="{FF2B5EF4-FFF2-40B4-BE49-F238E27FC236}">
                    <a16:creationId xmlns:a16="http://schemas.microsoft.com/office/drawing/2014/main" id="{70C447B1-9C91-894D-3746-4E37C22FBB66}"/>
                  </a:ext>
                </a:extLst>
              </p:cNvPr>
              <p:cNvSpPr txBox="1"/>
              <p:nvPr/>
            </p:nvSpPr>
            <p:spPr>
              <a:xfrm>
                <a:off x="7309666" y="4891415"/>
                <a:ext cx="631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200" dirty="0">
                    <a:latin typeface="Abadi Extra Light" panose="020F0502020204030204" pitchFamily="34" charset="0"/>
                  </a:rPr>
                  <a:t>22.78</a:t>
                </a:r>
              </a:p>
            </p:txBody>
          </p:sp>
          <p:sp>
            <p:nvSpPr>
              <p:cNvPr id="26" name="TekstniOkvir 25">
                <a:extLst>
                  <a:ext uri="{FF2B5EF4-FFF2-40B4-BE49-F238E27FC236}">
                    <a16:creationId xmlns:a16="http://schemas.microsoft.com/office/drawing/2014/main" id="{94924AB8-BB03-08B2-1F9B-AEF7DFFEB958}"/>
                  </a:ext>
                </a:extLst>
              </p:cNvPr>
              <p:cNvSpPr txBox="1"/>
              <p:nvPr/>
            </p:nvSpPr>
            <p:spPr>
              <a:xfrm>
                <a:off x="8148872" y="4863047"/>
                <a:ext cx="8141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  <a:cs typeface="Times New Roman" panose="02020603050405020304" pitchFamily="18" charset="0"/>
                  </a:rPr>
                  <a:t>25.2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40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2EE1EF-A659-C6D4-5AE4-C7A5433A1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Još neki zadaci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AF9C82CB-4A08-BF3D-E137-338DDB2DF9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2069430"/>
                <a:ext cx="10804358" cy="4439653"/>
              </a:xfrm>
            </p:spPr>
            <p:txBody>
              <a:bodyPr>
                <a:normAutofit lnSpcReduction="10000"/>
              </a:bodyPr>
              <a:lstStyle/>
              <a:p>
                <a:pPr marL="45720" indent="0">
                  <a:buNone/>
                </a:pPr>
                <a:r>
                  <a:rPr lang="hr-HR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Bilježen je broj zeba nađenih na različitim staništima u Keniji. Dobivena su sljedeća mjerenja:</a:t>
                </a:r>
              </a:p>
              <a:p>
                <a:pPr marL="45720" indent="0" algn="ctr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16,  16,  16,  12,  16,  15,  15,  17,  15,  16,  15,  16. 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Odredite: aritmetičku sredinu, medijan,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standardnu devijaciju, gornji i donji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kvartil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40%-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kvantil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Nacrtajte dijagram pravokutnika i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histogram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45720" indent="0">
                  <a:buNone/>
                </a:pPr>
                <a:r>
                  <a:rPr lang="hr-HR" u="sng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Rješenje: 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diskretni podaci, n=12, </a:t>
                </a:r>
                <a:r>
                  <a:rPr lang="hr-HR" sz="24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sortirani pod.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12, 15, 15, 15, 15, 16, 16, 16, 16, 16, 16, 17.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185</m:t>
                        </m:r>
                      </m:num>
                      <m:den>
                        <m:r>
                          <a:rPr lang="hr-HR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=15.42</m:t>
                    </m:r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hr-H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=16</m:t>
                    </m:r>
                    <m:r>
                      <a:rPr lang="hr-HR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hr-HR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=16</m:t>
                    </m:r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=1.19,</m:t>
                    </m:r>
                  </m:oMath>
                </a14:m>
                <a:endParaRPr lang="hr-HR" b="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hr-H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hr-HR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sub>
                      </m:sSub>
                      <m:r>
                        <a:rPr lang="hr-H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39</m:t>
                                  </m:r>
                                </m:num>
                                <m:den>
                                  <m:r>
                                    <a:rPr lang="hr-HR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  <m:r>
                        <a:rPr lang="hr-HR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hr-HR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0.4⋅13</m:t>
                              </m:r>
                            </m:e>
                          </m:d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5.2</m:t>
                              </m:r>
                            </m:e>
                          </m:d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=15.2</m:t>
                      </m:r>
                    </m:oMath>
                  </m:oMathPara>
                </a14:m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=1.5</m:t>
                    </m:r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[</m:t>
                    </m:r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−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]=[13.5, 17.5]=A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15, </m:t>
                    </m:r>
                    <m:func>
                      <m:func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7, 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𝑜𝑢𝑡𝑙𝑖𝑒𝑟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:12</m:t>
                    </m:r>
                  </m:oMath>
                </a14:m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AF9C82CB-4A08-BF3D-E137-338DDB2DF9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2069430"/>
                <a:ext cx="10804358" cy="4439653"/>
              </a:xfrm>
              <a:blipFill>
                <a:blip r:embed="rId2"/>
                <a:stretch>
                  <a:fillRect l="-282" t="-2332" r="-39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81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3C7347B3-BD86-E93B-7293-E6F437182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9526" y="1454086"/>
            <a:ext cx="5656524" cy="3724970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EBE8F718-ED23-01EA-AE55-E1A86BC3B076}"/>
              </a:ext>
            </a:extLst>
          </p:cNvPr>
          <p:cNvSpPr txBox="1"/>
          <p:nvPr/>
        </p:nvSpPr>
        <p:spPr>
          <a:xfrm>
            <a:off x="5606716" y="553453"/>
            <a:ext cx="1900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Tablica: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ica 6">
                <a:extLst>
                  <a:ext uri="{FF2B5EF4-FFF2-40B4-BE49-F238E27FC236}">
                    <a16:creationId xmlns:a16="http://schemas.microsoft.com/office/drawing/2014/main" id="{15C0A291-D9DA-540B-62E7-9406B73040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039095"/>
                  </p:ext>
                </p:extLst>
              </p:nvPr>
            </p:nvGraphicFramePr>
            <p:xfrm>
              <a:off x="6644062" y="624453"/>
              <a:ext cx="5122820" cy="1828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3959">
                      <a:extLst>
                        <a:ext uri="{9D8B030D-6E8A-4147-A177-3AD203B41FA5}">
                          <a16:colId xmlns:a16="http://schemas.microsoft.com/office/drawing/2014/main" val="3928991645"/>
                        </a:ext>
                      </a:extLst>
                    </a:gridCol>
                    <a:gridCol w="1227221">
                      <a:extLst>
                        <a:ext uri="{9D8B030D-6E8A-4147-A177-3AD203B41FA5}">
                          <a16:colId xmlns:a16="http://schemas.microsoft.com/office/drawing/2014/main" val="3522500492"/>
                        </a:ext>
                      </a:extLst>
                    </a:gridCol>
                    <a:gridCol w="1215190">
                      <a:extLst>
                        <a:ext uri="{9D8B030D-6E8A-4147-A177-3AD203B41FA5}">
                          <a16:colId xmlns:a16="http://schemas.microsoft.com/office/drawing/2014/main" val="2092002427"/>
                        </a:ext>
                      </a:extLst>
                    </a:gridCol>
                    <a:gridCol w="1696450">
                      <a:extLst>
                        <a:ext uri="{9D8B030D-6E8A-4147-A177-3AD203B41FA5}">
                          <a16:colId xmlns:a16="http://schemas.microsoft.com/office/drawing/2014/main" val="2535835603"/>
                        </a:ext>
                      </a:extLst>
                    </a:gridCol>
                  </a:tblGrid>
                  <a:tr h="323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hr-HR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hr-HR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fr</a:t>
                          </a:r>
                          <a:r>
                            <a:rPr lang="hr-HR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hr-HR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71861712"/>
                      </a:ext>
                    </a:extLst>
                  </a:tr>
                  <a:tr h="323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1/12</a:t>
                          </a:r>
                          <a14:m>
                            <m:oMath xmlns:m="http://schemas.openxmlformats.org/officeDocument/2006/math"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0.083</m:t>
                              </m:r>
                            </m:oMath>
                          </a14:m>
                          <a:endParaRPr lang="hr-H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4444107"/>
                      </a:ext>
                    </a:extLst>
                  </a:tr>
                  <a:tr h="323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4/12</a:t>
                          </a:r>
                          <a14:m>
                            <m:oMath xmlns:m="http://schemas.openxmlformats.org/officeDocument/2006/math"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0.333</m:t>
                              </m:r>
                            </m:oMath>
                          </a14:m>
                          <a:endParaRPr lang="hr-H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96852623"/>
                      </a:ext>
                    </a:extLst>
                  </a:tr>
                  <a:tr h="323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½=0.5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572134"/>
                      </a:ext>
                    </a:extLst>
                  </a:tr>
                  <a:tr h="323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1/12</a:t>
                          </a:r>
                          <a14:m>
                            <m:oMath xmlns:m="http://schemas.openxmlformats.org/officeDocument/2006/math"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0.0185</m:t>
                              </m:r>
                            </m:oMath>
                          </a14:m>
                          <a:endParaRPr lang="hr-H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753308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ica 6">
                <a:extLst>
                  <a:ext uri="{FF2B5EF4-FFF2-40B4-BE49-F238E27FC236}">
                    <a16:creationId xmlns:a16="http://schemas.microsoft.com/office/drawing/2014/main" id="{15C0A291-D9DA-540B-62E7-9406B73040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039095"/>
                  </p:ext>
                </p:extLst>
              </p:nvPr>
            </p:nvGraphicFramePr>
            <p:xfrm>
              <a:off x="6644062" y="624453"/>
              <a:ext cx="5122820" cy="1828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3959">
                      <a:extLst>
                        <a:ext uri="{9D8B030D-6E8A-4147-A177-3AD203B41FA5}">
                          <a16:colId xmlns:a16="http://schemas.microsoft.com/office/drawing/2014/main" val="3928991645"/>
                        </a:ext>
                      </a:extLst>
                    </a:gridCol>
                    <a:gridCol w="1227221">
                      <a:extLst>
                        <a:ext uri="{9D8B030D-6E8A-4147-A177-3AD203B41FA5}">
                          <a16:colId xmlns:a16="http://schemas.microsoft.com/office/drawing/2014/main" val="3522500492"/>
                        </a:ext>
                      </a:extLst>
                    </a:gridCol>
                    <a:gridCol w="1215190">
                      <a:extLst>
                        <a:ext uri="{9D8B030D-6E8A-4147-A177-3AD203B41FA5}">
                          <a16:colId xmlns:a16="http://schemas.microsoft.com/office/drawing/2014/main" val="2092002427"/>
                        </a:ext>
                      </a:extLst>
                    </a:gridCol>
                    <a:gridCol w="1696450">
                      <a:extLst>
                        <a:ext uri="{9D8B030D-6E8A-4147-A177-3AD203B41FA5}">
                          <a16:colId xmlns:a16="http://schemas.microsoft.com/office/drawing/2014/main" val="253583560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hr-HR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hr-HR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fr</a:t>
                          </a:r>
                          <a:r>
                            <a:rPr lang="hr-HR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hr-HR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7186171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02151" t="-108333" r="-1434" b="-3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444410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02151" t="-204918" r="-1434" b="-2213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68526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½=0.5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57213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02151" t="-410000" r="-1434" b="-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75330886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21" name="Grupa 20">
            <a:extLst>
              <a:ext uri="{FF2B5EF4-FFF2-40B4-BE49-F238E27FC236}">
                <a16:creationId xmlns:a16="http://schemas.microsoft.com/office/drawing/2014/main" id="{6D122FEF-327E-F6A1-2C5A-A9B41AA0A033}"/>
              </a:ext>
            </a:extLst>
          </p:cNvPr>
          <p:cNvGrpSpPr/>
          <p:nvPr/>
        </p:nvGrpSpPr>
        <p:grpSpPr>
          <a:xfrm>
            <a:off x="7507705" y="2832254"/>
            <a:ext cx="3711474" cy="3570932"/>
            <a:chOff x="7507705" y="2832254"/>
            <a:chExt cx="3711474" cy="3570932"/>
          </a:xfrm>
        </p:grpSpPr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74CF106F-EEA9-6569-F728-11A133D59077}"/>
                </a:ext>
              </a:extLst>
            </p:cNvPr>
            <p:cNvGrpSpPr/>
            <p:nvPr/>
          </p:nvGrpSpPr>
          <p:grpSpPr>
            <a:xfrm>
              <a:off x="7806519" y="2832254"/>
              <a:ext cx="3412660" cy="3570932"/>
              <a:chOff x="7786590" y="2832254"/>
              <a:chExt cx="3439757" cy="3570932"/>
            </a:xfrm>
          </p:grpSpPr>
          <p:pic>
            <p:nvPicPr>
              <p:cNvPr id="17" name="Slika 16">
                <a:extLst>
                  <a:ext uri="{FF2B5EF4-FFF2-40B4-BE49-F238E27FC236}">
                    <a16:creationId xmlns:a16="http://schemas.microsoft.com/office/drawing/2014/main" id="{344FA67A-B922-F285-6039-5608848F47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20354" b="8689"/>
              <a:stretch/>
            </p:blipFill>
            <p:spPr>
              <a:xfrm>
                <a:off x="7786590" y="2832254"/>
                <a:ext cx="3315228" cy="3401293"/>
              </a:xfrm>
              <a:prstGeom prst="rect">
                <a:avLst/>
              </a:prstGeom>
            </p:spPr>
          </p:pic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id="{FD68D3F4-4FAC-EDB6-A1C0-78CAEDC50EC6}"/>
                  </a:ext>
                </a:extLst>
              </p:cNvPr>
              <p:cNvSpPr txBox="1"/>
              <p:nvPr/>
            </p:nvSpPr>
            <p:spPr>
              <a:xfrm>
                <a:off x="8040230" y="6033854"/>
                <a:ext cx="31861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>
                    <a:latin typeface="Abadi Extra Light" panose="020B0204020104020204" pitchFamily="34" charset="0"/>
                  </a:rPr>
                  <a:t>12  13  14  15  16  17</a:t>
                </a:r>
              </a:p>
            </p:txBody>
          </p:sp>
        </p:grpSp>
        <p:sp>
          <p:nvSpPr>
            <p:cNvPr id="20" name="TekstniOkvir 19">
              <a:extLst>
                <a:ext uri="{FF2B5EF4-FFF2-40B4-BE49-F238E27FC236}">
                  <a16:creationId xmlns:a16="http://schemas.microsoft.com/office/drawing/2014/main" id="{FF82A6B4-3417-DB7B-F0D7-07899CD24259}"/>
                </a:ext>
              </a:extLst>
            </p:cNvPr>
            <p:cNvSpPr txBox="1"/>
            <p:nvPr/>
          </p:nvSpPr>
          <p:spPr>
            <a:xfrm>
              <a:off x="7507705" y="2940338"/>
              <a:ext cx="674003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600" dirty="0">
                  <a:latin typeface="Abadi Extra Light" panose="020B0204020104020204" pitchFamily="34" charset="0"/>
                </a:rPr>
                <a:t>0.6</a:t>
              </a:r>
            </a:p>
            <a:p>
              <a:endParaRPr lang="hr-HR" sz="1600" dirty="0">
                <a:latin typeface="Abadi Extra Light" panose="020B0204020104020204" pitchFamily="34" charset="0"/>
              </a:endParaRPr>
            </a:p>
            <a:p>
              <a:r>
                <a:rPr lang="hr-HR" sz="1600" dirty="0">
                  <a:latin typeface="Abadi Extra Light" panose="020B0204020104020204" pitchFamily="34" charset="0"/>
                </a:rPr>
                <a:t>0.5</a:t>
              </a:r>
            </a:p>
            <a:p>
              <a:endParaRPr lang="hr-HR" sz="1600" dirty="0">
                <a:latin typeface="Abadi Extra Light" panose="020B0204020104020204" pitchFamily="34" charset="0"/>
              </a:endParaRPr>
            </a:p>
            <a:p>
              <a:r>
                <a:rPr lang="hr-HR" sz="1600" dirty="0">
                  <a:latin typeface="Abadi Extra Light" panose="020B0204020104020204" pitchFamily="34" charset="0"/>
                </a:rPr>
                <a:t>0.4</a:t>
              </a:r>
            </a:p>
            <a:p>
              <a:endParaRPr lang="hr-HR" sz="1600" dirty="0">
                <a:latin typeface="Abadi Extra Light" panose="020B0204020104020204" pitchFamily="34" charset="0"/>
              </a:endParaRPr>
            </a:p>
            <a:p>
              <a:r>
                <a:rPr lang="hr-HR" sz="1600" dirty="0">
                  <a:latin typeface="Abadi Extra Light" panose="020B0204020104020204" pitchFamily="34" charset="0"/>
                </a:rPr>
                <a:t>0.3</a:t>
              </a:r>
            </a:p>
            <a:p>
              <a:endParaRPr lang="hr-HR" sz="1600" dirty="0">
                <a:latin typeface="Abadi Extra Light" panose="020B0204020104020204" pitchFamily="34" charset="0"/>
              </a:endParaRPr>
            </a:p>
            <a:p>
              <a:r>
                <a:rPr lang="hr-HR" sz="1600" dirty="0">
                  <a:latin typeface="Abadi Extra Light" panose="020B0204020104020204" pitchFamily="34" charset="0"/>
                </a:rPr>
                <a:t>0.2</a:t>
              </a:r>
            </a:p>
            <a:p>
              <a:endParaRPr lang="hr-HR" sz="1600" dirty="0">
                <a:latin typeface="Abadi Extra Light" panose="020B0204020104020204" pitchFamily="34" charset="0"/>
              </a:endParaRPr>
            </a:p>
            <a:p>
              <a:r>
                <a:rPr lang="hr-HR" sz="1600" dirty="0">
                  <a:latin typeface="Abadi Extra Light" panose="020B0204020104020204" pitchFamily="34" charset="0"/>
                </a:rPr>
                <a:t>0.1</a:t>
              </a:r>
            </a:p>
            <a:p>
              <a:endParaRPr lang="hr-HR" sz="1600" dirty="0">
                <a:latin typeface="Abadi Extra Light" panose="020B0204020104020204" pitchFamily="34" charset="0"/>
              </a:endParaRPr>
            </a:p>
            <a:p>
              <a:r>
                <a:rPr lang="hr-HR" sz="1600" dirty="0">
                  <a:latin typeface="Abadi Extra Light" panose="020B0204020104020204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212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D8EF6E-B312-7466-B231-12CB04A2D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Još neki zadaci(2)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6C18BE2-5D26-6601-2FC0-F364A49F76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2057400"/>
                <a:ext cx="10907973" cy="4038600"/>
              </a:xfrm>
            </p:spPr>
            <p:txBody>
              <a:bodyPr>
                <a:normAutofit lnSpcReduction="10000"/>
              </a:bodyPr>
              <a:lstStyle/>
              <a:p>
                <a:pPr marL="45720" indent="0">
                  <a:buNone/>
                </a:pPr>
                <a:r>
                  <a:rPr lang="hr-HR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 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Mjerenjima sistoličkog krvnog tlaka na 9 pacijenata dobiveni su sljedeći rezultati:</a:t>
                </a:r>
              </a:p>
              <a:p>
                <a:pPr marL="45720" indent="0" algn="ctr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112, 128, 108, 129, 125, 153, 155, 132, 137. 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Odredite: aritmetičku sredinu, medijan, standardnu devijaciju, gornji i donji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kvartil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60%-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kvantil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podataka. Nacrtajte dijagram pravokutnika i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histogram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(broj razreda=k=4).</a:t>
                </a:r>
              </a:p>
              <a:p>
                <a:pPr marL="45720" indent="0">
                  <a:buNone/>
                </a:pPr>
                <a:r>
                  <a:rPr lang="hr-HR" u="sng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Rješenje:</a:t>
                </a:r>
                <a:r>
                  <a:rPr lang="hr-HR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neprekidni podaci, n=9, </a:t>
                </a:r>
                <a:r>
                  <a:rPr lang="hr-HR" sz="24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sortirani pod.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108, 112, 125, 128, 129, 132, 137, 153, 155.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1179</m:t>
                        </m:r>
                      </m:num>
                      <m:den>
                        <m:r>
                          <a:rPr lang="hr-HR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31,  </m:t>
                    </m:r>
                    <m:r>
                      <a:rPr lang="hr-H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  <m:r>
                      <a:rPr lang="hr-HR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29,  </m:t>
                    </m:r>
                    <m:r>
                      <a:rPr lang="hr-HR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=15.04,</m:t>
                    </m:r>
                  </m:oMath>
                </a14:m>
                <a:endParaRPr lang="hr-HR" b="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hr-H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hr-HR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sub>
                      </m:sSub>
                      <m:r>
                        <a:rPr lang="hr-H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18.5, 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hr-HR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num>
                                <m:den>
                                  <m:r>
                                    <a:rPr lang="hr-HR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hr-HR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45, 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hr-HR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hr-HR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hr-HR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hr-HR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⋅1</m:t>
                              </m:r>
                              <m:r>
                                <a:rPr lang="hr-HR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d>
                            <m:dPr>
                              <m:ctrlPr>
                                <a:rPr lang="hr-HR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d>
                        </m:sub>
                      </m:sSub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hr-HR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hr-HR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26.5, </m:t>
                    </m:r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39.75, [</m:t>
                    </m:r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−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]=[78.75, 184.75]=A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108=</m:t>
                    </m:r>
                    <m:r>
                      <m:rPr>
                        <m:nor/>
                      </m:rPr>
                      <a:rPr lang="hr-HR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hr-HR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(1)</m:t>
                    </m:r>
                    <m:r>
                      <m:rPr>
                        <m:nor/>
                      </m:rPr>
                      <a:rPr lang="hr-HR" b="0" i="1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func>
                      <m:func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55=</m:t>
                    </m:r>
                    <m:r>
                      <m:rPr>
                        <m:nor/>
                      </m:rPr>
                      <a:rPr lang="hr-HR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hr-HR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hr-HR" b="0" i="0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9</m:t>
                    </m:r>
                    <m:r>
                      <m:rPr>
                        <m:nor/>
                      </m:rPr>
                      <a:rPr lang="hr-HR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hr-HR" b="0" i="0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hr-HR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nema</m:t>
                    </m:r>
                    <m:r>
                      <m:rPr>
                        <m:nor/>
                      </m:rPr>
                      <a:rPr lang="hr-HR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hr-HR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outliera</m:t>
                    </m:r>
                  </m:oMath>
                </a14:m>
                <a:endParaRPr lang="hr-HR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hr-HR" u="sng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6C18BE2-5D26-6601-2FC0-F364A49F76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2057400"/>
                <a:ext cx="10907973" cy="4038600"/>
              </a:xfrm>
              <a:blipFill>
                <a:blip r:embed="rId2"/>
                <a:stretch>
                  <a:fillRect l="-279" t="-2719" b="-136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768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D2B4569C-EF04-7B94-14BF-B01E05AA88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2" y="1538680"/>
            <a:ext cx="4848724" cy="4423296"/>
          </a:xfr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B750582A-E231-1030-65A0-BB3099BB4A83}"/>
              </a:ext>
            </a:extLst>
          </p:cNvPr>
          <p:cNvSpPr txBox="1"/>
          <p:nvPr/>
        </p:nvSpPr>
        <p:spPr>
          <a:xfrm>
            <a:off x="4827817" y="216302"/>
            <a:ext cx="4447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c=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lang="hr-HR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(9)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</a:t>
            </a:r>
            <a:r>
              <a:rPr lang="hr-HR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)/k =(155-108)/4=11.75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Tablica:</a:t>
            </a:r>
            <a:endParaRPr lang="hr-HR" dirty="0"/>
          </a:p>
        </p:txBody>
      </p:sp>
      <p:grpSp>
        <p:nvGrpSpPr>
          <p:cNvPr id="32" name="Grupa 31">
            <a:extLst>
              <a:ext uri="{FF2B5EF4-FFF2-40B4-BE49-F238E27FC236}">
                <a16:creationId xmlns:a16="http://schemas.microsoft.com/office/drawing/2014/main" id="{B068059D-003E-2414-C48C-6710EC375E8F}"/>
              </a:ext>
            </a:extLst>
          </p:cNvPr>
          <p:cNvGrpSpPr/>
          <p:nvPr/>
        </p:nvGrpSpPr>
        <p:grpSpPr>
          <a:xfrm>
            <a:off x="5651425" y="3344407"/>
            <a:ext cx="5203176" cy="3297291"/>
            <a:chOff x="5651425" y="3344407"/>
            <a:chExt cx="5203176" cy="3297291"/>
          </a:xfrm>
        </p:grpSpPr>
        <p:pic>
          <p:nvPicPr>
            <p:cNvPr id="31" name="Slika 30">
              <a:extLst>
                <a:ext uri="{FF2B5EF4-FFF2-40B4-BE49-F238E27FC236}">
                  <a16:creationId xmlns:a16="http://schemas.microsoft.com/office/drawing/2014/main" id="{2713EA42-D063-81E7-85B7-72ED30A9A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1425" y="3344407"/>
              <a:ext cx="4942145" cy="2960094"/>
            </a:xfrm>
            <a:prstGeom prst="rect">
              <a:avLst/>
            </a:prstGeom>
          </p:spPr>
        </p:pic>
        <p:grpSp>
          <p:nvGrpSpPr>
            <p:cNvPr id="27" name="Grupa 26">
              <a:extLst>
                <a:ext uri="{FF2B5EF4-FFF2-40B4-BE49-F238E27FC236}">
                  <a16:creationId xmlns:a16="http://schemas.microsoft.com/office/drawing/2014/main" id="{ACFB687B-4A07-B798-3764-8E2ABA10EB63}"/>
                </a:ext>
              </a:extLst>
            </p:cNvPr>
            <p:cNvGrpSpPr/>
            <p:nvPr/>
          </p:nvGrpSpPr>
          <p:grpSpPr>
            <a:xfrm>
              <a:off x="5852419" y="5882128"/>
              <a:ext cx="5002182" cy="759570"/>
              <a:chOff x="3471791" y="4968555"/>
              <a:chExt cx="6319249" cy="892844"/>
            </a:xfrm>
          </p:grpSpPr>
          <p:cxnSp>
            <p:nvCxnSpPr>
              <p:cNvPr id="12" name="Ravni poveznik 11">
                <a:extLst>
                  <a:ext uri="{FF2B5EF4-FFF2-40B4-BE49-F238E27FC236}">
                    <a16:creationId xmlns:a16="http://schemas.microsoft.com/office/drawing/2014/main" id="{2B2279F2-5426-15BC-861F-F522604600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28030" y="5186150"/>
                <a:ext cx="597999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Ravni poveznik 14">
                <a:extLst>
                  <a:ext uri="{FF2B5EF4-FFF2-40B4-BE49-F238E27FC236}">
                    <a16:creationId xmlns:a16="http://schemas.microsoft.com/office/drawing/2014/main" id="{7AA45190-F631-3564-49EA-F93C4557FB4B}"/>
                  </a:ext>
                </a:extLst>
              </p:cNvPr>
              <p:cNvCxnSpPr/>
              <p:nvPr/>
            </p:nvCxnSpPr>
            <p:spPr>
              <a:xfrm>
                <a:off x="3900416" y="4968555"/>
                <a:ext cx="0" cy="4025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Ravni poveznik 15">
                <a:extLst>
                  <a:ext uri="{FF2B5EF4-FFF2-40B4-BE49-F238E27FC236}">
                    <a16:creationId xmlns:a16="http://schemas.microsoft.com/office/drawing/2014/main" id="{B45FF01F-1A23-DA3E-8714-36B7979E32AD}"/>
                  </a:ext>
                </a:extLst>
              </p:cNvPr>
              <p:cNvCxnSpPr/>
              <p:nvPr/>
            </p:nvCxnSpPr>
            <p:spPr>
              <a:xfrm>
                <a:off x="5229368" y="4968555"/>
                <a:ext cx="0" cy="4025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Ravni poveznik 16">
                <a:extLst>
                  <a:ext uri="{FF2B5EF4-FFF2-40B4-BE49-F238E27FC236}">
                    <a16:creationId xmlns:a16="http://schemas.microsoft.com/office/drawing/2014/main" id="{85F5A50E-CAE3-F81D-C59B-1E3406AA9466}"/>
                  </a:ext>
                </a:extLst>
              </p:cNvPr>
              <p:cNvCxnSpPr/>
              <p:nvPr/>
            </p:nvCxnSpPr>
            <p:spPr>
              <a:xfrm>
                <a:off x="6584477" y="4968555"/>
                <a:ext cx="0" cy="4025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Ravni poveznik 18">
                <a:extLst>
                  <a:ext uri="{FF2B5EF4-FFF2-40B4-BE49-F238E27FC236}">
                    <a16:creationId xmlns:a16="http://schemas.microsoft.com/office/drawing/2014/main" id="{E1B6D2E2-5F52-290C-2ED3-A21D96E7340E}"/>
                  </a:ext>
                </a:extLst>
              </p:cNvPr>
              <p:cNvCxnSpPr/>
              <p:nvPr/>
            </p:nvCxnSpPr>
            <p:spPr>
              <a:xfrm>
                <a:off x="7937453" y="4968555"/>
                <a:ext cx="0" cy="4025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Ravni poveznik 19">
                <a:extLst>
                  <a:ext uri="{FF2B5EF4-FFF2-40B4-BE49-F238E27FC236}">
                    <a16:creationId xmlns:a16="http://schemas.microsoft.com/office/drawing/2014/main" id="{C361BBBE-E8CD-C29E-7879-4A302583C973}"/>
                  </a:ext>
                </a:extLst>
              </p:cNvPr>
              <p:cNvCxnSpPr/>
              <p:nvPr/>
            </p:nvCxnSpPr>
            <p:spPr>
              <a:xfrm>
                <a:off x="9290003" y="4984893"/>
                <a:ext cx="0" cy="4025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B3F5F56B-8B30-89BE-C9FE-351AB5155387}"/>
                  </a:ext>
                </a:extLst>
              </p:cNvPr>
              <p:cNvSpPr txBox="1"/>
              <p:nvPr/>
            </p:nvSpPr>
            <p:spPr>
              <a:xfrm>
                <a:off x="3471791" y="5514532"/>
                <a:ext cx="857250" cy="325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108</a:t>
                </a:r>
              </a:p>
            </p:txBody>
          </p:sp>
          <p:sp>
            <p:nvSpPr>
              <p:cNvPr id="23" name="TekstniOkvir 22">
                <a:extLst>
                  <a:ext uri="{FF2B5EF4-FFF2-40B4-BE49-F238E27FC236}">
                    <a16:creationId xmlns:a16="http://schemas.microsoft.com/office/drawing/2014/main" id="{23476B91-2833-DC50-CFBE-E4DFD4701753}"/>
                  </a:ext>
                </a:extLst>
              </p:cNvPr>
              <p:cNvSpPr txBox="1"/>
              <p:nvPr/>
            </p:nvSpPr>
            <p:spPr>
              <a:xfrm>
                <a:off x="4819171" y="5503494"/>
                <a:ext cx="820394" cy="3256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119.75</a:t>
                </a:r>
              </a:p>
            </p:txBody>
          </p:sp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EF2C7393-5DFE-2A34-0383-78D2DCD01C75}"/>
                  </a:ext>
                </a:extLst>
              </p:cNvPr>
              <p:cNvSpPr txBox="1"/>
              <p:nvPr/>
            </p:nvSpPr>
            <p:spPr>
              <a:xfrm>
                <a:off x="6144758" y="5535798"/>
                <a:ext cx="820394" cy="3256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131.5</a:t>
                </a:r>
              </a:p>
            </p:txBody>
          </p:sp>
          <p:sp>
            <p:nvSpPr>
              <p:cNvPr id="25" name="TekstniOkvir 24">
                <a:extLst>
                  <a:ext uri="{FF2B5EF4-FFF2-40B4-BE49-F238E27FC236}">
                    <a16:creationId xmlns:a16="http://schemas.microsoft.com/office/drawing/2014/main" id="{0CB41DF6-918C-182E-93C8-87715710C5C7}"/>
                  </a:ext>
                </a:extLst>
              </p:cNvPr>
              <p:cNvSpPr txBox="1"/>
              <p:nvPr/>
            </p:nvSpPr>
            <p:spPr>
              <a:xfrm>
                <a:off x="7470346" y="5471948"/>
                <a:ext cx="820394" cy="3256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143.25</a:t>
                </a:r>
              </a:p>
            </p:txBody>
          </p:sp>
          <p:sp>
            <p:nvSpPr>
              <p:cNvPr id="26" name="TekstniOkvir 25">
                <a:extLst>
                  <a:ext uri="{FF2B5EF4-FFF2-40B4-BE49-F238E27FC236}">
                    <a16:creationId xmlns:a16="http://schemas.microsoft.com/office/drawing/2014/main" id="{2FEE77E8-81D2-B27A-6A6C-E0378B1BBF7F}"/>
                  </a:ext>
                </a:extLst>
              </p:cNvPr>
              <p:cNvSpPr txBox="1"/>
              <p:nvPr/>
            </p:nvSpPr>
            <p:spPr>
              <a:xfrm>
                <a:off x="8970646" y="5475939"/>
                <a:ext cx="820394" cy="3256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200" dirty="0">
                    <a:latin typeface="Abadi Extra Light" panose="020B0204020104020204" pitchFamily="34" charset="0"/>
                  </a:rPr>
                  <a:t>155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ica 7">
                <a:extLst>
                  <a:ext uri="{FF2B5EF4-FFF2-40B4-BE49-F238E27FC236}">
                    <a16:creationId xmlns:a16="http://schemas.microsoft.com/office/drawing/2014/main" id="{3278E705-BEBB-ED2E-155F-30AC751CA8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6880859"/>
                  </p:ext>
                </p:extLst>
              </p:nvPr>
            </p:nvGraphicFramePr>
            <p:xfrm>
              <a:off x="5769970" y="990085"/>
              <a:ext cx="5008728" cy="22065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425">
                      <a:extLst>
                        <a:ext uri="{9D8B030D-6E8A-4147-A177-3AD203B41FA5}">
                          <a16:colId xmlns:a16="http://schemas.microsoft.com/office/drawing/2014/main" val="2400518129"/>
                        </a:ext>
                      </a:extLst>
                    </a:gridCol>
                    <a:gridCol w="1686910">
                      <a:extLst>
                        <a:ext uri="{9D8B030D-6E8A-4147-A177-3AD203B41FA5}">
                          <a16:colId xmlns:a16="http://schemas.microsoft.com/office/drawing/2014/main" val="1265275158"/>
                        </a:ext>
                      </a:extLst>
                    </a:gridCol>
                    <a:gridCol w="341194">
                      <a:extLst>
                        <a:ext uri="{9D8B030D-6E8A-4147-A177-3AD203B41FA5}">
                          <a16:colId xmlns:a16="http://schemas.microsoft.com/office/drawing/2014/main" val="1804463280"/>
                        </a:ext>
                      </a:extLst>
                    </a:gridCol>
                    <a:gridCol w="545910">
                      <a:extLst>
                        <a:ext uri="{9D8B030D-6E8A-4147-A177-3AD203B41FA5}">
                          <a16:colId xmlns:a16="http://schemas.microsoft.com/office/drawing/2014/main" val="3088827788"/>
                        </a:ext>
                      </a:extLst>
                    </a:gridCol>
                    <a:gridCol w="2197289">
                      <a:extLst>
                        <a:ext uri="{9D8B030D-6E8A-4147-A177-3AD203B41FA5}">
                          <a16:colId xmlns:a16="http://schemas.microsoft.com/office/drawing/2014/main" val="318729070"/>
                        </a:ext>
                      </a:extLst>
                    </a:gridCol>
                  </a:tblGrid>
                  <a:tr h="1296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razred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hr-HR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fr</a:t>
                          </a:r>
                          <a:r>
                            <a:rPr lang="hr-HR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hr-HR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visina stupića=</a:t>
                          </a:r>
                          <a:r>
                            <a:rPr lang="hr-HR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fr</a:t>
                          </a:r>
                          <a:r>
                            <a:rPr lang="hr-HR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5971839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[108, 119.75)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2/9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1/54</a:t>
                          </a:r>
                          <a14:m>
                            <m:oMath xmlns:m="http://schemas.openxmlformats.org/officeDocument/2006/math"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0.0185</m:t>
                              </m:r>
                            </m:oMath>
                          </a14:m>
                          <a:endParaRPr lang="hr-H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96484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[119.75, 131.5)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1/36</a:t>
                          </a:r>
                          <a14:m>
                            <m:oMath xmlns:m="http://schemas.openxmlformats.org/officeDocument/2006/math"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0.0278</m:t>
                              </m:r>
                            </m:oMath>
                          </a14:m>
                          <a:endParaRPr lang="hr-H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1800530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[131.5, 143.25)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2/9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1/54</a:t>
                          </a:r>
                          <a14:m>
                            <m:oMath xmlns:m="http://schemas.openxmlformats.org/officeDocument/2006/math"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0.0185</m:t>
                              </m:r>
                            </m:oMath>
                          </a14:m>
                          <a:endParaRPr lang="hr-H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3715586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[143.25, 155]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2/9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1/54</a:t>
                          </a:r>
                          <a14:m>
                            <m:oMath xmlns:m="http://schemas.openxmlformats.org/officeDocument/2006/math"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0.0185</m:t>
                              </m:r>
                            </m:oMath>
                          </a14:m>
                          <a:endParaRPr lang="hr-H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84223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ica 7">
                <a:extLst>
                  <a:ext uri="{FF2B5EF4-FFF2-40B4-BE49-F238E27FC236}">
                    <a16:creationId xmlns:a16="http://schemas.microsoft.com/office/drawing/2014/main" id="{3278E705-BEBB-ED2E-155F-30AC751CA8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6880859"/>
                  </p:ext>
                </p:extLst>
              </p:nvPr>
            </p:nvGraphicFramePr>
            <p:xfrm>
              <a:off x="5769970" y="990085"/>
              <a:ext cx="5008728" cy="22065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425">
                      <a:extLst>
                        <a:ext uri="{9D8B030D-6E8A-4147-A177-3AD203B41FA5}">
                          <a16:colId xmlns:a16="http://schemas.microsoft.com/office/drawing/2014/main" val="2400518129"/>
                        </a:ext>
                      </a:extLst>
                    </a:gridCol>
                    <a:gridCol w="1686910">
                      <a:extLst>
                        <a:ext uri="{9D8B030D-6E8A-4147-A177-3AD203B41FA5}">
                          <a16:colId xmlns:a16="http://schemas.microsoft.com/office/drawing/2014/main" val="1265275158"/>
                        </a:ext>
                      </a:extLst>
                    </a:gridCol>
                    <a:gridCol w="341194">
                      <a:extLst>
                        <a:ext uri="{9D8B030D-6E8A-4147-A177-3AD203B41FA5}">
                          <a16:colId xmlns:a16="http://schemas.microsoft.com/office/drawing/2014/main" val="1804463280"/>
                        </a:ext>
                      </a:extLst>
                    </a:gridCol>
                    <a:gridCol w="545910">
                      <a:extLst>
                        <a:ext uri="{9D8B030D-6E8A-4147-A177-3AD203B41FA5}">
                          <a16:colId xmlns:a16="http://schemas.microsoft.com/office/drawing/2014/main" val="3088827788"/>
                        </a:ext>
                      </a:extLst>
                    </a:gridCol>
                    <a:gridCol w="2197289">
                      <a:extLst>
                        <a:ext uri="{9D8B030D-6E8A-4147-A177-3AD203B41FA5}">
                          <a16:colId xmlns:a16="http://schemas.microsoft.com/office/drawing/2014/main" val="31872907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razred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hr-HR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fr</a:t>
                          </a:r>
                          <a:r>
                            <a:rPr lang="hr-HR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hr-HR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visina stupića=</a:t>
                          </a:r>
                          <a:r>
                            <a:rPr lang="hr-HR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fr</a:t>
                          </a:r>
                          <a:r>
                            <a:rPr lang="hr-HR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5971839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[108, 119.75)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2/9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4"/>
                          <a:stretch>
                            <a:fillRect l="-128255" t="-85526" r="-1108" b="-3013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3296484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[119.75, 131.5)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4"/>
                          <a:stretch>
                            <a:fillRect l="-128255" t="-185526" r="-1108" b="-2013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800530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[131.5, 143.25)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2/9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4"/>
                          <a:stretch>
                            <a:fillRect l="-128255" t="-289333" r="-1108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83715586"/>
                      </a:ext>
                    </a:extLst>
                  </a:tr>
                  <a:tr h="4601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[143.25, 155]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2/9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4"/>
                          <a:stretch>
                            <a:fillRect l="-128255" t="-384211" r="-1108" b="-26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84223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2929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A5676E39-C1C4-7CBF-AC14-E3751381D0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801806"/>
                <a:ext cx="9872871" cy="4038600"/>
              </a:xfrm>
            </p:spPr>
            <p:txBody>
              <a:bodyPr/>
              <a:lstStyle/>
              <a:p>
                <a:pPr marL="45720" indent="0">
                  <a:buNone/>
                </a:pPr>
                <a:r>
                  <a:rPr lang="hr-HR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Napomena: </a:t>
                </a:r>
              </a:p>
              <a:p>
                <a:pPr marL="502920" indent="-457200">
                  <a:buFont typeface="+mj-lt"/>
                  <a:buAutoNum type="arabicParenR"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histograme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„nagnute” udesno obično vrijedi: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&lt;m&lt;</a:t>
                </a:r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hr-HR" b="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502920" indent="-457200">
                  <a:buFont typeface="+mj-lt"/>
                  <a:buAutoNum type="arabicParenR"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histograme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„nagnute” ulijevo obično vrijedi: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&lt;m&lt;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502920" indent="-457200">
                  <a:buFont typeface="+mj-lt"/>
                  <a:buAutoNum type="arabicParenR"/>
                </a:pP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Histograme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podataka koji imaju 2 moda (u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histogramu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 naočigled izdvajaju 2 grupe podataka, te svaka od njih ima svoj „najviši vrh”, pri čemu vrhovi ne moraju biti na istoj visini) zovemo bimodalnim.</a:t>
                </a:r>
              </a:p>
              <a:p>
                <a:pPr marL="502920" indent="-457200">
                  <a:buFont typeface="+mj-lt"/>
                  <a:buAutoNum type="arabicParenR"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02920" indent="-457200">
                  <a:buFont typeface="+mj-lt"/>
                  <a:buAutoNum type="arabicParenR"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02920" indent="-457200">
                  <a:buFont typeface="+mj-lt"/>
                  <a:buAutoNum type="arabicParenR"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02920" indent="-457200">
                  <a:buFont typeface="+mj-lt"/>
                  <a:buAutoNum type="arabicParenR"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A5676E39-C1C4-7CBF-AC14-E3751381D0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801806"/>
                <a:ext cx="9872871" cy="4038600"/>
              </a:xfrm>
              <a:blipFill>
                <a:blip r:embed="rId2"/>
                <a:stretch>
                  <a:fillRect l="-309" t="-181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Slika 9">
            <a:extLst>
              <a:ext uri="{FF2B5EF4-FFF2-40B4-BE49-F238E27FC236}">
                <a16:creationId xmlns:a16="http://schemas.microsoft.com/office/drawing/2014/main" id="{FD609E5A-26FE-B125-5CEC-AEDE57C3A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99" y="3446628"/>
            <a:ext cx="5290736" cy="2609566"/>
          </a:xfrm>
          <a:prstGeom prst="rect">
            <a:avLst/>
          </a:prstGeom>
        </p:spPr>
      </p:pic>
      <p:pic>
        <p:nvPicPr>
          <p:cNvPr id="1026" name="Picture 2" descr="How to Create and Interpret Bimodal Histograms">
            <a:extLst>
              <a:ext uri="{FF2B5EF4-FFF2-40B4-BE49-F238E27FC236}">
                <a16:creationId xmlns:a16="http://schemas.microsoft.com/office/drawing/2014/main" id="{E34C7736-E35A-B692-E513-4AA5FE554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735" y="3424872"/>
            <a:ext cx="4969565" cy="279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68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956C90-2AEB-65C9-87A2-01EF8CA41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Zadaci u R-u: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3F589F1-732C-BD68-FDA0-6710EC283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https://www.pmf.unizg.hr/_download/repository/Praktikum1-zadatci.txt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https://www.pmf.unizg.hr/_download/repository/Praktikum2-zadatci%5B1%5D.txt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 zadatke sa slajdova riješiti u R-u.</a:t>
            </a:r>
          </a:p>
          <a:p>
            <a:pPr marL="4572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548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F3BCFC-BBDA-D72E-CF2C-56905D166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Crtanje dijagrama pravokutnika ako su podaci dani po razredima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B31962-847F-52E2-5F47-4928B4DCA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hr-HR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Napomena:</a:t>
            </a:r>
            <a:r>
              <a:rPr lang="hr-H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Ovo se odnosi samo na slučaj kad nemamo niz podataka, već su podaci dani po razredima, tj. nemamo izdvojena konkretna mjerenja koja upadaju u pojedini razred.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Ako je zadan niz mjerenja, </a:t>
            </a:r>
            <a:r>
              <a:rPr lang="hr-H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boxplot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crtamo kako je opisano na prošlim vježbama.</a:t>
            </a:r>
            <a:endParaRPr lang="hr-HR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hr-H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Zadatak: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Dana je tablica podataka: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Odredite aritmetičku sredinu i standardnu 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devijaciju podataka iz tablice. Nacrtajte </a:t>
            </a:r>
            <a:r>
              <a:rPr lang="hr-H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boxplot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hr-HR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Rješenje: 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Ovdje dakle ne znamo kako su izgledali početni podaci, odnosno kakva su mjerenja unutar pojedinog razreda.</a:t>
            </a:r>
            <a:endParaRPr lang="hr-HR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F7BBE2E0-CED7-2FD7-095D-C7403C3E9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47623"/>
              </p:ext>
            </p:extLst>
          </p:nvPr>
        </p:nvGraphicFramePr>
        <p:xfrm>
          <a:off x="7068024" y="3053118"/>
          <a:ext cx="374100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869">
                  <a:extLst>
                    <a:ext uri="{9D8B030D-6E8A-4147-A177-3AD203B41FA5}">
                      <a16:colId xmlns:a16="http://schemas.microsoft.com/office/drawing/2014/main" val="465352860"/>
                    </a:ext>
                  </a:extLst>
                </a:gridCol>
                <a:gridCol w="1314577">
                  <a:extLst>
                    <a:ext uri="{9D8B030D-6E8A-4147-A177-3AD203B41FA5}">
                      <a16:colId xmlns:a16="http://schemas.microsoft.com/office/drawing/2014/main" val="4013118253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1817747897"/>
                    </a:ext>
                  </a:extLst>
                </a:gridCol>
              </a:tblGrid>
              <a:tr h="317599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hr-HR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28570"/>
                  </a:ext>
                </a:extLst>
              </a:tr>
              <a:tr h="350505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[0,1)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731644"/>
                  </a:ext>
                </a:extLst>
              </a:tr>
              <a:tr h="350505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081301"/>
                  </a:ext>
                </a:extLst>
              </a:tr>
              <a:tr h="350505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[2,3)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96699"/>
                  </a:ext>
                </a:extLst>
              </a:tr>
              <a:tr h="350505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[3,4)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60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5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CB110EC-3C29-4D2D-AD22-A6135F0B09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736979"/>
                <a:ext cx="9872871" cy="5359021"/>
              </a:xfrm>
            </p:spPr>
            <p:txBody>
              <a:bodyPr>
                <a:normAutofit lnSpcReduction="10000"/>
              </a:bodyPr>
              <a:lstStyle/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Zato ćemo uzeti sredine razreda (svaku onoliko puta kolika je frekvencija, tj. broj podataka koji je upao u pojedini razred), te će nam to biti skup podataka (x</a:t>
                </a:r>
                <a:r>
                  <a:rPr lang="hr-HR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…, x</a:t>
                </a:r>
                <a:r>
                  <a:rPr lang="hr-HR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za koji ćemo računati prosjek i stnd. devijaciju te crtati dijagram pravokutnika:</a:t>
                </a:r>
              </a:p>
              <a:p>
                <a:pPr marL="45720" indent="0" algn="ctr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0.5,  0.5,  1.5,  1.5,  1.5,  2.5,  2.5,  2.5,  3.5,  3.5.</a:t>
                </a:r>
              </a:p>
              <a:p>
                <a:pPr marL="45720" indent="0">
                  <a:buNone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2⋅0.5+</m:t>
                        </m:r>
                        <m:r>
                          <a:rPr lang="hr-H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hr-H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.5</m:t>
                        </m:r>
                        <m:r>
                          <a:rPr lang="hr-H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hr-H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.5</m:t>
                        </m:r>
                        <m:r>
                          <a:rPr lang="hr-H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2⋅</m:t>
                        </m:r>
                        <m:r>
                          <a:rPr lang="hr-H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.5</m:t>
                        </m:r>
                      </m:num>
                      <m:den>
                        <m:r>
                          <a:rPr lang="hr-HR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=2, </m:t>
                    </m:r>
                  </m:oMath>
                </a14:m>
                <a:endParaRPr lang="hr-HR" b="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r-HR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hr-HR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r-HR" b="0" i="1" baseline="30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r-HR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hr-HR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2⋅</m:t>
                          </m:r>
                          <m:sSup>
                            <m:sSupPr>
                              <m:ctrlPr>
                                <a:rPr lang="hr-HR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hr-HR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.5−2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hr-HR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+3⋅</m:t>
                          </m:r>
                          <m:sSup>
                            <m:sSupPr>
                              <m:ctrlPr>
                                <a:rPr lang="hr-HR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1.5−2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hr-HR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+3⋅</m:t>
                          </m:r>
                          <m:sSup>
                            <m:sSupPr>
                              <m:ctrlPr>
                                <a:rPr lang="hr-HR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2.5−2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hr-HR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hr-HR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hr-HR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3.5−2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hr-HR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	    </a:t>
                </a:r>
                <a14:m>
                  <m:oMath xmlns:m="http://schemas.openxmlformats.org/officeDocument/2006/math">
                    <m:r>
                      <a:rPr lang="hr-HR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⋅10.5=1.</m:t>
                    </m:r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05</m:t>
                    </m:r>
                    <m:r>
                      <a:rPr lang="hr-HR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hr-HR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=1.025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              </a:t>
                </a:r>
                <a14:m>
                  <m:oMath xmlns:m="http://schemas.openxmlformats.org/officeDocument/2006/math">
                    <m:r>
                      <a:rPr lang="hr-H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d>
                          <m:d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sub>
                    </m:sSub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hr-HR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d>
                          <m:d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num>
                              <m:den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sub>
                    </m:sSub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.25, </m:t>
                    </m:r>
                    <m:sSub>
                      <m:sSubPr>
                        <m:ctrlP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d>
                          <m:dPr>
                            <m:ctrlPr>
                              <a:rPr lang="hr-H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hr-HR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hr-HR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sub>
                    </m:sSub>
                    <m:r>
                      <a:rPr lang="hr-HR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.75</m:t>
                    </m:r>
                  </m:oMath>
                </a14:m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1.5,  </m:t>
                    </m:r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2.25,  [</m:t>
                    </m:r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−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hr-H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ⅆ</m:t>
                    </m:r>
                    <m:r>
                      <a:rPr lang="hr-HR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]=[-1, 5]=A</a:t>
                </a:r>
              </a:p>
              <a:p>
                <a:pPr marL="4572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0.5=</m:t>
                    </m:r>
                    <m:r>
                      <m:rPr>
                        <m:nor/>
                      </m:rPr>
                      <a:rPr lang="hr-HR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hr-HR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(1)</m:t>
                    </m:r>
                    <m:r>
                      <m:rPr>
                        <m:nor/>
                      </m:rPr>
                      <a:rPr lang="hr-HR" b="0" i="1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func>
                      <m:func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.5=</m:t>
                    </m:r>
                    <m:r>
                      <m:rPr>
                        <m:nor/>
                      </m:rPr>
                      <a:rPr lang="hr-HR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hr-HR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hr-HR" b="0" i="0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10</m:t>
                    </m:r>
                    <m:r>
                      <m:rPr>
                        <m:nor/>
                      </m:rPr>
                      <a:rPr lang="hr-HR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hr-HR" b="0" i="0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hr-HR" b="0" i="1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hr-HR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nema</m:t>
                    </m:r>
                    <m:r>
                      <m:rPr>
                        <m:nor/>
                      </m:rPr>
                      <a:rPr lang="hr-HR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hr-HR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outliera</m:t>
                    </m:r>
                  </m:oMath>
                </a14:m>
                <a:endParaRPr lang="hr-HR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hr-HR" dirty="0"/>
              </a:p>
            </p:txBody>
          </p:sp>
        </mc:Choice>
        <mc:Fallback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CB110EC-3C29-4D2D-AD22-A6135F0B09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736979"/>
                <a:ext cx="9872871" cy="5359021"/>
              </a:xfrm>
              <a:blipFill>
                <a:blip r:embed="rId2"/>
                <a:stretch>
                  <a:fillRect l="-309" t="-204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07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0ADAECAE-92E9-BE8B-FD12-7435649390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8098" y="1390259"/>
            <a:ext cx="6795804" cy="4077482"/>
          </a:xfrm>
        </p:spPr>
      </p:pic>
    </p:spTree>
    <p:extLst>
      <p:ext uri="{BB962C8B-B14F-4D97-AF65-F5344CB8AC3E}">
        <p14:creationId xmlns:p14="http://schemas.microsoft.com/office/powerpoint/2010/main" val="195416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997F4D6-FC18-F0B5-49BE-D57068F35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337" y="60277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hr-HR" sz="3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GRAFIČKI PRIKAZ PODATAKA:</a:t>
            </a:r>
            <a:br>
              <a:rPr lang="hr-HR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HISTOGRAM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42B1B38-7A44-D3B0-133C-44F68ED99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789" y="3614530"/>
            <a:ext cx="9872871" cy="324346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hr-HR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Razlikujemo crtanje </a:t>
            </a:r>
            <a:r>
              <a:rPr lang="hr-HR" sz="3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histograma</a:t>
            </a:r>
            <a:r>
              <a:rPr lang="hr-HR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diskretne i za neprekidne podatke!</a:t>
            </a:r>
          </a:p>
          <a:p>
            <a:pPr>
              <a:buFont typeface="Wingdings" panose="05000000000000000000" pitchFamily="2" charset="2"/>
              <a:buChar char="v"/>
            </a:pPr>
            <a:endPara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86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E3EB74-34CE-427B-5DCC-9BD6C786A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HISTOGRAM: diskretni podaci(1)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30F17A-857A-09C2-C987-83786A13C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hr-H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DISKRETNA VARIJABLA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Konačno ili prebrojivo mnogo ishoda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Koraci:</a:t>
            </a:r>
          </a:p>
          <a:p>
            <a:pPr marL="274320" lvl="1" indent="0">
              <a:buNone/>
            </a:pPr>
            <a:endPara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svaki ishod prebrojimo koliko se puta pojavio, čime dobivamo </a:t>
            </a:r>
            <a:r>
              <a:rPr lang="hr-H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frekvenciju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tog ishoda</a:t>
            </a:r>
          </a:p>
          <a:p>
            <a:pPr marL="731520" lvl="1" indent="-457200">
              <a:buFont typeface="+mj-lt"/>
              <a:buAutoNum type="arabicPeriod"/>
            </a:pPr>
            <a:r>
              <a:rPr lang="hr-H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relativna frekvencija ishoda     =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31520" lvl="1" indent="-457200">
              <a:buFont typeface="+mj-lt"/>
              <a:buAutoNum type="arabicPeriod"/>
            </a:pPr>
            <a:endPara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Crtamo graf relativnih frekvencija</a:t>
            </a:r>
            <a:endParaRPr lang="hr-HR" dirty="0"/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id="{95629F52-E0C4-D11B-E08A-8A6B118AA0E7}"/>
              </a:ext>
            </a:extLst>
          </p:cNvPr>
          <p:cNvGrpSpPr/>
          <p:nvPr/>
        </p:nvGrpSpPr>
        <p:grpSpPr>
          <a:xfrm>
            <a:off x="5829833" y="4076700"/>
            <a:ext cx="4841823" cy="728148"/>
            <a:chOff x="5651292" y="4390799"/>
            <a:chExt cx="4841823" cy="728148"/>
          </a:xfrm>
        </p:grpSpPr>
        <p:sp>
          <p:nvSpPr>
            <p:cNvPr id="4" name="TekstniOkvir 3">
              <a:extLst>
                <a:ext uri="{FF2B5EF4-FFF2-40B4-BE49-F238E27FC236}">
                  <a16:creationId xmlns:a16="http://schemas.microsoft.com/office/drawing/2014/main" id="{5A1E1CF2-1690-9EFA-588F-1C529296BA26}"/>
                </a:ext>
              </a:extLst>
            </p:cNvPr>
            <p:cNvSpPr txBox="1"/>
            <p:nvPr/>
          </p:nvSpPr>
          <p:spPr>
            <a:xfrm>
              <a:off x="6095998" y="4390799"/>
              <a:ext cx="4397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frekvencija ishoda</a:t>
              </a:r>
            </a:p>
          </p:txBody>
        </p:sp>
        <p:cxnSp>
          <p:nvCxnSpPr>
            <p:cNvPr id="6" name="Ravni poveznik 5">
              <a:extLst>
                <a:ext uri="{FF2B5EF4-FFF2-40B4-BE49-F238E27FC236}">
                  <a16:creationId xmlns:a16="http://schemas.microsoft.com/office/drawing/2014/main" id="{8AE50811-1FD8-A4A2-89C8-E20E7F27BE69}"/>
                </a:ext>
              </a:extLst>
            </p:cNvPr>
            <p:cNvCxnSpPr>
              <a:cxnSpLocks/>
              <a:endCxn id="4" idx="2"/>
            </p:cNvCxnSpPr>
            <p:nvPr/>
          </p:nvCxnSpPr>
          <p:spPr>
            <a:xfrm>
              <a:off x="5651292" y="4737947"/>
              <a:ext cx="2643265" cy="22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kstniOkvir 6">
              <a:extLst>
                <a:ext uri="{FF2B5EF4-FFF2-40B4-BE49-F238E27FC236}">
                  <a16:creationId xmlns:a16="http://schemas.microsoft.com/office/drawing/2014/main" id="{CD1CDD82-5977-005D-65C9-B352E72AD3C9}"/>
                </a:ext>
              </a:extLst>
            </p:cNvPr>
            <p:cNvSpPr txBox="1"/>
            <p:nvPr/>
          </p:nvSpPr>
          <p:spPr>
            <a:xfrm>
              <a:off x="5901126" y="4749618"/>
              <a:ext cx="2733209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ukupan broj podataka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02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615CF0-B83F-289F-D474-D4575501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HISTOGRAM: diskretni podaci(2)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8416045-1E92-21B5-71EB-00BEBBDF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038600"/>
          </a:xfrm>
        </p:spPr>
        <p:txBody>
          <a:bodyPr/>
          <a:lstStyle/>
          <a:p>
            <a:pPr marL="45720" indent="0">
              <a:buNone/>
            </a:pPr>
            <a:r>
              <a:rPr lang="hr-H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Zadatak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Promatrani su čopori vukova i brojeno je koliko je bilo mladunaca u pojedinom čoporu. Nakon 20 pregleda ustanovljeno je da je broj vukova bio: 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2,  1,  0,  0,  1,  1,  0,  0,  3,  0,  0,  1,  0,  0,  4,  0,  0,  3,  2,  0. 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Nacrtajte </a:t>
            </a:r>
            <a:r>
              <a:rPr lang="hr-H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histogram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hr-HR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Rješenje: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Napravimo tablicu frekvencija</a:t>
            </a:r>
          </a:p>
          <a:p>
            <a:pPr marL="45720" indent="0">
              <a:buNone/>
            </a:pP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relativnih frekvencija za pojedini ishod:</a:t>
            </a:r>
          </a:p>
          <a:p>
            <a:pPr marL="45720" indent="0">
              <a:buNone/>
            </a:pPr>
            <a:endParaRPr lang="hr-HR" dirty="0"/>
          </a:p>
          <a:p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E9810A9D-85B3-F6A8-3A39-DE09FBE37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10706"/>
              </p:ext>
            </p:extLst>
          </p:nvPr>
        </p:nvGraphicFramePr>
        <p:xfrm>
          <a:off x="6437296" y="4053840"/>
          <a:ext cx="522505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63">
                  <a:extLst>
                    <a:ext uri="{9D8B030D-6E8A-4147-A177-3AD203B41FA5}">
                      <a16:colId xmlns:a16="http://schemas.microsoft.com/office/drawing/2014/main" val="452851929"/>
                    </a:ext>
                  </a:extLst>
                </a:gridCol>
                <a:gridCol w="1306263">
                  <a:extLst>
                    <a:ext uri="{9D8B030D-6E8A-4147-A177-3AD203B41FA5}">
                      <a16:colId xmlns:a16="http://schemas.microsoft.com/office/drawing/2014/main" val="558966020"/>
                    </a:ext>
                  </a:extLst>
                </a:gridCol>
                <a:gridCol w="1306263">
                  <a:extLst>
                    <a:ext uri="{9D8B030D-6E8A-4147-A177-3AD203B41FA5}">
                      <a16:colId xmlns:a16="http://schemas.microsoft.com/office/drawing/2014/main" val="3207988106"/>
                    </a:ext>
                  </a:extLst>
                </a:gridCol>
                <a:gridCol w="1306263">
                  <a:extLst>
                    <a:ext uri="{9D8B030D-6E8A-4147-A177-3AD203B41FA5}">
                      <a16:colId xmlns:a16="http://schemas.microsoft.com/office/drawing/2014/main" val="2480225173"/>
                    </a:ext>
                  </a:extLst>
                </a:gridCol>
              </a:tblGrid>
              <a:tr h="26839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hr-HR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hr-HR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hr-HR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hr-HR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346895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11/20=0.55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467868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237710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7223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976846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535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50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1ABC1E-A5B7-DF66-BA4D-8B82CAEA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HISTOGRAM: diskretni podaci(3)</a:t>
            </a:r>
            <a:endParaRPr lang="hr-HR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Rezervirano mjesto sadržaja 8">
                <a:extLst>
                  <a:ext uri="{FF2B5EF4-FFF2-40B4-BE49-F238E27FC236}">
                    <a16:creationId xmlns:a16="http://schemas.microsoft.com/office/drawing/2014/main" id="{27A5FCB6-AA59-3F67-7A5F-940EE7C1085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80683378"/>
                  </p:ext>
                </p:extLst>
              </p:nvPr>
            </p:nvGraphicFramePr>
            <p:xfrm>
              <a:off x="3299346" y="2238232"/>
              <a:ext cx="5476163" cy="354841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9" name="Rezervirano mjesto sadržaja 8">
                <a:extLst>
                  <a:ext uri="{FF2B5EF4-FFF2-40B4-BE49-F238E27FC236}">
                    <a16:creationId xmlns:a16="http://schemas.microsoft.com/office/drawing/2014/main" id="{27A5FCB6-AA59-3F67-7A5F-940EE7C1085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99346" y="2238232"/>
                <a:ext cx="5476163" cy="354841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45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161D14-5A58-A375-01B1-694555DAD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HISTOGRAM: neprekidna varijabla(1)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467AE443-4E19-93CA-282A-179A6BE475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2057399"/>
                <a:ext cx="9872871" cy="4583243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hr-HR" sz="32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NEPREKIDNA VARIJABLA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Neprebrojivo vrijednosti (nema kategorija)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Koraci:</a:t>
                </a:r>
              </a:p>
              <a:p>
                <a:pPr marL="274320" lvl="1" indent="0">
                  <a:buNone/>
                </a:pPr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31520" lvl="1" indent="-457200">
                  <a:buFont typeface="+mj-lt"/>
                  <a:buAutoNum type="arabicPeriod"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Podjela ishoda u razrede (ako nije zadan broj razreda, koristi se 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Sturgesova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formula:</a:t>
                </a:r>
              </a:p>
              <a:p>
                <a:pPr marL="274320" lvl="1" indent="0" algn="ctr">
                  <a:buNone/>
                </a:pPr>
                <a:r>
                  <a:rPr lang="pl-PL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broj razreda = 1 +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"/>
                        <m:ctrlPr>
                          <a:rPr lang="pl-PL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"/>
                            <m:ctrlPr>
                              <a:rPr lang="pl-PL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  <m:r>
                              <a:rPr lang="hr-HR" b="0" i="1" baseline="-2500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r>
                  <a:rPr lang="pl-PL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broj podatak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⌉"/>
                        <m:ctrlPr>
                          <a:rPr lang="pl-PL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731520" lvl="1" indent="-457200">
                  <a:buFont typeface="+mj-lt"/>
                  <a:buAutoNum type="arabicPeriod" startAt="2"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Brojanje ishoda prema razredima – dobijemo frekvencije, a podjelom s ukupnim brojem podataka i relativne frekvencije.</a:t>
                </a:r>
              </a:p>
              <a:p>
                <a:pPr marL="731520" lvl="1" indent="-457200">
                  <a:buFont typeface="+mj-lt"/>
                  <a:buAutoNum type="arabicPeriod"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31520" lvl="1" indent="-457200">
                  <a:buFont typeface="+mj-lt"/>
                  <a:buAutoNum type="arabicPeriod" startAt="3"/>
                </a:pPr>
                <a:r>
                  <a:rPr lang="hr-HR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visina stupića nad razredom  = </a:t>
                </a:r>
              </a:p>
              <a:p>
                <a:pPr marL="731520" lvl="1" indent="-457200">
                  <a:buFont typeface="+mj-lt"/>
                  <a:buAutoNum type="arabicPeriod"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467AE443-4E19-93CA-282A-179A6BE475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2057399"/>
                <a:ext cx="9872871" cy="4583243"/>
              </a:xfrm>
              <a:blipFill>
                <a:blip r:embed="rId2"/>
                <a:stretch>
                  <a:fillRect l="-432" t="-2793" r="-123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a 7">
            <a:extLst>
              <a:ext uri="{FF2B5EF4-FFF2-40B4-BE49-F238E27FC236}">
                <a16:creationId xmlns:a16="http://schemas.microsoft.com/office/drawing/2014/main" id="{E95DE297-6051-463B-5DF6-364445704A32}"/>
              </a:ext>
            </a:extLst>
          </p:cNvPr>
          <p:cNvGrpSpPr/>
          <p:nvPr/>
        </p:nvGrpSpPr>
        <p:grpSpPr>
          <a:xfrm>
            <a:off x="5771213" y="5078878"/>
            <a:ext cx="4497049" cy="738664"/>
            <a:chOff x="6610662" y="3827914"/>
            <a:chExt cx="4497049" cy="738664"/>
          </a:xfrm>
        </p:grpSpPr>
        <p:sp>
          <p:nvSpPr>
            <p:cNvPr id="4" name="TekstniOkvir 3">
              <a:extLst>
                <a:ext uri="{FF2B5EF4-FFF2-40B4-BE49-F238E27FC236}">
                  <a16:creationId xmlns:a16="http://schemas.microsoft.com/office/drawing/2014/main" id="{91161A28-6D05-FD0B-38A7-416E85BCB82D}"/>
                </a:ext>
              </a:extLst>
            </p:cNvPr>
            <p:cNvSpPr txBox="1"/>
            <p:nvPr/>
          </p:nvSpPr>
          <p:spPr>
            <a:xfrm>
              <a:off x="7150308" y="3827914"/>
              <a:ext cx="34177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relativna frekvencija razreda</a:t>
              </a:r>
            </a:p>
          </p:txBody>
        </p:sp>
        <p:cxnSp>
          <p:nvCxnSpPr>
            <p:cNvPr id="6" name="Ravni poveznik 5">
              <a:extLst>
                <a:ext uri="{FF2B5EF4-FFF2-40B4-BE49-F238E27FC236}">
                  <a16:creationId xmlns:a16="http://schemas.microsoft.com/office/drawing/2014/main" id="{E0045F3C-3F0F-66B6-8E43-CBB79AB673B8}"/>
                </a:ext>
              </a:extLst>
            </p:cNvPr>
            <p:cNvCxnSpPr/>
            <p:nvPr/>
          </p:nvCxnSpPr>
          <p:spPr>
            <a:xfrm>
              <a:off x="6610662" y="4197246"/>
              <a:ext cx="383748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kstniOkvir 6">
              <a:extLst>
                <a:ext uri="{FF2B5EF4-FFF2-40B4-BE49-F238E27FC236}">
                  <a16:creationId xmlns:a16="http://schemas.microsoft.com/office/drawing/2014/main" id="{6EBF7B8C-C95B-EF49-200D-6F8090187885}"/>
                </a:ext>
              </a:extLst>
            </p:cNvPr>
            <p:cNvSpPr txBox="1"/>
            <p:nvPr/>
          </p:nvSpPr>
          <p:spPr>
            <a:xfrm>
              <a:off x="7689954" y="4197246"/>
              <a:ext cx="34177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širina razreda</a:t>
              </a:r>
            </a:p>
          </p:txBody>
        </p:sp>
      </p:grpSp>
      <p:sp>
        <p:nvSpPr>
          <p:cNvPr id="50" name="TekstniOkvir 49">
            <a:extLst>
              <a:ext uri="{FF2B5EF4-FFF2-40B4-BE49-F238E27FC236}">
                <a16:creationId xmlns:a16="http://schemas.microsoft.com/office/drawing/2014/main" id="{0AA0B952-9281-704D-C570-099FB3CC47A2}"/>
              </a:ext>
            </a:extLst>
          </p:cNvPr>
          <p:cNvSpPr txBox="1"/>
          <p:nvPr/>
        </p:nvSpPr>
        <p:spPr>
          <a:xfrm>
            <a:off x="3094274" y="5817542"/>
            <a:ext cx="838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HISTOGRAM MORA IMATI POVRŠINU JEDNAKU 1!</a:t>
            </a:r>
          </a:p>
        </p:txBody>
      </p:sp>
      <p:pic>
        <p:nvPicPr>
          <p:cNvPr id="52" name="Slika 51">
            <a:extLst>
              <a:ext uri="{FF2B5EF4-FFF2-40B4-BE49-F238E27FC236}">
                <a16:creationId xmlns:a16="http://schemas.microsoft.com/office/drawing/2014/main" id="{0EDD0500-2526-6DD3-F912-DFB2A7AA3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549" y="5848350"/>
            <a:ext cx="8477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6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eljno">
  <a:themeElements>
    <a:clrScheme name="Temeljno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jno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jno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TM03457444[[fn=Temeljno]]</Template>
  <TotalTime>470</TotalTime>
  <Words>1368</Words>
  <Application>Microsoft Office PowerPoint</Application>
  <PresentationFormat>Widescreen</PresentationFormat>
  <Paragraphs>244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Abadi Extra Light</vt:lpstr>
      <vt:lpstr>Aptos</vt:lpstr>
      <vt:lpstr>Arial</vt:lpstr>
      <vt:lpstr>Cambria Math</vt:lpstr>
      <vt:lpstr>Corbel</vt:lpstr>
      <vt:lpstr>Times New Roman</vt:lpstr>
      <vt:lpstr>Wingdings</vt:lpstr>
      <vt:lpstr>Temeljno</vt:lpstr>
      <vt:lpstr>Statistika Vježbe</vt:lpstr>
      <vt:lpstr>Crtanje dijagrama pravokutnika ako su podaci dani po razredima</vt:lpstr>
      <vt:lpstr>PowerPoint Presentation</vt:lpstr>
      <vt:lpstr>PowerPoint Presentation</vt:lpstr>
      <vt:lpstr>GRAFIČKI PRIKAZ PODATAKA: HISTOGRAM</vt:lpstr>
      <vt:lpstr>HISTOGRAM: diskretni podaci(1)</vt:lpstr>
      <vt:lpstr>HISTOGRAM: diskretni podaci(2)</vt:lpstr>
      <vt:lpstr>HISTOGRAM: diskretni podaci(3)</vt:lpstr>
      <vt:lpstr>HISTOGRAM: neprekidna varijabla(1)</vt:lpstr>
      <vt:lpstr>HISTOGRAM: neprekidna varijabla(2)</vt:lpstr>
      <vt:lpstr>HISTOGRAM: neprekidna varijabla (3)</vt:lpstr>
      <vt:lpstr>HISTOGRAM: neprekidna varijabla (4)</vt:lpstr>
      <vt:lpstr>Još neki zadaci</vt:lpstr>
      <vt:lpstr>PowerPoint Presentation</vt:lpstr>
      <vt:lpstr>Još neki zadaci(2)</vt:lpstr>
      <vt:lpstr>PowerPoint Presentation</vt:lpstr>
      <vt:lpstr>PowerPoint Presentation</vt:lpstr>
      <vt:lpstr>Zadaci u R-u: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Vježbe</dc:title>
  <dc:creator>Petra Daković</dc:creator>
  <cp:lastModifiedBy>Administrator</cp:lastModifiedBy>
  <cp:revision>24</cp:revision>
  <dcterms:created xsi:type="dcterms:W3CDTF">2024-10-08T17:53:30Z</dcterms:created>
  <dcterms:modified xsi:type="dcterms:W3CDTF">2024-10-09T15:13:19Z</dcterms:modified>
</cp:coreProperties>
</file>