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8288000" cy="10287000"/>
  <p:notesSz cx="6858000" cy="9144000"/>
  <p:embeddedFontLst>
    <p:embeddedFont>
      <p:font typeface="Bahnschrift Light" panose="020B0502040204020203" pitchFamily="34" charset="0"/>
      <p:regular r:id="rId19"/>
    </p:embeddedFont>
    <p:embeddedFont>
      <p:font typeface="Bahnschrift SemiBold" panose="020B0502040204020203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nter" panose="020B0604020202020204" charset="0"/>
      <p:regular r:id="rId25"/>
    </p:embeddedFont>
    <p:embeddedFont>
      <p:font typeface="Inter Bold" panose="020B0604020202020204" charset="0"/>
      <p:regular r:id="rId26"/>
    </p:embeddedFont>
    <p:embeddedFont>
      <p:font typeface="Robot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3FF"/>
    <a:srgbClr val="2E58A6"/>
    <a:srgbClr val="D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5FB2-1AB7-443B-A9E2-C29689F4A274}" type="datetimeFigureOut">
              <a:rPr lang="hr-HR" smtClean="0"/>
              <a:t>25.2.2026.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C8FB6-420F-4964-8025-A077A2432A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82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85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8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73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72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63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79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65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52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36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78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6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080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58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87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8FB6-420F-4964-8025-A077A2432A0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60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ebp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sv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1.svg"/><Relationship Id="rId4" Type="http://schemas.openxmlformats.org/officeDocument/2006/relationships/image" Target="../media/image2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2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3" y="3543644"/>
            <a:ext cx="1539238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5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Respiratorna izloženost fungicidima i procjena zdravstvenog rizika ljudi</a:t>
            </a:r>
            <a:endParaRPr lang="en-US" sz="5400" b="1" dirty="0">
              <a:solidFill>
                <a:srgbClr val="2E58A6"/>
              </a:solidFill>
              <a:latin typeface="Bahnschrift SemiBold" panose="020B0502040204020203" pitchFamily="34" charset="0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842917-71A7-42FC-B9DA-65DF91DC5A3F}"/>
              </a:ext>
            </a:extLst>
          </p:cNvPr>
          <p:cNvGrpSpPr/>
          <p:nvPr/>
        </p:nvGrpSpPr>
        <p:grpSpPr>
          <a:xfrm>
            <a:off x="6819897" y="8713443"/>
            <a:ext cx="4648199" cy="506249"/>
            <a:chOff x="6215075" y="8627703"/>
            <a:chExt cx="4931205" cy="4399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EDDAD8-FBC3-425D-887E-84D7A3522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5075" y="8627703"/>
              <a:ext cx="804356" cy="4399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A0C6CE-86B8-4A2B-B711-249281120548}"/>
                </a:ext>
              </a:extLst>
            </p:cNvPr>
            <p:cNvSpPr txBox="1"/>
            <p:nvPr/>
          </p:nvSpPr>
          <p:spPr>
            <a:xfrm>
              <a:off x="7010400" y="8669320"/>
              <a:ext cx="4135880" cy="29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Petra Tuksar, </a:t>
              </a:r>
              <a:r>
                <a:rPr lang="hr-HR" sz="1600" b="1" dirty="0" err="1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univ</a:t>
              </a:r>
              <a:r>
                <a:rPr lang="hr-HR" sz="1600" b="1" dirty="0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. </a:t>
              </a:r>
              <a:r>
                <a:rPr lang="hr-HR" sz="1600" b="1" dirty="0" err="1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mag</a:t>
              </a:r>
              <a:r>
                <a:rPr lang="hr-HR" sz="1600" b="1" dirty="0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. ing. </a:t>
              </a:r>
              <a:r>
                <a:rPr lang="hr-HR" sz="1600" b="1" dirty="0" err="1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bioproc</a:t>
              </a:r>
              <a:r>
                <a:rPr lang="hr-HR" sz="1600" b="1" dirty="0">
                  <a:solidFill>
                    <a:schemeClr val="tx1"/>
                  </a:solidFill>
                  <a:latin typeface="Bahnschrift SemiBold" panose="020B0502040204020203" pitchFamily="34" charset="0"/>
                  <a:ea typeface="Roboto Bold" panose="020B0604020202020204" charset="0"/>
                </a:rPr>
                <a:t>.</a:t>
              </a:r>
              <a:endParaRPr lang="hr-HR" sz="1200" b="1" dirty="0">
                <a:solidFill>
                  <a:schemeClr val="tx1"/>
                </a:solidFill>
                <a:latin typeface="Bahnschrift Light" panose="020B0502040204020203" pitchFamily="34" charset="0"/>
                <a:ea typeface="Roboto Bold" panose="020B060402020202020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9CEAF6-B6C2-4C86-9612-2A14511013EB}"/>
              </a:ext>
            </a:extLst>
          </p:cNvPr>
          <p:cNvSpPr txBox="1"/>
          <p:nvPr/>
        </p:nvSpPr>
        <p:spPr>
          <a:xfrm>
            <a:off x="6363202" y="1320432"/>
            <a:ext cx="55615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SemiBold" panose="020B0502040204020203" pitchFamily="34" charset="0"/>
              </a:rPr>
              <a:t>PRIRODOSLOVNO-MATEMATIČKI FAKULTET</a:t>
            </a:r>
          </a:p>
          <a:p>
            <a:pPr algn="ctr"/>
            <a:r>
              <a:rPr lang="hr-HR" sz="1600" dirty="0">
                <a:latin typeface="Bahnschrift Light" panose="020B0502040204020203" pitchFamily="34" charset="0"/>
              </a:rPr>
              <a:t>Kemijski odsjek</a:t>
            </a:r>
          </a:p>
          <a:p>
            <a:pPr algn="ctr"/>
            <a:r>
              <a:rPr lang="hr-HR" sz="1600" dirty="0">
                <a:latin typeface="Bahnschrift Light" panose="020B0502040204020203" pitchFamily="34" charset="0"/>
              </a:rPr>
              <a:t>Poslijediplomski sveučilišni studij Kemija</a:t>
            </a:r>
          </a:p>
          <a:p>
            <a:pPr algn="ctr"/>
            <a:r>
              <a:rPr lang="hr-HR" sz="1600" dirty="0">
                <a:latin typeface="Bahnschrift Light" panose="020B0502040204020203" pitchFamily="34" charset="0"/>
              </a:rPr>
              <a:t>Smjer: Biokemija</a:t>
            </a:r>
          </a:p>
          <a:p>
            <a:pPr algn="ctr"/>
            <a:r>
              <a:rPr lang="hr-HR" dirty="0">
                <a:latin typeface="Bahnschrift Light" panose="020B0502040204020203" pitchFamily="34" charset="0"/>
              </a:rPr>
              <a:t> </a:t>
            </a:r>
          </a:p>
          <a:p>
            <a:endParaRPr lang="hr-HR" dirty="0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0C34B-7658-4881-9E2A-E06572220A69}"/>
              </a:ext>
            </a:extLst>
          </p:cNvPr>
          <p:cNvSpPr txBox="1"/>
          <p:nvPr/>
        </p:nvSpPr>
        <p:spPr>
          <a:xfrm>
            <a:off x="4029557" y="5375776"/>
            <a:ext cx="10228880" cy="78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u="sng" dirty="0">
                <a:latin typeface="Bahnschrift Light" panose="020B0502040204020203" pitchFamily="34" charset="0"/>
              </a:rPr>
              <a:t>Inhalation </a:t>
            </a:r>
            <a:r>
              <a:rPr lang="en-US" sz="1600" u="sng" dirty="0" err="1">
                <a:latin typeface="Bahnschrift Light" panose="020B0502040204020203" pitchFamily="34" charset="0"/>
              </a:rPr>
              <a:t>bioaccessibility</a:t>
            </a:r>
            <a:r>
              <a:rPr lang="en-US" sz="1600" u="sng" dirty="0">
                <a:latin typeface="Bahnschrift Light" panose="020B0502040204020203" pitchFamily="34" charset="0"/>
              </a:rPr>
              <a:t> of inhaled triazole fungicides and health risk assessment during spraying </a:t>
            </a:r>
          </a:p>
          <a:p>
            <a:pPr>
              <a:lnSpc>
                <a:spcPct val="150000"/>
              </a:lnSpc>
            </a:pPr>
            <a:r>
              <a:rPr lang="hr-HR" sz="1600" dirty="0" err="1">
                <a:latin typeface="Bahnschrift Light" panose="020B0502040204020203" pitchFamily="34" charset="0"/>
              </a:rPr>
              <a:t>Jinjing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Xiao</a:t>
            </a:r>
            <a:r>
              <a:rPr lang="hr-HR" sz="1600" dirty="0">
                <a:latin typeface="Bahnschrift Light" panose="020B0502040204020203" pitchFamily="34" charset="0"/>
              </a:rPr>
              <a:t>, </a:t>
            </a:r>
            <a:r>
              <a:rPr lang="hr-HR" sz="1600" dirty="0" err="1">
                <a:latin typeface="Bahnschrift Light" panose="020B0502040204020203" pitchFamily="34" charset="0"/>
              </a:rPr>
              <a:t>Ke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Fang</a:t>
            </a:r>
            <a:r>
              <a:rPr lang="hr-HR" sz="1600" dirty="0">
                <a:latin typeface="Bahnschrift Light" panose="020B0502040204020203" pitchFamily="34" charset="0"/>
              </a:rPr>
              <a:t>, </a:t>
            </a:r>
            <a:r>
              <a:rPr lang="hr-HR" sz="1600" dirty="0" err="1">
                <a:latin typeface="Bahnschrift Light" panose="020B0502040204020203" pitchFamily="34" charset="0"/>
              </a:rPr>
              <a:t>Sidong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Zhang</a:t>
            </a:r>
            <a:r>
              <a:rPr lang="hr-HR" sz="1600" dirty="0">
                <a:latin typeface="Bahnschrift Light" panose="020B0502040204020203" pitchFamily="34" charset="0"/>
              </a:rPr>
              <a:t>, </a:t>
            </a:r>
            <a:r>
              <a:rPr lang="hr-HR" sz="1600" dirty="0" err="1">
                <a:latin typeface="Bahnschrift Light" panose="020B0502040204020203" pitchFamily="34" charset="0"/>
              </a:rPr>
              <a:t>Siyuan</a:t>
            </a:r>
            <a:r>
              <a:rPr lang="hr-HR" sz="1600" dirty="0">
                <a:latin typeface="Bahnschrift Light" panose="020B0502040204020203" pitchFamily="34" charset="0"/>
              </a:rPr>
              <a:t> Jiang, </a:t>
            </a:r>
            <a:r>
              <a:rPr lang="hr-HR" sz="1600" dirty="0" err="1">
                <a:latin typeface="Bahnschrift Light" panose="020B0502040204020203" pitchFamily="34" charset="0"/>
              </a:rPr>
              <a:t>Tianhe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Liu</a:t>
            </a:r>
            <a:r>
              <a:rPr lang="hr-HR" sz="1600" dirty="0">
                <a:latin typeface="Bahnschrift Light" panose="020B0502040204020203" pitchFamily="34" charset="0"/>
              </a:rPr>
              <a:t>, </a:t>
            </a:r>
            <a:r>
              <a:rPr lang="hr-HR" sz="1600" dirty="0" err="1">
                <a:latin typeface="Bahnschrift Light" panose="020B0502040204020203" pitchFamily="34" charset="0"/>
              </a:rPr>
              <a:t>Mengjiao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Lv</a:t>
            </a:r>
            <a:r>
              <a:rPr lang="hr-HR" sz="1600" dirty="0">
                <a:latin typeface="Bahnschrift Light" panose="020B0502040204020203" pitchFamily="34" charset="0"/>
              </a:rPr>
              <a:t>, Min </a:t>
            </a:r>
            <a:r>
              <a:rPr lang="hr-HR" sz="1600" dirty="0" err="1">
                <a:latin typeface="Bahnschrift Light" panose="020B0502040204020203" pitchFamily="34" charset="0"/>
              </a:rPr>
              <a:t>Liao</a:t>
            </a:r>
            <a:r>
              <a:rPr lang="hr-HR" sz="1600" dirty="0">
                <a:latin typeface="Bahnschrift Light" panose="020B0502040204020203" pitchFamily="34" charset="0"/>
              </a:rPr>
              <a:t>, </a:t>
            </a:r>
            <a:r>
              <a:rPr lang="hr-HR" sz="1600" dirty="0" err="1">
                <a:latin typeface="Bahnschrift Light" panose="020B0502040204020203" pitchFamily="34" charset="0"/>
              </a:rPr>
              <a:t>Haiqun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Cao</a:t>
            </a:r>
            <a:r>
              <a:rPr lang="hr-HR" sz="1600" dirty="0">
                <a:latin typeface="Bahnschrift Light" panose="020B0502040204020203" pitchFamily="34" charset="0"/>
              </a:rPr>
              <a:t>, </a:t>
            </a:r>
            <a:r>
              <a:rPr lang="hr-HR" sz="1600" dirty="0" err="1">
                <a:latin typeface="Bahnschrift Light" panose="020B0502040204020203" pitchFamily="34" charset="0"/>
              </a:rPr>
              <a:t>Yanhong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Shi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4264C-82E1-4200-A87C-B675BBD78547}"/>
              </a:ext>
            </a:extLst>
          </p:cNvPr>
          <p:cNvSpPr txBox="1"/>
          <p:nvPr/>
        </p:nvSpPr>
        <p:spPr>
          <a:xfrm>
            <a:off x="8039097" y="67837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SemiBold" panose="020B0502040204020203" pitchFamily="34" charset="0"/>
              </a:rPr>
              <a:t>Kemijski seminar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5" y="1133536"/>
            <a:ext cx="13422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Utjecaj vremena ekstrakcije, S/L omjera i učestalosti agitacije na određivanje IBA vrijednosti 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071B7AB-CAC2-4AF6-A2E6-4071987489B7}"/>
              </a:ext>
            </a:extLst>
          </p:cNvPr>
          <p:cNvSpPr txBox="1"/>
          <p:nvPr/>
        </p:nvSpPr>
        <p:spPr>
          <a:xfrm>
            <a:off x="1143000" y="2890097"/>
            <a:ext cx="3331798" cy="52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hr-HR" sz="2200" b="1" dirty="0">
                <a:solidFill>
                  <a:srgbClr val="2E58A6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rPr>
              <a:t>Učestalost agitacije</a:t>
            </a:r>
            <a:endParaRPr lang="en-US" sz="2200" b="1" dirty="0">
              <a:solidFill>
                <a:srgbClr val="2E58A6"/>
              </a:solidFill>
              <a:latin typeface="Bahnschrift Light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36FE5-CC97-49D6-8F44-17D2DCB156B2}"/>
              </a:ext>
            </a:extLst>
          </p:cNvPr>
          <p:cNvSpPr txBox="1"/>
          <p:nvPr/>
        </p:nvSpPr>
        <p:spPr>
          <a:xfrm>
            <a:off x="10276685" y="7572349"/>
            <a:ext cx="679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" panose="020B0502040204020203" pitchFamily="34" charset="0"/>
              </a:rPr>
              <a:t>Slika 4. </a:t>
            </a:r>
            <a:r>
              <a:rPr lang="hr-HR" sz="1600" dirty="0">
                <a:latin typeface="Bahnschrift Light" panose="020B0502040204020203" pitchFamily="34" charset="0"/>
              </a:rPr>
              <a:t>Utjecaj učestalosti agitacije na inhalacijsku biodostupnost </a:t>
            </a:r>
            <a:r>
              <a:rPr lang="hr-HR" sz="1600" dirty="0" err="1">
                <a:latin typeface="Bahnschrift Light" panose="020B0502040204020203" pitchFamily="34" charset="0"/>
              </a:rPr>
              <a:t>tebukonazola</a:t>
            </a:r>
            <a:r>
              <a:rPr lang="hr-HR" sz="1600" dirty="0">
                <a:latin typeface="Bahnschrift Light" panose="020B0502040204020203" pitchFamily="34" charset="0"/>
              </a:rPr>
              <a:t>. Prikazano kao standardna devijacija triju ponavljanja (prema </a:t>
            </a:r>
            <a:r>
              <a:rPr lang="hr-HR" sz="1600" dirty="0" err="1">
                <a:latin typeface="Bahnschrift Light" panose="020B0502040204020203" pitchFamily="34" charset="0"/>
              </a:rPr>
              <a:t>Xiao</a:t>
            </a:r>
            <a:r>
              <a:rPr lang="hr-HR" sz="1600" dirty="0">
                <a:latin typeface="Bahnschrift Light" panose="020B0502040204020203" pitchFamily="34" charset="0"/>
              </a:rPr>
              <a:t> i sur. 2023).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F54-F766-4929-BAD1-5D5D6C674C2A}"/>
              </a:ext>
            </a:extLst>
          </p:cNvPr>
          <p:cNvSpPr/>
          <p:nvPr/>
        </p:nvSpPr>
        <p:spPr>
          <a:xfrm>
            <a:off x="2701509" y="8348809"/>
            <a:ext cx="1520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Xiao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J,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K,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Zhang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S, Jiang S,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Liu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Lv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Shi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Y.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Inhalation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bioaccessibility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inhaled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fungicides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and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health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risk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assessment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during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spraying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hr-HR" sz="1400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Pest Management Science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(2023) </a:t>
            </a:r>
            <a:r>
              <a:rPr lang="hr-HR" sz="14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79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(5), 1768-76.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93670-C6B7-48C4-8E7F-92FAF11F1046}"/>
              </a:ext>
            </a:extLst>
          </p:cNvPr>
          <p:cNvSpPr/>
          <p:nvPr/>
        </p:nvSpPr>
        <p:spPr>
          <a:xfrm>
            <a:off x="1371600" y="3688069"/>
            <a:ext cx="7624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Veći broj okretaja u minuti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porast IBA vrijednosti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Veća učestalost agitacije  smanjena mogućnost aglomeracije frakcija pesticida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Bahnschrift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E3F082-BB47-4606-80B9-64D885605AE2}"/>
              </a:ext>
            </a:extLst>
          </p:cNvPr>
          <p:cNvGrpSpPr/>
          <p:nvPr/>
        </p:nvGrpSpPr>
        <p:grpSpPr>
          <a:xfrm>
            <a:off x="10528048" y="3073871"/>
            <a:ext cx="5935130" cy="4285546"/>
            <a:chOff x="10668000" y="3009029"/>
            <a:chExt cx="5935130" cy="42855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69BC45-4CB8-45F9-8FBB-1747BB09E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0" y="3337822"/>
              <a:ext cx="5935130" cy="3956753"/>
            </a:xfrm>
            <a:prstGeom prst="rect">
              <a:avLst/>
            </a:prstGeom>
          </p:spPr>
        </p:pic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6AD2CB2A-5351-485B-ADB6-15537BF4BA3C}"/>
                </a:ext>
              </a:extLst>
            </p:cNvPr>
            <p:cNvSpPr txBox="1"/>
            <p:nvPr/>
          </p:nvSpPr>
          <p:spPr>
            <a:xfrm rot="16200000">
              <a:off x="8801518" y="4875511"/>
              <a:ext cx="4207923" cy="47495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Inhalacijska biodostupnost (%)</a:t>
              </a:r>
              <a:endPara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2952178-6022-41A6-8D77-21F740F63ABB}"/>
              </a:ext>
            </a:extLst>
          </p:cNvPr>
          <p:cNvSpPr txBox="1"/>
          <p:nvPr/>
        </p:nvSpPr>
        <p:spPr>
          <a:xfrm>
            <a:off x="1143000" y="5030588"/>
            <a:ext cx="4419600" cy="52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hr-HR" sz="2200" b="1" dirty="0">
                <a:solidFill>
                  <a:srgbClr val="2E58A6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rPr>
              <a:t>Optimalni eksperimentalni uvjeti</a:t>
            </a:r>
            <a:endParaRPr lang="en-US" sz="2200" b="1" dirty="0">
              <a:solidFill>
                <a:srgbClr val="2E58A6"/>
              </a:solidFill>
              <a:latin typeface="Bahnschrift Light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0CDEDC-E8A5-495D-A780-6B11F38E33CA}"/>
              </a:ext>
            </a:extLst>
          </p:cNvPr>
          <p:cNvSpPr/>
          <p:nvPr/>
        </p:nvSpPr>
        <p:spPr>
          <a:xfrm>
            <a:off x="1371600" y="5827467"/>
            <a:ext cx="8401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Box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–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Behnken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dizajn unutar RSM metode (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response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surface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methodology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Prediktorske varijable: vrijeme ekstrakcije, S/L omjer i učestalost agitacije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Varijabla odgovora: IBA vrijednost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Visoka statistička značajnost i točnost modela</a:t>
            </a:r>
          </a:p>
        </p:txBody>
      </p:sp>
    </p:spTree>
    <p:extLst>
      <p:ext uri="{BB962C8B-B14F-4D97-AF65-F5344CB8AC3E}">
        <p14:creationId xmlns:p14="http://schemas.microsoft.com/office/powerpoint/2010/main" val="91732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5" y="1133536"/>
            <a:ext cx="13422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Utjecaj vremena ekstrakcije, S/L omjera i učestalosti agitacije na određivanje IBA vrijednosti 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071B7AB-CAC2-4AF6-A2E6-4071987489B7}"/>
              </a:ext>
            </a:extLst>
          </p:cNvPr>
          <p:cNvSpPr txBox="1"/>
          <p:nvPr/>
        </p:nvSpPr>
        <p:spPr>
          <a:xfrm>
            <a:off x="1143000" y="2890097"/>
            <a:ext cx="3331798" cy="52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hr-HR" sz="2200" b="1" dirty="0">
                <a:solidFill>
                  <a:srgbClr val="2E58A6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rPr>
              <a:t>Učestalost agitacije</a:t>
            </a:r>
            <a:endParaRPr lang="en-US" sz="2200" b="1" dirty="0">
              <a:solidFill>
                <a:srgbClr val="2E58A6"/>
              </a:solidFill>
              <a:latin typeface="Bahnschrift Light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36FE5-CC97-49D6-8F44-17D2DCB156B2}"/>
              </a:ext>
            </a:extLst>
          </p:cNvPr>
          <p:cNvSpPr txBox="1"/>
          <p:nvPr/>
        </p:nvSpPr>
        <p:spPr>
          <a:xfrm>
            <a:off x="10276685" y="7572349"/>
            <a:ext cx="679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" panose="020B0502040204020203" pitchFamily="34" charset="0"/>
              </a:rPr>
              <a:t>Slika 4. </a:t>
            </a:r>
            <a:r>
              <a:rPr lang="hr-HR" sz="1600" dirty="0">
                <a:latin typeface="Bahnschrift Light" panose="020B0502040204020203" pitchFamily="34" charset="0"/>
              </a:rPr>
              <a:t>Utjecaj učestalosti agitacije na inhalacijsku biodostupnost </a:t>
            </a:r>
            <a:r>
              <a:rPr lang="hr-HR" sz="1600" dirty="0" err="1">
                <a:latin typeface="Bahnschrift Light" panose="020B0502040204020203" pitchFamily="34" charset="0"/>
              </a:rPr>
              <a:t>tebukonazola</a:t>
            </a:r>
            <a:r>
              <a:rPr lang="hr-HR" sz="1600" dirty="0">
                <a:latin typeface="Bahnschrift Light" panose="020B0502040204020203" pitchFamily="34" charset="0"/>
              </a:rPr>
              <a:t>. Prikazano kao standardna devijacija triju ponavljanja (prema </a:t>
            </a:r>
            <a:r>
              <a:rPr lang="hr-HR" sz="1600" dirty="0" err="1">
                <a:latin typeface="Bahnschrift Light" panose="020B0502040204020203" pitchFamily="34" charset="0"/>
              </a:rPr>
              <a:t>Xiao</a:t>
            </a:r>
            <a:r>
              <a:rPr lang="hr-HR" sz="1600" dirty="0">
                <a:latin typeface="Bahnschrift Light" panose="020B0502040204020203" pitchFamily="34" charset="0"/>
              </a:rPr>
              <a:t> i sur. 2023).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F54-F766-4929-BAD1-5D5D6C674C2A}"/>
              </a:ext>
            </a:extLst>
          </p:cNvPr>
          <p:cNvSpPr/>
          <p:nvPr/>
        </p:nvSpPr>
        <p:spPr>
          <a:xfrm>
            <a:off x="2701509" y="8348809"/>
            <a:ext cx="1520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Xiao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J,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K,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Zhang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S, Jiang S,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Liu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Lv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Shi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Y.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Inhalation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bioaccessibility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inhaled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fungicides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and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health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risk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assessment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during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spraying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hr-HR" sz="1400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Pest Management Science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(2023) </a:t>
            </a:r>
            <a:r>
              <a:rPr lang="hr-HR" sz="14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79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(5), 1768-76.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93670-C6B7-48C4-8E7F-92FAF11F1046}"/>
              </a:ext>
            </a:extLst>
          </p:cNvPr>
          <p:cNvSpPr/>
          <p:nvPr/>
        </p:nvSpPr>
        <p:spPr>
          <a:xfrm>
            <a:off x="1371600" y="3688069"/>
            <a:ext cx="7624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Veći broj okretaja u minuti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porast IBA vrijednosti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Veća učestalost agitacije  smanjena mogućnost aglomeracije frakcija pesticida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Bahnschrift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E3F082-BB47-4606-80B9-64D885605AE2}"/>
              </a:ext>
            </a:extLst>
          </p:cNvPr>
          <p:cNvGrpSpPr/>
          <p:nvPr/>
        </p:nvGrpSpPr>
        <p:grpSpPr>
          <a:xfrm>
            <a:off x="10528048" y="3073871"/>
            <a:ext cx="5935130" cy="4285546"/>
            <a:chOff x="10668000" y="3009029"/>
            <a:chExt cx="5935130" cy="42855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69BC45-4CB8-45F9-8FBB-1747BB09E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0" y="3337822"/>
              <a:ext cx="5935130" cy="3956753"/>
            </a:xfrm>
            <a:prstGeom prst="rect">
              <a:avLst/>
            </a:prstGeom>
          </p:spPr>
        </p:pic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6AD2CB2A-5351-485B-ADB6-15537BF4BA3C}"/>
                </a:ext>
              </a:extLst>
            </p:cNvPr>
            <p:cNvSpPr txBox="1"/>
            <p:nvPr/>
          </p:nvSpPr>
          <p:spPr>
            <a:xfrm rot="16200000">
              <a:off x="8801518" y="4875511"/>
              <a:ext cx="4207923" cy="47495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Inhalacijska biodostupnost (%)</a:t>
              </a:r>
              <a:endPara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2952178-6022-41A6-8D77-21F740F63ABB}"/>
              </a:ext>
            </a:extLst>
          </p:cNvPr>
          <p:cNvSpPr txBox="1"/>
          <p:nvPr/>
        </p:nvSpPr>
        <p:spPr>
          <a:xfrm>
            <a:off x="1143000" y="5030588"/>
            <a:ext cx="4419600" cy="52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hr-HR" sz="2200" b="1" dirty="0">
                <a:solidFill>
                  <a:srgbClr val="2E58A6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rPr>
              <a:t>Optimalni eksperimentalni uvjeti</a:t>
            </a:r>
            <a:endParaRPr lang="en-US" sz="2200" b="1" dirty="0">
              <a:solidFill>
                <a:srgbClr val="2E58A6"/>
              </a:solidFill>
              <a:latin typeface="Bahnschrift Light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0CDEDC-E8A5-495D-A780-6B11F38E33CA}"/>
              </a:ext>
            </a:extLst>
          </p:cNvPr>
          <p:cNvSpPr/>
          <p:nvPr/>
        </p:nvSpPr>
        <p:spPr>
          <a:xfrm>
            <a:off x="1371600" y="5827467"/>
            <a:ext cx="84015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    </a:t>
            </a:r>
            <a:r>
              <a:rPr lang="hr-HR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GS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: </a:t>
            </a: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10,25 h, S/L 1/1500, 130 rpm</a:t>
            </a: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    </a:t>
            </a:r>
            <a:r>
              <a:rPr lang="hr-HR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ALF</a:t>
            </a: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: 9,12 h, S/L 1/1500, 130 rpm</a:t>
            </a: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    </a:t>
            </a:r>
            <a:r>
              <a:rPr lang="hr-HR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S</a:t>
            </a:r>
            <a:r>
              <a:rPr lang="pt-BR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LF</a:t>
            </a: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: 9,75 h, S/L 1/1500, 140 rpm</a:t>
            </a: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predviđene IBA vrijednosti za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triazolne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fungicide </a:t>
            </a: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kretale su se između 35,5 % i 53,5 %,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 u skladu s eksperimentalno dobivenim vrijednostima, potvrđujući pouzdanost optimiziranog </a:t>
            </a:r>
            <a:r>
              <a:rPr lang="pt-BR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in vitro </a:t>
            </a:r>
            <a:r>
              <a:rPr lang="pt-BR" dirty="0">
                <a:solidFill>
                  <a:srgbClr val="000000"/>
                </a:solidFill>
                <a:latin typeface="Bahnschrift Light" panose="020B0502040204020203" pitchFamily="34" charset="0"/>
              </a:rPr>
              <a:t>modela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5C9EA2-312F-48D0-A0F1-295EBAA4AC32}"/>
              </a:ext>
            </a:extLst>
          </p:cNvPr>
          <p:cNvSpPr/>
          <p:nvPr/>
        </p:nvSpPr>
        <p:spPr>
          <a:xfrm>
            <a:off x="1600200" y="5753100"/>
            <a:ext cx="3467677" cy="1606317"/>
          </a:xfrm>
          <a:prstGeom prst="roundRect">
            <a:avLst/>
          </a:prstGeom>
          <a:noFill/>
          <a:ln>
            <a:solidFill>
              <a:srgbClr val="B8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55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5" y="1133536"/>
            <a:ext cx="13422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err="1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Citotoksičnost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i BMD analiza u procjeni inhalacijske izloženosti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36FE5-CC97-49D6-8F44-17D2DCB156B2}"/>
              </a:ext>
            </a:extLst>
          </p:cNvPr>
          <p:cNvSpPr txBox="1"/>
          <p:nvPr/>
        </p:nvSpPr>
        <p:spPr>
          <a:xfrm>
            <a:off x="8725521" y="7661208"/>
            <a:ext cx="867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" panose="020B0502040204020203" pitchFamily="34" charset="0"/>
              </a:rPr>
              <a:t>Slika 5. </a:t>
            </a:r>
            <a:r>
              <a:rPr lang="hr-HR" sz="1600" dirty="0">
                <a:latin typeface="Bahnschrift Light" panose="020B0502040204020203" pitchFamily="34" charset="0"/>
              </a:rPr>
              <a:t>Inhibicija proliferacije A549 stanične linije izloženih </a:t>
            </a:r>
            <a:r>
              <a:rPr lang="hr-HR" sz="1600" dirty="0" err="1">
                <a:latin typeface="Bahnschrift Light" panose="020B0502040204020203" pitchFamily="34" charset="0"/>
              </a:rPr>
              <a:t>tebukonazolu</a:t>
            </a:r>
            <a:r>
              <a:rPr lang="hr-HR" sz="1600" dirty="0">
                <a:latin typeface="Bahnschrift Light" panose="020B0502040204020203" pitchFamily="34" charset="0"/>
              </a:rPr>
              <a:t> i odgovarajuća </a:t>
            </a:r>
            <a:r>
              <a:rPr lang="hr-HR" sz="1600" i="1" dirty="0" err="1">
                <a:latin typeface="Bahnschrift Light" panose="020B0502040204020203" pitchFamily="34" charset="0"/>
              </a:rPr>
              <a:t>dose-response</a:t>
            </a:r>
            <a:r>
              <a:rPr lang="hr-HR" sz="1600" dirty="0">
                <a:latin typeface="Bahnschrift Light" panose="020B0502040204020203" pitchFamily="34" charset="0"/>
              </a:rPr>
              <a:t> </a:t>
            </a:r>
            <a:r>
              <a:rPr lang="hr-HR" sz="1600" dirty="0" err="1">
                <a:latin typeface="Bahnschrift Light" panose="020B0502040204020203" pitchFamily="34" charset="0"/>
              </a:rPr>
              <a:t>kivulja</a:t>
            </a:r>
            <a:r>
              <a:rPr lang="hr-HR" sz="1600" dirty="0">
                <a:latin typeface="Bahnschrift Light" panose="020B0502040204020203" pitchFamily="34" charset="0"/>
              </a:rPr>
              <a:t> dobivena BMD analizom (prema </a:t>
            </a:r>
            <a:r>
              <a:rPr lang="hr-HR" sz="1600" dirty="0" err="1">
                <a:latin typeface="Bahnschrift Light" panose="020B0502040204020203" pitchFamily="34" charset="0"/>
              </a:rPr>
              <a:t>Xiao</a:t>
            </a:r>
            <a:r>
              <a:rPr lang="hr-HR" sz="1600" dirty="0">
                <a:latin typeface="Bahnschrift Light" panose="020B0502040204020203" pitchFamily="34" charset="0"/>
              </a:rPr>
              <a:t> i sur., 2023).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F54-F766-4929-BAD1-5D5D6C674C2A}"/>
              </a:ext>
            </a:extLst>
          </p:cNvPr>
          <p:cNvSpPr/>
          <p:nvPr/>
        </p:nvSpPr>
        <p:spPr>
          <a:xfrm>
            <a:off x="2701509" y="8348809"/>
            <a:ext cx="1520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Xiao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J,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K,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Zhang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S, Jiang S,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Liu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Lv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Shi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Y.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Inhalation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bioaccessibility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inhaled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fungicides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and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health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risk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assessment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during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spraying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hr-HR" sz="1400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Pest Management Science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(2023) </a:t>
            </a:r>
            <a:r>
              <a:rPr lang="hr-HR" sz="14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79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(5), 1768-76.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93670-C6B7-48C4-8E7F-92FAF11F1046}"/>
              </a:ext>
            </a:extLst>
          </p:cNvPr>
          <p:cNvSpPr/>
          <p:nvPr/>
        </p:nvSpPr>
        <p:spPr>
          <a:xfrm>
            <a:off x="1347686" y="2735491"/>
            <a:ext cx="1578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ljudske epitelne stanice pluća A549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prikladan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vitro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model za procjenu štetnih učinaka inhaliranih supstanci i određivanja koncentracije pesticida koje uzrokuju toksičnost stanica radi utvrđivanja sigurnosnih pragova izloženosti</a:t>
            </a:r>
            <a:endParaRPr lang="hr-HR" dirty="0">
              <a:latin typeface="Bahnschrift Light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68F122-87F1-470E-B3A8-806E85623B38}"/>
              </a:ext>
            </a:extLst>
          </p:cNvPr>
          <p:cNvGrpSpPr/>
          <p:nvPr/>
        </p:nvGrpSpPr>
        <p:grpSpPr>
          <a:xfrm>
            <a:off x="8686800" y="3859525"/>
            <a:ext cx="8714727" cy="3446362"/>
            <a:chOff x="2102840" y="3386587"/>
            <a:chExt cx="7458819" cy="252951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325C5B2-EB0E-49BF-B6E5-4F690E36EB68}"/>
                </a:ext>
              </a:extLst>
            </p:cNvPr>
            <p:cNvGrpSpPr/>
            <p:nvPr/>
          </p:nvGrpSpPr>
          <p:grpSpPr>
            <a:xfrm>
              <a:off x="2102840" y="3386587"/>
              <a:ext cx="7458819" cy="2529516"/>
              <a:chOff x="631227" y="3614033"/>
              <a:chExt cx="7458819" cy="252951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0CB5626-2777-4FE6-9955-7971E3D89285}"/>
                  </a:ext>
                </a:extLst>
              </p:cNvPr>
              <p:cNvGrpSpPr/>
              <p:nvPr/>
            </p:nvGrpSpPr>
            <p:grpSpPr>
              <a:xfrm>
                <a:off x="631227" y="3614033"/>
                <a:ext cx="7258218" cy="2529516"/>
                <a:chOff x="631227" y="3614033"/>
                <a:chExt cx="7258218" cy="2529516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C27373A-91A7-46C0-B446-5E93BA140FE9}"/>
                    </a:ext>
                  </a:extLst>
                </p:cNvPr>
                <p:cNvGrpSpPr/>
                <p:nvPr/>
              </p:nvGrpSpPr>
              <p:grpSpPr>
                <a:xfrm>
                  <a:off x="631227" y="3614033"/>
                  <a:ext cx="7258218" cy="2529516"/>
                  <a:chOff x="631227" y="3614033"/>
                  <a:chExt cx="7258218" cy="2529516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B5C4D0E4-F7E0-4557-8DD5-488F2F1FB503}"/>
                      </a:ext>
                    </a:extLst>
                  </p:cNvPr>
                  <p:cNvGrpSpPr/>
                  <p:nvPr/>
                </p:nvGrpSpPr>
                <p:grpSpPr>
                  <a:xfrm>
                    <a:off x="631227" y="3914698"/>
                    <a:ext cx="7258218" cy="2228851"/>
                    <a:chOff x="631227" y="3914698"/>
                    <a:chExt cx="7258218" cy="2228851"/>
                  </a:xfrm>
                </p:grpSpPr>
                <p:pic>
                  <p:nvPicPr>
                    <p:cNvPr id="39" name="Picture 38">
                      <a:extLst>
                        <a:ext uri="{FF2B5EF4-FFF2-40B4-BE49-F238E27FC236}">
                          <a16:creationId xmlns:a16="http://schemas.microsoft.com/office/drawing/2014/main" id="{9B3B2340-BF69-4C01-808D-6B8F5E9918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1227" y="3914698"/>
                      <a:ext cx="7258218" cy="222885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Text Box 4">
                      <a:extLst>
                        <a:ext uri="{FF2B5EF4-FFF2-40B4-BE49-F238E27FC236}">
                          <a16:creationId xmlns:a16="http://schemas.microsoft.com/office/drawing/2014/main" id="{4CD303AE-DCBE-42C7-B81F-20C9CB851FC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10168" y="4876609"/>
                      <a:ext cx="1687613" cy="237579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Inhibicija proliferacije (%)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2" name="Text Box 4">
                      <a:extLst>
                        <a:ext uri="{FF2B5EF4-FFF2-40B4-BE49-F238E27FC236}">
                          <a16:creationId xmlns:a16="http://schemas.microsoft.com/office/drawing/2014/main" id="{A39431AC-F85F-408C-9FCE-1413B763B21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816704" y="4876606"/>
                      <a:ext cx="1687614" cy="237579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Inhibicija proliferacije (%)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3" name="Text Box 4">
                      <a:extLst>
                        <a:ext uri="{FF2B5EF4-FFF2-40B4-BE49-F238E27FC236}">
                          <a16:creationId xmlns:a16="http://schemas.microsoft.com/office/drawing/2014/main" id="{4BA8FB0F-F165-42C3-8907-79C3A7D3A7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6494" y="5875339"/>
                      <a:ext cx="1381497" cy="21172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Koncentracija (mM)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4" name="Text Box 4">
                      <a:extLst>
                        <a:ext uri="{FF2B5EF4-FFF2-40B4-BE49-F238E27FC236}">
                          <a16:creationId xmlns:a16="http://schemas.microsoft.com/office/drawing/2014/main" id="{3D1C7FED-7D35-4443-B0DA-204596FCBA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8853" y="5839203"/>
                      <a:ext cx="1381497" cy="21172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Koncentracija (mM)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8" name="Text Box 4">
                    <a:extLst>
                      <a:ext uri="{FF2B5EF4-FFF2-40B4-BE49-F238E27FC236}">
                        <a16:creationId xmlns:a16="http://schemas.microsoft.com/office/drawing/2014/main" id="{A6428F11-B394-477C-81B3-8C87684661F2}"/>
                      </a:ext>
                    </a:extLst>
                  </p:cNvPr>
                  <p:cNvSpPr txBox="1"/>
                  <p:nvPr/>
                </p:nvSpPr>
                <p:spPr>
                  <a:xfrm>
                    <a:off x="4956417" y="3614033"/>
                    <a:ext cx="2860768" cy="234952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BMD analiza</a:t>
                    </a:r>
                    <a:endParaRPr lang="hr-HR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" name="Text Box 4">
                  <a:extLst>
                    <a:ext uri="{FF2B5EF4-FFF2-40B4-BE49-F238E27FC236}">
                      <a16:creationId xmlns:a16="http://schemas.microsoft.com/office/drawing/2014/main" id="{B837248A-FE74-4DA5-BF96-015DD3B57471}"/>
                    </a:ext>
                  </a:extLst>
                </p:cNvPr>
                <p:cNvSpPr txBox="1"/>
                <p:nvPr/>
              </p:nvSpPr>
              <p:spPr>
                <a:xfrm>
                  <a:off x="1640144" y="3614033"/>
                  <a:ext cx="2860768" cy="23495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r-H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Citotoksičnost</a:t>
                  </a:r>
                  <a:endParaRPr lang="hr-H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4629C99-8333-475C-9440-F7FAF8C92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5469" y="3914698"/>
                <a:ext cx="0" cy="221014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C55A1BB-5405-411A-9104-A6C778CFA4F5}"/>
                  </a:ext>
                </a:extLst>
              </p:cNvPr>
              <p:cNvSpPr/>
              <p:nvPr/>
            </p:nvSpPr>
            <p:spPr>
              <a:xfrm>
                <a:off x="7817185" y="3756676"/>
                <a:ext cx="272861" cy="1677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2B58EA8F-1025-44A9-947F-50EDDA24FB1E}"/>
                </a:ext>
              </a:extLst>
            </p:cNvPr>
            <p:cNvSpPr txBox="1"/>
            <p:nvPr/>
          </p:nvSpPr>
          <p:spPr>
            <a:xfrm>
              <a:off x="2135981" y="3722177"/>
              <a:ext cx="822121" cy="23495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Tebukonazol</a:t>
              </a:r>
              <a:endPara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2EA679D-79A3-433F-9A3C-2F05B1AADD79}"/>
              </a:ext>
            </a:extLst>
          </p:cNvPr>
          <p:cNvSpPr/>
          <p:nvPr/>
        </p:nvSpPr>
        <p:spPr>
          <a:xfrm>
            <a:off x="1371635" y="3711083"/>
            <a:ext cx="6838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0,08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mM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i niže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citotoksičnost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nije zabilježena</a:t>
            </a:r>
          </a:p>
          <a:p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pri višim koncentracijama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eksponencijalno povećanje inhibicije do postizanja platoa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2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mM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i više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moguća pojava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apoptoze</a:t>
            </a: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EC</a:t>
            </a:r>
            <a:r>
              <a:rPr lang="hr-HR" sz="1200" dirty="0">
                <a:latin typeface="Bahnschrift Light" panose="020B0502040204020203" pitchFamily="34" charset="0"/>
              </a:rPr>
              <a:t>50  </a:t>
            </a:r>
            <a:r>
              <a:rPr lang="hr-HR" dirty="0">
                <a:latin typeface="Bahnschrift Light" panose="020B0502040204020203" pitchFamily="34" charset="0"/>
                <a:sym typeface="Wingdings" panose="05000000000000000000" pitchFamily="2" charset="2"/>
              </a:rPr>
              <a:t> 1,9 </a:t>
            </a:r>
            <a:r>
              <a:rPr lang="hr-HR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mM</a:t>
            </a:r>
            <a:r>
              <a:rPr lang="hr-HR" dirty="0">
                <a:latin typeface="Bahnschrift Light" panose="020B0502040204020203" pitchFamily="34" charset="0"/>
                <a:sym typeface="Wingdings" panose="05000000000000000000" pitchFamily="2" charset="2"/>
              </a:rPr>
              <a:t> za </a:t>
            </a:r>
            <a:r>
              <a:rPr lang="hr-HR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tebukonazol</a:t>
            </a:r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AC77B3E-101E-4E44-B743-4F07612EAFB0}"/>
              </a:ext>
            </a:extLst>
          </p:cNvPr>
          <p:cNvSpPr/>
          <p:nvPr/>
        </p:nvSpPr>
        <p:spPr>
          <a:xfrm>
            <a:off x="1431132" y="6513374"/>
            <a:ext cx="7178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BMD metoda </a:t>
            </a:r>
          </a:p>
          <a:p>
            <a:endParaRPr lang="hr-HR" b="1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nezavisna varijabla: koncentracija testiranih fungicida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odgovor sustava: stopa inhibicije proliferacije stanica </a:t>
            </a:r>
          </a:p>
          <a:p>
            <a:endParaRPr lang="hr-HR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Bahnschrift Light" panose="020B0502040204020203" pitchFamily="34" charset="0"/>
              </a:rPr>
              <a:t>0,1, </a:t>
            </a:r>
            <a:r>
              <a:rPr lang="hr-HR" dirty="0">
                <a:latin typeface="Bahnschrift Light" panose="020B0502040204020203" pitchFamily="34" charset="0"/>
              </a:rPr>
              <a:t>-</a:t>
            </a:r>
            <a:r>
              <a:rPr lang="it-IT" dirty="0">
                <a:latin typeface="Bahnschrift Light" panose="020B0502040204020203" pitchFamily="34" charset="0"/>
              </a:rPr>
              <a:t> 1,3 </a:t>
            </a:r>
            <a:r>
              <a:rPr lang="it-IT" dirty="0" err="1">
                <a:latin typeface="Bahnschrift Light" panose="020B0502040204020203" pitchFamily="34" charset="0"/>
              </a:rPr>
              <a:t>mM</a:t>
            </a:r>
            <a:r>
              <a:rPr lang="hr-HR" dirty="0">
                <a:latin typeface="Bahnschrift Light" panose="020B0502040204020203" pitchFamily="34" charset="0"/>
              </a:rPr>
              <a:t>; (0,7 </a:t>
            </a:r>
            <a:r>
              <a:rPr lang="hr-HR" dirty="0" err="1">
                <a:latin typeface="Bahnschrift Light" panose="020B0502040204020203" pitchFamily="34" charset="0"/>
              </a:rPr>
              <a:t>mM</a:t>
            </a:r>
            <a:r>
              <a:rPr lang="hr-HR" dirty="0">
                <a:latin typeface="Bahnschrift Light" panose="020B0502040204020203" pitchFamily="34" charset="0"/>
              </a:rPr>
              <a:t> za </a:t>
            </a:r>
            <a:r>
              <a:rPr lang="hr-HR" dirty="0" err="1">
                <a:latin typeface="Bahnschrift Light" panose="020B0502040204020203" pitchFamily="34" charset="0"/>
              </a:rPr>
              <a:t>tebukonazol</a:t>
            </a:r>
            <a:r>
              <a:rPr lang="hr-HR" dirty="0">
                <a:latin typeface="Bahnschrift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15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4" y="1133536"/>
            <a:ext cx="13569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Potencijalna izloženost inhalaciji pesticida tijekom primjene i procjena rizika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F54-F766-4929-BAD1-5D5D6C674C2A}"/>
              </a:ext>
            </a:extLst>
          </p:cNvPr>
          <p:cNvSpPr/>
          <p:nvPr/>
        </p:nvSpPr>
        <p:spPr>
          <a:xfrm>
            <a:off x="2701509" y="8348809"/>
            <a:ext cx="1520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Xiao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J,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K,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Zhang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S, Jiang S,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Liu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Lv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Shi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Y.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Inhalation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bioaccessibility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inhaled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fungicides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and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health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risk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assessment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during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spraying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hr-HR" sz="1400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Pest Management Science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(2023) </a:t>
            </a:r>
            <a:r>
              <a:rPr lang="hr-HR" sz="14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79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(5), 1768-76.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93670-C6B7-48C4-8E7F-92FAF11F1046}"/>
              </a:ext>
            </a:extLst>
          </p:cNvPr>
          <p:cNvSpPr/>
          <p:nvPr/>
        </p:nvSpPr>
        <p:spPr>
          <a:xfrm>
            <a:off x="1390464" y="2811765"/>
            <a:ext cx="152026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Ispitan utjecaj </a:t>
            </a:r>
            <a:r>
              <a:rPr lang="hr-HR" b="1" dirty="0">
                <a:solidFill>
                  <a:schemeClr val="tx2"/>
                </a:solidFill>
                <a:latin typeface="Bahnschrift Light" panose="020B0502040204020203" pitchFamily="34" charset="0"/>
              </a:rPr>
              <a:t>dviju vrsti sapnica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na razinu inhalacijske izloženosti pri istom tlaku (0,2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MPa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) : </a:t>
            </a:r>
            <a:r>
              <a:rPr lang="hr-HR" b="1" dirty="0">
                <a:solidFill>
                  <a:schemeClr val="tx2"/>
                </a:solidFill>
                <a:latin typeface="Bahnschrift Light" panose="020B0502040204020203" pitchFamily="34" charset="0"/>
              </a:rPr>
              <a:t>lepezasta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(191 </a:t>
            </a:r>
            <a:r>
              <a:rPr lang="el-GR" dirty="0">
                <a:solidFill>
                  <a:srgbClr val="000000"/>
                </a:solidFill>
                <a:latin typeface="Bahnschrift Light" panose="020B0502040204020203" pitchFamily="34" charset="0"/>
              </a:rPr>
              <a:t>μ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m) i </a:t>
            </a:r>
            <a:r>
              <a:rPr lang="hr-HR" b="1" dirty="0">
                <a:solidFill>
                  <a:schemeClr val="tx2"/>
                </a:solidFill>
                <a:latin typeface="Bahnschrift Light" panose="020B0502040204020203" pitchFamily="34" charset="0"/>
              </a:rPr>
              <a:t>konusna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(238,8 </a:t>
            </a:r>
            <a:r>
              <a:rPr lang="el-GR" dirty="0">
                <a:solidFill>
                  <a:srgbClr val="000000"/>
                </a:solidFill>
                <a:latin typeface="Bahnschrift Light" panose="020B0502040204020203" pitchFamily="34" charset="0"/>
              </a:rPr>
              <a:t>μ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UE vrijednost viša pri uporabi lepezaste sapnice u usporedbi s konusnom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potvrđena obrnuto proporcionalna ovisnost između veličine kapljica i razine izloženosti udisanjem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DC324D-4801-4835-8A35-7AAEA889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3272"/>
              </p:ext>
            </p:extLst>
          </p:nvPr>
        </p:nvGraphicFramePr>
        <p:xfrm>
          <a:off x="3027849" y="4904887"/>
          <a:ext cx="11733408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11136">
                  <a:extLst>
                    <a:ext uri="{9D8B030D-6E8A-4147-A177-3AD203B41FA5}">
                      <a16:colId xmlns:a16="http://schemas.microsoft.com/office/drawing/2014/main" val="3386123071"/>
                    </a:ext>
                  </a:extLst>
                </a:gridCol>
                <a:gridCol w="3911136">
                  <a:extLst>
                    <a:ext uri="{9D8B030D-6E8A-4147-A177-3AD203B41FA5}">
                      <a16:colId xmlns:a16="http://schemas.microsoft.com/office/drawing/2014/main" val="625372524"/>
                    </a:ext>
                  </a:extLst>
                </a:gridCol>
                <a:gridCol w="3911136">
                  <a:extLst>
                    <a:ext uri="{9D8B030D-6E8A-4147-A177-3AD203B41FA5}">
                      <a16:colId xmlns:a16="http://schemas.microsoft.com/office/drawing/2014/main" val="3367120603"/>
                    </a:ext>
                  </a:extLst>
                </a:gridCol>
              </a:tblGrid>
              <a:tr h="3531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Ispitani fungicidi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Izračunate IE vrijednosti (mg kg⁻¹ dan⁻¹)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Korigirane IE vrijednosti (mg kg⁻¹ dan⁻¹)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70970"/>
                  </a:ext>
                </a:extLst>
              </a:tr>
              <a:tr h="34934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Triadimefon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4,0 × 10⁻⁵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1,5–2,1 × 10⁻⁵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68739"/>
                  </a:ext>
                </a:extLst>
              </a:tr>
              <a:tr h="34934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Tebukonazol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1,2 × 10⁻⁵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4,9–5,8 × 10⁻⁶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99892"/>
                  </a:ext>
                </a:extLst>
              </a:tr>
              <a:tr h="34934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Epoksikonazol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2,8 × 10⁻⁶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8,5 × 10⁻⁷–1,2 × 10⁻⁶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532"/>
                  </a:ext>
                </a:extLst>
              </a:tr>
              <a:tr h="34934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Metkonazol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3,3 × 10⁻⁶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1,1–1,6 × 10⁻⁶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889402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C15F328A-63D4-4AE1-951B-8621FC7F8BCF}"/>
              </a:ext>
            </a:extLst>
          </p:cNvPr>
          <p:cNvSpPr/>
          <p:nvPr/>
        </p:nvSpPr>
        <p:spPr>
          <a:xfrm>
            <a:off x="1390464" y="7073896"/>
            <a:ext cx="15202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Stvarna izloženost udisanju odabranih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triazolnih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fungicida prilikom aplikacije može 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</a:rPr>
              <a:t>precijeniti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za </a:t>
            </a:r>
            <a:r>
              <a:rPr lang="hr-HR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50-68 %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ukoliko se ne uzima u obzir inhalacijska biodostupnost</a:t>
            </a:r>
          </a:p>
          <a:p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MOE vrijednosti za testirane </a:t>
            </a:r>
            <a:r>
              <a:rPr lang="hr-HR" dirty="0" err="1">
                <a:latin typeface="Bahnschrift Light" panose="020B0502040204020203" pitchFamily="34" charset="0"/>
              </a:rPr>
              <a:t>triazolne</a:t>
            </a:r>
            <a:r>
              <a:rPr lang="hr-HR" dirty="0">
                <a:latin typeface="Bahnschrift Light" panose="020B0502040204020203" pitchFamily="34" charset="0"/>
              </a:rPr>
              <a:t> fungicide </a:t>
            </a:r>
            <a:r>
              <a:rPr lang="hr-HR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Bahnschrift Light" panose="020B0502040204020203" pitchFamily="34" charset="0"/>
              </a:rPr>
              <a:t> u rasponu od 7,2 × 10² do 4,8 × 10⁵, što se smatra prihvatljivim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BFA0F1-F20E-4CA3-957C-2705BA67B773}"/>
              </a:ext>
            </a:extLst>
          </p:cNvPr>
          <p:cNvSpPr txBox="1"/>
          <p:nvPr/>
        </p:nvSpPr>
        <p:spPr>
          <a:xfrm>
            <a:off x="2934789" y="4235119"/>
            <a:ext cx="117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" panose="020B0502040204020203" pitchFamily="34" charset="0"/>
              </a:rPr>
              <a:t>Tablica 1. </a:t>
            </a:r>
            <a:r>
              <a:rPr lang="hr-HR" sz="1600" dirty="0">
                <a:latin typeface="Bahnschrift Light" panose="020B0502040204020203" pitchFamily="34" charset="0"/>
              </a:rPr>
              <a:t>Prikaz izračunatih i korigiranih IE vrijednosti (s obzirom na rezultate </a:t>
            </a:r>
            <a:r>
              <a:rPr lang="hr-HR" sz="1600" i="1" dirty="0" err="1">
                <a:latin typeface="Bahnschrift Light" panose="020B0502040204020203" pitchFamily="34" charset="0"/>
              </a:rPr>
              <a:t>in</a:t>
            </a:r>
            <a:r>
              <a:rPr lang="hr-HR" sz="1600" i="1" dirty="0">
                <a:latin typeface="Bahnschrift Light" panose="020B0502040204020203" pitchFamily="34" charset="0"/>
              </a:rPr>
              <a:t> </a:t>
            </a:r>
            <a:r>
              <a:rPr lang="hr-HR" sz="1600" i="1" dirty="0" err="1">
                <a:latin typeface="Bahnschrift Light" panose="020B0502040204020203" pitchFamily="34" charset="0"/>
              </a:rPr>
              <a:t>vitro</a:t>
            </a:r>
            <a:r>
              <a:rPr lang="hr-HR" sz="1600" i="1" dirty="0">
                <a:latin typeface="Bahnschrift Light" panose="020B0502040204020203" pitchFamily="34" charset="0"/>
              </a:rPr>
              <a:t> </a:t>
            </a:r>
            <a:r>
              <a:rPr lang="hr-HR" sz="1600" dirty="0">
                <a:latin typeface="Bahnschrift Light" panose="020B0502040204020203" pitchFamily="34" charset="0"/>
              </a:rPr>
              <a:t>eksperimenata) ispitanih </a:t>
            </a:r>
            <a:r>
              <a:rPr lang="hr-HR" sz="1600" dirty="0" err="1">
                <a:latin typeface="Bahnschrift Light" panose="020B0502040204020203" pitchFamily="34" charset="0"/>
              </a:rPr>
              <a:t>triazolnih</a:t>
            </a:r>
            <a:r>
              <a:rPr lang="hr-HR" sz="1600" dirty="0">
                <a:latin typeface="Bahnschrift Light" panose="020B0502040204020203" pitchFamily="34" charset="0"/>
              </a:rPr>
              <a:t> fungicida dobivenih kod primjene lepezaste sapnice</a:t>
            </a:r>
          </a:p>
        </p:txBody>
      </p:sp>
    </p:spTree>
    <p:extLst>
      <p:ext uri="{BB962C8B-B14F-4D97-AF65-F5344CB8AC3E}">
        <p14:creationId xmlns:p14="http://schemas.microsoft.com/office/powerpoint/2010/main" val="125317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D1109881-8EE8-4158-88E2-E091025D4EED}"/>
              </a:ext>
            </a:extLst>
          </p:cNvPr>
          <p:cNvSpPr/>
          <p:nvPr/>
        </p:nvSpPr>
        <p:spPr>
          <a:xfrm rot="20207583">
            <a:off x="6677166" y="1020297"/>
            <a:ext cx="1137940" cy="79040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4AAAB001-C86E-4C89-8D93-E9E98B5A728E}"/>
              </a:ext>
            </a:extLst>
          </p:cNvPr>
          <p:cNvSpPr txBox="1"/>
          <p:nvPr/>
        </p:nvSpPr>
        <p:spPr>
          <a:xfrm>
            <a:off x="1642063" y="1270177"/>
            <a:ext cx="6282737" cy="130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hr-HR" sz="60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Zaključak</a:t>
            </a:r>
            <a:endParaRPr lang="en-US" sz="7200" b="1" dirty="0">
              <a:solidFill>
                <a:srgbClr val="2E58A6"/>
              </a:solidFill>
              <a:latin typeface="Bahnschrift SemiBold" panose="020B0502040204020203" pitchFamily="34" charset="0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C259A059-C7C8-42E4-9638-A483F790CA42}"/>
              </a:ext>
            </a:extLst>
          </p:cNvPr>
          <p:cNvSpPr txBox="1"/>
          <p:nvPr/>
        </p:nvSpPr>
        <p:spPr>
          <a:xfrm>
            <a:off x="1604319" y="3002057"/>
            <a:ext cx="15797208" cy="2702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Triazolni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fungicidi su biološki aktivni spojevi s fungicidnim djelovanjem, široko primjenjivani u poljoprivredi</a:t>
            </a:r>
          </a:p>
          <a:p>
            <a:pPr algn="just">
              <a:lnSpc>
                <a:spcPts val="3640"/>
              </a:lnSpc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           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 predstavljaju relevantan izvor potencijalne respiratorne izloženosti</a:t>
            </a:r>
          </a:p>
          <a:p>
            <a:pPr marL="285750" indent="-28575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vitro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određivanje inhalacijske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biodostupnosti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(IBA) nužno je za realističnu procjenu zdravstvenog rizika i sprječavanje precjenjivanja izloženosti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Optimizacija metodologije (vrijeme ekstrakcije, S/L omjer, agitacija) te primjena RSM-a osiguravaju visoku pouzdanost i predikciju IBA vrijednosti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Integracija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i="1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vitro</a:t>
            </a:r>
            <a:r>
              <a:rPr lang="hr-HR" i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eksperimenata za određivanje IBA vrijednosti inhaliranih fungicida,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citotoksičnosti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i BDM graničnih vrijednosti omogućuje precizniju procjenu rizika za ljudsko zdravlje</a:t>
            </a:r>
            <a:endParaRPr lang="hr-HR" i="1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7BBF9-6C8C-450A-897C-3E3A330449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9"/>
          <a:stretch/>
        </p:blipFill>
        <p:spPr>
          <a:xfrm>
            <a:off x="12233479" y="6411634"/>
            <a:ext cx="2214041" cy="2056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4EE10-EA9B-455C-A346-1FAA1F680F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92" y="2077119"/>
            <a:ext cx="1452508" cy="1452508"/>
          </a:xfrm>
          <a:prstGeom prst="rect">
            <a:avLst/>
          </a:prstGeom>
        </p:spPr>
      </p:pic>
      <p:sp>
        <p:nvSpPr>
          <p:cNvPr id="25" name="Freeform 4">
            <a:extLst>
              <a:ext uri="{FF2B5EF4-FFF2-40B4-BE49-F238E27FC236}">
                <a16:creationId xmlns:a16="http://schemas.microsoft.com/office/drawing/2014/main" id="{607F0045-3DBF-43AD-8EC5-FD8E993693C5}"/>
              </a:ext>
            </a:extLst>
          </p:cNvPr>
          <p:cNvSpPr/>
          <p:nvPr/>
        </p:nvSpPr>
        <p:spPr>
          <a:xfrm rot="-1200271">
            <a:off x="3493341" y="6803918"/>
            <a:ext cx="1740990" cy="1408728"/>
          </a:xfrm>
          <a:custGeom>
            <a:avLst/>
            <a:gdLst/>
            <a:ahLst/>
            <a:cxnLst/>
            <a:rect l="l" t="t" r="r" b="b"/>
            <a:pathLst>
              <a:path w="4473423" h="3879678">
                <a:moveTo>
                  <a:pt x="0" y="0"/>
                </a:moveTo>
                <a:lnTo>
                  <a:pt x="4473423" y="0"/>
                </a:lnTo>
                <a:lnTo>
                  <a:pt x="4473423" y="3879678"/>
                </a:lnTo>
                <a:lnTo>
                  <a:pt x="0" y="3879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57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D1109881-8EE8-4158-88E2-E091025D4EED}"/>
              </a:ext>
            </a:extLst>
          </p:cNvPr>
          <p:cNvSpPr/>
          <p:nvPr/>
        </p:nvSpPr>
        <p:spPr>
          <a:xfrm rot="20207583">
            <a:off x="6677166" y="1020297"/>
            <a:ext cx="1137940" cy="79040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4AAAB001-C86E-4C89-8D93-E9E98B5A728E}"/>
              </a:ext>
            </a:extLst>
          </p:cNvPr>
          <p:cNvSpPr txBox="1"/>
          <p:nvPr/>
        </p:nvSpPr>
        <p:spPr>
          <a:xfrm>
            <a:off x="4459826" y="3925327"/>
            <a:ext cx="8880673" cy="1303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hr-HR" sz="60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Hvala na pozornosti!</a:t>
            </a:r>
            <a:endParaRPr lang="en-US" sz="7200" b="1" dirty="0">
              <a:solidFill>
                <a:srgbClr val="2E58A6"/>
              </a:solidFill>
              <a:latin typeface="Bahnschrift SemiBold" panose="020B0502040204020203" pitchFamily="34" charset="0"/>
              <a:ea typeface="Roboto Bold"/>
              <a:cs typeface="Roboto Bold"/>
              <a:sym typeface="Roboto Bold"/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607F0045-3DBF-43AD-8EC5-FD8E993693C5}"/>
              </a:ext>
            </a:extLst>
          </p:cNvPr>
          <p:cNvSpPr/>
          <p:nvPr/>
        </p:nvSpPr>
        <p:spPr>
          <a:xfrm rot="-1200271">
            <a:off x="1388841" y="2093740"/>
            <a:ext cx="2109307" cy="1749716"/>
          </a:xfrm>
          <a:custGeom>
            <a:avLst/>
            <a:gdLst/>
            <a:ahLst/>
            <a:cxnLst/>
            <a:rect l="l" t="t" r="r" b="b"/>
            <a:pathLst>
              <a:path w="4473423" h="3879678">
                <a:moveTo>
                  <a:pt x="0" y="0"/>
                </a:moveTo>
                <a:lnTo>
                  <a:pt x="4473423" y="0"/>
                </a:lnTo>
                <a:lnTo>
                  <a:pt x="4473423" y="3879678"/>
                </a:lnTo>
                <a:lnTo>
                  <a:pt x="0" y="3879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B943A941-5825-4B60-A922-CCB4F0533987}"/>
              </a:ext>
            </a:extLst>
          </p:cNvPr>
          <p:cNvSpPr/>
          <p:nvPr/>
        </p:nvSpPr>
        <p:spPr>
          <a:xfrm>
            <a:off x="14606109" y="5767777"/>
            <a:ext cx="2843691" cy="3490523"/>
          </a:xfrm>
          <a:custGeom>
            <a:avLst/>
            <a:gdLst/>
            <a:ahLst/>
            <a:cxnLst/>
            <a:rect l="l" t="t" r="r" b="b"/>
            <a:pathLst>
              <a:path w="4344722" h="5799993">
                <a:moveTo>
                  <a:pt x="0" y="0"/>
                </a:moveTo>
                <a:lnTo>
                  <a:pt x="4344722" y="0"/>
                </a:lnTo>
                <a:lnTo>
                  <a:pt x="4344722" y="5799993"/>
                </a:lnTo>
                <a:lnTo>
                  <a:pt x="0" y="57999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20F47CA-3D4C-4F0C-9291-73AEAF8BC464}"/>
              </a:ext>
            </a:extLst>
          </p:cNvPr>
          <p:cNvSpPr/>
          <p:nvPr/>
        </p:nvSpPr>
        <p:spPr>
          <a:xfrm rot="20207583">
            <a:off x="8191817" y="9241165"/>
            <a:ext cx="1416689" cy="105501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481466B7-756F-4247-8498-35CE3806B4C2}"/>
              </a:ext>
            </a:extLst>
          </p:cNvPr>
          <p:cNvSpPr/>
          <p:nvPr/>
        </p:nvSpPr>
        <p:spPr>
          <a:xfrm rot="1658354">
            <a:off x="16659048" y="2507836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149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4DE39FB1-DFCC-4172-8249-F37D614A59F9}"/>
              </a:ext>
            </a:extLst>
          </p:cNvPr>
          <p:cNvSpPr txBox="1"/>
          <p:nvPr/>
        </p:nvSpPr>
        <p:spPr>
          <a:xfrm>
            <a:off x="381000" y="411555"/>
            <a:ext cx="17526000" cy="991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1.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Lushchak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VI,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Matviishyn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Husak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VV,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Storey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Storey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KB. Pesticide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toxicity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: a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mechanistic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approach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EXCLI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journal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(2018) 17, 1101.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2.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Garud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Pawar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Patil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MS, Kale SR,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Patil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S. A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scientific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review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pesticides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: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Classification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toxicity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health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effects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sustainability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environmental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impact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Cureus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(2024) 16(8).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3.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Tudi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Li H, Li H,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Wang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L,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Lyu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Yang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L,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Tong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Yu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QJ,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Ruan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HD,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Atabila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Phung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DT.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Exposure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routes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health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risks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associated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with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pesticide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application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Toxics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(2022) 10(6), 335.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4.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Xiao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K,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Zhang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Jiang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Liu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Lv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Liao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Cao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H,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Shi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Y.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Inhalation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bioaccessibility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inhaled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triazole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fungicides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health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risk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assessment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during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spraying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Pest Management Science. (2023) 79(5), 1768-76.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5.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Zubrod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JP,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Bundschuh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Arts G,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Brühl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CA,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Imfeld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G,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Knäbel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Payraudeau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Rasmussen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JJ,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Rohr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Scharmüller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Smalling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K.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Fungicides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: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overlooked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pesticide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class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?.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Environmental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science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&amp;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technology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(2019) 53(7), 3347-65.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6. Reis EM,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Guerra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WD, Reis AC,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Zanatta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Carmona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Sautura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F.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Fungi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resistance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to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multissite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fungicides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Journal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Agricultural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Science. (2021) 13(11), 141-52.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7.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Hoenigl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Arastehfar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Arendrup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MC,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Brüggemann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R,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Carvalho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Chiller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Chen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Egger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Feys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Gangneux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JP,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Gold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JA.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Novel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antifungals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treatment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approaches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to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tackle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resistance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improve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outcomes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invasive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disease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Clinical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microbiology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reviews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(2024) 37(2), e00074-23.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8.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Heise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Schmidt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F,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Knebel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C,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Rieke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Haider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W,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Geburek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I,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Niemann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L, Marx-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Stoelting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P.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Hepatotoxic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combination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effects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three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azole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fungicides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broad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dose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range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Arch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Toxicol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(2018) 92(2), 859-872.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9. Kolić D,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Šinko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G.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Evaluation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anticholinesterase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activity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the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fungicides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mefentrifluconazole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pyraclostrobin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International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journal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molecular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sciences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(2024) 25(12), 6310.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10.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Chuanjiang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Chenghan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M,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Liying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Z,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Shuang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L,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Yizhou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Y,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Dongmei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Xuehua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Qiang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F,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Entang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P,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Lingmei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T, Ran L.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Assessment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of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pesticide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exposure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to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applicators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during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spraying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orchards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with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a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stretcher-mounted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sprayer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</a:t>
            </a:r>
            <a:r>
              <a:rPr lang="hr-HR" sz="12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Heliyon</a:t>
            </a:r>
            <a:r>
              <a:rPr lang="hr-HR" sz="12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. (2024) 10(7).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11.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Zivan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O,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Segal-Rosenheimer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M,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Dubowski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Airborne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organophosphate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pesticides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drift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Mediterranean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climate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: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importance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secondary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drift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Atmospheric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(2016) 127, 155-62.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12.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Hernández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AF,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Parrón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Alarcón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R.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Pesticides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asthma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Current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opinion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allergy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clinical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immunology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(2011) 11(2), 90-6.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13.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Xie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SY,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Lao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JY,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Wu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CC,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Bao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LJ,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Zeng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EY. In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vitro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inhalation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for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particle-bound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hydrophobic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organic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chemicals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: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method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development,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effects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particle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size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hydrophobicity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risk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assessment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International. (2018) 120, 295-303.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14.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Kastury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F, Smith E,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Juhasz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AL. A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critical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review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approaches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limitations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inhalation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bioavailability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metal (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loid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) s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from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ambient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particulate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matter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dust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Science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total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(2017) 574, 1054-74.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15.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Fang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K, Li T,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Qi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W,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Zhang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L,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Liu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Shi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Cao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H,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Xiao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J.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Implications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inhalation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for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exposure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assessment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drifting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airborne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pesticides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caused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field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spraying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Science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Total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(2024) 956, 177254.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16.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Duan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X.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Exposure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Factors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Handbook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Chinese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Population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(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Adults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) China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Science Press.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Beijing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, China. (2013).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17.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Kastury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F, Smith E,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Karna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RR,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Scheckel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KG,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Juhasz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AL.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inhalation-ingestion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assay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(IIBA) for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assessment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exposure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to metal (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loid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) s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PM10. Science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Total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(2018) 631, 92-104.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18.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X,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Zhou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Li J,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Wu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Zheng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Z,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Yin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G,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Qiu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Zhao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J,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Yuan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G.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Evaluating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oral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inhalation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indoor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dust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-borne short-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median-chain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chlorinated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paraffins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using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vitro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Tenax-assisted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physiologically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based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method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Journal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hazardous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materials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(2021) 402, 123449.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19.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Expósito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A,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Markiv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B,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Ruiz-Azcona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L,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Santibáñez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M,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Fernández-Olmo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I.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Understanding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how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methodological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aspects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affect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the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release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trace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metal (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loid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) s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from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urban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dust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inhalation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tests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Chemosphere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(2021) 267, 129181.</a:t>
            </a:r>
          </a:p>
          <a:p>
            <a:pPr algn="just"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20.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Ren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H,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Yu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Y,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Bioaccessibilities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of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metal (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loid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) s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organic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contaminants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particulates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measured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simulated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human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lung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fluids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: A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critical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review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Environmental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Pollution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. (2020) 265, 115070.</a:t>
            </a:r>
          </a:p>
          <a:p>
            <a:pPr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21.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Butts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TR,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Samples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CA, Franca LX,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Dodds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DM,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Reynolds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DB,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Adams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JW,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Zollinger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RK,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Howatt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KA,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Fritz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BK,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Clint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Hoffmann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W,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Kruger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GR.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Spray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droplet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size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and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carrier</a:t>
            </a:r>
            <a:r>
              <a:rPr lang="hr-HR" sz="1200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volume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effect</a:t>
            </a:r>
            <a:r>
              <a:rPr lang="hr-HR" sz="1200" dirty="0">
                <a:latin typeface="Bahnschrift Light" panose="020B0502040204020203" pitchFamily="34" charset="0"/>
              </a:rPr>
              <a:t> on </a:t>
            </a:r>
            <a:r>
              <a:rPr lang="hr-HR" sz="1200" dirty="0" err="1">
                <a:latin typeface="Bahnschrift Light" panose="020B0502040204020203" pitchFamily="34" charset="0"/>
              </a:rPr>
              <a:t>dicamba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and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glufosinate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efficacy</a:t>
            </a:r>
            <a:r>
              <a:rPr lang="hr-HR" sz="1200" dirty="0">
                <a:latin typeface="Bahnschrift Light" panose="020B0502040204020203" pitchFamily="34" charset="0"/>
              </a:rPr>
              <a:t>. </a:t>
            </a:r>
            <a:r>
              <a:rPr lang="hr-HR" sz="1200" i="1" dirty="0">
                <a:latin typeface="Bahnschrift Light" panose="020B0502040204020203" pitchFamily="34" charset="0"/>
              </a:rPr>
              <a:t>Pest management </a:t>
            </a:r>
            <a:r>
              <a:rPr lang="hr-HR" sz="1200" i="1" dirty="0" err="1">
                <a:latin typeface="Bahnschrift Light" panose="020B0502040204020203" pitchFamily="34" charset="0"/>
              </a:rPr>
              <a:t>science</a:t>
            </a:r>
            <a:r>
              <a:rPr lang="hr-HR" sz="1200" i="1" dirty="0">
                <a:latin typeface="Bahnschrift Light" panose="020B0502040204020203" pitchFamily="34" charset="0"/>
              </a:rPr>
              <a:t>. </a:t>
            </a:r>
            <a:r>
              <a:rPr lang="hr-HR" sz="1200" dirty="0">
                <a:latin typeface="Bahnschrift Light" panose="020B0502040204020203" pitchFamily="34" charset="0"/>
              </a:rPr>
              <a:t>(2018) </a:t>
            </a:r>
            <a:r>
              <a:rPr lang="hr-HR" sz="1200" b="1" dirty="0">
                <a:latin typeface="Bahnschrift Light" panose="020B0502040204020203" pitchFamily="34" charset="0"/>
              </a:rPr>
              <a:t>74</a:t>
            </a:r>
            <a:r>
              <a:rPr lang="hr-HR" sz="1200" dirty="0">
                <a:latin typeface="Bahnschrift Light" panose="020B0502040204020203" pitchFamily="34" charset="0"/>
              </a:rPr>
              <a:t>(9), 2020-9. </a:t>
            </a:r>
          </a:p>
          <a:p>
            <a:pPr>
              <a:lnSpc>
                <a:spcPct val="200000"/>
              </a:lnSpc>
            </a:pPr>
            <a:r>
              <a:rPr lang="hr-HR" sz="1200" dirty="0">
                <a:latin typeface="Bahnschrift Light" panose="020B0502040204020203" pitchFamily="34" charset="0"/>
              </a:rPr>
              <a:t>22. </a:t>
            </a:r>
            <a:r>
              <a:rPr lang="hr-HR" sz="1200" dirty="0" err="1">
                <a:latin typeface="Bahnschrift Light" panose="020B0502040204020203" pitchFamily="34" charset="0"/>
              </a:rPr>
              <a:t>Ferguson</a:t>
            </a:r>
            <a:r>
              <a:rPr lang="hr-HR" sz="1200" dirty="0">
                <a:latin typeface="Bahnschrift Light" panose="020B0502040204020203" pitchFamily="34" charset="0"/>
              </a:rPr>
              <a:t> JC, </a:t>
            </a:r>
            <a:r>
              <a:rPr lang="hr-HR" sz="1200" dirty="0" err="1">
                <a:latin typeface="Bahnschrift Light" panose="020B0502040204020203" pitchFamily="34" charset="0"/>
              </a:rPr>
              <a:t>Chechetto</a:t>
            </a:r>
            <a:r>
              <a:rPr lang="hr-HR" sz="1200" dirty="0">
                <a:latin typeface="Bahnschrift Light" panose="020B0502040204020203" pitchFamily="34" charset="0"/>
              </a:rPr>
              <a:t> RG, </a:t>
            </a:r>
            <a:r>
              <a:rPr lang="hr-HR" sz="1200" dirty="0" err="1">
                <a:latin typeface="Bahnschrift Light" panose="020B0502040204020203" pitchFamily="34" charset="0"/>
              </a:rPr>
              <a:t>Adkins</a:t>
            </a:r>
            <a:r>
              <a:rPr lang="hr-HR" sz="1200" dirty="0">
                <a:latin typeface="Bahnschrift Light" panose="020B0502040204020203" pitchFamily="34" charset="0"/>
              </a:rPr>
              <a:t> SW, Hewitt AJ, </a:t>
            </a:r>
            <a:r>
              <a:rPr lang="hr-HR" sz="1200" dirty="0" err="1">
                <a:latin typeface="Bahnschrift Light" panose="020B0502040204020203" pitchFamily="34" charset="0"/>
              </a:rPr>
              <a:t>Chauhan</a:t>
            </a:r>
            <a:r>
              <a:rPr lang="hr-HR" sz="1200" dirty="0">
                <a:latin typeface="Bahnschrift Light" panose="020B0502040204020203" pitchFamily="34" charset="0"/>
              </a:rPr>
              <a:t> BS, </a:t>
            </a:r>
            <a:r>
              <a:rPr lang="hr-HR" sz="1200" dirty="0" err="1">
                <a:latin typeface="Bahnschrift Light" panose="020B0502040204020203" pitchFamily="34" charset="0"/>
              </a:rPr>
              <a:t>Kruger</a:t>
            </a:r>
            <a:r>
              <a:rPr lang="hr-HR" sz="1200" dirty="0">
                <a:latin typeface="Bahnschrift Light" panose="020B0502040204020203" pitchFamily="34" charset="0"/>
              </a:rPr>
              <a:t> GR, </a:t>
            </a:r>
            <a:r>
              <a:rPr lang="hr-HR" sz="1200" dirty="0" err="1">
                <a:latin typeface="Bahnschrift Light" panose="020B0502040204020203" pitchFamily="34" charset="0"/>
              </a:rPr>
              <a:t>O'Donnell</a:t>
            </a:r>
            <a:r>
              <a:rPr lang="hr-HR" sz="1200" dirty="0">
                <a:latin typeface="Bahnschrift Light" panose="020B0502040204020203" pitchFamily="34" charset="0"/>
              </a:rPr>
              <a:t> CC. </a:t>
            </a:r>
            <a:r>
              <a:rPr lang="hr-HR" sz="1200" dirty="0" err="1">
                <a:latin typeface="Bahnschrift Light" panose="020B0502040204020203" pitchFamily="34" charset="0"/>
              </a:rPr>
              <a:t>Effect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of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spray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droplet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size</a:t>
            </a:r>
            <a:r>
              <a:rPr lang="hr-HR" sz="1200" dirty="0">
                <a:latin typeface="Bahnschrift Light" panose="020B0502040204020203" pitchFamily="34" charset="0"/>
              </a:rPr>
              <a:t> on herbicide </a:t>
            </a:r>
            <a:r>
              <a:rPr lang="hr-HR" sz="1200" dirty="0" err="1">
                <a:latin typeface="Bahnschrift Light" panose="020B0502040204020203" pitchFamily="34" charset="0"/>
              </a:rPr>
              <a:t>efficacy</a:t>
            </a:r>
            <a:r>
              <a:rPr lang="hr-HR" sz="1200" dirty="0">
                <a:latin typeface="Bahnschrift Light" panose="020B0502040204020203" pitchFamily="34" charset="0"/>
              </a:rPr>
              <a:t> on </a:t>
            </a:r>
            <a:r>
              <a:rPr lang="hr-HR" sz="1200" dirty="0" err="1">
                <a:latin typeface="Bahnschrift Light" panose="020B0502040204020203" pitchFamily="34" charset="0"/>
              </a:rPr>
              <a:t>four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winter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annual</a:t>
            </a:r>
            <a:r>
              <a:rPr lang="hr-HR" sz="1200" dirty="0">
                <a:latin typeface="Bahnschrift Light" panose="020B0502040204020203" pitchFamily="34" charset="0"/>
              </a:rPr>
              <a:t> </a:t>
            </a:r>
            <a:r>
              <a:rPr lang="hr-HR" sz="1200" dirty="0" err="1">
                <a:latin typeface="Bahnschrift Light" panose="020B0502040204020203" pitchFamily="34" charset="0"/>
              </a:rPr>
              <a:t>grasses</a:t>
            </a:r>
            <a:r>
              <a:rPr lang="hr-HR" sz="1200" dirty="0">
                <a:latin typeface="Bahnschrift Light" panose="020B0502040204020203" pitchFamily="34" charset="0"/>
              </a:rPr>
              <a:t>. </a:t>
            </a:r>
            <a:r>
              <a:rPr lang="hr-HR" sz="1200" i="1" dirty="0" err="1">
                <a:latin typeface="Bahnschrift Light" panose="020B0502040204020203" pitchFamily="34" charset="0"/>
              </a:rPr>
              <a:t>Crop</a:t>
            </a:r>
            <a:r>
              <a:rPr lang="hr-HR" sz="1200" i="1" dirty="0">
                <a:latin typeface="Bahnschrift Light" panose="020B0502040204020203" pitchFamily="34" charset="0"/>
              </a:rPr>
              <a:t> Protection</a:t>
            </a:r>
            <a:r>
              <a:rPr lang="hr-HR" sz="1200" dirty="0">
                <a:latin typeface="Bahnschrift Light" panose="020B0502040204020203" pitchFamily="34" charset="0"/>
              </a:rPr>
              <a:t>. (2018) </a:t>
            </a:r>
            <a:r>
              <a:rPr lang="hr-HR" sz="1200" b="1" dirty="0">
                <a:latin typeface="Bahnschrift Light" panose="020B0502040204020203" pitchFamily="34" charset="0"/>
              </a:rPr>
              <a:t>112</a:t>
            </a:r>
            <a:r>
              <a:rPr lang="hr-HR" sz="1200" dirty="0">
                <a:latin typeface="Bahnschrift Light" panose="020B0502040204020203" pitchFamily="34" charset="0"/>
              </a:rPr>
              <a:t>, 118-24. </a:t>
            </a:r>
          </a:p>
          <a:p>
            <a:pPr algn="just">
              <a:lnSpc>
                <a:spcPct val="200000"/>
              </a:lnSpc>
            </a:pPr>
            <a:endParaRPr lang="hr-HR" sz="1200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656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CEAF6-B6C2-4C86-9612-2A14511013EB}"/>
              </a:ext>
            </a:extLst>
          </p:cNvPr>
          <p:cNvSpPr txBox="1"/>
          <p:nvPr/>
        </p:nvSpPr>
        <p:spPr>
          <a:xfrm>
            <a:off x="7471751" y="1538580"/>
            <a:ext cx="335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SADRŽAJ</a:t>
            </a:r>
            <a:endParaRPr lang="hr-H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grpSp>
        <p:nvGrpSpPr>
          <p:cNvPr id="17" name="Grupa 36">
            <a:extLst>
              <a:ext uri="{FF2B5EF4-FFF2-40B4-BE49-F238E27FC236}">
                <a16:creationId xmlns:a16="http://schemas.microsoft.com/office/drawing/2014/main" id="{4CCE3B39-04F2-466B-87C9-98131C90B461}"/>
              </a:ext>
            </a:extLst>
          </p:cNvPr>
          <p:cNvGrpSpPr/>
          <p:nvPr/>
        </p:nvGrpSpPr>
        <p:grpSpPr>
          <a:xfrm>
            <a:off x="4354" y="3137170"/>
            <a:ext cx="13868400" cy="4687459"/>
            <a:chOff x="9835687" y="1295586"/>
            <a:chExt cx="5620153" cy="4621474"/>
          </a:xfrm>
        </p:grpSpPr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EA096765-A647-4735-805F-35386B307589}"/>
                </a:ext>
              </a:extLst>
            </p:cNvPr>
            <p:cNvSpPr txBox="1"/>
            <p:nvPr/>
          </p:nvSpPr>
          <p:spPr>
            <a:xfrm>
              <a:off x="9835687" y="1295586"/>
              <a:ext cx="1394026" cy="56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0</a:t>
              </a:r>
              <a:r>
                <a:rPr lang="hr-HR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1</a:t>
              </a:r>
              <a:endParaRPr lang="en-US" sz="36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7C34EDEB-376E-4E39-A7FA-B9ACC297AEB9}"/>
                </a:ext>
              </a:extLst>
            </p:cNvPr>
            <p:cNvSpPr txBox="1"/>
            <p:nvPr/>
          </p:nvSpPr>
          <p:spPr>
            <a:xfrm>
              <a:off x="11229714" y="1409886"/>
              <a:ext cx="4226126" cy="38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hr-HR" sz="32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UVOD</a:t>
              </a:r>
              <a:endParaRPr lang="en-US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244C9721-6792-43E3-AAD5-66F9C05DA72A}"/>
                </a:ext>
              </a:extLst>
            </p:cNvPr>
            <p:cNvSpPr txBox="1"/>
            <p:nvPr/>
          </p:nvSpPr>
          <p:spPr>
            <a:xfrm>
              <a:off x="9835687" y="2309265"/>
              <a:ext cx="1394026" cy="56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0</a:t>
              </a:r>
              <a:r>
                <a:rPr lang="hr-HR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2</a:t>
              </a:r>
              <a:endParaRPr lang="en-US" sz="36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01658D71-B47C-4C08-9803-113EE0FD16A8}"/>
                </a:ext>
              </a:extLst>
            </p:cNvPr>
            <p:cNvSpPr txBox="1"/>
            <p:nvPr/>
          </p:nvSpPr>
          <p:spPr>
            <a:xfrm>
              <a:off x="11229713" y="2423565"/>
              <a:ext cx="4226126" cy="38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hr-HR" sz="32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FUNGICIDI</a:t>
              </a:r>
              <a:endParaRPr lang="en-US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E7983180-9DC5-4F62-BA7D-34847F4FE686}"/>
                </a:ext>
              </a:extLst>
            </p:cNvPr>
            <p:cNvSpPr txBox="1"/>
            <p:nvPr/>
          </p:nvSpPr>
          <p:spPr>
            <a:xfrm>
              <a:off x="9835687" y="3322944"/>
              <a:ext cx="1394026" cy="56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0</a:t>
              </a:r>
              <a:r>
                <a:rPr lang="hr-HR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3</a:t>
              </a:r>
              <a:endParaRPr lang="en-US" sz="36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D455D0D0-E694-40C9-B2B6-852798D418D1}"/>
                </a:ext>
              </a:extLst>
            </p:cNvPr>
            <p:cNvSpPr txBox="1"/>
            <p:nvPr/>
          </p:nvSpPr>
          <p:spPr>
            <a:xfrm>
              <a:off x="11229714" y="3437244"/>
              <a:ext cx="4226126" cy="38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hr-HR" sz="32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RESPIRATORNA IZLOŽENOST TRIAZOLNIM FUNGICIDIMA</a:t>
              </a:r>
              <a:endParaRPr lang="en-US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FC87F33F-16F4-416B-A1FA-071C02773ED1}"/>
                </a:ext>
              </a:extLst>
            </p:cNvPr>
            <p:cNvSpPr txBox="1"/>
            <p:nvPr/>
          </p:nvSpPr>
          <p:spPr>
            <a:xfrm>
              <a:off x="9835687" y="4336623"/>
              <a:ext cx="1394026" cy="56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0</a:t>
              </a:r>
              <a:r>
                <a:rPr lang="hr-HR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4</a:t>
              </a:r>
              <a:endParaRPr lang="en-US" sz="36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A237B01-A2AD-4ED0-A043-B2086DB3ED82}"/>
                </a:ext>
              </a:extLst>
            </p:cNvPr>
            <p:cNvSpPr txBox="1"/>
            <p:nvPr/>
          </p:nvSpPr>
          <p:spPr>
            <a:xfrm>
              <a:off x="11229714" y="4450923"/>
              <a:ext cx="4226126" cy="38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hr-HR" sz="32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ZAKLJUČAK</a:t>
              </a:r>
              <a:endParaRPr lang="en-US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717EF838-8EB0-4F7E-A39E-0E150A3E35B7}"/>
                </a:ext>
              </a:extLst>
            </p:cNvPr>
            <p:cNvSpPr txBox="1"/>
            <p:nvPr/>
          </p:nvSpPr>
          <p:spPr>
            <a:xfrm>
              <a:off x="9835687" y="5350302"/>
              <a:ext cx="1394026" cy="56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0</a:t>
              </a:r>
              <a:r>
                <a:rPr lang="hr-HR" sz="36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5</a:t>
              </a:r>
              <a:endParaRPr lang="en-US" sz="36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96718DC9-A8F2-4F55-9938-6935779903D5}"/>
                </a:ext>
              </a:extLst>
            </p:cNvPr>
            <p:cNvSpPr txBox="1"/>
            <p:nvPr/>
          </p:nvSpPr>
          <p:spPr>
            <a:xfrm>
              <a:off x="11229714" y="5464602"/>
              <a:ext cx="4226126" cy="38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hr-HR" sz="3200" b="1" dirty="0">
                  <a:solidFill>
                    <a:srgbClr val="000000"/>
                  </a:solidFill>
                  <a:latin typeface="Bahnschrift SemiBold" panose="020B0502040204020203" pitchFamily="34" charset="0"/>
                  <a:ea typeface="Montserrat Classic Bold"/>
                  <a:cs typeface="Arial" panose="020B0604020202020204" pitchFamily="34" charset="0"/>
                  <a:sym typeface="Montserrat Classic Bold"/>
                </a:rPr>
                <a:t>LITERATURNI IZVORI</a:t>
              </a:r>
              <a:endParaRPr lang="en-US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ontserrat Classic Bold"/>
                <a:cs typeface="Arial" panose="020B0604020202020204" pitchFamily="34" charset="0"/>
                <a:sym typeface="Montserrat Classic Bold"/>
              </a:endParaRPr>
            </a:p>
          </p:txBody>
        </p:sp>
      </p:grpSp>
      <p:sp>
        <p:nvSpPr>
          <p:cNvPr id="30" name="Freeform 2">
            <a:extLst>
              <a:ext uri="{FF2B5EF4-FFF2-40B4-BE49-F238E27FC236}">
                <a16:creationId xmlns:a16="http://schemas.microsoft.com/office/drawing/2014/main" id="{36F2298E-55B1-4AAD-ADB3-22AFE78F9D9E}"/>
              </a:ext>
            </a:extLst>
          </p:cNvPr>
          <p:cNvSpPr/>
          <p:nvPr/>
        </p:nvSpPr>
        <p:spPr>
          <a:xfrm>
            <a:off x="14606109" y="5767777"/>
            <a:ext cx="2843691" cy="3490523"/>
          </a:xfrm>
          <a:custGeom>
            <a:avLst/>
            <a:gdLst/>
            <a:ahLst/>
            <a:cxnLst/>
            <a:rect l="l" t="t" r="r" b="b"/>
            <a:pathLst>
              <a:path w="4344722" h="5799993">
                <a:moveTo>
                  <a:pt x="0" y="0"/>
                </a:moveTo>
                <a:lnTo>
                  <a:pt x="4344722" y="0"/>
                </a:lnTo>
                <a:lnTo>
                  <a:pt x="4344722" y="5799993"/>
                </a:lnTo>
                <a:lnTo>
                  <a:pt x="0" y="5799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49947913-DD6C-4DCF-B82E-2F390C99D7C7}"/>
              </a:ext>
            </a:extLst>
          </p:cNvPr>
          <p:cNvSpPr/>
          <p:nvPr/>
        </p:nvSpPr>
        <p:spPr>
          <a:xfrm rot="-1479053">
            <a:off x="7720723" y="9340685"/>
            <a:ext cx="1827951" cy="154106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D1109881-8EE8-4158-88E2-E091025D4EED}"/>
              </a:ext>
            </a:extLst>
          </p:cNvPr>
          <p:cNvSpPr/>
          <p:nvPr/>
        </p:nvSpPr>
        <p:spPr>
          <a:xfrm rot="21214711">
            <a:off x="3028310" y="1048178"/>
            <a:ext cx="1409824" cy="1110297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</p:spTree>
    <p:extLst>
      <p:ext uri="{BB962C8B-B14F-4D97-AF65-F5344CB8AC3E}">
        <p14:creationId xmlns:p14="http://schemas.microsoft.com/office/powerpoint/2010/main" val="104726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9258300"/>
            <a:ext cx="7385212" cy="3247226"/>
          </a:xfrm>
          <a:custGeom>
            <a:avLst/>
            <a:gdLst/>
            <a:ahLst/>
            <a:cxnLst/>
            <a:rect l="l" t="t" r="r" b="b"/>
            <a:pathLst>
              <a:path w="7385212" h="3247226">
                <a:moveTo>
                  <a:pt x="7385212" y="0"/>
                </a:moveTo>
                <a:lnTo>
                  <a:pt x="0" y="0"/>
                </a:lnTo>
                <a:lnTo>
                  <a:pt x="0" y="3247226"/>
                </a:lnTo>
                <a:lnTo>
                  <a:pt x="7385212" y="3247226"/>
                </a:lnTo>
                <a:lnTo>
                  <a:pt x="73852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02788" y="-2218526"/>
            <a:ext cx="7385212" cy="3247226"/>
          </a:xfrm>
          <a:custGeom>
            <a:avLst/>
            <a:gdLst/>
            <a:ahLst/>
            <a:cxnLst/>
            <a:rect l="l" t="t" r="r" b="b"/>
            <a:pathLst>
              <a:path w="7385212" h="3247226">
                <a:moveTo>
                  <a:pt x="0" y="0"/>
                </a:moveTo>
                <a:lnTo>
                  <a:pt x="7385212" y="0"/>
                </a:lnTo>
                <a:lnTo>
                  <a:pt x="7385212" y="3247226"/>
                </a:lnTo>
                <a:lnTo>
                  <a:pt x="0" y="3247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94238" y="2241202"/>
            <a:ext cx="6282737" cy="130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hr-HR" sz="60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Uvod</a:t>
            </a:r>
            <a:endParaRPr lang="en-US" sz="6000" b="1" dirty="0">
              <a:solidFill>
                <a:srgbClr val="2E58A6"/>
              </a:solidFill>
              <a:latin typeface="Bahnschrift SemiBold" panose="020B0502040204020203" pitchFamily="34" charset="0"/>
              <a:ea typeface="Roboto Bold"/>
              <a:cs typeface="Roboto Bold"/>
              <a:sym typeface="Roboto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107904" y="2661920"/>
            <a:ext cx="0" cy="49631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7221E-16FB-43F8-A37A-A44A3D3554DF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A4D99-FF36-443A-AF86-AA98766E39DE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75601" y="3859563"/>
            <a:ext cx="7385215" cy="2245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u="sng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Respiratorno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, oralno,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dermalno</a:t>
            </a: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Raspršivanje pesticida u poljoprivredi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izvor </a:t>
            </a:r>
            <a:r>
              <a:rPr lang="hr-HR" dirty="0" err="1">
                <a:solidFill>
                  <a:srgbClr val="C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respiratrorne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izloženosti</a:t>
            </a:r>
          </a:p>
          <a:p>
            <a:pPr algn="just">
              <a:lnSpc>
                <a:spcPts val="3640"/>
              </a:lnSpc>
            </a:pPr>
            <a:endParaRPr lang="hr-HR" sz="2000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3640"/>
              </a:lnSpc>
            </a:pPr>
            <a:r>
              <a:rPr lang="hr-HR" sz="20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9A2F3-E79F-40B9-AC86-55A0A01BCED7}"/>
              </a:ext>
            </a:extLst>
          </p:cNvPr>
          <p:cNvSpPr txBox="1"/>
          <p:nvPr/>
        </p:nvSpPr>
        <p:spPr>
          <a:xfrm>
            <a:off x="9775601" y="5590960"/>
            <a:ext cx="7385215" cy="1615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Analiza postupka optimizacije </a:t>
            </a:r>
            <a:r>
              <a:rPr lang="hr-HR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in</a:t>
            </a:r>
            <a:r>
              <a:rPr lang="hr-HR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vitro</a:t>
            </a:r>
            <a:r>
              <a:rPr lang="hr-HR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metoda za određivanje inhalacijske </a:t>
            </a:r>
            <a:r>
              <a:rPr lang="hr-H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biodostupnosti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(IBA) fungicida i procjena inhalacijske izloženosti tijekom prskanja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endParaRPr lang="hr-HR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5FFAE30-F555-4434-9B39-F764CC21B310}"/>
              </a:ext>
            </a:extLst>
          </p:cNvPr>
          <p:cNvSpPr txBox="1"/>
          <p:nvPr/>
        </p:nvSpPr>
        <p:spPr>
          <a:xfrm>
            <a:off x="1214846" y="3859563"/>
            <a:ext cx="7385215" cy="316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Pesticidi predstavljaju skupinu sintetiziranih kemijskih tvari ili bioloških agenasa koji se koriste za odbijanje, suzbijanje ili uništavanje štetnih organizama 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Poljoprivreda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 zaštita usjeva od insekata, korova te gljivičnih i bakterijskih bolesti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Primjena pesticida u dozama većim od preporučenih</a:t>
            </a:r>
            <a:endParaRPr lang="hr-HR" dirty="0">
              <a:solidFill>
                <a:srgbClr val="C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3640"/>
              </a:lnSpc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FE9884-C748-4436-BE08-559CFE326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18" name="Freeform 10">
            <a:extLst>
              <a:ext uri="{FF2B5EF4-FFF2-40B4-BE49-F238E27FC236}">
                <a16:creationId xmlns:a16="http://schemas.microsoft.com/office/drawing/2014/main" id="{F60D84DD-44D6-469F-90AB-0959FE16148D}"/>
              </a:ext>
            </a:extLst>
          </p:cNvPr>
          <p:cNvSpPr/>
          <p:nvPr/>
        </p:nvSpPr>
        <p:spPr>
          <a:xfrm rot="21214711">
            <a:off x="3867666" y="-38944"/>
            <a:ext cx="1409824" cy="1110297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64169021-B04F-490B-99C7-38CA093BA2BC}"/>
              </a:ext>
            </a:extLst>
          </p:cNvPr>
          <p:cNvSpPr/>
          <p:nvPr/>
        </p:nvSpPr>
        <p:spPr>
          <a:xfrm rot="8843907">
            <a:off x="11660656" y="8895486"/>
            <a:ext cx="1570006" cy="1340896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5EA36C-EB28-43F2-8B5D-9996389CF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10" y="6998810"/>
            <a:ext cx="2093975" cy="2093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49947913-DD6C-4DCF-B82E-2F390C99D7C7}"/>
              </a:ext>
            </a:extLst>
          </p:cNvPr>
          <p:cNvSpPr/>
          <p:nvPr/>
        </p:nvSpPr>
        <p:spPr>
          <a:xfrm rot="-1479053">
            <a:off x="7720723" y="9235050"/>
            <a:ext cx="1827951" cy="154106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D1109881-8EE8-4158-88E2-E091025D4EED}"/>
              </a:ext>
            </a:extLst>
          </p:cNvPr>
          <p:cNvSpPr/>
          <p:nvPr/>
        </p:nvSpPr>
        <p:spPr>
          <a:xfrm rot="20207583">
            <a:off x="6677166" y="1020297"/>
            <a:ext cx="1137940" cy="79040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4AAAB001-C86E-4C89-8D93-E9E98B5A728E}"/>
              </a:ext>
            </a:extLst>
          </p:cNvPr>
          <p:cNvSpPr txBox="1"/>
          <p:nvPr/>
        </p:nvSpPr>
        <p:spPr>
          <a:xfrm>
            <a:off x="1642063" y="1270177"/>
            <a:ext cx="6282737" cy="130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hr-HR" sz="60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Fungicidi</a:t>
            </a:r>
            <a:endParaRPr lang="en-US" sz="7200" b="1" dirty="0">
              <a:solidFill>
                <a:srgbClr val="2E58A6"/>
              </a:solidFill>
              <a:latin typeface="Bahnschrift SemiBold" panose="020B0502040204020203" pitchFamily="34" charset="0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C259A059-C7C8-42E4-9638-A483F790CA42}"/>
              </a:ext>
            </a:extLst>
          </p:cNvPr>
          <p:cNvSpPr txBox="1"/>
          <p:nvPr/>
        </p:nvSpPr>
        <p:spPr>
          <a:xfrm>
            <a:off x="1604319" y="3002057"/>
            <a:ext cx="7297208" cy="3625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Oštećenje staničnih membrana i inaktivacija enzima i proteina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metabolički procesi!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Prema mehanizmu djelovanja: </a:t>
            </a:r>
            <a:r>
              <a:rPr lang="hr-HR" i="1" dirty="0">
                <a:solidFill>
                  <a:srgbClr val="0070C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single-site</a:t>
            </a:r>
            <a:r>
              <a:rPr lang="hr-HR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i </a:t>
            </a:r>
            <a:r>
              <a:rPr lang="hr-HR" i="1" dirty="0" err="1">
                <a:solidFill>
                  <a:srgbClr val="0070C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multisite</a:t>
            </a:r>
            <a:endParaRPr lang="hr-HR" i="1" dirty="0">
              <a:solidFill>
                <a:srgbClr val="0070C0"/>
              </a:solidFill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i="1" dirty="0">
              <a:solidFill>
                <a:srgbClr val="0070C0"/>
              </a:solidFill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Primjena: zaštita voća i povrća, privatni i javni prostri (tereni, travnjaci, vrtovi), sredstva za zaštitu drva, premazi i farmaceutici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i="1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6691AB-04E6-4FF3-A2DB-858471572C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41" y="6193798"/>
            <a:ext cx="2843153" cy="2843153"/>
          </a:xfrm>
          <a:prstGeom prst="rect">
            <a:avLst/>
          </a:prstGeom>
        </p:spPr>
      </p:pic>
      <p:sp>
        <p:nvSpPr>
          <p:cNvPr id="40" name="TextBox 8">
            <a:extLst>
              <a:ext uri="{FF2B5EF4-FFF2-40B4-BE49-F238E27FC236}">
                <a16:creationId xmlns:a16="http://schemas.microsoft.com/office/drawing/2014/main" id="{3EC5449B-53E6-4519-B7EE-951A4C4B5C26}"/>
              </a:ext>
            </a:extLst>
          </p:cNvPr>
          <p:cNvSpPr txBox="1"/>
          <p:nvPr/>
        </p:nvSpPr>
        <p:spPr>
          <a:xfrm>
            <a:off x="9601200" y="2803698"/>
            <a:ext cx="7696200" cy="3625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Akumulacija fungicida u okolišnim medijima (voda, zrak, tlo)</a:t>
            </a:r>
          </a:p>
          <a:p>
            <a:pPr algn="just">
              <a:lnSpc>
                <a:spcPts val="3640"/>
              </a:lnSpc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Izravna izloženost: primjena u poljoprivredi i kućanstvu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Neizravna izloženost: udisanje onečišćenog zraka, konzumiranje kontaminirane hrane i vode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Hlapljive komponente fungicida  uzrok respiratorne izloženosti 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i="1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8F1872D1-A63A-45A7-9826-8F3975202AD8}"/>
              </a:ext>
            </a:extLst>
          </p:cNvPr>
          <p:cNvSpPr/>
          <p:nvPr/>
        </p:nvSpPr>
        <p:spPr>
          <a:xfrm>
            <a:off x="16805789" y="8284368"/>
            <a:ext cx="620297" cy="752583"/>
          </a:xfrm>
          <a:custGeom>
            <a:avLst/>
            <a:gdLst/>
            <a:ahLst/>
            <a:cxnLst/>
            <a:rect l="l" t="t" r="r" b="b"/>
            <a:pathLst>
              <a:path w="3760190" h="4275583">
                <a:moveTo>
                  <a:pt x="0" y="0"/>
                </a:moveTo>
                <a:lnTo>
                  <a:pt x="3760190" y="0"/>
                </a:lnTo>
                <a:lnTo>
                  <a:pt x="3760190" y="4275583"/>
                </a:lnTo>
                <a:lnTo>
                  <a:pt x="0" y="4275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604B7C-7504-4A34-860A-6B46FC9C8B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6453261"/>
            <a:ext cx="2093976" cy="2093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02E09D-1211-4927-844B-AF1D69BB8A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8954" y="6455686"/>
            <a:ext cx="1538114" cy="141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49947913-DD6C-4DCF-B82E-2F390C99D7C7}"/>
              </a:ext>
            </a:extLst>
          </p:cNvPr>
          <p:cNvSpPr/>
          <p:nvPr/>
        </p:nvSpPr>
        <p:spPr>
          <a:xfrm rot="-1479053">
            <a:off x="7720723" y="9235050"/>
            <a:ext cx="1827951" cy="154106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3EC5449B-53E6-4519-B7EE-951A4C4B5C26}"/>
              </a:ext>
            </a:extLst>
          </p:cNvPr>
          <p:cNvSpPr txBox="1"/>
          <p:nvPr/>
        </p:nvSpPr>
        <p:spPr>
          <a:xfrm>
            <a:off x="1390465" y="3193885"/>
            <a:ext cx="14859000" cy="2240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Najčešće korištena vrsta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antifungalnih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sredstava u poljoprivredi i medicini (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antimikotici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)</a:t>
            </a:r>
          </a:p>
          <a:p>
            <a:pPr algn="just">
              <a:lnSpc>
                <a:spcPts val="3640"/>
              </a:lnSpc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Inhibitori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obitelji CYP51 enzima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nemogućnost konverzije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lanosterola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u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ergosterol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fluidnost i propusnost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stanične membrane</a:t>
            </a:r>
          </a:p>
          <a:p>
            <a:pPr algn="just">
              <a:lnSpc>
                <a:spcPts val="3640"/>
              </a:lnSpc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Triadimefon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tebukonazol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epoksikonazol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 i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metkonazol</a:t>
            </a:r>
            <a:endParaRPr lang="hr-HR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923326" y="1184536"/>
            <a:ext cx="13422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Respiratorna izloženost </a:t>
            </a:r>
            <a:r>
              <a:rPr lang="hr-HR" sz="4400" b="1" dirty="0" err="1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triazolnim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fungicidima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4651B-28E1-4917-A095-F0537C901FD7}"/>
              </a:ext>
            </a:extLst>
          </p:cNvPr>
          <p:cNvSpPr txBox="1"/>
          <p:nvPr/>
        </p:nvSpPr>
        <p:spPr>
          <a:xfrm>
            <a:off x="1371600" y="2504646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Triazolni</a:t>
            </a:r>
            <a:r>
              <a:rPr lang="hr-HR" sz="2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fungicidi</a:t>
            </a:r>
            <a:endParaRPr lang="en-US" sz="2400" b="1" dirty="0">
              <a:solidFill>
                <a:srgbClr val="2E58A6"/>
              </a:solidFill>
              <a:latin typeface="Bahnschrift SemiBold" panose="020B0502040204020203" pitchFamily="34" charset="0"/>
              <a:ea typeface="Roboto Bold"/>
              <a:cs typeface="Roboto Bold"/>
              <a:sym typeface="Roboto Bold"/>
            </a:endParaRPr>
          </a:p>
          <a:p>
            <a:endParaRPr lang="hr-HR" dirty="0"/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65B00E28-4C13-4FCD-B00E-7DA2EE0BE269}"/>
              </a:ext>
            </a:extLst>
          </p:cNvPr>
          <p:cNvSpPr txBox="1"/>
          <p:nvPr/>
        </p:nvSpPr>
        <p:spPr>
          <a:xfrm>
            <a:off x="2357241" y="8493689"/>
            <a:ext cx="13573511" cy="860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hr-HR" sz="1600" b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Slika 1. 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Kemijske strukture </a:t>
            </a:r>
            <a:r>
              <a:rPr lang="hr-HR" sz="16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triazolnih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fungicida testiranih u ovom istraživanju: </a:t>
            </a:r>
            <a:r>
              <a:rPr lang="hr-HR" sz="16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triadimefon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(a), </a:t>
            </a:r>
            <a:r>
              <a:rPr lang="hr-HR" sz="16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tebukonazol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(b), </a:t>
            </a:r>
            <a:r>
              <a:rPr lang="hr-HR" sz="16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epoksikonazol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(c) i </a:t>
            </a:r>
            <a:r>
              <a:rPr lang="hr-HR" sz="1600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metkonazol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(d) </a:t>
            </a:r>
            <a:endParaRPr lang="hr-HR" sz="1400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3640"/>
              </a:lnSpc>
            </a:pPr>
            <a:endParaRPr lang="hr-HR" sz="2000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0F6C3-D5DA-498A-BC8B-E46C1CA26D73}"/>
              </a:ext>
            </a:extLst>
          </p:cNvPr>
          <p:cNvGrpSpPr/>
          <p:nvPr/>
        </p:nvGrpSpPr>
        <p:grpSpPr>
          <a:xfrm>
            <a:off x="2734579" y="5816270"/>
            <a:ext cx="12170772" cy="2565990"/>
            <a:chOff x="2734579" y="5816270"/>
            <a:chExt cx="12170772" cy="256599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E68C48-43C3-43B2-AE08-AAED1E8ECCD7}"/>
                </a:ext>
              </a:extLst>
            </p:cNvPr>
            <p:cNvGrpSpPr/>
            <p:nvPr/>
          </p:nvGrpSpPr>
          <p:grpSpPr>
            <a:xfrm>
              <a:off x="2734579" y="5816270"/>
              <a:ext cx="12170772" cy="2304123"/>
              <a:chOff x="2250078" y="5862702"/>
              <a:chExt cx="12170772" cy="230412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000BAA9-ECE0-4454-9FB2-3943CBD19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0078" y="6233508"/>
                <a:ext cx="2409825" cy="173069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DE1AE80-BA94-491D-9B3E-E60745C87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7577" y="6195331"/>
                <a:ext cx="3143250" cy="17526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34E08E1-5594-4461-802F-B2B126B06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9910" y="5862702"/>
                <a:ext cx="2304123" cy="230412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2815C6B-E428-46E5-84DF-6CEE0F7E3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4800" y="6195331"/>
                <a:ext cx="2686050" cy="1704975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463E3A-33E0-4504-BFC7-528E22B18A04}"/>
                </a:ext>
              </a:extLst>
            </p:cNvPr>
            <p:cNvGrpSpPr/>
            <p:nvPr/>
          </p:nvGrpSpPr>
          <p:grpSpPr>
            <a:xfrm>
              <a:off x="3939491" y="8007356"/>
              <a:ext cx="9889751" cy="374904"/>
              <a:chOff x="3939491" y="8007356"/>
              <a:chExt cx="9889751" cy="37490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678603-4D18-429E-8A94-C88C4B1511D5}"/>
                  </a:ext>
                </a:extLst>
              </p:cNvPr>
              <p:cNvSpPr txBox="1"/>
              <p:nvPr/>
            </p:nvSpPr>
            <p:spPr>
              <a:xfrm>
                <a:off x="3939491" y="801292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>
                    <a:latin typeface="Bahnschrift Light" panose="020B0502040204020203" pitchFamily="34" charset="0"/>
                  </a:rPr>
                  <a:t>a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0CC6D5-FCB2-4245-97A1-E173B8723B40}"/>
                  </a:ext>
                </a:extLst>
              </p:cNvPr>
              <p:cNvSpPr txBox="1"/>
              <p:nvPr/>
            </p:nvSpPr>
            <p:spPr>
              <a:xfrm>
                <a:off x="7009654" y="801292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>
                    <a:latin typeface="Bahnschrift Light" panose="020B0502040204020203" pitchFamily="34" charset="0"/>
                  </a:rPr>
                  <a:t>b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D8DB6A-A7E8-4625-93CD-9B5C156B5F17}"/>
                  </a:ext>
                </a:extLst>
              </p:cNvPr>
              <p:cNvSpPr txBox="1"/>
              <p:nvPr/>
            </p:nvSpPr>
            <p:spPr>
              <a:xfrm>
                <a:off x="10342423" y="800735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>
                    <a:latin typeface="Bahnschrift Light" panose="020B0502040204020203" pitchFamily="34" charset="0"/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D18B12-48F2-47B3-B6DA-686763135A09}"/>
                  </a:ext>
                </a:extLst>
              </p:cNvPr>
              <p:cNvSpPr txBox="1"/>
              <p:nvPr/>
            </p:nvSpPr>
            <p:spPr>
              <a:xfrm>
                <a:off x="13519542" y="800735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>
                    <a:latin typeface="Bahnschrift Light" panose="020B0502040204020203" pitchFamily="34" charset="0"/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7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3EC5449B-53E6-4519-B7EE-951A4C4B5C26}"/>
              </a:ext>
            </a:extLst>
          </p:cNvPr>
          <p:cNvSpPr txBox="1"/>
          <p:nvPr/>
        </p:nvSpPr>
        <p:spPr>
          <a:xfrm>
            <a:off x="1207338" y="3298735"/>
            <a:ext cx="13577602" cy="363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Dugotrajna izloženost  rizik od respiratornih bolesti: astma, upala i rak pluća, ali i hormonskih, reproduktivnih te razvojnih poremećaja</a:t>
            </a:r>
          </a:p>
          <a:p>
            <a:pPr algn="just">
              <a:lnSpc>
                <a:spcPts val="3640"/>
              </a:lnSpc>
            </a:pPr>
            <a:endParaRPr lang="hr-HR" dirty="0"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Zdravstveni rizik od izloženosti pesticidima putem udisanja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raspršivanje kapljica i isparavanje pesticida nakon njihove primjene</a:t>
            </a: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3640"/>
              </a:lnSpc>
            </a:pPr>
            <a:endParaRPr lang="hr-HR" sz="2000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923326" y="1184536"/>
            <a:ext cx="13422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Respiratorna izloženost </a:t>
            </a:r>
            <a:r>
              <a:rPr lang="hr-HR" sz="4400" b="1" dirty="0" err="1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triazolnim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fungicidima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4651B-28E1-4917-A095-F0537C901FD7}"/>
              </a:ext>
            </a:extLst>
          </p:cNvPr>
          <p:cNvSpPr txBox="1"/>
          <p:nvPr/>
        </p:nvSpPr>
        <p:spPr>
          <a:xfrm>
            <a:off x="1371600" y="2550502"/>
            <a:ext cx="137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Biodostupnost pesticida i procjena zdravstvenog rizika prilikom primjene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E5BB9-901F-4A26-99EC-B2396C31C0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060" y="3132066"/>
            <a:ext cx="2180134" cy="21801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ABB747-1D1E-4AFF-85F8-E55B13D91B67}"/>
              </a:ext>
            </a:extLst>
          </p:cNvPr>
          <p:cNvGrpSpPr/>
          <p:nvPr/>
        </p:nvGrpSpPr>
        <p:grpSpPr>
          <a:xfrm>
            <a:off x="3987042" y="6001492"/>
            <a:ext cx="9295311" cy="732534"/>
            <a:chOff x="3698966" y="4242267"/>
            <a:chExt cx="9295311" cy="73253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D7C694C-FDBA-4918-A7F6-2C6A610CD560}"/>
                </a:ext>
              </a:extLst>
            </p:cNvPr>
            <p:cNvSpPr/>
            <p:nvPr/>
          </p:nvSpPr>
          <p:spPr>
            <a:xfrm>
              <a:off x="3698966" y="4242267"/>
              <a:ext cx="3733800" cy="732534"/>
            </a:xfrm>
            <a:prstGeom prst="roundRect">
              <a:avLst/>
            </a:prstGeom>
            <a:solidFill>
              <a:srgbClr val="D5E5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koncentracija</a:t>
              </a:r>
              <a:r>
                <a:rPr lang="hr-HR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 pesticida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ECA0738-50F2-46E1-B721-4B9602E5A96E}"/>
                </a:ext>
              </a:extLst>
            </p:cNvPr>
            <p:cNvSpPr/>
            <p:nvPr/>
          </p:nvSpPr>
          <p:spPr>
            <a:xfrm>
              <a:off x="9260477" y="4242267"/>
              <a:ext cx="3733800" cy="732534"/>
            </a:xfrm>
            <a:prstGeom prst="roundRect">
              <a:avLst/>
            </a:prstGeom>
            <a:solidFill>
              <a:srgbClr val="D5E5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 err="1">
                  <a:solidFill>
                    <a:schemeClr val="tx1"/>
                  </a:solidFill>
                  <a:latin typeface="Bahnschrift Light" panose="020B0502040204020203" pitchFamily="34" charset="0"/>
                </a:rPr>
                <a:t>bioraspoloživost</a:t>
              </a:r>
              <a:r>
                <a:rPr lang="hr-HR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 pesticida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C04174F-AB5B-499E-912E-4AE4C38715A8}"/>
              </a:ext>
            </a:extLst>
          </p:cNvPr>
          <p:cNvSpPr/>
          <p:nvPr/>
        </p:nvSpPr>
        <p:spPr>
          <a:xfrm>
            <a:off x="4627197" y="7307162"/>
            <a:ext cx="8015002" cy="1309810"/>
          </a:xfrm>
          <a:prstGeom prst="roundRect">
            <a:avLst/>
          </a:prstGeom>
          <a:noFill/>
          <a:ln w="9525" cap="flat" cmpd="sng" algn="ctr">
            <a:solidFill>
              <a:srgbClr val="B8D3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latin typeface="Bahnschrift Light" panose="020B0502040204020203" pitchFamily="34" charset="0"/>
              </a:rPr>
              <a:t>samo dio inhaliranih pesticida u konačnici dostupan za apsorpciju u plućima te potom za potencijalni transport kroz organizam putem krvotoka</a:t>
            </a: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E98FCAE7-1B74-4619-9751-F7AA972874F1}"/>
              </a:ext>
            </a:extLst>
          </p:cNvPr>
          <p:cNvSpPr/>
          <p:nvPr/>
        </p:nvSpPr>
        <p:spPr>
          <a:xfrm rot="-1200271">
            <a:off x="14127249" y="6993270"/>
            <a:ext cx="1768304" cy="1432649"/>
          </a:xfrm>
          <a:custGeom>
            <a:avLst/>
            <a:gdLst/>
            <a:ahLst/>
            <a:cxnLst/>
            <a:rect l="l" t="t" r="r" b="b"/>
            <a:pathLst>
              <a:path w="4473423" h="3879678">
                <a:moveTo>
                  <a:pt x="0" y="0"/>
                </a:moveTo>
                <a:lnTo>
                  <a:pt x="4473423" y="0"/>
                </a:lnTo>
                <a:lnTo>
                  <a:pt x="4473423" y="3879678"/>
                </a:lnTo>
                <a:lnTo>
                  <a:pt x="0" y="38796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19432341">
            <a:off x="450180" y="6703136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0274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5" y="1133536"/>
            <a:ext cx="13422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M</a:t>
            </a:r>
            <a:r>
              <a:rPr lang="hr-HR" sz="4400" b="1" dirty="0" err="1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etodološki</a:t>
            </a:r>
            <a:r>
              <a:rPr lang="es-ES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pristupi</a:t>
            </a:r>
            <a:r>
              <a:rPr lang="es-ES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u</a:t>
            </a:r>
            <a:r>
              <a:rPr lang="es-ES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određivanju </a:t>
            </a:r>
            <a:r>
              <a:rPr lang="es-ES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IBA </a:t>
            </a:r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vrijednosti fungicida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C0EB9284-A11A-4E76-B912-7E98A0AB511D}"/>
              </a:ext>
            </a:extLst>
          </p:cNvPr>
          <p:cNvSpPr txBox="1"/>
          <p:nvPr/>
        </p:nvSpPr>
        <p:spPr>
          <a:xfrm>
            <a:off x="12216128" y="3596907"/>
            <a:ext cx="5690864" cy="5466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hr-HR" u="sng" dirty="0">
                <a:latin typeface="Bahnschrift Light" panose="020B0502040204020203" pitchFamily="34" charset="0"/>
              </a:rPr>
              <a:t>Mrežni sustav za </a:t>
            </a:r>
            <a:r>
              <a:rPr lang="hr-HR" u="sng" dirty="0" err="1">
                <a:latin typeface="Bahnschrift Light" panose="020B0502040204020203" pitchFamily="34" charset="0"/>
              </a:rPr>
              <a:t>Bayesovu</a:t>
            </a:r>
            <a:r>
              <a:rPr lang="hr-HR" u="sng" dirty="0">
                <a:latin typeface="Bahnschrift Light" panose="020B0502040204020203" pitchFamily="34" charset="0"/>
              </a:rPr>
              <a:t> procjenu</a:t>
            </a:r>
            <a:endParaRPr lang="hr-HR" sz="1600" u="sng" dirty="0">
              <a:solidFill>
                <a:srgbClr val="000000"/>
              </a:solidFill>
              <a:latin typeface="Bahnschrift Light" panose="020B0502040204020203" pitchFamily="34" charset="0"/>
              <a:ea typeface="Inter"/>
              <a:cs typeface="Inter"/>
              <a:sym typeface="Inter"/>
            </a:endParaRPr>
          </a:p>
          <a:p>
            <a:pPr marL="285750" indent="-285750" algn="just">
              <a:lnSpc>
                <a:spcPts val="3640"/>
              </a:lnSpc>
              <a:buFontTx/>
              <a:buChar char="-"/>
            </a:pPr>
            <a:r>
              <a:rPr lang="hr-HR" sz="1600" b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BMD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(</a:t>
            </a:r>
            <a:r>
              <a:rPr lang="hr-HR" sz="1600" i="1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benchmark</a:t>
            </a:r>
            <a:r>
              <a:rPr lang="hr-HR" sz="1600" i="1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 </a:t>
            </a:r>
            <a:r>
              <a:rPr lang="hr-HR" sz="1600" i="1" dirty="0" err="1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dose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Inter"/>
              </a:rPr>
              <a:t>) </a:t>
            </a:r>
            <a:r>
              <a:rPr lang="hr-HR" sz="1600" dirty="0">
                <a:solidFill>
                  <a:srgbClr val="000000"/>
                </a:solidFill>
                <a:latin typeface="Bahnschrift Light" panose="020B0502040204020203" pitchFamily="34" charset="0"/>
                <a:ea typeface="Inter"/>
                <a:cs typeface="Inter"/>
                <a:sym typeface="Wingdings" panose="05000000000000000000" pitchFamily="2" charset="2"/>
              </a:rPr>
              <a:t> </a:t>
            </a:r>
            <a:r>
              <a:rPr lang="hr-HR" sz="1600" dirty="0">
                <a:latin typeface="Bahnschrift Light" panose="020B0502040204020203" pitchFamily="34" charset="0"/>
              </a:rPr>
              <a:t>sigurnosna granična vrijednost izloženosti inhalaciji pesticida (BMDL </a:t>
            </a:r>
            <a:r>
              <a:rPr lang="hr-HR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sz="1600" dirty="0">
                <a:latin typeface="Bahnschrift Light" panose="020B0502040204020203" pitchFamily="34" charset="0"/>
              </a:rPr>
              <a:t>95 % -</a:t>
            </a:r>
            <a:r>
              <a:rPr lang="hr-HR" sz="1600" dirty="0" err="1">
                <a:latin typeface="Bahnschrift Light" panose="020B0502040204020203" pitchFamily="34" charset="0"/>
              </a:rPr>
              <a:t>tna</a:t>
            </a:r>
            <a:r>
              <a:rPr lang="hr-HR" sz="1600" dirty="0">
                <a:latin typeface="Bahnschrift Light" panose="020B0502040204020203" pitchFamily="34" charset="0"/>
              </a:rPr>
              <a:t> granica pouzdanosti)</a:t>
            </a:r>
          </a:p>
          <a:p>
            <a:pPr algn="just">
              <a:lnSpc>
                <a:spcPts val="3640"/>
              </a:lnSpc>
            </a:pPr>
            <a:r>
              <a:rPr lang="hr-HR" u="sng" dirty="0">
                <a:latin typeface="Bahnschrift Light" panose="020B0502040204020203" pitchFamily="34" charset="0"/>
              </a:rPr>
              <a:t>Omjer izloženosti (MOE)</a:t>
            </a:r>
            <a:r>
              <a:rPr lang="hr-HR" sz="1600" u="sng" dirty="0">
                <a:latin typeface="Bahnschrift Light" panose="020B0502040204020203" pitchFamily="34" charset="0"/>
              </a:rPr>
              <a:t> </a:t>
            </a:r>
          </a:p>
          <a:p>
            <a:pPr marL="285750" indent="-285750" algn="just">
              <a:lnSpc>
                <a:spcPts val="3640"/>
              </a:lnSpc>
              <a:buFontTx/>
              <a:buChar char="-"/>
            </a:pPr>
            <a:r>
              <a:rPr lang="hr-HR" sz="1600" dirty="0">
                <a:latin typeface="Bahnschrift Light" panose="020B0502040204020203" pitchFamily="34" charset="0"/>
              </a:rPr>
              <a:t>procjena inhalacije odabranih pesticida </a:t>
            </a:r>
          </a:p>
          <a:p>
            <a:pPr marL="285750" indent="-285750" algn="just">
              <a:lnSpc>
                <a:spcPts val="3640"/>
              </a:lnSpc>
              <a:buFontTx/>
              <a:buChar char="-"/>
            </a:pPr>
            <a:r>
              <a:rPr lang="hr-HR" sz="1600" dirty="0">
                <a:solidFill>
                  <a:srgbClr val="C00000"/>
                </a:solidFill>
                <a:latin typeface="Bahnschrift Light" panose="020B0502040204020203" pitchFamily="34" charset="0"/>
              </a:rPr>
              <a:t>MOE &lt; 100 </a:t>
            </a:r>
            <a:r>
              <a:rPr lang="hr-HR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 izloženost određenoj koncentraciji pesticida može predstavljati rizik</a:t>
            </a:r>
          </a:p>
          <a:p>
            <a:pPr algn="just">
              <a:lnSpc>
                <a:spcPts val="3640"/>
              </a:lnSpc>
            </a:pPr>
            <a:r>
              <a:rPr lang="hr-HR" sz="1600" b="1" dirty="0">
                <a:latin typeface="Bahnschrift Light" panose="020B0502040204020203" pitchFamily="34" charset="0"/>
              </a:rPr>
              <a:t>IE</a:t>
            </a:r>
            <a:r>
              <a:rPr lang="hr-HR" sz="1600" dirty="0">
                <a:latin typeface="Bahnschrift Light" panose="020B0502040204020203" pitchFamily="34" charset="0"/>
              </a:rPr>
              <a:t> (</a:t>
            </a:r>
            <a:r>
              <a:rPr lang="hr-HR" sz="1600" i="1" dirty="0" err="1">
                <a:latin typeface="Bahnschrift Light" panose="020B0502040204020203" pitchFamily="34" charset="0"/>
              </a:rPr>
              <a:t>inhalation</a:t>
            </a:r>
            <a:r>
              <a:rPr lang="hr-HR" sz="1600" i="1" dirty="0">
                <a:latin typeface="Bahnschrift Light" panose="020B0502040204020203" pitchFamily="34" charset="0"/>
              </a:rPr>
              <a:t> </a:t>
            </a:r>
            <a:r>
              <a:rPr lang="hr-HR" sz="1600" i="1" dirty="0" err="1">
                <a:latin typeface="Bahnschrift Light" panose="020B0502040204020203" pitchFamily="34" charset="0"/>
              </a:rPr>
              <a:t>exposure</a:t>
            </a:r>
            <a:r>
              <a:rPr lang="hr-HR" sz="1600" dirty="0">
                <a:latin typeface="Bahnschrift Light" panose="020B0502040204020203" pitchFamily="34" charset="0"/>
              </a:rPr>
              <a:t>) </a:t>
            </a:r>
            <a:r>
              <a:rPr lang="hr-HR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sz="1600" dirty="0">
                <a:latin typeface="Bahnschrift Light" panose="020B0502040204020203" pitchFamily="34" charset="0"/>
              </a:rPr>
              <a:t>prosječni dnevni unos pesticida udisanjem</a:t>
            </a:r>
          </a:p>
          <a:p>
            <a:pPr algn="just">
              <a:lnSpc>
                <a:spcPts val="3640"/>
              </a:lnSpc>
            </a:pPr>
            <a:r>
              <a:rPr lang="hr-HR" sz="1600" b="1" dirty="0">
                <a:latin typeface="Bahnschrift Light" panose="020B0502040204020203" pitchFamily="34" charset="0"/>
              </a:rPr>
              <a:t>UE</a:t>
            </a:r>
            <a:r>
              <a:rPr lang="hr-HR" sz="1600" dirty="0">
                <a:latin typeface="Bahnschrift Light" panose="020B0502040204020203" pitchFamily="34" charset="0"/>
              </a:rPr>
              <a:t> (</a:t>
            </a:r>
            <a:r>
              <a:rPr lang="hr-HR" sz="1600" i="1" dirty="0" err="1">
                <a:latin typeface="Bahnschrift Light" panose="020B0502040204020203" pitchFamily="34" charset="0"/>
              </a:rPr>
              <a:t>unit</a:t>
            </a:r>
            <a:r>
              <a:rPr lang="hr-HR" sz="1600" i="1" dirty="0">
                <a:latin typeface="Bahnschrift Light" panose="020B0502040204020203" pitchFamily="34" charset="0"/>
              </a:rPr>
              <a:t> </a:t>
            </a:r>
            <a:r>
              <a:rPr lang="hr-HR" sz="1600" i="1" dirty="0" err="1">
                <a:latin typeface="Bahnschrift Light" panose="020B0502040204020203" pitchFamily="34" charset="0"/>
              </a:rPr>
              <a:t>exposure</a:t>
            </a:r>
            <a:r>
              <a:rPr lang="hr-HR" sz="1600" dirty="0">
                <a:latin typeface="Bahnschrift Light" panose="020B0502040204020203" pitchFamily="34" charset="0"/>
              </a:rPr>
              <a:t>) </a:t>
            </a:r>
            <a:r>
              <a:rPr lang="hr-HR" sz="16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r-HR" sz="1600" dirty="0">
                <a:latin typeface="Bahnschrift Light" panose="020B0502040204020203" pitchFamily="34" charset="0"/>
              </a:rPr>
              <a:t>izloženost inhalaciji pesticida tijekom njihova raspršivanja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40C151-F120-4AFE-AF72-C1BFD3CC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01402"/>
            <a:ext cx="3738068" cy="23943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FF08A4-4E3A-47E6-B778-18F0B5F6A30A}"/>
              </a:ext>
            </a:extLst>
          </p:cNvPr>
          <p:cNvGrpSpPr/>
          <p:nvPr/>
        </p:nvGrpSpPr>
        <p:grpSpPr>
          <a:xfrm>
            <a:off x="1011602" y="2885286"/>
            <a:ext cx="15622754" cy="1267614"/>
            <a:chOff x="1011610" y="3151994"/>
            <a:chExt cx="15622754" cy="1267614"/>
          </a:xfrm>
        </p:grpSpPr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B071B7AB-CAC2-4AF6-A2E6-4071987489B7}"/>
                </a:ext>
              </a:extLst>
            </p:cNvPr>
            <p:cNvSpPr txBox="1"/>
            <p:nvPr/>
          </p:nvSpPr>
          <p:spPr>
            <a:xfrm>
              <a:off x="1011610" y="3261791"/>
              <a:ext cx="2819400" cy="1157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hr-HR" sz="2200" b="1" dirty="0">
                  <a:solidFill>
                    <a:srgbClr val="000000"/>
                  </a:solidFill>
                  <a:latin typeface="Bahnschrift Light" panose="020B0502040204020203" pitchFamily="34" charset="0"/>
                  <a:ea typeface="Inter Bold"/>
                  <a:cs typeface="Inter Bold"/>
                  <a:sym typeface="Inter Bold"/>
                </a:rPr>
                <a:t>Simulacija raspršivanja</a:t>
              </a:r>
              <a:endParaRPr lang="en-US" sz="2200" b="1" dirty="0">
                <a:solidFill>
                  <a:srgbClr val="000000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3178906D-2850-4E92-90B1-80117386BF14}"/>
                </a:ext>
              </a:extLst>
            </p:cNvPr>
            <p:cNvSpPr txBox="1"/>
            <p:nvPr/>
          </p:nvSpPr>
          <p:spPr>
            <a:xfrm>
              <a:off x="8451671" y="3226228"/>
              <a:ext cx="3521475" cy="11630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hr-HR" sz="2200" b="1" dirty="0" err="1">
                  <a:solidFill>
                    <a:srgbClr val="000000"/>
                  </a:solidFill>
                  <a:latin typeface="Bahnschrift Light" panose="020B0502040204020203" pitchFamily="34" charset="0"/>
                  <a:ea typeface="Inter Bold"/>
                  <a:cs typeface="Inter Bold"/>
                  <a:sym typeface="Inter Bold"/>
                </a:rPr>
                <a:t>Citotoksičnost</a:t>
              </a:r>
              <a:r>
                <a:rPr lang="hr-HR" sz="2200" b="1" dirty="0">
                  <a:solidFill>
                    <a:srgbClr val="000000"/>
                  </a:solidFill>
                  <a:latin typeface="Bahnschrift Light" panose="020B0502040204020203" pitchFamily="34" charset="0"/>
                  <a:ea typeface="Inter Bold"/>
                  <a:cs typeface="Inter Bold"/>
                  <a:sym typeface="Inter Bold"/>
                </a:rPr>
                <a:t> A549 stanične linije</a:t>
              </a:r>
              <a:endParaRPr lang="en-US" sz="2200" b="1" dirty="0">
                <a:solidFill>
                  <a:srgbClr val="000000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67AE938E-48A7-4460-B108-BF489BE842BE}"/>
                </a:ext>
              </a:extLst>
            </p:cNvPr>
            <p:cNvSpPr txBox="1"/>
            <p:nvPr/>
          </p:nvSpPr>
          <p:spPr>
            <a:xfrm>
              <a:off x="13560444" y="3151994"/>
              <a:ext cx="3073920" cy="534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hr-HR" sz="2400" b="1" dirty="0">
                  <a:solidFill>
                    <a:srgbClr val="000000"/>
                  </a:solidFill>
                  <a:latin typeface="Bahnschrift Light" panose="020B0502040204020203" pitchFamily="34" charset="0"/>
                  <a:ea typeface="Inter Bold"/>
                  <a:cs typeface="Inter Bold"/>
                  <a:sym typeface="Inter Bold"/>
                </a:rPr>
                <a:t>Izračun</a:t>
              </a:r>
              <a:endParaRPr lang="en-US" sz="2400" b="1" dirty="0">
                <a:solidFill>
                  <a:srgbClr val="000000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4691463F-02BA-4E8A-B35D-E4DCAE3FCEE7}"/>
                </a:ext>
              </a:extLst>
            </p:cNvPr>
            <p:cNvSpPr txBox="1"/>
            <p:nvPr/>
          </p:nvSpPr>
          <p:spPr>
            <a:xfrm>
              <a:off x="4586242" y="3246605"/>
              <a:ext cx="3274430" cy="1157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hr-HR" sz="2200" b="1" dirty="0">
                  <a:solidFill>
                    <a:srgbClr val="000000"/>
                  </a:solidFill>
                  <a:latin typeface="Bahnschrift Light" panose="020B0502040204020203" pitchFamily="34" charset="0"/>
                  <a:ea typeface="Inter Bold"/>
                  <a:cs typeface="Inter Bold"/>
                  <a:sym typeface="Inter Bold"/>
                </a:rPr>
                <a:t>Simulirane plućne tekućine</a:t>
              </a:r>
              <a:endParaRPr lang="en-US" sz="2200" b="1" dirty="0">
                <a:solidFill>
                  <a:srgbClr val="000000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62003D7-BEE9-4F82-BF75-60788B104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067300"/>
            <a:ext cx="2811251" cy="2074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201008-9377-4477-8EBA-035C1574A5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646" r="68978" b="42787"/>
          <a:stretch/>
        </p:blipFill>
        <p:spPr>
          <a:xfrm>
            <a:off x="8839200" y="4726665"/>
            <a:ext cx="2667000" cy="2702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A43D7-99F7-4974-8B2A-36C3ABFF18CA}"/>
              </a:ext>
            </a:extLst>
          </p:cNvPr>
          <p:cNvSpPr txBox="1"/>
          <p:nvPr/>
        </p:nvSpPr>
        <p:spPr>
          <a:xfrm>
            <a:off x="5236976" y="7490553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>
                <a:latin typeface="Bahnschrift Light" panose="020B0502040204020203" pitchFamily="34" charset="0"/>
              </a:rPr>
              <a:t>Vrijeme ekstrakcije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Bahnschrift Light" panose="020B0502040204020203" pitchFamily="34" charset="0"/>
              </a:rPr>
              <a:t>S/L omjer 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Bahnschrift Light" panose="020B0502040204020203" pitchFamily="34" charset="0"/>
              </a:rPr>
              <a:t>Učestalost agitacije</a:t>
            </a:r>
          </a:p>
        </p:txBody>
      </p:sp>
    </p:spTree>
    <p:extLst>
      <p:ext uri="{BB962C8B-B14F-4D97-AF65-F5344CB8AC3E}">
        <p14:creationId xmlns:p14="http://schemas.microsoft.com/office/powerpoint/2010/main" val="119256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5" y="1133536"/>
            <a:ext cx="13422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Utjecaj vremena ekstrakcije, S/L omjera i učestalosti agitacije na određivanje IBA vrijednosti 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071B7AB-CAC2-4AF6-A2E6-4071987489B7}"/>
              </a:ext>
            </a:extLst>
          </p:cNvPr>
          <p:cNvSpPr txBox="1"/>
          <p:nvPr/>
        </p:nvSpPr>
        <p:spPr>
          <a:xfrm>
            <a:off x="1447800" y="3102936"/>
            <a:ext cx="3331798" cy="52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hr-HR" sz="2200" b="1" dirty="0">
                <a:solidFill>
                  <a:srgbClr val="2E58A6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rPr>
              <a:t>Vrijeme ekstrakcije</a:t>
            </a:r>
            <a:endParaRPr lang="en-US" sz="2200" b="1" dirty="0">
              <a:solidFill>
                <a:srgbClr val="2E58A6"/>
              </a:solidFill>
              <a:latin typeface="Bahnschrift Light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AFFE76-B0D0-4C65-AEFF-2A9BA7082EAE}"/>
              </a:ext>
            </a:extLst>
          </p:cNvPr>
          <p:cNvGrpSpPr/>
          <p:nvPr/>
        </p:nvGrpSpPr>
        <p:grpSpPr>
          <a:xfrm>
            <a:off x="10385354" y="2933700"/>
            <a:ext cx="6683445" cy="4635407"/>
            <a:chOff x="9829800" y="3040369"/>
            <a:chExt cx="6733530" cy="47116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0763CD-5F7B-43E3-849D-F883FC83E064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9829800" y="3040369"/>
              <a:ext cx="6733530" cy="4586955"/>
            </a:xfrm>
            <a:prstGeom prst="rect">
              <a:avLst/>
            </a:prstGeom>
          </p:spPr>
        </p:pic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CC7F77C1-2326-4484-945D-01EA62C4FDE8}"/>
                </a:ext>
              </a:extLst>
            </p:cNvPr>
            <p:cNvSpPr txBox="1"/>
            <p:nvPr/>
          </p:nvSpPr>
          <p:spPr>
            <a:xfrm rot="16200000">
              <a:off x="8022689" y="4939494"/>
              <a:ext cx="4430136" cy="6318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Inhalacijska biodostupnost (%)</a:t>
              </a:r>
              <a:endPara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9E1993F5-32F6-4765-9055-903E9FE10111}"/>
                </a:ext>
              </a:extLst>
            </p:cNvPr>
            <p:cNvSpPr txBox="1"/>
            <p:nvPr/>
          </p:nvSpPr>
          <p:spPr>
            <a:xfrm>
              <a:off x="11125200" y="7124700"/>
              <a:ext cx="4462691" cy="62727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Vrijeme (sati)</a:t>
              </a:r>
              <a:endPara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1E36FE5-CC97-49D6-8F44-17D2DCB156B2}"/>
              </a:ext>
            </a:extLst>
          </p:cNvPr>
          <p:cNvSpPr txBox="1"/>
          <p:nvPr/>
        </p:nvSpPr>
        <p:spPr>
          <a:xfrm>
            <a:off x="10049657" y="7625231"/>
            <a:ext cx="764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" panose="020B0502040204020203" pitchFamily="34" charset="0"/>
              </a:rPr>
              <a:t>Slika 2. </a:t>
            </a:r>
            <a:r>
              <a:rPr lang="hr-HR" sz="1600" dirty="0">
                <a:latin typeface="Bahnschrift Light" panose="020B0502040204020203" pitchFamily="34" charset="0"/>
              </a:rPr>
              <a:t>Utjecaj vremena ekstrakcije na inhalacijsku biodostupnost </a:t>
            </a:r>
            <a:r>
              <a:rPr lang="hr-HR" sz="1600" dirty="0" err="1">
                <a:latin typeface="Bahnschrift Light" panose="020B0502040204020203" pitchFamily="34" charset="0"/>
              </a:rPr>
              <a:t>tebukonazola</a:t>
            </a:r>
            <a:r>
              <a:rPr lang="hr-HR" sz="1600" dirty="0">
                <a:latin typeface="Bahnschrift Light" panose="020B0502040204020203" pitchFamily="34" charset="0"/>
              </a:rPr>
              <a:t>. Prikazano kao standardna devijacija triju ponavljanja (prema </a:t>
            </a:r>
            <a:r>
              <a:rPr lang="hr-HR" sz="1600" dirty="0" err="1">
                <a:latin typeface="Bahnschrift Light" panose="020B0502040204020203" pitchFamily="34" charset="0"/>
              </a:rPr>
              <a:t>Xiao</a:t>
            </a:r>
            <a:r>
              <a:rPr lang="hr-HR" sz="1600" dirty="0">
                <a:latin typeface="Bahnschrift Light" panose="020B0502040204020203" pitchFamily="34" charset="0"/>
              </a:rPr>
              <a:t> i sur. 2023).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F54-F766-4929-BAD1-5D5D6C674C2A}"/>
              </a:ext>
            </a:extLst>
          </p:cNvPr>
          <p:cNvSpPr/>
          <p:nvPr/>
        </p:nvSpPr>
        <p:spPr>
          <a:xfrm>
            <a:off x="2701509" y="8348809"/>
            <a:ext cx="1520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Xiao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J,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K,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Zhang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S, Jiang S,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Liu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Lv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Shi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Y.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Inhalation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bioaccessibility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inhaled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fungicides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and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health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risk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assessment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during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spraying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hr-HR" sz="1400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Pest Management Science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(2023) </a:t>
            </a:r>
            <a:r>
              <a:rPr lang="hr-HR" sz="14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79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(5), 1768-76.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93670-C6B7-48C4-8E7F-92FAF11F1046}"/>
              </a:ext>
            </a:extLst>
          </p:cNvPr>
          <p:cNvSpPr/>
          <p:nvPr/>
        </p:nvSpPr>
        <p:spPr>
          <a:xfrm>
            <a:off x="1617614" y="4200530"/>
            <a:ext cx="7526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IBA vrijednost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tebukonazola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: 38,1–48,3 %</a:t>
            </a:r>
          </a:p>
          <a:p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Do šestog sata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b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rza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ekstracija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plato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odabrani vremenski raspon ispitivanja dovoljan za procjenu IBA vrijednosti </a:t>
            </a:r>
            <a:endParaRPr lang="hr-HR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1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-12573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55256" y="1028700"/>
            <a:ext cx="134227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733800" y="9258300"/>
            <a:ext cx="138684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BDEDB83-66E3-40CC-8BEA-404C4B263846}"/>
              </a:ext>
            </a:extLst>
          </p:cNvPr>
          <p:cNvSpPr/>
          <p:nvPr/>
        </p:nvSpPr>
        <p:spPr>
          <a:xfrm rot="10800000">
            <a:off x="0" y="8997100"/>
            <a:ext cx="6553200" cy="2623400"/>
          </a:xfrm>
          <a:custGeom>
            <a:avLst/>
            <a:gdLst/>
            <a:ahLst/>
            <a:cxnLst/>
            <a:rect l="l" t="t" r="r" b="b"/>
            <a:pathLst>
              <a:path w="8829871" h="3882432">
                <a:moveTo>
                  <a:pt x="0" y="0"/>
                </a:moveTo>
                <a:lnTo>
                  <a:pt x="8829871" y="0"/>
                </a:lnTo>
                <a:lnTo>
                  <a:pt x="8829871" y="3882432"/>
                </a:lnTo>
                <a:lnTo>
                  <a:pt x="0" y="388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FBF7B8-70FB-44A0-943D-1C1018A9E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8534397" y="0"/>
            <a:ext cx="1219200" cy="104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982C5-DA8E-4C76-8CC4-D9C8FDD471D5}"/>
              </a:ext>
            </a:extLst>
          </p:cNvPr>
          <p:cNvSpPr txBox="1"/>
          <p:nvPr/>
        </p:nvSpPr>
        <p:spPr>
          <a:xfrm>
            <a:off x="1143000" y="6434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11. ožujka 2026.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D0BAA96-F9C6-4B42-9617-194A13F59F84}"/>
              </a:ext>
            </a:extLst>
          </p:cNvPr>
          <p:cNvSpPr/>
          <p:nvPr/>
        </p:nvSpPr>
        <p:spPr>
          <a:xfrm rot="1092187">
            <a:off x="16659048" y="1687642"/>
            <a:ext cx="1581503" cy="1354053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B756E-6903-4C16-9FBB-F60DFF29D310}"/>
              </a:ext>
            </a:extLst>
          </p:cNvPr>
          <p:cNvSpPr txBox="1"/>
          <p:nvPr/>
        </p:nvSpPr>
        <p:spPr>
          <a:xfrm>
            <a:off x="15097404" y="9334834"/>
            <a:ext cx="23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latin typeface="Bahnschrift Light" panose="020B0502040204020203" pitchFamily="34" charset="0"/>
              </a:rPr>
              <a:t>Kemijski seminar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D1F7F-309A-4706-B8D3-66E442586CDB}"/>
              </a:ext>
            </a:extLst>
          </p:cNvPr>
          <p:cNvSpPr txBox="1"/>
          <p:nvPr/>
        </p:nvSpPr>
        <p:spPr>
          <a:xfrm>
            <a:off x="1823025" y="1133536"/>
            <a:ext cx="13422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2E58A6"/>
                </a:solidFill>
                <a:latin typeface="Bahnschrift SemiBold" panose="020B0502040204020203" pitchFamily="34" charset="0"/>
                <a:ea typeface="Roboto Bold"/>
                <a:cs typeface="Roboto Bold"/>
                <a:sym typeface="Roboto Bold"/>
              </a:rPr>
              <a:t>Utjecaj vremena ekstrakcije, S/L omjera i učestalosti agitacije na određivanje IBA vrijednosti </a:t>
            </a:r>
            <a:endParaRPr lang="hr-HR" sz="1400" b="1" dirty="0">
              <a:latin typeface="Bahnschrift SemiBold" panose="020B0502040204020203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BB0CD5-B060-4BBC-94F0-E388BFB01911}"/>
              </a:ext>
            </a:extLst>
          </p:cNvPr>
          <p:cNvSpPr/>
          <p:nvPr/>
        </p:nvSpPr>
        <p:spPr>
          <a:xfrm rot="20034208">
            <a:off x="8386839" y="9227698"/>
            <a:ext cx="1514316" cy="1154820"/>
          </a:xfrm>
          <a:custGeom>
            <a:avLst/>
            <a:gdLst/>
            <a:ahLst/>
            <a:cxnLst/>
            <a:rect l="l" t="t" r="r" b="b"/>
            <a:pathLst>
              <a:path w="2306579" h="2098702">
                <a:moveTo>
                  <a:pt x="0" y="0"/>
                </a:moveTo>
                <a:lnTo>
                  <a:pt x="2306579" y="0"/>
                </a:lnTo>
                <a:lnTo>
                  <a:pt x="2306579" y="2098702"/>
                </a:lnTo>
                <a:lnTo>
                  <a:pt x="0" y="209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071B7AB-CAC2-4AF6-A2E6-4071987489B7}"/>
              </a:ext>
            </a:extLst>
          </p:cNvPr>
          <p:cNvSpPr txBox="1"/>
          <p:nvPr/>
        </p:nvSpPr>
        <p:spPr>
          <a:xfrm>
            <a:off x="1236617" y="2858079"/>
            <a:ext cx="3331798" cy="52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hr-HR" sz="2200" b="1" dirty="0">
                <a:solidFill>
                  <a:srgbClr val="2E58A6"/>
                </a:solidFill>
                <a:latin typeface="Bahnschrift Light" panose="020B0502040204020203" pitchFamily="34" charset="0"/>
                <a:ea typeface="Inter Bold"/>
                <a:cs typeface="Inter Bold"/>
                <a:sym typeface="Inter Bold"/>
              </a:rPr>
              <a:t>S/L omjer</a:t>
            </a:r>
            <a:endParaRPr lang="en-US" sz="2200" b="1" dirty="0">
              <a:solidFill>
                <a:srgbClr val="2E58A6"/>
              </a:solidFill>
              <a:latin typeface="Bahnschrift Light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36FE5-CC97-49D6-8F44-17D2DCB156B2}"/>
              </a:ext>
            </a:extLst>
          </p:cNvPr>
          <p:cNvSpPr txBox="1"/>
          <p:nvPr/>
        </p:nvSpPr>
        <p:spPr>
          <a:xfrm>
            <a:off x="10276685" y="7572349"/>
            <a:ext cx="757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Bahnschrift Light" panose="020B0502040204020203" pitchFamily="34" charset="0"/>
              </a:rPr>
              <a:t>Slika 3. </a:t>
            </a:r>
            <a:r>
              <a:rPr lang="hr-HR" sz="1600" dirty="0">
                <a:latin typeface="Bahnschrift Light" panose="020B0502040204020203" pitchFamily="34" charset="0"/>
              </a:rPr>
              <a:t>Utjecaj S/L omjera na inhalacijsku biodostupnost </a:t>
            </a:r>
            <a:r>
              <a:rPr lang="hr-HR" sz="1600" dirty="0" err="1">
                <a:latin typeface="Bahnschrift Light" panose="020B0502040204020203" pitchFamily="34" charset="0"/>
              </a:rPr>
              <a:t>tebukonazola</a:t>
            </a:r>
            <a:r>
              <a:rPr lang="hr-HR" sz="1600" dirty="0">
                <a:latin typeface="Bahnschrift Light" panose="020B0502040204020203" pitchFamily="34" charset="0"/>
              </a:rPr>
              <a:t>. Prikazano kao standardna devijacija triju ponavljanja (prema </a:t>
            </a:r>
            <a:r>
              <a:rPr lang="hr-HR" sz="1600" dirty="0" err="1">
                <a:latin typeface="Bahnschrift Light" panose="020B0502040204020203" pitchFamily="34" charset="0"/>
              </a:rPr>
              <a:t>Xiao</a:t>
            </a:r>
            <a:r>
              <a:rPr lang="hr-HR" sz="1600" dirty="0">
                <a:latin typeface="Bahnschrift Light" panose="020B0502040204020203" pitchFamily="34" charset="0"/>
              </a:rPr>
              <a:t> i sur. 2023).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F54-F766-4929-BAD1-5D5D6C674C2A}"/>
              </a:ext>
            </a:extLst>
          </p:cNvPr>
          <p:cNvSpPr/>
          <p:nvPr/>
        </p:nvSpPr>
        <p:spPr>
          <a:xfrm>
            <a:off x="2701509" y="8348809"/>
            <a:ext cx="1520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Xiao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J,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K,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Zhang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S, Jiang S,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Liu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Lv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Liao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M,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Cao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Shi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Y.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Inhalation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bioaccessibility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inhaled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triazole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fungicides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and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health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risk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assessment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during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spraying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hr-HR" sz="1400" i="1" dirty="0">
                <a:solidFill>
                  <a:srgbClr val="000000"/>
                </a:solidFill>
                <a:latin typeface="Bahnschrift Light" panose="020B0502040204020203" pitchFamily="34" charset="0"/>
              </a:rPr>
              <a:t>Pest Management Science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. (2023) </a:t>
            </a:r>
            <a:r>
              <a:rPr lang="hr-HR" sz="14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79</a:t>
            </a:r>
            <a:r>
              <a:rPr lang="hr-HR" sz="1400" dirty="0">
                <a:solidFill>
                  <a:srgbClr val="000000"/>
                </a:solidFill>
                <a:latin typeface="Bahnschrift Light" panose="020B0502040204020203" pitchFamily="34" charset="0"/>
              </a:rPr>
              <a:t>(5), 1768-76.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93670-C6B7-48C4-8E7F-92FAF11F1046}"/>
              </a:ext>
            </a:extLst>
          </p:cNvPr>
          <p:cNvSpPr/>
          <p:nvPr/>
        </p:nvSpPr>
        <p:spPr>
          <a:xfrm>
            <a:off x="1305818" y="3992210"/>
            <a:ext cx="80348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</a:rPr>
              <a:t>1/1500 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 najveća adsorpcija u simuliranim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pleuralnim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 tekućinama kod svih ispitanih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triazolnih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 fungicida  pad vrijednosti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IBA vrijednost </a:t>
            </a:r>
            <a:r>
              <a:rPr lang="hr-HR" dirty="0" err="1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tebukonazola</a:t>
            </a: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: 40,6–55,6 %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Niži S/L omjeri  veće zasićenje otopine  ne dolazi do potpunog otapanja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Viši S/L omjeri  sustav se razrjeđuje  potpuno otapanje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Bahnschrift Ligh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34196-68F5-4AD1-93C5-A4AD656FD873}"/>
              </a:ext>
            </a:extLst>
          </p:cNvPr>
          <p:cNvGrpSpPr/>
          <p:nvPr/>
        </p:nvGrpSpPr>
        <p:grpSpPr>
          <a:xfrm>
            <a:off x="10302811" y="2906335"/>
            <a:ext cx="6748572" cy="4587519"/>
            <a:chOff x="10429503" y="2846296"/>
            <a:chExt cx="6621880" cy="44743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81C9E0-217F-4E82-9CC1-947F85838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503" y="3066061"/>
              <a:ext cx="6621880" cy="4104097"/>
            </a:xfrm>
            <a:prstGeom prst="rect">
              <a:avLst/>
            </a:prstGeom>
          </p:spPr>
        </p:pic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08478484-6A70-4179-AA62-F3A08F4B9B88}"/>
                </a:ext>
              </a:extLst>
            </p:cNvPr>
            <p:cNvSpPr txBox="1"/>
            <p:nvPr/>
          </p:nvSpPr>
          <p:spPr>
            <a:xfrm rot="16200000">
              <a:off x="8696573" y="4665323"/>
              <a:ext cx="4104098" cy="46604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Inhalacijska biodostupnost (%)</a:t>
              </a:r>
              <a:endPara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37BADBCB-3676-4E50-A431-6E14780091DD}"/>
                </a:ext>
              </a:extLst>
            </p:cNvPr>
            <p:cNvSpPr txBox="1"/>
            <p:nvPr/>
          </p:nvSpPr>
          <p:spPr>
            <a:xfrm>
              <a:off x="12818452" y="6777934"/>
              <a:ext cx="2396122" cy="5426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S/L omjer </a:t>
              </a:r>
              <a:endPara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5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2826</Words>
  <Application>Microsoft Office PowerPoint</Application>
  <PresentationFormat>Custom</PresentationFormat>
  <Paragraphs>262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Bahnschrift SemiBold</vt:lpstr>
      <vt:lpstr>Roboto Bold</vt:lpstr>
      <vt:lpstr>Inter Bold</vt:lpstr>
      <vt:lpstr>Montserrat Classic Bold</vt:lpstr>
      <vt:lpstr>Calibri</vt:lpstr>
      <vt:lpstr>Bahnschrift Light</vt:lpstr>
      <vt:lpstr>Times New Roman</vt:lpstr>
      <vt:lpstr>Wingdings</vt:lpstr>
      <vt:lpstr>Arial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Tuksar</dc:creator>
  <cp:lastModifiedBy>Petra Tuksar</cp:lastModifiedBy>
  <cp:revision>96</cp:revision>
  <dcterms:created xsi:type="dcterms:W3CDTF">2006-08-16T00:00:00Z</dcterms:created>
  <dcterms:modified xsi:type="dcterms:W3CDTF">2026-02-25T08:27:18Z</dcterms:modified>
  <dc:identifier>DAHALMBiqI8</dc:identifier>
</cp:coreProperties>
</file>