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1648" autoAdjust="0"/>
  </p:normalViewPr>
  <p:slideViewPr>
    <p:cSldViewPr>
      <p:cViewPr varScale="1">
        <p:scale>
          <a:sx n="151" d="100"/>
          <a:sy n="151" d="100"/>
        </p:scale>
        <p:origin x="2076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hr-H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hr-HR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hr-HR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F9B4DED0-0F8B-4283-8FAF-8052215050ED}" type="slidenum">
              <a:rPr lang="hr-HR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9F41B0-C818-4766-B144-1AE49C60D6E4}" type="slidenum">
              <a:rPr lang="hr-HR"/>
              <a:pPr/>
              <a:t>1</a:t>
            </a:fld>
            <a:endParaRPr lang="hr-HR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35FE62-0E42-47A5-B9E2-AB7882D63B29}" type="slidenum">
              <a:rPr lang="hr-HR"/>
              <a:pPr/>
              <a:t>2</a:t>
            </a:fld>
            <a:endParaRPr lang="hr-HR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126BDB-043C-4A2B-A7F0-61EABBCA60AF}" type="slidenum">
              <a:rPr lang="hr-HR"/>
              <a:pPr/>
              <a:t>3</a:t>
            </a:fld>
            <a:endParaRPr lang="hr-HR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D2CCB-32C4-4721-9209-032D875B97D6}" type="slidenum">
              <a:rPr lang="hr-HR"/>
              <a:pPr/>
              <a:t>4</a:t>
            </a:fld>
            <a:endParaRPr lang="hr-HR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A12E30-69D5-4981-AF7F-125A7D055D3F}" type="slidenum">
              <a:rPr lang="hr-HR"/>
              <a:pPr/>
              <a:t>5</a:t>
            </a:fld>
            <a:endParaRPr lang="hr-HR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A04A33-3240-4847-AC1B-51D85CC12052}" type="slidenum">
              <a:rPr lang="hr-HR"/>
              <a:pPr/>
              <a:t>6</a:t>
            </a:fld>
            <a:endParaRPr lang="hr-HR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E9BD3A-772C-4332-A4DA-B75F71A39147}" type="slidenum">
              <a:rPr lang="hr-HR"/>
              <a:pPr/>
              <a:t>7</a:t>
            </a:fld>
            <a:endParaRPr lang="hr-HR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1330B0-6C30-4DF6-96C1-661D2CFC3099}" type="slidenum">
              <a:rPr lang="hr-HR"/>
              <a:pPr/>
              <a:t>8</a:t>
            </a:fld>
            <a:endParaRPr lang="hr-HR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5C7E0D-346E-4EA1-802E-D4768B44A046}" type="slidenum">
              <a:rPr lang="hr-HR"/>
              <a:pPr/>
              <a:t>9</a:t>
            </a:fld>
            <a:endParaRPr lang="hr-HR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11267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68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6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4911CFF-F3D2-42CA-A7EF-2743189D37F3}" type="slidenum">
              <a:rPr lang="hr-HR"/>
              <a:pPr/>
              <a:t>‹#›</a:t>
            </a:fld>
            <a:endParaRPr lang="hr-HR"/>
          </a:p>
        </p:txBody>
      </p:sp>
      <p:sp>
        <p:nvSpPr>
          <p:cNvPr id="1127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487DC4-F6E1-43DF-8E29-B1559BB29399}" type="slidenum">
              <a:rPr lang="hr-HR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587805-1DB8-48F8-ACEF-38FAD0E8A10B}" type="slidenum">
              <a:rPr lang="hr-HR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88BFA-BD23-49C2-991B-EFB6B303F5F8}" type="slidenum">
              <a:rPr lang="hr-HR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9FF15-DD7A-4921-844F-975B44F669DC}" type="slidenum">
              <a:rPr lang="hr-HR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C23DD-43D8-4697-9BE7-9F66276038A4}" type="slidenum">
              <a:rPr lang="hr-HR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865A49-D1AA-479F-95F8-FFECC2A8B712}" type="slidenum">
              <a:rPr lang="hr-HR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CB267-338A-463D-91E8-E1618ECFD459}" type="slidenum">
              <a:rPr lang="hr-HR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48680-7361-478C-BC61-BAA02D62A1BD}" type="slidenum">
              <a:rPr lang="hr-HR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D58C4-EAB5-49A9-8F36-6BF5249987B6}" type="slidenum">
              <a:rPr lang="hr-HR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C7F0D4-3E12-4469-AA4D-6A015107D72D}" type="slidenum">
              <a:rPr lang="hr-HR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9380FE3-27C5-47F3-8383-0A2F62FC45E7}" type="slidenum">
              <a:rPr lang="hr-HR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024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4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hr-HR"/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hr-HR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F3911C9-2104-4D43-ADC1-D275D0947ABF}" type="slidenum">
              <a:rPr lang="hr-HR"/>
              <a:pPr/>
              <a:t>‹#›</a:t>
            </a:fld>
            <a:endParaRPr lang="hr-H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371600"/>
          </a:xfrm>
        </p:spPr>
        <p:txBody>
          <a:bodyPr/>
          <a:lstStyle/>
          <a:p>
            <a:r>
              <a:rPr lang="hr-HR" sz="4000" b="1" dirty="0">
                <a:latin typeface="Arial" charset="0"/>
              </a:rPr>
              <a:t>UTEMELJITELJI HISTORIJSKE GEOLOGIJE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343400"/>
            <a:ext cx="6400800" cy="381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363"/>
          </a:xfrm>
        </p:spPr>
        <p:txBody>
          <a:bodyPr/>
          <a:lstStyle/>
          <a:p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229600" cy="5867400"/>
          </a:xfrm>
        </p:spPr>
        <p:txBody>
          <a:bodyPr/>
          <a:lstStyle/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800" dirty="0"/>
              <a:t>Zemlja je formirana prije 4.6 milijardi godina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800"/>
              <a:t>prije cca 300 </a:t>
            </a:r>
            <a:r>
              <a:rPr lang="hr-HR" sz="1800" dirty="0"/>
              <a:t>tisuća godina formirana je vrsta </a:t>
            </a:r>
            <a:r>
              <a:rPr lang="hr-HR" sz="1800" i="1" dirty="0"/>
              <a:t>Homo sapiens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800" dirty="0"/>
              <a:t>"Kako je Zemlja stvorena"?, "Zašto se javljaju potresi "?, "Što se nalazi ispod tla na kojem živimo i ispod dna oceana"?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800" dirty="0">
                <a:latin typeface="Arial" charset="0"/>
              </a:rPr>
              <a:t>Geologija - bavi se proučavanjem materije - stijena od kojih je Zemlja i izgrađena, proučavanjem fizičkih i kemijskih procesa koji djeluju na tu materiju, te proučavanjem povijesti Zemlje i njenih stanovnika.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800" dirty="0"/>
              <a:t>Fizička geologija - p</a:t>
            </a:r>
            <a:r>
              <a:rPr lang="de-DE" sz="1800" dirty="0">
                <a:latin typeface="Arial" charset="0"/>
              </a:rPr>
              <a:t>orijeklo, klasifikacija i sastav materijala koji izgrađuju Zemlju, kao i procesi koji na njih djeluju, kako na njenoj površini tako i u njenoj unutrašnjosti</a:t>
            </a:r>
            <a:endParaRPr lang="hr-HR" sz="1800" dirty="0">
              <a:latin typeface="Arial" charset="0"/>
            </a:endParaRP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800" dirty="0">
                <a:latin typeface="Arial" charset="0"/>
              </a:rPr>
              <a:t>Historijska geologija – </a:t>
            </a:r>
            <a:r>
              <a:rPr lang="de-DE" sz="1800" dirty="0" err="1">
                <a:latin typeface="Arial" charset="0"/>
              </a:rPr>
              <a:t>evolucija</a:t>
            </a:r>
            <a:r>
              <a:rPr lang="hr-HR" sz="1800" dirty="0">
                <a:latin typeface="Arial" charset="0"/>
              </a:rPr>
              <a:t> Zemlje</a:t>
            </a:r>
            <a:r>
              <a:rPr lang="de-DE" sz="1800" dirty="0">
                <a:latin typeface="Arial" charset="0"/>
              </a:rPr>
              <a:t>, tj. promjene položaja kopna i mora, rast i nestajanje planinskih masiva, razvoj biljaka i životinja tijekom Zemljine prošlosti</a:t>
            </a:r>
            <a:r>
              <a:rPr lang="hr-HR" sz="1800" dirty="0">
                <a:latin typeface="Arial" charset="0"/>
              </a:rPr>
              <a:t> 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800" dirty="0">
                <a:latin typeface="Arial" charset="0"/>
              </a:rPr>
              <a:t>G</a:t>
            </a:r>
            <a:r>
              <a:rPr lang="de-DE" sz="1800" dirty="0">
                <a:latin typeface="Arial" charset="0"/>
              </a:rPr>
              <a:t>eolog proučava vidljivi i opipljivi stijenski "zapis" događanja u prošlosti i mora se u svojim razmišljanjima "vratiti" u </a:t>
            </a:r>
            <a:r>
              <a:rPr lang="hr-HR" sz="1800" dirty="0">
                <a:latin typeface="Arial" charset="0"/>
              </a:rPr>
              <a:t>p</a:t>
            </a:r>
            <a:r>
              <a:rPr lang="de-DE" sz="1800" dirty="0">
                <a:latin typeface="Arial" charset="0"/>
              </a:rPr>
              <a:t>rošlost da dokuči uvjete i način njegova nastanka. </a:t>
            </a:r>
            <a:endParaRPr lang="hr-HR" sz="1800" dirty="0">
              <a:latin typeface="Arial" charset="0"/>
            </a:endParaRP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800" dirty="0">
                <a:latin typeface="Arial" charset="0"/>
              </a:rPr>
              <a:t>p</a:t>
            </a:r>
            <a:r>
              <a:rPr lang="de-DE" sz="1800" dirty="0" err="1">
                <a:latin typeface="Arial" charset="0"/>
              </a:rPr>
              <a:t>očeci</a:t>
            </a:r>
            <a:r>
              <a:rPr lang="de-DE" sz="1800" dirty="0">
                <a:latin typeface="Arial" charset="0"/>
              </a:rPr>
              <a:t> </a:t>
            </a:r>
            <a:r>
              <a:rPr lang="hr-HR" sz="1800" dirty="0">
                <a:latin typeface="Arial" charset="0"/>
              </a:rPr>
              <a:t>G</a:t>
            </a:r>
            <a:r>
              <a:rPr lang="de-DE" sz="1800" dirty="0" err="1">
                <a:latin typeface="Arial" charset="0"/>
              </a:rPr>
              <a:t>eologije</a:t>
            </a:r>
            <a:r>
              <a:rPr lang="de-DE" sz="1800" dirty="0">
                <a:latin typeface="Arial" charset="0"/>
              </a:rPr>
              <a:t> sežu daleko u prošlost sve tamo do antičke Grčke. Kao i u drugim znanostima, napredak Historijske geologije temeljen je na stalnoj akumulaciji znanja ranijih generacija istraživača. </a:t>
            </a:r>
            <a:endParaRPr lang="hr-HR" sz="1800" dirty="0">
              <a:latin typeface="Arial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de-DE" sz="3200" b="1"/>
              <a:t>Nicolaus Steno</a:t>
            </a:r>
            <a:r>
              <a:rPr lang="hr-HR" sz="3200" b="1"/>
              <a:t> </a:t>
            </a:r>
            <a:r>
              <a:rPr lang="de-DE" sz="2000" b="1"/>
              <a:t>(1638-1687)</a:t>
            </a:r>
            <a:r>
              <a:rPr lang="hr-HR"/>
              <a:t>  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76400"/>
            <a:ext cx="4038600" cy="4343400"/>
          </a:xfrm>
        </p:spPr>
        <p:txBody>
          <a:bodyPr/>
          <a:lstStyle/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800">
                <a:latin typeface="Arial" charset="0"/>
              </a:rPr>
              <a:t>danski liječnik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800">
                <a:latin typeface="Arial" charset="0"/>
              </a:rPr>
              <a:t>tri osnovna principa Historijske</a:t>
            </a:r>
            <a:r>
              <a:rPr lang="hr-HR" sz="1800">
                <a:latin typeface="Arial" charset="0"/>
              </a:rPr>
              <a:t> geologije</a:t>
            </a:r>
            <a:r>
              <a:rPr lang="hr-HR" sz="1800"/>
              <a:t> (princip superpozicije, princip izvorne horizontalnosti naslaga, princip izvornog bočnog kontinuiteta)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800"/>
              <a:t>ovi principi su ključni za Stratigrafiju koja geolozima omogućava </a:t>
            </a:r>
            <a:r>
              <a:rPr lang="de-DE" sz="1800">
                <a:latin typeface="Arial" charset="0"/>
              </a:rPr>
              <a:t>smještavanje sedimentnih zapisa s različitih mjesta i pozicija u ispravne slijedove po vremenu njihova nastanka, </a:t>
            </a:r>
            <a:r>
              <a:rPr lang="hr-HR" sz="1800">
                <a:latin typeface="Arial" charset="0"/>
              </a:rPr>
              <a:t>te je </a:t>
            </a:r>
            <a:r>
              <a:rPr lang="de-DE" sz="1800">
                <a:latin typeface="Arial" charset="0"/>
              </a:rPr>
              <a:t>ona u stvari osnovni "ključ" za tumačenje povijesti Zemlje</a:t>
            </a:r>
            <a:r>
              <a:rPr lang="hr-HR" sz="1800">
                <a:latin typeface="Arial" charset="0"/>
              </a:rPr>
              <a:t> </a:t>
            </a:r>
          </a:p>
        </p:txBody>
      </p:sp>
      <p:pic>
        <p:nvPicPr>
          <p:cNvPr id="19464" name="Picture 8" descr="Nicolaus Steno (1638-1687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57800" y="1524000"/>
            <a:ext cx="3186113" cy="4191000"/>
          </a:xfrm>
          <a:noFill/>
          <a:ln/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68363"/>
          </a:xfrm>
        </p:spPr>
        <p:txBody>
          <a:bodyPr/>
          <a:lstStyle/>
          <a:p>
            <a:r>
              <a:rPr lang="de-DE" sz="3200" b="1"/>
              <a:t>Abraham Gotlob Werner</a:t>
            </a:r>
            <a:r>
              <a:rPr lang="hr-HR" sz="3200" b="1"/>
              <a:t> </a:t>
            </a:r>
            <a:r>
              <a:rPr lang="hr-HR" sz="2000" b="1"/>
              <a:t>(</a:t>
            </a:r>
            <a:r>
              <a:rPr lang="de-DE" sz="2000" b="1"/>
              <a:t>1749-1817</a:t>
            </a:r>
            <a:r>
              <a:rPr lang="hr-HR" sz="2000" b="1"/>
              <a:t>)</a:t>
            </a:r>
            <a:r>
              <a:rPr lang="hr-HR"/>
              <a:t>  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4038600" cy="4876800"/>
          </a:xfrm>
        </p:spPr>
        <p:txBody>
          <a:bodyPr/>
          <a:lstStyle/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400"/>
              <a:t>nijemac</a:t>
            </a:r>
            <a:r>
              <a:rPr lang="hr-HR" sz="1400"/>
              <a:t>, mineralog, n</a:t>
            </a:r>
            <a:r>
              <a:rPr lang="hr-HR" sz="1600">
                <a:latin typeface="Arial" charset="0"/>
              </a:rPr>
              <a:t>eptunist - </a:t>
            </a:r>
            <a:r>
              <a:rPr lang="de-DE" sz="1600">
                <a:latin typeface="Arial" charset="0"/>
              </a:rPr>
              <a:t>sve stijene koje izgrađuju Zemlju nastale iz jednog oceana koji je u najranijem razdoblju postojanja Zemlje prekrivao čitavu njenu površinu</a:t>
            </a:r>
            <a:r>
              <a:rPr lang="hr-HR" sz="1600">
                <a:latin typeface="Arial" charset="0"/>
              </a:rPr>
              <a:t> 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600">
                <a:latin typeface="Arial" charset="0"/>
              </a:rPr>
              <a:t>"prastare stijene" ili "Urgebirge"</a:t>
            </a:r>
            <a:r>
              <a:rPr lang="hr-HR" sz="1600">
                <a:latin typeface="Arial" charset="0"/>
              </a:rPr>
              <a:t> -  </a:t>
            </a:r>
            <a:r>
              <a:rPr lang="de-DE" sz="1600">
                <a:latin typeface="Arial" charset="0"/>
              </a:rPr>
              <a:t>magmatske i metamorfne stijene</a:t>
            </a:r>
            <a:r>
              <a:rPr lang="hr-HR" sz="1600">
                <a:latin typeface="Arial" charset="0"/>
              </a:rPr>
              <a:t> 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600">
                <a:latin typeface="Arial" charset="0"/>
              </a:rPr>
              <a:t> "prijelazne stijene" ili "Übergangsgebirge"</a:t>
            </a:r>
            <a:r>
              <a:rPr lang="hr-HR" sz="1600">
                <a:latin typeface="Arial" charset="0"/>
              </a:rPr>
              <a:t> - paleozojske </a:t>
            </a:r>
            <a:r>
              <a:rPr lang="de-DE" sz="1600">
                <a:latin typeface="Arial" charset="0"/>
              </a:rPr>
              <a:t>sedimentne stijene s </a:t>
            </a:r>
            <a:r>
              <a:rPr lang="hr-HR" sz="1600">
                <a:latin typeface="Arial" charset="0"/>
              </a:rPr>
              <a:t>m</a:t>
            </a:r>
            <a:r>
              <a:rPr lang="de-DE" sz="1600">
                <a:latin typeface="Arial" charset="0"/>
              </a:rPr>
              <a:t>nogobrojnim fosilima</a:t>
            </a:r>
            <a:r>
              <a:rPr lang="hr-HR" sz="1600">
                <a:latin typeface="Arial" charset="0"/>
              </a:rPr>
              <a:t> 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600">
                <a:latin typeface="Arial" charset="0"/>
              </a:rPr>
              <a:t> "Flötzgebirge"</a:t>
            </a:r>
            <a:r>
              <a:rPr lang="hr-HR" sz="1600">
                <a:latin typeface="Arial" charset="0"/>
              </a:rPr>
              <a:t>- </a:t>
            </a:r>
            <a:r>
              <a:rPr lang="de-DE" sz="1600">
                <a:latin typeface="Arial" charset="0"/>
              </a:rPr>
              <a:t> </a:t>
            </a:r>
            <a:r>
              <a:rPr lang="hr-HR" sz="1600">
                <a:latin typeface="Arial" charset="0"/>
              </a:rPr>
              <a:t>mezozojski </a:t>
            </a:r>
            <a:r>
              <a:rPr lang="de-DE" sz="1600">
                <a:latin typeface="Arial" charset="0"/>
              </a:rPr>
              <a:t>pločasti pješčenja</a:t>
            </a:r>
            <a:r>
              <a:rPr lang="hr-HR" sz="1600">
                <a:latin typeface="Arial" charset="0"/>
              </a:rPr>
              <a:t>ci</a:t>
            </a:r>
            <a:r>
              <a:rPr lang="de-DE" sz="1600">
                <a:latin typeface="Arial" charset="0"/>
              </a:rPr>
              <a:t>, šejlov</a:t>
            </a:r>
            <a:r>
              <a:rPr lang="hr-HR" sz="1600">
                <a:latin typeface="Arial" charset="0"/>
              </a:rPr>
              <a:t>i</a:t>
            </a:r>
            <a:r>
              <a:rPr lang="de-DE" sz="1600">
                <a:latin typeface="Arial" charset="0"/>
              </a:rPr>
              <a:t>, ugljen</a:t>
            </a:r>
            <a:r>
              <a:rPr lang="hr-HR" sz="1600">
                <a:latin typeface="Arial" charset="0"/>
              </a:rPr>
              <a:t>i</a:t>
            </a:r>
            <a:r>
              <a:rPr lang="de-DE" sz="1600">
                <a:latin typeface="Arial" charset="0"/>
              </a:rPr>
              <a:t>, fosiliferni vapnenc</a:t>
            </a:r>
            <a:r>
              <a:rPr lang="hr-HR" sz="1600">
                <a:latin typeface="Arial" charset="0"/>
              </a:rPr>
              <a:t>i</a:t>
            </a:r>
            <a:r>
              <a:rPr lang="de-DE" sz="1600">
                <a:latin typeface="Arial" charset="0"/>
              </a:rPr>
              <a:t> i bazalt</a:t>
            </a:r>
            <a:r>
              <a:rPr lang="hr-HR" sz="1600">
                <a:latin typeface="Arial" charset="0"/>
              </a:rPr>
              <a:t>i 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600">
                <a:latin typeface="Arial" charset="0"/>
              </a:rPr>
              <a:t>"</a:t>
            </a:r>
            <a:r>
              <a:rPr lang="hr-HR" sz="1600">
                <a:latin typeface="Arial" charset="0"/>
              </a:rPr>
              <a:t>A</a:t>
            </a:r>
            <a:r>
              <a:rPr lang="de-DE" sz="1600">
                <a:latin typeface="Arial" charset="0"/>
              </a:rPr>
              <a:t>luvij"</a:t>
            </a:r>
            <a:r>
              <a:rPr lang="hr-HR" sz="1600">
                <a:latin typeface="Arial" charset="0"/>
              </a:rPr>
              <a:t> - pleistocenski </a:t>
            </a:r>
            <a:r>
              <a:rPr lang="de-DE" sz="1600">
                <a:latin typeface="Arial" charset="0"/>
              </a:rPr>
              <a:t>nekonsolidiran</a:t>
            </a:r>
            <a:r>
              <a:rPr lang="hr-HR" sz="1600">
                <a:latin typeface="Arial" charset="0"/>
              </a:rPr>
              <a:t>i</a:t>
            </a:r>
            <a:r>
              <a:rPr lang="de-DE" sz="1600">
                <a:latin typeface="Arial" charset="0"/>
              </a:rPr>
              <a:t> pjes</a:t>
            </a:r>
            <a:r>
              <a:rPr lang="hr-HR" sz="1600">
                <a:latin typeface="Arial" charset="0"/>
              </a:rPr>
              <a:t>ci</a:t>
            </a:r>
            <a:r>
              <a:rPr lang="de-DE" sz="1600">
                <a:latin typeface="Arial" charset="0"/>
              </a:rPr>
              <a:t>, šljun</a:t>
            </a:r>
            <a:r>
              <a:rPr lang="hr-HR" sz="1600">
                <a:latin typeface="Arial" charset="0"/>
              </a:rPr>
              <a:t>ci</a:t>
            </a:r>
            <a:r>
              <a:rPr lang="de-DE" sz="1600">
                <a:latin typeface="Arial" charset="0"/>
              </a:rPr>
              <a:t> i glin</a:t>
            </a:r>
            <a:r>
              <a:rPr lang="hr-HR" sz="1600">
                <a:latin typeface="Arial" charset="0"/>
              </a:rPr>
              <a:t>e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600">
                <a:latin typeface="Arial" charset="0"/>
              </a:rPr>
              <a:t>odakle voda za taj ocean ??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600">
                <a:latin typeface="Arial" charset="0"/>
              </a:rPr>
              <a:t>kako bazalti nastaju iz vode ??</a:t>
            </a:r>
          </a:p>
        </p:txBody>
      </p:sp>
      <p:pic>
        <p:nvPicPr>
          <p:cNvPr id="23558" name="Picture 6" descr="Abraham Gottlob Werner (1749-1817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1524000"/>
            <a:ext cx="3505200" cy="4495800"/>
          </a:xfrm>
          <a:noFill/>
          <a:ln/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68363"/>
          </a:xfrm>
        </p:spPr>
        <p:txBody>
          <a:bodyPr/>
          <a:lstStyle/>
          <a:p>
            <a:r>
              <a:rPr lang="de-DE" sz="3200" b="1"/>
              <a:t>James Hutton</a:t>
            </a:r>
            <a:r>
              <a:rPr lang="de-DE"/>
              <a:t> </a:t>
            </a:r>
            <a:r>
              <a:rPr lang="hr-HR" sz="2000"/>
              <a:t>(</a:t>
            </a:r>
            <a:r>
              <a:rPr lang="de-DE" sz="2000"/>
              <a:t>1726-1797</a:t>
            </a:r>
            <a:r>
              <a:rPr lang="hr-HR" sz="2000"/>
              <a:t>)</a:t>
            </a:r>
            <a:r>
              <a:rPr lang="hr-HR"/>
              <a:t> 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90600"/>
            <a:ext cx="4038600" cy="55626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200" b="1">
                <a:latin typeface="Arial" charset="0"/>
              </a:rPr>
              <a:t>š</a:t>
            </a:r>
            <a:r>
              <a:rPr lang="de-DE" sz="1200" b="1">
                <a:latin typeface="Arial" charset="0"/>
              </a:rPr>
              <a:t>kotski liječnik i farmer</a:t>
            </a:r>
            <a:r>
              <a:rPr lang="hr-HR" sz="1200" b="1">
                <a:latin typeface="Arial" charset="0"/>
              </a:rPr>
              <a:t>, plutonist - bazalt i ostale magmatske stijene su vulkanskog porijekla</a:t>
            </a:r>
          </a:p>
          <a:p>
            <a:pPr>
              <a:lnSpc>
                <a:spcPct val="90000"/>
              </a:lnSpc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200" b="1">
                <a:latin typeface="Arial" charset="0"/>
              </a:rPr>
              <a:t>smatrao da je Zemlja dinamično, stalno mijenjajuće mjesto gdje nove stijene, kopno i planine, stalno nastaju kao ravnoteža njihovoj stalnoj eroziji</a:t>
            </a:r>
            <a:endParaRPr lang="hr-HR" sz="1200" b="1">
              <a:latin typeface="Arial" charset="0"/>
            </a:endParaRPr>
          </a:p>
          <a:p>
            <a:pPr>
              <a:lnSpc>
                <a:spcPct val="90000"/>
              </a:lnSpc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200" b="1">
                <a:latin typeface="Arial" charset="0"/>
              </a:rPr>
              <a:t>događaji iz Zemljine prošlosti mogu </a:t>
            </a:r>
            <a:r>
              <a:rPr lang="hr-HR" sz="1200" b="1">
                <a:latin typeface="Arial" charset="0"/>
              </a:rPr>
              <a:t>se </a:t>
            </a:r>
            <a:r>
              <a:rPr lang="de-DE" sz="1200" b="1">
                <a:latin typeface="Arial" charset="0"/>
              </a:rPr>
              <a:t>objasniti usporedbom s današnjim događajima</a:t>
            </a:r>
            <a:r>
              <a:rPr lang="hr-HR" sz="1200" b="1">
                <a:latin typeface="Arial" charset="0"/>
              </a:rPr>
              <a:t>  -</a:t>
            </a:r>
            <a:r>
              <a:rPr lang="de-DE" sz="1200" b="1">
                <a:latin typeface="Arial" charset="0"/>
              </a:rPr>
              <a:t> </a:t>
            </a:r>
            <a:r>
              <a:rPr lang="pl-PL" sz="1200" b="1" i="1">
                <a:latin typeface="Arial" charset="0"/>
              </a:rPr>
              <a:t>William Whewell (1794-1866)</a:t>
            </a:r>
            <a:r>
              <a:rPr lang="hr-HR" sz="1200"/>
              <a:t> - </a:t>
            </a:r>
            <a:r>
              <a:rPr lang="de-DE" sz="1200" b="1">
                <a:latin typeface="Arial" charset="0"/>
              </a:rPr>
              <a:t>princip uniformizma</a:t>
            </a:r>
            <a:r>
              <a:rPr lang="hr-HR" sz="1200" b="1">
                <a:latin typeface="Arial" charset="0"/>
              </a:rPr>
              <a:t> (aktualizma) (</a:t>
            </a:r>
            <a:r>
              <a:rPr lang="en-GB" sz="1200" b="1" i="1">
                <a:latin typeface="Arial" charset="0"/>
              </a:rPr>
              <a:t>Archibald Geike</a:t>
            </a:r>
            <a:r>
              <a:rPr lang="hr-HR" sz="1200" b="1" i="1">
                <a:latin typeface="Arial" charset="0"/>
              </a:rPr>
              <a:t>; </a:t>
            </a:r>
            <a:r>
              <a:rPr lang="en-GB" sz="1200" b="1" i="1">
                <a:latin typeface="Arial" charset="0"/>
              </a:rPr>
              <a:t>1835-1924</a:t>
            </a:r>
            <a:r>
              <a:rPr lang="hr-HR" sz="1200" b="1" i="1">
                <a:latin typeface="Arial" charset="0"/>
              </a:rPr>
              <a:t>,</a:t>
            </a:r>
            <a:r>
              <a:rPr lang="hr-HR" sz="1200" b="1">
                <a:latin typeface="Arial" charset="0"/>
              </a:rPr>
              <a:t> "</a:t>
            </a:r>
            <a:r>
              <a:rPr lang="en-GB" sz="1200" b="1" i="1">
                <a:latin typeface="Arial" charset="0"/>
              </a:rPr>
              <a:t>the present is the key to</a:t>
            </a:r>
            <a:r>
              <a:rPr lang="hr-HR" sz="1200" b="1" i="1">
                <a:latin typeface="Arial" charset="0"/>
              </a:rPr>
              <a:t> </a:t>
            </a:r>
            <a:r>
              <a:rPr lang="en-GB" sz="1200" b="1" i="1">
                <a:latin typeface="Arial" charset="0"/>
              </a:rPr>
              <a:t>the past</a:t>
            </a:r>
            <a:r>
              <a:rPr lang="en-GB" sz="1200" b="1">
                <a:latin typeface="Arial" charset="0"/>
              </a:rPr>
              <a:t>"</a:t>
            </a:r>
            <a:r>
              <a:rPr lang="hr-HR" sz="1200" b="1">
                <a:latin typeface="Arial" charset="0"/>
              </a:rPr>
              <a:t>)</a:t>
            </a:r>
            <a:r>
              <a:rPr lang="en-GB" sz="1200" b="1">
                <a:latin typeface="Arial" charset="0"/>
              </a:rPr>
              <a:t> </a:t>
            </a:r>
            <a:endParaRPr lang="hr-HR" sz="1200" b="1">
              <a:latin typeface="Arial" charset="0"/>
            </a:endParaRPr>
          </a:p>
          <a:p>
            <a:pPr>
              <a:lnSpc>
                <a:spcPct val="90000"/>
              </a:lnSpc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200" b="1">
                <a:latin typeface="Arial" charset="0"/>
              </a:rPr>
              <a:t>ipak, događaju iz Zemljine prošlosti nisu uvjek analogni današnjim (meteori, drugačija atmosfera, UV zračenja, različiti nivoi morske razine, vulkanske erupcije, ledeni pokrovi..)</a:t>
            </a:r>
          </a:p>
          <a:p>
            <a:pPr>
              <a:lnSpc>
                <a:spcPct val="90000"/>
              </a:lnSpc>
              <a:buClr>
                <a:srgbClr val="66FF66"/>
              </a:buClr>
              <a:buFont typeface="Wingdings" pitchFamily="2" charset="2"/>
              <a:buChar char="Ø"/>
            </a:pPr>
            <a:r>
              <a:rPr lang="pl-PL" sz="1200" b="1">
                <a:latin typeface="Arial" charset="0"/>
              </a:rPr>
              <a:t>"</a:t>
            </a:r>
            <a:r>
              <a:rPr lang="pl-PL" sz="1200" b="1" i="1">
                <a:latin typeface="Arial" charset="0"/>
              </a:rPr>
              <a:t>Theory of the Earth”</a:t>
            </a:r>
            <a:r>
              <a:rPr lang="pl-PL" sz="1200" b="1">
                <a:latin typeface="Arial" charset="0"/>
              </a:rPr>
              <a:t> - stijene sadrže zapise događaja iz Zemljine prošlosti i Zemlja prošla kroz nekoliko epizoda izdizanja, tj. okopnjavanja, razdvojena epizodama njena preplavljivanja – Zemlja se ciklički mijenja u beskonačnom slijedu</a:t>
            </a:r>
          </a:p>
          <a:p>
            <a:pPr>
              <a:lnSpc>
                <a:spcPct val="90000"/>
              </a:lnSpc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200" b="1" i="1">
                <a:latin typeface="Arial" charset="0"/>
              </a:rPr>
              <a:t>John Playfair (1748-1819)</a:t>
            </a:r>
            <a:r>
              <a:rPr lang="hr-HR" sz="1200"/>
              <a:t> - </a:t>
            </a:r>
            <a:r>
              <a:rPr lang="hr-HR" sz="1200" b="1" i="1">
                <a:latin typeface="Arial" charset="0"/>
              </a:rPr>
              <a:t>"Illustrations of the Huttonian Theory of the Earth“ </a:t>
            </a:r>
            <a:r>
              <a:rPr lang="hr-HR" sz="1200" b="1">
                <a:latin typeface="Arial" charset="0"/>
              </a:rPr>
              <a:t>(1802)</a:t>
            </a:r>
            <a:r>
              <a:rPr lang="hr-HR" sz="1200"/>
              <a:t> </a:t>
            </a:r>
            <a:r>
              <a:rPr lang="hr-HR" sz="1200" b="1">
                <a:latin typeface="Arial" charset="0"/>
              </a:rPr>
              <a:t> </a:t>
            </a:r>
          </a:p>
          <a:p>
            <a:pPr>
              <a:lnSpc>
                <a:spcPct val="90000"/>
              </a:lnSpc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200" b="1">
                <a:latin typeface="Arial" charset="0"/>
              </a:rPr>
              <a:t>kutna diskordancija</a:t>
            </a:r>
          </a:p>
          <a:p>
            <a:pPr>
              <a:lnSpc>
                <a:spcPct val="90000"/>
              </a:lnSpc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200" b="1">
                <a:latin typeface="Arial" charset="0"/>
              </a:rPr>
              <a:t>prepoznavao je litološki istovrsne naslage na odvojenim područjima smatrajući ih istovremenim</a:t>
            </a:r>
          </a:p>
          <a:p>
            <a:pPr>
              <a:lnSpc>
                <a:spcPct val="90000"/>
              </a:lnSpc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200" b="1">
                <a:latin typeface="Arial" charset="0"/>
              </a:rPr>
              <a:t>nije bio siguran da li i one s odvojenih područja koje nisu litološki slične, mogu biti iste starosti</a:t>
            </a:r>
            <a:r>
              <a:rPr lang="hr-HR" sz="1200">
                <a:latin typeface="Arial" charset="0"/>
              </a:rPr>
              <a:t> </a:t>
            </a:r>
            <a:endParaRPr lang="hr-HR" sz="1200" b="1">
              <a:latin typeface="Arial" charset="0"/>
            </a:endParaRPr>
          </a:p>
          <a:p>
            <a:pPr>
              <a:lnSpc>
                <a:spcPct val="90000"/>
              </a:lnSpc>
              <a:buClr>
                <a:srgbClr val="66FF66"/>
              </a:buClr>
              <a:buFont typeface="Wingdings" pitchFamily="2" charset="2"/>
              <a:buChar char="Ø"/>
            </a:pPr>
            <a:endParaRPr lang="hr-HR" sz="1200" b="1">
              <a:latin typeface="Arial" charset="0"/>
            </a:endParaRPr>
          </a:p>
        </p:txBody>
      </p:sp>
      <p:pic>
        <p:nvPicPr>
          <p:cNvPr id="26631" name="Picture 7" descr="James Hutton (1726-1797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53000" y="1447800"/>
            <a:ext cx="3460750" cy="4495800"/>
          </a:xfrm>
          <a:noFill/>
          <a:ln/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r>
              <a:rPr lang="hr-HR" sz="3200" b="1"/>
              <a:t>William Smith</a:t>
            </a:r>
            <a:r>
              <a:rPr lang="hr-HR" b="1"/>
              <a:t> </a:t>
            </a:r>
            <a:r>
              <a:rPr lang="hr-HR" sz="2000" b="1"/>
              <a:t>(1769-1839)</a:t>
            </a:r>
            <a:r>
              <a:rPr lang="hr-HR"/>
              <a:t> 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4038600" cy="4800600"/>
          </a:xfrm>
        </p:spPr>
        <p:txBody>
          <a:bodyPr/>
          <a:lstStyle/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600">
                <a:latin typeface="Arial" charset="0"/>
              </a:rPr>
              <a:t>engleski inženjer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600">
                <a:latin typeface="Arial" charset="0"/>
              </a:rPr>
              <a:t>napravio je prvu cjelovitu geološku kartu Velike Britanije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600">
                <a:latin typeface="Arial" charset="0"/>
              </a:rPr>
              <a:t>uočio je da neke stijenske jedinice sadrže određenu fosilnu zajednicu, a što mu je omogućilo praćenje i prepoznavanje tih jedinica na širem prostoru, pa i onda kada im je litologija bila različita 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600">
                <a:latin typeface="Arial" charset="0"/>
              </a:rPr>
              <a:t>princip biološke sukcesije - životne forme iz svakog razdoblja Zemljine prošlosti, karakteristične su samo za to razdoblje</a:t>
            </a:r>
            <a:r>
              <a:rPr lang="hr-HR" sz="1600"/>
              <a:t> 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600">
                <a:latin typeface="Arial" charset="0"/>
              </a:rPr>
              <a:t>taj princip omogućava danas geolozima prepoznavanje istovremenih naslaga po čitavoj Zemlji, bez obzira na njihovu litologiju 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endParaRPr lang="hr-HR" sz="1600">
              <a:latin typeface="Arial" charset="0"/>
            </a:endParaRP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endParaRPr lang="hr-HR" sz="1600"/>
          </a:p>
        </p:txBody>
      </p:sp>
      <p:pic>
        <p:nvPicPr>
          <p:cNvPr id="29703" name="Picture 7" descr="William Smith (1769 -1839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53000" y="1447800"/>
            <a:ext cx="3497263" cy="4495800"/>
          </a:xfrm>
          <a:noFill/>
          <a:ln/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68363"/>
          </a:xfrm>
        </p:spPr>
        <p:txBody>
          <a:bodyPr/>
          <a:lstStyle/>
          <a:p>
            <a:r>
              <a:rPr lang="hr-HR" sz="3200" b="1"/>
              <a:t>Georges Cuvier </a:t>
            </a:r>
            <a:r>
              <a:rPr lang="hr-HR" sz="2000" b="1"/>
              <a:t>(1769-1832)</a:t>
            </a:r>
            <a:r>
              <a:rPr lang="hr-HR"/>
              <a:t>  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4038600" cy="4876800"/>
          </a:xfrm>
        </p:spPr>
        <p:txBody>
          <a:bodyPr/>
          <a:lstStyle/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600">
                <a:latin typeface="Arial" charset="0"/>
              </a:rPr>
              <a:t>francuz, katastrofist - uočio je da su velike stijenske jedinice često odvojene površinama diskonformiteta, tj. prekida taloženja, nakon kojih u krovinskim naslagama dolazi do dramatičnih promjena u fosilnom sadržaju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600"/>
              <a:t>svaka takva katastrofa rezultirala je potpunim izumiranjem svih organizama, da bi se nakon toga život počeo obnavljati, ali u novim oblicima</a:t>
            </a:r>
            <a:endParaRPr lang="hr-HR" sz="1600"/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600"/>
              <a:t>"sukob" uniformista i katastrofista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600">
                <a:latin typeface="Arial" charset="0"/>
              </a:rPr>
              <a:t>u</a:t>
            </a:r>
            <a:r>
              <a:rPr lang="de-DE" sz="1600">
                <a:latin typeface="Arial" charset="0"/>
              </a:rPr>
              <a:t>niformisti su nasuprot katastrofistima zastupali mišljenje da su nagle promjene u fosilnom sadržaju bile posljedica stratigrafskih praznina, odnosno izostanka dijela naslaga unutar nekog stijenskog slijeda</a:t>
            </a:r>
            <a:r>
              <a:rPr lang="hr-HR" sz="1600">
                <a:latin typeface="Arial" charset="0"/>
              </a:rPr>
              <a:t> </a:t>
            </a:r>
            <a:r>
              <a:rPr lang="de-DE" sz="1600">
                <a:latin typeface="Arial" charset="0"/>
              </a:rPr>
              <a:t> </a:t>
            </a:r>
            <a:endParaRPr lang="hr-HR" sz="1600">
              <a:latin typeface="Arial" charset="0"/>
            </a:endParaRPr>
          </a:p>
          <a:p>
            <a:pPr>
              <a:buClr>
                <a:srgbClr val="66FF66"/>
              </a:buClr>
              <a:buFont typeface="Wingdings" pitchFamily="2" charset="2"/>
              <a:buNone/>
            </a:pPr>
            <a:endParaRPr lang="hr-HR" sz="1600">
              <a:latin typeface="Arial" charset="0"/>
            </a:endParaRPr>
          </a:p>
        </p:txBody>
      </p:sp>
      <p:pic>
        <p:nvPicPr>
          <p:cNvPr id="32775" name="Picture 7" descr="Leopold Cuvier (1769-1832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0" y="1371600"/>
            <a:ext cx="3178175" cy="4257675"/>
          </a:xfrm>
          <a:noFill/>
          <a:ln/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b="1"/>
              <a:t>Charles Lyell</a:t>
            </a:r>
            <a:r>
              <a:rPr lang="hr-HR" sz="3200" b="1"/>
              <a:t> </a:t>
            </a:r>
            <a:r>
              <a:rPr lang="hr-HR" sz="2000" b="1"/>
              <a:t>(</a:t>
            </a:r>
            <a:r>
              <a:rPr lang="de-DE" sz="2000" b="1"/>
              <a:t>1797- 1875</a:t>
            </a:r>
            <a:r>
              <a:rPr lang="hr-HR" sz="2000" b="1"/>
              <a:t>)</a:t>
            </a:r>
            <a:r>
              <a:rPr lang="hr-HR"/>
              <a:t>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895600"/>
            <a:ext cx="4038600" cy="1828800"/>
          </a:xfrm>
        </p:spPr>
        <p:txBody>
          <a:bodyPr/>
          <a:lstStyle/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2000">
                <a:latin typeface="Arial" charset="0"/>
              </a:rPr>
              <a:t>engleski geolog</a:t>
            </a:r>
            <a:endParaRPr lang="hr-HR" sz="2000">
              <a:latin typeface="Arial" charset="0"/>
            </a:endParaRP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2000" i="1">
                <a:latin typeface="Arial" charset="0"/>
              </a:rPr>
              <a:t>"Principles of Geology</a:t>
            </a:r>
            <a:r>
              <a:rPr lang="de-DE" sz="2000">
                <a:latin typeface="Arial" charset="0"/>
              </a:rPr>
              <a:t>"</a:t>
            </a:r>
            <a:endParaRPr lang="hr-HR" sz="2000">
              <a:latin typeface="Arial" charset="0"/>
            </a:endParaRP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2000">
                <a:latin typeface="Arial" charset="0"/>
              </a:rPr>
              <a:t>"princip kosog presjecanja" </a:t>
            </a:r>
            <a:endParaRPr lang="hr-HR" sz="2000">
              <a:latin typeface="Arial" charset="0"/>
            </a:endParaRP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2000">
                <a:latin typeface="Arial" charset="0"/>
              </a:rPr>
              <a:t>"princip uklopaka"   </a:t>
            </a:r>
            <a:endParaRPr lang="hr-HR" sz="2000">
              <a:latin typeface="Arial" charset="0"/>
            </a:endParaRPr>
          </a:p>
        </p:txBody>
      </p:sp>
      <p:pic>
        <p:nvPicPr>
          <p:cNvPr id="35845" name="Picture 5" descr="Charles Lyell (1797 - 1875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53000" y="1676400"/>
            <a:ext cx="3373438" cy="4419600"/>
          </a:xfrm>
          <a:noFill/>
          <a:ln/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de-DE" sz="3200" b="1"/>
              <a:t>Charles Darwin</a:t>
            </a:r>
            <a:r>
              <a:rPr lang="hr-HR"/>
              <a:t> </a:t>
            </a:r>
            <a:r>
              <a:rPr lang="hr-HR" sz="2000"/>
              <a:t>(</a:t>
            </a:r>
            <a:r>
              <a:rPr lang="de-DE" sz="2000"/>
              <a:t>1809-1882</a:t>
            </a:r>
            <a:r>
              <a:rPr lang="hr-HR" sz="2000"/>
              <a:t>)</a:t>
            </a:r>
            <a:r>
              <a:rPr lang="hr-HR"/>
              <a:t> 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4038600" cy="5181600"/>
          </a:xfrm>
        </p:spPr>
        <p:txBody>
          <a:bodyPr/>
          <a:lstStyle/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400" i="1" dirty="0">
                <a:latin typeface="Arial" charset="0"/>
              </a:rPr>
              <a:t>"On </a:t>
            </a:r>
            <a:r>
              <a:rPr lang="de-DE" sz="1400" i="1" dirty="0" err="1">
                <a:latin typeface="Arial" charset="0"/>
              </a:rPr>
              <a:t>the</a:t>
            </a:r>
            <a:r>
              <a:rPr lang="de-DE" sz="1400" i="1" dirty="0">
                <a:latin typeface="Arial" charset="0"/>
              </a:rPr>
              <a:t> Origin </a:t>
            </a:r>
            <a:r>
              <a:rPr lang="de-DE" sz="1400" i="1" dirty="0" err="1">
                <a:latin typeface="Arial" charset="0"/>
              </a:rPr>
              <a:t>of</a:t>
            </a:r>
            <a:r>
              <a:rPr lang="de-DE" sz="1400" i="1" dirty="0">
                <a:latin typeface="Arial" charset="0"/>
              </a:rPr>
              <a:t> </a:t>
            </a:r>
            <a:r>
              <a:rPr lang="de-DE" sz="1400" i="1" dirty="0" err="1">
                <a:latin typeface="Arial" charset="0"/>
              </a:rPr>
              <a:t>Species</a:t>
            </a:r>
            <a:r>
              <a:rPr lang="de-DE" sz="1400" i="1" dirty="0">
                <a:latin typeface="Arial" charset="0"/>
              </a:rPr>
              <a:t>"</a:t>
            </a:r>
            <a:r>
              <a:rPr lang="de-DE" sz="1400" dirty="0">
                <a:latin typeface="Arial" charset="0"/>
              </a:rPr>
              <a:t> (1859)</a:t>
            </a:r>
            <a:endParaRPr lang="hr-HR" sz="1400" dirty="0">
              <a:latin typeface="Arial" charset="0"/>
            </a:endParaRP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400" dirty="0" err="1">
                <a:latin typeface="Arial" charset="0"/>
              </a:rPr>
              <a:t>zaključ</a:t>
            </a:r>
            <a:r>
              <a:rPr lang="hr-HR" sz="1400" dirty="0">
                <a:latin typeface="Arial" charset="0"/>
              </a:rPr>
              <a:t>uje</a:t>
            </a:r>
            <a:r>
              <a:rPr lang="de-DE" sz="1400" dirty="0">
                <a:latin typeface="Arial" charset="0"/>
              </a:rPr>
              <a:t> da </a:t>
            </a:r>
            <a:r>
              <a:rPr lang="de-DE" sz="1400" dirty="0" err="1">
                <a:latin typeface="Arial" charset="0"/>
              </a:rPr>
              <a:t>sve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jedinke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jedne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generacije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organizama</a:t>
            </a:r>
            <a:r>
              <a:rPr lang="de-DE" sz="1400" dirty="0">
                <a:latin typeface="Arial" charset="0"/>
              </a:rPr>
              <a:t> ne </a:t>
            </a:r>
            <a:r>
              <a:rPr lang="de-DE" sz="1400" dirty="0" err="1">
                <a:latin typeface="Arial" charset="0"/>
              </a:rPr>
              <a:t>uspijevaju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preživjeti</a:t>
            </a:r>
            <a:r>
              <a:rPr lang="de-DE" sz="1400" dirty="0">
                <a:latin typeface="Arial" charset="0"/>
              </a:rPr>
              <a:t>, </a:t>
            </a:r>
            <a:r>
              <a:rPr lang="de-DE" sz="1400" dirty="0" err="1">
                <a:latin typeface="Arial" charset="0"/>
              </a:rPr>
              <a:t>nego</a:t>
            </a:r>
            <a:r>
              <a:rPr lang="de-DE" sz="1400" dirty="0">
                <a:latin typeface="Arial" charset="0"/>
              </a:rPr>
              <a:t> da </a:t>
            </a:r>
            <a:r>
              <a:rPr lang="de-DE" sz="1400" dirty="0" err="1">
                <a:latin typeface="Arial" charset="0"/>
              </a:rPr>
              <a:t>to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uspijevaju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samo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one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koje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su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svojim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tek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neznatno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drugačijim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morfološkim</a:t>
            </a:r>
            <a:r>
              <a:rPr lang="de-DE" sz="1400" dirty="0">
                <a:latin typeface="Arial" charset="0"/>
              </a:rPr>
              <a:t> i </a:t>
            </a:r>
            <a:r>
              <a:rPr lang="de-DE" sz="1400" dirty="0" err="1">
                <a:latin typeface="Arial" charset="0"/>
              </a:rPr>
              <a:t>fiziološkim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karakteristikama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bolje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prilagođene</a:t>
            </a:r>
            <a:r>
              <a:rPr lang="de-DE" sz="1400" dirty="0">
                <a:latin typeface="Arial" charset="0"/>
              </a:rPr>
              <a:t> </a:t>
            </a:r>
            <a:r>
              <a:rPr lang="hr-HR" sz="1400" dirty="0">
                <a:latin typeface="Arial" charset="0"/>
              </a:rPr>
              <a:t>o</a:t>
            </a:r>
            <a:r>
              <a:rPr lang="de-DE" sz="1400" dirty="0" err="1">
                <a:latin typeface="Arial" charset="0"/>
              </a:rPr>
              <a:t>koliš</a:t>
            </a:r>
            <a:r>
              <a:rPr lang="hr-HR" sz="1400" dirty="0">
                <a:latin typeface="Arial" charset="0"/>
              </a:rPr>
              <a:t>u, a naročito njegovim promjenama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400" dirty="0">
                <a:latin typeface="Arial" charset="0"/>
              </a:rPr>
              <a:t>t</a:t>
            </a:r>
            <a:r>
              <a:rPr lang="de-DE" sz="1400" dirty="0">
                <a:latin typeface="Arial" charset="0"/>
              </a:rPr>
              <a:t>e </a:t>
            </a:r>
            <a:r>
              <a:rPr lang="de-DE" sz="1400" dirty="0" err="1">
                <a:latin typeface="Arial" charset="0"/>
              </a:rPr>
              <a:t>jedinke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preživljavaju</a:t>
            </a:r>
            <a:r>
              <a:rPr lang="de-DE" sz="1400" dirty="0">
                <a:latin typeface="Arial" charset="0"/>
              </a:rPr>
              <a:t> i </a:t>
            </a:r>
            <a:r>
              <a:rPr lang="de-DE" sz="1400" dirty="0" err="1">
                <a:latin typeface="Arial" charset="0"/>
              </a:rPr>
              <a:t>te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svoje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dodatne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osobine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prenose</a:t>
            </a:r>
            <a:r>
              <a:rPr lang="de-DE" sz="1400" dirty="0">
                <a:latin typeface="Arial" charset="0"/>
              </a:rPr>
              <a:t> na </a:t>
            </a:r>
            <a:r>
              <a:rPr lang="de-DE" sz="1400" dirty="0" err="1">
                <a:latin typeface="Arial" charset="0"/>
              </a:rPr>
              <a:t>svoje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nasljednike</a:t>
            </a:r>
            <a:r>
              <a:rPr lang="de-DE" sz="1400" dirty="0">
                <a:latin typeface="Arial" charset="0"/>
              </a:rPr>
              <a:t>, </a:t>
            </a:r>
            <a:r>
              <a:rPr lang="de-DE" sz="1400" dirty="0" err="1">
                <a:latin typeface="Arial" charset="0"/>
              </a:rPr>
              <a:t>dok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ostale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jedinke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te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skupine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imaju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sve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manje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potomaka</a:t>
            </a:r>
            <a:r>
              <a:rPr lang="de-DE" sz="1400" dirty="0">
                <a:latin typeface="Arial" charset="0"/>
              </a:rPr>
              <a:t>, </a:t>
            </a:r>
            <a:r>
              <a:rPr lang="de-DE" sz="1400" dirty="0" err="1">
                <a:latin typeface="Arial" charset="0"/>
              </a:rPr>
              <a:t>pa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ubrzo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izumiru</a:t>
            </a:r>
            <a:r>
              <a:rPr lang="hr-HR" sz="1400" dirty="0">
                <a:latin typeface="Arial" charset="0"/>
              </a:rPr>
              <a:t> 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hr-HR" sz="1400" dirty="0">
                <a:latin typeface="Arial" charset="0"/>
              </a:rPr>
              <a:t>t</a:t>
            </a:r>
            <a:r>
              <a:rPr lang="de-DE" sz="1400" dirty="0" err="1">
                <a:latin typeface="Arial" charset="0"/>
              </a:rPr>
              <a:t>ek</a:t>
            </a:r>
            <a:r>
              <a:rPr lang="de-DE" sz="1400" dirty="0">
                <a:latin typeface="Arial" charset="0"/>
              </a:rPr>
              <a:t> je </a:t>
            </a:r>
            <a:r>
              <a:rPr lang="de-DE" sz="1400" dirty="0" err="1">
                <a:latin typeface="Arial" charset="0"/>
              </a:rPr>
              <a:t>genetika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dala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odgovore</a:t>
            </a:r>
            <a:r>
              <a:rPr lang="de-DE" sz="1400" dirty="0">
                <a:latin typeface="Arial" charset="0"/>
              </a:rPr>
              <a:t> da do </a:t>
            </a:r>
            <a:r>
              <a:rPr lang="de-DE" sz="1400" dirty="0" err="1">
                <a:latin typeface="Arial" charset="0"/>
              </a:rPr>
              <a:t>toga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dolazi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zbog</a:t>
            </a:r>
            <a:r>
              <a:rPr lang="de-DE" sz="1400" dirty="0">
                <a:latin typeface="Arial" charset="0"/>
              </a:rPr>
              <a:t> "</a:t>
            </a:r>
            <a:r>
              <a:rPr lang="de-DE" sz="1400" dirty="0" err="1">
                <a:latin typeface="Arial" charset="0"/>
              </a:rPr>
              <a:t>pogrešaka</a:t>
            </a:r>
            <a:r>
              <a:rPr lang="de-DE" sz="1400" dirty="0">
                <a:latin typeface="Arial" charset="0"/>
              </a:rPr>
              <a:t>" u </a:t>
            </a:r>
            <a:r>
              <a:rPr lang="de-DE" sz="1400" dirty="0" err="1">
                <a:latin typeface="Arial" charset="0"/>
              </a:rPr>
              <a:t>prepisivanju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genetskih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informacija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koje</a:t>
            </a:r>
            <a:r>
              <a:rPr lang="de-DE" sz="1400" dirty="0">
                <a:latin typeface="Arial" charset="0"/>
              </a:rPr>
              <a:t> se </a:t>
            </a:r>
            <a:r>
              <a:rPr lang="de-DE" sz="1400" dirty="0" err="1">
                <a:latin typeface="Arial" charset="0"/>
              </a:rPr>
              <a:t>javljaju</a:t>
            </a:r>
            <a:r>
              <a:rPr lang="de-DE" sz="1400" dirty="0">
                <a:latin typeface="Arial" charset="0"/>
              </a:rPr>
              <a:t> u </a:t>
            </a:r>
            <a:r>
              <a:rPr lang="de-DE" sz="1400" dirty="0" err="1">
                <a:latin typeface="Arial" charset="0"/>
              </a:rPr>
              <a:t>fazi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stvaranja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novog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života</a:t>
            </a:r>
            <a:r>
              <a:rPr lang="de-DE" sz="1400" dirty="0">
                <a:latin typeface="Arial" charset="0"/>
              </a:rPr>
              <a:t>, a </a:t>
            </a:r>
            <a:r>
              <a:rPr lang="de-DE" sz="1400" dirty="0" err="1">
                <a:latin typeface="Arial" charset="0"/>
              </a:rPr>
              <a:t>što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onda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dovodi</a:t>
            </a:r>
            <a:r>
              <a:rPr lang="de-DE" sz="1400" dirty="0">
                <a:latin typeface="Arial" charset="0"/>
              </a:rPr>
              <a:t> do </a:t>
            </a:r>
            <a:r>
              <a:rPr lang="de-DE" sz="1400" dirty="0" err="1">
                <a:latin typeface="Arial" charset="0"/>
              </a:rPr>
              <a:t>genetskih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mutacija</a:t>
            </a:r>
            <a:r>
              <a:rPr lang="de-DE" sz="1400" dirty="0">
                <a:latin typeface="Arial" charset="0"/>
              </a:rPr>
              <a:t> i </a:t>
            </a:r>
            <a:r>
              <a:rPr lang="de-DE" sz="1400" dirty="0" err="1">
                <a:latin typeface="Arial" charset="0"/>
              </a:rPr>
              <a:t>stvaranja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tih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nekih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dodatnih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morfoloških</a:t>
            </a:r>
            <a:r>
              <a:rPr lang="de-DE" sz="1400" dirty="0">
                <a:latin typeface="Arial" charset="0"/>
              </a:rPr>
              <a:t> i </a:t>
            </a:r>
            <a:r>
              <a:rPr lang="de-DE" sz="1400" dirty="0" err="1">
                <a:latin typeface="Arial" charset="0"/>
              </a:rPr>
              <a:t>fizioloških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karakteristika</a:t>
            </a:r>
            <a:endParaRPr lang="hr-HR" sz="1400" dirty="0">
              <a:latin typeface="Arial" charset="0"/>
            </a:endParaRP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400" dirty="0">
                <a:latin typeface="Arial" charset="0"/>
              </a:rPr>
              <a:t>1) </a:t>
            </a:r>
            <a:r>
              <a:rPr lang="de-DE" sz="1400" dirty="0" err="1">
                <a:latin typeface="Arial" charset="0"/>
              </a:rPr>
              <a:t>organizmi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su</a:t>
            </a:r>
            <a:r>
              <a:rPr lang="de-DE" sz="1400" dirty="0">
                <a:latin typeface="Arial" charset="0"/>
              </a:rPr>
              <a:t> se </a:t>
            </a:r>
            <a:r>
              <a:rPr lang="de-DE" sz="1400" dirty="0" err="1">
                <a:latin typeface="Arial" charset="0"/>
              </a:rPr>
              <a:t>razvijali</a:t>
            </a:r>
            <a:r>
              <a:rPr lang="de-DE" sz="1400" dirty="0">
                <a:latin typeface="Arial" charset="0"/>
              </a:rPr>
              <a:t> i </a:t>
            </a:r>
            <a:r>
              <a:rPr lang="de-DE" sz="1400" dirty="0" err="1">
                <a:latin typeface="Arial" charset="0"/>
              </a:rPr>
              <a:t>mijenjali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tijekom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Zemljine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prošlosti</a:t>
            </a:r>
            <a:r>
              <a:rPr lang="de-DE" sz="1400" dirty="0">
                <a:latin typeface="Arial" charset="0"/>
              </a:rPr>
              <a:t>, 2) </a:t>
            </a:r>
            <a:r>
              <a:rPr lang="de-DE" sz="1400" dirty="0" err="1">
                <a:latin typeface="Arial" charset="0"/>
              </a:rPr>
              <a:t>organizmi</a:t>
            </a:r>
            <a:r>
              <a:rPr lang="de-DE" sz="1400" dirty="0">
                <a:latin typeface="Arial" charset="0"/>
              </a:rPr>
              <a:t> se </a:t>
            </a:r>
            <a:r>
              <a:rPr lang="de-DE" sz="1400" dirty="0" err="1">
                <a:latin typeface="Arial" charset="0"/>
              </a:rPr>
              <a:t>mijenjaju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temeljem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prirodne</a:t>
            </a:r>
            <a:r>
              <a:rPr lang="de-DE" sz="1400" dirty="0">
                <a:latin typeface="Arial" charset="0"/>
              </a:rPr>
              <a:t> </a:t>
            </a:r>
            <a:r>
              <a:rPr lang="de-DE" sz="1400" dirty="0" err="1">
                <a:latin typeface="Arial" charset="0"/>
              </a:rPr>
              <a:t>selekcije</a:t>
            </a:r>
            <a:r>
              <a:rPr lang="hr-HR" sz="1400" dirty="0">
                <a:latin typeface="Arial" charset="0"/>
              </a:rPr>
              <a:t> </a:t>
            </a:r>
          </a:p>
          <a:p>
            <a:pPr>
              <a:buClr>
                <a:srgbClr val="66FF66"/>
              </a:buClr>
              <a:buFont typeface="Wingdings" pitchFamily="2" charset="2"/>
              <a:buChar char="Ø"/>
            </a:pPr>
            <a:r>
              <a:rPr lang="de-DE" sz="1400" dirty="0">
                <a:latin typeface="Arial" charset="0"/>
              </a:rPr>
              <a:t>Alfred Russel Wallace</a:t>
            </a:r>
            <a:r>
              <a:rPr lang="hr-HR" sz="1400" dirty="0">
                <a:latin typeface="Arial" charset="0"/>
              </a:rPr>
              <a:t> </a:t>
            </a:r>
          </a:p>
        </p:txBody>
      </p:sp>
      <p:pic>
        <p:nvPicPr>
          <p:cNvPr id="38919" name="Picture 7" descr="Charles Darwin (1809-1882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81600" y="1447800"/>
            <a:ext cx="3173413" cy="4191000"/>
          </a:xfrm>
          <a:noFill/>
          <a:ln/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303</TotalTime>
  <Words>939</Words>
  <Application>Microsoft Office PowerPoint</Application>
  <PresentationFormat>Prikaz na zaslonu (4:3)</PresentationFormat>
  <Paragraphs>63</Paragraphs>
  <Slides>9</Slides>
  <Notes>9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3" baseType="lpstr">
      <vt:lpstr>Arial</vt:lpstr>
      <vt:lpstr>Tahoma</vt:lpstr>
      <vt:lpstr>Wingdings</vt:lpstr>
      <vt:lpstr>Slit</vt:lpstr>
      <vt:lpstr>UTEMELJITELJI HISTORIJSKE GEOLOGIJE</vt:lpstr>
      <vt:lpstr>PowerPoint prezentacija</vt:lpstr>
      <vt:lpstr>Nicolaus Steno (1638-1687)  </vt:lpstr>
      <vt:lpstr>Abraham Gotlob Werner (1749-1817)  </vt:lpstr>
      <vt:lpstr>James Hutton (1726-1797) </vt:lpstr>
      <vt:lpstr>William Smith (1769-1839) </vt:lpstr>
      <vt:lpstr>Georges Cuvier (1769-1832)  </vt:lpstr>
      <vt:lpstr>Charles Lyell (1797- 1875) </vt:lpstr>
      <vt:lpstr>Charles Darwin (1809-1882)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Buckovic Ph.D</dc:creator>
  <cp:lastModifiedBy>Damir Bucković</cp:lastModifiedBy>
  <cp:revision>36</cp:revision>
  <cp:lastPrinted>1601-01-01T00:00:00Z</cp:lastPrinted>
  <dcterms:created xsi:type="dcterms:W3CDTF">2008-10-03T10:02:17Z</dcterms:created>
  <dcterms:modified xsi:type="dcterms:W3CDTF">2026-10-02T10:49:02Z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