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256" r:id="rId2"/>
    <p:sldId id="257" r:id="rId3"/>
    <p:sldId id="279" r:id="rId4"/>
    <p:sldId id="261" r:id="rId5"/>
    <p:sldId id="278" r:id="rId6"/>
    <p:sldId id="258" r:id="rId7"/>
    <p:sldId id="283" r:id="rId8"/>
    <p:sldId id="259" r:id="rId9"/>
    <p:sldId id="260" r:id="rId10"/>
    <p:sldId id="262" r:id="rId11"/>
    <p:sldId id="263" r:id="rId12"/>
    <p:sldId id="264" r:id="rId13"/>
    <p:sldId id="280" r:id="rId14"/>
    <p:sldId id="266" r:id="rId15"/>
    <p:sldId id="268" r:id="rId16"/>
    <p:sldId id="269" r:id="rId17"/>
    <p:sldId id="271" r:id="rId18"/>
    <p:sldId id="272" r:id="rId19"/>
    <p:sldId id="276" r:id="rId20"/>
    <p:sldId id="281" r:id="rId21"/>
    <p:sldId id="282" r:id="rId2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19" autoAdjust="0"/>
    <p:restoredTop sz="94505" autoAdjust="0"/>
  </p:normalViewPr>
  <p:slideViewPr>
    <p:cSldViewPr>
      <p:cViewPr varScale="1">
        <p:scale>
          <a:sx n="72" d="100"/>
          <a:sy n="72" d="100"/>
        </p:scale>
        <p:origin x="73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8CAB3D-5BF1-4473-AC62-0BFF1BAB2DDF}" type="datetimeFigureOut">
              <a:rPr lang="hr-HR" smtClean="0"/>
              <a:t>18.5.2016.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28AB82-37EE-40CF-91D4-9747D427D8C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73822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28AB82-37EE-40CF-91D4-9747D427D8C9}" type="slidenum">
              <a:rPr lang="hr-HR" smtClean="0"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488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82D1AA1-010E-44A4-BC46-DD4A9611CE38}" type="datetimeFigureOut">
              <a:rPr lang="hr-HR" smtClean="0"/>
              <a:t>18.5.2016.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795F071-C037-4950-B9C4-545033076C3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1AA1-010E-44A4-BC46-DD4A9611CE38}" type="datetimeFigureOut">
              <a:rPr lang="hr-HR" smtClean="0"/>
              <a:t>18.5.2016.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F071-C037-4950-B9C4-545033076C3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1AA1-010E-44A4-BC46-DD4A9611CE38}" type="datetimeFigureOut">
              <a:rPr lang="hr-HR" smtClean="0"/>
              <a:t>18.5.2016.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F071-C037-4950-B9C4-545033076C3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1AA1-010E-44A4-BC46-DD4A9611CE38}" type="datetimeFigureOut">
              <a:rPr lang="hr-HR" smtClean="0"/>
              <a:t>18.5.2016.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F071-C037-4950-B9C4-545033076C3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1AA1-010E-44A4-BC46-DD4A9611CE38}" type="datetimeFigureOut">
              <a:rPr lang="hr-HR" smtClean="0"/>
              <a:t>18.5.2016.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F071-C037-4950-B9C4-545033076C3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1AA1-010E-44A4-BC46-DD4A9611CE38}" type="datetimeFigureOut">
              <a:rPr lang="hr-HR" smtClean="0"/>
              <a:t>18.5.2016.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F071-C037-4950-B9C4-545033076C3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82D1AA1-010E-44A4-BC46-DD4A9611CE38}" type="datetimeFigureOut">
              <a:rPr lang="hr-HR" smtClean="0"/>
              <a:t>18.5.2016.</a:t>
            </a:fld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795F071-C037-4950-B9C4-545033076C37}" type="slidenum">
              <a:rPr lang="hr-HR" smtClean="0"/>
              <a:t>‹#›</a:t>
            </a:fld>
            <a:endParaRPr lang="hr-H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82D1AA1-010E-44A4-BC46-DD4A9611CE38}" type="datetimeFigureOut">
              <a:rPr lang="hr-HR" smtClean="0"/>
              <a:t>18.5.2016.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795F071-C037-4950-B9C4-545033076C3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1AA1-010E-44A4-BC46-DD4A9611CE38}" type="datetimeFigureOut">
              <a:rPr lang="hr-HR" smtClean="0"/>
              <a:t>18.5.2016.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F071-C037-4950-B9C4-545033076C3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1AA1-010E-44A4-BC46-DD4A9611CE38}" type="datetimeFigureOut">
              <a:rPr lang="hr-HR" smtClean="0"/>
              <a:t>18.5.2016.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F071-C037-4950-B9C4-545033076C3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D1AA1-010E-44A4-BC46-DD4A9611CE38}" type="datetimeFigureOut">
              <a:rPr lang="hr-HR" smtClean="0"/>
              <a:t>18.5.2016.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5F071-C037-4950-B9C4-545033076C37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82D1AA1-010E-44A4-BC46-DD4A9611CE38}" type="datetimeFigureOut">
              <a:rPr lang="hr-HR" smtClean="0"/>
              <a:t>18.5.2016.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795F071-C037-4950-B9C4-545033076C37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bcove.me/vw9h2h2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Voda na hrvatskim otocima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7854696" cy="1752600"/>
          </a:xfrm>
        </p:spPr>
        <p:txBody>
          <a:bodyPr/>
          <a:lstStyle/>
          <a:p>
            <a:r>
              <a:rPr lang="hr-HR" dirty="0"/>
              <a:t>Katarina Kurić</a:t>
            </a:r>
          </a:p>
          <a:p>
            <a:r>
              <a:rPr lang="hr-HR" dirty="0"/>
              <a:t>Valentina </a:t>
            </a:r>
            <a:r>
              <a:rPr lang="hr-HR" dirty="0" err="1"/>
              <a:t>Gogić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98436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RASPOLOŽIVE I POTREBNE KOLIČINE VODE NA OTOCIMA</a:t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kapaciteti slatkih voda za otoke: </a:t>
            </a:r>
          </a:p>
          <a:p>
            <a:pPr lvl="1"/>
            <a:r>
              <a:rPr lang="hr-HR" dirty="0"/>
              <a:t>459 l/s ili 14.5 x 10</a:t>
            </a:r>
            <a:r>
              <a:rPr lang="hr-HR" baseline="30000" dirty="0"/>
              <a:t>6</a:t>
            </a:r>
            <a:r>
              <a:rPr lang="hr-HR" dirty="0"/>
              <a:t> m</a:t>
            </a:r>
            <a:r>
              <a:rPr lang="hr-HR" baseline="30000" dirty="0"/>
              <a:t>3</a:t>
            </a:r>
            <a:r>
              <a:rPr lang="hr-HR" dirty="0"/>
              <a:t>/god., </a:t>
            </a:r>
          </a:p>
          <a:p>
            <a:pPr lvl="1"/>
            <a:r>
              <a:rPr lang="hr-HR" dirty="0"/>
              <a:t>a predviđeni kapaciteti dostatni za stanovništvo, turiste, industriju i poljoprivredu procijenjeni su na 4715 l/s ili 148.7 x 10</a:t>
            </a:r>
            <a:r>
              <a:rPr lang="hr-HR" baseline="30000" dirty="0"/>
              <a:t>6</a:t>
            </a:r>
            <a:r>
              <a:rPr lang="hr-HR" dirty="0"/>
              <a:t> m</a:t>
            </a:r>
            <a:r>
              <a:rPr lang="hr-HR" baseline="30000" dirty="0"/>
              <a:t>3</a:t>
            </a:r>
            <a:r>
              <a:rPr lang="hr-HR" dirty="0"/>
              <a:t>/god. </a:t>
            </a:r>
          </a:p>
          <a:p>
            <a:r>
              <a:rPr lang="hr-HR" dirty="0"/>
              <a:t>uključivši u obzir gubitke u vodovodnoj mreži te one kod potrošača (40%), našim otocima bi trebalo ukupno oko </a:t>
            </a:r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970.6 l/s</a:t>
            </a:r>
            <a:r>
              <a:rPr lang="hr-HR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r-HR" dirty="0"/>
              <a:t>slatkih voda</a:t>
            </a:r>
          </a:p>
          <a:p>
            <a:r>
              <a:rPr lang="hr-HR" dirty="0"/>
              <a:t>potreba za dodatnim količinama vode zbog:</a:t>
            </a:r>
          </a:p>
          <a:p>
            <a:pPr lvl="1"/>
            <a:r>
              <a:rPr lang="hr-HR" dirty="0"/>
              <a:t>veliki rizik od požara tijekom ljetnih mjeseci</a:t>
            </a:r>
          </a:p>
          <a:p>
            <a:pPr lvl="1"/>
            <a:r>
              <a:rPr lang="hr-HR" dirty="0"/>
              <a:t>nautički turizam i marine trebaju dodatne količine voda</a:t>
            </a:r>
          </a:p>
          <a:p>
            <a:pPr lvl="1"/>
            <a:r>
              <a:rPr lang="hr-HR" dirty="0"/>
              <a:t>rast potrošnje voda u turizmu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67836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POTENCIJALNE KOLIČINE SLATKIH VODA NA NAŠIM OTOCIMA</a:t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glavna opskrba pitkim vodama na primorju potječe iz podzemlja</a:t>
            </a:r>
          </a:p>
          <a:p>
            <a:r>
              <a:rPr lang="hr-HR" dirty="0"/>
              <a:t>rasprostranjenost i izdašnost vrulja duž obale i otoka - goleme količine voda u podzemlju</a:t>
            </a:r>
          </a:p>
          <a:p>
            <a:pPr lvl="1"/>
            <a:r>
              <a:rPr lang="hr-HR" dirty="0"/>
              <a:t>na svim našim otocima zabilježeno je oko 60 vrulja</a:t>
            </a:r>
          </a:p>
          <a:p>
            <a:pPr lvl="1"/>
            <a:r>
              <a:rPr lang="hr-HR" dirty="0"/>
              <a:t>njihova izdašnost kreće se od par litara do preko stotinu litara u sekundi</a:t>
            </a:r>
          </a:p>
          <a:p>
            <a:r>
              <a:rPr lang="hr-HR" dirty="0"/>
              <a:t>potencijalne količine voda su 50 puta veće od količina koje troše naši otoci</a:t>
            </a:r>
          </a:p>
        </p:txBody>
      </p:sp>
    </p:spTree>
    <p:extLst>
      <p:ext uri="{BB962C8B-B14F-4D97-AF65-F5344CB8AC3E}">
        <p14:creationId xmlns:p14="http://schemas.microsoft.com/office/powerpoint/2010/main" val="1440470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VODOOPSKRBA KORIŠTENJEM KIŠNICE</a:t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>
            <a:normAutofit/>
          </a:bodyPr>
          <a:lstStyle/>
          <a:p>
            <a:r>
              <a:rPr lang="hr-HR" dirty="0"/>
              <a:t>1) sustav opskrbe vodom koji za sakupljanje vode koristi određene građevine (krov objekta i/ili izgrađene nakapne plohe), ta se voda u pravilu koristi za piće</a:t>
            </a:r>
          </a:p>
          <a:p>
            <a:r>
              <a:rPr lang="hr-HR" dirty="0"/>
              <a:t>2) sustav u kojem se voda iz povremenih vodotoka nastalih za vrijeme većih količina padalina koristi za više namjena, a najviše za potrebe navodnjavanja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53021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805264"/>
            <a:ext cx="8229600" cy="769272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hr-HR" dirty="0"/>
              <a:t>A - slivna površina; B - cijev za sakupljanje; C - filter sakupljač lišća i grančica; D - separator; E - dovodna cijev; F - spremnik; G - preljev spremnika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017" y="692696"/>
            <a:ext cx="3547268" cy="4892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022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01824"/>
          </a:xfrm>
        </p:spPr>
        <p:txBody>
          <a:bodyPr>
            <a:normAutofit fontScale="90000"/>
          </a:bodyPr>
          <a:lstStyle/>
          <a:p>
            <a:r>
              <a:rPr lang="hr-HR" dirty="0"/>
              <a:t>Problematika kakvoće vode</a:t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 fontScale="77500" lnSpcReduction="20000"/>
          </a:bodyPr>
          <a:lstStyle/>
          <a:p>
            <a:r>
              <a:rPr lang="hr-HR" b="1" dirty="0"/>
              <a:t>Zagađivači kakvoće kišnice: </a:t>
            </a:r>
            <a:endParaRPr lang="hr-HR" dirty="0"/>
          </a:p>
          <a:p>
            <a:pPr lvl="1"/>
            <a:r>
              <a:rPr lang="hr-HR" b="1" dirty="0"/>
              <a:t>ispuštanja u atmosferu</a:t>
            </a:r>
            <a:r>
              <a:rPr lang="hr-HR" dirty="0"/>
              <a:t> – </a:t>
            </a:r>
            <a:r>
              <a:rPr lang="hr-HR" dirty="0">
                <a:solidFill>
                  <a:schemeClr val="tx1"/>
                </a:solidFill>
              </a:rPr>
              <a:t>rezultati izgaranja manjih kućnih ili većih sustava (termoelektrane, toplane...); najopasnija su ispuštanja industrija; nastaju teški metali, kisele kiše (SOx, NOx)</a:t>
            </a:r>
          </a:p>
          <a:p>
            <a:pPr lvl="1"/>
            <a:r>
              <a:rPr lang="hr-HR" b="1" dirty="0"/>
              <a:t>talog i prašina</a:t>
            </a:r>
            <a:r>
              <a:rPr lang="hr-HR" dirty="0"/>
              <a:t> </a:t>
            </a:r>
            <a:r>
              <a:rPr lang="hr-HR" dirty="0">
                <a:solidFill>
                  <a:schemeClr val="tx1"/>
                </a:solidFill>
              </a:rPr>
              <a:t>– talože se na </a:t>
            </a:r>
            <a:r>
              <a:rPr lang="hr-HR" dirty="0" err="1">
                <a:solidFill>
                  <a:schemeClr val="tx1"/>
                </a:solidFill>
              </a:rPr>
              <a:t>nakapnu</a:t>
            </a:r>
            <a:r>
              <a:rPr lang="hr-HR" dirty="0">
                <a:solidFill>
                  <a:schemeClr val="tx1"/>
                </a:solidFill>
              </a:rPr>
              <a:t> plohu, u prometnim sredinama imaju velik utjecaj, a na seoskim područjima i izoliranim prostorima vrlo mali; nastaju anorganske i organske tvari i teški metali</a:t>
            </a:r>
          </a:p>
          <a:p>
            <a:pPr lvl="1"/>
            <a:r>
              <a:rPr lang="hr-HR" b="1" dirty="0"/>
              <a:t>raslinje </a:t>
            </a:r>
            <a:r>
              <a:rPr lang="hr-HR" dirty="0"/>
              <a:t>–</a:t>
            </a:r>
            <a:r>
              <a:rPr lang="hr-HR" dirty="0">
                <a:solidFill>
                  <a:schemeClr val="tx1"/>
                </a:solidFill>
              </a:rPr>
              <a:t> lišće i raslinje može izazvati zagađenje kada dospije na nakapne plohe, nastaju organske tvari i pesticidi</a:t>
            </a:r>
          </a:p>
          <a:p>
            <a:pPr lvl="1"/>
            <a:r>
              <a:rPr lang="hr-HR" b="1" dirty="0"/>
              <a:t>životinje </a:t>
            </a:r>
            <a:r>
              <a:rPr lang="hr-HR" dirty="0"/>
              <a:t>– </a:t>
            </a:r>
            <a:r>
              <a:rPr lang="hr-HR" dirty="0">
                <a:solidFill>
                  <a:schemeClr val="tx1"/>
                </a:solidFill>
              </a:rPr>
              <a:t>uglavnom bakteriološko zagađenje, organske tvari sadržane u izmetu</a:t>
            </a:r>
          </a:p>
          <a:p>
            <a:pPr lvl="1"/>
            <a:r>
              <a:rPr lang="hr-HR" b="1" dirty="0"/>
              <a:t>korisnik vode </a:t>
            </a:r>
            <a:r>
              <a:rPr lang="hr-HR" dirty="0">
                <a:solidFill>
                  <a:schemeClr val="tx1"/>
                </a:solidFill>
              </a:rPr>
              <a:t>– neprimjereno zahvatanje vode kroz otvore</a:t>
            </a:r>
          </a:p>
          <a:p>
            <a:pPr lvl="1"/>
            <a:r>
              <a:rPr lang="hr-HR" b="1" dirty="0"/>
              <a:t>procjeđivanje u cisternu </a:t>
            </a:r>
            <a:r>
              <a:rPr lang="hr-HR" dirty="0"/>
              <a:t>– </a:t>
            </a:r>
            <a:r>
              <a:rPr lang="hr-HR" dirty="0">
                <a:solidFill>
                  <a:schemeClr val="tx1"/>
                </a:solidFill>
              </a:rPr>
              <a:t>rijetko, opasno ako se fekalije ili talog od gnojiva procijeđuju u cisternu</a:t>
            </a:r>
          </a:p>
        </p:txBody>
      </p:sp>
    </p:spTree>
    <p:extLst>
      <p:ext uri="{BB962C8B-B14F-4D97-AF65-F5344CB8AC3E}">
        <p14:creationId xmlns:p14="http://schemas.microsoft.com/office/powerpoint/2010/main" val="3266396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 dirty="0"/>
              <a:t>Kakvoća vode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kakvoća kišnice varira s trajanjem kiše</a:t>
            </a:r>
          </a:p>
          <a:p>
            <a:pPr lvl="1"/>
            <a:r>
              <a:rPr lang="hr-HR" dirty="0"/>
              <a:t>najzagađenija je u početku kiše dok se ne ispere nakapna ploha, a sa trajanjem kiše, kakvoća se poboljšava</a:t>
            </a:r>
          </a:p>
          <a:p>
            <a:r>
              <a:rPr lang="hr-HR" dirty="0"/>
              <a:t>smatra se da je količina kiše od 1.5-2.0 mm dovoljna da ispere talog sa nakapne plohe i dijelom iz atmosfere, te se poslije toga smatra da je kakvoća kišnice trajna i smatra se </a:t>
            </a:r>
            <a:r>
              <a:rPr lang="hr-HR" b="1" dirty="0"/>
              <a:t>stvarnom kakvoćom vode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20536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Podjela kišnice po kakvoći prema prostornom raporedu:</a:t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/>
              <a:t>Vode urbanih područja (unutar gradskog područja)</a:t>
            </a:r>
          </a:p>
          <a:p>
            <a:pPr lvl="0"/>
            <a:r>
              <a:rPr lang="hr-HR" dirty="0"/>
              <a:t>Vode prigradskih područja (do 5 km udaljenosti od ruba grada)</a:t>
            </a:r>
          </a:p>
          <a:p>
            <a:pPr lvl="0"/>
            <a:r>
              <a:rPr lang="hr-HR" dirty="0"/>
              <a:t>Vode područja koja su znatnije udaljena od naselja (bar 10 km udaljenosti od ruba grada) – ruralna područja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440688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OTOCI</a:t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>
            <a:normAutofit fontScale="77500" lnSpcReduction="20000"/>
          </a:bodyPr>
          <a:lstStyle/>
          <a:p>
            <a:r>
              <a:rPr lang="hr-HR" dirty="0"/>
              <a:t>samo 67 je stalno naseljeno</a:t>
            </a:r>
          </a:p>
          <a:p>
            <a:r>
              <a:rPr lang="hr-HR" dirty="0"/>
              <a:t>glavni problem oduvijek je bio nedostatak </a:t>
            </a:r>
            <a:r>
              <a:rPr lang="hr-HR" b="1" dirty="0"/>
              <a:t>pitke vode</a:t>
            </a:r>
            <a:r>
              <a:rPr lang="hr-HR" dirty="0"/>
              <a:t>, a najviše je izražen na otocima koji nemaju povoljne prirodne uvjete za formiranje većih podzemnih vodonosnika</a:t>
            </a:r>
          </a:p>
          <a:p>
            <a:r>
              <a:rPr lang="hr-HR" dirty="0"/>
              <a:t>Hvar, Brač i Korčula imaju vlastite prirodne resurse, a otok Vis još i danas koristi vodu iz vlastitog podzemnog vodonosnika</a:t>
            </a:r>
          </a:p>
          <a:p>
            <a:r>
              <a:rPr lang="hr-HR" dirty="0"/>
              <a:t>najveći otoci su povezani podmorskim cijevima na krške izvore na kopnu, a planirano je i daljnje širenje cjevovoda</a:t>
            </a:r>
          </a:p>
          <a:p>
            <a:pPr lvl="1"/>
            <a:r>
              <a:rPr lang="hr-HR" dirty="0"/>
              <a:t>upitna je ekonomičnost vodovodne mreže, čiji se kapacitet u zimskim mjesecima ne koristi više od desetine</a:t>
            </a:r>
          </a:p>
          <a:p>
            <a:pPr lvl="1"/>
            <a:r>
              <a:rPr lang="hr-HR" dirty="0"/>
              <a:t>tehnologija desalinacije također je upitne ekonomičnosti jer je najskuplje pročišćavati more</a:t>
            </a:r>
          </a:p>
          <a:p>
            <a:r>
              <a:rPr lang="hr-HR" dirty="0"/>
              <a:t>Cilj je pronalazak podzemnih vodonosnika na većini otoka, iako su povezani cjevovodima na kopnene izvore, da u slučaju izvanrednih uvjeta mogu omogućiti dostatnu količinu vode.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14791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b="1" dirty="0"/>
              <a:t>Hidrogeološke karakteristike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441680"/>
          </a:xfrm>
        </p:spPr>
        <p:txBody>
          <a:bodyPr>
            <a:normAutofit fontScale="92500" lnSpcReduction="20000"/>
          </a:bodyPr>
          <a:lstStyle/>
          <a:p>
            <a:r>
              <a:rPr lang="hr-HR" dirty="0"/>
              <a:t>najveći dio otoka izgrađen je od karbonatnih stijena, te od mlađih </a:t>
            </a:r>
            <a:r>
              <a:rPr lang="hr-HR" dirty="0" err="1"/>
              <a:t>klastičnih</a:t>
            </a:r>
            <a:r>
              <a:rPr lang="hr-HR" dirty="0"/>
              <a:t> </a:t>
            </a:r>
            <a:r>
              <a:rPr lang="hr-HR" dirty="0" err="1"/>
              <a:t>flišnih</a:t>
            </a:r>
            <a:r>
              <a:rPr lang="hr-HR" dirty="0"/>
              <a:t> naslaga</a:t>
            </a:r>
          </a:p>
          <a:p>
            <a:r>
              <a:rPr lang="hr-HR" dirty="0"/>
              <a:t>nakon zadnjeg glacijala došlo je do izdizanja razine mora za oko 100 m, a rezultat je okršavanje, redukcija i nestanak dijela vodotoka, potapanje ušća Neretve, zaljeva Stona i Malog Stona, odvajanje dijelova kopna i nastajanje otoka</a:t>
            </a:r>
          </a:p>
          <a:p>
            <a:r>
              <a:rPr lang="hr-HR" dirty="0"/>
              <a:t>uvjeti za formiranje pitke podzemne vode na otocima nisu povoljni zbog: </a:t>
            </a:r>
          </a:p>
          <a:p>
            <a:pPr lvl="1"/>
            <a:r>
              <a:rPr lang="hr-HR" dirty="0"/>
              <a:t>hidrogeoloških karakteristika, izrazito izduženog oblika i malih površina otoka</a:t>
            </a:r>
          </a:p>
          <a:p>
            <a:pPr lvl="1"/>
            <a:r>
              <a:rPr lang="hr-HR" dirty="0"/>
              <a:t>padaline se infiltriraju u dobro propusnu sredinu i dreniraju u more</a:t>
            </a:r>
          </a:p>
          <a:p>
            <a:pPr marL="109728" indent="0">
              <a:buNone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85075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rmAutofit/>
          </a:bodyPr>
          <a:lstStyle/>
          <a:p>
            <a:r>
              <a:rPr lang="hr-HR" b="1" dirty="0"/>
              <a:t>Stanje i perspektive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297664"/>
          </a:xfrm>
        </p:spPr>
        <p:txBody>
          <a:bodyPr>
            <a:normAutofit fontScale="92500"/>
          </a:bodyPr>
          <a:lstStyle/>
          <a:p>
            <a:r>
              <a:rPr lang="hr-HR" dirty="0"/>
              <a:t>na većini otoka potreba za vodom se rješava </a:t>
            </a:r>
            <a:r>
              <a:rPr lang="hr-HR" b="1" dirty="0"/>
              <a:t>prikupljanjem</a:t>
            </a:r>
            <a:r>
              <a:rPr lang="hr-HR" dirty="0"/>
              <a:t> </a:t>
            </a:r>
            <a:r>
              <a:rPr lang="hr-HR" b="1" dirty="0"/>
              <a:t>kišnice</a:t>
            </a:r>
            <a:r>
              <a:rPr lang="hr-HR" dirty="0"/>
              <a:t> u </a:t>
            </a:r>
            <a:r>
              <a:rPr lang="hr-HR" b="1" dirty="0"/>
              <a:t>cisterne</a:t>
            </a:r>
            <a:r>
              <a:rPr lang="hr-HR" dirty="0"/>
              <a:t>, većinom javne, a neki imaju i razvedene lokalne vodovodne mreže </a:t>
            </a:r>
          </a:p>
          <a:p>
            <a:r>
              <a:rPr lang="hr-HR" dirty="0"/>
              <a:t>otoci su </a:t>
            </a:r>
            <a:r>
              <a:rPr lang="hr-HR" b="1" dirty="0"/>
              <a:t>dobro propusni </a:t>
            </a:r>
            <a:r>
              <a:rPr lang="hr-HR" dirty="0"/>
              <a:t>bez površinskih tokova i s rijetkim pojavama izvorske vode</a:t>
            </a:r>
          </a:p>
          <a:p>
            <a:r>
              <a:rPr lang="hr-HR" dirty="0"/>
              <a:t>padaline se brzo </a:t>
            </a:r>
            <a:r>
              <a:rPr lang="hr-HR" b="1" dirty="0"/>
              <a:t>infiltriraju</a:t>
            </a:r>
            <a:r>
              <a:rPr lang="hr-HR" dirty="0"/>
              <a:t> u podzemlje ili otječu u more, te su količine slatke vode ograničene</a:t>
            </a:r>
          </a:p>
          <a:p>
            <a:r>
              <a:rPr lang="hr-HR" dirty="0"/>
              <a:t>neravnomjerna količina padalina tijekom godine uzrokuju </a:t>
            </a:r>
            <a:r>
              <a:rPr lang="hr-HR" b="1" dirty="0"/>
              <a:t>nestašice</a:t>
            </a:r>
            <a:r>
              <a:rPr lang="hr-HR" dirty="0"/>
              <a:t> u sušnim razdobljima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83890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RH I OTOCI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zemlja tisuću otoka </a:t>
            </a:r>
          </a:p>
          <a:p>
            <a:pPr lvl="1"/>
            <a:r>
              <a:rPr lang="hr-HR" dirty="0"/>
              <a:t>– ima ih 1185, od toga ima 718 otoka te 467 hridi i grebena</a:t>
            </a:r>
          </a:p>
          <a:p>
            <a:r>
              <a:rPr lang="hr-HR" dirty="0"/>
              <a:t>naseljeno je 67 otoka, a povremeno ih je naseljeno 15-ak</a:t>
            </a:r>
          </a:p>
          <a:p>
            <a:r>
              <a:rPr lang="hr-HR" dirty="0"/>
              <a:t>samo 9 otoka ima vodne resurse za vodoopskrbu</a:t>
            </a:r>
          </a:p>
          <a:p>
            <a:pPr lvl="1"/>
            <a:r>
              <a:rPr lang="hr-HR" dirty="0"/>
              <a:t>kapaciteti njihovih izvorišta vode kreću se od 3 l/s do 300 l/s</a:t>
            </a:r>
          </a:p>
          <a:p>
            <a:r>
              <a:rPr lang="hr-HR" dirty="0"/>
              <a:t>ostali otoci:</a:t>
            </a:r>
          </a:p>
          <a:p>
            <a:pPr lvl="1"/>
            <a:r>
              <a:rPr lang="hr-HR" dirty="0"/>
              <a:t>dobivaju vodu s kopna</a:t>
            </a:r>
          </a:p>
          <a:p>
            <a:pPr lvl="1"/>
            <a:r>
              <a:rPr lang="hr-HR" dirty="0"/>
              <a:t>skupljanje kišnice ili dovoženje vode brodovima u vodonosnicima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080217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Cijena vode na otocima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na otocima je voda najskuplja jer se puno mora uložiti da voda dođe do krajnjih korisnika. Npr. voda iz </a:t>
            </a:r>
            <a:r>
              <a:rPr lang="hr-HR" dirty="0" err="1"/>
              <a:t>vodonosca</a:t>
            </a:r>
            <a:r>
              <a:rPr lang="hr-HR" dirty="0"/>
              <a:t> na </a:t>
            </a:r>
            <a:r>
              <a:rPr lang="hr-HR" dirty="0" err="1"/>
              <a:t>Molatu</a:t>
            </a:r>
            <a:r>
              <a:rPr lang="hr-HR" dirty="0"/>
              <a:t> je skuplja nego za ostale, za mještane kubik vode stoji 16 kuna i 31 lipu, što je više nego u Zagrebu, a za one koji nemaju prebivalište na otoku kubik dođe 85 kuna! </a:t>
            </a:r>
          </a:p>
          <a:p>
            <a:r>
              <a:rPr lang="hr-HR" dirty="0"/>
              <a:t>i voda na Krku se puno plaća, fiksni troškovi koji se plaćaju za vodu ondje su već godinama najviši u državi</a:t>
            </a:r>
          </a:p>
          <a:p>
            <a:r>
              <a:rPr lang="hr-HR" dirty="0"/>
              <a:t>uz to da vode ima, bitno je i to da voda nije preskupa!</a:t>
            </a:r>
          </a:p>
          <a:p>
            <a:r>
              <a:rPr lang="hr-HR" dirty="0">
                <a:hlinkClick r:id="rId2"/>
              </a:rPr>
              <a:t>video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11034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Zaključak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/>
              <a:t>opskrba vodom na otocima je pitanje preživljavanja, o njoj ovisi hoće li hrvatski otoci preživjeti kao naseljeni otoci ili će postati nenaseljeni</a:t>
            </a:r>
          </a:p>
          <a:p>
            <a:r>
              <a:rPr lang="hr-HR" dirty="0"/>
              <a:t>turizam je temelj otočne ekonomije, ali je i problem kad govorimo o opskrbi vodom, posebno na otocima srednjeg i južnog Jadrana koji, za razliku od sjevernih otoka, nemaju oborina u lipnju i srpnju kada je turistička sezona u jeku i kada veliko povećanje populacije povećava potrošnju vode.</a:t>
            </a:r>
          </a:p>
          <a:p>
            <a:r>
              <a:rPr lang="hr-HR" dirty="0"/>
              <a:t>spajanje na kopneni vodoopskrbni sustav je skupo rješenje i gubi se i do 50% vode, desalinizacija je također skupa i nije ekonomski isplativa, predlaže se suvremenija varijanta tradicionalnog prikupljanja kišnice u spremištima, pri čemu bi novitet predstavljala dodatna spremišta za iskorištenu vodu koja se može ponovo upotrijebiti.</a:t>
            </a:r>
          </a:p>
        </p:txBody>
      </p:sp>
    </p:spTree>
    <p:extLst>
      <p:ext uri="{BB962C8B-B14F-4D97-AF65-F5344CB8AC3E}">
        <p14:creationId xmlns:p14="http://schemas.microsoft.com/office/powerpoint/2010/main" val="2269499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980728"/>
            <a:ext cx="6261565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267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Program vodoopskrbe otoka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svrha: omogućiti svakom otočnom naselju siguran i dovoljan dotok pitke vode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potrebno odrediti i analizirati dostupne vodne resurse, prognoze potreba za vodom, zaštite voda, zaštite od štetnog djelovanja voda</a:t>
            </a:r>
          </a:p>
          <a:p>
            <a:r>
              <a:rPr lang="hr-HR" dirty="0"/>
              <a:t>državni program, koji izrađuju Hrvatske vode uz suradnju Državne uprave za vode </a:t>
            </a:r>
          </a:p>
          <a:p>
            <a:r>
              <a:rPr lang="hr-HR" dirty="0"/>
              <a:t>predviđa gradnju, dogradnju i rekonstrukciju vodoopskrbnih sustava u opsegu da se dostigne 85% opskrbljenosti stanovnika vodom iz javnih sustava i podmirenje potreba gospodarstva, u prvom redu turizma</a:t>
            </a:r>
          </a:p>
        </p:txBody>
      </p:sp>
    </p:spTree>
    <p:extLst>
      <p:ext uri="{BB962C8B-B14F-4D97-AF65-F5344CB8AC3E}">
        <p14:creationId xmlns:p14="http://schemas.microsoft.com/office/powerpoint/2010/main" val="2907521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65816"/>
          </a:xfrm>
        </p:spPr>
        <p:txBody>
          <a:bodyPr>
            <a:normAutofit/>
          </a:bodyPr>
          <a:lstStyle/>
          <a:p>
            <a:r>
              <a:rPr lang="hr-HR" dirty="0"/>
              <a:t>Ciljevi:</a:t>
            </a:r>
          </a:p>
          <a:p>
            <a:pPr lvl="1"/>
            <a:r>
              <a:rPr lang="hr-HR" dirty="0"/>
              <a:t>radovi na sustavima vodoopskrbe otoka </a:t>
            </a:r>
          </a:p>
          <a:p>
            <a:pPr lvl="1"/>
            <a:r>
              <a:rPr lang="hr-HR" dirty="0"/>
              <a:t>razvoj vodoopskrbe otoka Raba i Malog Lošinja  </a:t>
            </a:r>
          </a:p>
          <a:p>
            <a:pPr lvl="1"/>
            <a:r>
              <a:rPr lang="hr-HR" dirty="0"/>
              <a:t>izgradnja magistralnog cjevovoda Nin-Petrčane za dovođenje vode do otoka Vira </a:t>
            </a:r>
          </a:p>
          <a:p>
            <a:pPr lvl="1"/>
            <a:r>
              <a:rPr lang="hr-HR" dirty="0"/>
              <a:t>izrada projektne dokumentacije za vodoopskrbu malih zadarskih otoka </a:t>
            </a:r>
          </a:p>
          <a:p>
            <a:pPr lvl="1"/>
            <a:r>
              <a:rPr lang="hr-HR" dirty="0"/>
              <a:t>rekonstrukcija vodoopskrbnih cjevovoda na Visu, Lastovu </a:t>
            </a:r>
          </a:p>
          <a:p>
            <a:pPr lvl="1"/>
            <a:r>
              <a:rPr lang="hr-HR" dirty="0"/>
              <a:t>početak radova na vodoopskrbnom sustavu Drvenik Veliki </a:t>
            </a:r>
          </a:p>
        </p:txBody>
      </p:sp>
    </p:spTree>
    <p:extLst>
      <p:ext uri="{BB962C8B-B14F-4D97-AF65-F5344CB8AC3E}">
        <p14:creationId xmlns:p14="http://schemas.microsoft.com/office/powerpoint/2010/main" val="1020580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VODNI RESURSI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/>
              <a:t>količine padalina tijekom godine </a:t>
            </a:r>
          </a:p>
          <a:p>
            <a:pPr lvl="1"/>
            <a:r>
              <a:rPr lang="hr-HR" dirty="0"/>
              <a:t>na vanjskim otocima: 600-700 mm</a:t>
            </a:r>
          </a:p>
          <a:p>
            <a:pPr lvl="1"/>
            <a:r>
              <a:rPr lang="hr-HR" dirty="0"/>
              <a:t>na unutrašnjim: 700-900 mm </a:t>
            </a:r>
          </a:p>
          <a:p>
            <a:pPr lvl="1"/>
            <a:r>
              <a:rPr lang="hr-HR" dirty="0"/>
              <a:t>uz obalu, u blizini gorskih lanaca: 1500 mm </a:t>
            </a:r>
          </a:p>
          <a:p>
            <a:r>
              <a:rPr lang="hr-HR" dirty="0"/>
              <a:t>teškoće u vodooprskrbi zbog propusne podloge - krš na vapnencima i dolomitima, te nepovoljni godišnji raspored padalina </a:t>
            </a:r>
          </a:p>
          <a:p>
            <a:r>
              <a:rPr lang="hr-HR" dirty="0"/>
              <a:t>otoci pripadaju slivu Jadranskog mora</a:t>
            </a:r>
          </a:p>
          <a:p>
            <a:pPr lvl="1"/>
            <a:r>
              <a:rPr lang="hr-HR" dirty="0"/>
              <a:t>na otocima nema površinskih tokova ili su rijetki </a:t>
            </a:r>
          </a:p>
          <a:p>
            <a:r>
              <a:rPr lang="hr-HR" dirty="0"/>
              <a:t>otoci su siromašni iskoristivim vodnim resursima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56239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800"/>
          </a:xfrm>
        </p:spPr>
        <p:txBody>
          <a:bodyPr>
            <a:normAutofit fontScale="92500" lnSpcReduction="10000"/>
          </a:bodyPr>
          <a:lstStyle/>
          <a:p>
            <a:r>
              <a:rPr lang="hr-HR" b="1" dirty="0"/>
              <a:t>Krk </a:t>
            </a:r>
            <a:r>
              <a:rPr lang="hr-HR" dirty="0"/>
              <a:t>– ima vlastite izvore vode i vodovod</a:t>
            </a:r>
          </a:p>
          <a:p>
            <a:r>
              <a:rPr lang="hr-HR" b="1" dirty="0"/>
              <a:t>Cres – </a:t>
            </a:r>
            <a:r>
              <a:rPr lang="hr-HR" dirty="0"/>
              <a:t>ima vlastite izvore vode i vodovod</a:t>
            </a:r>
          </a:p>
          <a:p>
            <a:r>
              <a:rPr lang="hr-HR" b="1" dirty="0"/>
              <a:t>Pag –</a:t>
            </a:r>
            <a:r>
              <a:rPr lang="hr-HR" dirty="0"/>
              <a:t> vodovod </a:t>
            </a:r>
          </a:p>
          <a:p>
            <a:r>
              <a:rPr lang="hr-HR" b="1" dirty="0"/>
              <a:t>Vir</a:t>
            </a:r>
            <a:r>
              <a:rPr lang="hr-HR" dirty="0"/>
              <a:t> – nema stalnih izvora, nekoliko kopanih bunara</a:t>
            </a:r>
          </a:p>
          <a:p>
            <a:r>
              <a:rPr lang="hr-HR" b="1" dirty="0"/>
              <a:t>Dugi Otok </a:t>
            </a:r>
            <a:r>
              <a:rPr lang="hr-HR" dirty="0"/>
              <a:t>–iskopana 3 bunara te su prognoze za sušno razdoblje obećavale velike količine kvalitetne vode, ali nisu ispunjene, koristi se kišnica</a:t>
            </a:r>
          </a:p>
          <a:p>
            <a:r>
              <a:rPr lang="hr-HR" b="1" dirty="0"/>
              <a:t>Ugljan – </a:t>
            </a:r>
            <a:r>
              <a:rPr lang="hr-HR" dirty="0"/>
              <a:t>vodovod</a:t>
            </a:r>
          </a:p>
          <a:p>
            <a:r>
              <a:rPr lang="hr-HR" b="1" dirty="0"/>
              <a:t>Brač</a:t>
            </a:r>
            <a:r>
              <a:rPr lang="hr-HR" dirty="0"/>
              <a:t> – vodovod</a:t>
            </a:r>
          </a:p>
          <a:p>
            <a:r>
              <a:rPr lang="hr-HR" b="1" dirty="0"/>
              <a:t>Hvar</a:t>
            </a:r>
            <a:r>
              <a:rPr lang="hr-HR" dirty="0"/>
              <a:t> – ima vlastite izvore vode i vodovod</a:t>
            </a:r>
          </a:p>
          <a:p>
            <a:r>
              <a:rPr lang="hr-HR" b="1" dirty="0"/>
              <a:t>Vis</a:t>
            </a:r>
            <a:r>
              <a:rPr lang="hr-HR" dirty="0"/>
              <a:t> – mali izvori (stalni ili povremeni) nalaze se samo u </a:t>
            </a:r>
            <a:r>
              <a:rPr lang="hr-HR" dirty="0" err="1"/>
              <a:t>komiškoj</a:t>
            </a:r>
            <a:r>
              <a:rPr lang="hr-HR" dirty="0"/>
              <a:t> i viškoj uvali</a:t>
            </a:r>
          </a:p>
          <a:p>
            <a:r>
              <a:rPr lang="hr-HR" b="1" dirty="0"/>
              <a:t>Korčula</a:t>
            </a:r>
            <a:r>
              <a:rPr lang="hr-HR" dirty="0"/>
              <a:t> –nakupljanje znatne količine podzemne vode, vodovod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1945481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Načini vodoopskrbe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b="1" dirty="0"/>
              <a:t>skupljanje kišnice</a:t>
            </a:r>
            <a:r>
              <a:rPr lang="hr-HR" dirty="0"/>
              <a:t>, njezino čuvanje i iskorištavanje </a:t>
            </a:r>
          </a:p>
          <a:p>
            <a:pPr lvl="1"/>
            <a:r>
              <a:rPr lang="hr-HR" dirty="0"/>
              <a:t>skupljanje kišnice s krovnih površina ili velikih sabirnih ploha i cisterni</a:t>
            </a:r>
          </a:p>
          <a:p>
            <a:pPr lvl="1"/>
            <a:r>
              <a:rPr lang="hr-HR" dirty="0"/>
              <a:t>prikupljanje i očuvanje kišnice u što ranijoj fazi u hidrološkom ciklusu, kako bi se osiguralo najbolje iskorištenje padalina, prije nego otječe po površini, procjedi se u tlo ili ispari </a:t>
            </a:r>
          </a:p>
          <a:p>
            <a:r>
              <a:rPr lang="hr-HR" dirty="0"/>
              <a:t>dovođenje vode s kopna cjevovodom ili brodovima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27342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TRENUTNO STANJE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veliki naseljeni otoci imaju vodoopskrbu koja razmjerno zadovoljava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razvoj vodoopskrbnih sustava uz dovod vode s kopna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do 1991. godine položeno mnogo podmorskih cijevi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zahvati vode na otocima nemaju utvrđene zone sanitarne zaštite, a kvaliteta vode često ne zadovoljava standarde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objekti vodovodnih sustava su stari, a njihovo održavanje ne zadovoljava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sagrađeni su magistralni dovodi, a nedostaje opskrbna mreža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veliki su gubitci vode u sustavima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opremljenost komunalnih poduzeća koja gospodare vodoopskrbom ne zadovoljava</a:t>
            </a:r>
          </a:p>
          <a:p>
            <a:pPr marL="109728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451575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289</TotalTime>
  <Words>1474</Words>
  <Application>Microsoft Office PowerPoint</Application>
  <PresentationFormat>Prikaz na zaslonu (4:3)</PresentationFormat>
  <Paragraphs>121</Paragraphs>
  <Slides>21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21</vt:i4>
      </vt:variant>
    </vt:vector>
  </HeadingPairs>
  <TitlesOfParts>
    <vt:vector size="27" baseType="lpstr">
      <vt:lpstr>Arial</vt:lpstr>
      <vt:lpstr>Calibri</vt:lpstr>
      <vt:lpstr>Georgia</vt:lpstr>
      <vt:lpstr>Trebuchet MS</vt:lpstr>
      <vt:lpstr>Wingdings 2</vt:lpstr>
      <vt:lpstr>Urban</vt:lpstr>
      <vt:lpstr>Voda na hrvatskim otocima</vt:lpstr>
      <vt:lpstr>RH I OTOCI</vt:lpstr>
      <vt:lpstr>PowerPoint prezentacija</vt:lpstr>
      <vt:lpstr>Program vodoopskrbe otoka</vt:lpstr>
      <vt:lpstr>PowerPoint prezentacija</vt:lpstr>
      <vt:lpstr>VODNI RESURSI</vt:lpstr>
      <vt:lpstr>PowerPoint prezentacija</vt:lpstr>
      <vt:lpstr>Načini vodoopskrbe</vt:lpstr>
      <vt:lpstr>TRENUTNO STANJE</vt:lpstr>
      <vt:lpstr>RASPOLOŽIVE I POTREBNE KOLIČINE VODE NA OTOCIMA </vt:lpstr>
      <vt:lpstr>POTENCIJALNE KOLIČINE SLATKIH VODA NA NAŠIM OTOCIMA </vt:lpstr>
      <vt:lpstr>VODOOPSKRBA KORIŠTENJEM KIŠNICE </vt:lpstr>
      <vt:lpstr>PowerPoint prezentacija</vt:lpstr>
      <vt:lpstr>Problematika kakvoće vode </vt:lpstr>
      <vt:lpstr>Kakvoća vode</vt:lpstr>
      <vt:lpstr>Podjela kišnice po kakvoći prema prostornom raporedu: </vt:lpstr>
      <vt:lpstr>OTOCI </vt:lpstr>
      <vt:lpstr>Hidrogeološke karakteristike </vt:lpstr>
      <vt:lpstr>Stanje i perspektive</vt:lpstr>
      <vt:lpstr>Cijena vode na otocima</vt:lpstr>
      <vt:lpstr>Zaključak</vt:lpstr>
    </vt:vector>
  </TitlesOfParts>
  <Company>DOMA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Voda na hrvatskim otocima</dc:title>
  <dc:creator>sFrankovic</dc:creator>
  <cp:lastModifiedBy>kate k</cp:lastModifiedBy>
  <cp:revision>22</cp:revision>
  <dcterms:created xsi:type="dcterms:W3CDTF">2014-06-11T18:12:35Z</dcterms:created>
  <dcterms:modified xsi:type="dcterms:W3CDTF">2016-05-18T19:54:46Z</dcterms:modified>
</cp:coreProperties>
</file>