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7"/>
  </p:notesMasterIdLst>
  <p:handoutMasterIdLst>
    <p:handoutMasterId r:id="rId158"/>
  </p:handoutMasterIdLst>
  <p:sldIdLst>
    <p:sldId id="258" r:id="rId3"/>
    <p:sldId id="428" r:id="rId4"/>
    <p:sldId id="260" r:id="rId5"/>
    <p:sldId id="270" r:id="rId6"/>
    <p:sldId id="271" r:id="rId7"/>
    <p:sldId id="430" r:id="rId8"/>
    <p:sldId id="441" r:id="rId9"/>
    <p:sldId id="268" r:id="rId10"/>
    <p:sldId id="272" r:id="rId11"/>
    <p:sldId id="273" r:id="rId12"/>
    <p:sldId id="274" r:id="rId13"/>
    <p:sldId id="275" r:id="rId14"/>
    <p:sldId id="276" r:id="rId15"/>
    <p:sldId id="277" r:id="rId16"/>
    <p:sldId id="302" r:id="rId17"/>
    <p:sldId id="279" r:id="rId18"/>
    <p:sldId id="280" r:id="rId19"/>
    <p:sldId id="303" r:id="rId20"/>
    <p:sldId id="282" r:id="rId21"/>
    <p:sldId id="284" r:id="rId22"/>
    <p:sldId id="300" r:id="rId23"/>
    <p:sldId id="435" r:id="rId24"/>
    <p:sldId id="287" r:id="rId25"/>
    <p:sldId id="439" r:id="rId26"/>
    <p:sldId id="445" r:id="rId27"/>
    <p:sldId id="304" r:id="rId28"/>
    <p:sldId id="406" r:id="rId29"/>
    <p:sldId id="291" r:id="rId30"/>
    <p:sldId id="292" r:id="rId31"/>
    <p:sldId id="293" r:id="rId32"/>
    <p:sldId id="294" r:id="rId33"/>
    <p:sldId id="437" r:id="rId34"/>
    <p:sldId id="442" r:id="rId35"/>
    <p:sldId id="298" r:id="rId36"/>
    <p:sldId id="305" r:id="rId37"/>
    <p:sldId id="436" r:id="rId38"/>
    <p:sldId id="306" r:id="rId39"/>
    <p:sldId id="307" r:id="rId40"/>
    <p:sldId id="308" r:id="rId41"/>
    <p:sldId id="310" r:id="rId42"/>
    <p:sldId id="311" r:id="rId43"/>
    <p:sldId id="313" r:id="rId44"/>
    <p:sldId id="314" r:id="rId45"/>
    <p:sldId id="315" r:id="rId46"/>
    <p:sldId id="317" r:id="rId47"/>
    <p:sldId id="316" r:id="rId48"/>
    <p:sldId id="318" r:id="rId49"/>
    <p:sldId id="319" r:id="rId50"/>
    <p:sldId id="320" r:id="rId51"/>
    <p:sldId id="321" r:id="rId52"/>
    <p:sldId id="322" r:id="rId53"/>
    <p:sldId id="323" r:id="rId54"/>
    <p:sldId id="407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412" r:id="rId77"/>
    <p:sldId id="346" r:id="rId78"/>
    <p:sldId id="347" r:id="rId79"/>
    <p:sldId id="345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431" r:id="rId90"/>
    <p:sldId id="357" r:id="rId91"/>
    <p:sldId id="358" r:id="rId92"/>
    <p:sldId id="359" r:id="rId93"/>
    <p:sldId id="360" r:id="rId94"/>
    <p:sldId id="411" r:id="rId95"/>
    <p:sldId id="421" r:id="rId96"/>
    <p:sldId id="361" r:id="rId97"/>
    <p:sldId id="416" r:id="rId98"/>
    <p:sldId id="417" r:id="rId99"/>
    <p:sldId id="362" r:id="rId100"/>
    <p:sldId id="363" r:id="rId101"/>
    <p:sldId id="366" r:id="rId102"/>
    <p:sldId id="367" r:id="rId103"/>
    <p:sldId id="368" r:id="rId104"/>
    <p:sldId id="369" r:id="rId105"/>
    <p:sldId id="370" r:id="rId106"/>
    <p:sldId id="372" r:id="rId107"/>
    <p:sldId id="373" r:id="rId108"/>
    <p:sldId id="374" r:id="rId109"/>
    <p:sldId id="422" r:id="rId110"/>
    <p:sldId id="375" r:id="rId111"/>
    <p:sldId id="376" r:id="rId112"/>
    <p:sldId id="377" r:id="rId113"/>
    <p:sldId id="378" r:id="rId114"/>
    <p:sldId id="379" r:id="rId115"/>
    <p:sldId id="381" r:id="rId116"/>
    <p:sldId id="380" r:id="rId117"/>
    <p:sldId id="443" r:id="rId118"/>
    <p:sldId id="383" r:id="rId119"/>
    <p:sldId id="384" r:id="rId120"/>
    <p:sldId id="418" r:id="rId121"/>
    <p:sldId id="385" r:id="rId122"/>
    <p:sldId id="387" r:id="rId123"/>
    <p:sldId id="386" r:id="rId124"/>
    <p:sldId id="420" r:id="rId125"/>
    <p:sldId id="423" r:id="rId126"/>
    <p:sldId id="424" r:id="rId127"/>
    <p:sldId id="434" r:id="rId128"/>
    <p:sldId id="388" r:id="rId129"/>
    <p:sldId id="389" r:id="rId130"/>
    <p:sldId id="390" r:id="rId131"/>
    <p:sldId id="419" r:id="rId132"/>
    <p:sldId id="391" r:id="rId133"/>
    <p:sldId id="392" r:id="rId134"/>
    <p:sldId id="393" r:id="rId135"/>
    <p:sldId id="394" r:id="rId136"/>
    <p:sldId id="395" r:id="rId137"/>
    <p:sldId id="396" r:id="rId138"/>
    <p:sldId id="425" r:id="rId139"/>
    <p:sldId id="397" r:id="rId140"/>
    <p:sldId id="398" r:id="rId141"/>
    <p:sldId id="399" r:id="rId142"/>
    <p:sldId id="400" r:id="rId143"/>
    <p:sldId id="401" r:id="rId144"/>
    <p:sldId id="426" r:id="rId145"/>
    <p:sldId id="444" r:id="rId146"/>
    <p:sldId id="413" r:id="rId147"/>
    <p:sldId id="415" r:id="rId148"/>
    <p:sldId id="414" r:id="rId149"/>
    <p:sldId id="403" r:id="rId150"/>
    <p:sldId id="438" r:id="rId151"/>
    <p:sldId id="440" r:id="rId152"/>
    <p:sldId id="405" r:id="rId153"/>
    <p:sldId id="410" r:id="rId154"/>
    <p:sldId id="409" r:id="rId155"/>
    <p:sldId id="264" r:id="rId1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86370"/>
  </p:normalViewPr>
  <p:slideViewPr>
    <p:cSldViewPr snapToGrid="0">
      <p:cViewPr>
        <p:scale>
          <a:sx n="111" d="100"/>
          <a:sy n="111" d="100"/>
        </p:scale>
        <p:origin x="616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45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616"/>
    </p:cViewPr>
  </p:sorterViewPr>
  <p:notesViewPr>
    <p:cSldViewPr snapToGrid="0">
      <p:cViewPr varScale="1">
        <p:scale>
          <a:sx n="83" d="100"/>
          <a:sy n="83" d="100"/>
        </p:scale>
        <p:origin x="122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presProps" Target="pres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viewProps" Target="viewProp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08:50:14.4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1401 361 24575,'-21'0'0,"2"0"0,-3 0 0,-1 0 0,3 0 0,-14 0 0,13 0 0,-14 0 0,5 0 0,-15 0 0,0 0 0,-12 0 0,23 0 0,-20 0 0,6 11 0,-13 3 0,13-1 0,-6 8 0,20-13 0,-23 14 0,12-10 0,1 8 0,2-8 0,5 8 0,-1-9 0,7 8 0,-3-3 0,8 3 0,-12 8 0,13-7 0,-6 11 0,6-11 0,-1 10 0,2-9 0,0 3 0,8-1 0,-6-3 0,11-1 0,-7 3 0,8-7 0,-3 9 0,3-6 0,1 5 0,-1-4 0,5 10 0,-4-5 0,8 6 0,-8 0 0,8 0 0,-3 0 0,4-1 0,0 1 0,0 6 0,0-5 0,0 5 0,0 0 0,5 14 0,5-9 0,6 14 0,4-24 0,1 5 0,-6-12 0,3 0 0,-4-6 0,4 0 0,0 0 0,0-4 0,0 3 0,6-6 0,-5 6 0,9-6 0,-3 7 0,11-7 0,1 9 0,13 2 0,-11-4 0,10 9 0,-12-16 0,6 10 0,1-5 0,18 6 0,-14-5 0,15-2 0,-20 1 0,0-4 0,1 4 0,-1-6 0,0 1 0,-6-1 0,5 1 0,-5 0 0,7-1 0,6 2 0,-5-2 0,12 2 0,10 0 0,-17-1 0,21 7 0,-25-6 0,13 5 0,-1-6 0,-6 1 0,5-1 0,-12-5 0,31-1 0,-26-5 0,19 0 0,-19 0 0,-5 0 0,12 0 0,-12 0 0,12 0 0,-6 0 0,8 0 0,-1 0 0,1 0 0,0 0 0,-1 0 0,1 0 0,-1 0 0,1 0 0,-1 0 0,-6 0 0,5 0 0,-5 0 0,6 0 0,-8 0 0,1 0 0,5 0 0,-4 0 0,1 0 0,2 0 0,13 0 0,5 0 0,-5 0 0,0 0 0,-1 0 0,-9 0 0,1 0 0,-1 0 0,1 0 0,-1 0 0,-6 0 0,5-5 0,-5 4 0,6-10 0,1 5 0,-1-6 0,1 0 0,-1 1 0,17-2 0,-25 2 0,3 0 0,0-2 0,1-6 0,40-11 0,-35 6 0,-1 1 0,-6 0 0,-2 0 0,-7 2 0,1-1 0,-1 0 0,-10-3 0,1 3 0,-13-2 0,2 5 0,-5 1 0,0 0 0,-3-6 0,3 0 0,-7-6 0,3-6 0,-4 5 0,1-11 0,4-9 0,-4 10 0,0-14 0,-7 24 0,-4-5 0,0 6 0,0 0 0,0 0 0,0 0 0,0 0 0,0 0 0,-10-12 0,-9 1 0,0-3 0,-14-14 0,9 15 0,-6-9 0,-4 7 0,6 5 0,-7-7 0,-9-15 0,14 24 0,-26-30 0,20 32 0,-5 0 0,-2-1 0,-11-9 0,13 13 0,-1 1 0,-11-5 0,5 2 0,-3 1 0,7 6 0,-10-2 0,2 2 0,-5-1 0,6 5 0,-1 1 0,-5 6 0,5 6 0,-7-6 0,1 9 0,-17-8 0,5 14 0,-14-4 0,0 6 0,6 0 0,-15 0 0,38 0 0,-2 0 0,-3 0 0,0 0 0,8 0 0,2 0 0,-50 0 0,39 6 0,-15 1 0,8 5 0,-6 0 0,14-5 0,-7 4 0,1-5 0,-10 7 0,12-1 0,-25 1 0,26-1 0,-7 0 0,-19 1 0,37-2 0,-46 9 0,49-8 0,-24 7 0,22-8 0,-8 6 0,0-4 0,-12 8 0,16-4 0,-2 0 0,15-2 0,11-5 0,-5 0 0,0 1 0,10-6 0,-9 5 0,11-5 0,-6 5 0,0-5 0,5 4 0,2-4 0,-1 4 0,5 1 0,0-5 0,2 3 0,7-7 0,-2 7 0,3-7 0,5 6 0,0-6 0,4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08:50:17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343 735 24575,'-18'0'0,"0"0"0,4 0 0,-8 0 0,1 5 0,-3 0 0,-6 15 0,5-4 0,-2 14 0,-4 3 0,14-1 0,-9 5 0,10-1 0,0-5 0,0 11 0,6-5 0,4 0 0,1-1 0,5-6 0,0 6 0,0 1 0,0 0 0,0 5 0,0-5 0,5 7 0,6-1 0,17 2 0,7 0 0,19 3 0,2 1 0,15 3-652,2 1 652,8 1 0,-37-26 0,1-1 0,0-2 0,0-2 0,3 2 0,1-2 0,37 17 0,-40-20 0,0 0 0,40 13 0,-35-16 0,1 0 0,-3-3 0,-1-1 0,4-2 0,0-1 0,0 1 0,-1-2 0,46 5 0,-41-7 0,1 0 0,-6 0 0,3 0 0,24 0 0,1 0 0,-16-3 0,0 0 0,16 0 0,-1-2 0,-24-2 0,-3 0 0,6 3 0,-1 1 0,41-3 0,-10 5 0,4-6 0,-37 0 0,0 0 0,25 0 0,-19 3 0,-1 0 0,4-1-223,29 4 223,-14-6 0,6 0-308,-33 0 0,1 0 308,30 0 0,-25 0 0,-3 0 0,10 0 0,16 0 0,9 0 0,-21 0 0,-10-3 0,1-1 0,6-3 0,-14-2 0,0-2 0,26-8 0,7-8 0,0 1 0,-6 1 0,6-1 0,-9 1 0,-14 1 0,29-9-74,-39 14 74,31-12 0,-5 11 0,-25-3 0,-4 10 0,0-1 0,10-9 622,18-2-622,-10-5 221,-7 5-221,-14-2 642,11-1-642,-17 5 80,12-10-80,-5 3 0,14-14 0,-16 8 0,8-7 0,-26 17 0,5-5 0,-12 11 0,7-10 0,-12 11 0,4-4 0,-8 4 0,3 1 0,-4 0 0,-4-6 0,-1 5 0,-4-16 0,0 3 0,0-11 0,-5-1 0,-12-1 0,-7 0 0,-18-9 0,0 5 0,-14-7 0,6 2 0,-12 2 0,4-4 0,7 14 0,-5 2 0,12 9 0,-2 0-658,-18-15 0,0 0 658,8 11 0,1 2 0,4 0 0,-1 0 0,-6 2 0,0 3 0,3 2 0,1 2 0,-4 1 0,1 3-825,-33-9 825,25 7 0,0 2 0,-30-4 0,33 8 0,-2 1 0,6 4 0,3 2 0,-42-5 0,41 10 0,-1 0 0,-40-8 0,10 11 0,-4-5 0,13 6 0,-17 0 0,9 0 0,-6 0 0,-4 0 0,8 0 0,17 0 0,-2 0 0,-23 0 0,27 0 0,1 0 0,-26 0 0,-1 6 0,1 1-307,22 5 307,-17 7 0,26-5 0,12-1 0,0 0 0,-15 0 0,16 0 0,2 0 0,-1 0 0,-24 5 0,-4 7 0,13-9 0,-20 14 0,18-11 0,5 10 0,-5-3 0,0 3 0,5 0 0,-26 6 0,23 1 0,16-15 0,1 0 0,-3 8 1237,-15 1-1237,21-3 868,-1-4-868,1 4 343,2-6-343,4-5 0,-5 4 0,0-3 0,5 4 0,-4-5 0,5 4 0,-6-8 0,5 3 0,-4-4 0,11-1 0,0 0 0,2 0 0,10-1 0,-4-4 0,9 3 0,-7-7 0,11 6 0,-7-6 0,9 3 0,0-1 0,-1-2 0,1 3 0,0-4 0,3 0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08:50:24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691 428 24575,'-9'0'0,"1"0"0,-5 0 0,-6 0 0,4 0 0,-7 0 0,3 4 0,-6 6 0,-12 12 0,4 5 0,-6 7 0,17-8 0,-30 15 0,35-19 0,-41 19 0,40-16 0,-19 3 0,16 1 0,-3-4 0,0-4 0,8-3 0,-7 1 0,9-8 0,-5 11 0,0-8 0,6 0 0,-5 3 0,9-8 0,-4 8 0,5-8 0,-2 8 0,2 1 0,3 1 0,1 2 0,4-3 0,0 1 0,0 4 0,0 18 0,0-8 0,0 8 0,9-13 0,16 12 0,-3-16 0,25 33 0,-20-41 0,19 33 0,-14-30 0,13 20 0,-7-17 0,27 21 0,-16-17 0,9 10 0,-16-15 0,-5 0 0,6 1 0,1-6 0,6 0 0,-5 0 0,12-3 0,-6 3 0,1-5 0,5 1 0,-12-6 0,12 4 0,-12-8 0,5 3 0,-7-5 0,0 0 0,7 0 0,-5 0 0,5 0 0,1 0 0,0 0 0,8 0 0,-1 0 0,-5 0 0,2 0 0,24 0-208,-15 0 0,-2 0 208,1 0 0,35 0 0,-40 0 0,0 0 0,3 0 0,22 0 0,-26 0 0,-1 0 0,16 0 0,-18 0 0,0 0 0,22 0 0,22 0 0,-16 0 0,-6 0 0,19 0 0,-14 0 0,10 0 0,-23 0 0,8 0 0,-1 0 0,1 0 0,-8 0 0,-2 0 0,18 0 0,-19 0 0,20 0 0,-27 0 0,-6 0 0,5 0 0,-12 0 416,5 0-416,-7-5 0,1-6 0,-1-1 0,7-4 0,-5 5 0,5 0 0,-7-5 0,1 4 0,-1-9 0,0 9 0,0-8 0,1 3 0,18-10 0,-18-1 0,17 1 0,-21-6 0,-8 11 0,6-10 0,-6 5 0,2-6 0,0 0 0,-2-5 0,-5 5 0,7-6 0,-7 1 0,-1 6 0,-6 1 0,-5 2 0,-2 10 0,-3-5 0,-1 1 0,0 3 0,-3-3 0,-2 5 0,-4-6 0,0 0 0,0-6 0,-6-13 0,-20-17 0,-7 3 0,-13-14 0,-7 21 0,10-3 0,-27-4 0,13 6-472,-22-9 472,8 15 0,-16-1 0,7 0 0,-13 10 0,13-8 0,-12 16 0,14 3 0,-14-1 0,14 12 0,-15-5 0,16 6 0,-16-1 0,7 7 0,-8-5 0,-1 11 0,1-11 0,38 10 0,-2 2 0,-7-3 0,1 0 0,-35 3 0,23 0 0,4 0 0,15 0 0,-11 0 0,-1 0 0,8 0 0,12 0 0,-3 0 0,-44 0 0,28 0 0,9 0 0,1 0 0,7 0 0,-39 0 0,29 0 0,-7 0 0,1 0 0,1 0 0,6 5 472,0 1-472,3 6 0,5-1 0,1 1 0,-19 4 0,22-4 0,-15 3 0,20-4 0,5 4 0,2-4 0,6 8 0,1-8 0,-1 3 0,5-4 0,-4 0 0,5-1 0,-1 5 0,-4-4 0,5 4 0,-6-4 0,5 4 0,-3-4 0,3 4 0,-5 0 0,5-3 0,2 7 0,-9-4 0,11 4 0,-11-3 0,18-2 0,-3-4 0,7 3 0,-7-2 0,7 3 0,-2-4 0,-1 3 0,4-3 0,-4 4 0,5-5 0,-1 0 0,1 1 0,0-1 0,-1 0 0,1 0 0,3 0 0,-2-3 0,2-1 0,-3-4 0,3 3 0,-2-2 0,2 3 0,1-1 0,0 2 0,4 13 0,0-11 0,0 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5077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hr-HR" smtClean="0"/>
              <a:t>79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8140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491D0-8E1B-49C7-849B-A28568D94497}" type="slidenum">
              <a:rPr lang="hr-HR" smtClean="0"/>
              <a:t>89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1017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hr-HR" dirty="0"/>
          </a:p>
        </p:txBody>
      </p:sp>
      <p:sp>
        <p:nvSpPr>
          <p:cNvPr id="11" name="Rezervirano mjesto datum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12" name="Rezervirano mjesto podnožj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3" name="Rezervirano mjesto broja slajd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Pravokutnik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</a:p>
          <a:p>
            <a:pPr lvl="5"/>
            <a:r>
              <a:rPr lang="hr-HR" dirty="0"/>
              <a:t>Šesti</a:t>
            </a:r>
          </a:p>
          <a:p>
            <a:pPr lvl="6"/>
            <a:r>
              <a:rPr lang="hr-HR" dirty="0"/>
              <a:t>Sedmi</a:t>
            </a:r>
          </a:p>
          <a:p>
            <a:pPr lvl="7"/>
            <a:r>
              <a:rPr lang="hr-HR" dirty="0"/>
              <a:t>Osmi</a:t>
            </a:r>
          </a:p>
          <a:p>
            <a:pPr lvl="8"/>
            <a:r>
              <a:rPr lang="hr-HR" dirty="0"/>
              <a:t>Deveti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hr-HR" smtClean="0"/>
              <a:t>19.01.2024.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brarydevelopment.group.shef.ac.uk/referencing/harvard.html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7/ppm0000185" TargetMode="External"/><Relationship Id="rId2" Type="http://schemas.openxmlformats.org/officeDocument/2006/relationships/hyperlink" Target="https://apastyle.apa.org/style-grammar-guidelines/references/examples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ybib.com" TargetMode="External"/><Relationship Id="rId2" Type="http://schemas.openxmlformats.org/officeDocument/2006/relationships/hyperlink" Target="https://www.easybib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ybib.com/" TargetMode="Externa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customXml" Target="../ink/ink2.xml"/><Relationship Id="rId4" Type="http://schemas.openxmlformats.org/officeDocument/2006/relationships/image" Target="../media/image530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mzos.hr/dbApp/pregled.aspx?appName=ustanove_VU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ta-IN" dirty="0"/>
              <a:t>ZNANSTVENI RAD</a:t>
            </a:r>
            <a:br>
              <a:rPr lang="hr-HR" dirty="0"/>
            </a:br>
            <a:r>
              <a:rPr lang="hr-HR" sz="4000" dirty="0"/>
              <a:t>Uvod u znanstvenu djelatnost</a:t>
            </a:r>
            <a:endParaRPr lang="hr-HR" sz="4000" b="1" i="0" dirty="0">
              <a:solidFill>
                <a:srgbClr val="3C4743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>
            <a:normAutofit fontScale="92500" lnSpcReduction="10000"/>
          </a:bodyPr>
          <a:lstStyle/>
          <a:p>
            <a:r>
              <a:rPr lang="ta-IN" altLang="x-none" dirty="0">
                <a:solidFill>
                  <a:schemeClr val="bg2">
                    <a:lumMod val="50000"/>
                  </a:schemeClr>
                </a:solidFill>
              </a:rPr>
              <a:t>Doktorski studij geografije: </a:t>
            </a:r>
            <a:r>
              <a:rPr lang="hr-HR" altLang="x-none" dirty="0">
                <a:solidFill>
                  <a:schemeClr val="bg2">
                    <a:lumMod val="50000"/>
                  </a:schemeClr>
                </a:solidFill>
              </a:rPr>
              <a:t>prostor, regija, okoliš, pejzaž</a:t>
            </a:r>
          </a:p>
          <a:p>
            <a:pPr marL="0" indent="0" algn="r">
              <a:spcBef>
                <a:spcPts val="0"/>
              </a:spcBef>
              <a:buNone/>
            </a:pPr>
            <a:endParaRPr lang="hr-HR" sz="1800" b="0" i="0" dirty="0"/>
          </a:p>
          <a:p>
            <a:pPr marL="0" indent="0" algn="r">
              <a:spcBef>
                <a:spcPts val="0"/>
              </a:spcBef>
              <a:buNone/>
            </a:pPr>
            <a:r>
              <a:rPr lang="hr-HR" sz="1800" b="0" i="0" dirty="0"/>
              <a:t>© Prof. dr. </a:t>
            </a:r>
            <a:r>
              <a:rPr lang="hr-HR" sz="1800" b="0" i="0" dirty="0" err="1"/>
              <a:t>sc</a:t>
            </a:r>
            <a:r>
              <a:rPr lang="hr-HR" sz="1800" b="0" i="0" dirty="0"/>
              <a:t>. Borna Fuerst-Bjeliš</a:t>
            </a:r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Ključni </a:t>
            </a:r>
            <a:r>
              <a:rPr lang="hr-HR" dirty="0">
                <a:solidFill>
                  <a:srgbClr val="FF0000"/>
                </a:solidFill>
              </a:rPr>
              <a:t>atributi </a:t>
            </a:r>
            <a:r>
              <a:rPr lang="hr-HR" dirty="0"/>
              <a:t>koji determiniraju pojam </a:t>
            </a:r>
            <a:r>
              <a:rPr lang="hr-HR" dirty="0">
                <a:solidFill>
                  <a:srgbClr val="FF0000"/>
                </a:solidFill>
              </a:rPr>
              <a:t>znanosti</a:t>
            </a:r>
            <a:r>
              <a:rPr lang="hr-HR" dirty="0"/>
              <a:t>:</a:t>
            </a:r>
          </a:p>
          <a:p>
            <a:pPr>
              <a:buNone/>
            </a:pPr>
            <a:endParaRPr lang="hr-HR" dirty="0"/>
          </a:p>
          <a:p>
            <a:pPr lvl="1"/>
            <a:r>
              <a:rPr lang="hr-HR" dirty="0">
                <a:solidFill>
                  <a:schemeClr val="tx2"/>
                </a:solidFill>
              </a:rPr>
              <a:t>Skup znanja o predmetu istraživanja</a:t>
            </a:r>
            <a:r>
              <a:rPr lang="hr-HR" dirty="0"/>
              <a:t> (činjenice, pojmovi, načela, podaci, informacije, teorije, zakoni i zakonitosti)</a:t>
            </a:r>
            <a:endParaRPr lang="ta-IN" dirty="0"/>
          </a:p>
          <a:p>
            <a:pPr lvl="1"/>
            <a:endParaRPr lang="hr-HR" dirty="0"/>
          </a:p>
          <a:p>
            <a:pPr lvl="1"/>
            <a:r>
              <a:rPr lang="hr-HR" dirty="0">
                <a:solidFill>
                  <a:schemeClr val="tx2"/>
                </a:solidFill>
              </a:rPr>
              <a:t>Povijesni trenutak – razdoblje</a:t>
            </a:r>
            <a:endParaRPr lang="ta-IN" dirty="0">
              <a:solidFill>
                <a:schemeClr val="tx2"/>
              </a:solidFill>
            </a:endParaRPr>
          </a:p>
          <a:p>
            <a:pPr lvl="1"/>
            <a:endParaRPr lang="hr-HR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hr-HR" dirty="0"/>
          </a:p>
          <a:p>
            <a:pPr lvl="1"/>
            <a:r>
              <a:rPr lang="hr-HR" dirty="0">
                <a:solidFill>
                  <a:schemeClr val="tx2"/>
                </a:solidFill>
              </a:rPr>
              <a:t>Svjesna primjena znanstvene metode</a:t>
            </a:r>
          </a:p>
        </p:txBody>
      </p:sp>
    </p:spTree>
    <p:extLst>
      <p:ext uri="{BB962C8B-B14F-4D97-AF65-F5344CB8AC3E}">
        <p14:creationId xmlns:p14="http://schemas.microsoft.com/office/powerpoint/2010/main" val="25467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b="1" dirty="0"/>
              <a:t>UVOD </a:t>
            </a:r>
            <a:r>
              <a:rPr lang="ta-IN" sz="2400" b="1" dirty="0"/>
              <a:t>j</a:t>
            </a:r>
            <a:r>
              <a:rPr lang="hr-HR" sz="2400" dirty="0"/>
              <a:t>e početni, pristupni dio rada – prvi dio, odnosno poglavlje</a:t>
            </a:r>
            <a:endParaRPr lang="ta-IN" sz="2400" dirty="0"/>
          </a:p>
          <a:p>
            <a:endParaRPr lang="hr-HR" sz="2400" dirty="0"/>
          </a:p>
          <a:p>
            <a:pPr lvl="1"/>
            <a:r>
              <a:rPr lang="hr-HR" sz="2400" dirty="0"/>
              <a:t>Osnovna svrha “uvesti” čitatelja u neko (novo) područje  odnosno problematiku o kojoj je obavljeno istraživanje i o  kojoj se piše u članku</a:t>
            </a:r>
            <a:endParaRPr lang="ta-IN" sz="2400" dirty="0"/>
          </a:p>
          <a:p>
            <a:pPr marL="457200" lvl="1" indent="0">
              <a:buNone/>
            </a:pPr>
            <a:r>
              <a:rPr lang="hr-HR" sz="2400" dirty="0"/>
              <a:t> </a:t>
            </a:r>
          </a:p>
          <a:p>
            <a:pPr lvl="1"/>
            <a:r>
              <a:rPr lang="hr-HR" sz="2400" dirty="0"/>
              <a:t>Ne postoje stroge odrednice pisanja teksta uvoda kao kod sažetka</a:t>
            </a:r>
            <a:endParaRPr lang="ta-IN" sz="2400" dirty="0"/>
          </a:p>
          <a:p>
            <a:pPr lvl="1"/>
            <a:endParaRPr lang="hr-HR" sz="2400" dirty="0"/>
          </a:p>
          <a:p>
            <a:pPr lvl="1"/>
            <a:r>
              <a:rPr lang="hr-HR" sz="2400" dirty="0"/>
              <a:t>Mora sadržavati dovoljno informacija o temi, autorovim zamislima, postupcima, rezultatima, te o razlogu i svrsi istraživanja</a:t>
            </a:r>
          </a:p>
          <a:p>
            <a:pPr lvl="1"/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87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829" y="2190749"/>
            <a:ext cx="10846674" cy="453186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r-HR" sz="2400" b="1" dirty="0"/>
              <a:t>Dobar uvod sadrži:</a:t>
            </a:r>
            <a:endParaRPr lang="ta-IN" sz="2400" b="1" dirty="0"/>
          </a:p>
          <a:p>
            <a:pPr>
              <a:lnSpc>
                <a:spcPct val="90000"/>
              </a:lnSpc>
            </a:pPr>
            <a:endParaRPr lang="hr-HR" sz="2400" b="1" dirty="0"/>
          </a:p>
          <a:p>
            <a:pPr lvl="1">
              <a:lnSpc>
                <a:spcPct val="90000"/>
              </a:lnSpc>
            </a:pPr>
            <a:r>
              <a:rPr lang="hr-HR" sz="2400" dirty="0"/>
              <a:t>Opis općeg područja istraživanja i postavljanje problema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hr-HR" sz="2400" dirty="0"/>
              <a:t>Podatke drugih autora o problemu i ocjenu dosadašnjeg istraživanja</a:t>
            </a:r>
            <a:r>
              <a:rPr lang="ta-IN" sz="2400" dirty="0"/>
              <a:t>,</a:t>
            </a:r>
            <a:endParaRPr lang="hr-HR" sz="2400" dirty="0"/>
          </a:p>
          <a:p>
            <a:pPr lvl="2">
              <a:lnSpc>
                <a:spcPct val="90000"/>
              </a:lnSpc>
              <a:buFont typeface="Arial"/>
              <a:buChar char="•"/>
            </a:pPr>
            <a:r>
              <a:rPr lang="hr-HR" sz="2200" dirty="0"/>
              <a:t>ne pisati opširan povijesni pregled istraživanja, već odabrati bitne spoznaje – citiranje nekoliko bitnih djela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hr-HR" sz="2400" b="1" dirty="0"/>
              <a:t>Cilj i hipoteze</a:t>
            </a:r>
            <a:endParaRPr lang="ta-IN" sz="2400" b="1" dirty="0"/>
          </a:p>
          <a:p>
            <a:pPr marL="457200" lvl="1" indent="0"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b="1" dirty="0"/>
              <a:t>Izvore i metode </a:t>
            </a:r>
            <a:r>
              <a:rPr lang="hr-HR" sz="2400" dirty="0"/>
              <a:t>istraživanja (opis - što, zašto i kako) 	</a:t>
            </a:r>
            <a:r>
              <a:rPr lang="hr-HR" sz="1900" dirty="0"/>
              <a:t>ponekad posebno poglavlje </a:t>
            </a:r>
          </a:p>
          <a:p>
            <a:pPr lvl="2">
              <a:lnSpc>
                <a:spcPct val="90000"/>
              </a:lnSpc>
            </a:pPr>
            <a:r>
              <a:rPr lang="hr-HR" sz="2000" dirty="0">
                <a:solidFill>
                  <a:srgbClr val="FF0000"/>
                </a:solidFill>
              </a:rPr>
              <a:t>kojima će se ciljevi moći ostvariti i hipoteze provjeriti</a:t>
            </a:r>
            <a:endParaRPr lang="ta-IN" sz="2000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dirty="0"/>
              <a:t>Te eventualno (neobvezno) opis strukture djela – članka (ovisno o časopisu)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AB183DA3-98DB-3443-A173-E813028E059A}"/>
              </a:ext>
            </a:extLst>
          </p:cNvPr>
          <p:cNvSpPr/>
          <p:nvPr/>
        </p:nvSpPr>
        <p:spPr>
          <a:xfrm>
            <a:off x="3169995" y="4787087"/>
            <a:ext cx="484632" cy="468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394221B-2587-F242-9DA2-182D5D157F12}"/>
              </a:ext>
            </a:extLst>
          </p:cNvPr>
          <p:cNvSpPr/>
          <p:nvPr/>
        </p:nvSpPr>
        <p:spPr>
          <a:xfrm>
            <a:off x="7470102" y="5255173"/>
            <a:ext cx="72796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686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684" y="2579632"/>
            <a:ext cx="9628632" cy="3986213"/>
          </a:xfrm>
        </p:spPr>
        <p:txBody>
          <a:bodyPr/>
          <a:lstStyle/>
          <a:p>
            <a:r>
              <a:rPr lang="hr-HR" sz="2400" dirty="0"/>
              <a:t>Uvod treba biti </a:t>
            </a:r>
            <a:r>
              <a:rPr lang="hr-HR" sz="2400" dirty="0">
                <a:solidFill>
                  <a:schemeClr val="tx2"/>
                </a:solidFill>
              </a:rPr>
              <a:t>jasan, kratak, jezgrovit i zanimljiv</a:t>
            </a:r>
          </a:p>
          <a:p>
            <a:r>
              <a:rPr lang="hr-HR" sz="2400" dirty="0"/>
              <a:t>Opseg uvoda – najviše </a:t>
            </a:r>
            <a:r>
              <a:rPr lang="hr-HR" sz="2400" b="1" dirty="0">
                <a:solidFill>
                  <a:schemeClr val="tx2"/>
                </a:solidFill>
              </a:rPr>
              <a:t>10% opsega cijelog djela</a:t>
            </a:r>
            <a:r>
              <a:rPr lang="hr-HR" sz="2400" b="1" dirty="0"/>
              <a:t> </a:t>
            </a:r>
            <a:r>
              <a:rPr lang="hr-HR" sz="2400" dirty="0"/>
              <a:t>– članka</a:t>
            </a:r>
          </a:p>
          <a:p>
            <a:r>
              <a:rPr lang="hr-HR" sz="2400" b="1" dirty="0"/>
              <a:t>Nijedan uvod</a:t>
            </a:r>
            <a:r>
              <a:rPr lang="hr-HR" sz="2400" dirty="0"/>
              <a:t>, bez obzira na vrstu djela (ni kod opsežnijih doktorskih disertacija) </a:t>
            </a:r>
            <a:r>
              <a:rPr lang="hr-HR" sz="2400" b="1" dirty="0"/>
              <a:t>ne bi smio prelaziti 15-tak stranica.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ta-IN" sz="2400" b="1" dirty="0"/>
              <a:t>GLAVNA TEMA</a:t>
            </a:r>
          </a:p>
          <a:p>
            <a:pPr>
              <a:lnSpc>
                <a:spcPct val="90000"/>
              </a:lnSpc>
            </a:pPr>
            <a:endParaRPr lang="ta-IN" sz="2000" dirty="0"/>
          </a:p>
          <a:p>
            <a:pPr>
              <a:lnSpc>
                <a:spcPct val="90000"/>
              </a:lnSpc>
            </a:pPr>
            <a:r>
              <a:rPr lang="hr-HR" sz="2400" dirty="0"/>
              <a:t>Središnji, </a:t>
            </a:r>
            <a:r>
              <a:rPr lang="hr-HR" sz="2400" dirty="0">
                <a:solidFill>
                  <a:schemeClr val="tx2"/>
                </a:solidFill>
              </a:rPr>
              <a:t>najopsežniji, najinventivniji i najvažniji</a:t>
            </a:r>
            <a:r>
              <a:rPr lang="hr-HR" sz="2400" dirty="0"/>
              <a:t> dio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Problematika se raspoređuje u više logičnih dijelova, poglavlja</a:t>
            </a:r>
          </a:p>
          <a:p>
            <a:pPr lvl="1">
              <a:lnSpc>
                <a:spcPct val="90000"/>
              </a:lnSpc>
            </a:pPr>
            <a:r>
              <a:rPr lang="hr-HR" sz="2200" dirty="0">
                <a:solidFill>
                  <a:srgbClr val="FF0000"/>
                </a:solidFill>
              </a:rPr>
              <a:t>Metode i tehnike; rezultati, diskusija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Dijelovi – poglavlja trebaju činiti jedinstvenu, uzročno</a:t>
            </a:r>
            <a:r>
              <a:rPr lang="ta-IN" sz="2400" dirty="0"/>
              <a:t> </a:t>
            </a:r>
            <a:r>
              <a:rPr lang="hr-HR" sz="2400" dirty="0"/>
              <a:t>- posljedično </a:t>
            </a:r>
            <a:r>
              <a:rPr lang="hr-HR" sz="2400" dirty="0">
                <a:solidFill>
                  <a:srgbClr val="FF0000"/>
                </a:solidFill>
              </a:rPr>
              <a:t>povezanu cjelinu</a:t>
            </a:r>
            <a:r>
              <a:rPr lang="ta-IN" sz="2400" dirty="0">
                <a:solidFill>
                  <a:srgbClr val="FF0000"/>
                </a:solidFill>
              </a:rPr>
              <a:t>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ta-IN" sz="2400" dirty="0">
                <a:solidFill>
                  <a:srgbClr val="FF0000"/>
                </a:solidFill>
              </a:rPr>
              <a:t> koherentnost i logičnost</a:t>
            </a:r>
            <a:endParaRPr lang="hr-HR" sz="24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hr-HR" sz="2400" dirty="0"/>
              <a:t>Sustavan </a:t>
            </a:r>
            <a:r>
              <a:rPr lang="hr-HR" sz="2400" dirty="0">
                <a:solidFill>
                  <a:srgbClr val="FF0000"/>
                </a:solidFill>
              </a:rPr>
              <a:t>raspored građe može se razlikovati ovisno o znanstvenom području i karakteristikama istraživanja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9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10094682" cy="398621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hr-HR" sz="2400" dirty="0"/>
              <a:t>Najčešći su obvezni dijelovi:</a:t>
            </a:r>
            <a:endParaRPr lang="ta-IN" sz="2400" dirty="0"/>
          </a:p>
          <a:p>
            <a:pPr>
              <a:lnSpc>
                <a:spcPct val="90000"/>
              </a:lnSpc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dirty="0"/>
              <a:t>1. </a:t>
            </a:r>
            <a:r>
              <a:rPr lang="hr-HR" sz="2400" dirty="0">
                <a:solidFill>
                  <a:schemeClr val="tx2"/>
                </a:solidFill>
              </a:rPr>
              <a:t>Materijal i metode</a:t>
            </a:r>
            <a:r>
              <a:rPr lang="hr-HR" sz="2400" dirty="0"/>
              <a:t> (kako je autor radio) – 	ponekad dio Uvoda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2. </a:t>
            </a:r>
            <a:r>
              <a:rPr lang="hr-HR" sz="2400" dirty="0">
                <a:solidFill>
                  <a:schemeClr val="tx2"/>
                </a:solidFill>
              </a:rPr>
              <a:t>Rezultati</a:t>
            </a:r>
            <a:r>
              <a:rPr lang="hr-HR" sz="2400" dirty="0"/>
              <a:t> (glavni, reprezentativni rezultati – do čega se došlo)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3. </a:t>
            </a:r>
            <a:r>
              <a:rPr lang="hr-HR" sz="2400" dirty="0">
                <a:solidFill>
                  <a:schemeClr val="tx2"/>
                </a:solidFill>
              </a:rPr>
              <a:t>Diskusija </a:t>
            </a:r>
            <a:r>
              <a:rPr lang="hr-HR" sz="2400" dirty="0"/>
              <a:t>(značenje, vrijednost rezultata, doprinosa – usporedba s drugim autorima – što je novo?)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4. </a:t>
            </a:r>
            <a:r>
              <a:rPr lang="hr-HR" sz="2400" dirty="0">
                <a:solidFill>
                  <a:schemeClr val="tx2"/>
                </a:solidFill>
              </a:rPr>
              <a:t>Zaključak</a:t>
            </a:r>
            <a:r>
              <a:rPr lang="hr-HR" sz="2400" dirty="0"/>
              <a:t> (kratko i argumentirano navesti osnovne zaključke) -  </a:t>
            </a:r>
            <a:r>
              <a:rPr lang="hr-HR" sz="2400" dirty="0">
                <a:solidFill>
                  <a:srgbClr val="FF0000"/>
                </a:solidFill>
              </a:rPr>
              <a:t>nije sažetak,  kratko ponavljanje sadržaja, već novi tekst s dodanom vrijednošću</a:t>
            </a:r>
          </a:p>
          <a:p>
            <a:pPr lvl="1"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  <a:buNone/>
            </a:pPr>
            <a:r>
              <a:rPr lang="hr-HR" sz="2400" dirty="0"/>
              <a:t>Svi ovi dijelovi strukture mogu imati više logičnih potpoglavlja.</a:t>
            </a:r>
          </a:p>
          <a:p>
            <a:pPr lvl="1">
              <a:lnSpc>
                <a:spcPct val="90000"/>
              </a:lnSpc>
              <a:buNone/>
            </a:pPr>
            <a:r>
              <a:rPr lang="hr-HR" sz="2400" dirty="0"/>
              <a:t>Ova se struktura može jednako primjeniti i u  prirodnim i društvenim znanstvenim područjima.</a:t>
            </a:r>
          </a:p>
          <a:p>
            <a:pPr>
              <a:lnSpc>
                <a:spcPct val="90000"/>
              </a:lnSpc>
              <a:buNone/>
            </a:pPr>
            <a:r>
              <a:rPr lang="hr-HR" sz="2400" dirty="0"/>
              <a:t>	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142E1926-49D7-154D-9F3A-8FBB967F0D78}"/>
              </a:ext>
            </a:extLst>
          </p:cNvPr>
          <p:cNvSpPr/>
          <p:nvPr/>
        </p:nvSpPr>
        <p:spPr>
          <a:xfrm>
            <a:off x="6866448" y="2776727"/>
            <a:ext cx="74623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853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910640"/>
            <a:ext cx="9628632" cy="466725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sz="2400" dirty="0"/>
              <a:t>U strukturi znanstvenog djela – članka, pri </a:t>
            </a:r>
            <a:r>
              <a:rPr lang="hr-HR" sz="2400" dirty="0">
                <a:solidFill>
                  <a:schemeClr val="tx2"/>
                </a:solidFill>
              </a:rPr>
              <a:t>logičnoj podjeli građe na poglavlja i potpoglavlja</a:t>
            </a:r>
            <a:r>
              <a:rPr lang="hr-HR" sz="2400" dirty="0"/>
              <a:t> </a:t>
            </a:r>
            <a:r>
              <a:rPr lang="hr-HR" sz="2400" b="1" dirty="0"/>
              <a:t>uputno je upotrebljavati </a:t>
            </a:r>
            <a:r>
              <a:rPr lang="hr-HR" sz="2400" b="1" dirty="0">
                <a:solidFill>
                  <a:schemeClr val="tx2"/>
                </a:solidFill>
              </a:rPr>
              <a:t>DECIMALNI SUSTAV</a:t>
            </a:r>
            <a:r>
              <a:rPr lang="hr-HR" sz="2400" dirty="0">
                <a:solidFill>
                  <a:schemeClr val="tx2"/>
                </a:solidFill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1.</a:t>
            </a: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2.</a:t>
            </a:r>
          </a:p>
          <a:p>
            <a:pPr lvl="2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2.1.</a:t>
            </a:r>
          </a:p>
          <a:p>
            <a:pPr lvl="2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2.2.</a:t>
            </a:r>
          </a:p>
          <a:p>
            <a:pPr lvl="3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2.2.1</a:t>
            </a:r>
          </a:p>
          <a:p>
            <a:pPr lvl="3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2.2.2.</a:t>
            </a: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3.</a:t>
            </a:r>
          </a:p>
          <a:p>
            <a:pPr lvl="2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3.1.</a:t>
            </a:r>
          </a:p>
          <a:p>
            <a:pPr lvl="2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3.2.</a:t>
            </a:r>
          </a:p>
          <a:p>
            <a:pPr lvl="3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3.2.1</a:t>
            </a:r>
          </a:p>
          <a:p>
            <a:pPr lvl="3">
              <a:lnSpc>
                <a:spcPct val="90000"/>
              </a:lnSpc>
              <a:buNone/>
            </a:pPr>
            <a:r>
              <a:rPr lang="hr-HR" sz="2400" dirty="0">
                <a:solidFill>
                  <a:schemeClr val="tx2"/>
                </a:solidFill>
              </a:rPr>
              <a:t>ITD...</a:t>
            </a:r>
          </a:p>
          <a:p>
            <a:pPr lvl="3">
              <a:lnSpc>
                <a:spcPct val="90000"/>
              </a:lnSpc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6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66176"/>
            <a:ext cx="9628632" cy="440704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ta-IN" sz="2400" b="1" dirty="0">
                <a:solidFill>
                  <a:schemeClr val="tx2"/>
                </a:solidFill>
              </a:rPr>
              <a:t>ZAKLJUČAK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Završni dio</a:t>
            </a:r>
            <a:r>
              <a:rPr lang="hr-HR" sz="2400" dirty="0"/>
              <a:t> znanstvenog djela – članka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Sadrži </a:t>
            </a:r>
            <a:r>
              <a:rPr lang="hr-HR" sz="2400" dirty="0">
                <a:solidFill>
                  <a:schemeClr val="tx2"/>
                </a:solidFill>
              </a:rPr>
              <a:t>najvažnija rješenja postavljenog problema</a:t>
            </a:r>
            <a:r>
              <a:rPr lang="hr-HR" sz="2400" dirty="0"/>
              <a:t> istraživanja, tj. </a:t>
            </a:r>
            <a:r>
              <a:rPr lang="hr-HR" sz="2400" dirty="0">
                <a:solidFill>
                  <a:schemeClr val="tx2"/>
                </a:solidFill>
              </a:rPr>
              <a:t>sve odgovore</a:t>
            </a:r>
            <a:r>
              <a:rPr lang="hr-HR" sz="2400" dirty="0"/>
              <a:t> na pitanja postavljena u Uvodu</a:t>
            </a:r>
            <a:endParaRPr lang="hr-HR" sz="2400" u="sng" dirty="0"/>
          </a:p>
          <a:p>
            <a:pPr lvl="1">
              <a:lnSpc>
                <a:spcPct val="90000"/>
              </a:lnSpc>
            </a:pPr>
            <a:r>
              <a:rPr lang="hr-HR" sz="2400" u="sng" dirty="0">
                <a:solidFill>
                  <a:srgbClr val="FF0000"/>
                </a:solidFill>
              </a:rPr>
              <a:t>povezati sa pitanjima postavljenim u Uvodu </a:t>
            </a:r>
            <a:r>
              <a:rPr lang="hr-HR" sz="2400" u="sng" dirty="0"/>
              <a:t>i </a:t>
            </a:r>
            <a:r>
              <a:rPr lang="hr-HR" sz="2400" u="sng" dirty="0">
                <a:solidFill>
                  <a:srgbClr val="FF0000"/>
                </a:solidFill>
              </a:rPr>
              <a:t>argumentirano odgovoriti </a:t>
            </a:r>
            <a:r>
              <a:rPr lang="hr-HR" sz="2400" u="sng" dirty="0"/>
              <a:t>na njih; 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Sinteza</a:t>
            </a:r>
            <a:r>
              <a:rPr lang="hr-HR" sz="2400" dirty="0"/>
              <a:t> svih stavova, spoznaja i relevantnih činjenica cijelog članka i </a:t>
            </a:r>
            <a:r>
              <a:rPr lang="hr-HR" sz="2400" dirty="0">
                <a:solidFill>
                  <a:schemeClr val="tx2"/>
                </a:solidFill>
              </a:rPr>
              <a:t>odgovor na osnovnu ideju</a:t>
            </a:r>
            <a:r>
              <a:rPr lang="hr-HR" sz="2400" dirty="0"/>
              <a:t> teme.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rgbClr val="FF0000"/>
                </a:solidFill>
              </a:rPr>
              <a:t>Nova kvaliteta, novi tekst </a:t>
            </a:r>
            <a:r>
              <a:rPr lang="hr-HR" sz="2400" dirty="0"/>
              <a:t>– ne ponavlja se prethodno, </a:t>
            </a:r>
            <a:r>
              <a:rPr lang="hr-HR" sz="2400" dirty="0">
                <a:solidFill>
                  <a:srgbClr val="FF0000"/>
                </a:solidFill>
              </a:rPr>
              <a:t>NIJE SAŽETAK</a:t>
            </a:r>
          </a:p>
        </p:txBody>
      </p:sp>
    </p:spTree>
    <p:extLst>
      <p:ext uri="{BB962C8B-B14F-4D97-AF65-F5344CB8AC3E}">
        <p14:creationId xmlns:p14="http://schemas.microsoft.com/office/powerpoint/2010/main" val="342431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ta-IN" sz="2400" dirty="0"/>
          </a:p>
          <a:p>
            <a:pPr marL="0" indent="0">
              <a:lnSpc>
                <a:spcPct val="90000"/>
              </a:lnSpc>
              <a:buNone/>
            </a:pPr>
            <a:r>
              <a:rPr lang="ta-IN" sz="2400" b="1" dirty="0"/>
              <a:t>ZAKLJUČAK</a:t>
            </a:r>
            <a:r>
              <a:rPr lang="ta-IN" sz="2400" dirty="0"/>
              <a:t> m</a:t>
            </a:r>
            <a:r>
              <a:rPr lang="hr-HR" sz="2400" dirty="0"/>
              <a:t>ora biti napisan </a:t>
            </a:r>
            <a:r>
              <a:rPr lang="hr-HR" sz="2400" dirty="0">
                <a:solidFill>
                  <a:schemeClr val="tx2"/>
                </a:solidFill>
              </a:rPr>
              <a:t>jasno, kratko, jezgrovito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Ne navode se citati, ne pišu fusnote, ne sadrži ilustracije i sl.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Ne ponavljaju se</a:t>
            </a:r>
            <a:r>
              <a:rPr lang="hr-HR" sz="2400" dirty="0"/>
              <a:t> iste rečenice i formulacije iz ranijeg teksta članka</a:t>
            </a:r>
          </a:p>
          <a:p>
            <a:pPr>
              <a:lnSpc>
                <a:spcPct val="90000"/>
              </a:lnSpc>
            </a:pPr>
            <a:r>
              <a:rPr lang="hr-HR" sz="2400" b="1" dirty="0">
                <a:solidFill>
                  <a:schemeClr val="tx2"/>
                </a:solidFill>
              </a:rPr>
              <a:t>Opseg zaključka</a:t>
            </a:r>
            <a:r>
              <a:rPr lang="hr-HR" sz="2400" b="1" dirty="0"/>
              <a:t> </a:t>
            </a:r>
            <a:r>
              <a:rPr lang="hr-HR" sz="2400" dirty="0"/>
              <a:t>– sličan opsegu uvoda: </a:t>
            </a:r>
            <a:r>
              <a:rPr lang="hr-HR" sz="2400" b="1" dirty="0"/>
              <a:t>do </a:t>
            </a:r>
            <a:r>
              <a:rPr lang="hr-HR" sz="2400" b="1" dirty="0">
                <a:solidFill>
                  <a:schemeClr val="tx2"/>
                </a:solidFill>
              </a:rPr>
              <a:t>10% cijelog članka</a:t>
            </a:r>
            <a:endParaRPr lang="en-US" b="1" dirty="0"/>
          </a:p>
          <a:p>
            <a:endParaRPr lang="ta-IN" dirty="0"/>
          </a:p>
          <a:p>
            <a:endParaRPr lang="ta-IN" dirty="0"/>
          </a:p>
        </p:txBody>
      </p:sp>
    </p:spTree>
    <p:extLst>
      <p:ext uri="{BB962C8B-B14F-4D97-AF65-F5344CB8AC3E}">
        <p14:creationId xmlns:p14="http://schemas.microsoft.com/office/powerpoint/2010/main" val="6538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B66E5-DE6C-CF46-9D72-667A9871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err="1">
                <a:solidFill>
                  <a:srgbClr val="FF0000"/>
                </a:solidFill>
              </a:rPr>
              <a:t>Primjer</a:t>
            </a:r>
            <a:r>
              <a:rPr lang="sr-Latn-RS" dirty="0">
                <a:solidFill>
                  <a:srgbClr val="FF0000"/>
                </a:solidFill>
              </a:rPr>
              <a:t> iz uputa časopisa: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D13B-FC39-804F-800D-A18AF6C17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-</a:t>
            </a:r>
            <a:r>
              <a:rPr lang="en-US" b="1" dirty="0">
                <a:solidFill>
                  <a:srgbClr val="FF0000"/>
                </a:solidFill>
              </a:rPr>
              <a:t>introduction</a:t>
            </a:r>
            <a:r>
              <a:rPr lang="en-US" dirty="0"/>
              <a:t>: the section should clearly state objectives of the work, should present wide overview of the problem and narrow it to the particular research study,  </a:t>
            </a:r>
            <a:endParaRPr lang="hr-HR" dirty="0"/>
          </a:p>
          <a:p>
            <a:r>
              <a:rPr lang="en-US" dirty="0"/>
              <a:t>- </a:t>
            </a:r>
            <a:r>
              <a:rPr lang="en-US" b="1" dirty="0">
                <a:solidFill>
                  <a:srgbClr val="FF0000"/>
                </a:solidFill>
              </a:rPr>
              <a:t>study area description</a:t>
            </a:r>
            <a:r>
              <a:rPr lang="en-US" dirty="0"/>
              <a:t>: the section should present concise description of the location and  setting and also cite all previous work done in the area,  </a:t>
            </a:r>
            <a:endParaRPr lang="hr-HR" dirty="0"/>
          </a:p>
          <a:p>
            <a:r>
              <a:rPr lang="en-US" dirty="0"/>
              <a:t>- </a:t>
            </a:r>
            <a:r>
              <a:rPr lang="en-US" b="1" dirty="0">
                <a:solidFill>
                  <a:srgbClr val="FF0000"/>
                </a:solidFill>
              </a:rPr>
              <a:t>materials and methods</a:t>
            </a:r>
            <a:r>
              <a:rPr lang="en-US" dirty="0"/>
              <a:t>: the section should present enough information for the experiment to be reproduced, </a:t>
            </a:r>
            <a:endParaRPr lang="hr-HR" dirty="0"/>
          </a:p>
          <a:p>
            <a:r>
              <a:rPr lang="en-US" dirty="0"/>
              <a:t> - </a:t>
            </a:r>
            <a:r>
              <a:rPr lang="en-US" b="1" dirty="0">
                <a:solidFill>
                  <a:srgbClr val="FF0000"/>
                </a:solidFill>
              </a:rPr>
              <a:t>results</a:t>
            </a:r>
            <a:r>
              <a:rPr lang="en-US" dirty="0"/>
              <a:t>: the datasets should be presented in Tables and plots accompanied by concise description,  </a:t>
            </a:r>
            <a:endParaRPr lang="hr-HR" dirty="0"/>
          </a:p>
          <a:p>
            <a:r>
              <a:rPr lang="en-US" dirty="0"/>
              <a:t>- </a:t>
            </a:r>
            <a:r>
              <a:rPr lang="en-US" b="1" dirty="0">
                <a:solidFill>
                  <a:srgbClr val="FF0000"/>
                </a:solidFill>
              </a:rPr>
              <a:t>discussion</a:t>
            </a:r>
            <a:r>
              <a:rPr lang="en-US" dirty="0"/>
              <a:t>: the section should present </a:t>
            </a:r>
            <a:r>
              <a:rPr lang="en-US" dirty="0">
                <a:solidFill>
                  <a:srgbClr val="FF0000"/>
                </a:solidFill>
              </a:rPr>
              <a:t>interpretation</a:t>
            </a:r>
            <a:r>
              <a:rPr lang="en-US" dirty="0"/>
              <a:t> of the presented datasets and their </a:t>
            </a:r>
            <a:r>
              <a:rPr lang="en-US" dirty="0">
                <a:solidFill>
                  <a:srgbClr val="FF0000"/>
                </a:solidFill>
              </a:rPr>
              <a:t>implication</a:t>
            </a:r>
            <a:r>
              <a:rPr lang="en-US" dirty="0"/>
              <a:t>, it should explicitly show why the work was important and how it followed or built upon previous work, </a:t>
            </a:r>
            <a:endParaRPr lang="hr-HR" dirty="0"/>
          </a:p>
          <a:p>
            <a:r>
              <a:rPr lang="en-US" dirty="0"/>
              <a:t>- </a:t>
            </a:r>
            <a:r>
              <a:rPr lang="en-US" b="1" dirty="0">
                <a:solidFill>
                  <a:srgbClr val="FF0000"/>
                </a:solidFill>
              </a:rPr>
              <a:t>conclusions</a:t>
            </a:r>
            <a:r>
              <a:rPr lang="en-US" dirty="0"/>
              <a:t>: the section should stress the “take-home” message of the manuscript</a:t>
            </a:r>
            <a:endParaRPr lang="hr-HR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1538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/>
              <a:t>Neobvezni, ali česti dijelovi znanstvenog članka</a:t>
            </a:r>
            <a:endParaRPr lang="ta-IN" sz="2400" dirty="0"/>
          </a:p>
          <a:p>
            <a:endParaRPr lang="hr-HR" sz="2400" dirty="0"/>
          </a:p>
          <a:p>
            <a:pPr lvl="1"/>
            <a:r>
              <a:rPr lang="hr-HR" sz="2400" dirty="0"/>
              <a:t>posveta, </a:t>
            </a:r>
          </a:p>
          <a:p>
            <a:pPr lvl="1"/>
            <a:r>
              <a:rPr lang="hr-HR" sz="2400" dirty="0"/>
              <a:t>predgovor, </a:t>
            </a:r>
          </a:p>
          <a:p>
            <a:pPr lvl="1"/>
            <a:r>
              <a:rPr lang="hr-HR" sz="2400" dirty="0"/>
              <a:t>zahvale, </a:t>
            </a:r>
          </a:p>
          <a:p>
            <a:pPr lvl="1"/>
            <a:r>
              <a:rPr lang="hr-HR" sz="2400" dirty="0"/>
              <a:t>prilozi.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Temeljni je zadatak znanosti:</a:t>
            </a:r>
            <a:endParaRPr lang="ta-IN" dirty="0"/>
          </a:p>
          <a:p>
            <a:endParaRPr lang="hr-HR" dirty="0"/>
          </a:p>
          <a:p>
            <a:pPr lvl="1"/>
            <a:r>
              <a:rPr lang="hr-HR" dirty="0">
                <a:solidFill>
                  <a:srgbClr val="0070C0"/>
                </a:solidFill>
              </a:rPr>
              <a:t>STVARANJE NOVIH ZNANJA</a:t>
            </a:r>
          </a:p>
          <a:p>
            <a:pPr marL="457200" lvl="1" indent="0">
              <a:buNone/>
            </a:pPr>
            <a:endParaRPr lang="hr-HR" dirty="0">
              <a:solidFill>
                <a:srgbClr val="0070C0"/>
              </a:solidFill>
            </a:endParaRPr>
          </a:p>
          <a:p>
            <a:pPr lvl="1"/>
            <a:r>
              <a:rPr lang="hr-HR" dirty="0">
                <a:solidFill>
                  <a:srgbClr val="0070C0"/>
                </a:solidFill>
              </a:rPr>
              <a:t>OTKRIVANJE </a:t>
            </a:r>
            <a:r>
              <a:rPr lang="hr-HR" dirty="0">
                <a:solidFill>
                  <a:srgbClr val="3366FF"/>
                </a:solidFill>
              </a:rPr>
              <a:t>ISTINE</a:t>
            </a:r>
            <a:r>
              <a:rPr lang="hr-HR" dirty="0"/>
              <a:t>, ODNOSNO UTVRĐIVANJE </a:t>
            </a:r>
            <a:r>
              <a:rPr lang="hr-HR" dirty="0">
                <a:solidFill>
                  <a:srgbClr val="0070C0"/>
                </a:solidFill>
              </a:rPr>
              <a:t>ZAKONITOSTI</a:t>
            </a:r>
            <a:r>
              <a:rPr lang="hr-HR" dirty="0"/>
              <a:t> PRIRODNIH I DRUŠTVENIH POJAVA</a:t>
            </a:r>
          </a:p>
          <a:p>
            <a:pPr lvl="1">
              <a:buNone/>
            </a:pPr>
            <a:endParaRPr lang="hr-HR" dirty="0"/>
          </a:p>
          <a:p>
            <a:pPr lvl="1">
              <a:buNone/>
            </a:pPr>
            <a:endParaRPr lang="hr-HR" dirty="0">
              <a:solidFill>
                <a:srgbClr val="0070C0"/>
              </a:solidFill>
            </a:endParaRPr>
          </a:p>
          <a:p>
            <a:pPr lvl="1"/>
            <a:r>
              <a:rPr lang="hr-HR" dirty="0"/>
              <a:t>Znanje se udvostručuje svakih 5-7 godina (Gačić, 2012)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7734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/>
              <a:t>Dokumentacijsku osnovu znanstvenog djela čini:</a:t>
            </a:r>
          </a:p>
          <a:p>
            <a:pPr>
              <a:buNone/>
            </a:pPr>
            <a:endParaRPr lang="hr-HR" sz="2400" dirty="0"/>
          </a:p>
          <a:p>
            <a:pPr lvl="1"/>
            <a:r>
              <a:rPr lang="hr-HR" sz="2400" dirty="0"/>
              <a:t>1. Citiranje literature (citati)</a:t>
            </a:r>
            <a:endParaRPr lang="ta-IN" sz="2400" dirty="0"/>
          </a:p>
          <a:p>
            <a:pPr lvl="1"/>
            <a:endParaRPr lang="hr-HR" sz="2400" dirty="0"/>
          </a:p>
          <a:p>
            <a:pPr lvl="1"/>
            <a:r>
              <a:rPr lang="hr-HR" sz="2400" dirty="0"/>
              <a:t>2. Pozivne bilješke (fusnote)</a:t>
            </a:r>
            <a:endParaRPr lang="ta-IN" sz="2400" dirty="0"/>
          </a:p>
          <a:p>
            <a:pPr lvl="1"/>
            <a:endParaRPr lang="hr-HR" sz="2400" dirty="0"/>
          </a:p>
          <a:p>
            <a:pPr lvl="1"/>
            <a:r>
              <a:rPr lang="hr-HR" sz="2400" dirty="0"/>
              <a:t>3. Ilustracije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Dokumentacijska osnova znanstvenog djela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Citiranje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/>
              <a:t>Citiranje je </a:t>
            </a:r>
            <a:r>
              <a:rPr lang="hr-HR" sz="2400" b="1" dirty="0">
                <a:solidFill>
                  <a:schemeClr val="tx2"/>
                </a:solidFill>
              </a:rPr>
              <a:t>preuzimanje</a:t>
            </a:r>
            <a:r>
              <a:rPr lang="hr-HR" sz="2400" dirty="0"/>
              <a:t> definicija, pojmova, činjenica, informacija, ilustracija i sl. </a:t>
            </a:r>
            <a:r>
              <a:rPr lang="hr-HR" sz="2400" b="1" dirty="0">
                <a:solidFill>
                  <a:schemeClr val="tx2"/>
                </a:solidFill>
              </a:rPr>
              <a:t>od drugih autora</a:t>
            </a:r>
            <a:r>
              <a:rPr lang="hr-HR" sz="2400" b="1" dirty="0"/>
              <a:t> </a:t>
            </a:r>
            <a:r>
              <a:rPr lang="hr-HR" sz="2400" dirty="0">
                <a:sym typeface="Symbol" pitchFamily="18" charset="2"/>
              </a:rPr>
              <a:t> </a:t>
            </a:r>
            <a:r>
              <a:rPr lang="hr-HR" sz="2400" b="1" dirty="0">
                <a:sym typeface="Symbol" pitchFamily="18" charset="2"/>
              </a:rPr>
              <a:t>točno navesti autora i djelo</a:t>
            </a:r>
          </a:p>
          <a:p>
            <a:r>
              <a:rPr lang="hr-HR" sz="2400" dirty="0">
                <a:sym typeface="Symbol" pitchFamily="18" charset="2"/>
              </a:rPr>
              <a:t>Citiraju se u pravilu </a:t>
            </a:r>
            <a:r>
              <a:rPr lang="hr-HR" sz="2400" dirty="0">
                <a:solidFill>
                  <a:schemeClr val="tx2"/>
                </a:solidFill>
                <a:sym typeface="Symbol" pitchFamily="18" charset="2"/>
              </a:rPr>
              <a:t>samo </a:t>
            </a:r>
            <a:r>
              <a:rPr lang="hr-HR" sz="2400" b="1" dirty="0">
                <a:solidFill>
                  <a:schemeClr val="tx2"/>
                </a:solidFill>
                <a:sym typeface="Symbol" pitchFamily="18" charset="2"/>
              </a:rPr>
              <a:t>objavljeni rezultati</a:t>
            </a:r>
            <a:r>
              <a:rPr lang="hr-HR" sz="2400" b="1" dirty="0">
                <a:sym typeface="Symbol" pitchFamily="18" charset="2"/>
              </a:rPr>
              <a:t> </a:t>
            </a:r>
            <a:r>
              <a:rPr lang="hr-HR" sz="2400" dirty="0">
                <a:sym typeface="Symbol" pitchFamily="18" charset="2"/>
              </a:rPr>
              <a:t>– ostalo treba izbjegavati</a:t>
            </a:r>
          </a:p>
          <a:p>
            <a:r>
              <a:rPr lang="hr-HR" sz="2400" b="1" dirty="0">
                <a:solidFill>
                  <a:schemeClr val="tx2"/>
                </a:solidFill>
                <a:sym typeface="Symbol" pitchFamily="18" charset="2"/>
              </a:rPr>
              <a:t>Doslovno prenošenje</a:t>
            </a:r>
            <a:r>
              <a:rPr lang="hr-HR" sz="2400" b="1" dirty="0">
                <a:sym typeface="Symbol" pitchFamily="18" charset="2"/>
              </a:rPr>
              <a:t> tuđeg teksta </a:t>
            </a:r>
            <a:r>
              <a:rPr lang="hr-HR" sz="2400" dirty="0">
                <a:sym typeface="Symbol" pitchFamily="18" charset="2"/>
              </a:rPr>
              <a:t>navodi se pod </a:t>
            </a:r>
            <a:r>
              <a:rPr lang="hr-HR" sz="2400" b="1" dirty="0">
                <a:sym typeface="Symbol" pitchFamily="18" charset="2"/>
              </a:rPr>
              <a:t>znakovima navoda</a:t>
            </a:r>
            <a:r>
              <a:rPr lang="hr-HR" sz="2400" dirty="0">
                <a:sym typeface="Symbol" pitchFamily="18" charset="2"/>
              </a:rPr>
              <a:t> (“ ”) </a:t>
            </a:r>
          </a:p>
          <a:p>
            <a:r>
              <a:rPr lang="hr-HR" sz="2400" b="1" dirty="0"/>
              <a:t>Uz </a:t>
            </a:r>
            <a:r>
              <a:rPr lang="hr-HR" sz="2400" b="1" dirty="0">
                <a:solidFill>
                  <a:schemeClr val="tx2"/>
                </a:solidFill>
              </a:rPr>
              <a:t>prepričane i na vlastiti način interpretirane</a:t>
            </a:r>
            <a:r>
              <a:rPr lang="hr-HR" sz="2400" b="1" dirty="0"/>
              <a:t> ideje i podatke </a:t>
            </a:r>
            <a:r>
              <a:rPr lang="hr-HR" sz="2400" dirty="0"/>
              <a:t>također </a:t>
            </a:r>
            <a:r>
              <a:rPr lang="hr-HR" sz="2400" b="1" dirty="0"/>
              <a:t>navodi se autor i izvor</a:t>
            </a:r>
            <a:r>
              <a:rPr lang="hr-HR" sz="2400" dirty="0"/>
              <a:t> iz kojega se oni navode.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a-IN" sz="2400" dirty="0"/>
              <a:t>Više</a:t>
            </a:r>
            <a:r>
              <a:rPr lang="hr-HR" sz="2400" dirty="0"/>
              <a:t> načina citiranja: </a:t>
            </a:r>
          </a:p>
          <a:p>
            <a:pPr lvl="1"/>
            <a:r>
              <a:rPr lang="hr-HR" sz="2400" dirty="0"/>
              <a:t>1. </a:t>
            </a:r>
            <a:r>
              <a:rPr lang="hr-HR" sz="2400" b="1" dirty="0" err="1"/>
              <a:t>Harvardski</a:t>
            </a:r>
            <a:r>
              <a:rPr lang="hr-HR" sz="2400" b="1" dirty="0"/>
              <a:t> sustav </a:t>
            </a:r>
            <a:r>
              <a:rPr lang="hr-HR" sz="2400" dirty="0"/>
              <a:t>(</a:t>
            </a:r>
            <a:r>
              <a:rPr lang="hr-HR" sz="2400" dirty="0">
                <a:solidFill>
                  <a:srgbClr val="00B0F0"/>
                </a:solidFill>
              </a:rPr>
              <a:t>prirodne znanosti</a:t>
            </a:r>
            <a:r>
              <a:rPr lang="hr-HR" sz="2400" dirty="0"/>
              <a:t>)</a:t>
            </a:r>
          </a:p>
          <a:p>
            <a:pPr lvl="1"/>
            <a:r>
              <a:rPr lang="hr-HR" sz="2400" dirty="0"/>
              <a:t>2. </a:t>
            </a:r>
            <a:r>
              <a:rPr lang="hr-HR" sz="2400" b="1" dirty="0"/>
              <a:t>APA</a:t>
            </a:r>
            <a:r>
              <a:rPr lang="hr-HR" sz="2400" dirty="0"/>
              <a:t> (</a:t>
            </a:r>
            <a:r>
              <a:rPr lang="hr-HR" sz="2400" i="1" dirty="0"/>
              <a:t>American </a:t>
            </a:r>
            <a:r>
              <a:rPr lang="hr-HR" sz="2400" i="1" dirty="0" err="1"/>
              <a:t>Psychological</a:t>
            </a:r>
            <a:r>
              <a:rPr lang="hr-HR" sz="2400" i="1" dirty="0"/>
              <a:t> </a:t>
            </a:r>
            <a:r>
              <a:rPr lang="hr-HR" sz="2400" i="1" dirty="0" err="1"/>
              <a:t>Association</a:t>
            </a:r>
            <a:r>
              <a:rPr lang="hr-HR" sz="2400" dirty="0"/>
              <a:t>) (</a:t>
            </a:r>
            <a:r>
              <a:rPr lang="hr-HR" sz="2400" dirty="0">
                <a:solidFill>
                  <a:srgbClr val="00B0F0"/>
                </a:solidFill>
              </a:rPr>
              <a:t>društvene znanosti</a:t>
            </a:r>
            <a:r>
              <a:rPr lang="hr-HR" sz="2400" dirty="0"/>
              <a:t>)</a:t>
            </a:r>
          </a:p>
          <a:p>
            <a:pPr lvl="1"/>
            <a:r>
              <a:rPr lang="hr-HR" sz="2400" dirty="0"/>
              <a:t>3. </a:t>
            </a:r>
            <a:r>
              <a:rPr lang="ta-IN" sz="2400" b="1" dirty="0" err="1"/>
              <a:t>Chicago</a:t>
            </a:r>
            <a:r>
              <a:rPr lang="ta-IN" sz="2400" dirty="0"/>
              <a:t> </a:t>
            </a:r>
            <a:r>
              <a:rPr lang="hr-HR" sz="2400" dirty="0"/>
              <a:t>sustav </a:t>
            </a:r>
            <a:r>
              <a:rPr lang="ta-IN" sz="2400" dirty="0" err="1"/>
              <a:t>bilježaka</a:t>
            </a:r>
            <a:r>
              <a:rPr lang="hr-HR" sz="2400" dirty="0"/>
              <a:t> ispod teksta (</a:t>
            </a:r>
            <a:r>
              <a:rPr lang="hr-HR" sz="2400" dirty="0" err="1">
                <a:solidFill>
                  <a:srgbClr val="00B0F0"/>
                </a:solidFill>
              </a:rPr>
              <a:t>humanistika</a:t>
            </a:r>
            <a:r>
              <a:rPr lang="hr-HR" sz="2400" dirty="0"/>
              <a:t>)</a:t>
            </a:r>
          </a:p>
          <a:p>
            <a:pPr lvl="1"/>
            <a:r>
              <a:rPr lang="en-US" sz="2400" dirty="0"/>
              <a:t>I</a:t>
            </a:r>
            <a:r>
              <a:rPr lang="ta-IN" sz="2400" dirty="0"/>
              <a:t>td..</a:t>
            </a:r>
            <a:r>
              <a:rPr lang="hr-HR" sz="2400" dirty="0"/>
              <a:t>..................</a:t>
            </a:r>
          </a:p>
          <a:p>
            <a:pPr lvl="1"/>
            <a:endParaRPr lang="hr-HR" dirty="0"/>
          </a:p>
          <a:p>
            <a:pPr lvl="1">
              <a:buNone/>
            </a:pPr>
            <a:r>
              <a:rPr lang="hr-HR" dirty="0"/>
              <a:t>Izbor sustava će ovisiti o </a:t>
            </a:r>
            <a:r>
              <a:rPr lang="hr-HR" dirty="0">
                <a:solidFill>
                  <a:srgbClr val="FF0000"/>
                </a:solidFill>
              </a:rPr>
              <a:t>stilu časopisa </a:t>
            </a:r>
            <a:r>
              <a:rPr lang="hr-HR" dirty="0"/>
              <a:t>(Upute autorima!)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4043" y="1934271"/>
            <a:ext cx="9628632" cy="492372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ta-IN" sz="2400" b="1" dirty="0"/>
              <a:t>HARVARDSKI SUSTAV</a:t>
            </a:r>
            <a:r>
              <a:rPr lang="hr-HR" sz="2400" b="1" dirty="0"/>
              <a:t> </a:t>
            </a:r>
            <a:r>
              <a:rPr lang="hr-HR" sz="2400" dirty="0"/>
              <a:t>(primjer knjige, jedan autor)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400" b="1" dirty="0"/>
              <a:t> </a:t>
            </a:r>
            <a:r>
              <a:rPr lang="en-GB" sz="2400" dirty="0">
                <a:hlinkClick r:id="rId2"/>
              </a:rPr>
              <a:t>https://www.librarydevelopment.group.shef.ac.uk/referencing/harvard.html</a:t>
            </a:r>
            <a:endParaRPr lang="en-GB" sz="2400" dirty="0"/>
          </a:p>
          <a:p>
            <a:pPr marL="0" indent="0">
              <a:lnSpc>
                <a:spcPct val="90000"/>
              </a:lnSpc>
              <a:buNone/>
            </a:pPr>
            <a:endParaRPr lang="ta-IN" sz="2400" dirty="0"/>
          </a:p>
          <a:p>
            <a:pPr marL="0" indent="0">
              <a:lnSpc>
                <a:spcPct val="90000"/>
              </a:lnSpc>
              <a:buNone/>
            </a:pPr>
            <a:r>
              <a:rPr lang="hr-HR" sz="2400" dirty="0">
                <a:solidFill>
                  <a:srgbClr val="FF0000"/>
                </a:solidFill>
              </a:rPr>
              <a:t>Citiranje unutar teksta</a:t>
            </a:r>
          </a:p>
          <a:p>
            <a:pPr lvl="2">
              <a:lnSpc>
                <a:spcPct val="90000"/>
              </a:lnSpc>
            </a:pPr>
            <a:r>
              <a:rPr lang="hr-HR" sz="2400" b="1" dirty="0">
                <a:solidFill>
                  <a:schemeClr val="bg1">
                    <a:lumMod val="25000"/>
                  </a:schemeClr>
                </a:solidFill>
              </a:rPr>
              <a:t>Prezime autora, godina </a:t>
            </a:r>
            <a:r>
              <a:rPr lang="hr-HR" sz="2400" dirty="0">
                <a:solidFill>
                  <a:schemeClr val="tx2"/>
                </a:solidFill>
              </a:rPr>
              <a:t>objavljivanja</a:t>
            </a:r>
            <a:r>
              <a:rPr lang="hr-HR" sz="2400" dirty="0"/>
              <a:t> citiranog djela</a:t>
            </a:r>
          </a:p>
          <a:p>
            <a:pPr lvl="2">
              <a:lnSpc>
                <a:spcPct val="90000"/>
              </a:lnSpc>
            </a:pPr>
            <a:endParaRPr lang="hr-HR" sz="2400" dirty="0"/>
          </a:p>
          <a:p>
            <a:pPr lvl="2">
              <a:lnSpc>
                <a:spcPct val="90000"/>
              </a:lnSpc>
            </a:pPr>
            <a:r>
              <a:rPr lang="en-GB" sz="24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(Wilson, 2009, p. 257)</a:t>
            </a:r>
          </a:p>
          <a:p>
            <a:pPr lvl="2">
              <a:lnSpc>
                <a:spcPct val="90000"/>
              </a:lnSpc>
            </a:pPr>
            <a:r>
              <a:rPr lang="en-GB" sz="24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Wilson (2009, p. 257)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r-HR" sz="2400" dirty="0">
                <a:solidFill>
                  <a:srgbClr val="FF0000"/>
                </a:solidFill>
              </a:rPr>
              <a:t>Popis literature na kraju članka </a:t>
            </a:r>
            <a:r>
              <a:rPr lang="hr-HR" sz="2400" dirty="0">
                <a:solidFill>
                  <a:schemeClr val="bg1">
                    <a:lumMod val="25000"/>
                  </a:schemeClr>
                </a:solidFill>
              </a:rPr>
              <a:t>sadrži ostale </a:t>
            </a:r>
            <a:r>
              <a:rPr lang="hr-HR" sz="2400" dirty="0"/>
              <a:t>detaljne podatke reference .</a:t>
            </a:r>
          </a:p>
          <a:p>
            <a:pPr marL="0" indent="0">
              <a:lnSpc>
                <a:spcPct val="90000"/>
              </a:lnSpc>
              <a:buNone/>
            </a:pPr>
            <a:endParaRPr lang="hr-HR" sz="2400" dirty="0"/>
          </a:p>
          <a:p>
            <a:pPr lvl="2">
              <a:lnSpc>
                <a:spcPct val="90000"/>
              </a:lnSpc>
            </a:pPr>
            <a:r>
              <a:rPr lang="hr-HR" sz="2400" b="1" dirty="0"/>
              <a:t>Prezime, Inicijal imena. (godina): </a:t>
            </a:r>
            <a:r>
              <a:rPr lang="hr-HR" sz="2400" b="1" i="1" dirty="0"/>
              <a:t>Naslov knjige u kurzivu. </a:t>
            </a:r>
            <a:r>
              <a:rPr lang="hr-HR" sz="2400" b="1" dirty="0"/>
              <a:t>Mjesto: Izdavač.</a:t>
            </a:r>
            <a:r>
              <a:rPr lang="hr-HR" sz="2400" dirty="0"/>
              <a:t>	</a:t>
            </a:r>
          </a:p>
          <a:p>
            <a:pPr marL="0" indent="0">
              <a:lnSpc>
                <a:spcPct val="90000"/>
              </a:lnSpc>
              <a:buNone/>
            </a:pPr>
            <a:endParaRPr lang="en-GB" sz="2600" b="0" i="0" dirty="0">
              <a:solidFill>
                <a:srgbClr val="555555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400" b="0" i="0" dirty="0">
                <a:solidFill>
                  <a:srgbClr val="555555"/>
                </a:solidFill>
                <a:effectLst/>
              </a:rPr>
              <a:t>Wilson, B. (2009) </a:t>
            </a:r>
            <a:r>
              <a:rPr lang="en-GB" sz="2400" b="0" i="1" dirty="0">
                <a:solidFill>
                  <a:srgbClr val="555555"/>
                </a:solidFill>
                <a:effectLst/>
              </a:rPr>
              <a:t>Swindled: From poison sweets to counterfeit coffee – the dark history of the food cheats.</a:t>
            </a:r>
            <a:r>
              <a:rPr lang="en-GB" sz="2400" b="0" i="0" dirty="0">
                <a:solidFill>
                  <a:srgbClr val="555555"/>
                </a:solidFill>
                <a:effectLst/>
              </a:rPr>
              <a:t> London: John Murray (Publishers).</a:t>
            </a:r>
            <a:endParaRPr lang="hr-HR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vardski sustav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2" y="1416161"/>
            <a:ext cx="6096000" cy="4899438"/>
          </a:xfrm>
          <a:prstGeom prst="rect">
            <a:avLst/>
          </a:prstGeom>
        </p:spPr>
      </p:pic>
      <p:pic>
        <p:nvPicPr>
          <p:cNvPr id="3" name="Picture 2" descr="harvardski susta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654" y="809400"/>
            <a:ext cx="4724254" cy="575813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74458" y="2774067"/>
            <a:ext cx="1128852" cy="91440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101937" y="4355190"/>
            <a:ext cx="1279502" cy="895445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C6B97-DE01-C14D-88DF-AA45ACAD1CDB}"/>
              </a:ext>
            </a:extLst>
          </p:cNvPr>
          <p:cNvSpPr txBox="1"/>
          <p:nvPr/>
        </p:nvSpPr>
        <p:spPr>
          <a:xfrm>
            <a:off x="731520" y="388620"/>
            <a:ext cx="17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HARVARDSKI</a:t>
            </a:r>
            <a:r>
              <a:rPr lang="en-HR" dirty="0"/>
              <a:t> stil</a:t>
            </a:r>
          </a:p>
        </p:txBody>
      </p:sp>
    </p:spTree>
    <p:extLst>
      <p:ext uri="{BB962C8B-B14F-4D97-AF65-F5344CB8AC3E}">
        <p14:creationId xmlns:p14="http://schemas.microsoft.com/office/powerpoint/2010/main" val="38681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92" y="-27400"/>
            <a:ext cx="5584692" cy="688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6948" y="10886"/>
            <a:ext cx="56209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44750C-3FFE-D247-90E4-4022F6A129EE}"/>
              </a:ext>
            </a:extLst>
          </p:cNvPr>
          <p:cNvSpPr txBox="1"/>
          <p:nvPr/>
        </p:nvSpPr>
        <p:spPr>
          <a:xfrm>
            <a:off x="609908" y="119743"/>
            <a:ext cx="522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srgbClr val="FF0000"/>
                </a:solidFill>
              </a:rPr>
              <a:t>Hrvatski Geografski Glasnik – detaljne upute autorima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9E37B-8EE2-E345-A811-3CF2F73ECBFF}"/>
              </a:ext>
            </a:extLst>
          </p:cNvPr>
          <p:cNvSpPr txBox="1"/>
          <p:nvPr/>
        </p:nvSpPr>
        <p:spPr>
          <a:xfrm>
            <a:off x="6858000" y="251460"/>
            <a:ext cx="29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</a:t>
            </a:r>
            <a:r>
              <a:rPr lang="en-HR" dirty="0"/>
              <a:t>arijanta HARVARDSKOG stila</a:t>
            </a:r>
          </a:p>
        </p:txBody>
      </p:sp>
    </p:spTree>
    <p:extLst>
      <p:ext uri="{BB962C8B-B14F-4D97-AF65-F5344CB8AC3E}">
        <p14:creationId xmlns:p14="http://schemas.microsoft.com/office/powerpoint/2010/main" val="16731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51A71-3C5D-4946-BA7C-479FE75CC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B46AA-4A4F-C442-8A9B-53BD8AD7F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2190749"/>
            <a:ext cx="10027920" cy="455549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HR" sz="2600" b="1" dirty="0"/>
              <a:t>APA stil </a:t>
            </a:r>
            <a:r>
              <a:rPr lang="en-HR" dirty="0"/>
              <a:t>(primjer članka u časopisu)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https://apastyle.apa.org/style-grammar-guidelines/references/examples</a:t>
            </a:r>
            <a:endParaRPr lang="en-GB" dirty="0"/>
          </a:p>
          <a:p>
            <a:pPr marL="0" indent="0">
              <a:lnSpc>
                <a:spcPct val="90000"/>
              </a:lnSpc>
              <a:buNone/>
            </a:pPr>
            <a:r>
              <a:rPr lang="hr-HR" sz="2400" dirty="0">
                <a:solidFill>
                  <a:srgbClr val="FF0000"/>
                </a:solidFill>
              </a:rPr>
              <a:t>Citiranje unutar teksta</a:t>
            </a:r>
          </a:p>
          <a:p>
            <a:pPr lvl="2">
              <a:lnSpc>
                <a:spcPct val="90000"/>
              </a:lnSpc>
            </a:pPr>
            <a:r>
              <a:rPr lang="hr-HR" sz="2400" b="1" dirty="0">
                <a:solidFill>
                  <a:schemeClr val="bg1">
                    <a:lumMod val="25000"/>
                  </a:schemeClr>
                </a:solidFill>
              </a:rPr>
              <a:t>Prezime autora, godina </a:t>
            </a:r>
            <a:r>
              <a:rPr lang="hr-HR" sz="2400" dirty="0">
                <a:solidFill>
                  <a:schemeClr val="tx2"/>
                </a:solidFill>
              </a:rPr>
              <a:t>objavljivanja</a:t>
            </a:r>
            <a:r>
              <a:rPr lang="hr-HR" sz="2400" dirty="0"/>
              <a:t> citiranog djela (primjer više autora – </a:t>
            </a:r>
            <a:r>
              <a:rPr lang="hr-HR" sz="2400" dirty="0" err="1">
                <a:solidFill>
                  <a:srgbClr val="FF0000"/>
                </a:solidFill>
              </a:rPr>
              <a:t>et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al</a:t>
            </a:r>
            <a:r>
              <a:rPr lang="hr-HR" sz="2400" dirty="0">
                <a:solidFill>
                  <a:srgbClr val="FF0000"/>
                </a:solidFill>
              </a:rPr>
              <a:t>.)</a:t>
            </a:r>
          </a:p>
          <a:p>
            <a:pPr lvl="2">
              <a:lnSpc>
                <a:spcPct val="90000"/>
              </a:lnSpc>
            </a:pPr>
            <a:endParaRPr lang="hr-HR" sz="2400" dirty="0"/>
          </a:p>
          <a:p>
            <a:pPr lvl="2">
              <a:lnSpc>
                <a:spcPct val="90000"/>
              </a:lnSpc>
            </a:pPr>
            <a:r>
              <a:rPr lang="en-GB" sz="2400" b="0" i="0" dirty="0">
                <a:solidFill>
                  <a:srgbClr val="000000"/>
                </a:solidFill>
                <a:effectLst/>
                <a:latin typeface="ProximaNova"/>
              </a:rPr>
              <a:t>(Grady et al., 2019)</a:t>
            </a:r>
          </a:p>
          <a:p>
            <a:pPr lvl="2">
              <a:lnSpc>
                <a:spcPct val="90000"/>
              </a:lnSpc>
            </a:pPr>
            <a:r>
              <a:rPr lang="en-GB" sz="2400" b="0" i="0" dirty="0">
                <a:solidFill>
                  <a:srgbClr val="000000"/>
                </a:solidFill>
                <a:effectLst/>
                <a:latin typeface="ProximaNova"/>
              </a:rPr>
              <a:t>Grady et al. (2019)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r-HR" sz="2400" dirty="0">
                <a:solidFill>
                  <a:srgbClr val="FF0000"/>
                </a:solidFill>
              </a:rPr>
              <a:t>Popis literature na kraju članka </a:t>
            </a:r>
            <a:r>
              <a:rPr lang="hr-HR" sz="2400" dirty="0">
                <a:solidFill>
                  <a:schemeClr val="bg1">
                    <a:lumMod val="25000"/>
                  </a:schemeClr>
                </a:solidFill>
              </a:rPr>
              <a:t>sadrži ostale </a:t>
            </a:r>
            <a:r>
              <a:rPr lang="hr-HR" sz="2400" dirty="0"/>
              <a:t>detaljne podatke reference (primjer više autora </a:t>
            </a:r>
            <a:r>
              <a:rPr lang="hr-HR" sz="2400" dirty="0">
                <a:solidFill>
                  <a:srgbClr val="FF0000"/>
                </a:solidFill>
              </a:rPr>
              <a:t>- &amp;)</a:t>
            </a:r>
          </a:p>
          <a:p>
            <a:pPr marL="0" indent="0">
              <a:lnSpc>
                <a:spcPct val="90000"/>
              </a:lnSpc>
              <a:buNone/>
            </a:pPr>
            <a:endParaRPr lang="hr-HR" sz="2400" dirty="0"/>
          </a:p>
          <a:p>
            <a:pPr lvl="2">
              <a:lnSpc>
                <a:spcPct val="90000"/>
              </a:lnSpc>
            </a:pPr>
            <a:r>
              <a:rPr lang="hr-HR" sz="2400" b="1" dirty="0"/>
              <a:t>Prezime, Inicijal imena, </a:t>
            </a:r>
            <a:r>
              <a:rPr lang="hr-HR" sz="2400" b="1" dirty="0" err="1"/>
              <a:t>x,x</a:t>
            </a:r>
            <a:r>
              <a:rPr lang="hr-HR" sz="2400" b="1" dirty="0"/>
              <a:t>, </a:t>
            </a:r>
            <a:r>
              <a:rPr lang="hr-HR" sz="2400" b="1" dirty="0" err="1"/>
              <a:t>y.y</a:t>
            </a:r>
            <a:r>
              <a:rPr lang="hr-HR" sz="2400" b="1" dirty="0"/>
              <a:t> &amp; </a:t>
            </a:r>
            <a:r>
              <a:rPr lang="hr-HR" sz="2400" b="1" dirty="0" err="1"/>
              <a:t>z.z</a:t>
            </a:r>
            <a:r>
              <a:rPr lang="hr-HR" sz="2400" b="1" dirty="0"/>
              <a:t>. (godina).  Naslov članka u časopisu</a:t>
            </a:r>
            <a:r>
              <a:rPr lang="hr-HR" sz="2400" b="1" i="1" dirty="0"/>
              <a:t>. Naziv časopisa u kurzivu, v</a:t>
            </a:r>
            <a:r>
              <a:rPr lang="hr-HR" sz="2400" b="1" dirty="0"/>
              <a:t>olumen (svezak), stranice od-do. DOI</a:t>
            </a:r>
            <a:r>
              <a:rPr lang="hr-HR" sz="2400" dirty="0"/>
              <a:t>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500" b="0" i="0" dirty="0">
                <a:solidFill>
                  <a:srgbClr val="000000"/>
                </a:solidFill>
                <a:effectLst/>
                <a:latin typeface="ProximaNova"/>
              </a:rPr>
              <a:t>Grady, J. S., Her, M., Moreno, G., Perez, C., &amp; </a:t>
            </a:r>
            <a:r>
              <a:rPr lang="en-GB" sz="2500" b="0" i="0" dirty="0" err="1">
                <a:solidFill>
                  <a:srgbClr val="000000"/>
                </a:solidFill>
                <a:effectLst/>
                <a:latin typeface="ProximaNova"/>
              </a:rPr>
              <a:t>Yelinek</a:t>
            </a:r>
            <a:r>
              <a:rPr lang="en-GB" sz="2500" b="0" i="0" dirty="0">
                <a:solidFill>
                  <a:srgbClr val="000000"/>
                </a:solidFill>
                <a:effectLst/>
                <a:latin typeface="ProximaNova"/>
              </a:rPr>
              <a:t>, J. (2019). Emotions in storybooks: A comparison of storybooks that represent ethnic and racial groups in the United States. </a:t>
            </a:r>
            <a:r>
              <a:rPr lang="en-GB" sz="2500" b="0" i="1" dirty="0">
                <a:solidFill>
                  <a:srgbClr val="000000"/>
                </a:solidFill>
                <a:effectLst/>
                <a:latin typeface="ProximaNova"/>
              </a:rPr>
              <a:t>Psychology of Popular Media Culture</a:t>
            </a:r>
            <a:r>
              <a:rPr lang="en-GB" sz="2500" b="0" i="0" dirty="0">
                <a:solidFill>
                  <a:srgbClr val="000000"/>
                </a:solidFill>
                <a:effectLst/>
                <a:latin typeface="ProximaNova"/>
              </a:rPr>
              <a:t>, </a:t>
            </a:r>
            <a:r>
              <a:rPr lang="en-GB" sz="2500" b="0" i="1" dirty="0">
                <a:solidFill>
                  <a:srgbClr val="000000"/>
                </a:solidFill>
                <a:effectLst/>
                <a:latin typeface="ProximaNova"/>
              </a:rPr>
              <a:t>8</a:t>
            </a:r>
            <a:r>
              <a:rPr lang="en-GB" sz="2500" b="0" i="0" dirty="0">
                <a:solidFill>
                  <a:srgbClr val="000000"/>
                </a:solidFill>
                <a:effectLst/>
                <a:latin typeface="ProximaNova"/>
              </a:rPr>
              <a:t>(3), 207-217. </a:t>
            </a:r>
            <a:r>
              <a:rPr lang="en-GB" sz="2500" b="0" i="0" u="sng" dirty="0">
                <a:solidFill>
                  <a:srgbClr val="000000"/>
                </a:solidFill>
                <a:effectLst/>
                <a:latin typeface="ProximaNova"/>
                <a:hlinkClick r:id="rId3"/>
              </a:rPr>
              <a:t>https://doi.org/10.1037/ppm0000185</a:t>
            </a:r>
            <a:endParaRPr lang="en-HR" sz="2500" dirty="0"/>
          </a:p>
        </p:txBody>
      </p:sp>
    </p:spTree>
    <p:extLst>
      <p:ext uri="{BB962C8B-B14F-4D97-AF65-F5344CB8AC3E}">
        <p14:creationId xmlns:p14="http://schemas.microsoft.com/office/powerpoint/2010/main" val="32459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959428"/>
            <a:ext cx="9628632" cy="489857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ta-IN" b="1" dirty="0">
                <a:solidFill>
                  <a:schemeClr val="tx2"/>
                </a:solidFill>
              </a:rPr>
              <a:t>CHICAGO SUSTAV </a:t>
            </a:r>
            <a:r>
              <a:rPr lang="ta-IN" b="1" dirty="0" err="1">
                <a:solidFill>
                  <a:schemeClr val="tx2"/>
                </a:solidFill>
              </a:rPr>
              <a:t>bilježaka</a:t>
            </a:r>
            <a:endParaRPr lang="hr-HR" b="1" dirty="0">
              <a:solidFill>
                <a:schemeClr val="tx2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solidFill>
                  <a:schemeClr val="tx2"/>
                </a:solidFill>
              </a:rPr>
              <a:t>https://</a:t>
            </a:r>
            <a:r>
              <a:rPr lang="en-GB" dirty="0" err="1">
                <a:solidFill>
                  <a:schemeClr val="tx2"/>
                </a:solidFill>
              </a:rPr>
              <a:t>www.chicagomanualofstyle.org</a:t>
            </a:r>
            <a:r>
              <a:rPr lang="en-GB" dirty="0">
                <a:solidFill>
                  <a:schemeClr val="tx2"/>
                </a:solidFill>
              </a:rPr>
              <a:t>/</a:t>
            </a:r>
            <a:r>
              <a:rPr lang="en-GB" dirty="0" err="1">
                <a:solidFill>
                  <a:schemeClr val="tx2"/>
                </a:solidFill>
              </a:rPr>
              <a:t>tools_citationguide.html</a:t>
            </a:r>
            <a:endParaRPr lang="ta-IN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hr-HR" sz="1800" dirty="0">
                <a:solidFill>
                  <a:schemeClr val="tx2"/>
                </a:solidFill>
              </a:rPr>
              <a:t>Složeniji sustav</a:t>
            </a:r>
            <a:r>
              <a:rPr lang="hr-HR" sz="1800" dirty="0"/>
              <a:t> citiranja; zauzima više mjesta</a:t>
            </a:r>
            <a:endParaRPr lang="ta-IN" sz="1800" dirty="0"/>
          </a:p>
          <a:p>
            <a:pPr>
              <a:lnSpc>
                <a:spcPct val="90000"/>
              </a:lnSpc>
            </a:pPr>
            <a:endParaRPr lang="hr-HR" sz="1800" dirty="0"/>
          </a:p>
          <a:p>
            <a:pPr>
              <a:lnSpc>
                <a:spcPct val="90000"/>
              </a:lnSpc>
            </a:pPr>
            <a:r>
              <a:rPr lang="hr-HR" sz="1800" dirty="0">
                <a:solidFill>
                  <a:schemeClr val="tx2"/>
                </a:solidFill>
              </a:rPr>
              <a:t>Citati se navode kao bilješke</a:t>
            </a:r>
            <a:r>
              <a:rPr lang="hr-HR" sz="1800" dirty="0"/>
              <a:t> (i zajedno s njima) ispod teksta na dnu stranice s oznakom kontinuirane numeracije</a:t>
            </a:r>
            <a:endParaRPr lang="ta-IN" sz="1800" dirty="0"/>
          </a:p>
          <a:p>
            <a:pPr>
              <a:lnSpc>
                <a:spcPct val="90000"/>
              </a:lnSpc>
            </a:pPr>
            <a:endParaRPr lang="hr-HR" sz="1800" dirty="0"/>
          </a:p>
          <a:p>
            <a:pPr>
              <a:lnSpc>
                <a:spcPct val="90000"/>
              </a:lnSpc>
            </a:pPr>
            <a:r>
              <a:rPr lang="hr-HR" sz="1800" dirty="0"/>
              <a:t>U tekstu se nakon navođenja tuđih ideja, podataka i sl. napiše broj, a uz isti se broj na dnu stranice </a:t>
            </a:r>
            <a:r>
              <a:rPr lang="hr-HR" sz="1800" dirty="0">
                <a:solidFill>
                  <a:schemeClr val="tx2"/>
                </a:solidFill>
              </a:rPr>
              <a:t>navodi autor, djelo, te eventualna dodatna objašnjenja i komentari</a:t>
            </a:r>
            <a:r>
              <a:rPr lang="hr-HR" sz="1800" dirty="0"/>
              <a:t>.</a:t>
            </a:r>
            <a:endParaRPr lang="ta-IN" sz="1800" dirty="0"/>
          </a:p>
          <a:p>
            <a:pPr>
              <a:lnSpc>
                <a:spcPct val="90000"/>
              </a:lnSpc>
            </a:pPr>
            <a:endParaRPr lang="ta-IN" sz="1800" dirty="0"/>
          </a:p>
          <a:p>
            <a:pPr>
              <a:lnSpc>
                <a:spcPct val="90000"/>
              </a:lnSpc>
            </a:pPr>
            <a:r>
              <a:rPr lang="ta-IN" sz="1800" dirty="0"/>
              <a:t>Zbog većeg udjela različitih povijesnih izvora i dokumenta, koji se ne mogu uklopiti u jednostavne sustave poput APA ili Harvarda, </a:t>
            </a:r>
            <a:r>
              <a:rPr lang="ta-IN" sz="1800" dirty="0">
                <a:solidFill>
                  <a:srgbClr val="FF0000"/>
                </a:solidFill>
              </a:rPr>
              <a:t>povjesničari ( i veći dio humanističkih struka) preferiraju ovaj način</a:t>
            </a:r>
            <a:endParaRPr lang="hr-HR" sz="1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uropski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95" y="158569"/>
            <a:ext cx="8411059" cy="4059325"/>
          </a:xfrm>
          <a:prstGeom prst="rect">
            <a:avLst/>
          </a:prstGeom>
        </p:spPr>
      </p:pic>
      <p:pic>
        <p:nvPicPr>
          <p:cNvPr id="5" name="Picture 4" descr="europski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39" y="2638761"/>
            <a:ext cx="6142161" cy="41035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851507" y="736956"/>
            <a:ext cx="914400" cy="91440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72846" y="3131081"/>
            <a:ext cx="2904497" cy="595837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787350" y="4209378"/>
            <a:ext cx="914400" cy="91440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54504" y="5790115"/>
            <a:ext cx="4875912" cy="195372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BD5260-B9C7-6B42-9981-EF1A1DF56B28}"/>
              </a:ext>
            </a:extLst>
          </p:cNvPr>
          <p:cNvSpPr txBox="1"/>
          <p:nvPr/>
        </p:nvSpPr>
        <p:spPr>
          <a:xfrm>
            <a:off x="445770" y="486918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Chicago stil</a:t>
            </a:r>
          </a:p>
        </p:txBody>
      </p:sp>
    </p:spTree>
    <p:extLst>
      <p:ext uri="{BB962C8B-B14F-4D97-AF65-F5344CB8AC3E}">
        <p14:creationId xmlns:p14="http://schemas.microsoft.com/office/powerpoint/2010/main" val="8930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30 at 21.34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14590" r="1503" b="7412"/>
          <a:stretch/>
        </p:blipFill>
        <p:spPr>
          <a:xfrm>
            <a:off x="0" y="236106"/>
            <a:ext cx="12145288" cy="6229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6CA3CD-74E0-504A-BA6B-596D100A24A9}"/>
              </a:ext>
            </a:extLst>
          </p:cNvPr>
          <p:cNvSpPr txBox="1"/>
          <p:nvPr/>
        </p:nvSpPr>
        <p:spPr>
          <a:xfrm>
            <a:off x="171450" y="411480"/>
            <a:ext cx="1508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Varijanta Chicago stila: </a:t>
            </a:r>
          </a:p>
          <a:p>
            <a:endParaRPr lang="en-HR" sz="1600" dirty="0"/>
          </a:p>
          <a:p>
            <a:r>
              <a:rPr lang="en-HR" sz="1600" dirty="0"/>
              <a:t>navođenje referenci u fusnoti</a:t>
            </a:r>
          </a:p>
        </p:txBody>
      </p:sp>
    </p:spTree>
    <p:extLst>
      <p:ext uri="{BB962C8B-B14F-4D97-AF65-F5344CB8AC3E}">
        <p14:creationId xmlns:p14="http://schemas.microsoft.com/office/powerpoint/2010/main" val="38395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0159" y="2190749"/>
            <a:ext cx="10706971" cy="39862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hr-HR" altLang="x-none" sz="2800" dirty="0">
              <a:solidFill>
                <a:srgbClr val="002060"/>
              </a:solidFill>
            </a:endParaRPr>
          </a:p>
          <a:p>
            <a:r>
              <a:rPr lang="hr-HR" sz="2000" dirty="0"/>
              <a:t>Znanost služi interesima </a:t>
            </a:r>
            <a:r>
              <a:rPr lang="hr-HR" sz="2000" dirty="0">
                <a:solidFill>
                  <a:srgbClr val="FF0000"/>
                </a:solidFill>
              </a:rPr>
              <a:t>cijelog društva </a:t>
            </a:r>
            <a:r>
              <a:rPr lang="hr-HR" sz="2000" dirty="0"/>
              <a:t>i </a:t>
            </a:r>
            <a:r>
              <a:rPr lang="hr-HR" sz="2000" dirty="0">
                <a:solidFill>
                  <a:srgbClr val="FF0000"/>
                </a:solidFill>
              </a:rPr>
              <a:t>napretku čitavoga čovječanstva</a:t>
            </a:r>
            <a:r>
              <a:rPr lang="hr-HR" sz="2000" dirty="0"/>
              <a:t>. </a:t>
            </a:r>
          </a:p>
          <a:p>
            <a:r>
              <a:rPr lang="hr-HR" sz="2000" dirty="0"/>
              <a:t>Ona je </a:t>
            </a:r>
            <a:r>
              <a:rPr lang="hr-HR" sz="2000" dirty="0">
                <a:solidFill>
                  <a:srgbClr val="FF0000"/>
                </a:solidFill>
              </a:rPr>
              <a:t>univerzalna</a:t>
            </a:r>
            <a:r>
              <a:rPr lang="hr-HR" sz="2000" dirty="0"/>
              <a:t>. </a:t>
            </a:r>
          </a:p>
          <a:p>
            <a:r>
              <a:rPr lang="hr-HR" sz="2000" dirty="0"/>
              <a:t>Znanost </a:t>
            </a:r>
            <a:r>
              <a:rPr lang="hr-HR" sz="2000" dirty="0">
                <a:solidFill>
                  <a:srgbClr val="FF0000"/>
                </a:solidFill>
              </a:rPr>
              <a:t>nije</a:t>
            </a:r>
            <a:r>
              <a:rPr lang="hr-HR" sz="2000" dirty="0"/>
              <a:t> privatno, državno</a:t>
            </a:r>
            <a:r>
              <a:rPr lang="ta-IN" sz="2000" dirty="0"/>
              <a:t>,</a:t>
            </a:r>
            <a:r>
              <a:rPr lang="hr-HR" sz="2000" dirty="0"/>
              <a:t> </a:t>
            </a:r>
            <a:r>
              <a:rPr lang="ta-IN" sz="2000" dirty="0"/>
              <a:t>nacionalno niti </a:t>
            </a:r>
            <a:r>
              <a:rPr lang="hr-HR" sz="2000" dirty="0"/>
              <a:t>društveno </a:t>
            </a:r>
            <a:r>
              <a:rPr lang="hr-HR" sz="2000" dirty="0">
                <a:solidFill>
                  <a:srgbClr val="FF0000"/>
                </a:solidFill>
              </a:rPr>
              <a:t>vlasništvo</a:t>
            </a:r>
            <a:r>
              <a:rPr lang="hr-HR" sz="2000" dirty="0"/>
              <a:t>. </a:t>
            </a:r>
          </a:p>
          <a:p>
            <a:r>
              <a:rPr lang="hr-HR" sz="2000" dirty="0"/>
              <a:t>Ukupna znanost je kumulativna i </a:t>
            </a:r>
            <a:r>
              <a:rPr lang="hr-HR" sz="2000" dirty="0">
                <a:solidFill>
                  <a:srgbClr val="FF0000"/>
                </a:solidFill>
              </a:rPr>
              <a:t>pripada cijelom čovječanstvu</a:t>
            </a:r>
            <a:r>
              <a:rPr lang="hr-HR" sz="2000" dirty="0"/>
              <a:t>.</a:t>
            </a:r>
          </a:p>
          <a:p>
            <a:r>
              <a:rPr lang="hr-HR" sz="2000" dirty="0"/>
              <a:t>Ona nije vlasništvo jednog naroda, ona nema svoju domovinu  (iako je imaju njezini </a:t>
            </a:r>
          </a:p>
          <a:p>
            <a:pPr marL="0" indent="0">
              <a:buNone/>
            </a:pPr>
            <a:r>
              <a:rPr lang="hr-HR" sz="2000" dirty="0"/>
              <a:t>stvaratelji – znanstvenici).</a:t>
            </a:r>
            <a:endParaRPr lang="en-US" sz="2000" dirty="0"/>
          </a:p>
          <a:p>
            <a:endParaRPr lang="hr-HR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02C920DA-763D-8E4A-9569-23D84D5D6425}"/>
              </a:ext>
            </a:extLst>
          </p:cNvPr>
          <p:cNvSpPr/>
          <p:nvPr/>
        </p:nvSpPr>
        <p:spPr>
          <a:xfrm>
            <a:off x="9921240" y="2548890"/>
            <a:ext cx="1074420" cy="29375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94DD9-8D15-6342-B1D0-A8D1F483ED21}"/>
              </a:ext>
            </a:extLst>
          </p:cNvPr>
          <p:cNvSpPr txBox="1"/>
          <p:nvPr/>
        </p:nvSpPr>
        <p:spPr>
          <a:xfrm>
            <a:off x="10629900" y="4017645"/>
            <a:ext cx="139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b="1" dirty="0"/>
              <a:t>objavljivanje</a:t>
            </a:r>
          </a:p>
        </p:txBody>
      </p:sp>
    </p:spTree>
    <p:extLst>
      <p:ext uri="{BB962C8B-B14F-4D97-AF65-F5344CB8AC3E}">
        <p14:creationId xmlns:p14="http://schemas.microsoft.com/office/powerpoint/2010/main" val="6740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3680" y="2308331"/>
            <a:ext cx="9628632" cy="4549669"/>
          </a:xfrm>
        </p:spPr>
        <p:txBody>
          <a:bodyPr>
            <a:normAutofit/>
          </a:bodyPr>
          <a:lstStyle/>
          <a:p>
            <a:r>
              <a:rPr lang="hr-HR" sz="3200" dirty="0"/>
              <a:t>Citati se mogu skratiti ako se upotrebljavaju  određene </a:t>
            </a:r>
            <a:r>
              <a:rPr lang="hr-HR" sz="3200" dirty="0">
                <a:solidFill>
                  <a:schemeClr val="tx2"/>
                </a:solidFill>
              </a:rPr>
              <a:t>kratice</a:t>
            </a:r>
            <a:r>
              <a:rPr lang="hr-HR" sz="3200" dirty="0"/>
              <a:t>:</a:t>
            </a:r>
            <a:endParaRPr lang="ta-IN" sz="3200" dirty="0"/>
          </a:p>
          <a:p>
            <a:endParaRPr lang="hr-HR" sz="3200" dirty="0"/>
          </a:p>
          <a:p>
            <a:pPr lvl="1"/>
            <a:r>
              <a:rPr lang="hr-HR" sz="2400" i="1" dirty="0">
                <a:solidFill>
                  <a:schemeClr val="tx2"/>
                </a:solidFill>
              </a:rPr>
              <a:t>Opus citatum </a:t>
            </a:r>
            <a:r>
              <a:rPr lang="hr-HR" sz="2400" dirty="0">
                <a:solidFill>
                  <a:schemeClr val="tx2"/>
                </a:solidFill>
              </a:rPr>
              <a:t>(op. cit.)</a:t>
            </a:r>
            <a:r>
              <a:rPr lang="hr-HR" sz="2400" dirty="0"/>
              <a:t> – navedeno djelo, koje je već bilo citirano</a:t>
            </a:r>
          </a:p>
          <a:p>
            <a:pPr lvl="1"/>
            <a:r>
              <a:rPr lang="hr-HR" sz="2400" i="1" dirty="0">
                <a:solidFill>
                  <a:schemeClr val="tx2"/>
                </a:solidFill>
              </a:rPr>
              <a:t>Ibidem</a:t>
            </a:r>
            <a:r>
              <a:rPr lang="hr-HR" sz="2400" dirty="0">
                <a:solidFill>
                  <a:schemeClr val="tx2"/>
                </a:solidFill>
              </a:rPr>
              <a:t> (</a:t>
            </a:r>
            <a:r>
              <a:rPr lang="hr-HR" sz="2400" i="1" dirty="0">
                <a:solidFill>
                  <a:schemeClr val="tx2"/>
                </a:solidFill>
              </a:rPr>
              <a:t>ibid</a:t>
            </a:r>
            <a:r>
              <a:rPr lang="hr-HR" sz="2400" dirty="0">
                <a:solidFill>
                  <a:schemeClr val="tx2"/>
                </a:solidFill>
              </a:rPr>
              <a:t>.)</a:t>
            </a:r>
            <a:r>
              <a:rPr lang="hr-HR" sz="2400" dirty="0"/>
              <a:t> – na istom mjestu, u istom djelu</a:t>
            </a:r>
          </a:p>
          <a:p>
            <a:pPr lvl="1"/>
            <a:r>
              <a:rPr lang="hr-HR" sz="2400" i="1" dirty="0">
                <a:solidFill>
                  <a:schemeClr val="tx2"/>
                </a:solidFill>
              </a:rPr>
              <a:t>Infra</a:t>
            </a:r>
            <a:r>
              <a:rPr lang="hr-HR" sz="2400" dirty="0"/>
              <a:t> – ispod, niže u daljem izlaganju</a:t>
            </a:r>
          </a:p>
          <a:p>
            <a:pPr lvl="1"/>
            <a:r>
              <a:rPr lang="hr-HR" sz="2400" i="1" dirty="0">
                <a:solidFill>
                  <a:schemeClr val="tx2"/>
                </a:solidFill>
              </a:rPr>
              <a:t>Supra</a:t>
            </a:r>
            <a:r>
              <a:rPr lang="hr-HR" sz="2400" dirty="0"/>
              <a:t> – gore, ispred, u prethodnom izlaganju</a:t>
            </a:r>
          </a:p>
          <a:p>
            <a:pPr lvl="1"/>
            <a:r>
              <a:rPr lang="hr-HR" sz="2400" i="1" dirty="0">
                <a:solidFill>
                  <a:schemeClr val="tx2"/>
                </a:solidFill>
              </a:rPr>
              <a:t>Confer</a:t>
            </a:r>
            <a:r>
              <a:rPr lang="hr-HR" sz="2400" dirty="0">
                <a:solidFill>
                  <a:schemeClr val="tx2"/>
                </a:solidFill>
              </a:rPr>
              <a:t> (</a:t>
            </a:r>
            <a:r>
              <a:rPr lang="hr-HR" sz="2400" i="1" dirty="0">
                <a:solidFill>
                  <a:schemeClr val="tx2"/>
                </a:solidFill>
              </a:rPr>
              <a:t>cfr</a:t>
            </a:r>
            <a:r>
              <a:rPr lang="hr-HR" sz="2400" dirty="0">
                <a:solidFill>
                  <a:schemeClr val="tx2"/>
                </a:solidFill>
              </a:rPr>
              <a:t>. ili </a:t>
            </a:r>
            <a:r>
              <a:rPr lang="hr-HR" sz="2400" i="1" dirty="0">
                <a:solidFill>
                  <a:schemeClr val="tx2"/>
                </a:solidFill>
              </a:rPr>
              <a:t>cf</a:t>
            </a:r>
            <a:r>
              <a:rPr lang="hr-HR" sz="2400" dirty="0">
                <a:solidFill>
                  <a:schemeClr val="tx2"/>
                </a:solidFill>
              </a:rPr>
              <a:t>.)</a:t>
            </a:r>
            <a:r>
              <a:rPr lang="hr-HR" sz="2400" dirty="0"/>
              <a:t> – usporedi, sravni, vidi</a:t>
            </a:r>
          </a:p>
          <a:p>
            <a:pPr lvl="1"/>
            <a:r>
              <a:rPr lang="hr-HR" sz="2400" i="1" dirty="0">
                <a:solidFill>
                  <a:schemeClr val="tx2"/>
                </a:solidFill>
              </a:rPr>
              <a:t>Pagina</a:t>
            </a:r>
            <a:r>
              <a:rPr lang="hr-HR" sz="2400" dirty="0">
                <a:solidFill>
                  <a:schemeClr val="tx2"/>
                </a:solidFill>
              </a:rPr>
              <a:t> (</a:t>
            </a:r>
            <a:r>
              <a:rPr lang="hr-HR" sz="2400" i="1" dirty="0">
                <a:solidFill>
                  <a:schemeClr val="tx2"/>
                </a:solidFill>
              </a:rPr>
              <a:t>pag</a:t>
            </a:r>
            <a:r>
              <a:rPr lang="hr-HR" sz="2400" dirty="0">
                <a:solidFill>
                  <a:schemeClr val="tx2"/>
                </a:solidFill>
              </a:rPr>
              <a:t>. Ili </a:t>
            </a:r>
            <a:r>
              <a:rPr lang="hr-HR" sz="2400" i="1" dirty="0">
                <a:solidFill>
                  <a:schemeClr val="tx2"/>
                </a:solidFill>
              </a:rPr>
              <a:t>p</a:t>
            </a:r>
            <a:r>
              <a:rPr lang="hr-HR" sz="2400" dirty="0">
                <a:solidFill>
                  <a:schemeClr val="tx2"/>
                </a:solidFill>
              </a:rPr>
              <a:t>.)</a:t>
            </a:r>
            <a:r>
              <a:rPr lang="hr-HR" sz="2400" dirty="0"/>
              <a:t> – stranica u knjizi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876595" y="25868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vardski sustav - Gaci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7900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PA sustav - Gac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100" y="0"/>
            <a:ext cx="5181370" cy="642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08F853-B45A-CD40-AB79-2CD7F87E73E0}"/>
              </a:ext>
            </a:extLst>
          </p:cNvPr>
          <p:cNvSpPr/>
          <p:nvPr/>
        </p:nvSpPr>
        <p:spPr>
          <a:xfrm>
            <a:off x="1040130" y="0"/>
            <a:ext cx="1106400" cy="2971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4" name="TextBox 3"/>
          <p:cNvSpPr txBox="1"/>
          <p:nvPr/>
        </p:nvSpPr>
        <p:spPr>
          <a:xfrm>
            <a:off x="10011355" y="784305"/>
            <a:ext cx="186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Gačić, 2012</a:t>
            </a:r>
            <a:r>
              <a:rPr lang="hr-HR" dirty="0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B64BC-742F-0F47-A092-07628E7AC178}"/>
              </a:ext>
            </a:extLst>
          </p:cNvPr>
          <p:cNvSpPr/>
          <p:nvPr/>
        </p:nvSpPr>
        <p:spPr>
          <a:xfrm>
            <a:off x="5955030" y="0"/>
            <a:ext cx="777240" cy="2971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204656" y="6189617"/>
            <a:ext cx="4494212" cy="4169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2400" dirty="0"/>
              <a:t>Zelenika, 2012. </a:t>
            </a:r>
          </a:p>
          <a:p>
            <a:endParaRPr lang="en-US" dirty="0"/>
          </a:p>
        </p:txBody>
      </p:sp>
      <p:pic>
        <p:nvPicPr>
          <p:cNvPr id="7" name="Picture 1" descr="Navodjenje internetskih izvora - Zelenika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-24301" r="-24301"/>
          <a:stretch>
            <a:fillRect/>
          </a:stretch>
        </p:blipFill>
        <p:spPr bwMode="auto">
          <a:xfrm>
            <a:off x="-597693" y="0"/>
            <a:ext cx="77240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631A2-F8D5-5A47-8397-48238326CC2D}"/>
              </a:ext>
            </a:extLst>
          </p:cNvPr>
          <p:cNvSpPr txBox="1"/>
          <p:nvPr/>
        </p:nvSpPr>
        <p:spPr>
          <a:xfrm>
            <a:off x="6204656" y="356401"/>
            <a:ext cx="5570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3200" dirty="0"/>
              <a:t>Kako navoditi izvore s interneta?</a:t>
            </a:r>
          </a:p>
        </p:txBody>
      </p:sp>
    </p:spTree>
    <p:extLst>
      <p:ext uri="{BB962C8B-B14F-4D97-AF65-F5344CB8AC3E}">
        <p14:creationId xmlns:p14="http://schemas.microsoft.com/office/powerpoint/2010/main" val="22915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Programi za automatsko oblikovanje stila citata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923803"/>
            <a:ext cx="9628632" cy="4934197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  <a:p>
            <a:r>
              <a:rPr lang="en-US" sz="5500" dirty="0">
                <a:hlinkClick r:id="rId2"/>
              </a:rPr>
              <a:t>EasyBib®: Free Bibliography Generator - MLA, APA, Chicago ...</a:t>
            </a:r>
            <a:endParaRPr lang="en-US" sz="5500" dirty="0"/>
          </a:p>
          <a:p>
            <a:pPr>
              <a:buFont typeface="Wingdings" charset="2"/>
              <a:buChar char="Ø"/>
            </a:pPr>
            <a:r>
              <a:rPr lang="en-US" sz="5500" dirty="0">
                <a:hlinkClick r:id="rId3"/>
              </a:rPr>
              <a:t>www.easybib.com</a:t>
            </a:r>
            <a:r>
              <a:rPr lang="en-US" dirty="0"/>
              <a:t> </a:t>
            </a:r>
          </a:p>
          <a:p>
            <a:r>
              <a:rPr lang="en-US" sz="5500" dirty="0"/>
              <a:t>Automatic works cited and bibliography formatting for MLA, APA and Chicago/ </a:t>
            </a:r>
            <a:r>
              <a:rPr lang="en-US" sz="5500" dirty="0" err="1"/>
              <a:t>Turabian</a:t>
            </a:r>
            <a:r>
              <a:rPr lang="en-US" sz="5500" dirty="0"/>
              <a:t> </a:t>
            </a:r>
            <a:r>
              <a:rPr lang="en-US" sz="5500" b="1" dirty="0"/>
              <a:t>citation</a:t>
            </a:r>
            <a:r>
              <a:rPr lang="ta-IN" sz="5500" b="1" dirty="0"/>
              <a:t> </a:t>
            </a:r>
            <a:r>
              <a:rPr lang="en-US" sz="5500" dirty="0"/>
              <a:t>styles. Now supports 7th edition of MLA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ta-IN" dirty="0">
              <a:hlinkClick r:id="rId4"/>
            </a:endParaRPr>
          </a:p>
          <a:p>
            <a:pPr marL="0" indent="0">
              <a:buNone/>
            </a:pPr>
            <a:br>
              <a:rPr lang="en-US" dirty="0">
                <a:hlinkClick r:id="rId4"/>
              </a:rPr>
            </a:br>
            <a:endParaRPr lang="en-US" dirty="0"/>
          </a:p>
          <a:p>
            <a:r>
              <a:rPr lang="en-US" sz="5500" dirty="0">
                <a:hlinkClick r:id="rId4"/>
              </a:rPr>
              <a:t>MyBib – A New FREE APA, Harvard, &amp; MLA Citation Generator</a:t>
            </a:r>
            <a:endParaRPr lang="en-US" sz="5500" dirty="0"/>
          </a:p>
          <a:p>
            <a:pPr>
              <a:buFont typeface="Wingdings" charset="2"/>
              <a:buChar char="Ø"/>
            </a:pPr>
            <a:r>
              <a:rPr lang="en-US" sz="5500" dirty="0">
                <a:hlinkClick r:id="rId4"/>
              </a:rPr>
              <a:t>www.mybib.com</a:t>
            </a:r>
            <a:endParaRPr lang="en-US" dirty="0"/>
          </a:p>
          <a:p>
            <a:r>
              <a:rPr lang="en-US" sz="5500" dirty="0"/>
              <a:t>Automatically create bibliographies, references, and </a:t>
            </a:r>
            <a:r>
              <a:rPr lang="en-US" sz="5500" b="1" dirty="0"/>
              <a:t>citations</a:t>
            </a:r>
            <a:r>
              <a:rPr lang="en-US" sz="5500" dirty="0"/>
              <a:t> in APA, MLA, Chicago, Harvard, and over 9000 more styles with our ... Generate </a:t>
            </a:r>
            <a:r>
              <a:rPr lang="en-US" sz="5500" b="1" dirty="0"/>
              <a:t>My</a:t>
            </a:r>
            <a:r>
              <a:rPr lang="en-US" sz="5500" dirty="0"/>
              <a:t> Bibliography ...</a:t>
            </a:r>
          </a:p>
          <a:p>
            <a:pPr marL="0" indent="0">
              <a:buNone/>
            </a:pPr>
            <a:r>
              <a:rPr lang="en-US" sz="55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0DE37-CE24-2449-93C4-23F6B6A3F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https://</a:t>
            </a:r>
            <a:r>
              <a:rPr lang="sr-Latn-RS" dirty="0" err="1"/>
              <a:t>www.citationmachine.net</a:t>
            </a:r>
            <a:br>
              <a:rPr lang="sr-Latn-RS" dirty="0"/>
            </a:b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4D8A9E-0971-3B4B-8E38-BC4246A08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11" y="2190749"/>
            <a:ext cx="6228563" cy="428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ACEB-EB2B-9C46-9C5D-CFCDCAB3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6E249A-E62F-654A-B63E-9D22B8D8E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51" y="2015123"/>
            <a:ext cx="4353931" cy="4842877"/>
          </a:xfrm>
        </p:spPr>
      </p:pic>
    </p:spTree>
    <p:extLst>
      <p:ext uri="{BB962C8B-B14F-4D97-AF65-F5344CB8AC3E}">
        <p14:creationId xmlns:p14="http://schemas.microsoft.com/office/powerpoint/2010/main" val="6183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A6DEF-A004-8A41-8BFB-83409125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F7C3D-7DB8-FA4C-8BC5-41C558BDA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42" y="2190750"/>
            <a:ext cx="6377940" cy="3986213"/>
          </a:xfrm>
        </p:spPr>
      </p:pic>
    </p:spTree>
    <p:extLst>
      <p:ext uri="{BB962C8B-B14F-4D97-AF65-F5344CB8AC3E}">
        <p14:creationId xmlns:p14="http://schemas.microsoft.com/office/powerpoint/2010/main" val="17453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886067"/>
            <a:ext cx="9628632" cy="4971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a-IN" sz="2400" b="1" dirty="0"/>
              <a:t>POZIVNE BILJEŠKE</a:t>
            </a:r>
          </a:p>
          <a:p>
            <a:r>
              <a:rPr lang="hr-HR" sz="2400" dirty="0"/>
              <a:t>Fusnota, napomena, referenca</a:t>
            </a:r>
          </a:p>
          <a:p>
            <a:r>
              <a:rPr lang="hr-HR" sz="2400" dirty="0"/>
              <a:t>Bilješka ispod teksta, sitnim slovima dodatno objašnjava nešto u vezi tretirane problematike</a:t>
            </a:r>
          </a:p>
          <a:p>
            <a:r>
              <a:rPr lang="hr-HR" sz="2400" dirty="0"/>
              <a:t>Pozivne bilješke nisu nužne, ali znaju biti vrlo korisne.</a:t>
            </a:r>
          </a:p>
          <a:p>
            <a:r>
              <a:rPr lang="hr-HR" sz="2400" dirty="0"/>
              <a:t>Mogu biti:</a:t>
            </a:r>
          </a:p>
          <a:p>
            <a:pPr lvl="1"/>
            <a:r>
              <a:rPr lang="hr-HR" sz="2400" i="1" dirty="0"/>
              <a:t>Dokumentarne</a:t>
            </a:r>
            <a:r>
              <a:rPr lang="hr-HR" sz="2400" dirty="0"/>
              <a:t> (dokazuju istinitost citata)</a:t>
            </a:r>
          </a:p>
          <a:p>
            <a:pPr lvl="1"/>
            <a:r>
              <a:rPr lang="hr-HR" sz="2400" i="1" dirty="0"/>
              <a:t>Eksplikativne</a:t>
            </a:r>
            <a:r>
              <a:rPr lang="hr-HR" sz="2400" dirty="0"/>
              <a:t> (dopunska objašnjenja)</a:t>
            </a:r>
          </a:p>
          <a:p>
            <a:pPr lvl="1"/>
            <a:r>
              <a:rPr lang="hr-HR" sz="2400" i="1" dirty="0"/>
              <a:t>Komparativne</a:t>
            </a:r>
            <a:r>
              <a:rPr lang="hr-HR" sz="2400" dirty="0"/>
              <a:t> (upućivanje na drugi izvor radi usporedbe)</a:t>
            </a:r>
          </a:p>
        </p:txBody>
      </p:sp>
    </p:spTree>
    <p:extLst>
      <p:ext uri="{BB962C8B-B14F-4D97-AF65-F5344CB8AC3E}">
        <p14:creationId xmlns:p14="http://schemas.microsoft.com/office/powerpoint/2010/main" val="27086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960763"/>
            <a:ext cx="9628632" cy="4897238"/>
          </a:xfrm>
        </p:spPr>
        <p:txBody>
          <a:bodyPr>
            <a:normAutofit/>
          </a:bodyPr>
          <a:lstStyle/>
          <a:p>
            <a:r>
              <a:rPr lang="hr-HR" sz="2400" b="1" dirty="0"/>
              <a:t>ILUSTRACIJE</a:t>
            </a:r>
            <a:r>
              <a:rPr lang="hr-HR" sz="2400" dirty="0"/>
              <a:t> čine svi prilozi:</a:t>
            </a:r>
          </a:p>
          <a:p>
            <a:pPr lvl="1"/>
            <a:r>
              <a:rPr lang="hr-HR" sz="2400" dirty="0"/>
              <a:t>Tablice</a:t>
            </a:r>
          </a:p>
          <a:p>
            <a:pPr lvl="1"/>
            <a:r>
              <a:rPr lang="hr-HR" sz="2400" dirty="0"/>
              <a:t>Grafikoni</a:t>
            </a:r>
          </a:p>
          <a:p>
            <a:pPr lvl="1"/>
            <a:r>
              <a:rPr lang="hr-HR" sz="2400" dirty="0"/>
              <a:t>Crteži</a:t>
            </a:r>
          </a:p>
          <a:p>
            <a:pPr lvl="1"/>
            <a:r>
              <a:rPr lang="hr-HR" sz="2400" dirty="0"/>
              <a:t>Karte</a:t>
            </a:r>
          </a:p>
          <a:p>
            <a:pPr lvl="1"/>
            <a:r>
              <a:rPr lang="hr-HR" sz="2400" dirty="0"/>
              <a:t>Fotografije</a:t>
            </a:r>
          </a:p>
          <a:p>
            <a:pPr lvl="1"/>
            <a:r>
              <a:rPr lang="hr-HR" sz="2400" dirty="0"/>
              <a:t>Sheme</a:t>
            </a:r>
          </a:p>
          <a:p>
            <a:pPr lvl="1"/>
            <a:endParaRPr lang="hr-HR" sz="2400" dirty="0"/>
          </a:p>
          <a:p>
            <a:pPr lvl="1">
              <a:buNone/>
            </a:pPr>
            <a:r>
              <a:rPr lang="hr-HR" sz="2400" b="1" dirty="0">
                <a:solidFill>
                  <a:srgbClr val="FF0000"/>
                </a:solidFill>
              </a:rPr>
              <a:t>ILUSTRACIJA  NIJE  UKRAS</a:t>
            </a:r>
            <a:r>
              <a:rPr lang="hr-HR" sz="2400" dirty="0">
                <a:solidFill>
                  <a:srgbClr val="FF0000"/>
                </a:solidFill>
              </a:rPr>
              <a:t>!</a:t>
            </a:r>
          </a:p>
          <a:p>
            <a:pPr lvl="1">
              <a:buNone/>
            </a:pPr>
            <a:r>
              <a:rPr lang="hr-HR" dirty="0">
                <a:solidFill>
                  <a:srgbClr val="FF0000"/>
                </a:solidFill>
              </a:rPr>
              <a:t>FUNKCIJA</a:t>
            </a:r>
            <a:r>
              <a:rPr lang="hr-HR" dirty="0"/>
              <a:t>  analize, dokaza i prezentacije rezultata</a:t>
            </a:r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9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667251"/>
          </a:xfrm>
        </p:spPr>
        <p:txBody>
          <a:bodyPr/>
          <a:lstStyle/>
          <a:p>
            <a:r>
              <a:rPr lang="hr-HR" sz="2400" b="1" dirty="0"/>
              <a:t>U svim znanstvenim tekstovima </a:t>
            </a:r>
            <a:r>
              <a:rPr lang="hr-HR" sz="2400" dirty="0"/>
              <a:t>za </a:t>
            </a:r>
            <a:r>
              <a:rPr lang="hr-HR" sz="2400" b="1" dirty="0"/>
              <a:t>sve se </a:t>
            </a:r>
            <a:r>
              <a:rPr lang="hr-HR" sz="2400" b="1" dirty="0">
                <a:solidFill>
                  <a:schemeClr val="tx2"/>
                </a:solidFill>
              </a:rPr>
              <a:t>ilustracije</a:t>
            </a:r>
            <a:r>
              <a:rPr lang="hr-HR" sz="2400" dirty="0"/>
              <a:t>, osim za tablice, najčešće koristi naziv </a:t>
            </a:r>
            <a:r>
              <a:rPr lang="hr-HR" sz="2400" dirty="0">
                <a:solidFill>
                  <a:schemeClr val="tx2"/>
                </a:solidFill>
              </a:rPr>
              <a:t>“Slika”</a:t>
            </a:r>
            <a:r>
              <a:rPr lang="hr-HR" sz="2400" dirty="0"/>
              <a:t> , </a:t>
            </a:r>
            <a:r>
              <a:rPr lang="hr-HR" sz="2400" dirty="0">
                <a:solidFill>
                  <a:schemeClr val="tx2"/>
                </a:solidFill>
              </a:rPr>
              <a:t>“Sl.”</a:t>
            </a:r>
          </a:p>
          <a:p>
            <a:r>
              <a:rPr lang="hr-HR" sz="2400" dirty="0"/>
              <a:t>Tablice se označavaju sa </a:t>
            </a:r>
            <a:r>
              <a:rPr lang="hr-HR" sz="2400" dirty="0">
                <a:solidFill>
                  <a:schemeClr val="tx2"/>
                </a:solidFill>
              </a:rPr>
              <a:t>“Tablica”</a:t>
            </a:r>
            <a:r>
              <a:rPr lang="hr-HR" sz="2400" dirty="0"/>
              <a:t> ili </a:t>
            </a:r>
            <a:r>
              <a:rPr lang="hr-HR" sz="2400" dirty="0">
                <a:solidFill>
                  <a:schemeClr val="tx2"/>
                </a:solidFill>
              </a:rPr>
              <a:t>“Tab.”</a:t>
            </a:r>
          </a:p>
          <a:p>
            <a:r>
              <a:rPr lang="hr-HR" sz="2400" dirty="0"/>
              <a:t>Uz svaku ilustraciju dolazi </a:t>
            </a:r>
            <a:r>
              <a:rPr lang="hr-HR" sz="2400" dirty="0">
                <a:solidFill>
                  <a:schemeClr val="tx2"/>
                </a:solidFill>
              </a:rPr>
              <a:t>redni broj i naslov</a:t>
            </a:r>
            <a:r>
              <a:rPr lang="hr-HR" sz="2400" dirty="0"/>
              <a:t>, najčešće iznad ilustracije, te </a:t>
            </a:r>
            <a:r>
              <a:rPr lang="hr-HR" sz="2400" dirty="0">
                <a:solidFill>
                  <a:schemeClr val="tx2"/>
                </a:solidFill>
              </a:rPr>
              <a:t>navod izvora</a:t>
            </a:r>
            <a:r>
              <a:rPr lang="hr-HR" sz="2400" dirty="0"/>
              <a:t> ispod ilustracije.</a:t>
            </a:r>
          </a:p>
          <a:p>
            <a:r>
              <a:rPr lang="hr-HR" sz="2400" dirty="0">
                <a:solidFill>
                  <a:schemeClr val="tx2"/>
                </a:solidFill>
              </a:rPr>
              <a:t>Tehničko oblikovanje ilustracija</a:t>
            </a:r>
            <a:r>
              <a:rPr lang="hr-HR" sz="2400" dirty="0"/>
              <a:t> podliježe pravilima i standardima struke, te zahtjevima pojedinog časopisa.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47982" y="2166947"/>
            <a:ext cx="4489704" cy="44183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hr-HR" sz="2300" dirty="0"/>
              <a:t>Svjetska konferencija pod pokroviteljstvom UN 1999: </a:t>
            </a:r>
            <a:endParaRPr lang="ta-IN" sz="2300" dirty="0"/>
          </a:p>
          <a:p>
            <a:pPr marL="0" indent="0">
              <a:buNone/>
              <a:defRPr/>
            </a:pPr>
            <a:r>
              <a:rPr lang="hr-HR" sz="2300" i="1" dirty="0"/>
              <a:t>Znanost za 21. stoljeće</a:t>
            </a:r>
            <a:r>
              <a:rPr lang="hr-HR" sz="2300" dirty="0"/>
              <a:t> </a:t>
            </a:r>
          </a:p>
          <a:p>
            <a:pPr>
              <a:buNone/>
              <a:defRPr/>
            </a:pPr>
            <a:r>
              <a:rPr lang="hr-HR" sz="2300" dirty="0"/>
              <a:t>Znanstvenici pozvani da se:</a:t>
            </a:r>
          </a:p>
          <a:p>
            <a:pPr marL="514350" indent="-514350">
              <a:defRPr/>
            </a:pPr>
            <a:r>
              <a:rPr lang="hr-HR" sz="2300" dirty="0"/>
              <a:t>Na odgovarajući način </a:t>
            </a:r>
            <a:r>
              <a:rPr lang="hr-HR" sz="2300" dirty="0">
                <a:solidFill>
                  <a:srgbClr val="FF0000"/>
                </a:solidFill>
              </a:rPr>
              <a:t>bave ljudskim potrebama</a:t>
            </a:r>
          </a:p>
          <a:p>
            <a:pPr marL="514350" indent="-514350">
              <a:defRPr/>
            </a:pPr>
            <a:r>
              <a:rPr lang="hr-HR" sz="2300" dirty="0"/>
              <a:t>Njima </a:t>
            </a:r>
            <a:r>
              <a:rPr lang="hr-HR" sz="2300" dirty="0">
                <a:solidFill>
                  <a:srgbClr val="FF0000"/>
                </a:solidFill>
              </a:rPr>
              <a:t>koriste u </a:t>
            </a:r>
            <a:r>
              <a:rPr lang="hr-HR" sz="23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službi čovječanstva</a:t>
            </a:r>
          </a:p>
          <a:p>
            <a:pPr marL="514350" indent="-514350">
              <a:defRPr/>
            </a:pPr>
            <a:r>
              <a:rPr lang="hr-HR" sz="2300" dirty="0">
                <a:solidFill>
                  <a:srgbClr val="FF0000"/>
                </a:solidFill>
              </a:rPr>
              <a:t>Ne zlorabe </a:t>
            </a:r>
            <a:r>
              <a:rPr lang="hr-HR" sz="2300" dirty="0"/>
              <a:t>svoje spoznaje</a:t>
            </a:r>
          </a:p>
          <a:p>
            <a:pPr marL="514350" indent="-514350">
              <a:buNone/>
              <a:defRPr/>
            </a:pPr>
            <a:endParaRPr lang="hr-HR" sz="2300" dirty="0">
              <a:solidFill>
                <a:srgbClr val="FF0000"/>
              </a:solidFill>
            </a:endParaRPr>
          </a:p>
          <a:p>
            <a:pPr marL="514350" indent="-514350">
              <a:buNone/>
              <a:defRPr/>
            </a:pPr>
            <a:r>
              <a:rPr lang="hr-HR" sz="2300" dirty="0">
                <a:solidFill>
                  <a:srgbClr val="FF0000"/>
                </a:solidFill>
              </a:rPr>
              <a:t>	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59"/>
            <a:ext cx="4493424" cy="436316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  <a:defRPr/>
            </a:pPr>
            <a:endParaRPr lang="hr-HR" sz="2000" dirty="0">
              <a:solidFill>
                <a:srgbClr val="FF0000"/>
              </a:solidFill>
            </a:endParaRPr>
          </a:p>
          <a:p>
            <a:pPr marL="514350" indent="-514350">
              <a:buNone/>
              <a:defRPr/>
            </a:pPr>
            <a:endParaRPr lang="hr-HR" sz="2000" dirty="0">
              <a:solidFill>
                <a:srgbClr val="FF0000"/>
              </a:solidFill>
            </a:endParaRPr>
          </a:p>
          <a:p>
            <a:pPr marL="514350" indent="-514350">
              <a:buNone/>
              <a:defRPr/>
            </a:pPr>
            <a:endParaRPr lang="hr-HR" sz="2000" dirty="0">
              <a:solidFill>
                <a:srgbClr val="FF0000"/>
              </a:solidFill>
            </a:endParaRPr>
          </a:p>
          <a:p>
            <a:pPr marL="514350" indent="-514350">
              <a:buNone/>
              <a:defRPr/>
            </a:pPr>
            <a:r>
              <a:rPr lang="hr-HR" sz="2000" dirty="0">
                <a:solidFill>
                  <a:srgbClr val="FF0000"/>
                </a:solidFill>
              </a:rPr>
              <a:t>4. gesla:</a:t>
            </a:r>
          </a:p>
          <a:p>
            <a:pPr marL="514350" indent="-514350">
              <a:buFont typeface="Wingdings 2" pitchFamily="18" charset="2"/>
              <a:buAutoNum type="arabicPeriod"/>
              <a:defRPr/>
            </a:pPr>
            <a:r>
              <a:rPr lang="hr-HR" sz="2000" dirty="0">
                <a:solidFill>
                  <a:srgbClr val="FF0000"/>
                </a:solidFill>
              </a:rPr>
              <a:t>Znanost za spoznaje; spoznaje za </a:t>
            </a:r>
            <a:r>
              <a:rPr lang="hr-HR" sz="2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napredak</a:t>
            </a:r>
          </a:p>
          <a:p>
            <a:pPr marL="514350" indent="-514350">
              <a:buFont typeface="Wingdings 2" pitchFamily="18" charset="2"/>
              <a:buAutoNum type="arabicPeriod"/>
              <a:defRPr/>
            </a:pPr>
            <a:r>
              <a:rPr lang="hr-HR" sz="2000" dirty="0">
                <a:solidFill>
                  <a:srgbClr val="FF0000"/>
                </a:solidFill>
              </a:rPr>
              <a:t>Znanost za </a:t>
            </a:r>
            <a:r>
              <a:rPr lang="hr-HR" sz="2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mir</a:t>
            </a:r>
          </a:p>
          <a:p>
            <a:pPr marL="514350" indent="-514350">
              <a:buFont typeface="Wingdings 2" pitchFamily="18" charset="2"/>
              <a:buAutoNum type="arabicPeriod"/>
              <a:defRPr/>
            </a:pPr>
            <a:r>
              <a:rPr lang="hr-HR" sz="2000" dirty="0">
                <a:solidFill>
                  <a:srgbClr val="FF0000"/>
                </a:solidFill>
              </a:rPr>
              <a:t>Znanost za </a:t>
            </a:r>
            <a:r>
              <a:rPr lang="hr-HR" sz="2000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razvoj</a:t>
            </a:r>
          </a:p>
          <a:p>
            <a:pPr marL="514350" indent="-514350">
              <a:buFont typeface="Wingdings 2" pitchFamily="18" charset="2"/>
              <a:buAutoNum type="arabicPeriod"/>
              <a:defRPr/>
            </a:pPr>
            <a:r>
              <a:rPr lang="hr-HR" sz="2000" dirty="0">
                <a:solidFill>
                  <a:srgbClr val="FF0000"/>
                </a:solidFill>
              </a:rPr>
              <a:t>Znanost u društvu i znanost za društvo</a:t>
            </a:r>
          </a:p>
          <a:p>
            <a:pPr marL="514350" indent="-514350">
              <a:buNone/>
              <a:defRPr/>
            </a:pPr>
            <a:r>
              <a:rPr lang="hr-HR" sz="2000" dirty="0"/>
              <a:t>Gačić, 2012</a:t>
            </a:r>
          </a:p>
          <a:p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BDDF0C5-5D7D-B743-B9E5-CD3250F646DA}"/>
              </a:ext>
            </a:extLst>
          </p:cNvPr>
          <p:cNvSpPr/>
          <p:nvPr/>
        </p:nvSpPr>
        <p:spPr>
          <a:xfrm>
            <a:off x="5137686" y="41338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44EFFE0-CF95-7149-AC55-F68C58BACAF8}"/>
              </a:ext>
            </a:extLst>
          </p:cNvPr>
          <p:cNvSpPr/>
          <p:nvPr/>
        </p:nvSpPr>
        <p:spPr>
          <a:xfrm>
            <a:off x="5137686" y="5093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6C6839F-F699-F14B-93D8-65A33749ED96}"/>
              </a:ext>
            </a:extLst>
          </p:cNvPr>
          <p:cNvSpPr/>
          <p:nvPr/>
        </p:nvSpPr>
        <p:spPr>
          <a:xfrm>
            <a:off x="5137686" y="46090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4430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Autorsko pravo, </a:t>
            </a:r>
            <a:r>
              <a:rPr lang="ta-IN" dirty="0"/>
              <a:t>etika i </a:t>
            </a:r>
            <a:r>
              <a:rPr lang="hr-HR" dirty="0"/>
              <a:t> plagiranje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/>
              <a:t>Autorsko pravo, </a:t>
            </a:r>
            <a:r>
              <a:rPr lang="ta-IN" sz="3200" dirty="0"/>
              <a:t>etika i </a:t>
            </a:r>
            <a:r>
              <a:rPr lang="hr-HR" sz="3200" dirty="0"/>
              <a:t> plagiranje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667251"/>
          </a:xfrm>
        </p:spPr>
        <p:txBody>
          <a:bodyPr>
            <a:normAutofit/>
          </a:bodyPr>
          <a:lstStyle/>
          <a:p>
            <a:r>
              <a:rPr lang="hr-HR" sz="2400" b="1" dirty="0"/>
              <a:t>AUTOR </a:t>
            </a:r>
            <a:r>
              <a:rPr lang="hr-HR" sz="2400" dirty="0"/>
              <a:t>– osoba koja je </a:t>
            </a:r>
            <a:r>
              <a:rPr lang="hr-HR" sz="2400" dirty="0">
                <a:solidFill>
                  <a:srgbClr val="FF0000"/>
                </a:solidFill>
              </a:rPr>
              <a:t>stvorila intelektualni sadržaj</a:t>
            </a:r>
            <a:r>
              <a:rPr lang="hr-HR" sz="2400" dirty="0"/>
              <a:t> nekog djela</a:t>
            </a:r>
            <a:endParaRPr lang="ta-IN" sz="2400" dirty="0"/>
          </a:p>
          <a:p>
            <a:endParaRPr lang="hr-HR" sz="2400" dirty="0"/>
          </a:p>
          <a:p>
            <a:r>
              <a:rPr lang="hr-HR" sz="2400" b="1" dirty="0"/>
              <a:t>AUTORSKO DJELO </a:t>
            </a:r>
            <a:r>
              <a:rPr lang="hr-HR" sz="2400" dirty="0"/>
              <a:t>– </a:t>
            </a:r>
            <a:r>
              <a:rPr lang="hr-HR" sz="2400" dirty="0">
                <a:solidFill>
                  <a:srgbClr val="FF0000"/>
                </a:solidFill>
              </a:rPr>
              <a:t>nova intelektualna tvorevina</a:t>
            </a:r>
            <a:r>
              <a:rPr lang="hr-HR" sz="2400" dirty="0"/>
              <a:t> (umjetnost, ZNANOST...)</a:t>
            </a:r>
            <a:endParaRPr lang="ta-IN" sz="2400" dirty="0"/>
          </a:p>
          <a:p>
            <a:pPr marL="0" indent="0">
              <a:buNone/>
            </a:pPr>
            <a:endParaRPr lang="hr-HR" sz="2400" dirty="0"/>
          </a:p>
          <a:p>
            <a:r>
              <a:rPr lang="hr-HR" sz="2400" b="1" dirty="0"/>
              <a:t>AUTORSKO PRAVO </a:t>
            </a:r>
            <a:r>
              <a:rPr lang="hr-HR" sz="2400" dirty="0"/>
              <a:t>– dio intelektualnog vlasništva</a:t>
            </a:r>
          </a:p>
          <a:p>
            <a:pPr lvl="1"/>
            <a:r>
              <a:rPr lang="hr-HR" sz="2400" dirty="0"/>
              <a:t>štiti prava koja se odnose na autorsko djelo</a:t>
            </a:r>
          </a:p>
          <a:p>
            <a:r>
              <a:rPr lang="hr-HR" sz="2400" dirty="0"/>
              <a:t>Autorsko pravo </a:t>
            </a:r>
            <a:r>
              <a:rPr lang="hr-HR" sz="2400" u="sng" dirty="0"/>
              <a:t>nastaje onog trenutka kada djelo nastane</a:t>
            </a:r>
            <a:r>
              <a:rPr lang="hr-HR" sz="2400" dirty="0"/>
              <a:t> – a ne kad se objavi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66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59" y="1904741"/>
            <a:ext cx="10188071" cy="4953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a-IN" sz="2400" dirty="0"/>
              <a:t>1. </a:t>
            </a:r>
            <a:r>
              <a:rPr lang="hr-HR" sz="2400" dirty="0"/>
              <a:t>PROFESIONALNA  I AKADEMSKA ETIKA</a:t>
            </a:r>
          </a:p>
          <a:p>
            <a:pPr marL="0" indent="0">
              <a:buNone/>
            </a:pPr>
            <a:r>
              <a:rPr lang="ta-IN" sz="2400" dirty="0"/>
              <a:t>2. </a:t>
            </a:r>
            <a:r>
              <a:rPr lang="hr-HR" sz="2400" dirty="0"/>
              <a:t>PROPISI</a:t>
            </a:r>
          </a:p>
          <a:p>
            <a:pPr lvl="1"/>
            <a:r>
              <a:rPr lang="hr-HR" sz="2400" dirty="0"/>
              <a:t> </a:t>
            </a:r>
            <a:r>
              <a:rPr lang="ta-IN" sz="2400" dirty="0"/>
              <a:t>2.1.</a:t>
            </a:r>
            <a:r>
              <a:rPr lang="hr-HR" sz="2400" dirty="0"/>
              <a:t> IMOVINSKO PRAVO</a:t>
            </a:r>
          </a:p>
          <a:p>
            <a:pPr lvl="1"/>
            <a:r>
              <a:rPr lang="hr-HR" sz="2400" dirty="0"/>
              <a:t> </a:t>
            </a:r>
            <a:r>
              <a:rPr lang="ta-IN" sz="2400" dirty="0"/>
              <a:t>2.2.</a:t>
            </a:r>
            <a:r>
              <a:rPr lang="hr-HR" sz="2400" dirty="0"/>
              <a:t> MORALNO PRAVO</a:t>
            </a:r>
          </a:p>
          <a:p>
            <a:pPr lvl="1"/>
            <a:endParaRPr lang="hr-HR" sz="2400" dirty="0"/>
          </a:p>
          <a:p>
            <a:r>
              <a:rPr lang="hr-HR" sz="2400" dirty="0"/>
              <a:t>Imovinsko autorsko pravo nestaje u Hrvatskoj 70 godina nakon smrti</a:t>
            </a:r>
          </a:p>
          <a:p>
            <a:r>
              <a:rPr lang="hr-HR" sz="2400" b="1" dirty="0"/>
              <a:t>Moralno je neograničeno</a:t>
            </a:r>
            <a:r>
              <a:rPr lang="hr-HR" sz="2400" dirty="0"/>
              <a:t>:</a:t>
            </a:r>
          </a:p>
          <a:p>
            <a:pPr lvl="1"/>
            <a:r>
              <a:rPr lang="hr-HR" sz="2400" b="1" dirty="0"/>
              <a:t>AUTORSTVO UVIJEK MORA BITI PRIZNATO – </a:t>
            </a:r>
            <a:r>
              <a:rPr lang="hr-HR" sz="2400" b="1" u="sng" dirty="0"/>
              <a:t>autorovo ime uvijek mora biti navedeno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68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sz="2400" dirty="0"/>
              <a:t>AKADEMSKA ETIKA </a:t>
            </a:r>
          </a:p>
          <a:p>
            <a:pPr lvl="1"/>
            <a:r>
              <a:rPr lang="hr-HR" sz="2400" dirty="0"/>
              <a:t>Zabrana svakog neovlaštenog korištenja ili plagiranja </a:t>
            </a:r>
          </a:p>
          <a:p>
            <a:pPr lvl="1"/>
            <a:r>
              <a:rPr lang="hr-HR" sz="2400" dirty="0"/>
              <a:t>Dužnost točnog navođenja rezultata tuđeg rada</a:t>
            </a:r>
          </a:p>
          <a:p>
            <a:r>
              <a:rPr lang="hr-HR" sz="2400" dirty="0"/>
              <a:t>PLAGIRANJE: krađa, prisvajanje tuđeg autorstva (Klaić)</a:t>
            </a:r>
          </a:p>
          <a:p>
            <a:r>
              <a:rPr lang="hr-HR" sz="2400" dirty="0"/>
              <a:t>PLAGIRANJE U ZNANOSTI: prepisivanje bez navođenja autora, valjanog citiranja</a:t>
            </a:r>
          </a:p>
          <a:p>
            <a:pPr lvl="1"/>
            <a:r>
              <a:rPr lang="hr-HR" sz="2400" dirty="0"/>
              <a:t>NEIZRAVNO PLAGIRANJE: korištenje – krađa tuđih ideja ili rezultata rada</a:t>
            </a:r>
          </a:p>
          <a:p>
            <a:pPr lvl="1"/>
            <a:r>
              <a:rPr lang="hr-HR" sz="1900" i="1" dirty="0"/>
              <a:t>primjer: korištenje rezultata istraživanja drugog autora kojeg se citira u tekstu, međutim ti se podaci drugog autora prikažu dodatno i u tablici, ispod koje ne stoji od koga i od kuda su preuzeti, tj. tko je autor tih podataka u tablici. Na taj način se stječe dojam da su to  izvorni rezultati autora konkretnog članka. Naknadno će drugi autori u svojim radovima za te podatke u tablici citirati ovog drugog autora, iako to nisu njegovi podaci i oštetiti originalnog (prvog) autora.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844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14408"/>
          </a:xfrm>
        </p:spPr>
        <p:txBody>
          <a:bodyPr/>
          <a:lstStyle/>
          <a:p>
            <a:pPr marL="0" indent="0">
              <a:buNone/>
            </a:pPr>
            <a:r>
              <a:rPr lang="hr-HR" sz="2400" dirty="0"/>
              <a:t>Posljedice:</a:t>
            </a:r>
          </a:p>
          <a:p>
            <a:pPr>
              <a:buNone/>
            </a:pPr>
            <a:r>
              <a:rPr lang="hr-HR" sz="2400" dirty="0"/>
              <a:t>	S obzirom da su autorska prava dio intelektualnog vlasništva (imovinska komponenta) – izostanak navođenja – citiranja = </a:t>
            </a:r>
            <a:r>
              <a:rPr lang="hr-HR" sz="2400" dirty="0">
                <a:solidFill>
                  <a:srgbClr val="FF0000"/>
                </a:solidFill>
              </a:rPr>
              <a:t>krađa</a:t>
            </a:r>
          </a:p>
          <a:p>
            <a:pPr>
              <a:buNone/>
            </a:pPr>
            <a:endParaRPr lang="hr-HR" sz="2400" dirty="0">
              <a:solidFill>
                <a:srgbClr val="FF0000"/>
              </a:solidFill>
            </a:endParaRPr>
          </a:p>
          <a:p>
            <a:r>
              <a:rPr lang="hr-HR" sz="2400" dirty="0"/>
              <a:t>MORALNA I KAZNENA ODGOVORNOST</a:t>
            </a:r>
          </a:p>
          <a:p>
            <a:pPr lvl="1"/>
            <a:r>
              <a:rPr lang="hr-HR" sz="2400" dirty="0">
                <a:solidFill>
                  <a:srgbClr val="FF0000"/>
                </a:solidFill>
              </a:rPr>
              <a:t>Gubitak </a:t>
            </a:r>
            <a:r>
              <a:rPr lang="ta-IN" sz="2400" dirty="0">
                <a:solidFill>
                  <a:srgbClr val="FF0000"/>
                </a:solidFill>
              </a:rPr>
              <a:t>stupnja, titule, </a:t>
            </a:r>
            <a:r>
              <a:rPr lang="hr-HR" sz="2400" dirty="0">
                <a:solidFill>
                  <a:srgbClr val="FF0000"/>
                </a:solidFill>
              </a:rPr>
              <a:t>zvanja i prava </a:t>
            </a:r>
            <a:r>
              <a:rPr lang="hr-HR" sz="2400" dirty="0"/>
              <a:t>koja je pojedinac na taj način stekao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667251"/>
          </a:xfrm>
        </p:spPr>
        <p:txBody>
          <a:bodyPr>
            <a:noAutofit/>
          </a:bodyPr>
          <a:lstStyle/>
          <a:p>
            <a:pPr>
              <a:buFont typeface="Wingdings 2" pitchFamily="18" charset="2"/>
              <a:buNone/>
            </a:pPr>
            <a:r>
              <a:rPr lang="hr-HR" sz="2400" b="1" dirty="0"/>
              <a:t>UREDNIŠTVO ČASOPISA:</a:t>
            </a:r>
          </a:p>
          <a:p>
            <a:r>
              <a:rPr lang="hr-HR" sz="2400" b="1" dirty="0"/>
              <a:t>Ethics: </a:t>
            </a:r>
            <a:r>
              <a:rPr lang="hr-HR" sz="2400" dirty="0"/>
              <a:t>Authors who submit a paper must be able </a:t>
            </a:r>
            <a:r>
              <a:rPr lang="hr-HR" sz="2400" dirty="0">
                <a:solidFill>
                  <a:srgbClr val="FF0000"/>
                </a:solidFill>
              </a:rPr>
              <a:t>to certify that the paper is original work</a:t>
            </a:r>
            <a:r>
              <a:rPr lang="hr-HR" sz="2400" dirty="0"/>
              <a:t>, has </a:t>
            </a:r>
            <a:r>
              <a:rPr lang="hr-HR" sz="2400" dirty="0">
                <a:solidFill>
                  <a:srgbClr val="FF0000"/>
                </a:solidFill>
              </a:rPr>
              <a:t>not been published before </a:t>
            </a:r>
            <a:r>
              <a:rPr lang="hr-HR" sz="2400" dirty="0"/>
              <a:t>and is not being considered for publication elsewhere. </a:t>
            </a:r>
          </a:p>
          <a:p>
            <a:pPr>
              <a:buFont typeface="Wingdings 2" pitchFamily="18" charset="2"/>
              <a:buNone/>
            </a:pPr>
            <a:endParaRPr lang="hr-HR" sz="2400" dirty="0"/>
          </a:p>
          <a:p>
            <a:r>
              <a:rPr lang="hr-HR" sz="2400" u="sng" dirty="0">
                <a:solidFill>
                  <a:srgbClr val="FF0000"/>
                </a:solidFill>
              </a:rPr>
              <a:t>Failure to properly cite</a:t>
            </a:r>
            <a:r>
              <a:rPr lang="hr-HR" sz="2400" dirty="0">
                <a:solidFill>
                  <a:srgbClr val="FF0000"/>
                </a:solidFill>
              </a:rPr>
              <a:t> material </a:t>
            </a:r>
            <a:r>
              <a:rPr lang="hr-HR" sz="2400" dirty="0"/>
              <a:t>which has previously been published </a:t>
            </a:r>
            <a:r>
              <a:rPr lang="hr-HR" sz="2400" dirty="0">
                <a:solidFill>
                  <a:srgbClr val="FF0000"/>
                </a:solidFill>
              </a:rPr>
              <a:t>constitutes </a:t>
            </a:r>
            <a:r>
              <a:rPr lang="hr-HR" sz="2400" u="sng" dirty="0">
                <a:solidFill>
                  <a:srgbClr val="FF0000"/>
                </a:solidFill>
              </a:rPr>
              <a:t>plagiarism </a:t>
            </a:r>
            <a:r>
              <a:rPr lang="hr-HR" sz="2400" dirty="0"/>
              <a:t>and is a </a:t>
            </a:r>
            <a:r>
              <a:rPr lang="hr-HR" sz="2400" b="1" u="sng" dirty="0">
                <a:solidFill>
                  <a:srgbClr val="FF0000"/>
                </a:solidFill>
              </a:rPr>
              <a:t>serious breach of scientific ethics</a:t>
            </a:r>
            <a:r>
              <a:rPr lang="hr-HR" sz="2400" dirty="0"/>
              <a:t>. </a:t>
            </a:r>
          </a:p>
          <a:p>
            <a:r>
              <a:rPr lang="hr-HR" sz="2400" dirty="0"/>
              <a:t>Papers which are found to contain plagiarized (including self-plagiarized) material </a:t>
            </a:r>
            <a:r>
              <a:rPr lang="hr-HR" sz="2400" b="1" u="sng" dirty="0">
                <a:solidFill>
                  <a:srgbClr val="FF0000"/>
                </a:solidFill>
              </a:rPr>
              <a:t>will be rejected.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99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creenshot 2016-03-16 18.13.39.png"/>
          <p:cNvPicPr>
            <a:picLocks noChangeAspect="1"/>
          </p:cNvPicPr>
          <p:nvPr/>
        </p:nvPicPr>
        <p:blipFill>
          <a:blip r:embed="rId2" cstate="print"/>
          <a:srcRect l="8263" t="20586" r="8263" b="6580"/>
          <a:stretch>
            <a:fillRect/>
          </a:stretch>
        </p:blipFill>
        <p:spPr bwMode="auto">
          <a:xfrm>
            <a:off x="0" y="0"/>
            <a:ext cx="8145334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creenshot 2016-03-16 18.12.33.png"/>
          <p:cNvPicPr>
            <a:picLocks noChangeAspect="1"/>
          </p:cNvPicPr>
          <p:nvPr/>
        </p:nvPicPr>
        <p:blipFill>
          <a:blip r:embed="rId3" cstate="print"/>
          <a:srcRect l="8263" t="21986" r="8263" b="5179"/>
          <a:stretch>
            <a:fillRect/>
          </a:stretch>
        </p:blipFill>
        <p:spPr bwMode="auto">
          <a:xfrm>
            <a:off x="-1" y="2770024"/>
            <a:ext cx="8144017" cy="40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eft Arrow 1"/>
          <p:cNvSpPr/>
          <p:nvPr/>
        </p:nvSpPr>
        <p:spPr>
          <a:xfrm>
            <a:off x="8382000" y="3870476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>
            <a:off x="8406191" y="5019525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8454571" y="591457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9F4C-40F9-314D-8E5C-BA1A4829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C1B6A-7CAF-8B43-AD28-B35CEA5B2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Časopisi </a:t>
            </a:r>
            <a:r>
              <a:rPr lang="hr-HR" i="1" dirty="0"/>
              <a:t>Kartografija i </a:t>
            </a:r>
            <a:r>
              <a:rPr lang="hr-HR" i="1" dirty="0" err="1"/>
              <a:t>geoinformacije</a:t>
            </a:r>
            <a:r>
              <a:rPr lang="hr-HR" i="1" dirty="0"/>
              <a:t> i </a:t>
            </a:r>
            <a:r>
              <a:rPr lang="hr-HR" i="1" dirty="0" err="1"/>
              <a:t>Geoadria</a:t>
            </a:r>
            <a:endParaRPr lang="hr-HR" i="1" dirty="0"/>
          </a:p>
          <a:p>
            <a:r>
              <a:rPr lang="hr-HR" dirty="0">
                <a:solidFill>
                  <a:srgbClr val="FF0000"/>
                </a:solidFill>
              </a:rPr>
              <a:t>Plagijati </a:t>
            </a:r>
            <a:r>
              <a:rPr lang="hr-HR" dirty="0"/>
              <a:t>u svim oblicima predstavljaju </a:t>
            </a:r>
            <a:r>
              <a:rPr lang="hr-HR" dirty="0">
                <a:solidFill>
                  <a:srgbClr val="FF0000"/>
                </a:solidFill>
              </a:rPr>
              <a:t>neetičko izdavačko ponašanje koje nije prihvatljivo</a:t>
            </a:r>
            <a:r>
              <a:rPr lang="hr-HR" dirty="0"/>
              <a:t>. Plagijati se pojavljuju </a:t>
            </a:r>
            <a:r>
              <a:rPr lang="hr-HR" dirty="0">
                <a:solidFill>
                  <a:srgbClr val="FF0000"/>
                </a:solidFill>
              </a:rPr>
              <a:t>u mnogo oblika</a:t>
            </a:r>
            <a:r>
              <a:rPr lang="hr-HR" dirty="0"/>
              <a:t>, od “</a:t>
            </a:r>
            <a:r>
              <a:rPr lang="hr-HR" dirty="0">
                <a:solidFill>
                  <a:srgbClr val="0070C0"/>
                </a:solidFill>
              </a:rPr>
              <a:t>podvaljivanja</a:t>
            </a:r>
            <a:r>
              <a:rPr lang="hr-HR" dirty="0"/>
              <a:t>” tuđih radova kao autorovih vlastitih, </a:t>
            </a:r>
            <a:r>
              <a:rPr lang="hr-HR" dirty="0">
                <a:solidFill>
                  <a:srgbClr val="0070C0"/>
                </a:solidFill>
              </a:rPr>
              <a:t>prepisivanja ili parafraziranja </a:t>
            </a:r>
            <a:r>
              <a:rPr lang="hr-HR" dirty="0"/>
              <a:t>bitnih dijelova tuđih radova (</a:t>
            </a:r>
            <a:r>
              <a:rPr lang="hr-HR" dirty="0">
                <a:solidFill>
                  <a:srgbClr val="0070C0"/>
                </a:solidFill>
              </a:rPr>
              <a:t>bez navođenja izvornih autora</a:t>
            </a:r>
            <a:r>
              <a:rPr lang="hr-HR" dirty="0"/>
              <a:t>) do </a:t>
            </a:r>
            <a:r>
              <a:rPr lang="hr-HR" dirty="0">
                <a:solidFill>
                  <a:srgbClr val="0070C0"/>
                </a:solidFill>
              </a:rPr>
              <a:t>prisvajanja rezultata tuđih istraživanja</a:t>
            </a:r>
            <a:r>
              <a:rPr lang="hr-HR" dirty="0"/>
              <a:t>. 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515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3450" y="2174038"/>
            <a:ext cx="9628632" cy="3986213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hr-HR" sz="2400" dirty="0"/>
              <a:t>Baždarić, K., Pupovac, V., Bilić-Zulle, L.,  Petrovečki, M. </a:t>
            </a:r>
            <a:r>
              <a:rPr lang="hr-HR" sz="2400" b="1" dirty="0"/>
              <a:t>2009: Plagiranje  kao povreda znanstvene i akademske čestitosti</a:t>
            </a:r>
            <a:r>
              <a:rPr lang="hr-HR" sz="2400" dirty="0"/>
              <a:t>. </a:t>
            </a:r>
            <a:r>
              <a:rPr lang="hr-HR" sz="2400" i="1" dirty="0"/>
              <a:t>Medicina</a:t>
            </a:r>
            <a:r>
              <a:rPr lang="hr-HR" sz="2400" dirty="0"/>
              <a:t>, Vol.45, No2,p.108-117.</a:t>
            </a:r>
          </a:p>
          <a:p>
            <a:pPr>
              <a:buFont typeface="Wingdings 2" pitchFamily="18" charset="2"/>
              <a:buNone/>
            </a:pPr>
            <a:endParaRPr lang="hr-HR" sz="2400" dirty="0"/>
          </a:p>
          <a:p>
            <a:pPr>
              <a:buFont typeface="Wingdings 2" pitchFamily="18" charset="2"/>
              <a:buNone/>
            </a:pPr>
            <a:r>
              <a:rPr lang="hr-HR" sz="2400" dirty="0"/>
              <a:t>Plagiranje je neovlašteno preuzimanje tuđih </a:t>
            </a:r>
            <a:r>
              <a:rPr lang="hr-HR" sz="2400" u="sng" dirty="0"/>
              <a:t>ideja, postupaka ili teksta </a:t>
            </a:r>
            <a:r>
              <a:rPr lang="hr-HR" sz="2400" dirty="0"/>
              <a:t>bez odgovarajuće naznake s nakanom da se prikažu kao vlastita.</a:t>
            </a:r>
          </a:p>
          <a:p>
            <a:pPr>
              <a:buFont typeface="Wingdings 2" pitchFamily="18" charset="2"/>
              <a:buNone/>
            </a:pPr>
            <a:r>
              <a:rPr lang="hr-HR" sz="2400" dirty="0"/>
              <a:t>Samoplagiranje – jedn</a:t>
            </a:r>
            <a:r>
              <a:rPr lang="ta-IN" sz="2400" dirty="0"/>
              <a:t>ako</a:t>
            </a:r>
            <a:r>
              <a:rPr lang="hr-HR" sz="2400" dirty="0"/>
              <a:t> loše kao i plagiranje.</a:t>
            </a:r>
            <a:endParaRPr lang="ta-IN" sz="2400" dirty="0"/>
          </a:p>
          <a:p>
            <a:pPr lvl="1">
              <a:buFont typeface="Arial"/>
              <a:buChar char="•"/>
            </a:pPr>
            <a:r>
              <a:rPr lang="en-US" dirty="0"/>
              <a:t>P</a:t>
            </a:r>
            <a:r>
              <a:rPr lang="ta-IN" dirty="0"/>
              <a:t>onavljanje svojih </a:t>
            </a:r>
            <a:r>
              <a:rPr lang="ta-IN" u="sng" dirty="0"/>
              <a:t>već objavljenih rezultata kao novih, </a:t>
            </a:r>
            <a:r>
              <a:rPr lang="ta-IN" u="sng" dirty="0">
                <a:solidFill>
                  <a:srgbClr val="FF0000"/>
                </a:solidFill>
              </a:rPr>
              <a:t>bez referiranja </a:t>
            </a:r>
            <a:r>
              <a:rPr lang="ta-IN" dirty="0"/>
              <a:t>na objavljeno</a:t>
            </a:r>
            <a:endParaRPr lang="hr-HR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07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667251"/>
          </a:xfrm>
        </p:spPr>
        <p:txBody>
          <a:bodyPr/>
          <a:lstStyle/>
          <a:p>
            <a:r>
              <a:rPr lang="hr-HR" sz="2400" dirty="0"/>
              <a:t>Ukupna znanost je kumulativna i pripada cijelom čovječanstvu</a:t>
            </a:r>
          </a:p>
          <a:p>
            <a:endParaRPr lang="hr-HR" sz="2400" dirty="0"/>
          </a:p>
          <a:p>
            <a:r>
              <a:rPr lang="hr-HR" sz="2400" dirty="0"/>
              <a:t>Svako je znanstveno otkriće nadopunjuje i gradi</a:t>
            </a:r>
          </a:p>
          <a:p>
            <a:endParaRPr lang="hr-HR" sz="2400" dirty="0"/>
          </a:p>
          <a:p>
            <a:r>
              <a:rPr lang="hr-HR" sz="2400" dirty="0"/>
              <a:t>Nepošteno preuzimanje tuđih rezultata, osim etičke i krivične povrede – ne pridonosi znanosti –NIJE NOVO – OTUĐUJE SE VEĆ OBJAVLJENO</a:t>
            </a:r>
          </a:p>
          <a:p>
            <a:r>
              <a:rPr lang="hr-HR" sz="2400" dirty="0"/>
              <a:t>Umanjuje kreativnost i ne pridonosi znanosti i društvu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5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Klasifikacija  znanosti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Početak znanosti je prvo praktično iskustvo čovjeka i potreba </a:t>
            </a:r>
            <a:r>
              <a:rPr lang="hr-HR" dirty="0">
                <a:solidFill>
                  <a:srgbClr val="FF0000"/>
                </a:solidFill>
              </a:rPr>
              <a:t>rješavanja</a:t>
            </a:r>
            <a:r>
              <a:rPr lang="hr-HR" dirty="0"/>
              <a:t> </a:t>
            </a:r>
            <a:r>
              <a:rPr lang="hr-HR" dirty="0">
                <a:solidFill>
                  <a:srgbClr val="FF0000"/>
                </a:solidFill>
              </a:rPr>
              <a:t>konkretnog problema</a:t>
            </a:r>
            <a:r>
              <a:rPr lang="hr-HR" dirty="0"/>
              <a:t>.</a:t>
            </a:r>
          </a:p>
          <a:p>
            <a:endParaRPr lang="hr-HR" dirty="0">
              <a:solidFill>
                <a:schemeClr val="tx2"/>
              </a:solidFill>
            </a:endParaRPr>
          </a:p>
          <a:p>
            <a:r>
              <a:rPr lang="hr-HR" b="1" dirty="0">
                <a:solidFill>
                  <a:schemeClr val="tx2"/>
                </a:solidFill>
              </a:rPr>
              <a:t>Najstarija znanost – ASTRONOMIJA</a:t>
            </a:r>
            <a:r>
              <a:rPr lang="hr-HR" b="1" dirty="0"/>
              <a:t> </a:t>
            </a:r>
            <a:r>
              <a:rPr lang="hr-HR" dirty="0"/>
              <a:t>(Babilon,</a:t>
            </a:r>
            <a:r>
              <a:rPr lang="ta-IN" dirty="0"/>
              <a:t> </a:t>
            </a:r>
            <a:r>
              <a:rPr lang="hr-HR" dirty="0"/>
              <a:t>od 11. st. pr. Kr.)</a:t>
            </a:r>
          </a:p>
          <a:p>
            <a:pPr lvl="1"/>
            <a:r>
              <a:rPr lang="hr-HR" dirty="0"/>
              <a:t>Razvila se iz praktičnih potreba čovjeka (određivanje točnog vremena, položaja, orijentacije u zraku i na moru…)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400" dirty="0"/>
              <a:t>ZNANSTVENO NEPOŠTENJE (</a:t>
            </a:r>
            <a:r>
              <a:rPr lang="hr-HR" sz="2400" i="1" dirty="0"/>
              <a:t>scientific misconduct</a:t>
            </a:r>
            <a:r>
              <a:rPr lang="hr-HR" sz="2400" dirty="0"/>
              <a:t>):</a:t>
            </a:r>
            <a:endParaRPr lang="ta-IN" sz="2400" dirty="0"/>
          </a:p>
          <a:p>
            <a:pPr marL="0" indent="0">
              <a:buNone/>
            </a:pPr>
            <a:endParaRPr lang="hr-HR" sz="2400" dirty="0"/>
          </a:p>
          <a:p>
            <a:pPr lvl="1"/>
            <a:r>
              <a:rPr lang="hr-HR" sz="2400" b="1" dirty="0"/>
              <a:t>Izmišljanje</a:t>
            </a:r>
            <a:r>
              <a:rPr lang="hr-HR" sz="2400" dirty="0"/>
              <a:t> (</a:t>
            </a:r>
            <a:r>
              <a:rPr lang="hr-HR" sz="2400" i="1" dirty="0"/>
              <a:t>fabrication</a:t>
            </a:r>
            <a:r>
              <a:rPr lang="hr-HR" sz="2400" dirty="0"/>
              <a:t>)</a:t>
            </a:r>
          </a:p>
          <a:p>
            <a:pPr lvl="2"/>
            <a:r>
              <a:rPr lang="hr-HR" sz="2400" dirty="0"/>
              <a:t>Produkcija podataka i rezultata istraživanja koje se ne provodi</a:t>
            </a:r>
          </a:p>
          <a:p>
            <a:pPr lvl="1"/>
            <a:r>
              <a:rPr lang="ta-IN" sz="2400" b="1" dirty="0"/>
              <a:t>Krivotvorenje- </a:t>
            </a:r>
            <a:r>
              <a:rPr lang="hr-HR" sz="2400" b="1" dirty="0"/>
              <a:t>Prepravljanje </a:t>
            </a:r>
            <a:r>
              <a:rPr lang="hr-HR" sz="2400" dirty="0"/>
              <a:t>(</a:t>
            </a:r>
            <a:r>
              <a:rPr lang="hr-HR" sz="2400" i="1" dirty="0"/>
              <a:t>falsification</a:t>
            </a:r>
            <a:r>
              <a:rPr lang="hr-HR" sz="2400" dirty="0"/>
              <a:t>)</a:t>
            </a:r>
          </a:p>
          <a:p>
            <a:pPr lvl="2"/>
            <a:r>
              <a:rPr lang="hr-HR" sz="2400" dirty="0"/>
              <a:t>Mijenjanje i prilagođavanje podataka i rezultata istraživanja</a:t>
            </a:r>
          </a:p>
          <a:p>
            <a:pPr lvl="1"/>
            <a:r>
              <a:rPr lang="hr-HR" sz="2400" b="1" dirty="0"/>
              <a:t>Plagiranje</a:t>
            </a:r>
            <a:r>
              <a:rPr lang="hr-HR" sz="2400" dirty="0"/>
              <a:t> (</a:t>
            </a:r>
            <a:r>
              <a:rPr lang="hr-HR" sz="2400" i="1" dirty="0"/>
              <a:t>plagiarism)</a:t>
            </a:r>
          </a:p>
          <a:p>
            <a:pPr lvl="2"/>
            <a:r>
              <a:rPr lang="hr-HR" sz="2400" dirty="0"/>
              <a:t>Preuzim</a:t>
            </a:r>
            <a:r>
              <a:rPr lang="ta-IN" sz="2400" dirty="0"/>
              <a:t>a</a:t>
            </a:r>
            <a:r>
              <a:rPr lang="hr-HR" sz="2400" dirty="0"/>
              <a:t>nje tuđeg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667251"/>
          </a:xfrm>
        </p:spPr>
        <p:txBody>
          <a:bodyPr/>
          <a:lstStyle/>
          <a:p>
            <a:r>
              <a:rPr lang="hr-HR" dirty="0"/>
              <a:t>Oblici plagijarizma:</a:t>
            </a:r>
            <a:endParaRPr lang="ta-IN" dirty="0"/>
          </a:p>
          <a:p>
            <a:endParaRPr lang="hr-HR" dirty="0"/>
          </a:p>
          <a:p>
            <a:pPr lvl="1"/>
            <a:r>
              <a:rPr lang="hr-HR" sz="2400" dirty="0"/>
              <a:t>Preuzimanje tuđih ideja, postupaka ili teksta bez naznake autora</a:t>
            </a:r>
          </a:p>
          <a:p>
            <a:pPr lvl="1"/>
            <a:r>
              <a:rPr lang="hr-HR" sz="2400" dirty="0"/>
              <a:t>Parafraziranje bez navođenja izvora</a:t>
            </a:r>
          </a:p>
          <a:p>
            <a:pPr lvl="1"/>
            <a:r>
              <a:rPr lang="hr-HR" sz="2400" dirty="0"/>
              <a:t>Neovlašteno preuzimanje prezentacija, predavanja i slika iz znanstvenih radova i udžbenika</a:t>
            </a:r>
          </a:p>
          <a:p>
            <a:pPr lvl="1"/>
            <a:r>
              <a:rPr lang="hr-HR" sz="2400" dirty="0"/>
              <a:t>Kolažni radovi (</a:t>
            </a:r>
            <a:r>
              <a:rPr lang="hr-HR" sz="2400" i="1" dirty="0"/>
              <a:t>assembly kit</a:t>
            </a:r>
            <a:r>
              <a:rPr lang="hr-HR" sz="2400" dirty="0"/>
              <a:t>) – dijelovi različitih znastvenih članaka</a:t>
            </a:r>
          </a:p>
          <a:p>
            <a:pPr lvl="1"/>
            <a:r>
              <a:rPr lang="hr-HR" sz="2400" dirty="0"/>
              <a:t>Prijevod sa drugog jezika i prezentiranje kao novog teksta</a:t>
            </a:r>
          </a:p>
          <a:p>
            <a:pPr lvl="1"/>
            <a:r>
              <a:rPr lang="hr-HR" sz="2400" dirty="0"/>
              <a:t>Preuzimanje teksta s manjim izmjenama kako bi se prikrio trag plagiranja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986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493869"/>
          </a:xfrm>
        </p:spPr>
        <p:txBody>
          <a:bodyPr/>
          <a:lstStyle/>
          <a:p>
            <a:r>
              <a:rPr lang="hr-HR" sz="2400" dirty="0"/>
              <a:t>Posljedice plagiranja članaka:</a:t>
            </a:r>
          </a:p>
          <a:p>
            <a:pPr lvl="1"/>
            <a:r>
              <a:rPr lang="hr-HR" sz="2400" dirty="0"/>
              <a:t>Krađa – kriminalan čin – kažnjivo</a:t>
            </a:r>
          </a:p>
          <a:p>
            <a:pPr lvl="1"/>
            <a:r>
              <a:rPr lang="hr-HR" sz="2400" dirty="0"/>
              <a:t>Mjere uredništva časopisa: </a:t>
            </a:r>
          </a:p>
          <a:p>
            <a:pPr lvl="2"/>
            <a:r>
              <a:rPr lang="hr-HR" sz="2400" dirty="0"/>
              <a:t>Povlačenje rada</a:t>
            </a:r>
          </a:p>
          <a:p>
            <a:pPr lvl="2"/>
            <a:r>
              <a:rPr lang="hr-HR" sz="2400" dirty="0"/>
              <a:t>Povlačenje rada i javna isprika</a:t>
            </a:r>
          </a:p>
          <a:p>
            <a:pPr lvl="2"/>
            <a:r>
              <a:rPr lang="hr-HR" sz="2400" dirty="0"/>
              <a:t>Prijave nadležnim institucijama (fakulteta, ministarstva)</a:t>
            </a:r>
          </a:p>
          <a:p>
            <a:pPr lvl="2"/>
            <a:r>
              <a:rPr lang="hr-HR" sz="2400" dirty="0"/>
              <a:t>Zabrana objavljivanja neko vrijeme</a:t>
            </a:r>
          </a:p>
          <a:p>
            <a:pPr lvl="2"/>
            <a:endParaRPr lang="hr-HR" dirty="0"/>
          </a:p>
          <a:p>
            <a:r>
              <a:rPr lang="hr-HR" dirty="0"/>
              <a:t>Posljedice plagiranja ocjenskih radova – gubitak zvanja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6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6E86A-AB7B-1A4E-8BBE-A2ECC8B4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https://</a:t>
            </a:r>
            <a:r>
              <a:rPr lang="sr-Latn-RS" dirty="0" err="1"/>
              <a:t>www.plagiarism.org</a:t>
            </a:r>
            <a:br>
              <a:rPr lang="sr-Latn-RS" dirty="0"/>
            </a:br>
            <a:endParaRPr lang="sr-Latn-R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C6226F-ED0A-554D-9F7B-F89CA49B4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5" y="2810010"/>
            <a:ext cx="9741944" cy="2038041"/>
          </a:xfrm>
        </p:spPr>
      </p:pic>
    </p:spTree>
    <p:extLst>
      <p:ext uri="{BB962C8B-B14F-4D97-AF65-F5344CB8AC3E}">
        <p14:creationId xmlns:p14="http://schemas.microsoft.com/office/powerpoint/2010/main" val="17257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3DF19-7144-9846-89D1-0CFD2EE6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dirty="0"/>
              <a:t>Odbor za etiku u znanosti </a:t>
            </a:r>
            <a:r>
              <a:rPr lang="en-GB" dirty="0"/>
              <a:t>I</a:t>
            </a:r>
            <a:r>
              <a:rPr lang="en-HR" dirty="0"/>
              <a:t> visokom obrazovanju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2EAEA-411C-F44E-9631-2844A4C11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50413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7200" b="0" dirty="0" err="1">
                <a:solidFill>
                  <a:srgbClr val="292929"/>
                </a:solidFill>
                <a:effectLst/>
                <a:latin typeface="inherit"/>
              </a:rPr>
              <a:t>Očitovanje</a:t>
            </a:r>
            <a:r>
              <a:rPr lang="en-GB" sz="7200" b="0" dirty="0">
                <a:solidFill>
                  <a:srgbClr val="292929"/>
                </a:solidFill>
                <a:effectLst/>
                <a:latin typeface="inherit"/>
              </a:rPr>
              <a:t> AZVO-a o </a:t>
            </a:r>
            <a:r>
              <a:rPr lang="en-GB" sz="7200" b="0" dirty="0" err="1">
                <a:solidFill>
                  <a:srgbClr val="292929"/>
                </a:solidFill>
                <a:effectLst/>
                <a:latin typeface="inherit"/>
              </a:rPr>
              <a:t>radu</a:t>
            </a:r>
            <a:r>
              <a:rPr lang="en-GB" sz="7200" b="0" dirty="0">
                <a:solidFill>
                  <a:srgbClr val="292929"/>
                </a:solidFill>
                <a:effectLst/>
                <a:latin typeface="inherit"/>
              </a:rPr>
              <a:t> </a:t>
            </a:r>
            <a:r>
              <a:rPr lang="en-GB" sz="7200" b="0" dirty="0" err="1">
                <a:solidFill>
                  <a:srgbClr val="292929"/>
                </a:solidFill>
                <a:effectLst/>
                <a:latin typeface="inherit"/>
              </a:rPr>
              <a:t>Odbora</a:t>
            </a:r>
            <a:r>
              <a:rPr lang="en-GB" sz="7200" b="0" dirty="0">
                <a:solidFill>
                  <a:srgbClr val="292929"/>
                </a:solidFill>
                <a:effectLst/>
                <a:latin typeface="inherit"/>
              </a:rPr>
              <a:t> za </a:t>
            </a:r>
            <a:r>
              <a:rPr lang="en-GB" sz="7200" b="0" dirty="0" err="1">
                <a:solidFill>
                  <a:srgbClr val="292929"/>
                </a:solidFill>
                <a:effectLst/>
                <a:latin typeface="inherit"/>
              </a:rPr>
              <a:t>etiku</a:t>
            </a:r>
            <a:r>
              <a:rPr lang="en-GB" sz="7200" b="0" dirty="0">
                <a:solidFill>
                  <a:srgbClr val="292929"/>
                </a:solidFill>
                <a:effectLst/>
                <a:latin typeface="inherit"/>
              </a:rPr>
              <a:t> u </a:t>
            </a:r>
            <a:r>
              <a:rPr lang="en-GB" sz="7200" b="0" dirty="0" err="1">
                <a:solidFill>
                  <a:srgbClr val="292929"/>
                </a:solidFill>
                <a:effectLst/>
                <a:latin typeface="inherit"/>
              </a:rPr>
              <a:t>znanosti</a:t>
            </a:r>
            <a:r>
              <a:rPr lang="en-GB" sz="7200" b="0" dirty="0">
                <a:solidFill>
                  <a:srgbClr val="292929"/>
                </a:solidFill>
                <a:effectLst/>
                <a:latin typeface="inherit"/>
              </a:rPr>
              <a:t> </a:t>
            </a:r>
            <a:r>
              <a:rPr lang="en-GB" sz="7200" b="0" dirty="0" err="1">
                <a:solidFill>
                  <a:srgbClr val="292929"/>
                </a:solidFill>
                <a:effectLst/>
                <a:latin typeface="inherit"/>
              </a:rPr>
              <a:t>i</a:t>
            </a:r>
            <a:r>
              <a:rPr lang="en-GB" sz="7200" b="0" dirty="0">
                <a:solidFill>
                  <a:srgbClr val="292929"/>
                </a:solidFill>
                <a:effectLst/>
                <a:latin typeface="inherit"/>
              </a:rPr>
              <a:t> </a:t>
            </a:r>
            <a:r>
              <a:rPr lang="en-GB" sz="7200" b="0" dirty="0" err="1">
                <a:solidFill>
                  <a:srgbClr val="292929"/>
                </a:solidFill>
                <a:effectLst/>
                <a:latin typeface="inherit"/>
              </a:rPr>
              <a:t>visokom</a:t>
            </a:r>
            <a:r>
              <a:rPr lang="en-GB" sz="7200" b="0" dirty="0">
                <a:solidFill>
                  <a:srgbClr val="292929"/>
                </a:solidFill>
                <a:effectLst/>
                <a:latin typeface="inherit"/>
              </a:rPr>
              <a:t> </a:t>
            </a:r>
            <a:r>
              <a:rPr lang="en-GB" sz="7200" b="0" dirty="0" err="1">
                <a:solidFill>
                  <a:srgbClr val="292929"/>
                </a:solidFill>
                <a:effectLst/>
                <a:latin typeface="inherit"/>
              </a:rPr>
              <a:t>obrazovanju</a:t>
            </a:r>
            <a:endParaRPr lang="en-GB" sz="7200" b="0" dirty="0">
              <a:solidFill>
                <a:srgbClr val="292929"/>
              </a:solidFill>
              <a:effectLst/>
              <a:latin typeface="inherit"/>
            </a:endParaRPr>
          </a:p>
          <a:p>
            <a:pPr marL="0" indent="0" algn="l">
              <a:buNone/>
            </a:pPr>
            <a:r>
              <a:rPr lang="en-GB" sz="7200" dirty="0">
                <a:effectLst/>
              </a:rPr>
              <a:t>https://</a:t>
            </a:r>
            <a:r>
              <a:rPr lang="en-GB" sz="7200" dirty="0" err="1">
                <a:effectLst/>
              </a:rPr>
              <a:t>www.azvo.hr</a:t>
            </a:r>
            <a:r>
              <a:rPr lang="en-GB" sz="7200" dirty="0">
                <a:effectLst/>
              </a:rPr>
              <a:t>/hr/</a:t>
            </a:r>
            <a:r>
              <a:rPr lang="en-GB" sz="7200" dirty="0" err="1">
                <a:effectLst/>
              </a:rPr>
              <a:t>azvo-vijesti</a:t>
            </a:r>
            <a:r>
              <a:rPr lang="en-GB" sz="7200" dirty="0">
                <a:effectLst/>
              </a:rPr>
              <a:t>/1580-ocitovanje-azvo-a-o-radu-odbora-za-etiku-u-znanosti-i-visokom-obrazovanju</a:t>
            </a:r>
          </a:p>
          <a:p>
            <a:pPr marL="0" indent="0" algn="l">
              <a:buNone/>
            </a:pPr>
            <a:r>
              <a:rPr lang="en-GB" sz="7200" dirty="0" err="1"/>
              <a:t>Kreirano</a:t>
            </a:r>
            <a:r>
              <a:rPr lang="en-GB" sz="7200" dirty="0"/>
              <a:t>: 10. </a:t>
            </a:r>
            <a:r>
              <a:rPr lang="en-GB" sz="7200" dirty="0" err="1"/>
              <a:t>siječnja</a:t>
            </a:r>
            <a:r>
              <a:rPr lang="en-GB" sz="7200" dirty="0"/>
              <a:t> 2017.</a:t>
            </a:r>
          </a:p>
          <a:p>
            <a:pPr marL="0" indent="0" algn="l">
              <a:buNone/>
            </a:pPr>
            <a:endParaRPr lang="en-GB" sz="2900" dirty="0"/>
          </a:p>
          <a:p>
            <a:pPr algn="l"/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Povodom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velikog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broja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novinarskih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upita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radu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Odbora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etiku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znanosti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visokom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obrazovanju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objavljivanju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mišljenja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pojedinim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predmetima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Agencija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znanost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visoko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obrazovanje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(AZVO)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obavještava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sljedećim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činjenicama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7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Odbor</a:t>
            </a:r>
            <a:r>
              <a:rPr lang="en-GB" sz="7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GB" sz="7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etiku</a:t>
            </a:r>
            <a:r>
              <a:rPr lang="en-GB" sz="7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GB" sz="7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znanosti</a:t>
            </a:r>
            <a:r>
              <a:rPr lang="en-GB" sz="7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7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visokom</a:t>
            </a:r>
            <a:r>
              <a:rPr lang="en-GB" sz="7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obrazovanju</a:t>
            </a:r>
            <a:r>
              <a:rPr lang="en-GB" sz="7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nije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tijelo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AZVO-a,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niti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djeluje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pri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Agenciji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7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Imenuje</a:t>
            </a:r>
            <a:r>
              <a:rPr lang="en-GB" sz="7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ga</a:t>
            </a:r>
            <a:r>
              <a:rPr lang="en-GB" sz="7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7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razrješava</a:t>
            </a:r>
            <a:r>
              <a:rPr lang="en-GB" sz="7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Hrvatski</a:t>
            </a:r>
            <a:r>
              <a:rPr lang="en-GB" sz="7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sabor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dok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mu AZVO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pruža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isključivo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administrativnu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podršku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Objavljivanje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informacija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radu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Odbora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nije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nadležnosti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AZVO-a,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nego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samog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1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Odbora</a:t>
            </a:r>
            <a:r>
              <a:rPr lang="en-GB" sz="7200" b="1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.</a:t>
            </a:r>
            <a:endParaRPr lang="en-GB" sz="7200" b="0" i="0" dirty="0">
              <a:solidFill>
                <a:srgbClr val="191919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Odbor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tijelo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čiji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članovi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(u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ovom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trenutku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pet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članova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mišljenja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donose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samostalno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dok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uloga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AZVO-a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isključivo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podrška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organizaciji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sjednica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ovog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kao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drugih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strateških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tijela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sustavu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znanosti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7200" b="0" i="0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visokog</a:t>
            </a:r>
            <a:r>
              <a:rPr lang="en-GB" sz="72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obrazovanja.</a:t>
            </a:r>
          </a:p>
          <a:p>
            <a:pPr marL="0" indent="0">
              <a:buNone/>
            </a:pPr>
            <a:br>
              <a:rPr lang="en-GB" sz="4500" dirty="0">
                <a:effectLst/>
              </a:rPr>
            </a:br>
            <a:endParaRPr lang="en-GB" sz="4500" dirty="0">
              <a:effectLst/>
            </a:endParaRP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1048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Etički</a:t>
            </a:r>
            <a:r>
              <a:rPr lang="en-US" dirty="0"/>
              <a:t> </a:t>
            </a:r>
            <a:r>
              <a:rPr lang="en-US" dirty="0" err="1"/>
              <a:t>kodeks</a:t>
            </a:r>
            <a:r>
              <a:rPr lang="en-US" dirty="0"/>
              <a:t> </a:t>
            </a:r>
            <a:r>
              <a:rPr lang="en-US" dirty="0" err="1"/>
              <a:t>Sveučilišta</a:t>
            </a:r>
            <a:r>
              <a:rPr lang="en-US" dirty="0"/>
              <a:t> u </a:t>
            </a:r>
            <a:r>
              <a:rPr lang="en-US" dirty="0" err="1"/>
              <a:t>Zagrebu</a:t>
            </a:r>
            <a:endParaRPr lang="en-US" dirty="0"/>
          </a:p>
        </p:txBody>
      </p:sp>
      <p:pic>
        <p:nvPicPr>
          <p:cNvPr id="4" name="Content Placeholder 3" descr="Screen Shot 2017-11-23 at 16.43.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6" r="-18006"/>
          <a:stretch>
            <a:fillRect/>
          </a:stretch>
        </p:blipFill>
        <p:spPr>
          <a:xfrm>
            <a:off x="1388248" y="2623068"/>
            <a:ext cx="9628632" cy="3986213"/>
          </a:xfrm>
        </p:spPr>
      </p:pic>
      <p:sp>
        <p:nvSpPr>
          <p:cNvPr id="5" name="TextBox 4"/>
          <p:cNvSpPr txBox="1"/>
          <p:nvPr/>
        </p:nvSpPr>
        <p:spPr>
          <a:xfrm>
            <a:off x="2567093" y="2053516"/>
            <a:ext cx="208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dirty="0"/>
              <a:t>Etički kodeks SuZ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1-23 at 16.43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8" r="-33348"/>
          <a:stretch>
            <a:fillRect/>
          </a:stretch>
        </p:blipFill>
        <p:spPr>
          <a:xfrm>
            <a:off x="269839" y="1828456"/>
            <a:ext cx="12192549" cy="5047664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9E3B2E35-C31C-CF4D-84A1-13113551CE3C}"/>
              </a:ext>
            </a:extLst>
          </p:cNvPr>
          <p:cNvSpPr/>
          <p:nvPr/>
        </p:nvSpPr>
        <p:spPr>
          <a:xfrm>
            <a:off x="9749790" y="376789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8BDE144E-013F-FA47-8A90-3B1AF6D82269}"/>
              </a:ext>
            </a:extLst>
          </p:cNvPr>
          <p:cNvSpPr/>
          <p:nvPr/>
        </p:nvSpPr>
        <p:spPr>
          <a:xfrm>
            <a:off x="9749790" y="450398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849729CE-2559-494F-8AF9-AA0CFCE3EC24}"/>
              </a:ext>
            </a:extLst>
          </p:cNvPr>
          <p:cNvSpPr/>
          <p:nvPr/>
        </p:nvSpPr>
        <p:spPr>
          <a:xfrm>
            <a:off x="9749790" y="594965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DAC8FF-0462-4944-BB7C-859634ACCF2F}"/>
              </a:ext>
            </a:extLst>
          </p:cNvPr>
          <p:cNvCxnSpPr/>
          <p:nvPr/>
        </p:nvCxnSpPr>
        <p:spPr>
          <a:xfrm>
            <a:off x="6780810" y="4049486"/>
            <a:ext cx="256507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F5A420-FC57-C644-9B5C-25FD671974C2}"/>
              </a:ext>
            </a:extLst>
          </p:cNvPr>
          <p:cNvCxnSpPr/>
          <p:nvPr/>
        </p:nvCxnSpPr>
        <p:spPr>
          <a:xfrm>
            <a:off x="7184571" y="4252527"/>
            <a:ext cx="21613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67C0E7-E5AF-024D-88CA-59C39E80DD16}"/>
              </a:ext>
            </a:extLst>
          </p:cNvPr>
          <p:cNvCxnSpPr/>
          <p:nvPr/>
        </p:nvCxnSpPr>
        <p:spPr>
          <a:xfrm>
            <a:off x="8395855" y="6293922"/>
            <a:ext cx="10331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3B1BA3-7517-9A47-B5CC-A8858FFA95A9}"/>
              </a:ext>
            </a:extLst>
          </p:cNvPr>
          <p:cNvCxnSpPr/>
          <p:nvPr/>
        </p:nvCxnSpPr>
        <p:spPr>
          <a:xfrm>
            <a:off x="3550722" y="6434282"/>
            <a:ext cx="7718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895890-89D8-B74B-AB62-C3D6796E9887}"/>
              </a:ext>
            </a:extLst>
          </p:cNvPr>
          <p:cNvCxnSpPr/>
          <p:nvPr/>
        </p:nvCxnSpPr>
        <p:spPr>
          <a:xfrm>
            <a:off x="4441371" y="4655127"/>
            <a:ext cx="48213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8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Pravilnik</a:t>
            </a:r>
            <a:r>
              <a:rPr lang="en-US" dirty="0"/>
              <a:t> o </a:t>
            </a:r>
            <a:r>
              <a:rPr lang="en-US" dirty="0" err="1"/>
              <a:t>doktorskim</a:t>
            </a:r>
            <a:r>
              <a:rPr lang="en-US" dirty="0"/>
              <a:t> </a:t>
            </a:r>
            <a:r>
              <a:rPr lang="en-US" dirty="0" err="1"/>
              <a:t>studijima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SuZ</a:t>
            </a:r>
            <a:endParaRPr lang="en-US" dirty="0"/>
          </a:p>
        </p:txBody>
      </p:sp>
      <p:pic>
        <p:nvPicPr>
          <p:cNvPr id="4" name="Content Placeholder 3" descr="Screen Shot 2017-11-23 at 16.32.5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946" b="-5194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742921" y="2539875"/>
            <a:ext cx="450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dirty="0"/>
              <a:t>Pravilnik o doktorskim studijima na SuZ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Računalna tehnologija i plagiranje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90618" cy="2404153"/>
          </a:xfrm>
        </p:spPr>
        <p:txBody>
          <a:bodyPr>
            <a:normAutofit/>
          </a:bodyPr>
          <a:lstStyle/>
          <a:p>
            <a:pPr lvl="1"/>
            <a:r>
              <a:rPr lang="hr-HR" sz="2400" dirty="0"/>
              <a:t>Ogromne mogućnosti neovlašenog preuzimanja</a:t>
            </a:r>
          </a:p>
          <a:p>
            <a:pPr lvl="1"/>
            <a:r>
              <a:rPr lang="hr-HR" sz="2400" dirty="0"/>
              <a:t>Copy-paste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hr-HR" sz="2400" dirty="0"/>
              <a:t>Programi za otkrivanje plagijarizma</a:t>
            </a:r>
          </a:p>
          <a:p>
            <a:pPr lvl="2"/>
            <a:r>
              <a:rPr lang="hr-HR" sz="2400" dirty="0"/>
              <a:t>Računalni algoritmi za otkrivanje sličnosti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05702" y="5400097"/>
            <a:ext cx="99262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/>
              <a:buChar char="•"/>
            </a:pPr>
            <a:r>
              <a:rPr lang="hr-HR" sz="2400" dirty="0"/>
              <a:t>Uglavnom engleski, odnedavno postoji i za hrvatski (SRCE)</a:t>
            </a:r>
            <a:endParaRPr lang="ta-IN" sz="2400" dirty="0"/>
          </a:p>
          <a:p>
            <a:pPr marL="1257300" lvl="2" indent="-342900">
              <a:buFont typeface="Arial"/>
              <a:buChar char="•"/>
            </a:pPr>
            <a:r>
              <a:rPr lang="hr-HR" sz="2400" dirty="0"/>
              <a:t>Uglavnom nije moguće otkriti tzv. pametno plagiranje, odnosno parafraziranje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5103" y="2256205"/>
            <a:ext cx="5215895" cy="235483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81896" y="2293192"/>
            <a:ext cx="4821312" cy="230552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5103" y="5387768"/>
            <a:ext cx="10530436" cy="11959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7E548-A674-E74F-BBD5-8A39CF57B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540"/>
            <a:ext cx="12192000" cy="625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Kroz cijelu </a:t>
            </a:r>
            <a:r>
              <a:rPr lang="hr-HR" b="1" dirty="0">
                <a:solidFill>
                  <a:schemeClr val="tx2"/>
                </a:solidFill>
              </a:rPr>
              <a:t>antiku i rani srednji vijek </a:t>
            </a:r>
            <a:r>
              <a:rPr lang="hr-HR" dirty="0">
                <a:solidFill>
                  <a:schemeClr val="tx2"/>
                </a:solidFill>
              </a:rPr>
              <a:t>znanost je </a:t>
            </a:r>
            <a:r>
              <a:rPr lang="hr-HR" b="1" dirty="0">
                <a:solidFill>
                  <a:schemeClr val="tx2"/>
                </a:solidFill>
              </a:rPr>
              <a:t>jedinstvena.</a:t>
            </a:r>
          </a:p>
          <a:p>
            <a:pPr>
              <a:buNone/>
            </a:pPr>
            <a:endParaRPr lang="hr-HR" dirty="0">
              <a:solidFill>
                <a:schemeClr val="tx2"/>
              </a:solidFill>
            </a:endParaRPr>
          </a:p>
          <a:p>
            <a:r>
              <a:rPr lang="hr-HR" b="1" dirty="0">
                <a:solidFill>
                  <a:schemeClr val="tx2"/>
                </a:solidFill>
              </a:rPr>
              <a:t>FILOZOFIJA</a:t>
            </a:r>
            <a:r>
              <a:rPr lang="hr-HR" b="1" dirty="0"/>
              <a:t> </a:t>
            </a:r>
            <a:r>
              <a:rPr lang="hr-HR" dirty="0"/>
              <a:t>je kao “znanost nad znanostima” bila jedina znanost jer j</a:t>
            </a:r>
            <a:r>
              <a:rPr lang="ta-IN" dirty="0"/>
              <a:t>e</a:t>
            </a:r>
            <a:r>
              <a:rPr lang="hr-HR" dirty="0"/>
              <a:t> obuhvaćala sva ljudska znanja o prirodi i društvu.</a:t>
            </a:r>
          </a:p>
          <a:p>
            <a:pPr>
              <a:buNone/>
            </a:pPr>
            <a:endParaRPr lang="hr-HR" dirty="0"/>
          </a:p>
          <a:p>
            <a:r>
              <a:rPr lang="hr-HR" dirty="0"/>
              <a:t>U </a:t>
            </a:r>
            <a:r>
              <a:rPr lang="hr-HR" b="1" dirty="0">
                <a:solidFill>
                  <a:schemeClr val="tx2"/>
                </a:solidFill>
              </a:rPr>
              <a:t>novom vijeku</a:t>
            </a:r>
            <a:r>
              <a:rPr lang="hr-HR" b="1" dirty="0"/>
              <a:t> </a:t>
            </a:r>
            <a:r>
              <a:rPr lang="hr-HR" dirty="0"/>
              <a:t>započinje </a:t>
            </a:r>
            <a:r>
              <a:rPr lang="hr-HR" dirty="0">
                <a:solidFill>
                  <a:srgbClr val="FF0000"/>
                </a:solidFill>
              </a:rPr>
              <a:t>proces diferencijacije </a:t>
            </a:r>
            <a:r>
              <a:rPr lang="hr-HR" dirty="0"/>
              <a:t>znanosti na pojedine </a:t>
            </a:r>
            <a:r>
              <a:rPr lang="hr-HR" dirty="0">
                <a:solidFill>
                  <a:srgbClr val="FF0000"/>
                </a:solidFill>
              </a:rPr>
              <a:t>razvijenije specijalnosti </a:t>
            </a:r>
            <a:r>
              <a:rPr lang="hr-HR" dirty="0"/>
              <a:t>(prvo prirodne, a zatim i društvene).</a:t>
            </a:r>
            <a:endParaRPr lang="hr-B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2CBCE-0D29-8F4D-9B36-620164F0C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1" y="0"/>
            <a:ext cx="1205507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CB858DE-2B6F-A944-8DF5-C89F493F2C2C}"/>
                  </a:ext>
                </a:extLst>
              </p14:cNvPr>
              <p14:cNvContentPartPr/>
              <p14:nvPr/>
            </p14:nvContentPartPr>
            <p14:xfrm>
              <a:off x="801900" y="1537380"/>
              <a:ext cx="1971360" cy="779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CB858DE-2B6F-A944-8DF5-C89F493F2C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3260" y="1528380"/>
                <a:ext cx="1989000" cy="79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CB6196-F356-D24A-8710-65AE182ABC6D}"/>
                  </a:ext>
                </a:extLst>
              </p14:cNvPr>
              <p14:cNvContentPartPr/>
              <p14:nvPr/>
            </p14:nvContentPartPr>
            <p14:xfrm>
              <a:off x="876420" y="3094380"/>
              <a:ext cx="2135520" cy="809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CB6196-F356-D24A-8710-65AE182ABC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780" y="3085740"/>
                <a:ext cx="2153160" cy="82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54EE58E-F2A1-3148-AD71-603CD5E0660B}"/>
                  </a:ext>
                </a:extLst>
              </p14:cNvPr>
              <p14:cNvContentPartPr/>
              <p14:nvPr/>
            </p14:nvContentPartPr>
            <p14:xfrm>
              <a:off x="3240540" y="889740"/>
              <a:ext cx="1901880" cy="637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54EE58E-F2A1-3148-AD71-603CD5E0660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31540" y="880740"/>
                <a:ext cx="1919520" cy="6548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6657AEC-FC3E-DB4E-9614-079C5849CB06}"/>
              </a:ext>
            </a:extLst>
          </p:cNvPr>
          <p:cNvSpPr txBox="1"/>
          <p:nvPr/>
        </p:nvSpPr>
        <p:spPr>
          <a:xfrm>
            <a:off x="201881" y="6044540"/>
            <a:ext cx="292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>
                <a:solidFill>
                  <a:srgbClr val="FF0000"/>
                </a:solidFill>
              </a:rPr>
              <a:t>Stranice Geografskog odsjeka</a:t>
            </a:r>
          </a:p>
        </p:txBody>
      </p:sp>
    </p:spTree>
    <p:extLst>
      <p:ext uri="{BB962C8B-B14F-4D97-AF65-F5344CB8AC3E}">
        <p14:creationId xmlns:p14="http://schemas.microsoft.com/office/powerpoint/2010/main" val="285616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2-17 at 11.5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9259" r="2430" b="7158"/>
          <a:stretch/>
        </p:blipFill>
        <p:spPr>
          <a:xfrm>
            <a:off x="250650" y="20824"/>
            <a:ext cx="11877320" cy="6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7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3 at 11.14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7" y="182051"/>
            <a:ext cx="5905500" cy="607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9974" y="5420554"/>
            <a:ext cx="43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ta-IN" dirty="0"/>
              <a:t>spod 10%, bez većih cjelovitih dijelova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3 at 11.13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12192000" cy="61825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D7674C-6EB0-7343-8A26-619B5B12497B}"/>
              </a:ext>
            </a:extLst>
          </p:cNvPr>
          <p:cNvSpPr/>
          <p:nvPr/>
        </p:nvSpPr>
        <p:spPr>
          <a:xfrm>
            <a:off x="8327570" y="2710543"/>
            <a:ext cx="522515" cy="380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388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Pitanja</a:t>
            </a:r>
            <a:br>
              <a:rPr lang="hr-HR" dirty="0"/>
            </a:br>
            <a:r>
              <a:rPr lang="hr-HR" dirty="0"/>
              <a:t>? ? ? ? ?</a:t>
            </a:r>
          </a:p>
        </p:txBody>
      </p:sp>
    </p:spTree>
    <p:extLst>
      <p:ext uri="{BB962C8B-B14F-4D97-AF65-F5344CB8AC3E}">
        <p14:creationId xmlns:p14="http://schemas.microsoft.com/office/powerpoint/2010/main" val="32407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Umnožavanjem, razvojem i diferenciranjem ukupnog znanja javljaju se brojna nova </a:t>
            </a:r>
            <a:r>
              <a:rPr lang="hr-HR" sz="2400" dirty="0">
                <a:solidFill>
                  <a:srgbClr val="FF0000"/>
                </a:solidFill>
              </a:rPr>
              <a:t>znanstvena područja ( </a:t>
            </a:r>
            <a:r>
              <a:rPr lang="hr-HR" sz="2400" i="1" dirty="0" err="1">
                <a:solidFill>
                  <a:srgbClr val="FF0000"/>
                </a:solidFill>
              </a:rPr>
              <a:t>scientific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field</a:t>
            </a:r>
            <a:r>
              <a:rPr lang="hr-HR" sz="2400" i="1" dirty="0">
                <a:solidFill>
                  <a:srgbClr val="FF0000"/>
                </a:solidFill>
              </a:rPr>
              <a:t>, </a:t>
            </a:r>
            <a:r>
              <a:rPr lang="hr-HR" sz="2400" i="1" dirty="0" err="1">
                <a:solidFill>
                  <a:srgbClr val="FF0000"/>
                </a:solidFill>
              </a:rPr>
              <a:t>domain</a:t>
            </a:r>
            <a:r>
              <a:rPr lang="hr-HR" sz="2400" i="1" dirty="0">
                <a:solidFill>
                  <a:srgbClr val="FF0000"/>
                </a:solidFill>
              </a:rPr>
              <a:t>, </a:t>
            </a:r>
            <a:r>
              <a:rPr lang="hr-HR" sz="2400" i="1" dirty="0" err="1">
                <a:solidFill>
                  <a:srgbClr val="FF0000"/>
                </a:solidFill>
              </a:rPr>
              <a:t>area</a:t>
            </a:r>
            <a:r>
              <a:rPr lang="hr-HR" sz="2400" dirty="0">
                <a:solidFill>
                  <a:srgbClr val="FF0000"/>
                </a:solidFill>
              </a:rPr>
              <a:t>)</a:t>
            </a:r>
            <a:r>
              <a:rPr lang="hr-HR" sz="2400" dirty="0"/>
              <a:t>.</a:t>
            </a:r>
          </a:p>
          <a:p>
            <a:pPr>
              <a:buNone/>
            </a:pPr>
            <a:endParaRPr lang="hr-HR" sz="2400" dirty="0"/>
          </a:p>
          <a:p>
            <a:r>
              <a:rPr lang="hr-HR" sz="2400" dirty="0"/>
              <a:t>Područja se dijele na više </a:t>
            </a:r>
            <a:r>
              <a:rPr lang="hr-HR" sz="2400" dirty="0">
                <a:solidFill>
                  <a:srgbClr val="FF0000"/>
                </a:solidFill>
              </a:rPr>
              <a:t>polja (</a:t>
            </a:r>
            <a:r>
              <a:rPr lang="hr-HR" sz="2400" i="1" dirty="0" err="1">
                <a:solidFill>
                  <a:srgbClr val="FF0000"/>
                </a:solidFill>
              </a:rPr>
              <a:t>field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of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study</a:t>
            </a:r>
            <a:r>
              <a:rPr lang="hr-HR" sz="2400" i="1" dirty="0">
                <a:solidFill>
                  <a:srgbClr val="FF0000"/>
                </a:solidFill>
              </a:rPr>
              <a:t>; </a:t>
            </a:r>
            <a:r>
              <a:rPr lang="hr-HR" sz="2400" i="1" dirty="0" err="1">
                <a:solidFill>
                  <a:srgbClr val="FF0000"/>
                </a:solidFill>
              </a:rPr>
              <a:t>field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of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science</a:t>
            </a:r>
            <a:r>
              <a:rPr lang="hr-HR" sz="2400" dirty="0">
                <a:solidFill>
                  <a:srgbClr val="FF0000"/>
                </a:solidFill>
              </a:rPr>
              <a:t>)</a:t>
            </a:r>
            <a:r>
              <a:rPr lang="hr-HR" sz="2400" dirty="0"/>
              <a:t> i više </a:t>
            </a:r>
            <a:r>
              <a:rPr lang="hr-HR" sz="2400" dirty="0">
                <a:solidFill>
                  <a:srgbClr val="FF0000"/>
                </a:solidFill>
              </a:rPr>
              <a:t>grana</a:t>
            </a:r>
          </a:p>
          <a:p>
            <a:pPr>
              <a:buNone/>
            </a:pPr>
            <a:endParaRPr lang="hr-HR" sz="2400" dirty="0">
              <a:solidFill>
                <a:schemeClr val="tx2"/>
              </a:solidFill>
            </a:endParaRPr>
          </a:p>
          <a:p>
            <a:r>
              <a:rPr lang="hr-HR" sz="2400" dirty="0"/>
              <a:t>Grane čine više srodnih disciplina.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2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sz="2400" dirty="0"/>
              <a:t>Znanost se najčešće dijeli na </a:t>
            </a:r>
            <a:r>
              <a:rPr lang="hr-HR" sz="2400" dirty="0">
                <a:solidFill>
                  <a:srgbClr val="FF0000"/>
                </a:solidFill>
              </a:rPr>
              <a:t>6 -</a:t>
            </a:r>
            <a:r>
              <a:rPr lang="ta-IN" sz="2400" dirty="0">
                <a:solidFill>
                  <a:srgbClr val="FF0000"/>
                </a:solidFill>
              </a:rPr>
              <a:t> </a:t>
            </a:r>
            <a:r>
              <a:rPr lang="hr-HR" sz="2400" dirty="0">
                <a:solidFill>
                  <a:srgbClr val="FF0000"/>
                </a:solidFill>
              </a:rPr>
              <a:t>9 osnovnih znanstvenih područja</a:t>
            </a:r>
            <a:r>
              <a:rPr lang="hr-HR" sz="2400" dirty="0"/>
              <a:t> i brojna polja i grane.</a:t>
            </a:r>
          </a:p>
          <a:p>
            <a:pPr>
              <a:buNone/>
            </a:pPr>
            <a:endParaRPr lang="hr-HR" sz="2400" dirty="0"/>
          </a:p>
          <a:p>
            <a:r>
              <a:rPr lang="hr-HR" sz="2400" dirty="0">
                <a:solidFill>
                  <a:srgbClr val="FF0000"/>
                </a:solidFill>
              </a:rPr>
              <a:t>Klasifikacija nije univerzalna </a:t>
            </a:r>
            <a:r>
              <a:rPr lang="hr-HR" sz="2400" dirty="0"/>
              <a:t>i </a:t>
            </a:r>
            <a:r>
              <a:rPr lang="hr-HR" sz="2400" b="1" dirty="0"/>
              <a:t>promjenjiva je u  prostoru i vremenu  </a:t>
            </a:r>
            <a:r>
              <a:rPr lang="hr-HR" sz="2400" dirty="0"/>
              <a:t>(logična posljedica samog razvoja i diferencijacije znanosti)</a:t>
            </a:r>
          </a:p>
          <a:p>
            <a:pPr marL="0" indent="0">
              <a:lnSpc>
                <a:spcPct val="80000"/>
              </a:lnSpc>
              <a:buNone/>
            </a:pPr>
            <a:endParaRPr lang="hr-HR" altLang="x-none" sz="2000" dirty="0"/>
          </a:p>
        </p:txBody>
      </p:sp>
    </p:spTree>
    <p:extLst>
      <p:ext uri="{BB962C8B-B14F-4D97-AF65-F5344CB8AC3E}">
        <p14:creationId xmlns:p14="http://schemas.microsoft.com/office/powerpoint/2010/main" val="267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r-HR" sz="2000" dirty="0"/>
              <a:t>Starija klasifikacija znanosti u RH  (</a:t>
            </a:r>
            <a:r>
              <a:rPr lang="hr-HR" sz="2000" i="1" dirty="0"/>
              <a:t>prema Zakonu iz 1997.-2009.)</a:t>
            </a:r>
          </a:p>
          <a:p>
            <a:pPr>
              <a:lnSpc>
                <a:spcPct val="90000"/>
              </a:lnSpc>
              <a:buNone/>
            </a:pPr>
            <a:r>
              <a:rPr lang="hr-HR" sz="2000" dirty="0"/>
              <a:t>	 Područja: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1. prirodne znanosti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2. tehničke znanosti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3. biomedicina i zdravstvo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4. biotehničke znanosti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5. društvene znanosti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6. humanističke znanosti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7. umjetničko područje </a:t>
            </a:r>
          </a:p>
          <a:p>
            <a:pPr lvl="1">
              <a:lnSpc>
                <a:spcPct val="90000"/>
              </a:lnSpc>
              <a:buNone/>
            </a:pPr>
            <a:r>
              <a:rPr lang="hr-HR" sz="1800" dirty="0"/>
              <a:t>	</a:t>
            </a:r>
            <a:endParaRPr lang="hr-BA" sz="1800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sz="2000" dirty="0"/>
              <a:t>Položaj geografije</a:t>
            </a:r>
          </a:p>
          <a:p>
            <a:endParaRPr lang="hr-HR" sz="2000" dirty="0"/>
          </a:p>
          <a:p>
            <a:pPr lvl="2"/>
            <a:r>
              <a:rPr lang="hr-HR" sz="1600" dirty="0">
                <a:solidFill>
                  <a:schemeClr val="tx2"/>
                </a:solidFill>
              </a:rPr>
              <a:t>Područje</a:t>
            </a:r>
            <a:r>
              <a:rPr lang="hr-HR" sz="1600" dirty="0"/>
              <a:t>: Prirodne znanosti</a:t>
            </a:r>
          </a:p>
          <a:p>
            <a:pPr lvl="3"/>
            <a:r>
              <a:rPr lang="hr-HR" sz="1400" dirty="0">
                <a:solidFill>
                  <a:schemeClr val="tx2"/>
                </a:solidFill>
              </a:rPr>
              <a:t>Polje</a:t>
            </a:r>
            <a:r>
              <a:rPr lang="hr-HR" sz="1400" dirty="0"/>
              <a:t>: Geoznanosti</a:t>
            </a:r>
          </a:p>
          <a:p>
            <a:pPr lvl="4"/>
            <a:r>
              <a:rPr lang="hr-HR" sz="1400" dirty="0">
                <a:solidFill>
                  <a:schemeClr val="tx2"/>
                </a:solidFill>
              </a:rPr>
              <a:t>Grana</a:t>
            </a:r>
            <a:r>
              <a:rPr lang="hr-HR" sz="1400" dirty="0"/>
              <a:t>: Fizička geografija</a:t>
            </a:r>
            <a:endParaRPr lang="hr-BA" sz="1400" dirty="0"/>
          </a:p>
          <a:p>
            <a:pPr lvl="2"/>
            <a:r>
              <a:rPr lang="hr-HR" sz="1600" dirty="0">
                <a:solidFill>
                  <a:schemeClr val="tx2"/>
                </a:solidFill>
              </a:rPr>
              <a:t>Područje</a:t>
            </a:r>
            <a:r>
              <a:rPr lang="hr-HR" sz="1600" dirty="0"/>
              <a:t>: Društvene znanosti</a:t>
            </a:r>
          </a:p>
          <a:p>
            <a:pPr lvl="3"/>
            <a:r>
              <a:rPr lang="hr-HR" sz="1400" dirty="0">
                <a:solidFill>
                  <a:schemeClr val="tx2"/>
                </a:solidFill>
              </a:rPr>
              <a:t>Polje</a:t>
            </a:r>
            <a:r>
              <a:rPr lang="hr-HR" sz="1400" dirty="0"/>
              <a:t>: Socijalna geografija i demografija</a:t>
            </a:r>
          </a:p>
          <a:p>
            <a:pPr>
              <a:lnSpc>
                <a:spcPct val="90000"/>
              </a:lnSpc>
            </a:pPr>
            <a:endParaRPr lang="hr-BA" sz="18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91498D-DBF4-E94F-90F1-9E824AD47EED}"/>
              </a:ext>
            </a:extLst>
          </p:cNvPr>
          <p:cNvSpPr/>
          <p:nvPr/>
        </p:nvSpPr>
        <p:spPr>
          <a:xfrm>
            <a:off x="1894114" y="3260271"/>
            <a:ext cx="413658" cy="3374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41C7AF-100F-5946-BEDC-40F05BDA3D95}"/>
              </a:ext>
            </a:extLst>
          </p:cNvPr>
          <p:cNvSpPr/>
          <p:nvPr/>
        </p:nvSpPr>
        <p:spPr>
          <a:xfrm>
            <a:off x="1894114" y="4325981"/>
            <a:ext cx="413658" cy="337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5F884B-DD8F-A640-9AFD-1C813217E119}"/>
              </a:ext>
            </a:extLst>
          </p:cNvPr>
          <p:cNvSpPr/>
          <p:nvPr/>
        </p:nvSpPr>
        <p:spPr>
          <a:xfrm>
            <a:off x="8501744" y="3429000"/>
            <a:ext cx="544286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087449-DC23-1548-AC20-50A7D9586DFF}"/>
              </a:ext>
            </a:extLst>
          </p:cNvPr>
          <p:cNvSpPr/>
          <p:nvPr/>
        </p:nvSpPr>
        <p:spPr>
          <a:xfrm>
            <a:off x="8001002" y="3901438"/>
            <a:ext cx="500742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F3F44-07AF-444F-BBD0-D9507FEA2C47}"/>
              </a:ext>
            </a:extLst>
          </p:cNvPr>
          <p:cNvSpPr txBox="1"/>
          <p:nvPr/>
        </p:nvSpPr>
        <p:spPr>
          <a:xfrm>
            <a:off x="1129284" y="881532"/>
            <a:ext cx="9281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chemeClr val="bg2"/>
                </a:solidFill>
              </a:rPr>
              <a:t>Klasifikacija znanosti  1997 - 2009</a:t>
            </a:r>
            <a:endParaRPr lang="en-HR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/>
              <a:t>Struktura područja prirodnih znanosti  (1997.)</a:t>
            </a:r>
            <a:endParaRPr lang="hr-H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endParaRPr lang="hr-HR" altLang="x-none" sz="2400" dirty="0"/>
          </a:p>
          <a:p>
            <a:pPr>
              <a:spcBef>
                <a:spcPts val="600"/>
              </a:spcBef>
            </a:pPr>
            <a:endParaRPr lang="hr-HR" dirty="0"/>
          </a:p>
        </p:txBody>
      </p:sp>
      <p:pic>
        <p:nvPicPr>
          <p:cNvPr id="4" name="Picture 5" descr="Prirodno podruc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4928"/>
            <a:ext cx="12046490" cy="497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667018" y="4269160"/>
            <a:ext cx="1887223" cy="208165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4013645D-1524-CA49-BA15-886BFCB41E6A}"/>
              </a:ext>
            </a:extLst>
          </p:cNvPr>
          <p:cNvSpPr/>
          <p:nvPr/>
        </p:nvSpPr>
        <p:spPr>
          <a:xfrm>
            <a:off x="7610629" y="6176962"/>
            <a:ext cx="484632" cy="4984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9025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4102E-4B0A-0E47-AFBF-0C90182708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0" y="1435893"/>
            <a:ext cx="9629775" cy="3986213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Prezentacije predavanja su autorski materijal koji podliježe odredbama zakona o intelektualnom vlasništvu te se ne smiju neovlašteno davati trećim osobama, umnožavati ili postavljati na neke druge internetske stranice i/ili mreže. </a:t>
            </a:r>
          </a:p>
          <a:p>
            <a:pPr marL="0" indent="0">
              <a:buNone/>
            </a:pPr>
            <a:r>
              <a:rPr lang="hr-HR" dirty="0"/>
              <a:t>Ovaj materijal je namijenjen vama.</a:t>
            </a:r>
          </a:p>
          <a:p>
            <a:pPr marL="0" indent="0">
              <a:buNone/>
            </a:pPr>
            <a:r>
              <a:rPr lang="hr-HR" dirty="0"/>
              <a:t>Hvala što poštujete autorska prava.</a:t>
            </a:r>
          </a:p>
          <a:p>
            <a:pPr marL="0" indent="0">
              <a:buNone/>
            </a:pPr>
            <a:r>
              <a:rPr lang="hr-HR" dirty="0"/>
              <a:t>Borna </a:t>
            </a:r>
            <a:r>
              <a:rPr lang="hr-HR" dirty="0" err="1"/>
              <a:t>Fuerst-Bjeliš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3924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/>
              <a:t>Struktura područja društvenih znanosti  (1997.)</a:t>
            </a:r>
            <a:endParaRPr lang="hr-HR" dirty="0"/>
          </a:p>
        </p:txBody>
      </p:sp>
      <p:pic>
        <p:nvPicPr>
          <p:cNvPr id="4" name="Picture 4" descr="Drustveno podrucj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983" b="21983"/>
          <a:stretch>
            <a:fillRect/>
          </a:stretch>
        </p:blipFill>
        <p:spPr bwMode="auto">
          <a:xfrm>
            <a:off x="772848" y="1905245"/>
            <a:ext cx="11138072" cy="495275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0423829" y="3775208"/>
            <a:ext cx="1075895" cy="2540325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6A1CBB36-94CD-8F4A-8D2F-A2A7A7F7F6E3}"/>
              </a:ext>
            </a:extLst>
          </p:cNvPr>
          <p:cNvSpPr/>
          <p:nvPr/>
        </p:nvSpPr>
        <p:spPr>
          <a:xfrm>
            <a:off x="10801350" y="6224779"/>
            <a:ext cx="484632" cy="5136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6337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10149840" cy="1362113"/>
          </a:xfrm>
        </p:spPr>
        <p:txBody>
          <a:bodyPr/>
          <a:lstStyle/>
          <a:p>
            <a:r>
              <a:rPr lang="hr-HR" dirty="0"/>
              <a:t>Klasifikacija znanstvenih i umjetničkih područja od 2009-2024.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026508"/>
            <a:ext cx="9628632" cy="483149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1800" dirty="0"/>
              <a:t>Pravilnik Nacionalnog vijeća za znanost, </a:t>
            </a:r>
            <a:r>
              <a:rPr lang="hr-HR" sz="1800" dirty="0">
                <a:solidFill>
                  <a:srgbClr val="FF0000"/>
                </a:solidFill>
              </a:rPr>
              <a:t>2009.</a:t>
            </a:r>
            <a:endParaRPr lang="hr-HR" sz="1800" dirty="0"/>
          </a:p>
          <a:p>
            <a:pPr>
              <a:buNone/>
            </a:pPr>
            <a:r>
              <a:rPr lang="hr-HR" sz="1800" dirty="0"/>
              <a:t>1. PRIRODNE ZNANOSTI</a:t>
            </a:r>
          </a:p>
          <a:p>
            <a:pPr>
              <a:buNone/>
            </a:pPr>
            <a:r>
              <a:rPr lang="hr-HR" sz="1800" dirty="0"/>
              <a:t>2. TEHNIČKE ZNANOSTI</a:t>
            </a:r>
          </a:p>
          <a:p>
            <a:pPr>
              <a:buNone/>
            </a:pPr>
            <a:r>
              <a:rPr lang="hr-HR" sz="1800" dirty="0"/>
              <a:t>3. BIOMEDICINA I ZDRAVSTVO</a:t>
            </a:r>
          </a:p>
          <a:p>
            <a:pPr>
              <a:buNone/>
            </a:pPr>
            <a:r>
              <a:rPr lang="hr-HR" sz="1800" dirty="0"/>
              <a:t>4. BIOTEHNIČKE ZNANOSTI</a:t>
            </a:r>
          </a:p>
          <a:p>
            <a:pPr>
              <a:buNone/>
            </a:pPr>
            <a:r>
              <a:rPr lang="hr-HR" sz="1800" dirty="0"/>
              <a:t>5. DRUŠTVENE ZNANOSTI</a:t>
            </a:r>
          </a:p>
          <a:p>
            <a:pPr>
              <a:buNone/>
            </a:pPr>
            <a:r>
              <a:rPr lang="hr-HR" sz="1800" dirty="0"/>
              <a:t>6. HUMANISTIČKE ZNANOSTI</a:t>
            </a:r>
          </a:p>
          <a:p>
            <a:pPr>
              <a:buNone/>
            </a:pPr>
            <a:r>
              <a:rPr lang="hr-HR" sz="1800" dirty="0"/>
              <a:t>7. UMJETNIČKO PODRUČJE</a:t>
            </a:r>
          </a:p>
          <a:p>
            <a:pPr>
              <a:buNone/>
            </a:pPr>
            <a:r>
              <a:rPr lang="hr-HR" sz="1800" dirty="0">
                <a:solidFill>
                  <a:srgbClr val="FF0000"/>
                </a:solidFill>
              </a:rPr>
              <a:t>8. INTERDISCIPLINARNA PODRUČJA ZNANOSTI</a:t>
            </a:r>
          </a:p>
          <a:p>
            <a:pPr>
              <a:buNone/>
            </a:pPr>
            <a:r>
              <a:rPr lang="hr-HR" sz="1800" dirty="0"/>
              <a:t>9. INTERDISCIPLINARNA PODRUČJA UMJET</a:t>
            </a:r>
            <a:r>
              <a:rPr lang="ta-IN" sz="1800" dirty="0"/>
              <a:t>NOSTI</a:t>
            </a:r>
            <a:endParaRPr lang="en-US" sz="1800" dirty="0"/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B119D2AD-E7F2-BC48-9907-354EFF52709B}"/>
              </a:ext>
            </a:extLst>
          </p:cNvPr>
          <p:cNvSpPr/>
          <p:nvPr/>
        </p:nvSpPr>
        <p:spPr>
          <a:xfrm>
            <a:off x="1149178" y="6166022"/>
            <a:ext cx="444844" cy="46955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>
              <a:solidFill>
                <a:schemeClr val="tx1"/>
              </a:solidFill>
            </a:endParaRP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303BB496-9AED-0D4C-ACED-FC9340A8339A}"/>
              </a:ext>
            </a:extLst>
          </p:cNvPr>
          <p:cNvSpPr/>
          <p:nvPr/>
        </p:nvSpPr>
        <p:spPr>
          <a:xfrm>
            <a:off x="1168400" y="5226222"/>
            <a:ext cx="444844" cy="46955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>
              <a:solidFill>
                <a:schemeClr val="tx1"/>
              </a:solidFill>
            </a:endParaRP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28D14533-E5B4-2E49-B64C-9615D3371447}"/>
              </a:ext>
            </a:extLst>
          </p:cNvPr>
          <p:cNvSpPr/>
          <p:nvPr/>
        </p:nvSpPr>
        <p:spPr>
          <a:xfrm>
            <a:off x="762254" y="5346700"/>
            <a:ext cx="314452" cy="1263478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9951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DDE2D-9DAD-C340-B396-C4CF88B14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Promjene 2022.</a:t>
            </a:r>
            <a:endParaRPr lang="en-HR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68E24E08-748D-0548-BA73-18193DE4B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33" y="2897660"/>
            <a:ext cx="9574616" cy="396034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DE3864-D79A-194B-8580-13CC30640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64" y="2128965"/>
            <a:ext cx="11837774" cy="4729035"/>
          </a:xfrm>
        </p:spPr>
        <p:txBody>
          <a:bodyPr/>
          <a:lstStyle/>
          <a:p>
            <a:pPr>
              <a:buNone/>
            </a:pPr>
            <a:r>
              <a:rPr lang="hr-HR" dirty="0"/>
              <a:t>Pravilnik  o izmjenama i dopunama Pravilnika o znanstvenim i umjetničkim područjima, poljima i granama Nacionalnog vijeća za znanost, </a:t>
            </a:r>
            <a:r>
              <a:rPr lang="hr-HR" dirty="0">
                <a:solidFill>
                  <a:srgbClr val="FF0000"/>
                </a:solidFill>
              </a:rPr>
              <a:t>2022</a:t>
            </a:r>
            <a:endParaRPr lang="hr-HR" dirty="0"/>
          </a:p>
          <a:p>
            <a:endParaRPr lang="en-H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F3A42-826A-4248-89EF-9F2407519E42}"/>
              </a:ext>
            </a:extLst>
          </p:cNvPr>
          <p:cNvSpPr/>
          <p:nvPr/>
        </p:nvSpPr>
        <p:spPr>
          <a:xfrm>
            <a:off x="1280160" y="3892379"/>
            <a:ext cx="1969667" cy="24713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029DFE-000F-6C4A-BC5C-CAB33EA6C515}"/>
              </a:ext>
            </a:extLst>
          </p:cNvPr>
          <p:cNvSpPr/>
          <p:nvPr/>
        </p:nvSpPr>
        <p:spPr>
          <a:xfrm>
            <a:off x="6096000" y="3904735"/>
            <a:ext cx="2010032" cy="23477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455F41-4C96-EA45-AF57-BF6869463564}"/>
              </a:ext>
            </a:extLst>
          </p:cNvPr>
          <p:cNvSpPr/>
          <p:nvPr/>
        </p:nvSpPr>
        <p:spPr>
          <a:xfrm>
            <a:off x="1242233" y="6005384"/>
            <a:ext cx="296562" cy="24713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1D185C-9A93-0F4B-8D66-488A70A7E63F}"/>
              </a:ext>
            </a:extLst>
          </p:cNvPr>
          <p:cNvSpPr/>
          <p:nvPr/>
        </p:nvSpPr>
        <p:spPr>
          <a:xfrm>
            <a:off x="6128951" y="6252519"/>
            <a:ext cx="296562" cy="24713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270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			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58257" y="1993452"/>
            <a:ext cx="9850535" cy="44632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r-HR" dirty="0"/>
              <a:t>Položaj i struktura </a:t>
            </a:r>
            <a:r>
              <a:rPr lang="hr-HR" dirty="0">
                <a:solidFill>
                  <a:srgbClr val="FF0000"/>
                </a:solidFill>
              </a:rPr>
              <a:t>GEOGRAFIJE 2009-2024.</a:t>
            </a:r>
          </a:p>
          <a:p>
            <a:pPr>
              <a:buNone/>
            </a:pPr>
            <a:endParaRPr lang="hr-HR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hr-HR" sz="2400" dirty="0"/>
              <a:t>8. INTERDISCIPLINARNA </a:t>
            </a:r>
            <a:r>
              <a:rPr lang="hr-HR" sz="2400" u="sng" dirty="0"/>
              <a:t>PODRUČJA </a:t>
            </a:r>
            <a:r>
              <a:rPr lang="hr-HR" sz="2400" dirty="0"/>
              <a:t>ZNANOSTI</a:t>
            </a:r>
          </a:p>
          <a:p>
            <a:pPr>
              <a:buNone/>
            </a:pPr>
            <a:r>
              <a:rPr lang="hr-HR" sz="2400" u="sng" dirty="0"/>
              <a:t>Polje</a:t>
            </a:r>
          </a:p>
          <a:p>
            <a:pPr>
              <a:buNone/>
            </a:pPr>
            <a:r>
              <a:rPr lang="hr-HR" sz="2400" dirty="0"/>
              <a:t>8.02. </a:t>
            </a:r>
            <a:r>
              <a:rPr lang="hr-HR" sz="2400" u="sng" dirty="0"/>
              <a:t>Geografija</a:t>
            </a:r>
          </a:p>
          <a:p>
            <a:pPr>
              <a:buNone/>
            </a:pPr>
            <a:r>
              <a:rPr lang="hr-HR" sz="2400" u="sng" dirty="0"/>
              <a:t>Grane</a:t>
            </a:r>
            <a:r>
              <a:rPr lang="hr-HR" sz="2400" dirty="0"/>
              <a:t>:</a:t>
            </a:r>
          </a:p>
          <a:p>
            <a:pPr>
              <a:buNone/>
            </a:pPr>
            <a:r>
              <a:rPr lang="hr-HR" sz="2400" dirty="0"/>
              <a:t>8.02.01	</a:t>
            </a:r>
            <a:r>
              <a:rPr lang="ta-IN" sz="2400" dirty="0"/>
              <a:t>	</a:t>
            </a:r>
            <a:r>
              <a:rPr lang="hr-HR" sz="2400" dirty="0"/>
              <a:t>Fizička geografija</a:t>
            </a:r>
          </a:p>
          <a:p>
            <a:pPr>
              <a:buNone/>
            </a:pPr>
            <a:r>
              <a:rPr lang="hr-HR" sz="2400" dirty="0"/>
              <a:t>8.02.02.	Društvena geografija</a:t>
            </a:r>
          </a:p>
          <a:p>
            <a:pPr>
              <a:buNone/>
            </a:pPr>
            <a:r>
              <a:rPr lang="hr-HR" sz="2400" dirty="0"/>
              <a:t>8.02.03.	Regionalna geografija</a:t>
            </a:r>
          </a:p>
          <a:p>
            <a:pPr>
              <a:buNone/>
            </a:pPr>
            <a:r>
              <a:rPr lang="hr-HR" sz="2400" dirty="0"/>
              <a:t>8.02.04. 	Primjenjena geografija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F33A-7309-2D41-8B8E-58B1CF01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6343"/>
            <a:ext cx="10892790" cy="1362113"/>
          </a:xfrm>
        </p:spPr>
        <p:txBody>
          <a:bodyPr/>
          <a:lstStyle/>
          <a:p>
            <a:r>
              <a:rPr lang="hr-HR" dirty="0"/>
              <a:t>Klasifikacija znanstvenih i umjetničkih područja od 5. siječnja </a:t>
            </a:r>
            <a:r>
              <a:rPr lang="hr-HR" dirty="0">
                <a:solidFill>
                  <a:srgbClr val="FF0000"/>
                </a:solidFill>
              </a:rPr>
              <a:t>2024</a:t>
            </a:r>
            <a:r>
              <a:rPr lang="hr-HR" dirty="0"/>
              <a:t>. 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3D582-C34D-9B47-9B9E-11A355996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190749"/>
            <a:ext cx="10314432" cy="4667251"/>
          </a:xfrm>
        </p:spPr>
        <p:txBody>
          <a:bodyPr/>
          <a:lstStyle/>
          <a:p>
            <a:pPr marL="0" indent="0" fontAlgn="base">
              <a:lnSpc>
                <a:spcPts val="1800"/>
              </a:lnSpc>
              <a:buNone/>
            </a:pPr>
            <a:r>
              <a:rPr lang="en-HR" sz="1800" b="1" dirty="0">
                <a:solidFill>
                  <a:srgbClr val="0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 3/2024 (5.1.2024.), Pravilnik o znanstvenim i interdisciplinarnim područjima, poljima i granama te umjetničkom području, poljima i granama</a:t>
            </a:r>
            <a:endParaRPr lang="en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CC7B8-2901-A44B-ADFA-477E5839A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5" y="3215747"/>
            <a:ext cx="5207000" cy="344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5B7871-0D38-E64E-8449-8DEC650D5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37" y="2902285"/>
            <a:ext cx="5556885" cy="406862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60082C-2B28-2348-A8A4-2753657E7939}"/>
              </a:ext>
            </a:extLst>
          </p:cNvPr>
          <p:cNvSpPr/>
          <p:nvPr/>
        </p:nvSpPr>
        <p:spPr>
          <a:xfrm>
            <a:off x="1175657" y="3716977"/>
            <a:ext cx="3384468" cy="4275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9DB190-B717-2B46-ABC8-EA44DBC45C63}"/>
              </a:ext>
            </a:extLst>
          </p:cNvPr>
          <p:cNvCxnSpPr>
            <a:cxnSpLocks/>
          </p:cNvCxnSpPr>
          <p:nvPr/>
        </p:nvCxnSpPr>
        <p:spPr>
          <a:xfrm flipV="1">
            <a:off x="4560125" y="2968830"/>
            <a:ext cx="1730012" cy="7481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D373DD-8741-3B4D-8702-E2153765EFB2}"/>
              </a:ext>
            </a:extLst>
          </p:cNvPr>
          <p:cNvCxnSpPr>
            <a:cxnSpLocks/>
          </p:cNvCxnSpPr>
          <p:nvPr/>
        </p:nvCxnSpPr>
        <p:spPr>
          <a:xfrm>
            <a:off x="4560125" y="4144488"/>
            <a:ext cx="1730012" cy="2576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C15160-CC2A-E64D-9F3F-2C9A9BF3AEA5}"/>
              </a:ext>
            </a:extLst>
          </p:cNvPr>
          <p:cNvSpPr/>
          <p:nvPr/>
        </p:nvSpPr>
        <p:spPr>
          <a:xfrm>
            <a:off x="6555179" y="6103917"/>
            <a:ext cx="2090057" cy="4512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73735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AB65-4466-2645-920B-D2168954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90A0ED-DB09-0C43-A3CC-3A0594663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2370681"/>
            <a:ext cx="4733724" cy="4020976"/>
          </a:xfrm>
        </p:spPr>
      </p:pic>
    </p:spTree>
    <p:extLst>
      <p:ext uri="{BB962C8B-B14F-4D97-AF65-F5344CB8AC3E}">
        <p14:creationId xmlns:p14="http://schemas.microsoft.com/office/powerpoint/2010/main" val="3688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oba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021" y="-14008"/>
            <a:ext cx="10300366" cy="68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04102" y="772083"/>
            <a:ext cx="2967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REGIONALNA GEOGRAFIJA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16238" y="54747"/>
            <a:ext cx="301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PRIMJENJENA GEOGRAFIJA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0347" y="490504"/>
            <a:ext cx="2443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ta-IN" dirty="0"/>
              <a:t>IZIČKA GEOGRAFIJA</a:t>
            </a: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965613" y="1800531"/>
            <a:ext cx="295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dirty="0"/>
              <a:t>DRUŠTVENA GEOGRAFIJA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0527" y="3545874"/>
            <a:ext cx="1717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sz="1400" dirty="0"/>
              <a:t>Urbana geografija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11170" y="2610892"/>
            <a:ext cx="1573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sz="1400" dirty="0"/>
              <a:t>Demogeografija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358095" y="3175408"/>
            <a:ext cx="913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sz="1400" dirty="0"/>
              <a:t>Politička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733830" y="2169863"/>
            <a:ext cx="1182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sz="1400" dirty="0"/>
              <a:t>Ekonomska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33509" y="1323087"/>
            <a:ext cx="158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sz="1400" dirty="0"/>
              <a:t>Geomorfologija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986101" y="864416"/>
            <a:ext cx="1657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400" dirty="0"/>
              <a:t>Klimatologija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19949" y="4259049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sz="2400" dirty="0">
                <a:solidFill>
                  <a:schemeClr val="bg2"/>
                </a:solidFill>
              </a:rPr>
              <a:t>GEOGRAFIJA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86BDA-65A1-3F44-90FB-34676EBFC756}"/>
              </a:ext>
            </a:extLst>
          </p:cNvPr>
          <p:cNvSpPr txBox="1"/>
          <p:nvPr/>
        </p:nvSpPr>
        <p:spPr>
          <a:xfrm>
            <a:off x="8304102" y="2477640"/>
            <a:ext cx="268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HR" dirty="0"/>
              <a:t>DUKACIJSKA GEOGRAFIJA</a:t>
            </a:r>
          </a:p>
        </p:txBody>
      </p:sp>
    </p:spTree>
    <p:extLst>
      <p:ext uri="{BB962C8B-B14F-4D97-AF65-F5344CB8AC3E}">
        <p14:creationId xmlns:p14="http://schemas.microsoft.com/office/powerpoint/2010/main" val="19758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</a:t>
            </a:r>
            <a:r>
              <a:rPr lang="ta-IN" dirty="0"/>
              <a:t>nanstvena djelatnost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/>
              <a:t>Znanstvena  djelatnost</a:t>
            </a:r>
            <a:endParaRPr lang="ta-IN" altLang="x-none" dirty="0">
              <a:latin typeface="Latha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424685"/>
          </a:xfrm>
        </p:spPr>
        <p:txBody>
          <a:bodyPr>
            <a:normAutofit/>
          </a:bodyPr>
          <a:lstStyle/>
          <a:p>
            <a:r>
              <a:rPr lang="hr-HR" sz="2400" dirty="0"/>
              <a:t>Znanstvena djelatnost  - širok pojam</a:t>
            </a:r>
          </a:p>
          <a:p>
            <a:r>
              <a:rPr lang="hr-HR" sz="2400" dirty="0"/>
              <a:t>Obuhvaća: </a:t>
            </a:r>
          </a:p>
          <a:p>
            <a:pPr lvl="4"/>
            <a:r>
              <a:rPr lang="hr-HR" sz="2400" dirty="0"/>
              <a:t>znanstvena istraživanja</a:t>
            </a:r>
          </a:p>
          <a:p>
            <a:pPr lvl="4"/>
            <a:r>
              <a:rPr lang="hr-HR" sz="2400" dirty="0"/>
              <a:t>objavljivanje rezultata istraživanja</a:t>
            </a:r>
          </a:p>
          <a:p>
            <a:pPr lvl="4"/>
            <a:r>
              <a:rPr lang="hr-HR" sz="2400" dirty="0"/>
              <a:t>znanstveno osposobljavanje i usavršavanje</a:t>
            </a:r>
          </a:p>
          <a:p>
            <a:pPr lvl="4"/>
            <a:r>
              <a:rPr lang="hr-HR" sz="2400" dirty="0"/>
              <a:t>održavanje i razvoj znanstveno-istraživačke infrastrukture</a:t>
            </a:r>
          </a:p>
          <a:p>
            <a:pPr lvl="4"/>
            <a:endParaRPr lang="hr-HR" sz="2400" dirty="0"/>
          </a:p>
          <a:p>
            <a:pPr lvl="4"/>
            <a:endParaRPr lang="hr-HR" sz="2400" dirty="0"/>
          </a:p>
          <a:p>
            <a:r>
              <a:rPr lang="hr-HR" sz="2400" dirty="0"/>
              <a:t>Znanstvena djelatnost  - od temeljnog značenja za sveukupni razvoj svake države</a:t>
            </a:r>
            <a:endParaRPr lang="ta-IN" altLang="x-none" sz="2400" dirty="0">
              <a:solidFill>
                <a:srgbClr val="FF0000"/>
              </a:solidFill>
              <a:latin typeface="Latha" charset="0"/>
            </a:endParaRPr>
          </a:p>
          <a:p>
            <a:pPr lvl="3"/>
            <a:endParaRPr lang="ta-IN" altLang="x-none" sz="2400" dirty="0">
              <a:latin typeface="Latha" charset="0"/>
            </a:endParaRPr>
          </a:p>
          <a:p>
            <a:pPr lvl="2"/>
            <a:endParaRPr lang="en-US" altLang="x-none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275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459967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hr-HR" sz="2400" dirty="0"/>
              <a:t>Uloga države:</a:t>
            </a:r>
          </a:p>
          <a:p>
            <a:pPr lvl="1">
              <a:lnSpc>
                <a:spcPct val="80000"/>
              </a:lnSpc>
            </a:pPr>
            <a:r>
              <a:rPr lang="hr-HR" sz="2100" dirty="0"/>
              <a:t>	</a:t>
            </a:r>
            <a:r>
              <a:rPr lang="hr-HR" sz="2400" dirty="0">
                <a:solidFill>
                  <a:srgbClr val="FF0000"/>
                </a:solidFill>
              </a:rPr>
              <a:t>Ulaganje u znanost: osnova razvoja društva</a:t>
            </a:r>
          </a:p>
          <a:p>
            <a:pPr lvl="1">
              <a:lnSpc>
                <a:spcPct val="80000"/>
              </a:lnSpc>
            </a:pPr>
            <a:r>
              <a:rPr lang="hr-HR" sz="2400" dirty="0">
                <a:solidFill>
                  <a:schemeClr val="tx2"/>
                </a:solidFill>
              </a:rPr>
              <a:t>	Osigurati uvjete i financijska sredstva</a:t>
            </a:r>
            <a:r>
              <a:rPr lang="hr-HR" sz="2400" dirty="0"/>
              <a:t> za:</a:t>
            </a:r>
          </a:p>
          <a:p>
            <a:pPr>
              <a:lnSpc>
                <a:spcPct val="80000"/>
              </a:lnSpc>
              <a:buNone/>
            </a:pPr>
            <a:endParaRPr lang="hr-HR" sz="2400" dirty="0"/>
          </a:p>
          <a:p>
            <a:pPr>
              <a:lnSpc>
                <a:spcPct val="80000"/>
              </a:lnSpc>
            </a:pPr>
            <a:r>
              <a:rPr lang="hr-HR" sz="2400" dirty="0">
                <a:solidFill>
                  <a:schemeClr val="tx2"/>
                </a:solidFill>
              </a:rPr>
              <a:t>Opseg i kvaliteta</a:t>
            </a:r>
            <a:r>
              <a:rPr lang="hr-HR" sz="2400" dirty="0"/>
              <a:t> </a:t>
            </a:r>
            <a:r>
              <a:rPr lang="hr-HR" sz="2400" dirty="0">
                <a:solidFill>
                  <a:srgbClr val="3C4743"/>
                </a:solidFill>
              </a:rPr>
              <a:t>znanstvene djelatnosti</a:t>
            </a:r>
          </a:p>
          <a:p>
            <a:pPr>
              <a:lnSpc>
                <a:spcPct val="80000"/>
              </a:lnSpc>
            </a:pPr>
            <a:r>
              <a:rPr lang="hr-HR" sz="2400" dirty="0">
                <a:solidFill>
                  <a:srgbClr val="3C4743"/>
                </a:solidFill>
              </a:rPr>
              <a:t>Osnovno osposobljavanje i usavršavanje znanstvenika, a pogotovo u vrhunskoj specijalizaciji</a:t>
            </a:r>
          </a:p>
          <a:p>
            <a:pPr>
              <a:lnSpc>
                <a:spcPct val="80000"/>
              </a:lnSpc>
            </a:pPr>
            <a:r>
              <a:rPr lang="hr-HR" sz="2400" dirty="0">
                <a:solidFill>
                  <a:srgbClr val="3C4743"/>
                </a:solidFill>
              </a:rPr>
              <a:t>Objavljivanje znanstvenih dostignuća (npr. OA publikacije)</a:t>
            </a:r>
          </a:p>
          <a:p>
            <a:pPr>
              <a:lnSpc>
                <a:spcPct val="80000"/>
              </a:lnSpc>
            </a:pPr>
            <a:r>
              <a:rPr lang="hr-HR" sz="2400" dirty="0">
                <a:solidFill>
                  <a:srgbClr val="3C4743"/>
                </a:solidFill>
              </a:rPr>
              <a:t>Osiguranje uvjeta za</a:t>
            </a:r>
            <a:r>
              <a:rPr lang="hr-HR" sz="2400" dirty="0"/>
              <a:t> </a:t>
            </a:r>
            <a:r>
              <a:rPr lang="hr-HR" sz="2400" dirty="0">
                <a:solidFill>
                  <a:srgbClr val="FF0000"/>
                </a:solidFill>
              </a:rPr>
              <a:t>primjenu rezultata istraživanja – razvoj društva</a:t>
            </a:r>
          </a:p>
        </p:txBody>
      </p:sp>
    </p:spTree>
    <p:extLst>
      <p:ext uri="{BB962C8B-B14F-4D97-AF65-F5344CB8AC3E}">
        <p14:creationId xmlns:p14="http://schemas.microsoft.com/office/powerpoint/2010/main" val="24240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r-HR" dirty="0"/>
              <a:t>Sadržaj</a:t>
            </a:r>
            <a:endParaRPr lang="hr-HR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14" name="Rezervirano mjesto sadržaja 13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532645"/>
          </a:xfrm>
        </p:spPr>
        <p:txBody>
          <a:bodyPr>
            <a:normAutofit fontScale="92500" lnSpcReduction="20000"/>
          </a:bodyPr>
          <a:lstStyle/>
          <a:p>
            <a:r>
              <a:rPr lang="hr-HR" sz="2400" dirty="0"/>
              <a:t>1. POJAM ZNANOSTI</a:t>
            </a:r>
          </a:p>
          <a:p>
            <a:r>
              <a:rPr lang="hr-HR" sz="2400" dirty="0"/>
              <a:t>2. KLASIFIKACIJA I STRUKTURA ZNANOSTI</a:t>
            </a:r>
          </a:p>
          <a:p>
            <a:r>
              <a:rPr lang="hr-HR" sz="2400" dirty="0"/>
              <a:t>3. ZNANSTVENA DJELATNOST</a:t>
            </a:r>
          </a:p>
          <a:p>
            <a:pPr lvl="1"/>
            <a:r>
              <a:rPr lang="hr-HR" dirty="0"/>
              <a:t>3.1. ZNANSTVENO ISTRAŽIVANJE</a:t>
            </a:r>
          </a:p>
          <a:p>
            <a:r>
              <a:rPr lang="hr-HR" sz="2400" dirty="0"/>
              <a:t>4. ZNANSTVENO DJELO</a:t>
            </a:r>
          </a:p>
          <a:p>
            <a:pPr lvl="1"/>
            <a:r>
              <a:rPr lang="hr-HR" dirty="0"/>
              <a:t>4.1.VRSTE ZNANSTVENOG DJELA</a:t>
            </a:r>
          </a:p>
          <a:p>
            <a:pPr lvl="2"/>
            <a:r>
              <a:rPr lang="hr-HR" dirty="0"/>
              <a:t>KATEGORIZACIJA ZNANSTVENOG ČLANKA</a:t>
            </a:r>
          </a:p>
          <a:p>
            <a:pPr lvl="1"/>
            <a:r>
              <a:rPr lang="hr-HR" dirty="0"/>
              <a:t>4.2.OBJAVLJIVANJE ZNANSTVENOG DJELA (ČLANKA)</a:t>
            </a:r>
          </a:p>
          <a:p>
            <a:pPr lvl="1"/>
            <a:r>
              <a:rPr lang="hr-HR" dirty="0"/>
              <a:t>4.3.IZRADA ZNANSTVENOG DJELA (ČLANKA)</a:t>
            </a:r>
          </a:p>
          <a:p>
            <a:pPr lvl="2"/>
            <a:r>
              <a:rPr lang="hr-HR" dirty="0"/>
              <a:t>ZNANSTVENI JEZIK I STIL</a:t>
            </a:r>
          </a:p>
          <a:p>
            <a:pPr lvl="2"/>
            <a:r>
              <a:rPr lang="hr-HR" dirty="0"/>
              <a:t>STRUKTURA ZNANSTVENOG DJELA (ČLANKA)</a:t>
            </a:r>
          </a:p>
          <a:p>
            <a:pPr lvl="2"/>
            <a:r>
              <a:rPr lang="hr-HR" dirty="0"/>
              <a:t>DOKUMENTACIJSKA OSNOVA ZNANSTVENOG DJELA (ČLANKA)</a:t>
            </a:r>
          </a:p>
          <a:p>
            <a:r>
              <a:rPr lang="hr-HR" sz="2400" dirty="0"/>
              <a:t>5. AUTORSKO PRAVO, ETIKA I PLAGIRANJE</a:t>
            </a:r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512891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hr-HR" sz="2400" dirty="0"/>
              <a:t>Temeljna </a:t>
            </a:r>
            <a:r>
              <a:rPr lang="hr-HR" sz="2400" u="sng" dirty="0"/>
              <a:t>načela znanstvene djelatnosti</a:t>
            </a:r>
            <a:r>
              <a:rPr lang="hr-HR" sz="2400" dirty="0"/>
              <a:t>:</a:t>
            </a:r>
          </a:p>
          <a:p>
            <a:pPr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rgbClr val="FF0000"/>
                </a:solidFill>
              </a:rPr>
              <a:t>Sloboda</a:t>
            </a:r>
            <a:r>
              <a:rPr lang="hr-HR" sz="2400" dirty="0"/>
              <a:t> i </a:t>
            </a:r>
            <a:r>
              <a:rPr lang="hr-HR" sz="2400" dirty="0">
                <a:solidFill>
                  <a:srgbClr val="FF0000"/>
                </a:solidFill>
              </a:rPr>
              <a:t>autonomija</a:t>
            </a:r>
            <a:r>
              <a:rPr lang="hr-HR" sz="2400" dirty="0"/>
              <a:t> stvaralaštva</a:t>
            </a: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rgbClr val="FF0000"/>
                </a:solidFill>
              </a:rPr>
              <a:t>Etičnost </a:t>
            </a:r>
            <a:r>
              <a:rPr lang="hr-HR" sz="2400" dirty="0"/>
              <a:t>znanstvenika</a:t>
            </a: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rgbClr val="FF0000"/>
                </a:solidFill>
              </a:rPr>
              <a:t>Javnost</a:t>
            </a:r>
            <a:r>
              <a:rPr lang="hr-HR" sz="2400" dirty="0"/>
              <a:t> rada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Povezanost sa sustavom obrazovanja (</a:t>
            </a:r>
            <a:r>
              <a:rPr lang="hr-HR" sz="2400" dirty="0">
                <a:solidFill>
                  <a:srgbClr val="FF0000"/>
                </a:solidFill>
              </a:rPr>
              <a:t>posebno visoko školstvo</a:t>
            </a:r>
            <a:r>
              <a:rPr lang="hr-HR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Međunarodnim mjerilima kvalitete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Poticanj</a:t>
            </a:r>
            <a:r>
              <a:rPr lang="ta-IN" sz="2400" dirty="0"/>
              <a:t>e</a:t>
            </a:r>
            <a:r>
              <a:rPr lang="hr-HR" sz="2400" dirty="0"/>
              <a:t> i uvažavanju specifičnosti nacionalnih sadržaja </a:t>
            </a: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rgbClr val="FF0000"/>
                </a:solidFill>
              </a:rPr>
              <a:t>Zaštit</a:t>
            </a:r>
            <a:r>
              <a:rPr lang="ta-IN" sz="2400" dirty="0">
                <a:solidFill>
                  <a:srgbClr val="FF0000"/>
                </a:solidFill>
              </a:rPr>
              <a:t>a</a:t>
            </a:r>
            <a:r>
              <a:rPr lang="hr-HR" sz="2400" dirty="0">
                <a:solidFill>
                  <a:srgbClr val="FF0000"/>
                </a:solidFill>
              </a:rPr>
              <a:t> intelektualnog vlasništva</a:t>
            </a:r>
          </a:p>
          <a:p>
            <a:pPr lvl="1">
              <a:lnSpc>
                <a:spcPct val="90000"/>
              </a:lnSpc>
              <a:buNone/>
            </a:pPr>
            <a:r>
              <a:rPr lang="hr-HR" sz="1800" i="1" dirty="0"/>
              <a:t>Zakon o visokom obrazovanju  i znanstvenoj djelatnosti  2022, Čl.2</a:t>
            </a:r>
            <a:endParaRPr lang="hr-HR" sz="2800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132400E-E3FB-F245-8159-311CF5ACBFA4}"/>
              </a:ext>
            </a:extLst>
          </p:cNvPr>
          <p:cNvSpPr/>
          <p:nvPr/>
        </p:nvSpPr>
        <p:spPr>
          <a:xfrm>
            <a:off x="642257" y="561702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584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667251"/>
          </a:xfrm>
        </p:spPr>
        <p:txBody>
          <a:bodyPr>
            <a:normAutofit/>
          </a:bodyPr>
          <a:lstStyle/>
          <a:p>
            <a:r>
              <a:rPr lang="hr-HR" sz="2400" dirty="0"/>
              <a:t>Znanstvena djelatnost odvija se unutar </a:t>
            </a:r>
            <a:r>
              <a:rPr lang="hr-HR" sz="2400" dirty="0">
                <a:solidFill>
                  <a:srgbClr val="FF0000"/>
                </a:solidFill>
              </a:rPr>
              <a:t>zakonskih okvira </a:t>
            </a:r>
            <a:r>
              <a:rPr lang="hr-HR" sz="2400" dirty="0"/>
              <a:t>svake države</a:t>
            </a:r>
          </a:p>
          <a:p>
            <a:pPr>
              <a:buNone/>
            </a:pPr>
            <a:endParaRPr lang="hr-HR" sz="2400" dirty="0"/>
          </a:p>
          <a:p>
            <a:pPr lvl="1"/>
            <a:r>
              <a:rPr lang="hr-HR" sz="2400" dirty="0"/>
              <a:t>Znanstveno-istraživačka djelatnost obavlja se u odgovarajućim </a:t>
            </a:r>
            <a:r>
              <a:rPr lang="hr-HR" sz="2400" dirty="0">
                <a:solidFill>
                  <a:srgbClr val="FF0000"/>
                </a:solidFill>
              </a:rPr>
              <a:t>institucijama</a:t>
            </a:r>
            <a:r>
              <a:rPr lang="hr-HR" sz="2400" dirty="0"/>
              <a:t> koje imaju zakonom priznat </a:t>
            </a:r>
            <a:r>
              <a:rPr lang="hr-HR" sz="2400" dirty="0">
                <a:solidFill>
                  <a:srgbClr val="FF0000"/>
                </a:solidFill>
              </a:rPr>
              <a:t>znanstveno-istraživački status </a:t>
            </a:r>
            <a:r>
              <a:rPr lang="hr-HR" sz="2400" dirty="0"/>
              <a:t>(Čl.6; Čl. 10; Čl.29)</a:t>
            </a:r>
          </a:p>
          <a:p>
            <a:pPr lvl="1">
              <a:buNone/>
            </a:pPr>
            <a:endParaRPr lang="hr-HR" sz="2400" dirty="0">
              <a:solidFill>
                <a:schemeClr val="tx2"/>
              </a:solidFill>
            </a:endParaRPr>
          </a:p>
          <a:p>
            <a:pPr lvl="1"/>
            <a:r>
              <a:rPr lang="hr-HR" sz="2400" dirty="0"/>
              <a:t>Znanstveno-istraživačku djelatnost  obavljaju članovi akademske zajednice - </a:t>
            </a:r>
            <a:r>
              <a:rPr lang="hr-HR" sz="2400" dirty="0">
                <a:solidFill>
                  <a:srgbClr val="FF0000"/>
                </a:solidFill>
              </a:rPr>
              <a:t>znanstvenici </a:t>
            </a:r>
            <a:r>
              <a:rPr lang="hr-HR" sz="2400" dirty="0"/>
              <a:t>koji su prošli odgovarajuće </a:t>
            </a:r>
            <a:r>
              <a:rPr lang="hr-HR" sz="2400" dirty="0">
                <a:solidFill>
                  <a:srgbClr val="FF0000"/>
                </a:solidFill>
              </a:rPr>
              <a:t>izbore na  znanstvena radna mjesta  </a:t>
            </a:r>
            <a:r>
              <a:rPr lang="hr-HR" sz="2400" dirty="0"/>
              <a:t>i ispunjavaju ostale uvjete utvrđene zakonom (Čl. 3; Čl. 37; Čl. 39; Čl.85)</a:t>
            </a:r>
          </a:p>
          <a:p>
            <a:pPr lvl="2"/>
            <a:r>
              <a:rPr lang="hr-HR" sz="2200" dirty="0">
                <a:solidFill>
                  <a:srgbClr val="FF0000"/>
                </a:solidFill>
              </a:rPr>
              <a:t>Studenti doktorskih studija</a:t>
            </a:r>
            <a:endParaRPr lang="en-US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87605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A04C-181D-2147-A09A-9695E4BA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BB6497-A20C-EB49-9FDB-026D56744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2725332"/>
            <a:ext cx="9629775" cy="2917048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6828082-2802-9B4E-BEED-9C9FEAC480BF}"/>
              </a:ext>
            </a:extLst>
          </p:cNvPr>
          <p:cNvSpPr/>
          <p:nvPr/>
        </p:nvSpPr>
        <p:spPr>
          <a:xfrm>
            <a:off x="1955800" y="3708400"/>
            <a:ext cx="22987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967FF1-A10F-CC47-8B8F-318B0781E760}"/>
              </a:ext>
            </a:extLst>
          </p:cNvPr>
          <p:cNvCxnSpPr>
            <a:cxnSpLocks/>
          </p:cNvCxnSpPr>
          <p:nvPr/>
        </p:nvCxnSpPr>
        <p:spPr>
          <a:xfrm>
            <a:off x="4840014" y="4855779"/>
            <a:ext cx="32161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1AD16C-919F-DB42-AC14-74D6D4EF41C5}"/>
              </a:ext>
            </a:extLst>
          </p:cNvPr>
          <p:cNvCxnSpPr>
            <a:cxnSpLocks/>
          </p:cNvCxnSpPr>
          <p:nvPr/>
        </p:nvCxnSpPr>
        <p:spPr>
          <a:xfrm>
            <a:off x="4984595" y="5151863"/>
            <a:ext cx="1193181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5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90F4-A580-704C-A2A3-F1848AB5C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Ustanove koje obavljaju znanstvenu djelatnost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77570-9304-154E-A1BF-0305CED54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2029522"/>
            <a:ext cx="10060630" cy="4716965"/>
          </a:xfrm>
        </p:spPr>
        <p:txBody>
          <a:bodyPr>
            <a:normAutofit fontScale="92500" lnSpcReduction="20000"/>
          </a:bodyPr>
          <a:lstStyle/>
          <a:p>
            <a:r>
              <a:rPr lang="en-HR" dirty="0">
                <a:solidFill>
                  <a:srgbClr val="FF0000"/>
                </a:solidFill>
              </a:rPr>
              <a:t>Visoka učilišta </a:t>
            </a:r>
            <a:r>
              <a:rPr lang="en-HR" dirty="0"/>
              <a:t>(Čl.6.)</a:t>
            </a:r>
          </a:p>
          <a:p>
            <a:pPr lvl="1"/>
            <a:r>
              <a:rPr lang="en-GB" dirty="0"/>
              <a:t>S</a:t>
            </a:r>
            <a:r>
              <a:rPr lang="en-HR" dirty="0"/>
              <a:t>veučilište</a:t>
            </a:r>
          </a:p>
          <a:p>
            <a:pPr lvl="1"/>
            <a:r>
              <a:rPr lang="en-HR" dirty="0"/>
              <a:t>Sastavnice sveučilišta - fakulteti</a:t>
            </a:r>
          </a:p>
          <a:p>
            <a:pPr lvl="1"/>
            <a:r>
              <a:rPr lang="en-HR" dirty="0"/>
              <a:t>Umjetnička akademija</a:t>
            </a:r>
          </a:p>
          <a:p>
            <a:pPr lvl="1"/>
            <a:r>
              <a:rPr lang="en-HR" dirty="0"/>
              <a:t>Veleučilište</a:t>
            </a:r>
          </a:p>
          <a:p>
            <a:r>
              <a:rPr lang="en-GB" sz="2000" b="0" i="0" dirty="0" err="1">
                <a:solidFill>
                  <a:srgbClr val="231F20"/>
                </a:solidFill>
                <a:effectLst/>
              </a:rPr>
              <a:t>Visoko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učilište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započinje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obavljati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djelatnost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nakon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provedene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akreditacije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i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upisa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u </a:t>
            </a:r>
            <a:r>
              <a:rPr lang="en-GB" sz="2000" b="0" i="0" dirty="0" err="1">
                <a:solidFill>
                  <a:srgbClr val="FF0000"/>
                </a:solidFill>
                <a:effectLst/>
              </a:rPr>
              <a:t>Upisnik</a:t>
            </a:r>
            <a:r>
              <a:rPr lang="en-GB" sz="20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FF0000"/>
                </a:solidFill>
                <a:effectLst/>
              </a:rPr>
              <a:t>visokih</a:t>
            </a:r>
            <a:r>
              <a:rPr lang="en-GB" sz="20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FF0000"/>
                </a:solidFill>
                <a:effectLst/>
              </a:rPr>
              <a:t>učilišta</a:t>
            </a:r>
            <a:r>
              <a:rPr lang="en-GB" sz="20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(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Čl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. 9, st.1.) koji </a:t>
            </a:r>
            <a:r>
              <a:rPr lang="en-GB" sz="2000" b="0" i="0" dirty="0" err="1">
                <a:solidFill>
                  <a:srgbClr val="231F20"/>
                </a:solidFill>
                <a:effectLst/>
              </a:rPr>
              <a:t>vodi</a:t>
            </a:r>
            <a:r>
              <a:rPr lang="en-GB" sz="2000" b="0" i="0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1" dirty="0" err="1">
                <a:solidFill>
                  <a:srgbClr val="231F20"/>
                </a:solidFill>
                <a:effectLst/>
              </a:rPr>
              <a:t>Ministarstvo</a:t>
            </a:r>
            <a:r>
              <a:rPr lang="en-GB" sz="2000" b="0" i="1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1" dirty="0" err="1">
                <a:solidFill>
                  <a:srgbClr val="231F20"/>
                </a:solidFill>
                <a:effectLst/>
              </a:rPr>
              <a:t>znanosti</a:t>
            </a:r>
            <a:r>
              <a:rPr lang="en-GB" sz="2000" b="0" i="1" dirty="0">
                <a:solidFill>
                  <a:srgbClr val="231F20"/>
                </a:solidFill>
                <a:effectLst/>
              </a:rPr>
              <a:t> </a:t>
            </a:r>
            <a:r>
              <a:rPr lang="en-GB" sz="2000" b="0" i="1" dirty="0" err="1">
                <a:solidFill>
                  <a:srgbClr val="231F20"/>
                </a:solidFill>
                <a:effectLst/>
              </a:rPr>
              <a:t>i</a:t>
            </a:r>
            <a:r>
              <a:rPr lang="en-GB" sz="2000" b="0" i="1" dirty="0">
                <a:solidFill>
                  <a:srgbClr val="231F20"/>
                </a:solidFill>
                <a:effectLst/>
              </a:rPr>
              <a:t> obrazovanja </a:t>
            </a:r>
            <a:r>
              <a:rPr lang="en-GB" sz="2000" b="0" i="1" dirty="0">
                <a:solidFill>
                  <a:srgbClr val="231F20"/>
                </a:solidFill>
                <a:effectLst/>
                <a:hlinkClick r:id="rId2"/>
              </a:rPr>
              <a:t>http://mzos.hr/dbApp/pregled.aspx?appName=ustanove_VU</a:t>
            </a:r>
            <a:endParaRPr lang="en-GB" sz="2000" b="0" i="1" dirty="0">
              <a:solidFill>
                <a:srgbClr val="231F20"/>
              </a:solidFill>
              <a:effectLst/>
            </a:endParaRPr>
          </a:p>
          <a:p>
            <a:pPr marL="0" indent="0">
              <a:buNone/>
            </a:pPr>
            <a:endParaRPr lang="en-GB" sz="2000" b="0" i="1" dirty="0">
              <a:solidFill>
                <a:srgbClr val="231F20"/>
              </a:solidFill>
              <a:effectLst/>
            </a:endParaRPr>
          </a:p>
          <a:p>
            <a:pPr lvl="1"/>
            <a:r>
              <a:rPr lang="en-GB" sz="1800" b="1" i="1" dirty="0">
                <a:solidFill>
                  <a:srgbClr val="231F20"/>
                </a:solidFill>
              </a:rPr>
              <a:t>130 </a:t>
            </a:r>
            <a:r>
              <a:rPr lang="en-GB" sz="1800" b="1" i="1" dirty="0" err="1">
                <a:solidFill>
                  <a:srgbClr val="231F20"/>
                </a:solidFill>
              </a:rPr>
              <a:t>visokih</a:t>
            </a:r>
            <a:r>
              <a:rPr lang="en-GB" sz="1800" b="1" i="1" dirty="0">
                <a:solidFill>
                  <a:srgbClr val="231F20"/>
                </a:solidFill>
              </a:rPr>
              <a:t> </a:t>
            </a:r>
            <a:r>
              <a:rPr lang="en-GB" sz="1800" b="1" i="1" dirty="0" err="1">
                <a:solidFill>
                  <a:srgbClr val="231F20"/>
                </a:solidFill>
              </a:rPr>
              <a:t>učilišta</a:t>
            </a:r>
            <a:r>
              <a:rPr lang="en-GB" sz="1800" b="1" i="1" dirty="0">
                <a:solidFill>
                  <a:srgbClr val="231F20"/>
                </a:solidFill>
              </a:rPr>
              <a:t> </a:t>
            </a:r>
            <a:r>
              <a:rPr lang="en-GB" sz="1800" i="1" dirty="0">
                <a:solidFill>
                  <a:srgbClr val="231F20"/>
                </a:solidFill>
              </a:rPr>
              <a:t>u </a:t>
            </a:r>
            <a:r>
              <a:rPr lang="en-GB" sz="1800" i="1" dirty="0" err="1">
                <a:solidFill>
                  <a:srgbClr val="231F20"/>
                </a:solidFill>
              </a:rPr>
              <a:t>Hrvatskoj</a:t>
            </a:r>
            <a:r>
              <a:rPr lang="en-GB" sz="1800" i="1" dirty="0">
                <a:solidFill>
                  <a:srgbClr val="231F20"/>
                </a:solidFill>
              </a:rPr>
              <a:t> </a:t>
            </a:r>
            <a:r>
              <a:rPr lang="en-GB" sz="1800" i="1" dirty="0" err="1">
                <a:solidFill>
                  <a:srgbClr val="231F20"/>
                </a:solidFill>
              </a:rPr>
              <a:t>upisanih</a:t>
            </a:r>
            <a:r>
              <a:rPr lang="en-GB" sz="1800" i="1" dirty="0">
                <a:solidFill>
                  <a:srgbClr val="231F20"/>
                </a:solidFill>
              </a:rPr>
              <a:t> u </a:t>
            </a:r>
            <a:r>
              <a:rPr lang="en-GB" sz="1800" i="1" dirty="0" err="1">
                <a:solidFill>
                  <a:srgbClr val="231F20"/>
                </a:solidFill>
              </a:rPr>
              <a:t>Upisnik</a:t>
            </a:r>
            <a:r>
              <a:rPr lang="en-GB" sz="1800" i="1" dirty="0">
                <a:solidFill>
                  <a:srgbClr val="231F20"/>
                </a:solidFill>
              </a:rPr>
              <a:t> 18.1.2024.</a:t>
            </a:r>
            <a:endParaRPr lang="en-GB" sz="1800" b="0" i="1" dirty="0">
              <a:solidFill>
                <a:srgbClr val="231F20"/>
              </a:solidFill>
              <a:effectLst/>
            </a:endParaRPr>
          </a:p>
          <a:p>
            <a:r>
              <a:rPr lang="en-GB" sz="2000" dirty="0" err="1">
                <a:solidFill>
                  <a:srgbClr val="FF0000"/>
                </a:solidFill>
              </a:rPr>
              <a:t>Znanstveni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instituti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(Čl.30, st.1,3)</a:t>
            </a:r>
          </a:p>
          <a:p>
            <a:pPr lvl="1"/>
            <a:r>
              <a:rPr lang="en-GB" sz="1800" dirty="0" err="1"/>
              <a:t>Javni</a:t>
            </a:r>
            <a:r>
              <a:rPr lang="en-GB" sz="1800" dirty="0"/>
              <a:t> – </a:t>
            </a:r>
            <a:r>
              <a:rPr lang="en-GB" sz="1800" dirty="0" err="1"/>
              <a:t>osnivač</a:t>
            </a:r>
            <a:r>
              <a:rPr lang="en-GB" sz="1800" dirty="0"/>
              <a:t> je </a:t>
            </a:r>
            <a:r>
              <a:rPr lang="en-GB" sz="1800" dirty="0" err="1"/>
              <a:t>Republika</a:t>
            </a:r>
            <a:r>
              <a:rPr lang="en-GB" sz="1800" dirty="0"/>
              <a:t> Hrvatska</a:t>
            </a:r>
          </a:p>
          <a:p>
            <a:pPr lvl="1"/>
            <a:r>
              <a:rPr lang="en-GB" sz="1800" dirty="0" err="1"/>
              <a:t>Privatni</a:t>
            </a:r>
            <a:r>
              <a:rPr lang="en-GB" sz="1800" dirty="0"/>
              <a:t> – </a:t>
            </a:r>
            <a:r>
              <a:rPr lang="en-GB" sz="1800" dirty="0" err="1"/>
              <a:t>fizička</a:t>
            </a:r>
            <a:r>
              <a:rPr lang="en-GB" sz="1800" dirty="0"/>
              <a:t> </a:t>
            </a:r>
            <a:r>
              <a:rPr lang="en-GB" sz="1800" dirty="0" err="1"/>
              <a:t>ili</a:t>
            </a:r>
            <a:r>
              <a:rPr lang="en-GB" sz="1800" dirty="0"/>
              <a:t> </a:t>
            </a:r>
            <a:r>
              <a:rPr lang="en-GB" sz="1800" dirty="0" err="1"/>
              <a:t>pravna</a:t>
            </a:r>
            <a:r>
              <a:rPr lang="en-GB" sz="1800" dirty="0"/>
              <a:t> </a:t>
            </a:r>
            <a:r>
              <a:rPr lang="en-GB" sz="1800" dirty="0" err="1"/>
              <a:t>osoba</a:t>
            </a:r>
            <a:endParaRPr lang="en-GB" sz="1800" dirty="0"/>
          </a:p>
          <a:p>
            <a:r>
              <a:rPr lang="en-GB" sz="2000" dirty="0" err="1"/>
              <a:t>Insituti</a:t>
            </a:r>
            <a:r>
              <a:rPr lang="en-GB" sz="2000" dirty="0"/>
              <a:t> </a:t>
            </a:r>
            <a:r>
              <a:rPr lang="en-GB" sz="2000" dirty="0" err="1"/>
              <a:t>započinju</a:t>
            </a:r>
            <a:r>
              <a:rPr lang="en-GB" sz="2000" dirty="0"/>
              <a:t> </a:t>
            </a:r>
            <a:r>
              <a:rPr lang="en-GB" sz="2000" dirty="0" err="1"/>
              <a:t>obavljati</a:t>
            </a:r>
            <a:r>
              <a:rPr lang="en-GB" sz="2000" dirty="0"/>
              <a:t> </a:t>
            </a:r>
            <a:r>
              <a:rPr lang="en-GB" sz="2000" dirty="0" err="1"/>
              <a:t>djelatnost</a:t>
            </a:r>
            <a:r>
              <a:rPr lang="en-GB" sz="2000" dirty="0"/>
              <a:t> </a:t>
            </a:r>
            <a:r>
              <a:rPr lang="en-GB" sz="2000" dirty="0" err="1"/>
              <a:t>nakon</a:t>
            </a:r>
            <a:r>
              <a:rPr lang="en-GB" sz="2000" dirty="0"/>
              <a:t> </a:t>
            </a:r>
            <a:r>
              <a:rPr lang="en-GB" sz="2000" dirty="0" err="1"/>
              <a:t>akreditacije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upisa</a:t>
            </a:r>
            <a:r>
              <a:rPr lang="en-GB" sz="2000" dirty="0"/>
              <a:t> u </a:t>
            </a:r>
            <a:r>
              <a:rPr lang="en-GB" sz="2000" dirty="0" err="1"/>
              <a:t>sudski</a:t>
            </a:r>
            <a:r>
              <a:rPr lang="en-GB" sz="2000" dirty="0"/>
              <a:t> </a:t>
            </a:r>
            <a:r>
              <a:rPr lang="en-GB" sz="2000" dirty="0" err="1"/>
              <a:t>registar</a:t>
            </a:r>
            <a:endParaRPr lang="en-GB" sz="2000" dirty="0"/>
          </a:p>
          <a:p>
            <a:pPr lvl="1"/>
            <a:r>
              <a:rPr lang="en-GB" sz="1800" dirty="0" err="1"/>
              <a:t>Oko</a:t>
            </a:r>
            <a:r>
              <a:rPr lang="en-GB" sz="1800" dirty="0"/>
              <a:t> 60-tak </a:t>
            </a:r>
            <a:r>
              <a:rPr lang="en-GB" sz="1800" dirty="0" err="1"/>
              <a:t>prema</a:t>
            </a:r>
            <a:r>
              <a:rPr lang="en-GB" sz="1800" dirty="0"/>
              <a:t> </a:t>
            </a:r>
            <a:r>
              <a:rPr lang="en-GB" sz="1800" dirty="0" err="1"/>
              <a:t>podacima</a:t>
            </a:r>
            <a:r>
              <a:rPr lang="en-GB" sz="1800" dirty="0"/>
              <a:t> </a:t>
            </a:r>
            <a:r>
              <a:rPr lang="en-GB" sz="1800" dirty="0" err="1"/>
              <a:t>Ministarstva</a:t>
            </a:r>
            <a:r>
              <a:rPr lang="en-GB" sz="1800" dirty="0"/>
              <a:t> (18.1.2024)</a:t>
            </a:r>
            <a:endParaRPr lang="en-HR" sz="1800" dirty="0"/>
          </a:p>
        </p:txBody>
      </p:sp>
    </p:spTree>
    <p:extLst>
      <p:ext uri="{BB962C8B-B14F-4D97-AF65-F5344CB8AC3E}">
        <p14:creationId xmlns:p14="http://schemas.microsoft.com/office/powerpoint/2010/main" val="17513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0160" y="2487403"/>
            <a:ext cx="9628632" cy="3689559"/>
          </a:xfrm>
        </p:spPr>
        <p:txBody>
          <a:bodyPr/>
          <a:lstStyle/>
          <a:p>
            <a:r>
              <a:rPr lang="hr-HR" sz="2400" dirty="0"/>
              <a:t>Javne znanstvene ustanove i znanstvenici koji </a:t>
            </a:r>
            <a:r>
              <a:rPr lang="hr-HR" sz="2400" u="sng" dirty="0"/>
              <a:t>nisu upisani </a:t>
            </a:r>
            <a:r>
              <a:rPr lang="hr-HR" sz="2400" dirty="0"/>
              <a:t>u </a:t>
            </a:r>
            <a:r>
              <a:rPr lang="hr-HR" sz="2400" dirty="0">
                <a:solidFill>
                  <a:srgbClr val="FF0000"/>
                </a:solidFill>
              </a:rPr>
              <a:t>Upisnike </a:t>
            </a:r>
            <a:r>
              <a:rPr lang="hr-HR" sz="2400" dirty="0"/>
              <a:t>Ministarstva </a:t>
            </a:r>
            <a:r>
              <a:rPr lang="hr-HR" sz="2400" u="sng" dirty="0"/>
              <a:t>ne mogu se financirati </a:t>
            </a:r>
            <a:r>
              <a:rPr lang="hr-HR" sz="2400" dirty="0"/>
              <a:t>iz državnog proračuna</a:t>
            </a:r>
            <a:endParaRPr lang="ta-IN" sz="2400" dirty="0"/>
          </a:p>
          <a:p>
            <a:endParaRPr lang="hr-HR" sz="2400" dirty="0"/>
          </a:p>
          <a:p>
            <a:r>
              <a:rPr lang="hr-HR" sz="2400" dirty="0"/>
              <a:t>Upis znanstvenika se provodi temeljem odluke o </a:t>
            </a:r>
            <a:r>
              <a:rPr lang="hr-HR" sz="2400" dirty="0">
                <a:solidFill>
                  <a:srgbClr val="FF0000"/>
                </a:solidFill>
              </a:rPr>
              <a:t>izboru na znanstvena i/ili znanstveno-nastavna radna mjesta.</a:t>
            </a:r>
            <a:r>
              <a:rPr lang="hr-HR" sz="2400" dirty="0"/>
              <a:t> </a:t>
            </a:r>
            <a:r>
              <a:rPr lang="hr-HR" sz="2400" dirty="0">
                <a:solidFill>
                  <a:srgbClr val="FF0000"/>
                </a:solidFill>
              </a:rPr>
              <a:t>Uvjete određuje Nacionalno vijeće za znanost,  visoko obrazovanje i tehnološki razvoj Pravilnikom</a:t>
            </a:r>
          </a:p>
          <a:p>
            <a:r>
              <a:rPr lang="hr-HR" sz="2200" dirty="0"/>
              <a:t>( Pravilnik o izboru na radna mjesta - kriteriji)</a:t>
            </a:r>
          </a:p>
          <a:p>
            <a:endParaRPr lang="ta-IN" altLang="x-none" sz="2400" dirty="0">
              <a:latin typeface="Latha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en-US" altLang="x-none" dirty="0"/>
          </a:p>
          <a:p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3385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Znanstvenici i istraživači (Čl.38)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59" y="1922887"/>
            <a:ext cx="10724607" cy="49351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1800" dirty="0">
                <a:solidFill>
                  <a:srgbClr val="FF0000"/>
                </a:solidFill>
              </a:rPr>
              <a:t>ZNANSTVENA radna mjesta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Znanstveni suradnik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Viši znanstveni suradnik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Znanstveni savjetnik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Znanstveni savjetnik u trajnom izboru</a:t>
            </a:r>
          </a:p>
          <a:p>
            <a:pPr lvl="1">
              <a:lnSpc>
                <a:spcPct val="90000"/>
              </a:lnSpc>
              <a:buNone/>
            </a:pPr>
            <a:endParaRPr lang="hr-HR" sz="1800" dirty="0"/>
          </a:p>
          <a:p>
            <a:pPr>
              <a:lnSpc>
                <a:spcPct val="90000"/>
              </a:lnSpc>
            </a:pPr>
            <a:r>
              <a:rPr lang="hr-HR" sz="1800" dirty="0">
                <a:solidFill>
                  <a:srgbClr val="FF0000"/>
                </a:solidFill>
              </a:rPr>
              <a:t>ZNANSTVENO-NASTAVNA radna mjesta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Docent (doc. dr. </a:t>
            </a:r>
            <a:r>
              <a:rPr lang="hr-HR" sz="1800" dirty="0" err="1"/>
              <a:t>sc</a:t>
            </a:r>
            <a:r>
              <a:rPr lang="hr-HR" sz="1800" dirty="0"/>
              <a:t>.)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Izvanredni profesor (izv. prof. dr. </a:t>
            </a:r>
            <a:r>
              <a:rPr lang="hr-HR" sz="1800" dirty="0" err="1"/>
              <a:t>sc</a:t>
            </a:r>
            <a:r>
              <a:rPr lang="hr-HR" sz="1800" dirty="0"/>
              <a:t>.)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Redoviti profesor (prof. dr. </a:t>
            </a:r>
            <a:r>
              <a:rPr lang="hr-HR" sz="1800" dirty="0" err="1"/>
              <a:t>sc</a:t>
            </a:r>
            <a:r>
              <a:rPr lang="hr-HR" sz="1800" dirty="0"/>
              <a:t>.)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Redoviti profesor u trajnom izboru (prof. dr. </a:t>
            </a:r>
            <a:r>
              <a:rPr lang="hr-HR" sz="1800" dirty="0" err="1"/>
              <a:t>sc</a:t>
            </a:r>
            <a:r>
              <a:rPr lang="hr-HR" sz="1800" dirty="0"/>
              <a:t>.)</a:t>
            </a:r>
          </a:p>
          <a:p>
            <a:pPr lvl="1">
              <a:lnSpc>
                <a:spcPct val="90000"/>
              </a:lnSpc>
              <a:buNone/>
            </a:pPr>
            <a:endParaRPr lang="hr-HR" sz="1800" dirty="0"/>
          </a:p>
          <a:p>
            <a:pPr>
              <a:lnSpc>
                <a:spcPct val="90000"/>
              </a:lnSpc>
            </a:pPr>
            <a:r>
              <a:rPr lang="hr-HR" sz="1800" dirty="0">
                <a:solidFill>
                  <a:srgbClr val="FF0000"/>
                </a:solidFill>
              </a:rPr>
              <a:t>SURADNIČKA radna mjesta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Asistent</a:t>
            </a:r>
          </a:p>
          <a:p>
            <a:pPr lvl="1">
              <a:lnSpc>
                <a:spcPct val="90000"/>
              </a:lnSpc>
            </a:pPr>
            <a:r>
              <a:rPr lang="hr-HR" sz="1800" dirty="0"/>
              <a:t>Viši asistent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6EF60-BA10-BD41-8C2D-DD5B0DD760CF}"/>
              </a:ext>
            </a:extLst>
          </p:cNvPr>
          <p:cNvSpPr txBox="1"/>
          <p:nvPr/>
        </p:nvSpPr>
        <p:spPr>
          <a:xfrm>
            <a:off x="8164287" y="2586446"/>
            <a:ext cx="384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Kratice naziva znanstveno-nastavnih radnih mjesta na kojima su zaposleni znanstvenici pišu se</a:t>
            </a:r>
            <a:r>
              <a:rPr lang="en-HR" dirty="0">
                <a:solidFill>
                  <a:srgbClr val="FF0000"/>
                </a:solidFill>
              </a:rPr>
              <a:t> ispred imena 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HR" dirty="0">
                <a:solidFill>
                  <a:srgbClr val="FF0000"/>
                </a:solidFill>
              </a:rPr>
              <a:t> prezimena</a:t>
            </a:r>
            <a:r>
              <a:rPr lang="en-HR" dirty="0"/>
              <a:t>:</a:t>
            </a:r>
          </a:p>
          <a:p>
            <a:endParaRPr lang="en-HR" dirty="0"/>
          </a:p>
          <a:p>
            <a:r>
              <a:rPr lang="en-HR" dirty="0"/>
              <a:t>Izv. </a:t>
            </a:r>
            <a:r>
              <a:rPr lang="en-GB" dirty="0"/>
              <a:t>p</a:t>
            </a:r>
            <a:r>
              <a:rPr lang="en-HR" dirty="0"/>
              <a:t>rof. dr. sc. Hrvoje Horvat</a:t>
            </a: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5734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631C-FE59-1D4B-AA13-1CE09B3D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dirty="0"/>
              <a:t>Nastavna radna mjesta (Čl. 38)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77A56-DA47-5045-8F85-5B9DCC9A4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2190749"/>
            <a:ext cx="11743508" cy="43537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N</a:t>
            </a:r>
            <a:r>
              <a:rPr lang="en-HR" dirty="0">
                <a:solidFill>
                  <a:srgbClr val="FF0000"/>
                </a:solidFill>
              </a:rPr>
              <a:t>ASTAVNA RADNA MJESTA</a:t>
            </a:r>
          </a:p>
          <a:p>
            <a:r>
              <a:rPr lang="en-GB" dirty="0">
                <a:solidFill>
                  <a:srgbClr val="FF0000"/>
                </a:solidFill>
              </a:rPr>
              <a:t>N</a:t>
            </a:r>
            <a:r>
              <a:rPr lang="en-HR" dirty="0">
                <a:solidFill>
                  <a:srgbClr val="FF0000"/>
                </a:solidFill>
              </a:rPr>
              <a:t>a sveučilištu </a:t>
            </a:r>
            <a:r>
              <a:rPr lang="en-HR" dirty="0"/>
              <a:t>– ako izvode kolegije koji ne zahtjevaju znanstveni pristup; </a:t>
            </a:r>
          </a:p>
          <a:p>
            <a:pPr marL="0" indent="0">
              <a:buNone/>
            </a:pPr>
            <a:r>
              <a:rPr lang="en-HR" dirty="0"/>
              <a:t>    poučavanje jezika,  poučavanje stranog jezika</a:t>
            </a:r>
          </a:p>
          <a:p>
            <a:r>
              <a:rPr lang="en-HR" dirty="0">
                <a:solidFill>
                  <a:srgbClr val="FF0000"/>
                </a:solidFill>
              </a:rPr>
              <a:t>Na veleučilištu </a:t>
            </a:r>
            <a:r>
              <a:rPr lang="en-HR" dirty="0"/>
              <a:t>– stručni studiji</a:t>
            </a:r>
          </a:p>
          <a:p>
            <a:pPr marL="0" indent="0">
              <a:buNone/>
            </a:pPr>
            <a:endParaRPr lang="en-HR" dirty="0"/>
          </a:p>
          <a:p>
            <a:pPr lvl="1"/>
            <a:r>
              <a:rPr lang="en-GB" dirty="0"/>
              <a:t>P</a:t>
            </a:r>
            <a:r>
              <a:rPr lang="en-HR" dirty="0"/>
              <a:t>redavač (pred.)</a:t>
            </a:r>
          </a:p>
          <a:p>
            <a:pPr lvl="1"/>
            <a:r>
              <a:rPr lang="en-GB" dirty="0"/>
              <a:t>V</a:t>
            </a:r>
            <a:r>
              <a:rPr lang="en-HR" dirty="0"/>
              <a:t>iši predavač (v. pred.)</a:t>
            </a:r>
          </a:p>
          <a:p>
            <a:pPr lvl="1"/>
            <a:r>
              <a:rPr lang="en-GB" dirty="0"/>
              <a:t>P</a:t>
            </a:r>
            <a:r>
              <a:rPr lang="en-HR" dirty="0"/>
              <a:t>rofesor stručnog studija </a:t>
            </a:r>
            <a:r>
              <a:rPr lang="en-GB" dirty="0"/>
              <a:t>i</a:t>
            </a:r>
            <a:r>
              <a:rPr lang="en-HR" dirty="0"/>
              <a:t> profesor stručnog studija u trajnom izboru ( prof. struč. </a:t>
            </a:r>
            <a:r>
              <a:rPr lang="en-GB" dirty="0"/>
              <a:t>s</a:t>
            </a:r>
            <a:r>
              <a:rPr lang="en-HR" dirty="0"/>
              <a:t>tud.)</a:t>
            </a:r>
          </a:p>
          <a:p>
            <a:pPr marL="0" indent="0">
              <a:buNone/>
            </a:pPr>
            <a:endParaRPr lang="en-HR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C6BD7-70CE-DC40-8420-909DB55CAD8A}"/>
              </a:ext>
            </a:extLst>
          </p:cNvPr>
          <p:cNvSpPr txBox="1"/>
          <p:nvPr/>
        </p:nvSpPr>
        <p:spPr>
          <a:xfrm>
            <a:off x="9287691" y="3429000"/>
            <a:ext cx="26169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Kratice naziva nastavnih radnih mjesta na kojima su zaposleni nastavnici pišu se </a:t>
            </a:r>
            <a:r>
              <a:rPr lang="en-HR" dirty="0">
                <a:solidFill>
                  <a:srgbClr val="FF0000"/>
                </a:solidFill>
              </a:rPr>
              <a:t>iza imena 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HR" dirty="0">
                <a:solidFill>
                  <a:srgbClr val="FF0000"/>
                </a:solidFill>
              </a:rPr>
              <a:t> prezimena</a:t>
            </a:r>
            <a:r>
              <a:rPr lang="en-HR" dirty="0"/>
              <a:t> osobe:</a:t>
            </a:r>
          </a:p>
          <a:p>
            <a:endParaRPr lang="en-HR" dirty="0"/>
          </a:p>
          <a:p>
            <a:r>
              <a:rPr lang="en-HR" dirty="0"/>
              <a:t>Hrvoje Horvat, v. pred.</a:t>
            </a:r>
          </a:p>
        </p:txBody>
      </p:sp>
    </p:spTree>
    <p:extLst>
      <p:ext uri="{BB962C8B-B14F-4D97-AF65-F5344CB8AC3E}">
        <p14:creationId xmlns:p14="http://schemas.microsoft.com/office/powerpoint/2010/main" val="41967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Pojam znanstvenog istraživanja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024743"/>
            <a:ext cx="9628632" cy="460833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hr-HR" dirty="0"/>
              <a:t>ZNANSTVENO ISTRAŽIVANJE: sustavna kreativna djelatnost stvaranja </a:t>
            </a:r>
            <a:r>
              <a:rPr lang="hr-HR" u="sng" dirty="0">
                <a:solidFill>
                  <a:srgbClr val="FF0000"/>
                </a:solidFill>
              </a:rPr>
              <a:t>novih znanja</a:t>
            </a:r>
          </a:p>
          <a:p>
            <a:pPr>
              <a:lnSpc>
                <a:spcPct val="80000"/>
              </a:lnSpc>
            </a:pPr>
            <a:endParaRPr lang="hr-HR" dirty="0"/>
          </a:p>
          <a:p>
            <a:pPr>
              <a:lnSpc>
                <a:spcPct val="80000"/>
              </a:lnSpc>
            </a:pPr>
            <a:r>
              <a:rPr lang="hr-HR" dirty="0"/>
              <a:t>Temeljna svrha otkrivanje </a:t>
            </a:r>
            <a:r>
              <a:rPr lang="hr-HR" u="sng" dirty="0">
                <a:solidFill>
                  <a:srgbClr val="FF0000"/>
                </a:solidFill>
              </a:rPr>
              <a:t>novih znanja </a:t>
            </a:r>
            <a:r>
              <a:rPr lang="hr-HR" dirty="0"/>
              <a:t>pomoću </a:t>
            </a:r>
            <a:r>
              <a:rPr lang="hr-HR" u="sng" dirty="0">
                <a:solidFill>
                  <a:srgbClr val="FF0000"/>
                </a:solidFill>
              </a:rPr>
              <a:t>znanstvenih metoda</a:t>
            </a:r>
            <a:r>
              <a:rPr lang="hr-HR" dirty="0"/>
              <a:t>.</a:t>
            </a:r>
          </a:p>
          <a:p>
            <a:pPr>
              <a:lnSpc>
                <a:spcPct val="80000"/>
              </a:lnSpc>
            </a:pPr>
            <a:endParaRPr lang="hr-HR" dirty="0"/>
          </a:p>
          <a:p>
            <a:pPr>
              <a:lnSpc>
                <a:spcPct val="80000"/>
              </a:lnSpc>
              <a:buNone/>
            </a:pPr>
            <a:endParaRPr lang="hr-HR" dirty="0"/>
          </a:p>
          <a:p>
            <a:pPr>
              <a:lnSpc>
                <a:spcPct val="80000"/>
              </a:lnSpc>
            </a:pPr>
            <a:r>
              <a:rPr lang="hr-HR" dirty="0"/>
              <a:t>Rezultati moraju predstavljati nešto </a:t>
            </a:r>
            <a:r>
              <a:rPr lang="hr-HR" u="sng" dirty="0"/>
              <a:t>novo</a:t>
            </a:r>
            <a:r>
              <a:rPr lang="hr-HR" dirty="0"/>
              <a:t> (ili inovirano); </a:t>
            </a:r>
          </a:p>
          <a:p>
            <a:pPr>
              <a:lnSpc>
                <a:spcPct val="80000"/>
              </a:lnSpc>
            </a:pPr>
            <a:endParaRPr lang="hr-HR" dirty="0"/>
          </a:p>
          <a:p>
            <a:pPr>
              <a:lnSpc>
                <a:spcPct val="80000"/>
              </a:lnSpc>
            </a:pPr>
            <a:r>
              <a:rPr lang="hr-HR" dirty="0"/>
              <a:t>Moraju biti </a:t>
            </a:r>
            <a:r>
              <a:rPr lang="hr-HR" u="sng" dirty="0">
                <a:solidFill>
                  <a:srgbClr val="FF0000"/>
                </a:solidFill>
              </a:rPr>
              <a:t>doprinos</a:t>
            </a:r>
            <a:r>
              <a:rPr lang="hr-HR" dirty="0"/>
              <a:t> svjetskoj riznici znanja; vrednuju se objavljivanjem u znanstvenim publikacijama</a:t>
            </a:r>
          </a:p>
          <a:p>
            <a:pPr marL="0" indent="0">
              <a:lnSpc>
                <a:spcPct val="80000"/>
              </a:lnSpc>
              <a:buNone/>
            </a:pPr>
            <a:endParaRPr lang="hr-HR" dirty="0"/>
          </a:p>
          <a:p>
            <a:pPr lvl="2">
              <a:lnSpc>
                <a:spcPct val="80000"/>
              </a:lnSpc>
            </a:pPr>
            <a:r>
              <a:rPr lang="hr-HR" dirty="0">
                <a:solidFill>
                  <a:srgbClr val="FF0000"/>
                </a:solidFill>
              </a:rPr>
              <a:t>Prijava teme Dr.Sc.1 sadržava obveznu rubriku : </a:t>
            </a:r>
            <a:r>
              <a:rPr lang="hr-HR" u="sng" dirty="0">
                <a:solidFill>
                  <a:srgbClr val="FF0000"/>
                </a:solidFill>
              </a:rPr>
              <a:t>znanstveni doprinos </a:t>
            </a:r>
            <a:r>
              <a:rPr lang="hr-HR" dirty="0">
                <a:solidFill>
                  <a:srgbClr val="FF0000"/>
                </a:solidFill>
              </a:rPr>
              <a:t>doktorskog rada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038AD5A-508B-C345-A164-66E427825C32}"/>
              </a:ext>
            </a:extLst>
          </p:cNvPr>
          <p:cNvSpPr/>
          <p:nvPr/>
        </p:nvSpPr>
        <p:spPr>
          <a:xfrm>
            <a:off x="1399902" y="6165576"/>
            <a:ext cx="1038497" cy="238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39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Vrste znanstvenog istraživanja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Znanstvena istraživanja se dijele na (Čl. 83):</a:t>
            </a:r>
          </a:p>
          <a:p>
            <a:pPr>
              <a:buNone/>
            </a:pPr>
            <a:endParaRPr lang="hr-HR" dirty="0"/>
          </a:p>
          <a:p>
            <a:pPr lvl="1"/>
            <a:r>
              <a:rPr lang="hr-HR" sz="2400" dirty="0"/>
              <a:t> TEMELJNA (FUNDAMENTALNA)</a:t>
            </a:r>
          </a:p>
          <a:p>
            <a:pPr lvl="1">
              <a:buNone/>
            </a:pPr>
            <a:r>
              <a:rPr lang="hr-HR" sz="2400" i="1" dirty="0"/>
              <a:t>	Basic  research</a:t>
            </a:r>
          </a:p>
          <a:p>
            <a:pPr lvl="1">
              <a:buNone/>
            </a:pPr>
            <a:endParaRPr lang="hr-HR" sz="2400" i="1" dirty="0"/>
          </a:p>
          <a:p>
            <a:pPr lvl="1"/>
            <a:r>
              <a:rPr lang="hr-HR" sz="2400" dirty="0"/>
              <a:t>PRIMJENJENA (APLIKATIVNA)</a:t>
            </a:r>
          </a:p>
          <a:p>
            <a:pPr lvl="1">
              <a:buNone/>
            </a:pPr>
            <a:r>
              <a:rPr lang="hr-HR" sz="2400" dirty="0"/>
              <a:t> 	</a:t>
            </a:r>
            <a:r>
              <a:rPr lang="hr-HR" sz="2400" i="1" dirty="0"/>
              <a:t>Applied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Temeljno (fundamentalno) istraživanje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3728357"/>
            <a:ext cx="4489704" cy="2166257"/>
          </a:xfrm>
        </p:spPr>
        <p:txBody>
          <a:bodyPr>
            <a:normAutofit fontScale="55000" lnSpcReduction="20000"/>
          </a:bodyPr>
          <a:lstStyle/>
          <a:p>
            <a:pPr lvl="1"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3600" dirty="0"/>
              <a:t>Teorijski</a:t>
            </a:r>
          </a:p>
          <a:p>
            <a:pPr lvl="1">
              <a:lnSpc>
                <a:spcPct val="90000"/>
              </a:lnSpc>
            </a:pPr>
            <a:r>
              <a:rPr lang="hr-HR" sz="3600" dirty="0"/>
              <a:t>eksperimentalni 			</a:t>
            </a:r>
          </a:p>
          <a:p>
            <a:pPr lvl="1">
              <a:lnSpc>
                <a:spcPct val="90000"/>
              </a:lnSpc>
            </a:pPr>
            <a:r>
              <a:rPr lang="hr-HR" sz="3600" dirty="0"/>
              <a:t>i (ili) terenski rad</a:t>
            </a:r>
          </a:p>
          <a:p>
            <a:pPr lvl="1">
              <a:lnSpc>
                <a:spcPct val="90000"/>
              </a:lnSpc>
              <a:buNone/>
            </a:pPr>
            <a:endParaRPr lang="hr-HR" sz="2400" dirty="0"/>
          </a:p>
          <a:p>
            <a:pPr marL="457200" lvl="1" indent="0">
              <a:lnSpc>
                <a:spcPct val="90000"/>
              </a:lnSpc>
              <a:buNone/>
            </a:pPr>
            <a:endParaRPr lang="hr-HR" sz="2400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C62E52-42EF-B047-885C-3F2269711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3829" y="3566640"/>
            <a:ext cx="4224963" cy="241662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sz="3600" dirty="0"/>
              <a:t>Otkriva:</a:t>
            </a:r>
          </a:p>
          <a:p>
            <a:r>
              <a:rPr lang="hr-HR" sz="3600" dirty="0"/>
              <a:t> pojave, </a:t>
            </a:r>
          </a:p>
          <a:p>
            <a:r>
              <a:rPr lang="hr-HR" sz="3600" dirty="0"/>
              <a:t>procese, 	</a:t>
            </a:r>
          </a:p>
          <a:p>
            <a:r>
              <a:rPr lang="hr-HR" sz="3600" dirty="0"/>
              <a:t>uzročno-posljedične veze i </a:t>
            </a:r>
          </a:p>
          <a:p>
            <a:r>
              <a:rPr lang="hr-HR" sz="3600" dirty="0"/>
              <a:t>zakonitosti u prirodi i društvu </a:t>
            </a:r>
          </a:p>
          <a:p>
            <a:pPr marL="0" indent="0">
              <a:buNone/>
            </a:pPr>
            <a:r>
              <a:rPr lang="hr-HR" sz="2000" dirty="0"/>
              <a:t>		</a:t>
            </a:r>
          </a:p>
          <a:p>
            <a:endParaRPr lang="en-HR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8F5C68F-0841-DC4F-953A-A07D21834194}"/>
              </a:ext>
            </a:extLst>
          </p:cNvPr>
          <p:cNvSpPr/>
          <p:nvPr/>
        </p:nvSpPr>
        <p:spPr>
          <a:xfrm>
            <a:off x="5018969" y="40592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6EA73-9833-1A41-BEDD-284607EDE669}"/>
              </a:ext>
            </a:extLst>
          </p:cNvPr>
          <p:cNvSpPr txBox="1"/>
          <p:nvPr/>
        </p:nvSpPr>
        <p:spPr>
          <a:xfrm>
            <a:off x="838199" y="1981040"/>
            <a:ext cx="10722429" cy="1394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hr-HR" sz="2400" dirty="0"/>
              <a:t>Istraživanje koje </a:t>
            </a:r>
            <a:r>
              <a:rPr lang="hr-HR" sz="2400" dirty="0">
                <a:solidFill>
                  <a:schemeClr val="tx2"/>
                </a:solidFill>
              </a:rPr>
              <a:t>povećava opći fond znanja</a:t>
            </a:r>
            <a:r>
              <a:rPr lang="hr-HR" sz="2400" dirty="0"/>
              <a:t> 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hr-HR" sz="2400" dirty="0"/>
          </a:p>
          <a:p>
            <a:pPr marL="1257300" lvl="2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hr-HR" sz="2200" dirty="0"/>
              <a:t>nema / </a:t>
            </a:r>
            <a:r>
              <a:rPr lang="hr-HR" sz="2200" u="sng" dirty="0">
                <a:solidFill>
                  <a:schemeClr val="tx2"/>
                </a:solidFill>
              </a:rPr>
              <a:t>ne mora imati praktičnu primjenu rezultat</a:t>
            </a:r>
            <a:r>
              <a:rPr lang="hr-HR" sz="2200" dirty="0">
                <a:solidFill>
                  <a:schemeClr val="tx2"/>
                </a:solidFill>
              </a:rPr>
              <a:t>a</a:t>
            </a:r>
            <a:r>
              <a:rPr lang="hr-HR" sz="2200" dirty="0"/>
              <a:t> (UNESCO)</a:t>
            </a:r>
          </a:p>
          <a:p>
            <a:pPr marL="1257300" lvl="2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hr-HR" sz="2400" u="sng" dirty="0"/>
              <a:t>nema komercijalne ciljeve</a:t>
            </a:r>
            <a:endParaRPr lang="hr-HR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A62DD-B5A1-3B4B-8231-47065D12DA7B}"/>
              </a:ext>
            </a:extLst>
          </p:cNvPr>
          <p:cNvSpPr txBox="1"/>
          <p:nvPr/>
        </p:nvSpPr>
        <p:spPr>
          <a:xfrm>
            <a:off x="1741714" y="5943600"/>
            <a:ext cx="492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hr-HR" sz="2400" dirty="0"/>
              <a:t>Osnova za primijenjena istraživanja </a:t>
            </a:r>
          </a:p>
        </p:txBody>
      </p:sp>
    </p:spTree>
    <p:extLst>
      <p:ext uri="{BB962C8B-B14F-4D97-AF65-F5344CB8AC3E}">
        <p14:creationId xmlns:p14="http://schemas.microsoft.com/office/powerpoint/2010/main" val="15126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Znanost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Znanost – lat.: SCIENTIA</a:t>
            </a:r>
            <a:endParaRPr lang="ta-IN" dirty="0"/>
          </a:p>
          <a:p>
            <a:endParaRPr lang="hr-HR" dirty="0"/>
          </a:p>
          <a:p>
            <a:pPr lvl="3"/>
            <a:r>
              <a:rPr lang="hr-HR" sz="1800" dirty="0"/>
              <a:t>Engl.: science</a:t>
            </a:r>
          </a:p>
          <a:p>
            <a:pPr lvl="3"/>
            <a:r>
              <a:rPr lang="hr-HR" sz="1800" dirty="0"/>
              <a:t>Tal. : scienza</a:t>
            </a:r>
          </a:p>
          <a:p>
            <a:pPr lvl="3"/>
            <a:r>
              <a:rPr lang="hr-HR" sz="1800" dirty="0"/>
              <a:t>Franc.: la science</a:t>
            </a:r>
          </a:p>
          <a:p>
            <a:pPr lvl="3"/>
            <a:r>
              <a:rPr lang="hr-HR" sz="1800" dirty="0"/>
              <a:t>Njem.: die Wissenschaft</a:t>
            </a:r>
          </a:p>
          <a:p>
            <a:pPr marL="1371600" lvl="3" indent="0">
              <a:buNone/>
            </a:pPr>
            <a:endParaRPr lang="ta-IN" dirty="0"/>
          </a:p>
          <a:p>
            <a:pPr marL="1371600" lvl="3" indent="0">
              <a:buNone/>
            </a:pPr>
            <a:endParaRPr lang="ta-IN" dirty="0"/>
          </a:p>
          <a:p>
            <a:pPr marL="1371600" lvl="3" indent="0">
              <a:buNone/>
            </a:pPr>
            <a:endParaRPr lang="ta-IN" dirty="0"/>
          </a:p>
          <a:p>
            <a:pPr marL="1371600" lvl="3" indent="0">
              <a:buNone/>
            </a:pPr>
            <a:endParaRPr lang="hr-HR" dirty="0"/>
          </a:p>
          <a:p>
            <a:pPr lvl="1"/>
            <a:r>
              <a:rPr lang="hr-HR" dirty="0"/>
              <a:t>Različiti termini u uporabi – različito značenje</a:t>
            </a:r>
          </a:p>
          <a:p>
            <a:pPr lvl="1"/>
            <a:r>
              <a:rPr lang="hr-HR" dirty="0"/>
              <a:t>Znanost - nauka – nauk nisu sinonimi</a:t>
            </a:r>
          </a:p>
          <a:p>
            <a:pPr lvl="2">
              <a:buNone/>
            </a:pPr>
            <a:r>
              <a:rPr lang="hr-HR" dirty="0"/>
              <a:t>(kao niti znanstvenik-naučenjak-naučnik)</a:t>
            </a:r>
          </a:p>
          <a:p>
            <a:endParaRPr lang="hr-HR" dirty="0"/>
          </a:p>
        </p:txBody>
      </p:sp>
      <p:sp>
        <p:nvSpPr>
          <p:cNvPr id="4" name="Prugasta strelica udesno 3"/>
          <p:cNvSpPr/>
          <p:nvPr/>
        </p:nvSpPr>
        <p:spPr>
          <a:xfrm rot="5400000">
            <a:off x="1785807" y="4355174"/>
            <a:ext cx="544481" cy="32835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43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993451"/>
            <a:ext cx="9628632" cy="4864549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hr-HR" dirty="0"/>
              <a:t>Fundamentalna istraživanja najviše provode </a:t>
            </a:r>
            <a:r>
              <a:rPr lang="hr-HR" dirty="0">
                <a:solidFill>
                  <a:schemeClr val="tx2"/>
                </a:solidFill>
              </a:rPr>
              <a:t>velike i bogate države, ekonomske integracije i kompanije</a:t>
            </a:r>
          </a:p>
          <a:p>
            <a:pPr>
              <a:lnSpc>
                <a:spcPct val="80000"/>
              </a:lnSpc>
              <a:buNone/>
            </a:pPr>
            <a:endParaRPr lang="hr-HR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hr-HR" dirty="0"/>
              <a:t>Zahtijevaju </a:t>
            </a:r>
            <a:r>
              <a:rPr lang="hr-HR" dirty="0">
                <a:solidFill>
                  <a:schemeClr val="tx2"/>
                </a:solidFill>
              </a:rPr>
              <a:t>veliki financijski kapital</a:t>
            </a:r>
            <a:r>
              <a:rPr lang="hr-HR" dirty="0"/>
              <a:t>, </a:t>
            </a:r>
            <a:r>
              <a:rPr lang="hr-HR" dirty="0">
                <a:solidFill>
                  <a:schemeClr val="tx2"/>
                </a:solidFill>
              </a:rPr>
              <a:t>veliku i suvremenu znanstvenoistraživačku infrastrukturu</a:t>
            </a:r>
            <a:r>
              <a:rPr lang="hr-HR" dirty="0"/>
              <a:t> (laboratoriji, postrojenja, biblioteke, informatičke službe, izdavaštvo...)</a:t>
            </a:r>
          </a:p>
          <a:p>
            <a:pPr>
              <a:lnSpc>
                <a:spcPct val="80000"/>
              </a:lnSpc>
              <a:buNone/>
            </a:pPr>
            <a:endParaRPr lang="hr-HR" dirty="0"/>
          </a:p>
          <a:p>
            <a:pPr>
              <a:lnSpc>
                <a:spcPct val="80000"/>
              </a:lnSpc>
            </a:pPr>
            <a:r>
              <a:rPr lang="hr-HR" dirty="0"/>
              <a:t>Zahtijevaju angažman i koncentraciju </a:t>
            </a:r>
            <a:r>
              <a:rPr lang="hr-HR" dirty="0">
                <a:solidFill>
                  <a:schemeClr val="tx2"/>
                </a:solidFill>
              </a:rPr>
              <a:t>većeg broja istaknutih stručnjaka</a:t>
            </a:r>
            <a:r>
              <a:rPr lang="hr-HR" dirty="0"/>
              <a:t> nekog znanstvenog područja</a:t>
            </a:r>
          </a:p>
          <a:p>
            <a:pPr>
              <a:lnSpc>
                <a:spcPct val="80000"/>
              </a:lnSpc>
              <a:buNone/>
            </a:pPr>
            <a:endParaRPr lang="hr-HR" dirty="0"/>
          </a:p>
          <a:p>
            <a:pPr>
              <a:lnSpc>
                <a:spcPct val="80000"/>
              </a:lnSpc>
            </a:pPr>
            <a:r>
              <a:rPr lang="hr-HR" dirty="0"/>
              <a:t>Istraživanja su u pravilu </a:t>
            </a:r>
            <a:r>
              <a:rPr lang="hr-HR" dirty="0">
                <a:solidFill>
                  <a:schemeClr val="tx2"/>
                </a:solidFill>
              </a:rPr>
              <a:t>dugoročna (više desetljeća)</a:t>
            </a:r>
          </a:p>
          <a:p>
            <a:pPr>
              <a:lnSpc>
                <a:spcPct val="80000"/>
              </a:lnSpc>
              <a:buNone/>
            </a:pPr>
            <a:endParaRPr lang="hr-HR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hr-HR" dirty="0"/>
              <a:t>Neizvjesna učinkovitost rezultata istraživanja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5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Primijenjeno (aplikativno) istraživanje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10201926" cy="46672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400" dirty="0"/>
              <a:t>Primijenjeno znanstveno istraživanja obuhvaća</a:t>
            </a:r>
            <a:r>
              <a:rPr lang="ta-IN" sz="2400" dirty="0"/>
              <a:t>:</a:t>
            </a:r>
            <a:endParaRPr lang="hr-HR" sz="2400" dirty="0"/>
          </a:p>
          <a:p>
            <a:pPr marL="0" indent="0"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200" dirty="0"/>
              <a:t>Industrijsko istraživanje</a:t>
            </a:r>
          </a:p>
          <a:p>
            <a:pPr lvl="1">
              <a:lnSpc>
                <a:spcPct val="90000"/>
              </a:lnSpc>
            </a:pPr>
            <a:r>
              <a:rPr lang="hr-HR" sz="2200" dirty="0"/>
              <a:t>Eksperimentalni razvoj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ta-IN" sz="2200" dirty="0"/>
          </a:p>
          <a:p>
            <a:pPr lvl="1">
              <a:lnSpc>
                <a:spcPct val="90000"/>
              </a:lnSpc>
            </a:pPr>
            <a:endParaRPr lang="ta-IN" dirty="0"/>
          </a:p>
          <a:p>
            <a:pPr lvl="1">
              <a:lnSpc>
                <a:spcPct val="90000"/>
              </a:lnSpc>
            </a:pPr>
            <a:r>
              <a:rPr lang="hr-HR" dirty="0"/>
              <a:t>Planirana istraživanja radi stjecanja novih znanja ili kombiniranja i uporabe postojećih znanja i vještina radi </a:t>
            </a:r>
            <a:r>
              <a:rPr lang="hr-HR" dirty="0">
                <a:solidFill>
                  <a:srgbClr val="FF0000"/>
                </a:solidFill>
              </a:rPr>
              <a:t>poboljšanja postojećih proizvoda, procesa ili usluga</a:t>
            </a:r>
            <a:endParaRPr lang="ta-IN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hr-HR" dirty="0"/>
              <a:t> </a:t>
            </a:r>
          </a:p>
          <a:p>
            <a:pPr lvl="1">
              <a:lnSpc>
                <a:spcPct val="90000"/>
              </a:lnSpc>
            </a:pPr>
            <a:r>
              <a:rPr lang="hr-HR" dirty="0"/>
              <a:t>Novi izumi, novi kvalitetniji proizvodi, novi racionalniji proizvodni procesi, </a:t>
            </a:r>
            <a:r>
              <a:rPr lang="hr-HR" dirty="0">
                <a:solidFill>
                  <a:srgbClr val="FF0000"/>
                </a:solidFill>
              </a:rPr>
              <a:t>nova znanja u službi održivog razvoja prostora, zaštite prirodnih resursa</a:t>
            </a:r>
            <a:r>
              <a:rPr lang="mr-IN" dirty="0">
                <a:solidFill>
                  <a:srgbClr val="FF0000"/>
                </a:solidFill>
              </a:rPr>
              <a:t>…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A617755C-4861-ED4B-8D65-9359B51DB93A}"/>
              </a:ext>
            </a:extLst>
          </p:cNvPr>
          <p:cNvSpPr/>
          <p:nvPr/>
        </p:nvSpPr>
        <p:spPr>
          <a:xfrm>
            <a:off x="3420290" y="3792583"/>
            <a:ext cx="484632" cy="55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210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Disciplinarna i višedisciplinarna istraživanja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2"/>
                </a:solidFill>
              </a:rPr>
              <a:t>Znanstvena disciplina</a:t>
            </a:r>
            <a:r>
              <a:rPr lang="hr-HR" dirty="0"/>
              <a:t> </a:t>
            </a:r>
            <a:endParaRPr lang="ta-IN" dirty="0"/>
          </a:p>
          <a:p>
            <a:endParaRPr lang="hr-HR" dirty="0"/>
          </a:p>
          <a:p>
            <a:pPr lvl="1"/>
            <a:r>
              <a:rPr lang="hr-HR" dirty="0"/>
              <a:t>relativno homogen</a:t>
            </a:r>
            <a:r>
              <a:rPr lang="ta-IN" dirty="0"/>
              <a:t> </a:t>
            </a:r>
            <a:r>
              <a:rPr lang="ta-IN" dirty="0" err="1"/>
              <a:t>dio</a:t>
            </a:r>
            <a:r>
              <a:rPr lang="ta-IN" dirty="0"/>
              <a:t> </a:t>
            </a:r>
            <a:r>
              <a:rPr lang="hr-HR" dirty="0"/>
              <a:t>znanosti /  znanstvenog područja ili polja ili grane </a:t>
            </a:r>
          </a:p>
          <a:p>
            <a:pPr lvl="1"/>
            <a:r>
              <a:rPr lang="hr-HR" dirty="0"/>
              <a:t> ima svoja specifična obilježja, problem i predmet istraživanja, svoju terminologiju... </a:t>
            </a:r>
          </a:p>
          <a:p>
            <a:pPr lvl="1"/>
            <a:r>
              <a:rPr lang="hr-HR" dirty="0"/>
              <a:t>pa se po tim i drugim specifičnostima razlikuje od drugih dijelova znanosti.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baoba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4191" y="435429"/>
            <a:ext cx="2007809" cy="139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37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>
                <a:solidFill>
                  <a:schemeClr val="tx2"/>
                </a:solidFill>
              </a:rPr>
              <a:t>Disciplinarno</a:t>
            </a:r>
            <a:r>
              <a:rPr lang="hr-HR" sz="2400" dirty="0"/>
              <a:t> istraživanje je takvo istraživanje koje se odnosi na jednu određenu znanstvenu disciplinu.</a:t>
            </a:r>
            <a:endParaRPr lang="ta-IN" sz="2400" dirty="0"/>
          </a:p>
          <a:p>
            <a:endParaRPr lang="hr-HR" sz="2400" dirty="0"/>
          </a:p>
          <a:p>
            <a:pPr lvl="1"/>
            <a:r>
              <a:rPr lang="hr-HR" dirty="0"/>
              <a:t>Budući da postoji velika povezanost između pojava, predmeta i odnosa u horizontalnom i vertikalnom smislu, teško je istraživanje provoditi u okviru samo jedne “čiste” discipline.</a:t>
            </a:r>
            <a:endParaRPr lang="ta-IN" dirty="0"/>
          </a:p>
          <a:p>
            <a:pPr lvl="1"/>
            <a:endParaRPr lang="hr-HR" dirty="0"/>
          </a:p>
          <a:p>
            <a:pPr lvl="1"/>
            <a:r>
              <a:rPr lang="hr-HR" dirty="0"/>
              <a:t>Najveći dio istraživanja je višedisciplinarno istraživanje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r-HR" dirty="0">
                <a:solidFill>
                  <a:schemeClr val="tx2"/>
                </a:solidFill>
              </a:rPr>
              <a:t>Višedisciplinarna</a:t>
            </a:r>
            <a:r>
              <a:rPr lang="hr-HR" dirty="0"/>
              <a:t> istraživanja mogu biti:</a:t>
            </a:r>
          </a:p>
          <a:p>
            <a:pPr>
              <a:lnSpc>
                <a:spcPct val="80000"/>
              </a:lnSpc>
              <a:buNone/>
            </a:pPr>
            <a:endParaRPr lang="hr-HR" dirty="0"/>
          </a:p>
          <a:p>
            <a:pPr lvl="1">
              <a:lnSpc>
                <a:spcPct val="80000"/>
              </a:lnSpc>
            </a:pPr>
            <a:r>
              <a:rPr lang="hr-HR" dirty="0">
                <a:solidFill>
                  <a:srgbClr val="FF0000"/>
                </a:solidFill>
              </a:rPr>
              <a:t>Interdiciplinarna </a:t>
            </a:r>
            <a:r>
              <a:rPr lang="hr-HR" dirty="0"/>
              <a:t>(povezivanje dviju ili više disciplina u znanstveni sustav, prije svega na razini koncepta i metoda)</a:t>
            </a:r>
          </a:p>
          <a:p>
            <a:pPr lvl="1">
              <a:lnSpc>
                <a:spcPct val="80000"/>
              </a:lnSpc>
            </a:pPr>
            <a:r>
              <a:rPr lang="hr-HR" dirty="0">
                <a:solidFill>
                  <a:srgbClr val="FF0000"/>
                </a:solidFill>
              </a:rPr>
              <a:t>Transdisciplinarna </a:t>
            </a:r>
            <a:r>
              <a:rPr lang="hr-HR" dirty="0"/>
              <a:t>(povezivanje više međusobno čvrsto povezanih kompatibilnih i komplementarnih disciplina u novi sustav u istraživanju jedne složene pojave ili odnosa)</a:t>
            </a:r>
          </a:p>
          <a:p>
            <a:pPr lvl="1">
              <a:lnSpc>
                <a:spcPct val="80000"/>
              </a:lnSpc>
            </a:pPr>
            <a:r>
              <a:rPr lang="hr-HR" dirty="0">
                <a:solidFill>
                  <a:srgbClr val="FF0000"/>
                </a:solidFill>
              </a:rPr>
              <a:t>Pluridisciplinarna </a:t>
            </a:r>
            <a:r>
              <a:rPr lang="hr-HR" dirty="0"/>
              <a:t>( povezivanje više znanstvenih disciplina iz različitih područja, polja ili grana, a koje su više ili manje, izravno ili neizravno kompatibilne)</a:t>
            </a:r>
          </a:p>
          <a:p>
            <a:pPr lvl="1">
              <a:lnSpc>
                <a:spcPct val="80000"/>
              </a:lnSpc>
            </a:pPr>
            <a:r>
              <a:rPr lang="hr-HR" dirty="0">
                <a:solidFill>
                  <a:srgbClr val="FF0000"/>
                </a:solidFill>
              </a:rPr>
              <a:t>Multidisciplinarna </a:t>
            </a:r>
            <a:r>
              <a:rPr lang="hr-HR" dirty="0"/>
              <a:t>(povezivanje brojnih znanstvenih disciplina iz više znanstvenih područja, polja ili grana, među kojima ne postoji uočljiva ili izravna povezanost i kompatibilnost)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8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</a:t>
            </a:r>
            <a:r>
              <a:rPr lang="ta-IN" dirty="0"/>
              <a:t>nanstveno djelo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7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Znanstveno djelo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Jedan od osnovnih elemenata znanstvene djelatnosti: </a:t>
            </a:r>
          </a:p>
          <a:p>
            <a:endParaRPr lang="hr-HR" dirty="0"/>
          </a:p>
          <a:p>
            <a:pPr lvl="1"/>
            <a:r>
              <a:rPr lang="hr-HR" dirty="0"/>
              <a:t>objavljivanje rezultata znanstvenog istraživanja: </a:t>
            </a:r>
            <a:r>
              <a:rPr lang="hr-HR" dirty="0">
                <a:sym typeface="Symbol" pitchFamily="18" charset="2"/>
              </a:rPr>
              <a:t></a:t>
            </a:r>
            <a:r>
              <a:rPr lang="ta-IN" dirty="0">
                <a:sym typeface="Symbol" pitchFamily="18" charset="2"/>
              </a:rPr>
              <a:t>  </a:t>
            </a:r>
            <a:r>
              <a:rPr lang="hr-HR" dirty="0">
                <a:sym typeface="Symbol" pitchFamily="18" charset="2"/>
              </a:rPr>
              <a:t>ZNANSTVENO DJELO</a:t>
            </a:r>
          </a:p>
          <a:p>
            <a:pPr lvl="1">
              <a:buNone/>
            </a:pPr>
            <a:endParaRPr lang="hr-HR" dirty="0">
              <a:sym typeface="Symbol" pitchFamily="18" charset="2"/>
            </a:endParaRPr>
          </a:p>
          <a:p>
            <a:pPr lvl="1"/>
            <a:r>
              <a:rPr lang="hr-HR" dirty="0">
                <a:sym typeface="Symbol" pitchFamily="18" charset="2"/>
              </a:rPr>
              <a:t>Znanstvena djela objavljuju se u znanstvenim publikacijama – knjige, časopisi</a:t>
            </a:r>
          </a:p>
          <a:p>
            <a:pPr lvl="1"/>
            <a:endParaRPr lang="hr-HR" dirty="0">
              <a:sym typeface="Symbol" pitchFamily="18" charset="2"/>
            </a:endParaRPr>
          </a:p>
          <a:p>
            <a:pPr marL="457200" lvl="1" indent="0">
              <a:buNone/>
            </a:pPr>
            <a:r>
              <a:rPr lang="hr-HR" dirty="0">
                <a:sym typeface="Symbol" pitchFamily="18" charset="2"/>
              </a:rPr>
              <a:t>OBJAVA		učiniti </a:t>
            </a:r>
            <a:r>
              <a:rPr lang="hr-HR" dirty="0">
                <a:solidFill>
                  <a:srgbClr val="FF0000"/>
                </a:solidFill>
                <a:sym typeface="Symbol" pitchFamily="18" charset="2"/>
              </a:rPr>
              <a:t>javnim i dostupnim</a:t>
            </a:r>
            <a:r>
              <a:rPr lang="hr-HR" dirty="0">
                <a:sym typeface="Symbol" pitchFamily="18" charset="2"/>
              </a:rPr>
              <a:t>: znanje i znanost u službi cijelog 				društva i čovječanstva</a:t>
            </a:r>
          </a:p>
          <a:p>
            <a:pPr marL="457200" lvl="1" indent="0">
              <a:buNone/>
            </a:pPr>
            <a:endParaRPr lang="hr-HR" dirty="0">
              <a:sym typeface="Symbol" pitchFamily="18" charset="2"/>
            </a:endParaRPr>
          </a:p>
          <a:p>
            <a:pPr marL="457200" lvl="1" indent="0">
              <a:buNone/>
            </a:pPr>
            <a:r>
              <a:rPr lang="hr-HR" dirty="0">
                <a:solidFill>
                  <a:srgbClr val="FF0000"/>
                </a:solidFill>
                <a:sym typeface="Symbol" pitchFamily="18" charset="2"/>
              </a:rPr>
              <a:t>OBJAVA = OBVEZA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B62FF6F-3222-9547-B5D4-670B7480080F}"/>
              </a:ext>
            </a:extLst>
          </p:cNvPr>
          <p:cNvSpPr/>
          <p:nvPr/>
        </p:nvSpPr>
        <p:spPr>
          <a:xfrm>
            <a:off x="2950028" y="4419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891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51289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sz="2000" dirty="0"/>
              <a:t>Vrste publikacija:</a:t>
            </a:r>
          </a:p>
          <a:p>
            <a:pPr>
              <a:lnSpc>
                <a:spcPct val="90000"/>
              </a:lnSpc>
              <a:buNone/>
            </a:pPr>
            <a:endParaRPr lang="hr-HR" sz="2000" dirty="0"/>
          </a:p>
          <a:p>
            <a:pPr lvl="1">
              <a:lnSpc>
                <a:spcPct val="90000"/>
              </a:lnSpc>
            </a:pPr>
            <a:r>
              <a:rPr lang="hr-HR" dirty="0">
                <a:solidFill>
                  <a:schemeClr val="tx2"/>
                </a:solidFill>
              </a:rPr>
              <a:t>1. </a:t>
            </a:r>
            <a:r>
              <a:rPr lang="hr-HR" dirty="0">
                <a:solidFill>
                  <a:srgbClr val="FF0000"/>
                </a:solidFill>
              </a:rPr>
              <a:t>Primarne publikacije </a:t>
            </a:r>
            <a:r>
              <a:rPr lang="hr-HR" dirty="0"/>
              <a:t>sadrže u većoj ili manjoj mjeri </a:t>
            </a:r>
            <a:r>
              <a:rPr lang="hr-HR" dirty="0">
                <a:solidFill>
                  <a:schemeClr val="tx2"/>
                </a:solidFill>
              </a:rPr>
              <a:t>rezultate znanstvenih istraživanja</a:t>
            </a:r>
            <a:r>
              <a:rPr lang="hr-HR" dirty="0"/>
              <a:t> – </a:t>
            </a:r>
            <a:r>
              <a:rPr lang="hr-HR" dirty="0">
                <a:solidFill>
                  <a:schemeClr val="tx2"/>
                </a:solidFill>
              </a:rPr>
              <a:t>nove izvorne znanstvene spoznaje</a:t>
            </a:r>
            <a:r>
              <a:rPr lang="hr-HR" dirty="0"/>
              <a:t>: </a:t>
            </a:r>
          </a:p>
          <a:p>
            <a:pPr lvl="2">
              <a:lnSpc>
                <a:spcPct val="90000"/>
              </a:lnSpc>
            </a:pPr>
            <a:r>
              <a:rPr lang="hr-HR" dirty="0"/>
              <a:t>knjige, časopisi, znanstveni i tehnički izvještaji, doktorski radovi, serijske i druge publikacije</a:t>
            </a:r>
          </a:p>
          <a:p>
            <a:pPr lvl="2">
              <a:lnSpc>
                <a:spcPct val="90000"/>
              </a:lnSpc>
              <a:buNone/>
            </a:pPr>
            <a:endParaRPr lang="hr-HR" dirty="0"/>
          </a:p>
          <a:p>
            <a:pPr lvl="1">
              <a:lnSpc>
                <a:spcPct val="90000"/>
              </a:lnSpc>
            </a:pPr>
            <a:r>
              <a:rPr lang="hr-HR" dirty="0">
                <a:solidFill>
                  <a:schemeClr val="tx2"/>
                </a:solidFill>
              </a:rPr>
              <a:t>2. </a:t>
            </a:r>
            <a:r>
              <a:rPr lang="hr-HR" dirty="0">
                <a:solidFill>
                  <a:srgbClr val="FF0000"/>
                </a:solidFill>
              </a:rPr>
              <a:t>Sekundarne publikacije </a:t>
            </a:r>
            <a:r>
              <a:rPr lang="hr-HR" dirty="0"/>
              <a:t>imaju osnovni zadatak da istraživačima pomognu u pronalaženju sadržaja primarnih dokumenta, te kao  vodič kroz literaturu</a:t>
            </a:r>
          </a:p>
          <a:p>
            <a:pPr lvl="2">
              <a:lnSpc>
                <a:spcPct val="90000"/>
              </a:lnSpc>
            </a:pPr>
            <a:r>
              <a:rPr lang="hr-HR" dirty="0"/>
              <a:t>Bibliografije, bibliografski i referentni časopisi, indeksi, katalozi, enciklopedije, rječnici...</a:t>
            </a:r>
          </a:p>
          <a:p>
            <a:pPr lvl="2">
              <a:lnSpc>
                <a:spcPct val="90000"/>
              </a:lnSpc>
              <a:buNone/>
            </a:pPr>
            <a:endParaRPr lang="hr-HR" dirty="0"/>
          </a:p>
          <a:p>
            <a:pPr lvl="1">
              <a:lnSpc>
                <a:spcPct val="90000"/>
              </a:lnSpc>
            </a:pPr>
            <a:r>
              <a:rPr lang="hr-HR" dirty="0">
                <a:solidFill>
                  <a:schemeClr val="tx2"/>
                </a:solidFill>
              </a:rPr>
              <a:t>3.  </a:t>
            </a:r>
            <a:r>
              <a:rPr lang="hr-HR" dirty="0">
                <a:solidFill>
                  <a:srgbClr val="FF0000"/>
                </a:solidFill>
              </a:rPr>
              <a:t>U tercijarne publikacije </a:t>
            </a:r>
            <a:r>
              <a:rPr lang="hr-HR" dirty="0"/>
              <a:t>ubrajaju se razni priručnici, rasprave, adresari ustanova, bibliografije, katalozi biblioteka...</a:t>
            </a:r>
          </a:p>
          <a:p>
            <a:pPr lvl="1">
              <a:lnSpc>
                <a:spcPct val="90000"/>
              </a:lnSpc>
              <a:buNone/>
            </a:pPr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30609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ta-IN" sz="2400" dirty="0"/>
              <a:t>ZNANSTVENO DJELO</a:t>
            </a:r>
          </a:p>
          <a:p>
            <a:pPr lvl="1">
              <a:lnSpc>
                <a:spcPct val="90000"/>
              </a:lnSpc>
            </a:pPr>
            <a:endParaRPr lang="ta-IN" sz="2400" dirty="0"/>
          </a:p>
          <a:p>
            <a:pPr lvl="1">
              <a:lnSpc>
                <a:spcPct val="90000"/>
              </a:lnSpc>
            </a:pPr>
            <a:r>
              <a:rPr lang="hr-HR" sz="2400" dirty="0"/>
              <a:t>Mora biti </a:t>
            </a:r>
            <a:r>
              <a:rPr lang="hr-HR" sz="2400" dirty="0">
                <a:solidFill>
                  <a:srgbClr val="FF0000"/>
                </a:solidFill>
              </a:rPr>
              <a:t>prvi prikaz rezultata </a:t>
            </a:r>
            <a:r>
              <a:rPr lang="hr-HR" sz="2400" dirty="0"/>
              <a:t>istraživanja koji sadrži dovoljno obavijesti da bi se mogli </a:t>
            </a:r>
          </a:p>
          <a:p>
            <a:pPr lvl="1">
              <a:lnSpc>
                <a:spcPct val="90000"/>
              </a:lnSpc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dirty="0"/>
              <a:t>1)rezultati procijeniti, 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2)ponoviti eksperimenti, ispitivanja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3) procijeniti tok razmišljanja;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 te </a:t>
            </a:r>
            <a:r>
              <a:rPr lang="hr-HR" sz="2400" dirty="0">
                <a:solidFill>
                  <a:schemeClr val="tx2"/>
                </a:solidFill>
              </a:rPr>
              <a:t>bez ograničenja </a:t>
            </a:r>
            <a:r>
              <a:rPr lang="hr-HR" sz="2400" dirty="0">
                <a:solidFill>
                  <a:srgbClr val="FF0000"/>
                </a:solidFill>
              </a:rPr>
              <a:t>dostupan znanstvenoj javnosti </a:t>
            </a:r>
            <a:r>
              <a:rPr lang="hr-HR" sz="2400" dirty="0"/>
              <a:t>i sekundarnim servisima</a:t>
            </a:r>
          </a:p>
          <a:p>
            <a:endParaRPr lang="en-US" sz="2400" dirty="0"/>
          </a:p>
        </p:txBody>
      </p:sp>
      <p:sp>
        <p:nvSpPr>
          <p:cNvPr id="2" name="Down Arrow 1"/>
          <p:cNvSpPr/>
          <p:nvPr/>
        </p:nvSpPr>
        <p:spPr>
          <a:xfrm>
            <a:off x="3341625" y="5646677"/>
            <a:ext cx="484632" cy="49315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49893" y="6127507"/>
            <a:ext cx="476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ta-IN" dirty="0">
                <a:solidFill>
                  <a:srgbClr val="FF0000"/>
                </a:solidFill>
              </a:rPr>
              <a:t> tijeku i nakon doktorata </a:t>
            </a:r>
            <a:r>
              <a:rPr lang="ta-IN" b="1" dirty="0" err="1">
                <a:solidFill>
                  <a:srgbClr val="FF0000"/>
                </a:solidFill>
              </a:rPr>
              <a:t>objava</a:t>
            </a:r>
            <a:r>
              <a:rPr lang="ta-IN" b="1" dirty="0">
                <a:solidFill>
                  <a:srgbClr val="FF0000"/>
                </a:solidFill>
              </a:rPr>
              <a:t> </a:t>
            </a:r>
            <a:r>
              <a:rPr lang="ta-IN" dirty="0" err="1">
                <a:solidFill>
                  <a:srgbClr val="FF0000"/>
                </a:solidFill>
              </a:rPr>
              <a:t>radova</a:t>
            </a:r>
            <a:r>
              <a:rPr lang="hr-HR" dirty="0">
                <a:solidFill>
                  <a:srgbClr val="FF0000"/>
                </a:solidFill>
              </a:rPr>
              <a:t> A1 i A2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6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Vrste znanstvenih djela:</a:t>
            </a:r>
            <a:endParaRPr lang="ta-IN" dirty="0"/>
          </a:p>
          <a:p>
            <a:endParaRPr lang="hr-HR" dirty="0"/>
          </a:p>
          <a:p>
            <a:pPr lvl="1"/>
            <a:r>
              <a:rPr lang="hr-HR" dirty="0"/>
              <a:t>Monografija</a:t>
            </a:r>
          </a:p>
          <a:p>
            <a:pPr lvl="1"/>
            <a:r>
              <a:rPr lang="hr-HR" dirty="0"/>
              <a:t>Doktorski rad</a:t>
            </a:r>
          </a:p>
          <a:p>
            <a:pPr lvl="1"/>
            <a:r>
              <a:rPr lang="hr-HR" dirty="0"/>
              <a:t>Znanstveni članak</a:t>
            </a:r>
          </a:p>
          <a:p>
            <a:pPr lvl="1"/>
            <a:r>
              <a:rPr lang="hr-HR" dirty="0"/>
              <a:t>Znanstvene studije</a:t>
            </a:r>
          </a:p>
          <a:p>
            <a:pPr lvl="1"/>
            <a:r>
              <a:rPr lang="hr-HR" dirty="0"/>
              <a:t>Patenti</a:t>
            </a:r>
          </a:p>
          <a:p>
            <a:pPr lvl="1"/>
            <a:r>
              <a:rPr lang="hr-HR" dirty="0"/>
              <a:t>Nekadašnji magistarski znanstveni rad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9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Pojam znanosti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hr-HR" altLang="x-none" b="1" dirty="0"/>
              <a:t>2. </a:t>
            </a:r>
            <a:r>
              <a:rPr lang="hr-HR" dirty="0">
                <a:solidFill>
                  <a:schemeClr val="tx2"/>
                </a:solidFill>
              </a:rPr>
              <a:t>Razlikovanje</a:t>
            </a:r>
            <a:r>
              <a:rPr lang="hr-HR" dirty="0"/>
              <a:t> termina u mnogim jezicima</a:t>
            </a:r>
          </a:p>
          <a:p>
            <a:pPr lvl="2"/>
            <a:r>
              <a:rPr lang="hr-HR" dirty="0">
                <a:solidFill>
                  <a:schemeClr val="tx2"/>
                </a:solidFill>
              </a:rPr>
              <a:t>Nauka, nauk</a:t>
            </a:r>
            <a:r>
              <a:rPr lang="hr-HR" dirty="0"/>
              <a:t> koristi se najčešće u značenju </a:t>
            </a:r>
            <a:r>
              <a:rPr lang="hr-HR" dirty="0">
                <a:solidFill>
                  <a:schemeClr val="tx2"/>
                </a:solidFill>
              </a:rPr>
              <a:t>naučavanja, poučavanja</a:t>
            </a:r>
          </a:p>
          <a:p>
            <a:pPr lvl="3"/>
            <a:r>
              <a:rPr lang="hr-HR" sz="1800" dirty="0"/>
              <a:t>Njem.: die Lehe (nauka, nauk</a:t>
            </a:r>
            <a:r>
              <a:rPr lang="ta-IN" sz="1800" dirty="0"/>
              <a:t>, poučavanje</a:t>
            </a:r>
            <a:r>
              <a:rPr lang="hr-HR" sz="1800" dirty="0"/>
              <a:t>)</a:t>
            </a:r>
          </a:p>
          <a:p>
            <a:pPr lvl="3"/>
            <a:r>
              <a:rPr lang="hr-HR" sz="1800" dirty="0"/>
              <a:t>Franc.: L’enseignement (nauk, naučavanje</a:t>
            </a:r>
            <a:r>
              <a:rPr lang="ta-IN" sz="1800" dirty="0"/>
              <a:t>, poučavanje</a:t>
            </a:r>
            <a:r>
              <a:rPr lang="hr-HR" sz="1800" dirty="0"/>
              <a:t>)</a:t>
            </a:r>
            <a:endParaRPr lang="ta-IN" sz="1800" dirty="0"/>
          </a:p>
          <a:p>
            <a:pPr lvl="3"/>
            <a:endParaRPr lang="ta-IN" sz="1800" dirty="0"/>
          </a:p>
          <a:p>
            <a:pPr lvl="3"/>
            <a:endParaRPr lang="hr-HR" sz="1800" dirty="0"/>
          </a:p>
          <a:p>
            <a:pPr lvl="3">
              <a:buNone/>
            </a:pPr>
            <a:endParaRPr lang="hr-HR" dirty="0"/>
          </a:p>
          <a:p>
            <a:pPr lvl="1"/>
            <a:r>
              <a:rPr lang="hr-HR" dirty="0">
                <a:solidFill>
                  <a:schemeClr val="tx2"/>
                </a:solidFill>
              </a:rPr>
              <a:t>Istoznačnost</a:t>
            </a:r>
            <a:r>
              <a:rPr lang="hr-HR" dirty="0"/>
              <a:t> termina </a:t>
            </a:r>
            <a:r>
              <a:rPr lang="hr-HR" i="1" dirty="0"/>
              <a:t>znanost i nauka </a:t>
            </a:r>
          </a:p>
          <a:p>
            <a:pPr lvl="2"/>
            <a:r>
              <a:rPr lang="hr-HR" dirty="0"/>
              <a:t>u starijim </a:t>
            </a:r>
            <a:r>
              <a:rPr lang="ta-IN" dirty="0"/>
              <a:t>slavenskim </a:t>
            </a:r>
            <a:r>
              <a:rPr lang="hr-HR" dirty="0"/>
              <a:t>tekstovima</a:t>
            </a:r>
          </a:p>
          <a:p>
            <a:pPr lvl="2"/>
            <a:r>
              <a:rPr lang="hr-HR" dirty="0">
                <a:solidFill>
                  <a:schemeClr val="tx2"/>
                </a:solidFill>
              </a:rPr>
              <a:t>uvriježena</a:t>
            </a:r>
            <a:r>
              <a:rPr lang="hr-HR" dirty="0"/>
              <a:t> npr. u mnogim južnoslavenskim jezicima (BIH, Srbija, Crna Gora, Bugarska)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209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Monografija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Monografija:</a:t>
            </a:r>
          </a:p>
          <a:p>
            <a:pPr lvl="1"/>
            <a:r>
              <a:rPr lang="hr-HR" dirty="0"/>
              <a:t>Znanstvena rasprava o jednom užem području, predmetu ili problemu. Može biti </a:t>
            </a:r>
            <a:r>
              <a:rPr lang="hr-HR" dirty="0">
                <a:solidFill>
                  <a:schemeClr val="tx2"/>
                </a:solidFill>
              </a:rPr>
              <a:t>znanstveno ili znanstveno-popularno djelo</a:t>
            </a:r>
            <a:r>
              <a:rPr lang="hr-HR" dirty="0"/>
              <a:t> koje </a:t>
            </a:r>
            <a:r>
              <a:rPr lang="hr-HR" dirty="0">
                <a:solidFill>
                  <a:schemeClr val="tx2"/>
                </a:solidFill>
              </a:rPr>
              <a:t>sveobuhvatno i cjelovito</a:t>
            </a:r>
            <a:r>
              <a:rPr lang="hr-HR" dirty="0"/>
              <a:t> razmatra problem ili znanstveno istraživanje.</a:t>
            </a:r>
            <a:endParaRPr lang="ta-IN" dirty="0"/>
          </a:p>
          <a:p>
            <a:pPr lvl="1"/>
            <a:endParaRPr lang="hr-HR" dirty="0"/>
          </a:p>
          <a:p>
            <a:pPr lvl="1"/>
            <a:r>
              <a:rPr lang="hr-HR" dirty="0"/>
              <a:t>U geografiji česte npr. </a:t>
            </a:r>
            <a:r>
              <a:rPr lang="hr-HR" dirty="0">
                <a:solidFill>
                  <a:schemeClr val="tx2"/>
                </a:solidFill>
              </a:rPr>
              <a:t>regionalne monografije</a:t>
            </a:r>
            <a:r>
              <a:rPr lang="hr-HR" dirty="0"/>
              <a:t> – sveobuhvatno istraživanje jedne regije.</a:t>
            </a:r>
            <a:endParaRPr lang="ta-IN" dirty="0"/>
          </a:p>
          <a:p>
            <a:pPr lvl="1"/>
            <a:endParaRPr lang="hr-HR" dirty="0"/>
          </a:p>
          <a:p>
            <a:pPr lvl="1"/>
            <a:r>
              <a:rPr lang="ta-IN" dirty="0">
                <a:solidFill>
                  <a:schemeClr val="tx2"/>
                </a:solidFill>
              </a:rPr>
              <a:t>Z</a:t>
            </a:r>
            <a:r>
              <a:rPr lang="hr-HR" dirty="0">
                <a:solidFill>
                  <a:schemeClr val="tx2"/>
                </a:solidFill>
              </a:rPr>
              <a:t>bornici znanstvenih radova</a:t>
            </a:r>
            <a:r>
              <a:rPr lang="hr-HR" dirty="0"/>
              <a:t>: zbirka radova više autora na određenu zadanu temu.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ognar-Baran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8638" y="227882"/>
            <a:ext cx="4345880" cy="6361335"/>
          </a:xfrm>
          <a:prstGeom prst="rect">
            <a:avLst/>
          </a:prstGeom>
          <a:noFill/>
        </p:spPr>
      </p:pic>
      <p:pic>
        <p:nvPicPr>
          <p:cNvPr id="5" name="Picture 5" descr="Glamuzina - Neret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785" y="193318"/>
            <a:ext cx="40036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88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omor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11179" y="635112"/>
            <a:ext cx="3874086" cy="5464614"/>
          </a:xfrm>
          <a:prstGeom prst="rect">
            <a:avLst/>
          </a:prstGeom>
          <a:noFill/>
        </p:spPr>
      </p:pic>
      <p:pic>
        <p:nvPicPr>
          <p:cNvPr id="3" name="Picture 5" descr="Kong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1800" y="529488"/>
            <a:ext cx="3983431" cy="571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06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rmie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8727" y="531384"/>
            <a:ext cx="4011455" cy="568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uthors_book 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21" y="554459"/>
            <a:ext cx="3910087" cy="56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Doktorski rad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10229850" cy="4518661"/>
          </a:xfrm>
        </p:spPr>
        <p:txBody>
          <a:bodyPr/>
          <a:lstStyle/>
          <a:p>
            <a:r>
              <a:rPr lang="hr-HR" dirty="0"/>
              <a:t>Doktorski rad /teza/disertacija</a:t>
            </a:r>
            <a:endParaRPr lang="ta-IN" dirty="0"/>
          </a:p>
          <a:p>
            <a:endParaRPr lang="hr-HR" dirty="0"/>
          </a:p>
          <a:p>
            <a:pPr lvl="1"/>
            <a:r>
              <a:rPr lang="hr-HR" dirty="0">
                <a:solidFill>
                  <a:srgbClr val="FF0000"/>
                </a:solidFill>
              </a:rPr>
              <a:t>Izvorno </a:t>
            </a:r>
            <a:r>
              <a:rPr lang="hr-HR" dirty="0">
                <a:solidFill>
                  <a:schemeClr val="tx2"/>
                </a:solidFill>
              </a:rPr>
              <a:t>/ </a:t>
            </a:r>
            <a:r>
              <a:rPr lang="hr-HR" dirty="0">
                <a:solidFill>
                  <a:srgbClr val="FF0000"/>
                </a:solidFill>
              </a:rPr>
              <a:t>originalno</a:t>
            </a:r>
            <a:r>
              <a:rPr lang="hr-HR" dirty="0">
                <a:solidFill>
                  <a:schemeClr val="tx2"/>
                </a:solidFill>
              </a:rPr>
              <a:t> znanstveno djelo</a:t>
            </a:r>
            <a:r>
              <a:rPr lang="hr-HR" dirty="0"/>
              <a:t> koje </a:t>
            </a:r>
            <a:r>
              <a:rPr lang="hr-HR" dirty="0">
                <a:solidFill>
                  <a:srgbClr val="FF0000"/>
                </a:solidFill>
              </a:rPr>
              <a:t>samostalno izrađuje doktorand </a:t>
            </a:r>
            <a:r>
              <a:rPr lang="hr-HR" dirty="0"/>
              <a:t>(uz vodstvo mentora). </a:t>
            </a:r>
          </a:p>
          <a:p>
            <a:pPr lvl="1"/>
            <a:r>
              <a:rPr lang="hr-HR" dirty="0"/>
              <a:t>Istraživanje predmeta doktorske disertacije mora se temeljiti na </a:t>
            </a:r>
            <a:r>
              <a:rPr lang="hr-HR" dirty="0">
                <a:solidFill>
                  <a:schemeClr val="tx2"/>
                </a:solidFill>
              </a:rPr>
              <a:t>fundamentalnim i (ili) primijenjenim </a:t>
            </a:r>
            <a:r>
              <a:rPr lang="hr-HR" dirty="0">
                <a:solidFill>
                  <a:srgbClr val="FF0000"/>
                </a:solidFill>
              </a:rPr>
              <a:t>istraživanjima</a:t>
            </a:r>
            <a:r>
              <a:rPr lang="hr-HR" dirty="0"/>
              <a:t> uz </a:t>
            </a:r>
            <a:r>
              <a:rPr lang="hr-HR" dirty="0">
                <a:solidFill>
                  <a:srgbClr val="FF0000"/>
                </a:solidFill>
              </a:rPr>
              <a:t>primjenu znanstvenih metoda</a:t>
            </a:r>
          </a:p>
          <a:p>
            <a:pPr lvl="3">
              <a:buNone/>
            </a:pPr>
            <a:r>
              <a:rPr lang="ta-IN" i="1" dirty="0">
                <a:solidFill>
                  <a:schemeClr val="tx2"/>
                </a:solidFill>
              </a:rPr>
              <a:t>	</a:t>
            </a:r>
          </a:p>
          <a:p>
            <a:pPr lvl="3">
              <a:buNone/>
            </a:pPr>
            <a:r>
              <a:rPr lang="ta-IN" i="1" dirty="0" err="1">
                <a:solidFill>
                  <a:schemeClr val="tx2"/>
                </a:solidFill>
              </a:rPr>
              <a:t>Metodologija</a:t>
            </a:r>
            <a:r>
              <a:rPr lang="ta-IN" i="1" dirty="0">
                <a:solidFill>
                  <a:schemeClr val="tx2"/>
                </a:solidFill>
              </a:rPr>
              <a:t> </a:t>
            </a:r>
            <a:r>
              <a:rPr lang="ta-IN" i="1" dirty="0" err="1">
                <a:solidFill>
                  <a:schemeClr val="tx2"/>
                </a:solidFill>
              </a:rPr>
              <a:t>istraživanja</a:t>
            </a:r>
            <a:r>
              <a:rPr lang="ta-IN" i="1" dirty="0">
                <a:solidFill>
                  <a:schemeClr val="tx2"/>
                </a:solidFill>
              </a:rPr>
              <a:t> -1-god-</a:t>
            </a:r>
            <a:r>
              <a:rPr lang="hr-HR" i="1" dirty="0">
                <a:solidFill>
                  <a:schemeClr val="tx2"/>
                </a:solidFill>
              </a:rPr>
              <a:t> i </a:t>
            </a:r>
            <a:r>
              <a:rPr lang="hr-HR" dirty="0">
                <a:solidFill>
                  <a:srgbClr val="FF0000"/>
                </a:solidFill>
              </a:rPr>
              <a:t>Prijava teme Dr.Sc.1  sadržava rubriku </a:t>
            </a:r>
            <a:r>
              <a:rPr lang="hr-HR" u="sng" dirty="0">
                <a:solidFill>
                  <a:srgbClr val="FF0000"/>
                </a:solidFill>
              </a:rPr>
              <a:t>Metodologija istraživanja</a:t>
            </a:r>
          </a:p>
          <a:p>
            <a:pPr lvl="3">
              <a:buNone/>
            </a:pPr>
            <a:endParaRPr lang="hr-HR" dirty="0">
              <a:solidFill>
                <a:schemeClr val="tx2"/>
              </a:solidFill>
            </a:endParaRPr>
          </a:p>
          <a:p>
            <a:pPr lvl="1"/>
            <a:r>
              <a:rPr lang="hr-HR" dirty="0"/>
              <a:t>Doktorski rad </a:t>
            </a:r>
            <a:r>
              <a:rPr lang="hr-HR" dirty="0">
                <a:solidFill>
                  <a:srgbClr val="FF0000"/>
                </a:solidFill>
              </a:rPr>
              <a:t>mora otkriti </a:t>
            </a:r>
            <a:r>
              <a:rPr lang="hr-HR" u="sng" dirty="0">
                <a:solidFill>
                  <a:srgbClr val="FF0000"/>
                </a:solidFill>
              </a:rPr>
              <a:t>nove</a:t>
            </a:r>
            <a:r>
              <a:rPr lang="hr-HR" dirty="0">
                <a:solidFill>
                  <a:srgbClr val="FF0000"/>
                </a:solidFill>
              </a:rPr>
              <a:t> znanstvene činjenice, pojave, zakonitosti, teorije</a:t>
            </a:r>
            <a:r>
              <a:rPr lang="hr-HR" dirty="0"/>
              <a:t>.</a:t>
            </a:r>
            <a:endParaRPr lang="ta-IN" dirty="0"/>
          </a:p>
          <a:p>
            <a:pPr lvl="1"/>
            <a:endParaRPr lang="ta-IN" dirty="0"/>
          </a:p>
          <a:p>
            <a:pPr marL="1371600" lvl="3" indent="0">
              <a:buNone/>
            </a:pPr>
            <a:r>
              <a:rPr lang="ta-IN" i="1" dirty="0">
                <a:solidFill>
                  <a:schemeClr val="tx2"/>
                </a:solidFill>
              </a:rPr>
              <a:t> </a:t>
            </a:r>
            <a:r>
              <a:rPr lang="ta-IN" i="1" dirty="0" err="1">
                <a:solidFill>
                  <a:schemeClr val="tx2"/>
                </a:solidFill>
              </a:rPr>
              <a:t>Proučavanje</a:t>
            </a:r>
            <a:r>
              <a:rPr lang="ta-IN" i="1" dirty="0">
                <a:solidFill>
                  <a:schemeClr val="tx2"/>
                </a:solidFill>
              </a:rPr>
              <a:t> literature </a:t>
            </a:r>
            <a:r>
              <a:rPr lang="mr-IN" i="1" dirty="0">
                <a:solidFill>
                  <a:schemeClr val="tx2"/>
                </a:solidFill>
              </a:rPr>
              <a:t>–</a:t>
            </a:r>
            <a:r>
              <a:rPr lang="ta-IN" i="1" dirty="0">
                <a:solidFill>
                  <a:schemeClr val="tx2"/>
                </a:solidFill>
              </a:rPr>
              <a:t>dosadašnjih istraživanja </a:t>
            </a:r>
            <a:r>
              <a:rPr lang="mr-IN" i="1" dirty="0">
                <a:solidFill>
                  <a:schemeClr val="tx2"/>
                </a:solidFill>
              </a:rPr>
              <a:t>–</a:t>
            </a:r>
            <a:r>
              <a:rPr lang="ta-IN" i="1" dirty="0">
                <a:solidFill>
                  <a:schemeClr val="tx2"/>
                </a:solidFill>
              </a:rPr>
              <a:t> State of </a:t>
            </a:r>
            <a:r>
              <a:rPr lang="ta-IN" i="1" dirty="0" err="1">
                <a:solidFill>
                  <a:schemeClr val="tx2"/>
                </a:solidFill>
              </a:rPr>
              <a:t>the</a:t>
            </a:r>
            <a:r>
              <a:rPr lang="ta-IN" i="1" dirty="0">
                <a:solidFill>
                  <a:schemeClr val="tx2"/>
                </a:solidFill>
              </a:rPr>
              <a:t> </a:t>
            </a:r>
            <a:r>
              <a:rPr lang="ta-IN" i="1" dirty="0" err="1">
                <a:solidFill>
                  <a:schemeClr val="tx2"/>
                </a:solidFill>
              </a:rPr>
              <a:t>art</a:t>
            </a:r>
            <a:r>
              <a:rPr lang="hr-HR" i="1" dirty="0">
                <a:solidFill>
                  <a:schemeClr val="tx2"/>
                </a:solidFill>
              </a:rPr>
              <a:t>; </a:t>
            </a:r>
            <a:r>
              <a:rPr lang="hr-HR" i="1" dirty="0" err="1">
                <a:solidFill>
                  <a:schemeClr val="tx2"/>
                </a:solidFill>
              </a:rPr>
              <a:t>geo_doc</a:t>
            </a:r>
            <a:r>
              <a:rPr lang="hr-HR" i="1" dirty="0">
                <a:solidFill>
                  <a:schemeClr val="tx2"/>
                </a:solidFill>
              </a:rPr>
              <a:t> konferencija </a:t>
            </a:r>
            <a:r>
              <a:rPr lang="mr-IN" i="1" dirty="0">
                <a:solidFill>
                  <a:schemeClr val="tx2"/>
                </a:solidFill>
              </a:rPr>
              <a:t>–</a:t>
            </a:r>
            <a:r>
              <a:rPr lang="ta-IN" i="1" dirty="0">
                <a:solidFill>
                  <a:schemeClr val="tx2"/>
                </a:solidFill>
              </a:rPr>
              <a:t>1. </a:t>
            </a:r>
            <a:r>
              <a:rPr lang="ta-IN" i="1" dirty="0" err="1">
                <a:solidFill>
                  <a:schemeClr val="tx2"/>
                </a:solidFill>
              </a:rPr>
              <a:t>god</a:t>
            </a:r>
            <a:r>
              <a:rPr lang="hr-HR" i="1" dirty="0">
                <a:solidFill>
                  <a:schemeClr val="tx2"/>
                </a:solidFill>
              </a:rPr>
              <a:t> </a:t>
            </a:r>
          </a:p>
          <a:p>
            <a:pPr marL="1371600" lvl="3" indent="0">
              <a:buNone/>
            </a:pPr>
            <a:r>
              <a:rPr lang="hr-HR" dirty="0">
                <a:solidFill>
                  <a:schemeClr val="tx2"/>
                </a:solidFill>
              </a:rPr>
              <a:t>i </a:t>
            </a:r>
            <a:r>
              <a:rPr lang="hr-HR" dirty="0">
                <a:solidFill>
                  <a:srgbClr val="FF0000"/>
                </a:solidFill>
              </a:rPr>
              <a:t>Prijava teme Dr.Sc.1  sadržava rubriku </a:t>
            </a:r>
            <a:r>
              <a:rPr lang="hr-HR" u="sng" dirty="0">
                <a:solidFill>
                  <a:srgbClr val="FF0000"/>
                </a:solidFill>
              </a:rPr>
              <a:t>Dosadašnja istraživanja </a:t>
            </a:r>
            <a:r>
              <a:rPr lang="hr-HR" dirty="0">
                <a:solidFill>
                  <a:srgbClr val="FF0000"/>
                </a:solidFill>
              </a:rPr>
              <a:t>i </a:t>
            </a:r>
            <a:r>
              <a:rPr lang="hr-HR" u="sng" dirty="0">
                <a:solidFill>
                  <a:srgbClr val="FF0000"/>
                </a:solidFill>
              </a:rPr>
              <a:t>Znanstveni doprinos</a:t>
            </a:r>
          </a:p>
          <a:p>
            <a:pPr marL="1371600" lvl="3" indent="0">
              <a:buNone/>
            </a:pPr>
            <a:endParaRPr lang="hr-HR" dirty="0"/>
          </a:p>
        </p:txBody>
      </p:sp>
      <p:sp>
        <p:nvSpPr>
          <p:cNvPr id="2" name="Right Arrow 1"/>
          <p:cNvSpPr/>
          <p:nvPr/>
        </p:nvSpPr>
        <p:spPr>
          <a:xfrm>
            <a:off x="1977569" y="4638394"/>
            <a:ext cx="665238" cy="2419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977569" y="5818659"/>
            <a:ext cx="641048" cy="254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a-IN" dirty="0"/>
          </a:p>
          <a:p>
            <a:endParaRPr lang="ta-IN" dirty="0"/>
          </a:p>
          <a:p>
            <a:r>
              <a:rPr lang="hr-HR" b="1" dirty="0">
                <a:solidFill>
                  <a:srgbClr val="FF0000"/>
                </a:solidFill>
              </a:rPr>
              <a:t>Izvor</a:t>
            </a:r>
            <a:r>
              <a:rPr lang="ta-IN" b="1" dirty="0">
                <a:solidFill>
                  <a:srgbClr val="FF0000"/>
                </a:solidFill>
              </a:rPr>
              <a:t>ni</a:t>
            </a:r>
            <a:r>
              <a:rPr lang="hr-HR" b="1" dirty="0"/>
              <a:t> i samostal</a:t>
            </a:r>
            <a:r>
              <a:rPr lang="ta-IN" b="1" dirty="0"/>
              <a:t>ni</a:t>
            </a:r>
            <a:r>
              <a:rPr lang="hr-HR" b="1" dirty="0"/>
              <a:t> znanstveni rad</a:t>
            </a:r>
          </a:p>
          <a:p>
            <a:pPr lvl="1"/>
            <a:r>
              <a:rPr lang="hr-HR" dirty="0"/>
              <a:t>Kvalificira doktoranda kao </a:t>
            </a:r>
            <a:r>
              <a:rPr lang="hr-HR" dirty="0">
                <a:solidFill>
                  <a:srgbClr val="FF0000"/>
                </a:solidFill>
              </a:rPr>
              <a:t>samostalnog</a:t>
            </a:r>
            <a:r>
              <a:rPr lang="hr-HR" dirty="0"/>
              <a:t> istraživača u znanstvenom području u kojem se dodjeljuje doktorat znanosti</a:t>
            </a:r>
          </a:p>
          <a:p>
            <a:pPr lvl="1">
              <a:buNone/>
            </a:pPr>
            <a:r>
              <a:rPr lang="hr-HR" dirty="0"/>
              <a:t>(</a:t>
            </a:r>
            <a:r>
              <a:rPr lang="hr-HR" i="1" dirty="0"/>
              <a:t>Jelinić</a:t>
            </a:r>
            <a:r>
              <a:rPr lang="hr-HR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8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a-IN" dirty="0"/>
          </a:p>
          <a:p>
            <a:r>
              <a:rPr lang="hr-HR" b="1" dirty="0"/>
              <a:t>Samostal</a:t>
            </a:r>
            <a:r>
              <a:rPr lang="ta-IN" b="1" dirty="0"/>
              <a:t>ni</a:t>
            </a:r>
            <a:r>
              <a:rPr lang="hr-HR" b="1" dirty="0"/>
              <a:t> znanstvenoistraživački rad</a:t>
            </a:r>
          </a:p>
          <a:p>
            <a:pPr lvl="1"/>
            <a:r>
              <a:rPr lang="hr-HR" dirty="0">
                <a:solidFill>
                  <a:srgbClr val="FF0000"/>
                </a:solidFill>
              </a:rPr>
              <a:t>Originalna</a:t>
            </a:r>
            <a:r>
              <a:rPr lang="hr-HR" dirty="0"/>
              <a:t> metodologija</a:t>
            </a:r>
          </a:p>
          <a:p>
            <a:pPr lvl="1"/>
            <a:r>
              <a:rPr lang="hr-HR" dirty="0">
                <a:solidFill>
                  <a:srgbClr val="FF0000"/>
                </a:solidFill>
              </a:rPr>
              <a:t>Originalno</a:t>
            </a:r>
            <a:r>
              <a:rPr lang="hr-HR" dirty="0"/>
              <a:t> rješenje istraživačkog problema</a:t>
            </a:r>
          </a:p>
          <a:p>
            <a:pPr lvl="1"/>
            <a:r>
              <a:rPr lang="hr-HR" dirty="0"/>
              <a:t>Doprinos znanosti</a:t>
            </a:r>
          </a:p>
          <a:p>
            <a:pPr lvl="1"/>
            <a:r>
              <a:rPr lang="hr-HR" dirty="0"/>
              <a:t>Doktorand pokazuje </a:t>
            </a:r>
            <a:r>
              <a:rPr lang="hr-HR" dirty="0">
                <a:solidFill>
                  <a:srgbClr val="FF0000"/>
                </a:solidFill>
              </a:rPr>
              <a:t>samostalnost</a:t>
            </a:r>
          </a:p>
          <a:p>
            <a:pPr lvl="1">
              <a:buNone/>
            </a:pPr>
            <a:r>
              <a:rPr lang="hr-HR" dirty="0"/>
              <a:t>(</a:t>
            </a:r>
            <a:r>
              <a:rPr lang="hr-HR" i="1" dirty="0"/>
              <a:t>Gačić</a:t>
            </a:r>
            <a:r>
              <a:rPr lang="hr-HR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9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a-IN" dirty="0"/>
          </a:p>
          <a:p>
            <a:r>
              <a:rPr lang="hr-HR" b="1" dirty="0"/>
              <a:t>Jedinstveno, </a:t>
            </a:r>
            <a:r>
              <a:rPr lang="hr-HR" b="1" dirty="0">
                <a:solidFill>
                  <a:srgbClr val="FF0000"/>
                </a:solidFill>
              </a:rPr>
              <a:t>izvorno</a:t>
            </a:r>
            <a:r>
              <a:rPr lang="hr-HR" b="1" dirty="0"/>
              <a:t> i samostalno</a:t>
            </a:r>
            <a:r>
              <a:rPr lang="hr-HR" dirty="0"/>
              <a:t> znanstveno djelo</a:t>
            </a:r>
          </a:p>
          <a:p>
            <a:r>
              <a:rPr lang="hr-HR" dirty="0">
                <a:solidFill>
                  <a:srgbClr val="FF0000"/>
                </a:solidFill>
              </a:rPr>
              <a:t>Samostalnost</a:t>
            </a:r>
            <a:r>
              <a:rPr lang="hr-HR" dirty="0"/>
              <a:t> doktoranda (uz pomoć mentora)</a:t>
            </a:r>
          </a:p>
          <a:p>
            <a:pPr>
              <a:buNone/>
            </a:pPr>
            <a:r>
              <a:rPr lang="hr-HR" dirty="0"/>
              <a:t>(</a:t>
            </a:r>
            <a:r>
              <a:rPr lang="hr-HR" i="1" dirty="0"/>
              <a:t>Ivanović)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a-IN" dirty="0"/>
          </a:p>
          <a:p>
            <a:r>
              <a:rPr lang="hr-HR" b="1" dirty="0">
                <a:solidFill>
                  <a:srgbClr val="FF0000"/>
                </a:solidFill>
              </a:rPr>
              <a:t>Izvorno</a:t>
            </a:r>
            <a:r>
              <a:rPr lang="hr-HR" dirty="0"/>
              <a:t> znanstveno djelo</a:t>
            </a:r>
          </a:p>
          <a:p>
            <a:r>
              <a:rPr lang="hr-HR" b="1" dirty="0"/>
              <a:t>Otkrivanje </a:t>
            </a:r>
            <a:r>
              <a:rPr lang="hr-HR" b="1" dirty="0">
                <a:solidFill>
                  <a:srgbClr val="FF0000"/>
                </a:solidFill>
              </a:rPr>
              <a:t>novih</a:t>
            </a:r>
            <a:r>
              <a:rPr lang="hr-HR" b="1" dirty="0"/>
              <a:t> </a:t>
            </a:r>
            <a:r>
              <a:rPr lang="hr-HR" dirty="0"/>
              <a:t>znanstvenih činjenica</a:t>
            </a:r>
          </a:p>
          <a:p>
            <a:r>
              <a:rPr lang="hr-HR" dirty="0"/>
              <a:t>Bitan doprinos znanosti</a:t>
            </a:r>
          </a:p>
          <a:p>
            <a:pPr>
              <a:buNone/>
            </a:pPr>
            <a:r>
              <a:rPr lang="hr-HR" dirty="0"/>
              <a:t>(</a:t>
            </a:r>
            <a:r>
              <a:rPr lang="hr-HR" i="1" dirty="0"/>
              <a:t>Kukić</a:t>
            </a:r>
            <a:r>
              <a:rPr lang="hr-HR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Izvorni</a:t>
            </a:r>
            <a:r>
              <a:rPr lang="hr-HR" dirty="0"/>
              <a:t> rad</a:t>
            </a:r>
          </a:p>
          <a:p>
            <a:r>
              <a:rPr lang="hr-HR" b="1" dirty="0">
                <a:solidFill>
                  <a:srgbClr val="FF0000"/>
                </a:solidFill>
              </a:rPr>
              <a:t>Novi</a:t>
            </a:r>
            <a:r>
              <a:rPr lang="hr-HR" b="1" dirty="0"/>
              <a:t> doprinos znanosti</a:t>
            </a:r>
          </a:p>
          <a:p>
            <a:r>
              <a:rPr lang="hr-HR" b="1" dirty="0">
                <a:solidFill>
                  <a:srgbClr val="FF0000"/>
                </a:solidFill>
              </a:rPr>
              <a:t>Originalni</a:t>
            </a:r>
            <a:r>
              <a:rPr lang="hr-HR" b="1" dirty="0"/>
              <a:t> rezultati </a:t>
            </a:r>
            <a:r>
              <a:rPr lang="hr-HR" dirty="0"/>
              <a:t>istraživanja</a:t>
            </a:r>
          </a:p>
          <a:p>
            <a:r>
              <a:rPr lang="hr-HR" dirty="0"/>
              <a:t>Dokaz da kandidat zna </a:t>
            </a:r>
            <a:r>
              <a:rPr lang="hr-HR" b="1" dirty="0">
                <a:solidFill>
                  <a:srgbClr val="FF0000"/>
                </a:solidFill>
              </a:rPr>
              <a:t>samostalno</a:t>
            </a:r>
            <a:r>
              <a:rPr lang="hr-HR" dirty="0"/>
              <a:t> raditi</a:t>
            </a:r>
          </a:p>
          <a:p>
            <a:r>
              <a:rPr lang="hr-HR" dirty="0"/>
              <a:t>Pokazuje doktorandovu </a:t>
            </a:r>
            <a:r>
              <a:rPr lang="hr-HR" b="1" dirty="0"/>
              <a:t>znanstvenu </a:t>
            </a:r>
            <a:r>
              <a:rPr lang="hr-HR" b="1" dirty="0">
                <a:solidFill>
                  <a:srgbClr val="FF0000"/>
                </a:solidFill>
              </a:rPr>
              <a:t>zrelost</a:t>
            </a:r>
          </a:p>
          <a:p>
            <a:pPr>
              <a:buNone/>
            </a:pPr>
            <a:r>
              <a:rPr lang="hr-HR" dirty="0"/>
              <a:t>(</a:t>
            </a:r>
            <a:r>
              <a:rPr lang="hr-HR" i="1" dirty="0"/>
              <a:t>Silobrčić</a:t>
            </a:r>
            <a:r>
              <a:rPr lang="hr-HR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BADAC2-F851-484F-9B0E-52EB24E12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t="10159" r="3896" b="13646"/>
          <a:stretch/>
        </p:blipFill>
        <p:spPr>
          <a:xfrm>
            <a:off x="342065" y="452378"/>
            <a:ext cx="3394455" cy="5953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E72FE-49EF-774E-A2A0-545E5CE5DFF1}"/>
              </a:ext>
            </a:extLst>
          </p:cNvPr>
          <p:cNvSpPr txBox="1"/>
          <p:nvPr/>
        </p:nvSpPr>
        <p:spPr>
          <a:xfrm>
            <a:off x="386986" y="105131"/>
            <a:ext cx="339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P</a:t>
            </a:r>
            <a:r>
              <a:rPr lang="en-GB" dirty="0"/>
              <a:t>o</a:t>
            </a:r>
            <a:r>
              <a:rPr lang="en-HR" dirty="0"/>
              <a:t>rtal Slobodna Bosna, 8.10.2021.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AC46DFD0-A718-394B-A06D-D2E03EA541DC}"/>
              </a:ext>
            </a:extLst>
          </p:cNvPr>
          <p:cNvSpPr/>
          <p:nvPr/>
        </p:nvSpPr>
        <p:spPr>
          <a:xfrm>
            <a:off x="342064" y="3923304"/>
            <a:ext cx="1221667" cy="36933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C8E742-BB85-1643-95E9-35CED0686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b="8059"/>
          <a:stretch/>
        </p:blipFill>
        <p:spPr>
          <a:xfrm>
            <a:off x="8370570" y="452378"/>
            <a:ext cx="3086100" cy="5953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59A081-8986-494D-9D2B-911EA3D8D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 b="9977"/>
          <a:stretch/>
        </p:blipFill>
        <p:spPr>
          <a:xfrm>
            <a:off x="4510495" y="452378"/>
            <a:ext cx="3086100" cy="5953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C33086-40B3-D14B-AE71-006143B175A1}"/>
              </a:ext>
            </a:extLst>
          </p:cNvPr>
          <p:cNvSpPr/>
          <p:nvPr/>
        </p:nvSpPr>
        <p:spPr>
          <a:xfrm>
            <a:off x="5280660" y="1588770"/>
            <a:ext cx="594360" cy="19431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04A4AE-0AE3-D046-A6DE-D4D18E709BBA}"/>
              </a:ext>
            </a:extLst>
          </p:cNvPr>
          <p:cNvSpPr/>
          <p:nvPr/>
        </p:nvSpPr>
        <p:spPr>
          <a:xfrm>
            <a:off x="8370570" y="1017270"/>
            <a:ext cx="613410" cy="20574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45C941-7186-664D-AF03-92F5E263E43A}"/>
              </a:ext>
            </a:extLst>
          </p:cNvPr>
          <p:cNvSpPr/>
          <p:nvPr/>
        </p:nvSpPr>
        <p:spPr>
          <a:xfrm>
            <a:off x="9944100" y="3923304"/>
            <a:ext cx="1200150" cy="24864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6EF7D5-3E19-3C43-8FF1-0EA6BB48FFA2}"/>
              </a:ext>
            </a:extLst>
          </p:cNvPr>
          <p:cNvSpPr txBox="1"/>
          <p:nvPr/>
        </p:nvSpPr>
        <p:spPr>
          <a:xfrm>
            <a:off x="8237222" y="141682"/>
            <a:ext cx="341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P</a:t>
            </a:r>
            <a:r>
              <a:rPr lang="en-GB" dirty="0"/>
              <a:t>o</a:t>
            </a:r>
            <a:r>
              <a:rPr lang="en-HR" dirty="0"/>
              <a:t>rtal radiosarajevo.ba, 10.2.2023.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304828-9C6C-9449-998E-EEEA56B9A92F}"/>
              </a:ext>
            </a:extLst>
          </p:cNvPr>
          <p:cNvSpPr txBox="1"/>
          <p:nvPr/>
        </p:nvSpPr>
        <p:spPr>
          <a:xfrm>
            <a:off x="4762547" y="121083"/>
            <a:ext cx="24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Portal klix.ba, 14.2.2023.</a:t>
            </a:r>
          </a:p>
        </p:txBody>
      </p:sp>
    </p:spTree>
    <p:extLst>
      <p:ext uri="{BB962C8B-B14F-4D97-AF65-F5344CB8AC3E}">
        <p14:creationId xmlns:p14="http://schemas.microsoft.com/office/powerpoint/2010/main" val="12844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Izvorno/originalno</a:t>
            </a:r>
            <a:r>
              <a:rPr lang="hr-HR" dirty="0">
                <a:solidFill>
                  <a:srgbClr val="FF0000"/>
                </a:solidFill>
              </a:rPr>
              <a:t>, </a:t>
            </a:r>
            <a:r>
              <a:rPr lang="hr-HR" b="1" dirty="0">
                <a:solidFill>
                  <a:srgbClr val="FF0000"/>
                </a:solidFill>
              </a:rPr>
              <a:t>novo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/>
              <a:t>znanstveno djelo</a:t>
            </a:r>
          </a:p>
          <a:p>
            <a:r>
              <a:rPr lang="hr-HR" b="1" dirty="0">
                <a:solidFill>
                  <a:srgbClr val="FF0000"/>
                </a:solidFill>
              </a:rPr>
              <a:t>Najviši standardi </a:t>
            </a:r>
            <a:r>
              <a:rPr lang="hr-HR" dirty="0"/>
              <a:t>znanstvenog istraživanja</a:t>
            </a:r>
          </a:p>
          <a:p>
            <a:r>
              <a:rPr lang="hr-HR" dirty="0"/>
              <a:t>Izvorni/originalni, </a:t>
            </a:r>
            <a:r>
              <a:rPr lang="hr-HR" b="1" dirty="0">
                <a:solidFill>
                  <a:srgbClr val="FF0000"/>
                </a:solidFill>
              </a:rPr>
              <a:t>novi </a:t>
            </a:r>
            <a:r>
              <a:rPr lang="hr-HR" b="1" dirty="0"/>
              <a:t>rezultati</a:t>
            </a:r>
            <a:r>
              <a:rPr lang="hr-HR" dirty="0"/>
              <a:t>, </a:t>
            </a:r>
            <a:r>
              <a:rPr lang="hr-HR" b="1" dirty="0"/>
              <a:t>otkrića, teorije</a:t>
            </a:r>
          </a:p>
          <a:p>
            <a:r>
              <a:rPr lang="hr-HR" dirty="0"/>
              <a:t>Utvrđivanje znanstvene sposobnosti doktoranda da djeluje </a:t>
            </a:r>
            <a:r>
              <a:rPr lang="hr-HR" b="1" dirty="0"/>
              <a:t>kao </a:t>
            </a:r>
            <a:r>
              <a:rPr lang="hr-HR" b="1" dirty="0">
                <a:solidFill>
                  <a:srgbClr val="FF0000"/>
                </a:solidFill>
              </a:rPr>
              <a:t>znanstveno pismeni</a:t>
            </a:r>
            <a:r>
              <a:rPr lang="hr-HR" b="1" dirty="0"/>
              <a:t> istraživač, intelektualac i znanstvenik</a:t>
            </a:r>
          </a:p>
          <a:p>
            <a:pPr>
              <a:buNone/>
            </a:pPr>
            <a:r>
              <a:rPr lang="hr-HR" dirty="0"/>
              <a:t>	(</a:t>
            </a:r>
            <a:r>
              <a:rPr lang="hr-HR" i="1" dirty="0"/>
              <a:t>Zelenika, 2012</a:t>
            </a:r>
            <a:r>
              <a:rPr lang="hr-HR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Znanstveni članak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endParaRPr lang="ta-IN" sz="24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rgbClr val="FF0000"/>
                </a:solidFill>
              </a:rPr>
              <a:t>Prvo objavljivanje izvornih rezultata znanstvenih istraživanja </a:t>
            </a:r>
            <a:r>
              <a:rPr lang="hr-HR" sz="2400" dirty="0"/>
              <a:t>u </a:t>
            </a:r>
            <a:r>
              <a:rPr lang="hr-HR" sz="2400" dirty="0">
                <a:solidFill>
                  <a:schemeClr val="tx2"/>
                </a:solidFill>
              </a:rPr>
              <a:t>publikaciji koja je lako dostupna međunarodnoj znanstvenoj javnosti </a:t>
            </a:r>
          </a:p>
          <a:p>
            <a:pPr lvl="1">
              <a:lnSpc>
                <a:spcPct val="90000"/>
              </a:lnSpc>
              <a:buNone/>
            </a:pPr>
            <a:r>
              <a:rPr lang="hr-HR" sz="2400" dirty="0">
                <a:solidFill>
                  <a:schemeClr val="tx2"/>
                </a:solidFill>
              </a:rPr>
              <a:t>	(</a:t>
            </a:r>
            <a:r>
              <a:rPr lang="hr-HR" sz="2400" dirty="0">
                <a:solidFill>
                  <a:schemeClr val="tx2"/>
                </a:solidFill>
                <a:sym typeface="Symbol" pitchFamily="18" charset="2"/>
              </a:rPr>
              <a:t> </a:t>
            </a:r>
            <a:r>
              <a:rPr lang="hr-HR" sz="2400" i="1" dirty="0">
                <a:solidFill>
                  <a:schemeClr val="tx2"/>
                </a:solidFill>
                <a:sym typeface="Symbol" pitchFamily="18" charset="2"/>
              </a:rPr>
              <a:t>primarni  (indeksirani) znanstveni časopisi</a:t>
            </a:r>
            <a:r>
              <a:rPr lang="hr-HR" sz="2400" dirty="0">
                <a:solidFill>
                  <a:schemeClr val="tx2"/>
                </a:solidFill>
                <a:sym typeface="Symbol" pitchFamily="18" charset="2"/>
              </a:rPr>
              <a:t>)</a:t>
            </a:r>
            <a:endParaRPr lang="ta-IN" sz="2400" dirty="0">
              <a:solidFill>
                <a:schemeClr val="tx2"/>
              </a:solidFill>
              <a:sym typeface="Symbol" pitchFamily="18" charset="2"/>
            </a:endParaRPr>
          </a:p>
          <a:p>
            <a:pPr lvl="1"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dirty="0"/>
              <a:t>Napisan je tako da se istraživanja mogu ponoviti i zaključci provjeriti.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Obavezna  recenzija, najčešće dvije anonimne („dvostruko slijepa”)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hr-HR" dirty="0"/>
              <a:t>ategorizacija znanstvenih članaka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46634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000" dirty="0"/>
              <a:t>Prema :</a:t>
            </a:r>
            <a:r>
              <a:rPr lang="ta-IN" sz="2000" dirty="0"/>
              <a:t> </a:t>
            </a:r>
            <a:r>
              <a:rPr lang="hr-HR" sz="2000" i="1" dirty="0"/>
              <a:t>Silobrčić, 2008</a:t>
            </a:r>
            <a:r>
              <a:rPr lang="hr-HR" sz="2000" dirty="0"/>
              <a:t>.</a:t>
            </a:r>
            <a:endParaRPr lang="ta-IN" sz="2000" dirty="0"/>
          </a:p>
          <a:p>
            <a:pPr>
              <a:lnSpc>
                <a:spcPct val="90000"/>
              </a:lnSpc>
            </a:pPr>
            <a:endParaRPr lang="hr-HR" sz="2000" dirty="0"/>
          </a:p>
          <a:p>
            <a:pPr lvl="1">
              <a:lnSpc>
                <a:spcPct val="90000"/>
              </a:lnSpc>
            </a:pPr>
            <a:r>
              <a:rPr lang="hr-HR" dirty="0">
                <a:solidFill>
                  <a:schemeClr val="tx2"/>
                </a:solidFill>
              </a:rPr>
              <a:t>Izvorni znanstveni članak</a:t>
            </a:r>
            <a:r>
              <a:rPr lang="hr-HR" dirty="0"/>
              <a:t> </a:t>
            </a:r>
            <a:r>
              <a:rPr lang="hr-HR" sz="1800" dirty="0"/>
              <a:t>(</a:t>
            </a:r>
            <a:r>
              <a:rPr lang="hr-HR" sz="1800" i="1" dirty="0"/>
              <a:t>Original scientific paper</a:t>
            </a:r>
            <a:r>
              <a:rPr lang="hr-HR" sz="1800" dirty="0"/>
              <a:t>)</a:t>
            </a:r>
          </a:p>
          <a:p>
            <a:pPr lvl="1">
              <a:lnSpc>
                <a:spcPct val="90000"/>
              </a:lnSpc>
            </a:pPr>
            <a:endParaRPr lang="hr-HR" sz="1800" dirty="0"/>
          </a:p>
          <a:p>
            <a:pPr lvl="1">
              <a:lnSpc>
                <a:spcPct val="90000"/>
              </a:lnSpc>
            </a:pPr>
            <a:r>
              <a:rPr lang="hr-HR" dirty="0">
                <a:solidFill>
                  <a:schemeClr val="tx2"/>
                </a:solidFill>
              </a:rPr>
              <a:t>Pregledni članak</a:t>
            </a:r>
            <a:r>
              <a:rPr lang="hr-HR" dirty="0"/>
              <a:t> </a:t>
            </a:r>
            <a:r>
              <a:rPr lang="hr-HR" sz="1800" dirty="0"/>
              <a:t>(</a:t>
            </a:r>
            <a:r>
              <a:rPr lang="hr-HR" sz="1800" i="1" dirty="0"/>
              <a:t>Review</a:t>
            </a:r>
            <a:r>
              <a:rPr lang="hr-HR" sz="1800" dirty="0"/>
              <a:t>)</a:t>
            </a:r>
          </a:p>
          <a:p>
            <a:pPr lvl="1">
              <a:lnSpc>
                <a:spcPct val="90000"/>
              </a:lnSpc>
              <a:buNone/>
            </a:pPr>
            <a:endParaRPr lang="hr-HR" sz="1800" dirty="0"/>
          </a:p>
          <a:p>
            <a:pPr lvl="1">
              <a:lnSpc>
                <a:spcPct val="90000"/>
              </a:lnSpc>
            </a:pPr>
            <a:r>
              <a:rPr lang="hr-HR" dirty="0">
                <a:solidFill>
                  <a:schemeClr val="tx2"/>
                </a:solidFill>
              </a:rPr>
              <a:t>Izlaganje sa znanstvenog </a:t>
            </a:r>
          </a:p>
          <a:p>
            <a:pPr lvl="1">
              <a:lnSpc>
                <a:spcPct val="90000"/>
              </a:lnSpc>
              <a:buNone/>
            </a:pPr>
            <a:r>
              <a:rPr lang="hr-HR" dirty="0">
                <a:solidFill>
                  <a:schemeClr val="tx2"/>
                </a:solidFill>
              </a:rPr>
              <a:t>	skupa – pozvano predavanje</a:t>
            </a:r>
            <a:r>
              <a:rPr lang="hr-HR" dirty="0"/>
              <a:t> </a:t>
            </a:r>
            <a:r>
              <a:rPr lang="hr-HR" sz="1800" dirty="0"/>
              <a:t>(</a:t>
            </a:r>
            <a:r>
              <a:rPr lang="hr-HR" sz="1800" i="1" dirty="0"/>
              <a:t>Conference paper – Invited lecture</a:t>
            </a:r>
            <a:r>
              <a:rPr lang="hr-HR" sz="1800" dirty="0"/>
              <a:t>)</a:t>
            </a:r>
          </a:p>
          <a:p>
            <a:pPr lvl="1">
              <a:lnSpc>
                <a:spcPct val="90000"/>
              </a:lnSpc>
              <a:buNone/>
            </a:pPr>
            <a:endParaRPr lang="hr-HR" sz="1800" dirty="0"/>
          </a:p>
          <a:p>
            <a:pPr lvl="1">
              <a:lnSpc>
                <a:spcPct val="90000"/>
              </a:lnSpc>
              <a:buNone/>
            </a:pPr>
            <a:endParaRPr lang="ta-IN" sz="1800" dirty="0"/>
          </a:p>
          <a:p>
            <a:pPr lvl="1">
              <a:lnSpc>
                <a:spcPct val="90000"/>
              </a:lnSpc>
              <a:buNone/>
            </a:pPr>
            <a:endParaRPr lang="ta-IN" sz="1800" dirty="0"/>
          </a:p>
          <a:p>
            <a:pPr lvl="1">
              <a:lnSpc>
                <a:spcPct val="90000"/>
              </a:lnSpc>
              <a:buNone/>
            </a:pPr>
            <a:endParaRPr lang="ta-IN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8916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400" dirty="0"/>
              <a:t>Prema: </a:t>
            </a:r>
            <a:r>
              <a:rPr lang="hr-HR" sz="2000" i="1" dirty="0"/>
              <a:t>Zelenika, 2000.; Gačić, 2012</a:t>
            </a:r>
          </a:p>
          <a:p>
            <a:pPr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dirty="0">
                <a:solidFill>
                  <a:schemeClr val="tx2"/>
                </a:solidFill>
              </a:rPr>
              <a:t>Izvorni znanstveni članak</a:t>
            </a:r>
            <a:r>
              <a:rPr lang="ta-IN" dirty="0">
                <a:solidFill>
                  <a:schemeClr val="tx2"/>
                </a:solidFill>
              </a:rPr>
              <a:t> </a:t>
            </a:r>
            <a:r>
              <a:rPr lang="hr-HR" sz="1800" dirty="0"/>
              <a:t>(</a:t>
            </a:r>
            <a:r>
              <a:rPr lang="hr-HR" sz="1800" i="1" dirty="0"/>
              <a:t>Original scientific paper</a:t>
            </a:r>
            <a:r>
              <a:rPr lang="hr-HR" sz="1800" dirty="0"/>
              <a:t>)</a:t>
            </a:r>
            <a:endParaRPr lang="ta-IN" sz="1800" dirty="0"/>
          </a:p>
          <a:p>
            <a:pPr lvl="1">
              <a:lnSpc>
                <a:spcPct val="90000"/>
              </a:lnSpc>
            </a:pPr>
            <a:endParaRPr lang="hr-HR" dirty="0"/>
          </a:p>
          <a:p>
            <a:pPr lvl="1">
              <a:lnSpc>
                <a:spcPct val="90000"/>
              </a:lnSpc>
            </a:pPr>
            <a:r>
              <a:rPr lang="hr-HR" dirty="0">
                <a:solidFill>
                  <a:schemeClr val="tx2"/>
                </a:solidFill>
              </a:rPr>
              <a:t>Prethodno priopćenje</a:t>
            </a:r>
            <a:r>
              <a:rPr lang="hr-HR" dirty="0"/>
              <a:t> </a:t>
            </a:r>
            <a:r>
              <a:rPr lang="hr-HR" sz="1800" dirty="0"/>
              <a:t>(Preliminary Communication)</a:t>
            </a:r>
            <a:endParaRPr lang="ta-IN" sz="1800" dirty="0"/>
          </a:p>
          <a:p>
            <a:pPr lvl="1">
              <a:lnSpc>
                <a:spcPct val="90000"/>
              </a:lnSpc>
            </a:pPr>
            <a:endParaRPr lang="hr-HR" sz="1800" dirty="0"/>
          </a:p>
          <a:p>
            <a:pPr lvl="1">
              <a:lnSpc>
                <a:spcPct val="90000"/>
              </a:lnSpc>
            </a:pPr>
            <a:r>
              <a:rPr lang="hr-HR" dirty="0">
                <a:solidFill>
                  <a:schemeClr val="tx2"/>
                </a:solidFill>
              </a:rPr>
              <a:t>Pregledni članak</a:t>
            </a:r>
            <a:r>
              <a:rPr lang="hr-HR" dirty="0"/>
              <a:t> </a:t>
            </a:r>
            <a:r>
              <a:rPr lang="hr-HR" sz="1800" dirty="0"/>
              <a:t>(</a:t>
            </a:r>
            <a:r>
              <a:rPr lang="hr-HR" sz="1800" i="1" dirty="0"/>
              <a:t>Review</a:t>
            </a:r>
            <a:r>
              <a:rPr lang="hr-HR" sz="1800" dirty="0"/>
              <a:t>)</a:t>
            </a:r>
            <a:endParaRPr lang="ta-IN" sz="1800" dirty="0"/>
          </a:p>
          <a:p>
            <a:pPr lvl="1">
              <a:lnSpc>
                <a:spcPct val="90000"/>
              </a:lnSpc>
            </a:pPr>
            <a:endParaRPr lang="hr-HR" dirty="0"/>
          </a:p>
          <a:p>
            <a:pPr lvl="1">
              <a:lnSpc>
                <a:spcPct val="90000"/>
              </a:lnSpc>
            </a:pPr>
            <a:r>
              <a:rPr lang="hr-HR" dirty="0">
                <a:solidFill>
                  <a:schemeClr val="tx2"/>
                </a:solidFill>
              </a:rPr>
              <a:t>Izlaganje sa znanstvenog skupa</a:t>
            </a:r>
            <a:r>
              <a:rPr lang="hr-HR" dirty="0"/>
              <a:t> </a:t>
            </a:r>
            <a:r>
              <a:rPr lang="hr-HR" sz="1800" dirty="0"/>
              <a:t>(</a:t>
            </a:r>
            <a:r>
              <a:rPr lang="hr-HR" sz="1800" i="1" dirty="0"/>
              <a:t>Conference paper )</a:t>
            </a:r>
            <a:endParaRPr lang="hr-HR" dirty="0"/>
          </a:p>
          <a:p>
            <a:pPr lvl="1">
              <a:lnSpc>
                <a:spcPct val="90000"/>
              </a:lnSpc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336822" y="5498808"/>
            <a:ext cx="44897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buNone/>
            </a:pPr>
            <a:r>
              <a:rPr lang="hr-HR" dirty="0"/>
              <a:t>Za sve kategorije su obavezne recenzije, za </a:t>
            </a:r>
            <a:r>
              <a:rPr lang="hr-HR" i="1" dirty="0" err="1"/>
              <a:t>conference</a:t>
            </a:r>
            <a:r>
              <a:rPr lang="hr-HR" i="1" dirty="0"/>
              <a:t> </a:t>
            </a:r>
            <a:r>
              <a:rPr lang="hr-HR" i="1" dirty="0" err="1"/>
              <a:t>paper</a:t>
            </a:r>
            <a:r>
              <a:rPr lang="hr-HR" i="1" dirty="0"/>
              <a:t> </a:t>
            </a:r>
            <a:r>
              <a:rPr lang="hr-HR" dirty="0"/>
              <a:t>poželjna iako nije uvijek obavezna (Prema dokumentaciji Hrčka, portala znanstvenih časopisa, 2019)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5555A2-3B35-2C43-BA78-4D89704CABA0}"/>
              </a:ext>
            </a:extLst>
          </p:cNvPr>
          <p:cNvSpPr/>
          <p:nvPr/>
        </p:nvSpPr>
        <p:spPr>
          <a:xfrm>
            <a:off x="91440" y="5498808"/>
            <a:ext cx="3905794" cy="133882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98706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Izvorni znanstveni članak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66725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r-HR" sz="2400" b="1" dirty="0"/>
              <a:t>Izvorni znanstveni </a:t>
            </a:r>
            <a:r>
              <a:rPr lang="ta-IN" sz="2400" b="1" dirty="0"/>
              <a:t>članak</a:t>
            </a:r>
            <a:r>
              <a:rPr lang="hr-HR" sz="2400" b="1" dirty="0"/>
              <a:t> </a:t>
            </a:r>
            <a:r>
              <a:rPr lang="hr-HR" sz="2400" dirty="0"/>
              <a:t>je</a:t>
            </a:r>
            <a:r>
              <a:rPr lang="ta-IN" sz="2400" dirty="0"/>
              <a:t>:</a:t>
            </a:r>
          </a:p>
          <a:p>
            <a:pPr lvl="1">
              <a:lnSpc>
                <a:spcPct val="90000"/>
              </a:lnSpc>
            </a:pPr>
            <a:endParaRPr lang="ta-IN" dirty="0"/>
          </a:p>
          <a:p>
            <a:pPr lvl="1">
              <a:lnSpc>
                <a:spcPct val="90000"/>
              </a:lnSpc>
            </a:pPr>
            <a:r>
              <a:rPr lang="hr-HR" sz="2400" dirty="0"/>
              <a:t> </a:t>
            </a:r>
            <a:r>
              <a:rPr lang="hr-HR" sz="2400" dirty="0">
                <a:solidFill>
                  <a:srgbClr val="FF0000"/>
                </a:solidFill>
              </a:rPr>
              <a:t>izvorno znanstveno djelo </a:t>
            </a:r>
            <a:r>
              <a:rPr lang="hr-HR" sz="2400" dirty="0"/>
              <a:t>u kojem su izneseni</a:t>
            </a:r>
            <a:endParaRPr lang="ta-IN" sz="2400" dirty="0"/>
          </a:p>
          <a:p>
            <a:pPr lvl="1">
              <a:lnSpc>
                <a:spcPct val="90000"/>
              </a:lnSpc>
            </a:pPr>
            <a:r>
              <a:rPr lang="hr-HR" sz="2400" dirty="0"/>
              <a:t> </a:t>
            </a:r>
            <a:r>
              <a:rPr lang="hr-HR" sz="2400" dirty="0">
                <a:solidFill>
                  <a:srgbClr val="FF0000"/>
                </a:solidFill>
              </a:rPr>
              <a:t>novi rezultati </a:t>
            </a:r>
            <a:r>
              <a:rPr lang="hr-HR" sz="2400" dirty="0"/>
              <a:t>fundamentalnih ili primijenjenih istraživanja (nove, </a:t>
            </a:r>
            <a:r>
              <a:rPr lang="hr-HR" sz="2400" dirty="0">
                <a:solidFill>
                  <a:srgbClr val="FF0000"/>
                </a:solidFill>
              </a:rPr>
              <a:t>dotad nepoznate znanstvene činjenice, spoznaje i teorije)</a:t>
            </a:r>
            <a:endParaRPr lang="ta-IN" sz="24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hr-HR" sz="2400" dirty="0"/>
              <a:t> koji predstavljaju </a:t>
            </a:r>
            <a:r>
              <a:rPr lang="hr-HR" sz="2400" u="sng" dirty="0"/>
              <a:t>doprinos znanosti</a:t>
            </a:r>
            <a:endParaRPr lang="hr-HR" sz="2400" dirty="0"/>
          </a:p>
          <a:p>
            <a:pPr>
              <a:lnSpc>
                <a:spcPct val="90000"/>
              </a:lnSpc>
              <a:buNone/>
            </a:pPr>
            <a:endParaRPr lang="hr-HR" sz="2400" dirty="0"/>
          </a:p>
          <a:p>
            <a:pPr>
              <a:lnSpc>
                <a:spcPct val="90000"/>
              </a:lnSpc>
            </a:pPr>
            <a:r>
              <a:rPr lang="hr-HR" sz="2400" dirty="0"/>
              <a:t>Napisano je tako da se može 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1)</a:t>
            </a:r>
            <a:r>
              <a:rPr lang="hr-HR" sz="2400" dirty="0">
                <a:solidFill>
                  <a:schemeClr val="tx2"/>
                </a:solidFill>
              </a:rPr>
              <a:t>ponoviti eksperiment/istraživanje i postići opisane rezultate </a:t>
            </a:r>
            <a:endParaRPr lang="ta-IN" sz="2400" dirty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2) ponoviti autorova zapažanja</a:t>
            </a:r>
          </a:p>
          <a:p>
            <a:pPr lvl="2">
              <a:lnSpc>
                <a:spcPct val="90000"/>
              </a:lnSpc>
              <a:buNone/>
            </a:pPr>
            <a:endParaRPr lang="hr-HR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Prototip znanstvenog djela</a:t>
            </a:r>
            <a:r>
              <a:rPr lang="hr-HR" sz="2400" dirty="0"/>
              <a:t> i </a:t>
            </a:r>
            <a:r>
              <a:rPr lang="hr-HR" sz="2400" dirty="0">
                <a:solidFill>
                  <a:schemeClr val="tx2"/>
                </a:solidFill>
              </a:rPr>
              <a:t>najčešće znanstveno djelo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Pregledni članak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r-HR" sz="2400" b="1" dirty="0"/>
              <a:t>Pregledni članak </a:t>
            </a:r>
            <a:r>
              <a:rPr lang="hr-HR" sz="2400" dirty="0"/>
              <a:t>sadrži</a:t>
            </a:r>
            <a:r>
              <a:rPr lang="ta-IN" sz="2400" dirty="0"/>
              <a:t>: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 </a:t>
            </a:r>
            <a:r>
              <a:rPr lang="hr-HR" sz="2400" dirty="0">
                <a:solidFill>
                  <a:srgbClr val="FF0000"/>
                </a:solidFill>
              </a:rPr>
              <a:t>cjelovit prikaz o određenom problemu</a:t>
            </a:r>
            <a:r>
              <a:rPr lang="hr-HR" sz="2400" dirty="0"/>
              <a:t> o kojemu je već objavljena (opsežnija) znanstvena informacija</a:t>
            </a:r>
            <a:endParaRPr lang="ta-IN" sz="2400" dirty="0"/>
          </a:p>
          <a:p>
            <a:pPr>
              <a:lnSpc>
                <a:spcPct val="90000"/>
              </a:lnSpc>
            </a:pPr>
            <a:r>
              <a:rPr lang="hr-HR" sz="2400" dirty="0"/>
              <a:t> ali se radi o prikazu na </a:t>
            </a:r>
            <a:r>
              <a:rPr lang="hr-HR" sz="2400" dirty="0">
                <a:solidFill>
                  <a:srgbClr val="FF0000"/>
                </a:solidFill>
              </a:rPr>
              <a:t>nov način</a:t>
            </a:r>
            <a:r>
              <a:rPr lang="hr-HR" sz="2400" dirty="0"/>
              <a:t>. U njemu su </a:t>
            </a:r>
            <a:r>
              <a:rPr lang="hr-HR" sz="2400" dirty="0">
                <a:solidFill>
                  <a:schemeClr val="tx2"/>
                </a:solidFill>
              </a:rPr>
              <a:t>nove: </a:t>
            </a:r>
            <a:r>
              <a:rPr lang="hr-HR" sz="2400" b="1" dirty="0">
                <a:solidFill>
                  <a:schemeClr val="tx2"/>
                </a:solidFill>
              </a:rPr>
              <a:t>originalne analize ili sinteze, novi odnosi ili nove hipoteze</a:t>
            </a:r>
            <a:r>
              <a:rPr lang="hr-HR" sz="2400" dirty="0"/>
              <a:t> s prijedlozima za daljnja istraživanja.</a:t>
            </a:r>
          </a:p>
          <a:p>
            <a:pPr>
              <a:lnSpc>
                <a:spcPct val="90000"/>
              </a:lnSpc>
              <a:buNone/>
            </a:pPr>
            <a:endParaRPr lang="hr-HR" sz="2400" dirty="0"/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Pregledni članak može biti i stručan</a:t>
            </a:r>
            <a:r>
              <a:rPr lang="hr-HR" sz="2400" dirty="0"/>
              <a:t>; autor sakuplja i sistematizira već objavljenje podatke, te je važnije pri tome da je sistematičan i metodičan nego kreativan, nema vlastitog originalnog doprinosa.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2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Pregled velikog broja referenci </a:t>
            </a:r>
            <a:r>
              <a:rPr lang="hr-HR" dirty="0"/>
              <a:t>o problemu</a:t>
            </a:r>
          </a:p>
          <a:p>
            <a:endParaRPr lang="ta-IN" dirty="0"/>
          </a:p>
          <a:p>
            <a:r>
              <a:rPr lang="hr-HR" b="1" dirty="0">
                <a:solidFill>
                  <a:srgbClr val="FF0000"/>
                </a:solidFill>
              </a:rPr>
              <a:t>Drukčije svrha </a:t>
            </a:r>
            <a:r>
              <a:rPr lang="hr-HR" dirty="0"/>
              <a:t>od izvornog znanstvenog članka – </a:t>
            </a:r>
            <a:r>
              <a:rPr lang="hr-HR" b="1" dirty="0">
                <a:solidFill>
                  <a:srgbClr val="FF0000"/>
                </a:solidFill>
              </a:rPr>
              <a:t>drukčija struktura</a:t>
            </a:r>
          </a:p>
          <a:p>
            <a:pPr lvl="1"/>
            <a:r>
              <a:rPr lang="hr-HR" dirty="0"/>
              <a:t>Opsežniji Uvod</a:t>
            </a:r>
          </a:p>
          <a:p>
            <a:pPr lvl="1"/>
            <a:r>
              <a:rPr lang="hr-HR" dirty="0"/>
              <a:t>Opis materijala / izvora i metoda nije potreban</a:t>
            </a:r>
          </a:p>
          <a:p>
            <a:pPr lvl="1"/>
            <a:r>
              <a:rPr lang="hr-HR" dirty="0"/>
              <a:t>Diskusija mnogo opsežnija i obuhvatnija – najvažniji dio</a:t>
            </a:r>
          </a:p>
          <a:p>
            <a:pPr lvl="1"/>
            <a:r>
              <a:rPr lang="hr-HR" b="1" dirty="0"/>
              <a:t>Najčešća svrha: “Stanje područja” “STATE OF THE ART”</a:t>
            </a:r>
          </a:p>
          <a:p>
            <a:pPr lvl="1"/>
            <a:r>
              <a:rPr lang="hr-HR" dirty="0"/>
              <a:t>Posebno </a:t>
            </a:r>
            <a:r>
              <a:rPr lang="hr-HR" b="1" dirty="0"/>
              <a:t>su važni zaključci, sažimanja, pojednostavljivanja, sistematiziranja, posustavljivanja.....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Prethodno priopćenje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400" b="1" dirty="0"/>
              <a:t>Prethodno priopćenje </a:t>
            </a:r>
            <a:r>
              <a:rPr lang="hr-HR" sz="2400" dirty="0"/>
              <a:t>se smatra </a:t>
            </a:r>
            <a:r>
              <a:rPr lang="hr-HR" sz="2400" dirty="0">
                <a:solidFill>
                  <a:srgbClr val="FF0000"/>
                </a:solidFill>
              </a:rPr>
              <a:t>nepotpunim djelom</a:t>
            </a:r>
            <a:r>
              <a:rPr lang="hr-HR" sz="2400" dirty="0"/>
              <a:t> </a:t>
            </a:r>
            <a:endParaRPr lang="ta-IN" sz="2400" dirty="0"/>
          </a:p>
          <a:p>
            <a:r>
              <a:rPr lang="hr-HR" sz="2400" dirty="0"/>
              <a:t> nedostaju bitni elementi znanstvenog djela: </a:t>
            </a:r>
            <a:endParaRPr lang="ta-IN" sz="2400" dirty="0"/>
          </a:p>
          <a:p>
            <a:pPr lvl="1"/>
            <a:r>
              <a:rPr lang="hr-HR" dirty="0">
                <a:solidFill>
                  <a:schemeClr val="tx2"/>
                </a:solidFill>
              </a:rPr>
              <a:t>ne sadrži dovoljno pojedinosti koje bi čitatelju omogućile provjeru iznesenih rezultata</a:t>
            </a:r>
            <a:r>
              <a:rPr lang="hr-HR" dirty="0"/>
              <a:t> kako je to određeno u izvornom znanstvenom članku.</a:t>
            </a:r>
            <a:endParaRPr lang="ta-IN" dirty="0"/>
          </a:p>
          <a:p>
            <a:pPr lvl="1"/>
            <a:r>
              <a:rPr lang="hr-HR" dirty="0"/>
              <a:t> </a:t>
            </a:r>
            <a:r>
              <a:rPr lang="hr-HR" i="1" dirty="0"/>
              <a:t>Prema Silobrčiću (2008) nije znanstveno djelo.</a:t>
            </a:r>
          </a:p>
          <a:p>
            <a:pPr marL="0" indent="0">
              <a:buNone/>
            </a:pPr>
            <a:endParaRPr lang="ta-IN" sz="2400" dirty="0"/>
          </a:p>
          <a:p>
            <a:pPr marL="0" indent="0">
              <a:buNone/>
            </a:pPr>
            <a:r>
              <a:rPr lang="hr-HR" sz="2400" dirty="0"/>
              <a:t>Ipak se ponegdje ubrajaju u znanstvene članke kao djela koja sadrže znanstvene spoznaje ili rezultate koji </a:t>
            </a:r>
            <a:r>
              <a:rPr lang="hr-HR" sz="2400" dirty="0">
                <a:solidFill>
                  <a:srgbClr val="FF0000"/>
                </a:solidFill>
              </a:rPr>
              <a:t>zahtijevaju brzo objavljivanje</a:t>
            </a:r>
            <a:r>
              <a:rPr lang="hr-HR" sz="20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7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Objavljivanje znanstvenog članka – znanstveni časopis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495250"/>
          </a:xfrm>
        </p:spPr>
        <p:txBody>
          <a:bodyPr/>
          <a:lstStyle/>
          <a:p>
            <a:r>
              <a:rPr lang="hr-HR" dirty="0"/>
              <a:t>Znanstveni članci se najčešće objavljuju u odgovarajućim znanstvenim časopisima</a:t>
            </a:r>
            <a:endParaRPr lang="ta-IN" dirty="0"/>
          </a:p>
          <a:p>
            <a:endParaRPr lang="hr-HR" dirty="0"/>
          </a:p>
          <a:p>
            <a:r>
              <a:rPr lang="hr-HR" dirty="0"/>
              <a:t>Svaki znanstveni časopis sadrži </a:t>
            </a:r>
            <a:r>
              <a:rPr lang="hr-HR" b="1" dirty="0">
                <a:solidFill>
                  <a:srgbClr val="FF0000"/>
                </a:solidFill>
              </a:rPr>
              <a:t>upute potencijalnim autorima </a:t>
            </a:r>
            <a:r>
              <a:rPr lang="hr-HR" dirty="0"/>
              <a:t>koje određuju:</a:t>
            </a:r>
            <a:endParaRPr lang="ta-IN" dirty="0"/>
          </a:p>
          <a:p>
            <a:endParaRPr lang="hr-HR" dirty="0"/>
          </a:p>
          <a:p>
            <a:pPr lvl="1"/>
            <a:r>
              <a:rPr lang="hr-HR" b="1" dirty="0"/>
              <a:t>Kategorije članaka </a:t>
            </a:r>
            <a:r>
              <a:rPr lang="hr-HR" dirty="0"/>
              <a:t>koje se objavljuju</a:t>
            </a:r>
          </a:p>
          <a:p>
            <a:pPr lvl="1"/>
            <a:r>
              <a:rPr lang="hr-HR" b="1" dirty="0"/>
              <a:t>Opseg </a:t>
            </a:r>
            <a:r>
              <a:rPr lang="hr-HR" dirty="0"/>
              <a:t>članka (tj. duljinu teksta s prilozima)</a:t>
            </a:r>
          </a:p>
          <a:p>
            <a:pPr lvl="1"/>
            <a:r>
              <a:rPr lang="hr-HR" b="1" dirty="0"/>
              <a:t>Obvezne dijelove članka</a:t>
            </a:r>
            <a:r>
              <a:rPr lang="hr-HR" dirty="0"/>
              <a:t>( izvod, ključne riječi, sažetak..)</a:t>
            </a:r>
          </a:p>
          <a:p>
            <a:pPr lvl="1"/>
            <a:r>
              <a:rPr lang="hr-HR" b="1" dirty="0"/>
              <a:t>Način citiranja</a:t>
            </a:r>
          </a:p>
          <a:p>
            <a:pPr lvl="1"/>
            <a:r>
              <a:rPr lang="hr-HR" b="1" dirty="0"/>
              <a:t>Oblikovanje grafičkih priloga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31750"/>
            <a:ext cx="5497512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7BA72C-37EC-7D47-971A-CF9EB1A958BE}"/>
              </a:ext>
            </a:extLst>
          </p:cNvPr>
          <p:cNvSpPr txBox="1"/>
          <p:nvPr/>
        </p:nvSpPr>
        <p:spPr>
          <a:xfrm>
            <a:off x="1600200" y="206829"/>
            <a:ext cx="271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Hrvatski Geografski Glasnik</a:t>
            </a:r>
          </a:p>
        </p:txBody>
      </p:sp>
    </p:spTree>
    <p:extLst>
      <p:ext uri="{BB962C8B-B14F-4D97-AF65-F5344CB8AC3E}">
        <p14:creationId xmlns:p14="http://schemas.microsoft.com/office/powerpoint/2010/main" val="130128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541" y="2018149"/>
            <a:ext cx="4489704" cy="4663440"/>
          </a:xfrm>
        </p:spPr>
        <p:txBody>
          <a:bodyPr/>
          <a:lstStyle/>
          <a:p>
            <a:r>
              <a:rPr lang="hr-HR" sz="2000" dirty="0"/>
              <a:t>Svaki znanstveni časopis je određen odgovarajućim oznakama koje definiraju područje i problematiku o kojoj se objavljuju radovi:</a:t>
            </a:r>
          </a:p>
          <a:p>
            <a:pPr>
              <a:buNone/>
            </a:pPr>
            <a:endParaRPr lang="hr-HR" sz="2000" dirty="0"/>
          </a:p>
          <a:p>
            <a:pPr lvl="1"/>
            <a:r>
              <a:rPr lang="hr-HR" sz="1800" dirty="0"/>
              <a:t>UDK – univerzalna decimalna klasifikacija</a:t>
            </a:r>
          </a:p>
          <a:p>
            <a:pPr lvl="1">
              <a:buNone/>
            </a:pPr>
            <a:endParaRPr lang="hr-HR" sz="1800" dirty="0"/>
          </a:p>
          <a:p>
            <a:pPr lvl="1"/>
            <a:r>
              <a:rPr lang="hr-HR" sz="1800" dirty="0"/>
              <a:t>ISSN – međunarodni standardni serijski broj na publikacijama</a:t>
            </a:r>
          </a:p>
          <a:p>
            <a:endParaRPr lang="en-US" dirty="0"/>
          </a:p>
        </p:txBody>
      </p:sp>
      <p:pic>
        <p:nvPicPr>
          <p:cNvPr id="7" name="ClipArt Placeholder 11" descr="hrcak_naslovna_HGG_2015_2_210 x 260 mm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-19802" r="-19802"/>
          <a:stretch>
            <a:fillRect/>
          </a:stretch>
        </p:blipFill>
        <p:spPr>
          <a:xfrm>
            <a:off x="4651608" y="1844623"/>
            <a:ext cx="4731602" cy="4664963"/>
          </a:xfrm>
        </p:spPr>
      </p:pic>
      <p:pic>
        <p:nvPicPr>
          <p:cNvPr id="8" name="Picture 12" descr="Ac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0458" y="2487403"/>
            <a:ext cx="2953950" cy="415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5291523" y="1891862"/>
            <a:ext cx="1005390" cy="914400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262380" y="2612919"/>
            <a:ext cx="914400" cy="914400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787862" y="2620218"/>
            <a:ext cx="914400" cy="914400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AE7EB-CF0F-0146-B32E-C4384224D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239"/>
            <a:ext cx="12192000" cy="467152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ED2B9C7-C8CB-2A45-9129-6196128CF858}"/>
              </a:ext>
            </a:extLst>
          </p:cNvPr>
          <p:cNvSpPr/>
          <p:nvPr/>
        </p:nvSpPr>
        <p:spPr>
          <a:xfrm>
            <a:off x="4343400" y="2388870"/>
            <a:ext cx="845820" cy="2971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6FC95-EDB0-6D43-806C-3B1C5582E163}"/>
              </a:ext>
            </a:extLst>
          </p:cNvPr>
          <p:cNvSpPr txBox="1"/>
          <p:nvPr/>
        </p:nvSpPr>
        <p:spPr>
          <a:xfrm>
            <a:off x="582930" y="342900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Bugarska akademija nauka BAN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EF471B-6BA6-004D-B11F-5B903AC83886}"/>
              </a:ext>
            </a:extLst>
          </p:cNvPr>
          <p:cNvSpPr/>
          <p:nvPr/>
        </p:nvSpPr>
        <p:spPr>
          <a:xfrm>
            <a:off x="1897380" y="2171700"/>
            <a:ext cx="3291840" cy="7429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D86D05-C070-1747-B438-F2AF30408D39}"/>
              </a:ext>
            </a:extLst>
          </p:cNvPr>
          <p:cNvCxnSpPr/>
          <p:nvPr/>
        </p:nvCxnSpPr>
        <p:spPr>
          <a:xfrm>
            <a:off x="3699489" y="3131820"/>
            <a:ext cx="5410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/>
              <a:t>UDK:</a:t>
            </a:r>
            <a:endParaRPr lang="ta-IN" sz="2400" dirty="0"/>
          </a:p>
          <a:p>
            <a:endParaRPr lang="hr-HR" sz="2400" dirty="0"/>
          </a:p>
          <a:p>
            <a:pPr lvl="1"/>
            <a:r>
              <a:rPr lang="hr-HR" sz="2400" dirty="0"/>
              <a:t>1. </a:t>
            </a:r>
            <a:r>
              <a:rPr lang="hr-HR" sz="2400" dirty="0">
                <a:solidFill>
                  <a:schemeClr val="tx2"/>
                </a:solidFill>
              </a:rPr>
              <a:t>Univerzalno</a:t>
            </a:r>
            <a:r>
              <a:rPr lang="hr-HR" sz="2400" dirty="0"/>
              <a:t>: obuhvaća sva područja ljudskog znanja</a:t>
            </a:r>
          </a:p>
          <a:p>
            <a:pPr lvl="1">
              <a:buNone/>
            </a:pPr>
            <a:endParaRPr lang="hr-HR" sz="2400" dirty="0"/>
          </a:p>
          <a:p>
            <a:pPr lvl="1"/>
            <a:r>
              <a:rPr lang="hr-HR" sz="2400" dirty="0"/>
              <a:t>2. </a:t>
            </a:r>
            <a:r>
              <a:rPr lang="hr-HR" sz="2400" dirty="0">
                <a:solidFill>
                  <a:schemeClr val="tx2"/>
                </a:solidFill>
              </a:rPr>
              <a:t>Decimalno</a:t>
            </a:r>
            <a:r>
              <a:rPr lang="hr-HR" sz="2400" dirty="0"/>
              <a:t>: strukturirano po decimalnom sustavu</a:t>
            </a:r>
          </a:p>
          <a:p>
            <a:pPr lvl="1">
              <a:buNone/>
            </a:pPr>
            <a:endParaRPr lang="hr-HR" sz="2400" dirty="0"/>
          </a:p>
          <a:p>
            <a:pPr lvl="1"/>
            <a:r>
              <a:rPr lang="hr-HR" sz="2400" dirty="0"/>
              <a:t>3. </a:t>
            </a:r>
            <a:r>
              <a:rPr lang="hr-HR" sz="2400" dirty="0">
                <a:solidFill>
                  <a:schemeClr val="tx2"/>
                </a:solidFill>
              </a:rPr>
              <a:t>Klasifikacija</a:t>
            </a:r>
            <a:r>
              <a:rPr lang="hr-HR" sz="2400" dirty="0"/>
              <a:t>: raspoređivanje prema karakteristikama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80160" y="2194559"/>
            <a:ext cx="4489704" cy="429559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sz="2400" dirty="0"/>
              <a:t>Svrha i cilj UDK oznake:</a:t>
            </a:r>
            <a:r>
              <a:rPr lang="hr-HR" sz="2400" dirty="0">
                <a:solidFill>
                  <a:schemeClr val="tx2"/>
                </a:solidFill>
              </a:rPr>
              <a:t>temeljna informacija</a:t>
            </a:r>
            <a:r>
              <a:rPr lang="hr-HR" sz="2400" dirty="0"/>
              <a:t> o sadržaju objavljene publikacije koja je </a:t>
            </a:r>
            <a:r>
              <a:rPr lang="hr-HR" sz="2400" dirty="0">
                <a:solidFill>
                  <a:schemeClr val="tx2"/>
                </a:solidFill>
              </a:rPr>
              <a:t>međunarodno prepoznatljiva i upotrebljiva</a:t>
            </a:r>
          </a:p>
          <a:p>
            <a:pPr>
              <a:lnSpc>
                <a:spcPct val="90000"/>
              </a:lnSpc>
              <a:buNone/>
            </a:pPr>
            <a:endParaRPr lang="hr-HR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hr-HR" sz="2400" dirty="0"/>
              <a:t>Detaljnu UDK oznaku ima i </a:t>
            </a:r>
            <a:r>
              <a:rPr lang="hr-HR" sz="2400" dirty="0">
                <a:solidFill>
                  <a:schemeClr val="tx2"/>
                </a:solidFill>
              </a:rPr>
              <a:t>svaki</a:t>
            </a:r>
            <a:r>
              <a:rPr lang="ta-IN" sz="2400" dirty="0">
                <a:solidFill>
                  <a:schemeClr val="tx2"/>
                </a:solidFill>
              </a:rPr>
              <a:t> </a:t>
            </a:r>
            <a:r>
              <a:rPr lang="hr-HR" sz="2400" dirty="0">
                <a:solidFill>
                  <a:schemeClr val="tx2"/>
                </a:solidFill>
              </a:rPr>
              <a:t>objavljeni članak u časopisu</a:t>
            </a:r>
            <a:endParaRPr lang="ta-IN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-1772" r="-1772"/>
          <a:stretch>
            <a:fillRect/>
          </a:stretch>
        </p:blipFill>
        <p:spPr>
          <a:xfrm>
            <a:off x="6415368" y="2194559"/>
            <a:ext cx="4493424" cy="4526721"/>
          </a:xfrm>
          <a:noFill/>
        </p:spPr>
      </p:pic>
      <p:sp>
        <p:nvSpPr>
          <p:cNvPr id="8" name="Oval 7"/>
          <p:cNvSpPr/>
          <p:nvPr/>
        </p:nvSpPr>
        <p:spPr>
          <a:xfrm>
            <a:off x="6684789" y="2489511"/>
            <a:ext cx="914400" cy="695040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800" dirty="0"/>
              <a:t>Glavne skupine UDK:</a:t>
            </a:r>
            <a:endParaRPr lang="ta-IN" sz="2800" dirty="0"/>
          </a:p>
          <a:p>
            <a:pPr>
              <a:lnSpc>
                <a:spcPct val="90000"/>
              </a:lnSpc>
            </a:pPr>
            <a:endParaRPr lang="hr-HR" sz="2800" dirty="0"/>
          </a:p>
          <a:p>
            <a:pPr>
              <a:lnSpc>
                <a:spcPct val="90000"/>
              </a:lnSpc>
            </a:pPr>
            <a:r>
              <a:rPr lang="hr-HR" sz="2400" dirty="0"/>
              <a:t>0. Opće skupine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1. Filozofija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2. Religija. Teologija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3. Društvene znanosti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4. Filologija i lingvistika</a:t>
            </a:r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400" dirty="0"/>
              <a:t>5. Matematika. Prirodne znanosti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6. Primjenjene znanosti. Medicina. Tehnika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7. Umjetnost. Zabava. Sport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8. Književnost. Znanost o književnosti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9. Geografija</a:t>
            </a:r>
            <a:r>
              <a:rPr lang="hr-HR" sz="2400" dirty="0"/>
              <a:t>. Biografije. Povijest.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9D81944-3379-D04A-9D31-DF0DEBB38CEA}"/>
              </a:ext>
            </a:extLst>
          </p:cNvPr>
          <p:cNvSpPr/>
          <p:nvPr/>
        </p:nvSpPr>
        <p:spPr>
          <a:xfrm>
            <a:off x="6930736" y="4935682"/>
            <a:ext cx="1402773" cy="12157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C90F3C8-70AE-E645-85CC-45A523A4A442}"/>
              </a:ext>
            </a:extLst>
          </p:cNvPr>
          <p:cNvSpPr/>
          <p:nvPr/>
        </p:nvSpPr>
        <p:spPr>
          <a:xfrm>
            <a:off x="6951518" y="5122718"/>
            <a:ext cx="1402773" cy="841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1940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38003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sz="2400" b="1" dirty="0"/>
              <a:t>ISSN</a:t>
            </a:r>
            <a:r>
              <a:rPr lang="hr-HR" sz="2400" dirty="0"/>
              <a:t>: numerički sustav označavanja </a:t>
            </a:r>
            <a:r>
              <a:rPr lang="hr-HR" sz="2400" b="1" dirty="0"/>
              <a:t>serijskih publikacija</a:t>
            </a:r>
          </a:p>
          <a:p>
            <a:pPr>
              <a:lnSpc>
                <a:spcPct val="90000"/>
              </a:lnSpc>
              <a:buNone/>
            </a:pPr>
            <a:endParaRPr lang="hr-HR" sz="2400" dirty="0"/>
          </a:p>
          <a:p>
            <a:pPr>
              <a:lnSpc>
                <a:spcPct val="90000"/>
              </a:lnSpc>
            </a:pPr>
            <a:r>
              <a:rPr lang="hr-HR" sz="2400" dirty="0"/>
              <a:t>Cilj i svrha: </a:t>
            </a:r>
            <a:r>
              <a:rPr lang="hr-HR" sz="2400" b="1" dirty="0"/>
              <a:t>jednosmislena identifikacija</a:t>
            </a:r>
            <a:r>
              <a:rPr lang="hr-HR" sz="2400" dirty="0"/>
              <a:t> svih serijskih publikacija</a:t>
            </a:r>
          </a:p>
          <a:p>
            <a:pPr>
              <a:lnSpc>
                <a:spcPct val="90000"/>
              </a:lnSpc>
              <a:buNone/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b="1" dirty="0">
                <a:solidFill>
                  <a:schemeClr val="tx2"/>
                </a:solidFill>
              </a:rPr>
              <a:t>Međunarodni sustav </a:t>
            </a:r>
            <a:r>
              <a:rPr lang="hr-HR" sz="2400" dirty="0">
                <a:solidFill>
                  <a:schemeClr val="tx2"/>
                </a:solidFill>
              </a:rPr>
              <a:t>jedinstvenog idetifikacijskog broja svake serijske publikacije – časopisa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Međunarodnim standardnim sustavom za serijske publikacije rukovodi </a:t>
            </a:r>
            <a:r>
              <a:rPr lang="hr-HR" sz="2400" dirty="0">
                <a:solidFill>
                  <a:schemeClr val="tx2"/>
                </a:solidFill>
              </a:rPr>
              <a:t>Međunarodni centar za registriranje serijskih publikacija</a:t>
            </a:r>
            <a:r>
              <a:rPr lang="hr-HR" sz="2400" dirty="0"/>
              <a:t> u Parizu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a-IN" dirty="0"/>
          </a:p>
          <a:p>
            <a:r>
              <a:rPr lang="hr-HR" dirty="0"/>
              <a:t>DOI - </a:t>
            </a:r>
            <a:r>
              <a:rPr lang="en-US" i="1" dirty="0"/>
              <a:t>digital object identifier </a:t>
            </a:r>
            <a:r>
              <a:rPr lang="mr-IN" i="1" dirty="0"/>
              <a:t>–</a:t>
            </a:r>
            <a:r>
              <a:rPr lang="ta-IN" i="1" dirty="0"/>
              <a:t> </a:t>
            </a:r>
            <a:r>
              <a:rPr lang="ta-IN" dirty="0"/>
              <a:t>uveden 2000</a:t>
            </a:r>
            <a:r>
              <a:rPr lang="ta-IN" i="1" dirty="0"/>
              <a:t>.</a:t>
            </a:r>
            <a:endParaRPr lang="hr-HR" i="1" dirty="0"/>
          </a:p>
          <a:p>
            <a:r>
              <a:rPr lang="hr-HR" dirty="0"/>
              <a:t>Jedinstvena numerička oznaka rada  koji je objavljen i dostupan </a:t>
            </a:r>
            <a:r>
              <a:rPr lang="hr-HR" dirty="0">
                <a:solidFill>
                  <a:srgbClr val="FF0000"/>
                </a:solidFill>
              </a:rPr>
              <a:t>elektronički</a:t>
            </a:r>
            <a:r>
              <a:rPr lang="hr-HR" dirty="0"/>
              <a:t> </a:t>
            </a:r>
          </a:p>
          <a:p>
            <a:r>
              <a:rPr lang="en-US" i="1" dirty="0"/>
              <a:t>International DOI Foundation</a:t>
            </a:r>
            <a:r>
              <a:rPr lang="ta-IN" i="1" dirty="0"/>
              <a:t> </a:t>
            </a:r>
            <a:r>
              <a:rPr lang="mr-IN" i="1" dirty="0"/>
              <a:t>–</a:t>
            </a:r>
            <a:r>
              <a:rPr lang="ta-IN" i="1" dirty="0"/>
              <a:t> agencije za registraciju </a:t>
            </a:r>
          </a:p>
          <a:p>
            <a:r>
              <a:rPr lang="hr-HR" dirty="0"/>
              <a:t>Identifikator rada – osigurava </a:t>
            </a:r>
            <a:r>
              <a:rPr lang="hr-HR" dirty="0">
                <a:solidFill>
                  <a:srgbClr val="FF0000"/>
                </a:solidFill>
              </a:rPr>
              <a:t>trajnu poveznicu na lokaciju na internetu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1-23 at 14.43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713" r="-94713"/>
          <a:stretch>
            <a:fillRect/>
          </a:stretch>
        </p:blipFill>
        <p:spPr>
          <a:xfrm>
            <a:off x="-433809" y="1850866"/>
            <a:ext cx="12096084" cy="5007133"/>
          </a:xfrm>
        </p:spPr>
      </p:pic>
    </p:spTree>
    <p:extLst>
      <p:ext uri="{BB962C8B-B14F-4D97-AF65-F5344CB8AC3E}">
        <p14:creationId xmlns:p14="http://schemas.microsoft.com/office/powerpoint/2010/main" val="114589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rcak por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15" y="206102"/>
            <a:ext cx="4057448" cy="1304748"/>
          </a:xfrm>
          <a:prstGeom prst="rect">
            <a:avLst/>
          </a:prstGeom>
        </p:spPr>
      </p:pic>
      <p:pic>
        <p:nvPicPr>
          <p:cNvPr id="5" name="Picture 4" descr="hrca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59" y="1572349"/>
            <a:ext cx="7681111" cy="51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17 at 09.58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10136688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78770" y="1328615"/>
            <a:ext cx="2373922" cy="1436077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a-IN" dirty="0"/>
          </a:p>
          <a:p>
            <a:endParaRPr lang="ta-IN" dirty="0"/>
          </a:p>
          <a:p>
            <a:r>
              <a:rPr lang="hr-HR" dirty="0" err="1"/>
              <a:t>Fuerst-Bjeliš</a:t>
            </a:r>
            <a:r>
              <a:rPr lang="hr-HR" dirty="0"/>
              <a:t>, B. (2012). Imaging the Past: Cartography and Multicultural Realities of Croatian </a:t>
            </a:r>
            <a:r>
              <a:rPr lang="hr-HR" dirty="0" err="1"/>
              <a:t>Borderlands</a:t>
            </a:r>
            <a:r>
              <a:rPr lang="hr-HR" dirty="0"/>
              <a:t>. In C. </a:t>
            </a:r>
            <a:r>
              <a:rPr lang="hr-HR" dirty="0" err="1"/>
              <a:t>Bateira</a:t>
            </a:r>
            <a:r>
              <a:rPr lang="hr-HR" dirty="0"/>
              <a:t> (</a:t>
            </a:r>
            <a:r>
              <a:rPr lang="hr-HR" dirty="0" err="1"/>
              <a:t>Ed</a:t>
            </a:r>
            <a:r>
              <a:rPr lang="hr-HR" dirty="0"/>
              <a:t>.) </a:t>
            </a:r>
            <a:r>
              <a:rPr lang="hr-HR" i="1" dirty="0"/>
              <a:t>Cartography - A Tool for </a:t>
            </a:r>
            <a:r>
              <a:rPr lang="hr-HR" i="1" dirty="0" err="1"/>
              <a:t>Spatial</a:t>
            </a:r>
            <a:r>
              <a:rPr lang="hr-HR" i="1" dirty="0"/>
              <a:t> </a:t>
            </a:r>
            <a:r>
              <a:rPr lang="hr-HR" i="1" dirty="0" err="1"/>
              <a:t>Analysis</a:t>
            </a:r>
            <a:r>
              <a:rPr lang="hr-HR" i="1" dirty="0"/>
              <a:t>,</a:t>
            </a:r>
            <a:r>
              <a:rPr lang="hr-HR" dirty="0"/>
              <a:t> InTech, </a:t>
            </a:r>
            <a:r>
              <a:rPr lang="hr-HR" dirty="0">
                <a:solidFill>
                  <a:srgbClr val="FF0000"/>
                </a:solidFill>
              </a:rPr>
              <a:t>DOI: 10.5772/46223.</a:t>
            </a:r>
            <a:r>
              <a:rPr lang="hr-HR" dirty="0"/>
              <a:t> </a:t>
            </a:r>
          </a:p>
          <a:p>
            <a:pPr>
              <a:buNone/>
            </a:pPr>
            <a:r>
              <a:rPr lang="hr-HR" dirty="0"/>
              <a:t>	</a:t>
            </a:r>
            <a:endParaRPr lang="hr-HR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61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Izrada znanstvenog djela </a:t>
            </a:r>
            <a:r>
              <a:rPr lang="mr-IN" dirty="0"/>
              <a:t>–</a:t>
            </a:r>
            <a:r>
              <a:rPr lang="ta-IN" dirty="0"/>
              <a:t> </a:t>
            </a:r>
            <a:r>
              <a:rPr lang="hr-HR" dirty="0"/>
              <a:t>ZNANSTVENI JEZIK I 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10430884" cy="4531865"/>
          </a:xfrm>
        </p:spPr>
        <p:txBody>
          <a:bodyPr/>
          <a:lstStyle/>
          <a:p>
            <a:r>
              <a:rPr lang="hr-HR" dirty="0"/>
              <a:t>Znanstveni jezik i stil </a:t>
            </a:r>
            <a:r>
              <a:rPr lang="hr-HR" dirty="0">
                <a:solidFill>
                  <a:schemeClr val="tx2"/>
                </a:solidFill>
              </a:rPr>
              <a:t>u funkciji ključne zadaće znanstvenog teksta</a:t>
            </a:r>
            <a:r>
              <a:rPr lang="ta-IN" dirty="0">
                <a:solidFill>
                  <a:schemeClr val="tx2"/>
                </a:solidFill>
              </a:rPr>
              <a:t>:</a:t>
            </a:r>
            <a:r>
              <a:rPr lang="hr-HR" dirty="0">
                <a:solidFill>
                  <a:schemeClr val="tx2"/>
                </a:solidFill>
              </a:rPr>
              <a:t> </a:t>
            </a:r>
            <a:endParaRPr lang="ta-IN" dirty="0">
              <a:solidFill>
                <a:schemeClr val="tx2"/>
              </a:solidFill>
            </a:endParaRPr>
          </a:p>
          <a:p>
            <a:r>
              <a:rPr lang="hr-HR" b="1" dirty="0">
                <a:solidFill>
                  <a:schemeClr val="tx2"/>
                </a:solidFill>
              </a:rPr>
              <a:t>JASNA I TOČNA INFORMACIJA</a:t>
            </a:r>
          </a:p>
          <a:p>
            <a:pPr>
              <a:buNone/>
            </a:pPr>
            <a:endParaRPr lang="hr-HR" dirty="0">
              <a:solidFill>
                <a:schemeClr val="tx2"/>
              </a:solidFill>
            </a:endParaRPr>
          </a:p>
          <a:p>
            <a:r>
              <a:rPr lang="hr-HR" sz="2400" dirty="0"/>
              <a:t>Znanstveni stil: </a:t>
            </a:r>
            <a:r>
              <a:rPr lang="hr-HR" sz="2400" u="sng" dirty="0">
                <a:solidFill>
                  <a:schemeClr val="tx2"/>
                </a:solidFill>
              </a:rPr>
              <a:t>način oblikovanja sadržaja i smisla teksta</a:t>
            </a:r>
            <a:r>
              <a:rPr lang="hr-HR" sz="2400" dirty="0"/>
              <a:t> </a:t>
            </a:r>
            <a:r>
              <a:rPr lang="hr-HR" sz="2400" b="1" dirty="0">
                <a:sym typeface="Symbol" pitchFamily="18" charset="2"/>
              </a:rPr>
              <a:t> </a:t>
            </a:r>
            <a:r>
              <a:rPr lang="ta-IN" sz="2400" b="1" dirty="0">
                <a:sym typeface="Symbol" pitchFamily="18" charset="2"/>
              </a:rPr>
              <a:t> </a:t>
            </a:r>
            <a:r>
              <a:rPr lang="hr-HR" sz="2400" b="1" dirty="0">
                <a:solidFill>
                  <a:schemeClr val="tx2"/>
                </a:solidFill>
                <a:sym typeface="Symbol" pitchFamily="18" charset="2"/>
              </a:rPr>
              <a:t>JASNOĆA MISLI</a:t>
            </a:r>
          </a:p>
          <a:p>
            <a:pPr>
              <a:buNone/>
            </a:pPr>
            <a:endParaRPr lang="hr-HR" dirty="0">
              <a:solidFill>
                <a:schemeClr val="tx2"/>
              </a:solidFill>
              <a:sym typeface="Symbol" pitchFamily="18" charset="2"/>
            </a:endParaRPr>
          </a:p>
          <a:p>
            <a:pPr lvl="1"/>
            <a:r>
              <a:rPr lang="hr-HR" sz="2400" dirty="0"/>
              <a:t>Stil treba odražavati </a:t>
            </a:r>
            <a:r>
              <a:rPr lang="hr-HR" sz="2400" b="1" dirty="0">
                <a:solidFill>
                  <a:schemeClr val="tx2"/>
                </a:solidFill>
              </a:rPr>
              <a:t>način autorova razmišljanja i zaključivanja</a:t>
            </a:r>
            <a:endParaRPr lang="ta-IN" sz="2400" dirty="0"/>
          </a:p>
          <a:p>
            <a:pPr lvl="2"/>
            <a:r>
              <a:rPr lang="hr-HR" sz="2200" dirty="0"/>
              <a:t>objasniti </a:t>
            </a:r>
            <a:r>
              <a:rPr lang="hr-HR" sz="2200" b="1" dirty="0"/>
              <a:t>polazišta, misaoni i radni postupak i rezultat</a:t>
            </a:r>
            <a:r>
              <a:rPr lang="hr-HR" sz="2200" dirty="0"/>
              <a:t>. </a:t>
            </a:r>
            <a:endParaRPr lang="ta-IN" sz="2200" dirty="0"/>
          </a:p>
          <a:p>
            <a:pPr lvl="2"/>
            <a:r>
              <a:rPr lang="hr-HR" sz="2200" dirty="0"/>
              <a:t>Nužna je </a:t>
            </a:r>
            <a:r>
              <a:rPr lang="hr-HR" sz="2200" b="1" dirty="0">
                <a:solidFill>
                  <a:schemeClr val="tx2"/>
                </a:solidFill>
              </a:rPr>
              <a:t>logičnost slijeda </a:t>
            </a:r>
            <a:r>
              <a:rPr lang="hr-HR" sz="2200" dirty="0">
                <a:solidFill>
                  <a:schemeClr val="tx2"/>
                </a:solidFill>
              </a:rPr>
              <a:t>misli i prikaza</a:t>
            </a:r>
            <a:r>
              <a:rPr lang="hr-HR" sz="2200" dirty="0"/>
              <a:t>.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1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hr-HR" altLang="x-none" sz="2400" b="1" dirty="0"/>
              <a:t>	</a:t>
            </a:r>
            <a:endParaRPr lang="hr-HR" altLang="x-none" dirty="0"/>
          </a:p>
          <a:p>
            <a:r>
              <a:rPr lang="hr-HR" dirty="0"/>
              <a:t>Što je znanost?</a:t>
            </a:r>
          </a:p>
          <a:p>
            <a:pPr lvl="1"/>
            <a:r>
              <a:rPr lang="hr-HR" dirty="0"/>
              <a:t>Brojne definicije u teoriji znanosti koje nastoje obuhvatiti najvažnije atribute znanosti</a:t>
            </a:r>
            <a:endParaRPr lang="ta-IN" dirty="0"/>
          </a:p>
          <a:p>
            <a:pPr lvl="1"/>
            <a:endParaRPr lang="hr-HR" dirty="0"/>
          </a:p>
          <a:p>
            <a:pPr lvl="1">
              <a:buNone/>
            </a:pPr>
            <a:endParaRPr lang="hr-HR" dirty="0"/>
          </a:p>
          <a:p>
            <a:r>
              <a:rPr lang="hr-HR" dirty="0"/>
              <a:t>ZNANOST –– ZNANJE isti korijen riječi:</a:t>
            </a:r>
          </a:p>
          <a:p>
            <a:r>
              <a:rPr lang="hr-HR" dirty="0"/>
              <a:t>Znanje je jedan od bitnih atributa znanosti</a:t>
            </a:r>
          </a:p>
          <a:p>
            <a:endParaRPr lang="en-US" dirty="0"/>
          </a:p>
          <a:p>
            <a:endParaRPr lang="hr-HR" dirty="0"/>
          </a:p>
        </p:txBody>
      </p:sp>
      <p:sp>
        <p:nvSpPr>
          <p:cNvPr id="5" name="Prugasta strelica udesno 4"/>
          <p:cNvSpPr/>
          <p:nvPr/>
        </p:nvSpPr>
        <p:spPr>
          <a:xfrm rot="5400000">
            <a:off x="3213997" y="3829862"/>
            <a:ext cx="544481" cy="32835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574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Najvažnija obilježja zna</a:t>
            </a:r>
            <a:r>
              <a:rPr lang="ta-IN" sz="2400" dirty="0"/>
              <a:t>n</a:t>
            </a:r>
            <a:r>
              <a:rPr lang="hr-HR" sz="2400" dirty="0"/>
              <a:t>stvenog jezika i stila:</a:t>
            </a:r>
          </a:p>
          <a:p>
            <a:pPr>
              <a:buNone/>
            </a:pPr>
            <a:endParaRPr lang="hr-HR" sz="2400" dirty="0"/>
          </a:p>
          <a:p>
            <a:r>
              <a:rPr lang="hr-HR" sz="2400" dirty="0">
                <a:solidFill>
                  <a:srgbClr val="FF0000"/>
                </a:solidFill>
              </a:rPr>
              <a:t>1. JASNOĆA </a:t>
            </a:r>
            <a:r>
              <a:rPr lang="hr-HR" sz="2400" dirty="0"/>
              <a:t>– ako kod čitatelja razvijaju iste misli kao i kod autora</a:t>
            </a:r>
            <a:endParaRPr lang="ta-IN" sz="2400" dirty="0"/>
          </a:p>
          <a:p>
            <a:endParaRPr lang="hr-HR" sz="2400" dirty="0"/>
          </a:p>
          <a:p>
            <a:pPr lvl="1"/>
            <a:r>
              <a:rPr lang="hr-HR" sz="2400" dirty="0"/>
              <a:t>Jasan stil = jasne misli</a:t>
            </a:r>
          </a:p>
          <a:p>
            <a:pPr lvl="1"/>
            <a:r>
              <a:rPr lang="hr-HR" sz="2400" dirty="0"/>
              <a:t>Nejasan stil = zbrkane misli i neadekvatne rečenice, pretjerana sažetost ili dvosmislenost, nedorečenost tvrdnji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43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457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>
                <a:solidFill>
                  <a:srgbClr val="FF0000"/>
                </a:solidFill>
              </a:rPr>
              <a:t>2. LOGIČNI SLIJED I CJELOVITOST</a:t>
            </a:r>
            <a:endParaRPr lang="ta-IN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sz="2400" dirty="0">
              <a:solidFill>
                <a:srgbClr val="FF0000"/>
              </a:solidFill>
            </a:endParaRPr>
          </a:p>
          <a:p>
            <a:pPr lvl="1"/>
            <a:r>
              <a:rPr lang="hr-HR" dirty="0"/>
              <a:t>Prikazani slijed razmišljanja i zaključivanja mora slijediti jasnu logiku</a:t>
            </a:r>
            <a:endParaRPr lang="ta-IN" dirty="0"/>
          </a:p>
          <a:p>
            <a:pPr lvl="1"/>
            <a:r>
              <a:rPr lang="ta-IN" dirty="0"/>
              <a:t>S</a:t>
            </a:r>
            <a:r>
              <a:rPr lang="hr-HR" dirty="0"/>
              <a:t>vaka se misao mora </a:t>
            </a:r>
            <a:r>
              <a:rPr lang="hr-HR" dirty="0">
                <a:solidFill>
                  <a:schemeClr val="tx2"/>
                </a:solidFill>
              </a:rPr>
              <a:t>logički slijediti do kraja  i potkrijepiti dokazima</a:t>
            </a:r>
            <a:endParaRPr lang="ta-IN" dirty="0"/>
          </a:p>
          <a:p>
            <a:pPr lvl="1"/>
            <a:r>
              <a:rPr lang="ta-IN" dirty="0"/>
              <a:t>N</a:t>
            </a:r>
            <a:r>
              <a:rPr lang="hr-HR" dirty="0"/>
              <a:t>ije potrebno ni poželjno opisivati cijeli tijek istraživanja</a:t>
            </a:r>
          </a:p>
          <a:p>
            <a:pPr lvl="1"/>
            <a:r>
              <a:rPr lang="hr-HR" dirty="0"/>
              <a:t>Nepoželjne su tvrdnje temeljene na pretpostavkama tipa: “Moguće je...”, “Možda..” i sl. </a:t>
            </a:r>
            <a:endParaRPr lang="ta-IN" dirty="0"/>
          </a:p>
          <a:p>
            <a:pPr lvl="1"/>
            <a:endParaRPr lang="ta-IN" dirty="0"/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3. </a:t>
            </a:r>
            <a:r>
              <a:rPr lang="hr-HR" sz="2400" dirty="0">
                <a:solidFill>
                  <a:srgbClr val="FF0000"/>
                </a:solidFill>
              </a:rPr>
              <a:t>PRECIZNOST I JEDNOZNAČNOST </a:t>
            </a:r>
            <a:r>
              <a:rPr lang="hr-HR" dirty="0"/>
              <a:t>(pretpostavlja jasnoću)</a:t>
            </a:r>
          </a:p>
          <a:p>
            <a:pPr lvl="1"/>
            <a:r>
              <a:rPr lang="hr-HR" dirty="0"/>
              <a:t>Ništa ne ostavljati čitateljevoj mašti ili omogućiti različite načine interpretacije napisanoga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400" dirty="0">
                <a:solidFill>
                  <a:srgbClr val="FF0000"/>
                </a:solidFill>
              </a:rPr>
              <a:t>4.</a:t>
            </a:r>
            <a:r>
              <a:rPr lang="ta-IN" sz="2400" dirty="0">
                <a:solidFill>
                  <a:srgbClr val="FF0000"/>
                </a:solidFill>
              </a:rPr>
              <a:t> </a:t>
            </a:r>
            <a:r>
              <a:rPr lang="hr-HR" sz="2400" dirty="0">
                <a:solidFill>
                  <a:srgbClr val="FF0000"/>
                </a:solidFill>
              </a:rPr>
              <a:t>JEDNOSTAVNOST I SAŽETOST (KONCIZNOST)</a:t>
            </a:r>
          </a:p>
          <a:p>
            <a:pPr>
              <a:buNone/>
            </a:pPr>
            <a:endParaRPr lang="hr-HR" sz="2400" dirty="0">
              <a:solidFill>
                <a:schemeClr val="tx2"/>
              </a:solidFill>
            </a:endParaRPr>
          </a:p>
          <a:p>
            <a:pPr lvl="1"/>
            <a:r>
              <a:rPr lang="hr-HR" sz="2400" dirty="0">
                <a:solidFill>
                  <a:srgbClr val="FF0000"/>
                </a:solidFill>
              </a:rPr>
              <a:t>Jednostavnost = vanjski znak jasnoće</a:t>
            </a:r>
          </a:p>
          <a:p>
            <a:pPr lvl="1"/>
            <a:r>
              <a:rPr lang="hr-HR" sz="2400" dirty="0"/>
              <a:t>Formulacija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hr-HR" sz="2400" u="sng" dirty="0">
                <a:solidFill>
                  <a:schemeClr val="tx2"/>
                </a:solidFill>
              </a:rPr>
              <a:t>izravnih, nedvosmislenih, jasnih </a:t>
            </a:r>
            <a:r>
              <a:rPr lang="hr-HR" sz="2400" dirty="0">
                <a:solidFill>
                  <a:schemeClr val="tx2"/>
                </a:solidFill>
              </a:rPr>
              <a:t>rečenica</a:t>
            </a:r>
          </a:p>
          <a:p>
            <a:pPr lvl="1"/>
            <a:r>
              <a:rPr lang="hr-HR" sz="2400" dirty="0"/>
              <a:t>Izbjegavati pretjeranu rječitost, preduge razrade</a:t>
            </a:r>
            <a:r>
              <a:rPr lang="ta-IN" sz="2400" dirty="0"/>
              <a:t>, prazni</a:t>
            </a:r>
            <a:r>
              <a:rPr lang="hr-HR" sz="2400" dirty="0"/>
              <a:t> verbalizam, nepotrebna ponavljanja...</a:t>
            </a:r>
          </a:p>
          <a:p>
            <a:pPr lvl="1"/>
            <a:r>
              <a:rPr lang="hr-HR" sz="2400" dirty="0"/>
              <a:t>Svaka suvišna rečenica, preduga rečenica narušava jasnoću i preciznost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68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400" dirty="0">
                <a:solidFill>
                  <a:srgbClr val="FF0000"/>
                </a:solidFill>
              </a:rPr>
              <a:t>5. KOHERENTNOST</a:t>
            </a:r>
          </a:p>
          <a:p>
            <a:pPr>
              <a:buNone/>
            </a:pPr>
            <a:endParaRPr lang="hr-HR" dirty="0">
              <a:solidFill>
                <a:schemeClr val="tx2"/>
              </a:solidFill>
            </a:endParaRPr>
          </a:p>
          <a:p>
            <a:pPr lvl="1"/>
            <a:r>
              <a:rPr lang="hr-HR" sz="2400" dirty="0"/>
              <a:t>Nužna povezanost u rečenicama, odnosno odlomcima</a:t>
            </a:r>
          </a:p>
          <a:p>
            <a:pPr lvl="1"/>
            <a:r>
              <a:rPr lang="hr-HR" sz="2400" dirty="0"/>
              <a:t>Rečenica je koherentna ako je </a:t>
            </a:r>
            <a:r>
              <a:rPr lang="hr-HR" sz="2400" dirty="0">
                <a:solidFill>
                  <a:schemeClr val="tx2"/>
                </a:solidFill>
              </a:rPr>
              <a:t>odnos između pojedinih dijelova i riječi u njoj logičan i jasan</a:t>
            </a:r>
          </a:p>
          <a:p>
            <a:pPr lvl="1"/>
            <a:r>
              <a:rPr lang="hr-HR" sz="2400" dirty="0"/>
              <a:t>Tekst je koherentan</a:t>
            </a:r>
            <a:r>
              <a:rPr lang="hr-HR" sz="2400" dirty="0">
                <a:solidFill>
                  <a:schemeClr val="tx2"/>
                </a:solidFill>
              </a:rPr>
              <a:t> ako su rečenice u odlomku (pasus) logično povezane – kronološki, uzročno i sl.</a:t>
            </a:r>
            <a:endParaRPr lang="en-US" sz="24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r-HR" sz="2400" dirty="0">
                <a:solidFill>
                  <a:srgbClr val="FF0000"/>
                </a:solidFill>
              </a:rPr>
              <a:t>6. PRIRODNOST, ODMJERENOST I ETIČNOST</a:t>
            </a:r>
          </a:p>
          <a:p>
            <a:pPr>
              <a:lnSpc>
                <a:spcPct val="90000"/>
              </a:lnSpc>
              <a:buNone/>
            </a:pPr>
            <a:endParaRPr lang="hr-HR" sz="2400" dirty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Najprimjereniji stil</a:t>
            </a:r>
            <a:r>
              <a:rPr lang="hr-HR" sz="2400" dirty="0"/>
              <a:t> u znanstvenoistraživačkom radu</a:t>
            </a:r>
          </a:p>
          <a:p>
            <a:pPr lvl="2">
              <a:lnSpc>
                <a:spcPct val="90000"/>
              </a:lnSpc>
            </a:pPr>
            <a:endParaRPr lang="hr-HR" sz="2400" dirty="0"/>
          </a:p>
          <a:p>
            <a:pPr lvl="2">
              <a:lnSpc>
                <a:spcPct val="90000"/>
              </a:lnSpc>
            </a:pPr>
            <a:r>
              <a:rPr lang="hr-HR" sz="2400" b="1" dirty="0">
                <a:solidFill>
                  <a:schemeClr val="tx2"/>
                </a:solidFill>
              </a:rPr>
              <a:t>Uključuje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ta-IN" sz="2400" dirty="0" err="1">
                <a:solidFill>
                  <a:schemeClr val="tx2"/>
                </a:solidFill>
              </a:rPr>
              <a:t>opće</a:t>
            </a:r>
            <a:r>
              <a:rPr lang="ta-IN" sz="2400" dirty="0">
                <a:solidFill>
                  <a:schemeClr val="tx2"/>
                </a:solidFill>
              </a:rPr>
              <a:t> </a:t>
            </a:r>
            <a:r>
              <a:rPr lang="hr-HR" sz="2400" dirty="0">
                <a:solidFill>
                  <a:schemeClr val="tx2"/>
                </a:solidFill>
              </a:rPr>
              <a:t>etičke vrline</a:t>
            </a:r>
            <a:r>
              <a:rPr lang="hr-HR" sz="2400" dirty="0"/>
              <a:t>: </a:t>
            </a:r>
            <a:r>
              <a:rPr lang="hr-HR" sz="2400" u="sng" dirty="0">
                <a:solidFill>
                  <a:srgbClr val="FF0000"/>
                </a:solidFill>
              </a:rPr>
              <a:t>iskrenost, otvorenost, poštenje i skromnost</a:t>
            </a:r>
          </a:p>
          <a:p>
            <a:pPr lvl="1">
              <a:lnSpc>
                <a:spcPct val="90000"/>
              </a:lnSpc>
              <a:buNone/>
            </a:pPr>
            <a:endParaRPr lang="hr-HR" sz="2400" dirty="0"/>
          </a:p>
          <a:p>
            <a:pPr lvl="2">
              <a:lnSpc>
                <a:spcPct val="90000"/>
              </a:lnSpc>
            </a:pPr>
            <a:r>
              <a:rPr lang="hr-HR" sz="2400" b="1" dirty="0">
                <a:solidFill>
                  <a:schemeClr val="tx2"/>
                </a:solidFill>
              </a:rPr>
              <a:t>Isključuje</a:t>
            </a:r>
            <a:r>
              <a:rPr lang="hr-HR" sz="2400" dirty="0"/>
              <a:t>: patetičnost, napuh</a:t>
            </a:r>
            <a:r>
              <a:rPr lang="ta-IN" sz="2400" dirty="0"/>
              <a:t>anos</a:t>
            </a:r>
            <a:r>
              <a:rPr lang="hr-HR" sz="2400" dirty="0"/>
              <a:t>t, kićenost i bombastičnost, panegiričnost (koji sve hvali), dijaboličnost (koji sve negira), ironičnost, skeptičnost, polemičnost, hiperkritičnost, pretencioznost (umišljenost)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216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7. Politička korektnost</a:t>
            </a:r>
            <a:endParaRPr lang="ta-IN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FF0000"/>
              </a:solidFill>
            </a:endParaRPr>
          </a:p>
          <a:p>
            <a:pPr lvl="1"/>
            <a:r>
              <a:rPr lang="hr-HR" dirty="0"/>
              <a:t>Izbjegavati formulacije i izraze koji mogu biti nepotrebno uvredljivi (diskriminirajući)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4528054"/>
          </a:xfrm>
        </p:spPr>
        <p:txBody>
          <a:bodyPr>
            <a:normAutofit/>
          </a:bodyPr>
          <a:lstStyle/>
          <a:p>
            <a:pPr lvl="2"/>
            <a:r>
              <a:rPr lang="hr-HR" sz="2400" dirty="0"/>
              <a:t>Spol</a:t>
            </a:r>
          </a:p>
          <a:p>
            <a:pPr lvl="2"/>
            <a:r>
              <a:rPr lang="hr-HR" sz="2400" dirty="0"/>
              <a:t>Rasa</a:t>
            </a:r>
          </a:p>
          <a:p>
            <a:pPr lvl="2"/>
            <a:r>
              <a:rPr lang="hr-HR" sz="2400" dirty="0"/>
              <a:t>Etnička pripadnost</a:t>
            </a:r>
          </a:p>
          <a:p>
            <a:pPr lvl="2"/>
            <a:r>
              <a:rPr lang="hr-HR" sz="2400" dirty="0"/>
              <a:t>Državljanstvo</a:t>
            </a:r>
          </a:p>
          <a:p>
            <a:pPr lvl="2"/>
            <a:r>
              <a:rPr lang="hr-HR" sz="2400" dirty="0"/>
              <a:t>Nacionalnost</a:t>
            </a:r>
          </a:p>
          <a:p>
            <a:pPr lvl="2"/>
            <a:r>
              <a:rPr lang="hr-HR" sz="2400" dirty="0"/>
              <a:t>Religija</a:t>
            </a:r>
          </a:p>
          <a:p>
            <a:pPr lvl="2"/>
            <a:r>
              <a:rPr lang="hr-HR" sz="2400" dirty="0"/>
              <a:t>Invalidnost</a:t>
            </a:r>
          </a:p>
          <a:p>
            <a:pPr lvl="2"/>
            <a:r>
              <a:rPr lang="hr-HR" sz="2400" dirty="0"/>
              <a:t>Medicinsko stanje</a:t>
            </a:r>
          </a:p>
          <a:p>
            <a:pPr lvl="2"/>
            <a:r>
              <a:rPr lang="hr-HR" sz="2400" dirty="0"/>
              <a:t>Rodna orijentacija</a:t>
            </a:r>
          </a:p>
          <a:p>
            <a:pPr lvl="2"/>
            <a:r>
              <a:rPr lang="hr-HR" sz="2400" dirty="0"/>
              <a:t>Dob...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80160" y="1923415"/>
            <a:ext cx="9628632" cy="479919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ta-IN" dirty="0">
                <a:solidFill>
                  <a:srgbClr val="FF0000"/>
                </a:solidFill>
              </a:rPr>
              <a:t>UPORABA </a:t>
            </a:r>
            <a:r>
              <a:rPr lang="hr-HR" dirty="0">
                <a:solidFill>
                  <a:srgbClr val="FF0000"/>
                </a:solidFill>
              </a:rPr>
              <a:t>GLAGOL</a:t>
            </a:r>
            <a:r>
              <a:rPr lang="ta-IN" dirty="0">
                <a:solidFill>
                  <a:srgbClr val="FF0000"/>
                </a:solidFill>
              </a:rPr>
              <a:t>A </a:t>
            </a:r>
            <a:r>
              <a:rPr lang="hr-HR" dirty="0">
                <a:solidFill>
                  <a:srgbClr val="FF0000"/>
                </a:solidFill>
              </a:rPr>
              <a:t>I GLAGOLSK</a:t>
            </a:r>
            <a:r>
              <a:rPr lang="ta-IN" dirty="0">
                <a:solidFill>
                  <a:srgbClr val="FF0000"/>
                </a:solidFill>
              </a:rPr>
              <a:t>IH</a:t>
            </a:r>
            <a:r>
              <a:rPr lang="hr-HR" dirty="0">
                <a:solidFill>
                  <a:srgbClr val="FF0000"/>
                </a:solidFill>
              </a:rPr>
              <a:t> VREMENA</a:t>
            </a:r>
          </a:p>
          <a:p>
            <a:pPr>
              <a:lnSpc>
                <a:spcPct val="90000"/>
              </a:lnSpc>
              <a:buNone/>
            </a:pPr>
            <a:endParaRPr lang="hr-HR" dirty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</a:pPr>
            <a:r>
              <a:rPr lang="hr-HR" sz="2400" dirty="0"/>
              <a:t>Jasnoći i određenosti može pridonijeti upotreba različitih glagolskih vremena:</a:t>
            </a:r>
          </a:p>
          <a:p>
            <a:pPr lvl="2">
              <a:lnSpc>
                <a:spcPct val="90000"/>
              </a:lnSpc>
            </a:pPr>
            <a:r>
              <a:rPr lang="hr-HR" sz="2400" b="1" dirty="0">
                <a:solidFill>
                  <a:schemeClr val="tx2"/>
                </a:solidFill>
              </a:rPr>
              <a:t>Sadašnje vrijeme (prezent)</a:t>
            </a:r>
            <a:r>
              <a:rPr lang="hr-HR" sz="2400" b="1" dirty="0"/>
              <a:t> </a:t>
            </a:r>
            <a:r>
              <a:rPr lang="hr-HR" sz="2400" dirty="0"/>
              <a:t>se upotrebljava ako se piše o već </a:t>
            </a:r>
            <a:r>
              <a:rPr lang="hr-HR" sz="2400" dirty="0">
                <a:solidFill>
                  <a:schemeClr val="tx2"/>
                </a:solidFill>
              </a:rPr>
              <a:t>poznatim, objavljenim činjenicama i rezultatima </a:t>
            </a:r>
          </a:p>
          <a:p>
            <a:pPr lvl="3">
              <a:lnSpc>
                <a:spcPct val="90000"/>
              </a:lnSpc>
            </a:pPr>
            <a:r>
              <a:rPr lang="hr-HR" sz="2400" dirty="0"/>
              <a:t>npr. </a:t>
            </a:r>
            <a:r>
              <a:rPr lang="hr-HR" sz="2400" i="1" dirty="0"/>
              <a:t>Za početak 20. st. karakterističan </a:t>
            </a:r>
            <a:r>
              <a:rPr lang="hr-HR" sz="2400" i="1" u="sng" dirty="0">
                <a:solidFill>
                  <a:srgbClr val="FF0000"/>
                </a:solidFill>
              </a:rPr>
              <a:t>je</a:t>
            </a:r>
            <a:r>
              <a:rPr lang="hr-HR" sz="2400" i="1" dirty="0"/>
              <a:t> nagli pad </a:t>
            </a:r>
            <a:r>
              <a:rPr lang="ta-IN" sz="2400" i="1" dirty="0"/>
              <a:t>smrtnosti</a:t>
            </a:r>
            <a:r>
              <a:rPr lang="hr-HR" sz="2400" i="1" dirty="0"/>
              <a:t> stanovništva.</a:t>
            </a:r>
          </a:p>
          <a:p>
            <a:pPr lvl="2">
              <a:lnSpc>
                <a:spcPct val="90000"/>
              </a:lnSpc>
              <a:buNone/>
            </a:pPr>
            <a:endParaRPr lang="hr-HR" sz="2400" dirty="0"/>
          </a:p>
          <a:p>
            <a:pPr lvl="2">
              <a:lnSpc>
                <a:spcPct val="90000"/>
              </a:lnSpc>
            </a:pPr>
            <a:r>
              <a:rPr lang="hr-HR" sz="2400" b="1" dirty="0">
                <a:solidFill>
                  <a:schemeClr val="tx2"/>
                </a:solidFill>
              </a:rPr>
              <a:t>U prošlom vremenu </a:t>
            </a:r>
            <a:r>
              <a:rPr lang="hr-HR" sz="2400" dirty="0"/>
              <a:t>piše se opisuju li se</a:t>
            </a:r>
            <a:r>
              <a:rPr lang="hr-HR" sz="2400" dirty="0">
                <a:solidFill>
                  <a:schemeClr val="tx2"/>
                </a:solidFill>
              </a:rPr>
              <a:t> vlastiti novi rezultati</a:t>
            </a:r>
          </a:p>
          <a:p>
            <a:pPr lvl="3">
              <a:lnSpc>
                <a:spcPct val="90000"/>
              </a:lnSpc>
            </a:pPr>
            <a:r>
              <a:rPr lang="hr-HR" sz="2400" i="1" dirty="0"/>
              <a:t>Podaci ukazuju da </a:t>
            </a:r>
            <a:r>
              <a:rPr lang="hr-HR" sz="2400" i="1" u="sng" dirty="0">
                <a:solidFill>
                  <a:srgbClr val="FF0000"/>
                </a:solidFill>
              </a:rPr>
              <a:t>je</a:t>
            </a:r>
            <a:r>
              <a:rPr lang="hr-HR" sz="2400" i="1" u="sng" dirty="0">
                <a:solidFill>
                  <a:schemeClr val="tx2"/>
                </a:solidFill>
              </a:rPr>
              <a:t> </a:t>
            </a:r>
            <a:r>
              <a:rPr lang="hr-HR" sz="2400" i="1" dirty="0"/>
              <a:t>u okolici grada </a:t>
            </a:r>
            <a:r>
              <a:rPr lang="hr-HR" sz="2400" i="1" u="sng" dirty="0">
                <a:solidFill>
                  <a:srgbClr val="FF0000"/>
                </a:solidFill>
              </a:rPr>
              <a:t>došlo</a:t>
            </a:r>
            <a:r>
              <a:rPr lang="hr-HR" sz="2400" i="1" dirty="0"/>
              <a:t> do intenzivne suburbanizacije i populacijske revitalizacije</a:t>
            </a:r>
            <a:r>
              <a:rPr lang="hr-HR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58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770" y="1960763"/>
            <a:ext cx="9628632" cy="468715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hr-HR" sz="2600" dirty="0">
                <a:solidFill>
                  <a:srgbClr val="FF0000"/>
                </a:solidFill>
              </a:rPr>
              <a:t>PRVO -TREĆE LICE ?</a:t>
            </a:r>
            <a:endParaRPr lang="ta-IN" sz="2600" dirty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hr-HR" sz="2600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hr-HR" sz="2400" u="sng" dirty="0">
                <a:solidFill>
                  <a:srgbClr val="3C4743"/>
                </a:solidFill>
              </a:rPr>
              <a:t>Razmimoilaženja </a:t>
            </a:r>
            <a:r>
              <a:rPr lang="hr-HR" sz="2400" dirty="0">
                <a:solidFill>
                  <a:srgbClr val="3C4743"/>
                </a:solidFill>
              </a:rPr>
              <a:t>u stavovima znanstvenika</a:t>
            </a:r>
          </a:p>
          <a:p>
            <a:pPr lvl="1">
              <a:lnSpc>
                <a:spcPct val="90000"/>
              </a:lnSpc>
              <a:buNone/>
              <a:defRPr/>
            </a:pPr>
            <a:endParaRPr lang="hr-HR" sz="2400" dirty="0">
              <a:solidFill>
                <a:srgbClr val="3C4743"/>
              </a:solidFill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hr-HR" sz="2400" dirty="0">
                <a:solidFill>
                  <a:srgbClr val="3C4743"/>
                </a:solidFill>
              </a:rPr>
              <a:t>1. </a:t>
            </a:r>
            <a:r>
              <a:rPr lang="hr-HR" sz="2400" dirty="0">
                <a:solidFill>
                  <a:srgbClr val="3C4743"/>
                </a:solidFill>
                <a:highlight>
                  <a:srgbClr val="FFFF00"/>
                </a:highlight>
              </a:rPr>
              <a:t>Izbjegavati uporabu prvog lica</a:t>
            </a:r>
            <a:r>
              <a:rPr lang="hr-HR" sz="2400" dirty="0">
                <a:solidFill>
                  <a:srgbClr val="3C4743"/>
                </a:solidFill>
              </a:rPr>
              <a:t> jednine i množine npr.: </a:t>
            </a:r>
            <a:r>
              <a:rPr lang="hr-HR" sz="2400" i="1" dirty="0">
                <a:solidFill>
                  <a:srgbClr val="3C4743"/>
                </a:solidFill>
              </a:rPr>
              <a:t>Ja sam to istražio, Ja smatram, Ja mislim, Prema našim rezultatima, Mi mislimo i sl.</a:t>
            </a:r>
          </a:p>
          <a:p>
            <a:pPr lvl="1">
              <a:lnSpc>
                <a:spcPct val="90000"/>
              </a:lnSpc>
              <a:defRPr/>
            </a:pPr>
            <a:r>
              <a:rPr lang="hr-HR" sz="2400" dirty="0">
                <a:solidFill>
                  <a:srgbClr val="3C4743"/>
                </a:solidFill>
              </a:rPr>
              <a:t>Treba pisati bezlično, u trećem licu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hr-HR" sz="2400" dirty="0">
                <a:solidFill>
                  <a:srgbClr val="3C4743"/>
                </a:solidFill>
              </a:rPr>
              <a:t> 	</a:t>
            </a:r>
            <a:r>
              <a:rPr lang="hr-HR" sz="2400" i="1" dirty="0">
                <a:solidFill>
                  <a:srgbClr val="3C4743"/>
                </a:solidFill>
              </a:rPr>
              <a:t>npr. Istraživanja su pokazala, Smatra se i sl.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sz="2400" dirty="0">
                <a:solidFill>
                  <a:srgbClr val="3C4743"/>
                </a:solidFill>
              </a:rPr>
              <a:t>	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sz="2400" dirty="0">
                <a:solidFill>
                  <a:srgbClr val="3C4743"/>
                </a:solidFill>
              </a:rPr>
              <a:t>	Takav način pisanja pridonosi odmjerenosti, etičnosti i skromnosti - odlikama znanstvenog stila</a:t>
            </a:r>
            <a:r>
              <a:rPr lang="hr-HR" sz="2400" i="1" dirty="0">
                <a:solidFill>
                  <a:srgbClr val="3C4743"/>
                </a:solidFill>
              </a:rPr>
              <a:t> (Zelenika, 2000.)</a:t>
            </a:r>
            <a:r>
              <a:rPr lang="hr-HR" sz="2400" dirty="0">
                <a:solidFill>
                  <a:srgbClr val="3C4743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hr-HR" sz="2400" dirty="0">
              <a:solidFill>
                <a:srgbClr val="3C4743"/>
              </a:solidFill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hr-HR" sz="2400" dirty="0">
                <a:solidFill>
                  <a:srgbClr val="3C4743"/>
                </a:solidFill>
              </a:rPr>
              <a:t>2. Određeni se autori, nasuprot tome, </a:t>
            </a:r>
            <a:r>
              <a:rPr lang="hr-HR" sz="2400" dirty="0">
                <a:solidFill>
                  <a:srgbClr val="3C4743"/>
                </a:solidFill>
                <a:highlight>
                  <a:srgbClr val="FFFF00"/>
                </a:highlight>
              </a:rPr>
              <a:t>zalažu za pisanje u prvom licu </a:t>
            </a:r>
            <a:r>
              <a:rPr lang="hr-HR" sz="2400" dirty="0">
                <a:solidFill>
                  <a:srgbClr val="3C4743"/>
                </a:solidFill>
              </a:rPr>
              <a:t>smatrajući da takav način pisanja pridonosi iskrenosti (</a:t>
            </a:r>
            <a:r>
              <a:rPr lang="hr-HR" sz="2400" i="1" dirty="0">
                <a:solidFill>
                  <a:srgbClr val="3C4743"/>
                </a:solidFill>
              </a:rPr>
              <a:t>Silobrčić</a:t>
            </a:r>
            <a:r>
              <a:rPr lang="hr-HR" sz="2400" dirty="0">
                <a:solidFill>
                  <a:srgbClr val="3C4743"/>
                </a:solidFill>
              </a:rPr>
              <a:t>, 2008.).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1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D2DB8-46C0-9743-8B02-B2EEEAFB2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B7822-8693-BC48-A300-074A1F6D1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u="sng" dirty="0"/>
          </a:p>
          <a:p>
            <a:pPr>
              <a:buFont typeface="Wingdings" pitchFamily="2" charset="2"/>
              <a:buChar char="Ø"/>
            </a:pPr>
            <a:r>
              <a:rPr lang="en-GB" u="sng" dirty="0" err="1"/>
              <a:t>Upute</a:t>
            </a:r>
            <a:r>
              <a:rPr lang="en-GB" u="sng" dirty="0"/>
              <a:t> </a:t>
            </a:r>
            <a:r>
              <a:rPr lang="en-GB" u="sng" dirty="0" err="1"/>
              <a:t>autorima</a:t>
            </a:r>
            <a:r>
              <a:rPr lang="en-GB" u="sng" dirty="0"/>
              <a:t> </a:t>
            </a:r>
            <a:r>
              <a:rPr lang="en-GB" u="sng" dirty="0" err="1"/>
              <a:t>kod</a:t>
            </a:r>
            <a:r>
              <a:rPr lang="en-GB" u="sng" dirty="0"/>
              <a:t> </a:t>
            </a:r>
            <a:r>
              <a:rPr lang="en-GB" u="sng" dirty="0" err="1"/>
              <a:t>jednog</a:t>
            </a:r>
            <a:r>
              <a:rPr lang="en-GB" u="sng" dirty="0"/>
              <a:t> od </a:t>
            </a:r>
            <a:r>
              <a:rPr lang="en-GB" u="sng" dirty="0" err="1"/>
              <a:t>međunarodnih</a:t>
            </a:r>
            <a:r>
              <a:rPr lang="en-GB" u="sng" dirty="0"/>
              <a:t> </a:t>
            </a:r>
            <a:r>
              <a:rPr lang="en-GB" u="sng" dirty="0" err="1"/>
              <a:t>znanstvenih</a:t>
            </a:r>
            <a:r>
              <a:rPr lang="en-GB" u="sng" dirty="0"/>
              <a:t> </a:t>
            </a:r>
            <a:r>
              <a:rPr lang="en-GB" u="sng" dirty="0" err="1"/>
              <a:t>izdavača</a:t>
            </a:r>
            <a:r>
              <a:rPr lang="en-GB" u="sng" dirty="0"/>
              <a:t>:</a:t>
            </a:r>
          </a:p>
          <a:p>
            <a:pPr marL="0" indent="0">
              <a:buNone/>
            </a:pPr>
            <a:endParaRPr lang="en-GB" u="sng" dirty="0"/>
          </a:p>
          <a:p>
            <a:r>
              <a:rPr lang="en-GB" b="1" u="sng" dirty="0"/>
              <a:t>“</a:t>
            </a:r>
            <a:r>
              <a:rPr lang="en-GB" b="1" u="sng" dirty="0">
                <a:highlight>
                  <a:srgbClr val="FFFF00"/>
                </a:highlight>
              </a:rPr>
              <a:t>use 1</a:t>
            </a:r>
            <a:r>
              <a:rPr lang="en-GB" b="1" u="sng" baseline="30000" dirty="0">
                <a:highlight>
                  <a:srgbClr val="FFFF00"/>
                </a:highlight>
              </a:rPr>
              <a:t>st</a:t>
            </a:r>
            <a:r>
              <a:rPr lang="en-GB" b="1" u="sng" dirty="0">
                <a:highlight>
                  <a:srgbClr val="FFFF00"/>
                </a:highlight>
              </a:rPr>
              <a:t> person singular or plural </a:t>
            </a:r>
            <a:r>
              <a:rPr lang="en-GB" u="sng" dirty="0"/>
              <a:t>when referring to the authors of your contribution, i.e. I did that/ We did that …</a:t>
            </a:r>
            <a:r>
              <a:rPr lang="en-GB" dirty="0"/>
              <a:t> </a:t>
            </a:r>
            <a:r>
              <a:rPr lang="en-GB" dirty="0">
                <a:highlight>
                  <a:srgbClr val="FFFF00"/>
                </a:highlight>
              </a:rPr>
              <a:t>DO NOT use impersonal forms or 3</a:t>
            </a:r>
            <a:r>
              <a:rPr lang="en-GB" baseline="30000" dirty="0">
                <a:highlight>
                  <a:srgbClr val="FFFF00"/>
                </a:highlight>
              </a:rPr>
              <a:t>rd</a:t>
            </a:r>
            <a:r>
              <a:rPr lang="en-GB" dirty="0">
                <a:highlight>
                  <a:srgbClr val="FFFF00"/>
                </a:highlight>
              </a:rPr>
              <a:t> person</a:t>
            </a:r>
            <a:r>
              <a:rPr lang="en-GB" dirty="0"/>
              <a:t> singular or plural, as if you were referring to somebody else when you talk about your research.”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4972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800" dirty="0">
                <a:solidFill>
                  <a:schemeClr val="tx2"/>
                </a:solidFill>
              </a:rPr>
              <a:t>KAKO POSTIĆI I OVLADATI DOBRIM ZNANSTVENIM STILOM?</a:t>
            </a:r>
          </a:p>
          <a:p>
            <a:pPr>
              <a:buNone/>
            </a:pPr>
            <a:endParaRPr lang="hr-HR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r>
              <a:rPr lang="hr-HR" sz="2400" dirty="0"/>
              <a:t>Pretpostavke: </a:t>
            </a:r>
          </a:p>
          <a:p>
            <a:pPr lvl="2"/>
            <a:r>
              <a:rPr lang="hr-HR" sz="2400" dirty="0"/>
              <a:t>1) </a:t>
            </a:r>
            <a:r>
              <a:rPr lang="hr-HR" sz="2400" dirty="0">
                <a:solidFill>
                  <a:schemeClr val="tx2"/>
                </a:solidFill>
              </a:rPr>
              <a:t>poznavanje i primjenjivanje</a:t>
            </a:r>
            <a:r>
              <a:rPr lang="hr-HR" sz="2400" dirty="0"/>
              <a:t> suvremene </a:t>
            </a:r>
            <a:r>
              <a:rPr lang="hr-HR" sz="2400" dirty="0">
                <a:solidFill>
                  <a:schemeClr val="tx2"/>
                </a:solidFill>
              </a:rPr>
              <a:t>metodologije i tehnike izrade</a:t>
            </a:r>
            <a:r>
              <a:rPr lang="hr-HR" sz="2400" dirty="0"/>
              <a:t> znanstvenih djela; </a:t>
            </a:r>
          </a:p>
          <a:p>
            <a:pPr lvl="2"/>
            <a:r>
              <a:rPr lang="hr-HR" sz="2400" dirty="0"/>
              <a:t>2) </a:t>
            </a:r>
            <a:r>
              <a:rPr lang="hr-HR" sz="2400" dirty="0">
                <a:solidFill>
                  <a:srgbClr val="FF0000"/>
                </a:solidFill>
              </a:rPr>
              <a:t>stalno čitanje znanstvenih djela </a:t>
            </a:r>
            <a:r>
              <a:rPr lang="hr-HR" sz="2400" dirty="0"/>
              <a:t>dobrih stilista; </a:t>
            </a:r>
          </a:p>
          <a:p>
            <a:pPr lvl="2"/>
            <a:r>
              <a:rPr lang="hr-HR" sz="2400" dirty="0"/>
              <a:t>3) vještina pismenog izražavanja koja se postiže </a:t>
            </a:r>
            <a:r>
              <a:rPr lang="hr-HR" sz="2400" dirty="0">
                <a:solidFill>
                  <a:schemeClr val="tx2"/>
                </a:solidFill>
              </a:rPr>
              <a:t>višegodišnjim, </a:t>
            </a:r>
            <a:r>
              <a:rPr lang="hr-HR" sz="2400" dirty="0">
                <a:solidFill>
                  <a:srgbClr val="FF0000"/>
                </a:solidFill>
              </a:rPr>
              <a:t>kontinuiranim pisanjem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9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0160" y="1895134"/>
            <a:ext cx="9628632" cy="4667251"/>
          </a:xfrm>
        </p:spPr>
        <p:txBody>
          <a:bodyPr>
            <a:normAutofit/>
          </a:bodyPr>
          <a:lstStyle/>
          <a:p>
            <a:pPr lvl="1"/>
            <a:r>
              <a:rPr lang="hr-HR" u="sng" dirty="0"/>
              <a:t>Organiziran</a:t>
            </a:r>
            <a:r>
              <a:rPr lang="hr-HR" dirty="0"/>
              <a:t>i sustav </a:t>
            </a:r>
            <a:r>
              <a:rPr lang="hr-HR" u="sng" dirty="0"/>
              <a:t>sveukupnog ljudskog znanja</a:t>
            </a:r>
            <a:endParaRPr lang="ta-IN" u="sng" dirty="0"/>
          </a:p>
          <a:p>
            <a:pPr lvl="1"/>
            <a:endParaRPr lang="hr-HR" u="sng" dirty="0"/>
          </a:p>
          <a:p>
            <a:pPr lvl="1">
              <a:buNone/>
            </a:pPr>
            <a:endParaRPr lang="hr-HR" dirty="0"/>
          </a:p>
          <a:p>
            <a:pPr lvl="1"/>
            <a:r>
              <a:rPr lang="hr-HR" u="sng" dirty="0">
                <a:solidFill>
                  <a:srgbClr val="FF0000"/>
                </a:solidFill>
              </a:rPr>
              <a:t>Sistematizirana</a:t>
            </a:r>
            <a:r>
              <a:rPr lang="hr-HR" dirty="0"/>
              <a:t> i argumentirana </a:t>
            </a:r>
            <a:r>
              <a:rPr lang="hr-HR" u="sng" dirty="0">
                <a:solidFill>
                  <a:schemeClr val="tx2"/>
                </a:solidFill>
              </a:rPr>
              <a:t>suma znanja</a:t>
            </a:r>
            <a:r>
              <a:rPr lang="hr-HR" u="sng" dirty="0"/>
              <a:t> </a:t>
            </a:r>
            <a:r>
              <a:rPr lang="hr-HR" dirty="0"/>
              <a:t>u određenom </a:t>
            </a:r>
            <a:r>
              <a:rPr lang="hr-HR" dirty="0">
                <a:solidFill>
                  <a:schemeClr val="tx2"/>
                </a:solidFill>
              </a:rPr>
              <a:t>povijesnom razdoblju</a:t>
            </a:r>
            <a:r>
              <a:rPr lang="hr-HR" dirty="0"/>
              <a:t> o </a:t>
            </a:r>
            <a:r>
              <a:rPr lang="hr-HR" dirty="0">
                <a:solidFill>
                  <a:schemeClr val="tx2"/>
                </a:solidFill>
              </a:rPr>
              <a:t>objektivnoj stvarnosti</a:t>
            </a:r>
            <a:r>
              <a:rPr lang="hr-HR" dirty="0"/>
              <a:t> do koje se došlo </a:t>
            </a:r>
            <a:r>
              <a:rPr lang="hr-HR" dirty="0">
                <a:solidFill>
                  <a:schemeClr val="tx2"/>
                </a:solidFill>
              </a:rPr>
              <a:t>svjesnom primjenom</a:t>
            </a:r>
            <a:r>
              <a:rPr lang="hr-HR" dirty="0"/>
              <a:t> određenih </a:t>
            </a:r>
            <a:r>
              <a:rPr lang="hr-HR" u="sng" dirty="0">
                <a:solidFill>
                  <a:srgbClr val="0070C0"/>
                </a:solidFill>
              </a:rPr>
              <a:t>metoda</a:t>
            </a:r>
            <a:r>
              <a:rPr lang="hr-HR" dirty="0">
                <a:solidFill>
                  <a:schemeClr val="tx2"/>
                </a:solidFill>
              </a:rPr>
              <a:t> istraživanja</a:t>
            </a:r>
            <a:r>
              <a:rPr lang="hr-HR" dirty="0"/>
              <a:t>. (JLZ, 1968.)</a:t>
            </a:r>
            <a:endParaRPr lang="ta-IN" dirty="0"/>
          </a:p>
          <a:p>
            <a:pPr lvl="1"/>
            <a:endParaRPr lang="ta-IN" dirty="0"/>
          </a:p>
          <a:p>
            <a:pPr lvl="1"/>
            <a:r>
              <a:rPr lang="ta-IN" b="1" dirty="0"/>
              <a:t>Z</a:t>
            </a:r>
            <a:r>
              <a:rPr lang="hr-HR" b="1" dirty="0"/>
              <a:t>nanost</a:t>
            </a:r>
            <a:r>
              <a:rPr lang="hr-HR" dirty="0"/>
              <a:t>, </a:t>
            </a:r>
            <a:r>
              <a:rPr lang="hr-HR" u="sng" dirty="0">
                <a:solidFill>
                  <a:srgbClr val="FF0000"/>
                </a:solidFill>
              </a:rPr>
              <a:t>sistematizirana</a:t>
            </a:r>
            <a:r>
              <a:rPr lang="hr-HR" u="sng" dirty="0"/>
              <a:t> cjelina </a:t>
            </a:r>
            <a:r>
              <a:rPr lang="hr-HR" dirty="0"/>
              <a:t>znanja temeljena na racionalnim i empirijskim </a:t>
            </a:r>
            <a:r>
              <a:rPr lang="hr-HR" u="sng" dirty="0">
                <a:solidFill>
                  <a:srgbClr val="0070C0"/>
                </a:solidFill>
              </a:rPr>
              <a:t>metodama</a:t>
            </a:r>
            <a:r>
              <a:rPr lang="hr-HR" dirty="0"/>
              <a:t>. Hrv. pojam </a:t>
            </a:r>
            <a:r>
              <a:rPr lang="hr-HR" b="1" dirty="0"/>
              <a:t>znanost</a:t>
            </a:r>
            <a:r>
              <a:rPr lang="hr-HR" dirty="0"/>
              <a:t>i odgovara grč. pojmu episteme, lat. scientia, engl. science. U množinskom obliku označava i različite </a:t>
            </a:r>
            <a:r>
              <a:rPr lang="hr-HR" b="1" dirty="0"/>
              <a:t>znanost</a:t>
            </a:r>
            <a:r>
              <a:rPr lang="hr-HR" dirty="0"/>
              <a:t>i (fizika, kemija, biologija, sociologija, ekonomija, psihologija i ..</a:t>
            </a:r>
            <a:r>
              <a:rPr lang="ta-IN" dirty="0"/>
              <a:t> (Proleksis online, 2012.)</a:t>
            </a:r>
          </a:p>
          <a:p>
            <a:pPr marL="457200" lvl="1" indent="0">
              <a:buNone/>
            </a:pPr>
            <a:endParaRPr lang="hr-HR" dirty="0"/>
          </a:p>
          <a:p>
            <a:pPr lvl="1"/>
            <a:r>
              <a:rPr lang="hr-HR" u="sng" dirty="0">
                <a:solidFill>
                  <a:srgbClr val="FF0000"/>
                </a:solidFill>
              </a:rPr>
              <a:t>Sustavno</a:t>
            </a:r>
            <a:r>
              <a:rPr lang="hr-HR" u="sng" dirty="0"/>
              <a:t> znanje </a:t>
            </a:r>
            <a:r>
              <a:rPr lang="hr-HR" dirty="0"/>
              <a:t>nekog područja koje se može provjeriti, karakterizira ga razrađen pojmovni aparat </a:t>
            </a:r>
            <a:r>
              <a:rPr lang="hr-HR" dirty="0">
                <a:solidFill>
                  <a:srgbClr val="0070C0"/>
                </a:solidFill>
              </a:rPr>
              <a:t>i </a:t>
            </a:r>
            <a:r>
              <a:rPr lang="hr-HR" u="sng" dirty="0">
                <a:solidFill>
                  <a:srgbClr val="0070C0"/>
                </a:solidFill>
              </a:rPr>
              <a:t>metodologija istraživanja </a:t>
            </a:r>
            <a:r>
              <a:rPr lang="hr-HR" dirty="0"/>
              <a:t>(Gačić, 2012)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5083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Struktura znanstvenog djela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Najjednostavnija, elementarna struktura znanstvenog djela sadrži: </a:t>
            </a:r>
          </a:p>
          <a:p>
            <a:pPr lvl="1">
              <a:lnSpc>
                <a:spcPct val="90000"/>
              </a:lnSpc>
            </a:pPr>
            <a:r>
              <a:rPr lang="hr-HR" sz="2100" dirty="0">
                <a:solidFill>
                  <a:schemeClr val="tx2"/>
                </a:solidFill>
              </a:rPr>
              <a:t>	uvod </a:t>
            </a:r>
          </a:p>
          <a:p>
            <a:pPr lvl="1">
              <a:lnSpc>
                <a:spcPct val="90000"/>
              </a:lnSpc>
            </a:pPr>
            <a:r>
              <a:rPr lang="hr-HR" sz="2100" dirty="0">
                <a:solidFill>
                  <a:schemeClr val="tx2"/>
                </a:solidFill>
              </a:rPr>
              <a:t>	razradu (više logičnih, strukturnih cjelina)</a:t>
            </a:r>
          </a:p>
          <a:p>
            <a:pPr lvl="1">
              <a:lnSpc>
                <a:spcPct val="90000"/>
              </a:lnSpc>
            </a:pPr>
            <a:r>
              <a:rPr lang="hr-HR" sz="2100" dirty="0">
                <a:solidFill>
                  <a:schemeClr val="tx2"/>
                </a:solidFill>
              </a:rPr>
              <a:t>	i zaključak</a:t>
            </a:r>
            <a:r>
              <a:rPr lang="hr-HR" sz="2100" dirty="0"/>
              <a:t>. </a:t>
            </a:r>
          </a:p>
          <a:p>
            <a:pPr lvl="1">
              <a:lnSpc>
                <a:spcPct val="90000"/>
              </a:lnSpc>
              <a:buNone/>
            </a:pPr>
            <a:endParaRPr lang="hr-HR" sz="2100" dirty="0"/>
          </a:p>
          <a:p>
            <a:pPr>
              <a:lnSpc>
                <a:spcPct val="90000"/>
              </a:lnSpc>
            </a:pPr>
            <a:r>
              <a:rPr lang="hr-HR" sz="2400" dirty="0"/>
              <a:t>Konkretna struktura ovisi </a:t>
            </a:r>
            <a:r>
              <a:rPr lang="hr-HR" sz="2400" dirty="0">
                <a:solidFill>
                  <a:srgbClr val="FF0000"/>
                </a:solidFill>
              </a:rPr>
              <a:t>o vrsti i namjeni djela</a:t>
            </a:r>
            <a:r>
              <a:rPr lang="hr-HR" sz="2400" dirty="0"/>
              <a:t>, a donekle je </a:t>
            </a:r>
            <a:r>
              <a:rPr lang="hr-HR" sz="2400" dirty="0">
                <a:solidFill>
                  <a:srgbClr val="FF0000"/>
                </a:solidFill>
              </a:rPr>
              <a:t>različita u različitim znanstvenim područjima</a:t>
            </a:r>
            <a:r>
              <a:rPr lang="hr-HR" sz="2400" dirty="0"/>
              <a:t> zbog karaktera istraživanja (prirodno – društveno..)</a:t>
            </a:r>
          </a:p>
          <a:p>
            <a:pPr>
              <a:lnSpc>
                <a:spcPct val="90000"/>
              </a:lnSpc>
            </a:pPr>
            <a:endParaRPr lang="hr-HR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3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929314"/>
            <a:ext cx="9628632" cy="4667251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hr-HR" sz="2400" b="1" dirty="0"/>
              <a:t>NASLOV </a:t>
            </a:r>
            <a:r>
              <a:rPr lang="hr-HR" sz="2400" dirty="0"/>
              <a:t>je posebno važan dio članka</a:t>
            </a:r>
            <a:endParaRPr lang="ta-IN" sz="2400" dirty="0"/>
          </a:p>
          <a:p>
            <a:pPr>
              <a:lnSpc>
                <a:spcPct val="90000"/>
              </a:lnSpc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dirty="0"/>
              <a:t>Najuočljiviji i najčitaniji dio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Mora točno izražavati osnovni sadržaj članka</a:t>
            </a:r>
            <a:endParaRPr lang="ta-IN" sz="2400" dirty="0"/>
          </a:p>
          <a:p>
            <a:pPr lvl="1">
              <a:lnSpc>
                <a:spcPct val="90000"/>
              </a:lnSpc>
            </a:pPr>
            <a:endParaRPr lang="hr-HR" sz="2400" dirty="0"/>
          </a:p>
          <a:p>
            <a:pPr lvl="1">
              <a:lnSpc>
                <a:spcPct val="90000"/>
              </a:lnSpc>
            </a:pPr>
            <a:r>
              <a:rPr lang="hr-HR" sz="2400" dirty="0"/>
              <a:t>Definicija dobrog naslova</a:t>
            </a:r>
            <a:r>
              <a:rPr lang="hr-HR" sz="2400" i="1" dirty="0"/>
              <a:t>:” </a:t>
            </a:r>
            <a:r>
              <a:rPr lang="hr-HR" sz="2400" i="1" dirty="0">
                <a:solidFill>
                  <a:schemeClr val="tx2"/>
                </a:solidFill>
              </a:rPr>
              <a:t>Naslov mora sa </a:t>
            </a:r>
            <a:r>
              <a:rPr lang="hr-HR" sz="2400" i="1" u="sng" dirty="0">
                <a:solidFill>
                  <a:schemeClr val="tx2"/>
                </a:solidFill>
              </a:rPr>
              <a:t>što manje riječi</a:t>
            </a:r>
            <a:r>
              <a:rPr lang="hr-HR" sz="2400" i="1" dirty="0">
                <a:solidFill>
                  <a:schemeClr val="tx2"/>
                </a:solidFill>
              </a:rPr>
              <a:t> točno opisati sadržaj članka” </a:t>
            </a:r>
            <a:r>
              <a:rPr lang="hr-HR" sz="2400" i="1" dirty="0"/>
              <a:t>(Silobrčić, 1989.)</a:t>
            </a:r>
            <a:endParaRPr lang="ta-IN" sz="2400" i="1" dirty="0"/>
          </a:p>
          <a:p>
            <a:pPr lvl="1">
              <a:lnSpc>
                <a:spcPct val="90000"/>
              </a:lnSpc>
            </a:pPr>
            <a:endParaRPr lang="hr-HR" sz="2400" i="1" dirty="0"/>
          </a:p>
          <a:p>
            <a:pPr lvl="1">
              <a:lnSpc>
                <a:spcPct val="90000"/>
              </a:lnSpc>
            </a:pPr>
            <a:r>
              <a:rPr lang="hr-HR" sz="2400" dirty="0"/>
              <a:t>Karakteristike: </a:t>
            </a:r>
            <a:r>
              <a:rPr lang="hr-HR" sz="2400" dirty="0">
                <a:solidFill>
                  <a:schemeClr val="tx2"/>
                </a:solidFill>
              </a:rPr>
              <a:t>kratak, jasan, precizan, privlačan i inventivan</a:t>
            </a:r>
            <a:r>
              <a:rPr lang="hr-HR" sz="2400" dirty="0"/>
              <a:t>.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U naslovu se </a:t>
            </a:r>
            <a:r>
              <a:rPr lang="hr-HR" sz="2400" dirty="0">
                <a:solidFill>
                  <a:schemeClr val="tx2"/>
                </a:solidFill>
              </a:rPr>
              <a:t>ne upotrebljavaju kratice, formule, žargon</a:t>
            </a:r>
          </a:p>
          <a:p>
            <a:pPr lvl="1">
              <a:lnSpc>
                <a:spcPct val="90000"/>
              </a:lnSpc>
            </a:pPr>
            <a:r>
              <a:rPr lang="hr-HR" sz="2400" dirty="0"/>
              <a:t>Mnogi časopisi ograničavaju duljinu naslova brojem riječi (najčešće 10 –15) ili brojem mjesta tj. slova (npr. do 50)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6672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a-IN" sz="2800" b="1" dirty="0"/>
              <a:t>AUTORI</a:t>
            </a:r>
          </a:p>
          <a:p>
            <a:r>
              <a:rPr lang="hr-HR" sz="2800" dirty="0"/>
              <a:t>Kod višeautorskih članaka posebno važno dogovoriti </a:t>
            </a:r>
            <a:r>
              <a:rPr lang="hr-HR" sz="2800" dirty="0">
                <a:solidFill>
                  <a:srgbClr val="FF0000"/>
                </a:solidFill>
              </a:rPr>
              <a:t>tko je autor </a:t>
            </a:r>
            <a:r>
              <a:rPr lang="hr-HR" sz="2800" dirty="0"/>
              <a:t>i </a:t>
            </a:r>
            <a:r>
              <a:rPr lang="hr-HR" sz="2800" dirty="0">
                <a:solidFill>
                  <a:schemeClr val="tx2"/>
                </a:solidFill>
              </a:rPr>
              <a:t>kojim </a:t>
            </a:r>
            <a:r>
              <a:rPr lang="hr-HR" sz="2800" dirty="0">
                <a:solidFill>
                  <a:srgbClr val="FF0000"/>
                </a:solidFill>
              </a:rPr>
              <a:t>redoslijedom</a:t>
            </a:r>
            <a:r>
              <a:rPr lang="hr-HR" sz="2800" dirty="0">
                <a:solidFill>
                  <a:schemeClr val="tx2"/>
                </a:solidFill>
              </a:rPr>
              <a:t> će biti navedeni.</a:t>
            </a:r>
          </a:p>
          <a:p>
            <a:r>
              <a:rPr lang="hr-HR" sz="2800" dirty="0"/>
              <a:t>Najjednostavnije pravilo</a:t>
            </a:r>
            <a:r>
              <a:rPr lang="hr-HR" sz="2800" dirty="0">
                <a:solidFill>
                  <a:schemeClr val="tx2"/>
                </a:solidFill>
              </a:rPr>
              <a:t>: autori su svi koji su </a:t>
            </a:r>
            <a:r>
              <a:rPr lang="hr-HR" sz="2800" u="sng" dirty="0">
                <a:solidFill>
                  <a:schemeClr val="tx2"/>
                </a:solidFill>
              </a:rPr>
              <a:t>doista pridonijeli zamisli, izvedbi i tumačenju</a:t>
            </a:r>
            <a:r>
              <a:rPr lang="hr-HR" sz="2800" dirty="0">
                <a:solidFill>
                  <a:schemeClr val="tx2"/>
                </a:solidFill>
              </a:rPr>
              <a:t>.</a:t>
            </a:r>
          </a:p>
          <a:p>
            <a:r>
              <a:rPr lang="hr-HR" sz="2800" dirty="0"/>
              <a:t>Najvažnij</a:t>
            </a:r>
            <a:r>
              <a:rPr lang="ta-IN" sz="2800" dirty="0"/>
              <a:t>i</a:t>
            </a:r>
            <a:r>
              <a:rPr lang="hr-HR" sz="2800" dirty="0"/>
              <a:t> </a:t>
            </a:r>
            <a:r>
              <a:rPr lang="ta-IN" sz="2800" dirty="0"/>
              <a:t>kriteriji</a:t>
            </a:r>
            <a:r>
              <a:rPr lang="hr-HR" sz="2800" dirty="0"/>
              <a:t>:</a:t>
            </a:r>
          </a:p>
          <a:p>
            <a:pPr>
              <a:buNone/>
            </a:pPr>
            <a:r>
              <a:rPr lang="hr-HR" sz="2800" dirty="0">
                <a:solidFill>
                  <a:schemeClr val="tx2"/>
                </a:solidFill>
              </a:rPr>
              <a:t>	</a:t>
            </a:r>
            <a:r>
              <a:rPr lang="hr-HR" sz="2400" dirty="0">
                <a:solidFill>
                  <a:schemeClr val="tx2"/>
                </a:solidFill>
              </a:rPr>
              <a:t>1) autor je morao zamisliti barem dio intelektualnog sadržaja članka </a:t>
            </a:r>
          </a:p>
          <a:p>
            <a:pPr>
              <a:buNone/>
            </a:pPr>
            <a:r>
              <a:rPr lang="hr-HR" sz="2400" dirty="0">
                <a:solidFill>
                  <a:schemeClr val="tx2"/>
                </a:solidFill>
              </a:rPr>
              <a:t>	2) prikupljati rezultate (ili dio) i interpretirati ih </a:t>
            </a:r>
          </a:p>
          <a:p>
            <a:pPr>
              <a:buNone/>
            </a:pPr>
            <a:r>
              <a:rPr lang="hr-HR" sz="2400" dirty="0">
                <a:solidFill>
                  <a:schemeClr val="tx2"/>
                </a:solidFill>
              </a:rPr>
              <a:t>	3) sudjelovati pri pisanju članka</a:t>
            </a:r>
          </a:p>
          <a:p>
            <a:pPr>
              <a:buNone/>
            </a:pPr>
            <a:r>
              <a:rPr lang="hr-HR" sz="2400" dirty="0">
                <a:solidFill>
                  <a:schemeClr val="tx2"/>
                </a:solidFill>
              </a:rPr>
              <a:t>	4) autor</a:t>
            </a:r>
            <a:r>
              <a:rPr lang="hr-HR" sz="2800" dirty="0">
                <a:solidFill>
                  <a:schemeClr val="tx2"/>
                </a:solidFill>
              </a:rPr>
              <a:t> </a:t>
            </a:r>
            <a:r>
              <a:rPr lang="hr-HR" sz="2400" dirty="0">
                <a:solidFill>
                  <a:schemeClr val="tx2"/>
                </a:solidFill>
              </a:rPr>
              <a:t>mora moći javno izlagati i braniti sadržaj članka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6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569121"/>
            <a:ext cx="9628632" cy="3986213"/>
          </a:xfrm>
        </p:spPr>
        <p:txBody>
          <a:bodyPr/>
          <a:lstStyle/>
          <a:p>
            <a:r>
              <a:rPr lang="ta-IN" b="1" u="sng" dirty="0"/>
              <a:t>Autor</a:t>
            </a:r>
            <a:r>
              <a:rPr lang="ta-IN" u="sng" dirty="0"/>
              <a:t> može biti samo onaj koji odgovara svim kriterijima</a:t>
            </a:r>
          </a:p>
          <a:p>
            <a:pPr marL="0" indent="0">
              <a:buNone/>
            </a:pPr>
            <a:endParaRPr lang="ta-IN" dirty="0"/>
          </a:p>
          <a:p>
            <a:r>
              <a:rPr lang="ta-IN" dirty="0"/>
              <a:t>Oni koji ne odgovaraju svim kriterijima, a sudjelovali su na neki način u istraživanju, navode se u </a:t>
            </a:r>
            <a:r>
              <a:rPr lang="ta-IN" b="1" dirty="0"/>
              <a:t>napomeni ili zahvali na kraju članka</a:t>
            </a:r>
          </a:p>
          <a:p>
            <a:pPr lvl="1"/>
            <a:r>
              <a:rPr lang="en-US" b="1" dirty="0"/>
              <a:t>I</a:t>
            </a:r>
            <a:r>
              <a:rPr lang="ta-IN" b="1" dirty="0"/>
              <a:t>ndividualno ili kolektivno s naznakom doprinosa	</a:t>
            </a:r>
          </a:p>
          <a:p>
            <a:endParaRPr lang="ta-IN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1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C296-B37A-7741-A7A6-CCC71F25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A0EB7-21D9-D04E-B344-74AB2AAC6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Časopisi </a:t>
            </a:r>
            <a:r>
              <a:rPr lang="hr-HR" i="1" dirty="0"/>
              <a:t>Kartografija i </a:t>
            </a:r>
            <a:r>
              <a:rPr lang="hr-HR" i="1" dirty="0" err="1"/>
              <a:t>geoinformacije</a:t>
            </a:r>
            <a:r>
              <a:rPr lang="hr-HR" i="1" dirty="0"/>
              <a:t> </a:t>
            </a:r>
            <a:r>
              <a:rPr lang="hr-HR" dirty="0"/>
              <a:t>i </a:t>
            </a:r>
            <a:r>
              <a:rPr lang="hr-HR" i="1" dirty="0" err="1"/>
              <a:t>Geoadria</a:t>
            </a:r>
            <a:r>
              <a:rPr lang="hr-HR" dirty="0"/>
              <a:t>: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sz="1800" i="1" dirty="0">
                <a:solidFill>
                  <a:srgbClr val="FF0000"/>
                </a:solidFill>
              </a:rPr>
              <a:t>AUTOR</a:t>
            </a:r>
            <a:r>
              <a:rPr lang="hr-HR" sz="1800" i="1" dirty="0"/>
              <a:t> je osoba koja je svojim intelektualnim radom u </a:t>
            </a:r>
            <a:r>
              <a:rPr lang="hr-HR" sz="1800" i="1" dirty="0" err="1">
                <a:solidFill>
                  <a:srgbClr val="FF0000"/>
                </a:solidFill>
              </a:rPr>
              <a:t>značajnoj</a:t>
            </a:r>
            <a:r>
              <a:rPr lang="hr-HR" sz="1800" i="1" dirty="0">
                <a:solidFill>
                  <a:srgbClr val="FF0000"/>
                </a:solidFill>
              </a:rPr>
              <a:t> mjeri doprinijela </a:t>
            </a:r>
            <a:r>
              <a:rPr lang="hr-HR" sz="1800" i="1" dirty="0" err="1">
                <a:solidFill>
                  <a:srgbClr val="FF0000"/>
                </a:solidFill>
              </a:rPr>
              <a:t>sadržaju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istraživanja</a:t>
            </a:r>
            <a:r>
              <a:rPr lang="hr-HR" sz="1800" i="1" dirty="0">
                <a:solidFill>
                  <a:srgbClr val="FF0000"/>
                </a:solidFill>
              </a:rPr>
              <a:t> i rada</a:t>
            </a:r>
            <a:r>
              <a:rPr lang="hr-HR" sz="1800" i="1" dirty="0"/>
              <a:t>. Autori preuzimaju odgovornost za </a:t>
            </a:r>
            <a:r>
              <a:rPr lang="hr-HR" sz="1800" i="1" dirty="0" err="1"/>
              <a:t>sadržaj</a:t>
            </a:r>
            <a:r>
              <a:rPr lang="hr-HR" sz="1800" i="1" dirty="0"/>
              <a:t> objavljen u radu, a doprinose drugih osoba posebno navode na kraju rada u odjeljku sa zahvalama. </a:t>
            </a:r>
          </a:p>
          <a:p>
            <a:r>
              <a:rPr lang="hr-HR" sz="1800" i="1" dirty="0"/>
              <a:t>Radovi koje autori </a:t>
            </a:r>
            <a:r>
              <a:rPr lang="hr-HR" sz="1800" i="1" dirty="0" err="1"/>
              <a:t>šalju</a:t>
            </a:r>
            <a:r>
              <a:rPr lang="hr-HR" sz="1800" i="1" dirty="0"/>
              <a:t> </a:t>
            </a:r>
            <a:r>
              <a:rPr lang="hr-HR" sz="1800" i="1" dirty="0" err="1"/>
              <a:t>Uredništvu</a:t>
            </a:r>
            <a:r>
              <a:rPr lang="hr-HR" sz="1800" i="1" dirty="0"/>
              <a:t> trebaju </a:t>
            </a:r>
            <a:r>
              <a:rPr lang="hr-HR" sz="1800" i="1" dirty="0">
                <a:solidFill>
                  <a:srgbClr val="FF0000"/>
                </a:solidFill>
              </a:rPr>
              <a:t>prezentirati njihove ideje i rezultate </a:t>
            </a:r>
            <a:r>
              <a:rPr lang="hr-HR" sz="1800" i="1" dirty="0" err="1">
                <a:solidFill>
                  <a:srgbClr val="FF0000"/>
                </a:solidFill>
              </a:rPr>
              <a:t>istraživanja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/>
              <a:t>na </a:t>
            </a:r>
            <a:r>
              <a:rPr lang="hr-HR" sz="1800" i="1" dirty="0" err="1"/>
              <a:t>način</a:t>
            </a:r>
            <a:r>
              <a:rPr lang="hr-HR" sz="1800" i="1" dirty="0"/>
              <a:t> koji je </a:t>
            </a:r>
            <a:r>
              <a:rPr lang="hr-HR" sz="1800" i="1" dirty="0" err="1"/>
              <a:t>logičan</a:t>
            </a:r>
            <a:r>
              <a:rPr lang="hr-HR" sz="1800" i="1" dirty="0"/>
              <a:t>, </a:t>
            </a:r>
            <a:r>
              <a:rPr lang="hr-HR" sz="1800" i="1" dirty="0" err="1"/>
              <a:t>točan</a:t>
            </a:r>
            <a:r>
              <a:rPr lang="hr-HR" sz="1800" i="1" dirty="0"/>
              <a:t> i </a:t>
            </a:r>
            <a:r>
              <a:rPr lang="hr-HR" sz="1800" i="1" dirty="0" err="1"/>
              <a:t>sažet</a:t>
            </a:r>
            <a:r>
              <a:rPr lang="hr-HR" dirty="0"/>
              <a:t>. </a:t>
            </a:r>
          </a:p>
          <a:p>
            <a:r>
              <a:rPr lang="hr-HR" sz="1800" i="1" dirty="0"/>
              <a:t>Autori uz svoj rad potpisuju izjavu o autorstvu kojom </a:t>
            </a:r>
            <a:r>
              <a:rPr lang="hr-HR" sz="1800" i="1" dirty="0" err="1">
                <a:solidFill>
                  <a:srgbClr val="FF0000"/>
                </a:solidFill>
              </a:rPr>
              <a:t>jamče</a:t>
            </a:r>
            <a:r>
              <a:rPr lang="hr-HR" sz="1800" i="1" dirty="0">
                <a:solidFill>
                  <a:srgbClr val="FF0000"/>
                </a:solidFill>
              </a:rPr>
              <a:t> da su </a:t>
            </a:r>
            <a:r>
              <a:rPr lang="hr-HR" sz="1800" i="1" dirty="0" err="1">
                <a:solidFill>
                  <a:srgbClr val="FF0000"/>
                </a:solidFill>
              </a:rPr>
              <a:t>isključivi</a:t>
            </a:r>
            <a:r>
              <a:rPr lang="hr-HR" sz="1800" i="1" dirty="0">
                <a:solidFill>
                  <a:srgbClr val="FF0000"/>
                </a:solidFill>
              </a:rPr>
              <a:t> nositelji autorskih prava </a:t>
            </a:r>
            <a:r>
              <a:rPr lang="hr-HR" sz="1800" i="1" dirty="0"/>
              <a:t>te da </a:t>
            </a:r>
            <a:r>
              <a:rPr lang="hr-HR" sz="1800" i="1" dirty="0" err="1"/>
              <a:t>izdavac</a:t>
            </a:r>
            <a:r>
              <a:rPr lang="hr-HR" sz="1800" i="1" dirty="0"/>
              <a:t>̌ ima pravo objaviti rad u tiskanom i </a:t>
            </a:r>
            <a:r>
              <a:rPr lang="hr-HR" sz="1800" i="1" dirty="0" err="1"/>
              <a:t>elektroničkom</a:t>
            </a:r>
            <a:r>
              <a:rPr lang="hr-HR" sz="1800" i="1" dirty="0"/>
              <a:t> obliku</a:t>
            </a:r>
            <a:r>
              <a:rPr lang="hr-H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30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sz="2400" dirty="0"/>
              <a:t>Redoslijed</a:t>
            </a:r>
            <a:endParaRPr lang="ta-IN" sz="2400" dirty="0"/>
          </a:p>
          <a:p>
            <a:pPr marL="0" indent="0">
              <a:buNone/>
            </a:pPr>
            <a:endParaRPr lang="hr-HR" dirty="0"/>
          </a:p>
          <a:p>
            <a:pPr lvl="1"/>
            <a:r>
              <a:rPr lang="hr-HR" sz="2400" dirty="0">
                <a:solidFill>
                  <a:srgbClr val="3366FF"/>
                </a:solidFill>
              </a:rPr>
              <a:t>PRVI AUTOR </a:t>
            </a:r>
            <a:r>
              <a:rPr lang="hr-HR" sz="2400" dirty="0"/>
              <a:t>je </a:t>
            </a:r>
            <a:r>
              <a:rPr lang="ta-IN" sz="2400" dirty="0"/>
              <a:t>najčešće </a:t>
            </a:r>
            <a:r>
              <a:rPr lang="hr-HR" sz="2400" dirty="0"/>
              <a:t>onaj koji je najviše pridonio i radio; osmislio koncept, strukturu i prikaz istraživanja te najčešće i piše članak, drugi mu pomažu.</a:t>
            </a:r>
          </a:p>
          <a:p>
            <a:pPr marL="457200" lvl="1" indent="0">
              <a:buNone/>
            </a:pPr>
            <a:endParaRPr lang="hr-HR" sz="2400" dirty="0"/>
          </a:p>
          <a:p>
            <a:pPr lvl="1"/>
            <a:r>
              <a:rPr lang="hr-HR" sz="2400" dirty="0"/>
              <a:t>Ako ima više autora – istraživača na temi, oni se mogu poredati </a:t>
            </a:r>
            <a:r>
              <a:rPr lang="hr-HR" sz="2400" dirty="0">
                <a:solidFill>
                  <a:srgbClr val="00B0F0"/>
                </a:solidFill>
              </a:rPr>
              <a:t>prema angažmanu  ili abecedi </a:t>
            </a:r>
            <a:r>
              <a:rPr lang="ta-IN" sz="2400" dirty="0"/>
              <a:t>(rjeđe)</a:t>
            </a:r>
            <a:r>
              <a:rPr lang="hr-HR" sz="2400" dirty="0"/>
              <a:t> </a:t>
            </a:r>
          </a:p>
          <a:p>
            <a:pPr lvl="2"/>
            <a:r>
              <a:rPr lang="hr-HR" sz="2200" u="sng" dirty="0"/>
              <a:t>dogovor</a:t>
            </a:r>
            <a:r>
              <a:rPr lang="hr-HR" sz="2200" dirty="0"/>
              <a:t> među autorima; svi su odgovorni za sadržaj članka</a:t>
            </a:r>
            <a:endParaRPr lang="ta-IN" sz="2200" dirty="0"/>
          </a:p>
          <a:p>
            <a:pPr marL="457200" lvl="1" indent="0">
              <a:buNone/>
            </a:pPr>
            <a:endParaRPr lang="hr-HR" sz="2400" dirty="0"/>
          </a:p>
          <a:p>
            <a:pPr lvl="1"/>
            <a:r>
              <a:rPr lang="hr-HR" sz="2400" i="1" dirty="0">
                <a:solidFill>
                  <a:srgbClr val="0070C0"/>
                </a:solidFill>
              </a:rPr>
              <a:t>Corresponding author</a:t>
            </a:r>
            <a:r>
              <a:rPr lang="ta-IN" sz="2400" i="1" dirty="0">
                <a:solidFill>
                  <a:srgbClr val="0070C0"/>
                </a:solidFill>
              </a:rPr>
              <a:t>, </a:t>
            </a:r>
            <a:r>
              <a:rPr lang="ta-IN" sz="2400" dirty="0" err="1"/>
              <a:t>vodi</a:t>
            </a:r>
            <a:r>
              <a:rPr lang="hr-HR" sz="2400" dirty="0"/>
              <a:t> </a:t>
            </a:r>
            <a:r>
              <a:rPr lang="ta-IN" sz="2400" dirty="0" err="1"/>
              <a:t>cjelokupnu</a:t>
            </a:r>
            <a:r>
              <a:rPr lang="hr-HR" sz="2400" dirty="0"/>
              <a:t> korespondenciju</a:t>
            </a:r>
            <a:r>
              <a:rPr lang="ta-IN" sz="2400" dirty="0"/>
              <a:t> </a:t>
            </a:r>
            <a:r>
              <a:rPr lang="ta-IN" sz="2400" dirty="0" err="1"/>
              <a:t>s</a:t>
            </a:r>
            <a:r>
              <a:rPr lang="ta-IN" sz="2400" dirty="0"/>
              <a:t> </a:t>
            </a:r>
            <a:r>
              <a:rPr lang="ta-IN" sz="2400" dirty="0" err="1"/>
              <a:t>časopisom</a:t>
            </a:r>
            <a:r>
              <a:rPr lang="ta-IN" sz="2400" dirty="0"/>
              <a:t> (</a:t>
            </a:r>
            <a:r>
              <a:rPr lang="ta-IN" sz="2400" dirty="0" err="1"/>
              <a:t>recenzentima</a:t>
            </a:r>
            <a:r>
              <a:rPr lang="ta-IN" sz="2400" dirty="0"/>
              <a:t>)</a:t>
            </a:r>
            <a:r>
              <a:rPr lang="hr-HR" sz="2400" dirty="0"/>
              <a:t>. Često je </a:t>
            </a:r>
            <a:r>
              <a:rPr lang="hr-HR" sz="2400" u="sng" dirty="0"/>
              <a:t>ujedno i </a:t>
            </a:r>
            <a:r>
              <a:rPr lang="hr-HR" sz="2400" i="1" u="sng" dirty="0"/>
              <a:t>prvi autor </a:t>
            </a:r>
            <a:r>
              <a:rPr lang="hr-HR" sz="2400" u="sng" dirty="0"/>
              <a:t>ili </a:t>
            </a:r>
            <a:r>
              <a:rPr lang="hr-HR" sz="2400" i="1" u="sng" dirty="0" err="1"/>
              <a:t>seniorni</a:t>
            </a:r>
            <a:r>
              <a:rPr lang="hr-HR" sz="2400" i="1" u="sng" dirty="0"/>
              <a:t> autor </a:t>
            </a:r>
            <a:r>
              <a:rPr lang="hr-HR" sz="2400" dirty="0"/>
              <a:t>- </a:t>
            </a:r>
            <a:r>
              <a:rPr lang="ta-IN" sz="2400" dirty="0" err="1"/>
              <a:t>onaj</a:t>
            </a:r>
            <a:r>
              <a:rPr lang="ta-IN" sz="2400" dirty="0"/>
              <a:t> koji ima širi pregled cjelokupnog projekta, a ne samo </a:t>
            </a:r>
            <a:r>
              <a:rPr lang="ta-IN" sz="2400" dirty="0" err="1"/>
              <a:t>konkretnog</a:t>
            </a:r>
            <a:r>
              <a:rPr lang="ta-IN" sz="2400" dirty="0"/>
              <a:t> </a:t>
            </a:r>
            <a:r>
              <a:rPr lang="ta-IN" sz="2400" dirty="0" err="1"/>
              <a:t>istraživanja</a:t>
            </a:r>
            <a:r>
              <a:rPr lang="ta-IN" sz="2400" dirty="0"/>
              <a:t> </a:t>
            </a:r>
          </a:p>
          <a:p>
            <a:pPr lvl="1"/>
            <a:endParaRPr lang="hr-HR" sz="2400" dirty="0"/>
          </a:p>
          <a:p>
            <a:pPr lvl="1"/>
            <a:r>
              <a:rPr lang="hr-HR" sz="2400" i="1" dirty="0">
                <a:solidFill>
                  <a:srgbClr val="0070C0"/>
                </a:solidFill>
              </a:rPr>
              <a:t>Seniorni autor </a:t>
            </a:r>
            <a:r>
              <a:rPr lang="hr-HR" sz="2400" dirty="0"/>
              <a:t>– mentor, voditelj projekta</a:t>
            </a:r>
            <a:r>
              <a:rPr lang="ta-IN" sz="2400" dirty="0"/>
              <a:t>,</a:t>
            </a:r>
            <a:r>
              <a:rPr lang="hr-HR" sz="2400" dirty="0"/>
              <a:t> može biti </a:t>
            </a:r>
            <a:r>
              <a:rPr lang="ta-IN" sz="2400" dirty="0" err="1"/>
              <a:t>i</a:t>
            </a:r>
            <a:r>
              <a:rPr lang="ta-IN" sz="2400" dirty="0"/>
              <a:t> </a:t>
            </a:r>
            <a:r>
              <a:rPr lang="ta-IN" sz="2400" dirty="0" err="1"/>
              <a:t>corresponding</a:t>
            </a:r>
            <a:r>
              <a:rPr lang="ta-IN" sz="2400" dirty="0"/>
              <a:t> </a:t>
            </a:r>
            <a:r>
              <a:rPr lang="ta-IN" sz="2400" dirty="0" err="1"/>
              <a:t>author</a:t>
            </a:r>
            <a:r>
              <a:rPr lang="hr-HR" sz="2400" dirty="0"/>
              <a:t>, zna se nalaziti na zadnjem mjestu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1-28 at 21.00.5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9" b="8399"/>
          <a:stretch>
            <a:fillRect/>
          </a:stretch>
        </p:blipFill>
        <p:spPr>
          <a:xfrm>
            <a:off x="2014093" y="2088128"/>
            <a:ext cx="8171831" cy="3383104"/>
          </a:xfrm>
        </p:spPr>
      </p:pic>
      <p:pic>
        <p:nvPicPr>
          <p:cNvPr id="5" name="Picture 4" descr="Screen Shot 2017-11-28 at 21.01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51" y="5792357"/>
            <a:ext cx="8069202" cy="45407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70665" y="3181266"/>
            <a:ext cx="1719035" cy="1004193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68037" y="5618525"/>
            <a:ext cx="3361098" cy="910766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3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11-28 at 21.01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547" b="-83547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1167404" y="4002237"/>
            <a:ext cx="2091065" cy="487452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67405" y="3386509"/>
            <a:ext cx="1924292" cy="448968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7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a-IN" dirty="0"/>
          </a:p>
          <a:p>
            <a:r>
              <a:rPr lang="hr-HR" sz="2400" dirty="0"/>
              <a:t>SAŽETAK je </a:t>
            </a:r>
            <a:r>
              <a:rPr lang="hr-HR" sz="2400" dirty="0">
                <a:solidFill>
                  <a:schemeClr val="tx2"/>
                </a:solidFill>
              </a:rPr>
              <a:t>jezgrovit prikaz cijeloga rada</a:t>
            </a:r>
            <a:r>
              <a:rPr lang="hr-HR" sz="2400" dirty="0"/>
              <a:t> (ne samo zaključaka).</a:t>
            </a:r>
          </a:p>
          <a:p>
            <a:pPr lvl="1"/>
            <a:r>
              <a:rPr lang="hr-HR" sz="2400" dirty="0"/>
              <a:t>Sadržaj rada mora biti </a:t>
            </a:r>
            <a:r>
              <a:rPr lang="hr-HR" sz="2400" dirty="0">
                <a:solidFill>
                  <a:schemeClr val="tx2"/>
                </a:solidFill>
              </a:rPr>
              <a:t>potpuno razumljiv iz sažetka</a:t>
            </a:r>
          </a:p>
          <a:p>
            <a:pPr lvl="1"/>
            <a:r>
              <a:rPr lang="hr-HR" sz="2400" dirty="0"/>
              <a:t>U primarnoj publikaciji – časopisu treba omogućiti čitatelju da ocijeni je li članak za njega zanimljiv i koristan</a:t>
            </a:r>
          </a:p>
          <a:p>
            <a:r>
              <a:rPr lang="hr-HR" sz="2400" dirty="0"/>
              <a:t>Vrlo važan dio jer je uz naslov </a:t>
            </a:r>
            <a:r>
              <a:rPr lang="hr-HR" sz="2400" dirty="0">
                <a:solidFill>
                  <a:srgbClr val="FF0000"/>
                </a:solidFill>
              </a:rPr>
              <a:t>ključan za osnovnu informaciju o članku </a:t>
            </a:r>
            <a:r>
              <a:rPr lang="hr-HR" sz="2400" dirty="0"/>
              <a:t>– čitatelju otkriva bitne točke članka.</a:t>
            </a:r>
          </a:p>
          <a:p>
            <a:pPr lvl="1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r-HR" sz="2400" dirty="0"/>
              <a:t>Optimalna duljina sažetka oko </a:t>
            </a:r>
            <a:r>
              <a:rPr lang="hr-HR" sz="2400" dirty="0">
                <a:solidFill>
                  <a:schemeClr val="tx2"/>
                </a:solidFill>
              </a:rPr>
              <a:t>250 riječi</a:t>
            </a:r>
            <a:r>
              <a:rPr lang="hr-HR" sz="2400" dirty="0"/>
              <a:t> (maksimum </a:t>
            </a:r>
            <a:r>
              <a:rPr lang="hr-HR" sz="2400" dirty="0">
                <a:solidFill>
                  <a:schemeClr val="tx2"/>
                </a:solidFill>
              </a:rPr>
              <a:t>500 riječi</a:t>
            </a:r>
            <a:r>
              <a:rPr lang="hr-HR" sz="2400" dirty="0"/>
              <a:t>).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Sažetak se piše u </a:t>
            </a:r>
            <a:r>
              <a:rPr lang="hr-HR" sz="2400" dirty="0">
                <a:solidFill>
                  <a:schemeClr val="tx2"/>
                </a:solidFill>
              </a:rPr>
              <a:t>trećem licu – bezlično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Ne sadrži ilustracije, navode literature, kratice, žargon</a:t>
            </a:r>
          </a:p>
          <a:p>
            <a:pPr>
              <a:lnSpc>
                <a:spcPct val="90000"/>
              </a:lnSpc>
            </a:pPr>
            <a:r>
              <a:rPr lang="hr-HR" sz="2400" dirty="0"/>
              <a:t>Dobar sažetak treba naznačiti:</a:t>
            </a: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Temeljnu svrhu i cilj istraživanja</a:t>
            </a: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Primjenjene metode istraživanja</a:t>
            </a: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Postignute rezultate</a:t>
            </a:r>
          </a:p>
          <a:p>
            <a:pPr lvl="1">
              <a:lnSpc>
                <a:spcPct val="90000"/>
              </a:lnSpc>
            </a:pPr>
            <a:r>
              <a:rPr lang="hr-HR" sz="2400" dirty="0">
                <a:solidFill>
                  <a:schemeClr val="tx2"/>
                </a:solidFill>
              </a:rPr>
              <a:t>Bitne zaključke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ducation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16x9.potx" id="{AA5F22BC-61EA-4F01-AB22-75117871E196}" vid="{BD0EB374-1DDC-4F15-88A9-D386288C58A6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Prezentacija obrazovnih predmeta, dizajn s ilustracijama ploče (široki zaslon)</Template>
  <TotalTime>0</TotalTime>
  <Words>7118</Words>
  <Application>Microsoft Macintosh PowerPoint</Application>
  <PresentationFormat>Widescreen</PresentationFormat>
  <Paragraphs>968</Paragraphs>
  <Slides>154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63" baseType="lpstr">
      <vt:lpstr>Arial</vt:lpstr>
      <vt:lpstr>Calibri</vt:lpstr>
      <vt:lpstr>inherit</vt:lpstr>
      <vt:lpstr>Latha</vt:lpstr>
      <vt:lpstr>ProximaNova</vt:lpstr>
      <vt:lpstr>Times</vt:lpstr>
      <vt:lpstr>Wingdings</vt:lpstr>
      <vt:lpstr>Wingdings 2</vt:lpstr>
      <vt:lpstr>Education 16x9</vt:lpstr>
      <vt:lpstr>ZNANSTVENI RAD Uvod u znanstvenu djelatnost</vt:lpstr>
      <vt:lpstr>PowerPoint Presentation</vt:lpstr>
      <vt:lpstr>Sadržaj</vt:lpstr>
      <vt:lpstr>Znanost</vt:lpstr>
      <vt:lpstr>Pojam znanosti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Klasifikacija  znanosti</vt:lpstr>
      <vt:lpstr>PowerPoint Presentation</vt:lpstr>
      <vt:lpstr>PowerPoint Presentation</vt:lpstr>
      <vt:lpstr>PowerPoint Presentation</vt:lpstr>
      <vt:lpstr>PowerPoint Presentation</vt:lpstr>
      <vt:lpstr>Struktura područja prirodnih znanosti  (1997.)</vt:lpstr>
      <vt:lpstr>Struktura područja društvenih znanosti  (1997.)</vt:lpstr>
      <vt:lpstr>Klasifikacija znanstvenih i umjetničkih područja od 2009-2024.</vt:lpstr>
      <vt:lpstr>Promjene 2022.</vt:lpstr>
      <vt:lpstr>   </vt:lpstr>
      <vt:lpstr>Klasifikacija znanstvenih i umjetničkih područja od 5. siječnja 2024. </vt:lpstr>
      <vt:lpstr>PowerPoint Presentation</vt:lpstr>
      <vt:lpstr>PowerPoint Presentation</vt:lpstr>
      <vt:lpstr>Znanstvena djelatnost</vt:lpstr>
      <vt:lpstr>Znanstvena  djelatnost</vt:lpstr>
      <vt:lpstr>PowerPoint Presentation</vt:lpstr>
      <vt:lpstr>PowerPoint Presentation</vt:lpstr>
      <vt:lpstr>PowerPoint Presentation</vt:lpstr>
      <vt:lpstr>PowerPoint Presentation</vt:lpstr>
      <vt:lpstr>Ustanove koje obavljaju znanstvenu djelatnost</vt:lpstr>
      <vt:lpstr>PowerPoint Presentation</vt:lpstr>
      <vt:lpstr>Znanstvenici i istraživači (Čl.38)</vt:lpstr>
      <vt:lpstr>Nastavna radna mjesta (Čl. 38)</vt:lpstr>
      <vt:lpstr>Pojam znanstvenog istraživanja</vt:lpstr>
      <vt:lpstr>Vrste znanstvenog istraživanja</vt:lpstr>
      <vt:lpstr>Temeljno (fundamentalno) istraživanje</vt:lpstr>
      <vt:lpstr>PowerPoint Presentation</vt:lpstr>
      <vt:lpstr>Primijenjeno (aplikativno) istraživanje </vt:lpstr>
      <vt:lpstr>Disciplinarna i višedisciplinarna istraživanja</vt:lpstr>
      <vt:lpstr>PowerPoint Presentation</vt:lpstr>
      <vt:lpstr>PowerPoint Presentation</vt:lpstr>
      <vt:lpstr>Znanstveno djelo</vt:lpstr>
      <vt:lpstr>Znanstveno djelo</vt:lpstr>
      <vt:lpstr>PowerPoint Presentation</vt:lpstr>
      <vt:lpstr>PowerPoint Presentation</vt:lpstr>
      <vt:lpstr>PowerPoint Presentation</vt:lpstr>
      <vt:lpstr>Monografija</vt:lpstr>
      <vt:lpstr>PowerPoint Presentation</vt:lpstr>
      <vt:lpstr>PowerPoint Presentation</vt:lpstr>
      <vt:lpstr>PowerPoint Presentation</vt:lpstr>
      <vt:lpstr>Doktorski rad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Znanstveni članak</vt:lpstr>
      <vt:lpstr>Kategorizacija znanstvenih članaka</vt:lpstr>
      <vt:lpstr>Izvorni znanstveni članak</vt:lpstr>
      <vt:lpstr>Pregledni članak</vt:lpstr>
      <vt:lpstr>PowerPoint Presentation</vt:lpstr>
      <vt:lpstr>Prethodno priopćenje</vt:lpstr>
      <vt:lpstr>Objavljivanje znanstvenog članka – znanstveni časopis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Izrada znanstvenog djela – ZNANSTVENI JEZIK I STIL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Struktura znanstvenog djela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Primjer iz uputa časopisa:</vt:lpstr>
      <vt:lpstr>PowerPoint Presentation</vt:lpstr>
      <vt:lpstr>Dokumentacijska osnova znanstvenog djela</vt:lpstr>
      <vt:lpstr>Citiranje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Programi za automatsko oblikovanje stila citata</vt:lpstr>
      <vt:lpstr>https://www.citationmachine.net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Autorsko pravo, etika i  plagiranje</vt:lpstr>
      <vt:lpstr>Autorsko pravo, etika i  plagiranje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https://www.plagiarism.org </vt:lpstr>
      <vt:lpstr>Odbor za etiku u znanosti I visokom obrazovanju</vt:lpstr>
      <vt:lpstr>Etički kodeks Sveučilišta u Zagrebu</vt:lpstr>
      <vt:lpstr>PowerPoint Presentation</vt:lpstr>
      <vt:lpstr>Pravilnik o doktorskim studijima na SuZ</vt:lpstr>
      <vt:lpstr>Računalna tehnologija i plagiranje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Pitanja ? ? ? ?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2016-12-01T12:03:45Z</dcterms:created>
  <dcterms:modified xsi:type="dcterms:W3CDTF">2024-01-19T07:47:13Z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