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4" r:id="rId4"/>
    <p:sldId id="260" r:id="rId5"/>
    <p:sldId id="269" r:id="rId6"/>
    <p:sldId id="261" r:id="rId7"/>
    <p:sldId id="263" r:id="rId8"/>
    <p:sldId id="270" r:id="rId9"/>
    <p:sldId id="271" r:id="rId10"/>
    <p:sldId id="274" r:id="rId11"/>
    <p:sldId id="276" r:id="rId12"/>
    <p:sldId id="277" r:id="rId13"/>
    <p:sldId id="275" r:id="rId14"/>
    <p:sldId id="273" r:id="rId15"/>
    <p:sldId id="265" r:id="rId16"/>
    <p:sldId id="279" r:id="rId17"/>
  </p:sldIdLst>
  <p:sldSz cx="12192000" cy="6858000"/>
  <p:notesSz cx="6797675" cy="992822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MR_user" initials="L" lastIdx="1" clrIdx="0">
    <p:extLst>
      <p:ext uri="{19B8F6BF-5375-455C-9EA6-DF929625EA0E}">
        <p15:presenceInfo xmlns:p15="http://schemas.microsoft.com/office/powerpoint/2012/main" userId="LMR_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9A050-D25C-41CF-ACA3-2083FF72655F}" type="datetimeFigureOut">
              <a:rPr lang="hr-HR" smtClean="0"/>
              <a:t>20.5.2026.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F878A-D821-4040-BCC9-7EF66AA4EBA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9418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5F53D-A6A0-4BA9-BDCE-DF3A0C0E4F1D}" type="datetimeFigureOut">
              <a:rPr lang="hr-HR" smtClean="0"/>
              <a:t>20.5.2026.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E8D45-6493-44DE-88B4-F8AC3302271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8533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E8D45-6493-44DE-88B4-F8AC33022712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6338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E8D45-6493-44DE-88B4-F8AC33022712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5245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E8D45-6493-44DE-88B4-F8AC33022712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7401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E8D45-6493-44DE-88B4-F8AC33022712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8901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E8D45-6493-44DE-88B4-F8AC33022712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6012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E8D45-6493-44DE-88B4-F8AC33022712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548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E8D45-6493-44DE-88B4-F8AC33022712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8842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E8D45-6493-44DE-88B4-F8AC33022712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9995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E8D45-6493-44DE-88B4-F8AC33022712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7606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3D9BE-C023-42FF-BBED-1781561A0D26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249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3D9BE-C023-42FF-BBED-1781561A0D26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847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E8D45-6493-44DE-88B4-F8AC33022712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4285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E8D45-6493-44DE-88B4-F8AC33022712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3621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E8D45-6493-44DE-88B4-F8AC33022712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0098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E8D45-6493-44DE-88B4-F8AC33022712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2515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E8D45-6493-44DE-88B4-F8AC33022712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3779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EAEF-B86B-46B9-AED5-4344563F519C}" type="datetime1">
              <a:rPr lang="hr-HR" smtClean="0"/>
              <a:t>20.5.2026.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5A2A-1AF1-46A6-88B1-44D91D6776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052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94B2-F30E-41C3-97D6-133F92FDFF9B}" type="datetime1">
              <a:rPr lang="hr-HR" smtClean="0"/>
              <a:t>20.5.2026.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5A2A-1AF1-46A6-88B1-44D91D6776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605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B587-2FFA-4B0B-9F85-D6E6C7F0982C}" type="datetime1">
              <a:rPr lang="hr-HR" smtClean="0"/>
              <a:t>20.5.2026.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5A2A-1AF1-46A6-88B1-44D91D6776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598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810F-3AA5-45E2-98FE-3F08A52FD6D6}" type="datetime1">
              <a:rPr lang="hr-HR" smtClean="0"/>
              <a:t>20.5.2026.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5A2A-1AF1-46A6-88B1-44D91D6776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6826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6428-4B07-4B7E-B143-771D2636825D}" type="datetime1">
              <a:rPr lang="hr-HR" smtClean="0"/>
              <a:t>20.5.2026.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5A2A-1AF1-46A6-88B1-44D91D6776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748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AE40A-9F05-4837-8448-DFEA4DC2A906}" type="datetime1">
              <a:rPr lang="hr-HR" smtClean="0"/>
              <a:t>20.5.2026.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5A2A-1AF1-46A6-88B1-44D91D6776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285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9A48-7D7C-4467-A814-6D962CA135BC}" type="datetime1">
              <a:rPr lang="hr-HR" smtClean="0"/>
              <a:t>20.5.2026.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5A2A-1AF1-46A6-88B1-44D91D6776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936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7E7E6-472E-41F6-9A3A-91FFFA4AF06F}" type="datetime1">
              <a:rPr lang="hr-HR" smtClean="0"/>
              <a:t>20.5.2026.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5A2A-1AF1-46A6-88B1-44D91D6776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69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7B8C-E73A-4D4C-9330-2ABA3B46D1DB}" type="datetime1">
              <a:rPr lang="hr-HR" smtClean="0"/>
              <a:t>20.5.2026.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5A2A-1AF1-46A6-88B1-44D91D6776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824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6BBF2-AFB1-4D48-B93C-260BBC6CD159}" type="datetime1">
              <a:rPr lang="hr-HR" smtClean="0"/>
              <a:t>20.5.2026.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5A2A-1AF1-46A6-88B1-44D91D6776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3848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88E0-EB7B-4FAF-9B99-C03EDEB4A648}" type="datetime1">
              <a:rPr lang="hr-HR" smtClean="0"/>
              <a:t>20.5.2026.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5A2A-1AF1-46A6-88B1-44D91D6776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556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212D0-584F-4455-AAB2-345F6A1EED60}" type="datetime1">
              <a:rPr lang="hr-HR" smtClean="0"/>
              <a:t>20.5.2026.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F5A2A-1AF1-46A6-88B1-44D91D6776D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55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pecial:BookSources/978-3-89336-796-2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s://en.wikipedia.org/wiki/ISBN_(identifier)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400" y="1050363"/>
            <a:ext cx="10591200" cy="2387600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Istraživanje bakrovih(II) kompleksa primjenom elektronske paramagnetske </a:t>
            </a:r>
            <a:r>
              <a:rPr lang="hr-HR" b="1" dirty="0" smtClean="0"/>
              <a:t>rezonancije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4000"/>
            <a:ext cx="9144000" cy="2196000"/>
          </a:xfrm>
        </p:spPr>
        <p:txBody>
          <a:bodyPr/>
          <a:lstStyle/>
          <a:p>
            <a:r>
              <a:rPr lang="hr-HR" dirty="0" smtClean="0"/>
              <a:t>Seminar iz kolegija Kemijski seminar 1</a:t>
            </a:r>
          </a:p>
          <a:p>
            <a:r>
              <a:rPr lang="hr-HR" dirty="0" smtClean="0"/>
              <a:t>Student: David Kučera-Čavara</a:t>
            </a:r>
          </a:p>
          <a:p>
            <a:r>
              <a:rPr lang="hr-HR" dirty="0" smtClean="0"/>
              <a:t>Mentorica: dr. sc. Dijana Žilić</a:t>
            </a:r>
          </a:p>
          <a:p>
            <a:r>
              <a:rPr lang="hr-HR" dirty="0" smtClean="0"/>
              <a:t>Laboratorij za magnetske rezonancije, Institut Ruđer Bošković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507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>
                <a:latin typeface="+mn-lt"/>
              </a:rPr>
              <a:t>EPR spektri Cu(II) kompleksa</a:t>
            </a:r>
            <a:endParaRPr lang="hr-HR" sz="28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683240" cy="4351338"/>
              </a:xfrm>
            </p:spPr>
            <p:txBody>
              <a:bodyPr>
                <a:normAutofit/>
              </a:bodyPr>
              <a:lstStyle/>
              <a:p>
                <a:r>
                  <a:rPr lang="hr-HR" sz="2400" i="1" dirty="0"/>
                  <a:t>g</a:t>
                </a:r>
                <a:r>
                  <a:rPr lang="hr-HR" sz="2400" baseline="-25000" dirty="0"/>
                  <a:t>x</a:t>
                </a:r>
                <a:r>
                  <a:rPr lang="hr-HR" sz="2400" dirty="0"/>
                  <a:t> = </a:t>
                </a:r>
                <a:r>
                  <a:rPr lang="hr-HR" sz="2400" i="1" dirty="0"/>
                  <a:t>g</a:t>
                </a:r>
                <a:r>
                  <a:rPr lang="hr-HR" sz="2400" baseline="-25000" dirty="0"/>
                  <a:t>y</a:t>
                </a:r>
                <a:r>
                  <a:rPr lang="hr-HR" sz="2400" dirty="0"/>
                  <a:t> = </a:t>
                </a:r>
                <a:r>
                  <a:rPr lang="hr-HR" sz="2400" dirty="0" smtClean="0"/>
                  <a:t>2.049, </a:t>
                </a:r>
                <a:r>
                  <a:rPr lang="hr-HR" sz="2400" i="1" dirty="0"/>
                  <a:t>g</a:t>
                </a:r>
                <a:r>
                  <a:rPr lang="hr-HR" sz="2400" baseline="-25000" dirty="0"/>
                  <a:t>z</a:t>
                </a:r>
                <a:r>
                  <a:rPr lang="hr-HR" sz="2400" dirty="0"/>
                  <a:t> = </a:t>
                </a:r>
                <a:r>
                  <a:rPr lang="hr-HR" sz="2400" dirty="0" smtClean="0"/>
                  <a:t>2.198 </a:t>
                </a:r>
                <a:r>
                  <a:rPr lang="hr-HR" sz="2400" dirty="0"/>
                  <a:t>(</a:t>
                </a:r>
                <a:r>
                  <a:rPr lang="hr-HR" sz="2400" i="1" dirty="0"/>
                  <a:t>g</a:t>
                </a:r>
                <a:r>
                  <a:rPr lang="hr-HR" sz="2400" baseline="-25000" dirty="0"/>
                  <a:t>∥</a:t>
                </a:r>
                <a:r>
                  <a:rPr lang="hr-HR" sz="2400" dirty="0"/>
                  <a:t> &gt; </a:t>
                </a:r>
                <a:r>
                  <a:rPr lang="hr-HR" sz="2400" i="1" dirty="0"/>
                  <a:t>g</a:t>
                </a:r>
                <a:r>
                  <a:rPr lang="hr-HR" sz="2400" baseline="-25000" dirty="0"/>
                  <a:t>⊥</a:t>
                </a:r>
                <a:r>
                  <a:rPr lang="hr-HR" sz="2400" dirty="0"/>
                  <a:t> &gt; 2.0023) </a:t>
                </a:r>
                <a:endParaRPr lang="hr-HR" sz="2400" dirty="0" smtClean="0"/>
              </a:p>
              <a:p>
                <a:endParaRPr lang="hr-HR" sz="2400" dirty="0" smtClean="0"/>
              </a:p>
              <a:p>
                <a:r>
                  <a:rPr lang="hr-HR" sz="2400" dirty="0" smtClean="0"/>
                  <a:t>nespareni elektron je 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hr-HR" sz="2400" i="1"/>
                          <m:t>d</m:t>
                        </m:r>
                      </m:e>
                      <m:sub>
                        <m:sSup>
                          <m:sSupPr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hr-HR" sz="2400"/>
                              <m:t>x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hr-HR" sz="2400"/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hr-HR" sz="2400" i="1"/>
                          <m:t>−</m:t>
                        </m:r>
                        <m:sSup>
                          <m:sSupPr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hr-HR" sz="2400"/>
                              <m:t>y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hr-HR" sz="2400"/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hr-HR" sz="2400" dirty="0" smtClean="0"/>
                  <a:t> orbitali</a:t>
                </a:r>
                <a:endParaRPr lang="hr-HR" sz="2400" dirty="0"/>
              </a:p>
              <a:p>
                <a:r>
                  <a:rPr lang="hr-HR" sz="2400" dirty="0" smtClean="0"/>
                  <a:t>geometrija: </a:t>
                </a:r>
                <a:r>
                  <a:rPr lang="hr-HR" sz="2400" b="1" dirty="0" smtClean="0"/>
                  <a:t>izduženi oktaedar</a:t>
                </a:r>
              </a:p>
              <a:p>
                <a:pPr lvl="1"/>
                <a:r>
                  <a:rPr lang="hr-HR" sz="2000" dirty="0"/>
                  <a:t>centralni ion Cu</a:t>
                </a:r>
                <a:r>
                  <a:rPr lang="hr-HR" sz="2000" baseline="30000" dirty="0"/>
                  <a:t>2+</a:t>
                </a:r>
                <a:r>
                  <a:rPr lang="hr-HR" sz="2000" dirty="0"/>
                  <a:t> koordiniran </a:t>
                </a:r>
                <a:r>
                  <a:rPr lang="hr-HR" sz="2000" dirty="0" smtClean="0"/>
                  <a:t>sa šest liganda</a:t>
                </a:r>
                <a:endParaRPr lang="hr-HR" sz="2000" b="1" dirty="0" smtClean="0"/>
              </a:p>
              <a:p>
                <a:pPr lvl="1"/>
                <a:r>
                  <a:rPr lang="hr-HR" sz="2000" dirty="0" smtClean="0"/>
                  <a:t>četiri </a:t>
                </a:r>
                <a:r>
                  <a:rPr lang="hr-HR" sz="2000" dirty="0"/>
                  <a:t>dušikova atoma (iz etilendiamina) </a:t>
                </a:r>
                <a:r>
                  <a:rPr lang="hr-HR" sz="2000" dirty="0" smtClean="0"/>
                  <a:t>stvaraju kvadratnu ravninu</a:t>
                </a:r>
              </a:p>
              <a:p>
                <a:pPr lvl="1"/>
                <a:r>
                  <a:rPr lang="hr-HR" sz="2000" dirty="0" smtClean="0"/>
                  <a:t>dva perkloratna aniona nalaze se u </a:t>
                </a:r>
                <a:r>
                  <a:rPr lang="hr-HR" sz="2000" dirty="0"/>
                  <a:t>aksijalnim </a:t>
                </a:r>
                <a:r>
                  <a:rPr lang="hr-HR" sz="2000" dirty="0" smtClean="0"/>
                  <a:t>položajima</a:t>
                </a:r>
              </a:p>
              <a:p>
                <a:endParaRPr lang="hr-HR" sz="2400" dirty="0" smtClean="0"/>
              </a:p>
              <a:p>
                <a:r>
                  <a:rPr lang="hr-HR" sz="2400" dirty="0" smtClean="0"/>
                  <a:t>slaba </a:t>
                </a:r>
                <a:r>
                  <a:rPr lang="hr-HR" sz="2400" dirty="0"/>
                  <a:t>aksijalna interakcija uzrokuje </a:t>
                </a:r>
                <a:r>
                  <a:rPr lang="hr-HR" sz="2400" b="1" dirty="0"/>
                  <a:t>Jahn-Tellerovu </a:t>
                </a:r>
                <a:r>
                  <a:rPr lang="hr-HR" sz="2400" b="1" dirty="0" smtClean="0"/>
                  <a:t>distorziju</a:t>
                </a:r>
                <a:r>
                  <a:rPr lang="hr-HR" sz="2400" dirty="0" smtClean="0"/>
                  <a:t> (izduženje oktaedra po z-osi)</a:t>
                </a:r>
                <a:endParaRPr lang="hr-HR" sz="2400" dirty="0"/>
              </a:p>
              <a:p>
                <a:endParaRPr lang="hr-H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683240" cy="4351338"/>
              </a:xfrm>
              <a:blipFill>
                <a:blip r:embed="rId3"/>
                <a:stretch>
                  <a:fillRect l="-799" t="-1961" r="-137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8</a:t>
            </a:r>
            <a:endParaRPr lang="hr-HR" dirty="0"/>
          </a:p>
        </p:txBody>
      </p:sp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7627214" y="315696"/>
            <a:ext cx="4000500" cy="27238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30261" y="6447975"/>
            <a:ext cx="53848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Garribba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E.; </a:t>
            </a:r>
            <a:r>
              <a:rPr lang="en-GB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Micera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G. </a:t>
            </a:r>
            <a:r>
              <a:rPr lang="en-GB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J. Chem. Educ.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2006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83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1229–1232. </a:t>
            </a:r>
            <a:endParaRPr lang="hr-HR" sz="1600" dirty="0"/>
          </a:p>
        </p:txBody>
      </p:sp>
      <p:sp>
        <p:nvSpPr>
          <p:cNvPr id="9" name="Rectangle 8"/>
          <p:cNvSpPr/>
          <p:nvPr/>
        </p:nvSpPr>
        <p:spPr>
          <a:xfrm>
            <a:off x="8336280" y="3138090"/>
            <a:ext cx="2811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EPR spektar [Cu(en)</a:t>
            </a:r>
            <a:r>
              <a:rPr lang="hr-HR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(ClO</a:t>
            </a:r>
            <a:r>
              <a:rPr lang="hr-HR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hr-HR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5842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>
                <a:latin typeface="+mn-lt"/>
              </a:rPr>
              <a:t>EPR spektri Cu(II) kompleksa</a:t>
            </a:r>
            <a:endParaRPr lang="hr-HR" sz="28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683240" cy="4351338"/>
              </a:xfrm>
            </p:spPr>
            <p:txBody>
              <a:bodyPr>
                <a:normAutofit/>
              </a:bodyPr>
              <a:lstStyle/>
              <a:p>
                <a:r>
                  <a:rPr lang="hr-HR" sz="2400" i="1" dirty="0"/>
                  <a:t>g</a:t>
                </a:r>
                <a:r>
                  <a:rPr lang="hr-HR" sz="2400" baseline="-25000" dirty="0"/>
                  <a:t>x</a:t>
                </a:r>
                <a:r>
                  <a:rPr lang="hr-HR" sz="2400" dirty="0"/>
                  <a:t> = </a:t>
                </a:r>
                <a:r>
                  <a:rPr lang="hr-HR" sz="2400" i="1" dirty="0"/>
                  <a:t>g</a:t>
                </a:r>
                <a:r>
                  <a:rPr lang="hr-HR" sz="2400" baseline="-25000" dirty="0"/>
                  <a:t>y</a:t>
                </a:r>
                <a:r>
                  <a:rPr lang="hr-HR" sz="2400" dirty="0"/>
                  <a:t> = </a:t>
                </a:r>
                <a:r>
                  <a:rPr lang="hr-HR" sz="2400" dirty="0" smtClean="0"/>
                  <a:t>2.170, </a:t>
                </a:r>
                <a:r>
                  <a:rPr lang="hr-HR" sz="2400" i="1" dirty="0"/>
                  <a:t>g</a:t>
                </a:r>
                <a:r>
                  <a:rPr lang="hr-HR" sz="2400" baseline="-25000" dirty="0"/>
                  <a:t>z</a:t>
                </a:r>
                <a:r>
                  <a:rPr lang="hr-HR" sz="2400" dirty="0"/>
                  <a:t> = </a:t>
                </a:r>
                <a:r>
                  <a:rPr lang="hr-HR" sz="2400" dirty="0" smtClean="0"/>
                  <a:t>2.005 </a:t>
                </a:r>
                <a:r>
                  <a:rPr lang="hr-HR" sz="2400" dirty="0"/>
                  <a:t>(</a:t>
                </a:r>
                <a:r>
                  <a:rPr lang="hr-HR" sz="2400" i="1" dirty="0" smtClean="0"/>
                  <a:t>g</a:t>
                </a:r>
                <a:r>
                  <a:rPr lang="hr-HR" sz="2400" baseline="-25000" dirty="0" smtClean="0"/>
                  <a:t>⊥</a:t>
                </a:r>
                <a:r>
                  <a:rPr lang="hr-HR" sz="2400" dirty="0" smtClean="0"/>
                  <a:t> &gt; </a:t>
                </a:r>
                <a:r>
                  <a:rPr lang="hr-HR" sz="2400" i="1" dirty="0" smtClean="0"/>
                  <a:t>g</a:t>
                </a:r>
                <a:r>
                  <a:rPr lang="hr-HR" sz="2400" baseline="-25000" dirty="0" smtClean="0"/>
                  <a:t>∥</a:t>
                </a:r>
                <a:r>
                  <a:rPr lang="hr-HR" sz="2400" dirty="0"/>
                  <a:t> ≈ 2.0023) </a:t>
                </a:r>
                <a:endParaRPr lang="hr-HR" sz="2400" dirty="0" smtClean="0"/>
              </a:p>
              <a:p>
                <a:endParaRPr lang="hr-HR" sz="2400" dirty="0" smtClean="0"/>
              </a:p>
              <a:p>
                <a:r>
                  <a:rPr lang="hr-HR" sz="2400" dirty="0" smtClean="0"/>
                  <a:t>nespareni elektron je 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hr-HR" sz="2400" i="1"/>
                          <m:t>d</m:t>
                        </m:r>
                      </m:e>
                      <m:sub>
                        <m:sSup>
                          <m:sSupPr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hr-HR" sz="2400" b="0" i="0" smtClean="0"/>
                              <m:t>z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hr-HR" sz="2400"/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hr-HR" sz="2400" dirty="0" smtClean="0"/>
                  <a:t> orbitali</a:t>
                </a:r>
                <a:endParaRPr lang="hr-HR" sz="2400" dirty="0"/>
              </a:p>
              <a:p>
                <a:r>
                  <a:rPr lang="hr-HR" sz="2400" dirty="0" smtClean="0"/>
                  <a:t>geometrija: </a:t>
                </a:r>
                <a:r>
                  <a:rPr lang="hr-HR" sz="2400" b="1" dirty="0" smtClean="0"/>
                  <a:t>trigonska bipiramida</a:t>
                </a:r>
              </a:p>
              <a:p>
                <a:pPr lvl="1"/>
                <a:r>
                  <a:rPr lang="hr-HR" sz="2000" dirty="0"/>
                  <a:t>centralni ion Cu</a:t>
                </a:r>
                <a:r>
                  <a:rPr lang="hr-HR" sz="2000" baseline="30000" dirty="0"/>
                  <a:t>2+</a:t>
                </a:r>
                <a:r>
                  <a:rPr lang="hr-HR" sz="2000" dirty="0"/>
                  <a:t> koordiniran s pet liganda</a:t>
                </a:r>
                <a:endParaRPr lang="hr-HR" sz="2000" b="1" dirty="0" smtClean="0"/>
              </a:p>
              <a:p>
                <a:pPr lvl="1"/>
                <a:r>
                  <a:rPr lang="hr-HR" sz="2000" dirty="0" smtClean="0"/>
                  <a:t>dva dušikova atoma (iz 1,10-fenantrolina) i klor nalaze se u ekvatorijalnoj ravnini</a:t>
                </a:r>
              </a:p>
              <a:p>
                <a:pPr lvl="1"/>
                <a:r>
                  <a:rPr lang="hr-HR" sz="2000" dirty="0" smtClean="0"/>
                  <a:t>dva </a:t>
                </a:r>
                <a:r>
                  <a:rPr lang="hr-HR" sz="2000" dirty="0"/>
                  <a:t>dušikova atoma (iz 1,10-fenantrolina) nalaze se u aksijalnim položajima</a:t>
                </a:r>
              </a:p>
              <a:p>
                <a:pPr marL="457200" lvl="1" indent="0">
                  <a:buNone/>
                </a:pPr>
                <a:endParaRPr lang="hr-HR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683240" cy="4351338"/>
              </a:xfrm>
              <a:blipFill>
                <a:blip r:embed="rId3"/>
                <a:stretch>
                  <a:fillRect l="-799" t="-196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9</a:t>
            </a:r>
            <a:endParaRPr lang="hr-HR" dirty="0"/>
          </a:p>
        </p:txBody>
      </p:sp>
      <p:sp>
        <p:nvSpPr>
          <p:cNvPr id="8" name="Rectangle 7"/>
          <p:cNvSpPr/>
          <p:nvPr/>
        </p:nvSpPr>
        <p:spPr>
          <a:xfrm>
            <a:off x="6630261" y="6447975"/>
            <a:ext cx="53848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Garribba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E.; </a:t>
            </a:r>
            <a:r>
              <a:rPr lang="en-GB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Micera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G. </a:t>
            </a:r>
            <a:r>
              <a:rPr lang="en-GB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J. Chem. Educ.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2006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83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1229–1232. </a:t>
            </a:r>
            <a:endParaRPr lang="hr-HR" sz="1600" dirty="0"/>
          </a:p>
        </p:txBody>
      </p:sp>
      <p:sp>
        <p:nvSpPr>
          <p:cNvPr id="9" name="Rectangle 8"/>
          <p:cNvSpPr/>
          <p:nvPr/>
        </p:nvSpPr>
        <p:spPr>
          <a:xfrm>
            <a:off x="8343900" y="3138090"/>
            <a:ext cx="3011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EPR spektar </a:t>
            </a:r>
            <a:r>
              <a:rPr lang="hr-HR" dirty="0"/>
              <a:t>[Cu(phen)</a:t>
            </a:r>
            <a:r>
              <a:rPr lang="hr-HR" baseline="-25000" dirty="0"/>
              <a:t>2</a:t>
            </a:r>
            <a:r>
              <a:rPr lang="hr-HR" dirty="0"/>
              <a:t>Cl]ClO</a:t>
            </a:r>
            <a:r>
              <a:rPr lang="hr-HR" baseline="-25000" dirty="0"/>
              <a:t>4</a:t>
            </a:r>
            <a:endParaRPr lang="hr-HR" dirty="0"/>
          </a:p>
        </p:txBody>
      </p:sp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7604760" y="225564"/>
            <a:ext cx="3898653" cy="281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4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7577210" y="269082"/>
            <a:ext cx="3812273" cy="28420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>
                <a:latin typeface="+mn-lt"/>
              </a:rPr>
              <a:t>EPR spektri Cu(II) kompleksa</a:t>
            </a:r>
            <a:endParaRPr lang="hr-HR" sz="28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20400" cy="4351338"/>
              </a:xfrm>
            </p:spPr>
            <p:txBody>
              <a:bodyPr>
                <a:normAutofit/>
              </a:bodyPr>
              <a:lstStyle/>
              <a:p>
                <a:r>
                  <a:rPr lang="hr-HR" sz="2400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hr-HR" sz="24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hr-HR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2.214, </a:t>
                </a:r>
                <a:r>
                  <a:rPr lang="hr-HR" sz="2400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hr-HR" sz="24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hr-HR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2.148, </a:t>
                </a:r>
                <a:r>
                  <a:rPr lang="hr-HR" sz="2400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hr-HR" sz="24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hr-HR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2.007</a:t>
                </a:r>
                <a:r>
                  <a:rPr lang="hr-HR" sz="2400" dirty="0" smtClean="0"/>
                  <a:t> (</a:t>
                </a:r>
                <a:r>
                  <a:rPr lang="hr-HR" sz="2400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hr-HR" sz="24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hr-HR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≠ </a:t>
                </a:r>
                <a:r>
                  <a:rPr lang="hr-HR" sz="2400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hr-HR" sz="24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hr-HR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≠ </a:t>
                </a:r>
                <a:r>
                  <a:rPr lang="hr-HR" sz="2400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hr-HR" sz="24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hr-HR" sz="2400" dirty="0" smtClean="0"/>
                  <a:t>) </a:t>
                </a:r>
              </a:p>
              <a:p>
                <a:endParaRPr lang="hr-HR" sz="2400" dirty="0" smtClean="0"/>
              </a:p>
              <a:p>
                <a:r>
                  <a:rPr lang="hr-H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osnovno stanje – linearna kombinacija</a:t>
                </a:r>
                <a:r>
                  <a:rPr lang="hr-HR" sz="24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hr-HR" sz="2400" i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  <m:sub>
                        <m:sSup>
                          <m:sSupPr>
                            <m:ctrlPr>
                              <a:rPr lang="hr-H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hr-HR" sz="240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hr-HR" sz="240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hr-HR" sz="2400" i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hr-H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hr-HR" sz="240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hr-HR" sz="240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hr-HR" sz="2400" dirty="0" smtClean="0"/>
                  <a:t>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hr-HR" sz="2400" i="1"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  <m:sub>
                        <m:sSup>
                          <m:sSupPr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hr-HR" sz="2400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z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hr-HR" sz="2400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endParaRPr lang="hr-HR" sz="2400" dirty="0" smtClean="0"/>
              </a:p>
              <a:p>
                <a:pPr marL="457200" lvl="1" indent="0">
                  <a:buNone/>
                </a:pPr>
                <a:r>
                  <a:rPr lang="hr-HR" i="1" dirty="0"/>
                  <a:t>	</a:t>
                </a:r>
                <a:r>
                  <a:rPr lang="hr-HR" i="1" dirty="0" smtClean="0"/>
                  <a:t>	c</a:t>
                </a:r>
                <a:r>
                  <a:rPr lang="hr-HR" baseline="-25000" dirty="0" smtClean="0"/>
                  <a:t>1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hr-HR"/>
                          <m:t>|</m:t>
                        </m:r>
                        <m:r>
                          <m:rPr>
                            <m:nor/>
                          </m:rPr>
                          <a:rPr lang="hr-HR"/>
                          <m:t>d</m:t>
                        </m:r>
                      </m:e>
                      <m:sub>
                        <m:sSup>
                          <m:sSup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hr-HR"/>
                              <m:t>z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hr-HR"/>
                              <m:t>2</m:t>
                            </m:r>
                          </m:sup>
                        </m:sSup>
                      </m:sub>
                    </m:sSub>
                    <m:r>
                      <m:rPr>
                        <m:nor/>
                      </m:rPr>
                      <a:rPr lang="hr-HR"/>
                      <m:t>〉</m:t>
                    </m:r>
                  </m:oMath>
                </a14:m>
                <a:r>
                  <a:rPr lang="hr-HR" dirty="0"/>
                  <a:t> + </a:t>
                </a:r>
                <a:r>
                  <a:rPr lang="hr-HR" i="1" dirty="0"/>
                  <a:t>c</a:t>
                </a:r>
                <a:r>
                  <a:rPr lang="hr-HR" baseline="-25000" dirty="0"/>
                  <a:t>1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hr-HR"/>
                          <m:t>|</m:t>
                        </m:r>
                        <m:r>
                          <m:rPr>
                            <m:nor/>
                          </m:rPr>
                          <a:rPr lang="hr-HR"/>
                          <m:t>d</m:t>
                        </m:r>
                      </m:e>
                      <m:sub>
                        <m:sSup>
                          <m:sSup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hr-HR"/>
                              <m:t>x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hr-HR"/>
                              <m:t>2</m:t>
                            </m:r>
                          </m:sup>
                        </m:sSup>
                        <m:r>
                          <a:rPr lang="hr-HR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hr-HR"/>
                              <m:t>y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hr-HR"/>
                              <m:t>2</m:t>
                            </m:r>
                          </m:sup>
                        </m:sSup>
                      </m:sub>
                    </m:sSub>
                    <m:r>
                      <m:rPr>
                        <m:nor/>
                      </m:rPr>
                      <a:rPr lang="hr-HR"/>
                      <m:t>〉</m:t>
                    </m:r>
                  </m:oMath>
                </a14:m>
                <a:endParaRPr lang="hr-HR" sz="2000" dirty="0" smtClean="0"/>
              </a:p>
              <a:p>
                <a:r>
                  <a:rPr lang="hr-HR" sz="2400" dirty="0" smtClean="0"/>
                  <a:t>geometrija: </a:t>
                </a:r>
                <a:r>
                  <a:rPr lang="hr-HR" sz="2400" b="1" dirty="0" smtClean="0"/>
                  <a:t>prijelazno </a:t>
                </a:r>
                <a:r>
                  <a:rPr lang="hr-HR" sz="2400" b="1" dirty="0"/>
                  <a:t>stanje kvadratna piramida – trigonska bipiramida </a:t>
                </a:r>
                <a:endParaRPr lang="hr-HR" sz="2400" b="1" dirty="0" smtClean="0"/>
              </a:p>
              <a:p>
                <a:pPr lvl="1"/>
                <a:r>
                  <a:rPr lang="hr-HR" sz="2000" dirty="0" smtClean="0"/>
                  <a:t>centralni </a:t>
                </a:r>
                <a:r>
                  <a:rPr lang="hr-HR" sz="2000" dirty="0"/>
                  <a:t>ion </a:t>
                </a:r>
                <a:r>
                  <a:rPr lang="hr-HR" sz="2000" dirty="0" smtClean="0"/>
                  <a:t>Cu</a:t>
                </a:r>
                <a:r>
                  <a:rPr lang="hr-HR" sz="2000" baseline="30000" dirty="0" smtClean="0"/>
                  <a:t>2+</a:t>
                </a:r>
                <a:r>
                  <a:rPr lang="hr-HR" sz="2000" dirty="0" smtClean="0"/>
                  <a:t> </a:t>
                </a:r>
                <a:r>
                  <a:rPr lang="hr-HR" sz="2000" dirty="0"/>
                  <a:t>koordiniran s pet </a:t>
                </a:r>
                <a:r>
                  <a:rPr lang="hr-HR" sz="2000" dirty="0" smtClean="0"/>
                  <a:t>liganda, </a:t>
                </a:r>
                <a:r>
                  <a:rPr lang="hr-HR" sz="2000" dirty="0"/>
                  <a:t>četiri dušika iz dva fenantrolina i jednim kisikom iz molekule vode</a:t>
                </a:r>
                <a:endParaRPr lang="hr-HR" dirty="0" smtClean="0"/>
              </a:p>
              <a:p>
                <a:pPr marL="0" indent="0" algn="ctr">
                  <a:buNone/>
                </a:pPr>
                <a:r>
                  <a:rPr lang="hr-HR" sz="2400" i="1" dirty="0" smtClean="0"/>
                  <a:t>R</a:t>
                </a:r>
                <a:r>
                  <a:rPr lang="hr-HR" sz="2400" dirty="0" smtClean="0"/>
                  <a:t> </a:t>
                </a:r>
                <a:r>
                  <a:rPr lang="hr-HR" sz="2400" dirty="0"/>
                  <a:t>= (</a:t>
                </a:r>
                <a:r>
                  <a:rPr lang="hr-HR" sz="2400" i="1" dirty="0"/>
                  <a:t>g</a:t>
                </a:r>
                <a:r>
                  <a:rPr lang="hr-HR" sz="2400" baseline="-25000" dirty="0"/>
                  <a:t>y</a:t>
                </a:r>
                <a:r>
                  <a:rPr lang="hr-HR" sz="2400" dirty="0"/>
                  <a:t> – </a:t>
                </a:r>
                <a:r>
                  <a:rPr lang="hr-HR" sz="2400" i="1" dirty="0"/>
                  <a:t>g</a:t>
                </a:r>
                <a:r>
                  <a:rPr lang="hr-HR" sz="2400" baseline="-25000" dirty="0"/>
                  <a:t>z</a:t>
                </a:r>
                <a:r>
                  <a:rPr lang="hr-HR" sz="2400" dirty="0"/>
                  <a:t>) / (</a:t>
                </a:r>
                <a:r>
                  <a:rPr lang="hr-HR" sz="2400" i="1" dirty="0"/>
                  <a:t>g</a:t>
                </a:r>
                <a:r>
                  <a:rPr lang="hr-HR" sz="2400" baseline="-25000" dirty="0"/>
                  <a:t>x</a:t>
                </a:r>
                <a:r>
                  <a:rPr lang="hr-HR" sz="2400" dirty="0"/>
                  <a:t> – </a:t>
                </a:r>
                <a:r>
                  <a:rPr lang="hr-HR" sz="2400" i="1" dirty="0"/>
                  <a:t>g</a:t>
                </a:r>
                <a:r>
                  <a:rPr lang="hr-HR" sz="2400" baseline="-25000" dirty="0"/>
                  <a:t>y</a:t>
                </a:r>
                <a:r>
                  <a:rPr lang="hr-HR" sz="2400" dirty="0"/>
                  <a:t>) ≈ </a:t>
                </a:r>
                <a:r>
                  <a:rPr lang="hr-HR" sz="2400" dirty="0" smtClean="0"/>
                  <a:t>2.14,</a:t>
                </a:r>
                <a:endParaRPr lang="hr-HR" sz="2400" dirty="0"/>
              </a:p>
              <a:p>
                <a:pPr marL="0" indent="0">
                  <a:buNone/>
                </a:pPr>
                <a:r>
                  <a:rPr lang="hr-HR" sz="2400" dirty="0" smtClean="0"/>
                  <a:t>ukazuje na prevladavanje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hr-HR" sz="2400" i="1"/>
                          <m:t>d</m:t>
                        </m:r>
                      </m:e>
                      <m:sub>
                        <m:sSup>
                          <m:sSupPr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hr-HR" sz="2400"/>
                              <m:t>z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hr-HR" sz="2400"/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hr-HR" sz="2400" dirty="0"/>
                  <a:t> orbitale</a:t>
                </a:r>
                <a:r>
                  <a:rPr lang="hr-HR" sz="2400" dirty="0" smtClean="0"/>
                  <a:t> orbitale</a:t>
                </a:r>
                <a:r>
                  <a:rPr lang="hr-HR" sz="2400" dirty="0"/>
                  <a:t> </a:t>
                </a:r>
                <a:r>
                  <a:rPr lang="hr-HR" sz="2400" dirty="0" smtClean="0"/>
                  <a:t>u osnovnom stanju (</a:t>
                </a:r>
                <a:r>
                  <a:rPr lang="hr-HR" sz="2400" i="1" dirty="0" smtClean="0"/>
                  <a:t>R</a:t>
                </a:r>
                <a:r>
                  <a:rPr lang="hr-HR" sz="2400" dirty="0" smtClean="0"/>
                  <a:t> </a:t>
                </a:r>
                <a:r>
                  <a:rPr lang="hr-HR" sz="2400" dirty="0"/>
                  <a:t>&gt; </a:t>
                </a:r>
                <a:r>
                  <a:rPr lang="hr-HR" sz="2400" dirty="0" smtClean="0"/>
                  <a:t>1</a:t>
                </a:r>
                <a:r>
                  <a:rPr lang="hr-HR" sz="24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20400" cy="4351338"/>
              </a:xfrm>
              <a:blipFill>
                <a:blip r:embed="rId4"/>
                <a:stretch>
                  <a:fillRect l="-901" t="-196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10</a:t>
            </a:r>
            <a:endParaRPr lang="hr-HR" dirty="0"/>
          </a:p>
        </p:txBody>
      </p:sp>
      <p:sp>
        <p:nvSpPr>
          <p:cNvPr id="8" name="Rectangle 7"/>
          <p:cNvSpPr/>
          <p:nvPr/>
        </p:nvSpPr>
        <p:spPr>
          <a:xfrm>
            <a:off x="6630261" y="6447975"/>
            <a:ext cx="53848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Garribba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E.; </a:t>
            </a:r>
            <a:r>
              <a:rPr lang="en-GB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Micera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G. </a:t>
            </a:r>
            <a:r>
              <a:rPr lang="en-GB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J. Chem. Educ.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2006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83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1229–1232. </a:t>
            </a:r>
            <a:endParaRPr lang="hr-HR" sz="1600" dirty="0"/>
          </a:p>
        </p:txBody>
      </p:sp>
      <p:sp>
        <p:nvSpPr>
          <p:cNvPr id="9" name="Rectangle 8"/>
          <p:cNvSpPr/>
          <p:nvPr/>
        </p:nvSpPr>
        <p:spPr>
          <a:xfrm>
            <a:off x="7863188" y="3136542"/>
            <a:ext cx="3543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EPR spektar [Cu(phen)</a:t>
            </a:r>
            <a:r>
              <a:rPr lang="hr-HR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</a:t>
            </a:r>
            <a:r>
              <a:rPr lang="hr-HR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O)](NO</a:t>
            </a:r>
            <a:r>
              <a:rPr lang="hr-HR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hr-HR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1394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EPR simulacije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4317978"/>
            <a:ext cx="10786200" cy="2096791"/>
          </a:xfrm>
        </p:spPr>
        <p:txBody>
          <a:bodyPr>
            <a:normAutofit/>
          </a:bodyPr>
          <a:lstStyle/>
          <a:p>
            <a:r>
              <a:rPr lang="hr-HR" sz="2400" dirty="0" smtClean="0"/>
              <a:t>simulacija omogućuje </a:t>
            </a:r>
            <a:r>
              <a:rPr lang="hr-HR" sz="2400" dirty="0"/>
              <a:t>iterativno prilagođavanje (tzv. </a:t>
            </a:r>
            <a:r>
              <a:rPr lang="hr-HR" sz="2400" i="1" dirty="0"/>
              <a:t>least-squares fitting</a:t>
            </a:r>
            <a:r>
              <a:rPr lang="hr-HR" sz="2400" dirty="0"/>
              <a:t>) dok se teoretska </a:t>
            </a:r>
            <a:r>
              <a:rPr lang="hr-HR" sz="2400" dirty="0" smtClean="0"/>
              <a:t>krivulja ne </a:t>
            </a:r>
            <a:r>
              <a:rPr lang="hr-HR" sz="2400" dirty="0"/>
              <a:t>poklopi s </a:t>
            </a:r>
            <a:r>
              <a:rPr lang="hr-HR" sz="2400" dirty="0" smtClean="0"/>
              <a:t>eksperimentalnom</a:t>
            </a:r>
          </a:p>
          <a:p>
            <a:r>
              <a:rPr lang="hr-HR" sz="2400" dirty="0"/>
              <a:t>program rješava spinsku Hamiltonian </a:t>
            </a:r>
            <a:r>
              <a:rPr lang="hr-HR" sz="2400" dirty="0" smtClean="0"/>
              <a:t>jednadžbu pri različitim brzinima gibanja paramagnetskih centara (kristal, prah, otopina...)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11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6827520" y="5890478"/>
            <a:ext cx="5166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Stoll, S.; </a:t>
            </a:r>
            <a:r>
              <a:rPr lang="en-US" sz="1600" dirty="0" err="1"/>
              <a:t>Schweiger</a:t>
            </a:r>
            <a:r>
              <a:rPr lang="en-US" sz="1600" dirty="0"/>
              <a:t>, A., </a:t>
            </a:r>
            <a:r>
              <a:rPr lang="en-US" sz="1600" dirty="0" err="1"/>
              <a:t>EasySpin</a:t>
            </a:r>
            <a:r>
              <a:rPr lang="en-US" sz="1600" dirty="0"/>
              <a:t>, a comprehensive software package for spectral simulation and analysis in EPR. </a:t>
            </a:r>
            <a:r>
              <a:rPr lang="en-US" sz="1600" i="1" dirty="0"/>
              <a:t>Journal of Magnetic Resonance </a:t>
            </a:r>
            <a:r>
              <a:rPr lang="en-US" sz="1600" b="1" dirty="0"/>
              <a:t>2006,</a:t>
            </a:r>
            <a:r>
              <a:rPr lang="en-US" sz="1600" dirty="0"/>
              <a:t> </a:t>
            </a:r>
            <a:r>
              <a:rPr lang="en-US" sz="1600" i="1" dirty="0"/>
              <a:t>178</a:t>
            </a:r>
            <a:r>
              <a:rPr lang="en-US" sz="1600" dirty="0"/>
              <a:t> (1), 42-55.</a:t>
            </a:r>
            <a:endParaRPr lang="hr-HR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060" y="914400"/>
            <a:ext cx="5891540" cy="307384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20000" y="1440476"/>
            <a:ext cx="5010240" cy="2877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dirty="0" smtClean="0"/>
              <a:t>teorijska potvrda eksperimentalnih rezultata i precizno određivanje vrijednosti </a:t>
            </a:r>
            <a:r>
              <a:rPr lang="hr-HR" sz="2400" i="1" dirty="0" smtClean="0"/>
              <a:t>g</a:t>
            </a:r>
            <a:r>
              <a:rPr lang="hr-HR" sz="2400" dirty="0" smtClean="0"/>
              <a:t>-tenzora</a:t>
            </a:r>
          </a:p>
          <a:p>
            <a:r>
              <a:rPr lang="hr-HR" sz="2400" dirty="0"/>
              <a:t>program EasySpin uzima u obzir širinu linije i oblik (Lorentzov </a:t>
            </a:r>
            <a:r>
              <a:rPr lang="hr-HR" sz="2400" dirty="0" smtClean="0"/>
              <a:t>i/ili </a:t>
            </a:r>
            <a:r>
              <a:rPr lang="hr-HR" sz="2400" dirty="0" smtClean="0"/>
              <a:t>Gaussianov </a:t>
            </a:r>
            <a:r>
              <a:rPr lang="hr-HR" sz="2400" dirty="0"/>
              <a:t>profil) – ukazuje na relaksacijske procese i interakcije unutar uzorka</a:t>
            </a:r>
          </a:p>
          <a:p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22055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20" y="336442"/>
            <a:ext cx="10515600" cy="915122"/>
          </a:xfrm>
        </p:spPr>
        <p:txBody>
          <a:bodyPr/>
          <a:lstStyle/>
          <a:p>
            <a:r>
              <a:rPr lang="hr-HR" dirty="0" smtClean="0"/>
              <a:t>EasySpin simulacije Cu(II) kompleksa</a:t>
            </a:r>
            <a:endParaRPr lang="hr-HR" dirty="0"/>
          </a:p>
        </p:txBody>
      </p:sp>
      <p:graphicFrame>
        <p:nvGraphicFramePr>
          <p:cNvPr id="1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701721"/>
              </p:ext>
            </p:extLst>
          </p:nvPr>
        </p:nvGraphicFramePr>
        <p:xfrm>
          <a:off x="838201" y="4387224"/>
          <a:ext cx="10515599" cy="1908001"/>
        </p:xfrm>
        <a:graphic>
          <a:graphicData uri="http://schemas.openxmlformats.org/drawingml/2006/table">
            <a:tbl>
              <a:tblPr firstRow="1" firstCol="1" bandRow="1"/>
              <a:tblGrid>
                <a:gridCol w="3034802">
                  <a:extLst>
                    <a:ext uri="{9D8B030D-6E8A-4147-A177-3AD203B41FA5}">
                      <a16:colId xmlns:a16="http://schemas.microsoft.com/office/drawing/2014/main" val="3816949903"/>
                    </a:ext>
                  </a:extLst>
                </a:gridCol>
                <a:gridCol w="2460650">
                  <a:extLst>
                    <a:ext uri="{9D8B030D-6E8A-4147-A177-3AD203B41FA5}">
                      <a16:colId xmlns:a16="http://schemas.microsoft.com/office/drawing/2014/main" val="4262008090"/>
                    </a:ext>
                  </a:extLst>
                </a:gridCol>
                <a:gridCol w="2351288">
                  <a:extLst>
                    <a:ext uri="{9D8B030D-6E8A-4147-A177-3AD203B41FA5}">
                      <a16:colId xmlns:a16="http://schemas.microsoft.com/office/drawing/2014/main" val="350651196"/>
                    </a:ext>
                  </a:extLst>
                </a:gridCol>
                <a:gridCol w="2668859">
                  <a:extLst>
                    <a:ext uri="{9D8B030D-6E8A-4147-A177-3AD203B41FA5}">
                      <a16:colId xmlns:a16="http://schemas.microsoft.com/office/drawing/2014/main" val="438264032"/>
                    </a:ext>
                  </a:extLst>
                </a:gridCol>
              </a:tblGrid>
              <a:tr h="5451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Uzorak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hr-HR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hr-HR" sz="2000" b="1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hr-HR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hr-HR" sz="2000" b="1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hr-HR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hr-HR" sz="2000" b="1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hr-HR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]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hr-HR" sz="20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-Strain</a:t>
                      </a:r>
                      <a:r>
                        <a:rPr lang="hr-HR" sz="20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MHz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lw</a:t>
                      </a:r>
                      <a:r>
                        <a:rPr lang="hr-HR" sz="2000" b="1" baseline="-25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</a:t>
                      </a:r>
                      <a:r>
                        <a:rPr lang="hr-HR" sz="2000" b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mT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964340"/>
                  </a:ext>
                </a:extLst>
              </a:tr>
              <a:tr h="4542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Cu(en)</a:t>
                      </a:r>
                      <a:r>
                        <a:rPr lang="hr-HR" sz="20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hr-H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(ClO</a:t>
                      </a:r>
                      <a:r>
                        <a:rPr lang="hr-HR" sz="20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hr-H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hr-HR" sz="20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[2.049 2.049 2.198]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[0 200]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[0 2.0]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522605"/>
                  </a:ext>
                </a:extLst>
              </a:tr>
              <a:tr h="4542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[Cu(phen)</a:t>
                      </a:r>
                      <a:r>
                        <a:rPr lang="hr-HR" sz="20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hr-HR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Cl]ClO</a:t>
                      </a:r>
                      <a:r>
                        <a:rPr lang="hr-HR" sz="20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[2.170 2.170 2.005]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[150 0]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[0 2.5]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205731"/>
                  </a:ext>
                </a:extLst>
              </a:tr>
              <a:tr h="4542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[Cu(phen)</a:t>
                      </a:r>
                      <a:r>
                        <a:rPr lang="hr-HR" sz="20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hr-HR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(H</a:t>
                      </a:r>
                      <a:r>
                        <a:rPr lang="hr-HR" sz="20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hr-HR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O)](NO</a:t>
                      </a:r>
                      <a:r>
                        <a:rPr lang="hr-HR" sz="20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hr-HR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hr-HR" sz="20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[2.214 2.148 2.007]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[140 60  30]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[0 2.0]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492638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8234680" y="2819400"/>
            <a:ext cx="66040" cy="86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Rectangle 26"/>
          <p:cNvSpPr/>
          <p:nvPr/>
        </p:nvSpPr>
        <p:spPr>
          <a:xfrm>
            <a:off x="10927080" y="2827232"/>
            <a:ext cx="66040" cy="86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30" name="Group 29"/>
          <p:cNvGrpSpPr/>
          <p:nvPr/>
        </p:nvGrpSpPr>
        <p:grpSpPr>
          <a:xfrm>
            <a:off x="511200" y="1429335"/>
            <a:ext cx="3837600" cy="2716078"/>
            <a:chOff x="381600" y="1429335"/>
            <a:chExt cx="3837600" cy="271607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/>
            <a:srcRect l="4179" r="4697"/>
            <a:stretch/>
          </p:blipFill>
          <p:spPr>
            <a:xfrm>
              <a:off x="381600" y="1429335"/>
              <a:ext cx="3837600" cy="2716078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2844000" y="2700000"/>
              <a:ext cx="4896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449600" y="1351651"/>
            <a:ext cx="3650400" cy="2808246"/>
            <a:chOff x="4320000" y="1351651"/>
            <a:chExt cx="3650400" cy="280824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/>
            <a:srcRect l="5703" r="4922"/>
            <a:stretch/>
          </p:blipFill>
          <p:spPr>
            <a:xfrm>
              <a:off x="4320000" y="1351651"/>
              <a:ext cx="3650400" cy="2808246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6582000" y="2160126"/>
              <a:ext cx="4896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251200" y="1431587"/>
            <a:ext cx="3528000" cy="2721025"/>
            <a:chOff x="8121600" y="1431587"/>
            <a:chExt cx="3528000" cy="272102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/>
            <a:srcRect l="4774" r="5344"/>
            <a:stretch/>
          </p:blipFill>
          <p:spPr>
            <a:xfrm>
              <a:off x="8121600" y="1431587"/>
              <a:ext cx="3528000" cy="2721025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10290000" y="2330412"/>
              <a:ext cx="4896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6530340" y="6382921"/>
            <a:ext cx="53848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Garribba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E.; </a:t>
            </a:r>
            <a:r>
              <a:rPr lang="en-GB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Micera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G. </a:t>
            </a:r>
            <a:r>
              <a:rPr lang="en-GB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J. Chem. Educ.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2006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83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1229–1232. </a:t>
            </a:r>
            <a:endParaRPr lang="hr-HR" sz="1600" dirty="0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12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290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5100" y="1645625"/>
                <a:ext cx="10612500" cy="4351338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hr-HR" sz="2400" dirty="0" smtClean="0"/>
                  <a:t>EPR spektroskopija omogućuje izravan uvid u elektronsku strukturu paramagnetskih centara (kompleksi prijelaznih metala, radikali)</a:t>
                </a:r>
              </a:p>
              <a:p>
                <a:pPr algn="just"/>
                <a:r>
                  <a:rPr lang="hr-HR" sz="2400" dirty="0" smtClean="0"/>
                  <a:t>analiza EPR spektara pokazuje varijacije geometrije Cu(II) kompleksa kroz koncepte kristalnog polja, osnovnog energetskog stanja i </a:t>
                </a:r>
                <a:r>
                  <a:rPr lang="hr-HR" sz="2400" i="1" dirty="0" smtClean="0"/>
                  <a:t>g</a:t>
                </a:r>
                <a:r>
                  <a:rPr lang="hr-HR" sz="2400" dirty="0" smtClean="0"/>
                  <a:t>-tenzora</a:t>
                </a:r>
              </a:p>
              <a:p>
                <a:pPr algn="just"/>
                <a:r>
                  <a:rPr lang="hr-HR" sz="2400" dirty="0" smtClean="0"/>
                  <a:t>razlika u duljini veza izravno utječe na cijepanje d-orbitala u kristalnom polju, što određuje osnovno stanje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hr-HR" sz="2400" i="1"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  <m:sub>
                        <m:sSup>
                          <m:sSupPr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hr-HR" sz="2400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hr-HR" sz="2400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hr-HR" sz="2400" i="1"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hr-HR" sz="2400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hr-HR" sz="2400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hr-HR" sz="2400" dirty="0"/>
                  <a:t>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hr-HR" sz="2400" i="1"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</m:t>
                        </m:r>
                      </m:e>
                      <m:sub>
                        <m:sSup>
                          <m:sSupPr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hr-HR" sz="2400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z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hr-HR" sz="2400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hr-HR" sz="2400" dirty="0" smtClean="0"/>
                  <a:t>) i posljedično položaj EPR signala.</a:t>
                </a:r>
              </a:p>
              <a:p>
                <a:pPr algn="just"/>
                <a:endParaRPr lang="hr-HR" sz="2400" dirty="0" smtClean="0"/>
              </a:p>
              <a:p>
                <a:pPr algn="just"/>
                <a:r>
                  <a:rPr lang="hr-HR" sz="2400" dirty="0" smtClean="0"/>
                  <a:t>bakar kao biokompatibilan metal primamljiv je medicinskim istraživanjima </a:t>
                </a:r>
                <a:r>
                  <a:rPr lang="hr-HR" sz="2400" dirty="0"/>
                  <a:t>– sustavi bakra s dušikovim donorima pokazuju značajan citotoksični učinak na stanice raka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5100" y="1645625"/>
                <a:ext cx="10612500" cy="4351338"/>
              </a:xfrm>
              <a:blipFill>
                <a:blip r:embed="rId3"/>
                <a:stretch>
                  <a:fillRect l="-747" t="-1961" r="-91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13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6544800" y="5939582"/>
            <a:ext cx="564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 smtClean="0"/>
              <a:t>Santini</a:t>
            </a:r>
            <a:r>
              <a:rPr lang="hr-HR" sz="1400" dirty="0"/>
              <a:t>, C., Pellei, M., Gandin, V., Porchia, M., Tisato, F., &amp; Marzano, C. (2014). Advances in copper complexes as anticancer agents. Chemical Reviews, 114(1), 815-862.</a:t>
            </a:r>
          </a:p>
        </p:txBody>
      </p:sp>
    </p:spTree>
    <p:extLst>
      <p:ext uri="{BB962C8B-B14F-4D97-AF65-F5344CB8AC3E}">
        <p14:creationId xmlns:p14="http://schemas.microsoft.com/office/powerpoint/2010/main" val="327787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14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386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Spektroskopska metoda elektronske paramagnetske rezonancije (EPR)</a:t>
            </a:r>
          </a:p>
          <a:p>
            <a:r>
              <a:rPr lang="hr-HR" dirty="0" smtClean="0"/>
              <a:t>Kemija </a:t>
            </a:r>
            <a:r>
              <a:rPr lang="hr-HR" dirty="0" smtClean="0"/>
              <a:t>bakrova(II) iona u kompleksima</a:t>
            </a:r>
          </a:p>
          <a:p>
            <a:r>
              <a:rPr lang="hr-HR" dirty="0" smtClean="0"/>
              <a:t>Analiza bakrova(II) kompleksa EPR spektroskopijom</a:t>
            </a:r>
          </a:p>
          <a:p>
            <a:r>
              <a:rPr lang="hr-HR" dirty="0" smtClean="0"/>
              <a:t>Simulacije EPR spektara</a:t>
            </a:r>
          </a:p>
          <a:p>
            <a:r>
              <a:rPr lang="hr-HR" dirty="0" smtClean="0"/>
              <a:t>Zaključak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033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325"/>
            <a:ext cx="10515600" cy="1071789"/>
          </a:xfrm>
        </p:spPr>
        <p:txBody>
          <a:bodyPr/>
          <a:lstStyle/>
          <a:p>
            <a:r>
              <a:rPr lang="hr-HR" sz="4000" dirty="0" smtClean="0"/>
              <a:t>Elektronska paramagnetska </a:t>
            </a:r>
            <a:r>
              <a:rPr lang="hr-HR" sz="4000" dirty="0"/>
              <a:t>rezonancija (</a:t>
            </a:r>
            <a:r>
              <a:rPr lang="hr-HR" sz="4000" b="1" dirty="0"/>
              <a:t>EPR</a:t>
            </a:r>
            <a:r>
              <a:rPr lang="hr-HR" sz="40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5584"/>
            <a:ext cx="10899710" cy="4861347"/>
          </a:xfrm>
        </p:spPr>
        <p:txBody>
          <a:bodyPr>
            <a:normAutofit/>
          </a:bodyPr>
          <a:lstStyle/>
          <a:p>
            <a:r>
              <a:rPr lang="hr-HR" sz="2400" dirty="0" smtClean="0"/>
              <a:t>poznata i kao elektronska spinska rezonancija (</a:t>
            </a:r>
            <a:r>
              <a:rPr lang="hr-HR" sz="2400" b="1" dirty="0" smtClean="0"/>
              <a:t>ESR</a:t>
            </a:r>
            <a:r>
              <a:rPr lang="hr-HR" sz="2400" dirty="0" smtClean="0"/>
              <a:t>)</a:t>
            </a:r>
          </a:p>
          <a:p>
            <a:r>
              <a:rPr lang="hr-HR" sz="2400" dirty="0" smtClean="0"/>
              <a:t>temelji se na interakciji </a:t>
            </a:r>
            <a:r>
              <a:rPr lang="hr-HR" sz="2400" dirty="0"/>
              <a:t>između </a:t>
            </a:r>
            <a:r>
              <a:rPr lang="hr-HR" sz="2400" dirty="0" smtClean="0"/>
              <a:t>magnetskog momenta </a:t>
            </a:r>
            <a:r>
              <a:rPr lang="hr-HR" sz="2400" dirty="0"/>
              <a:t>spina elektrona i </a:t>
            </a:r>
            <a:r>
              <a:rPr lang="hr-HR" sz="2400" dirty="0" smtClean="0"/>
              <a:t>primijenjenog vanjskog magnetskog polja</a:t>
            </a:r>
          </a:p>
          <a:p>
            <a:r>
              <a:rPr lang="hr-HR" sz="2400" dirty="0" smtClean="0"/>
              <a:t>nedestruktivna metoda</a:t>
            </a: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84" y="3111545"/>
            <a:ext cx="3641276" cy="2730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40" y="3111546"/>
            <a:ext cx="3641270" cy="2730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364" y="3111545"/>
            <a:ext cx="3641272" cy="27309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48743" y="5912531"/>
            <a:ext cx="8694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EPR spektrometri u laboratoriju za magnetske rezonancije, Institut Ruđer Bošković.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1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3801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5303"/>
          <a:stretch/>
        </p:blipFill>
        <p:spPr>
          <a:xfrm>
            <a:off x="7630518" y="2461445"/>
            <a:ext cx="3075881" cy="3626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1016"/>
            <a:ext cx="10515600" cy="1075503"/>
          </a:xfrm>
        </p:spPr>
        <p:txBody>
          <a:bodyPr>
            <a:normAutofit/>
          </a:bodyPr>
          <a:lstStyle/>
          <a:p>
            <a:r>
              <a:rPr lang="hr-HR" sz="4000" dirty="0" smtClean="0"/>
              <a:t>Elektronska paramagnetska rezonancija</a:t>
            </a:r>
            <a:endParaRPr lang="hr-H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77121"/>
                <a:ext cx="9922164" cy="2226476"/>
              </a:xfrm>
            </p:spPr>
            <p:txBody>
              <a:bodyPr>
                <a:normAutofit/>
              </a:bodyPr>
              <a:lstStyle/>
              <a:p>
                <a:r>
                  <a:rPr lang="hr-HR" sz="2400" b="1" dirty="0" smtClean="0"/>
                  <a:t>Zeemanov efekt </a:t>
                </a:r>
                <a:r>
                  <a:rPr lang="hr-HR" sz="2400" dirty="0" smtClean="0"/>
                  <a:t>– vanjsko magnetsko polje uzrokuje cijepanje energetskih razina spina nesparenog elektrona.</a:t>
                </a:r>
              </a:p>
              <a:p>
                <a:r>
                  <a:rPr lang="hr-HR" sz="2400" b="1" dirty="0" smtClean="0"/>
                  <a:t>Uvjet rezonancije</a:t>
                </a:r>
                <a:r>
                  <a:rPr lang="hr-HR" sz="2400" dirty="0" smtClean="0"/>
                  <a:t> – apsorpcijom mikrovalnog zračenja točno određene energije (</a:t>
                </a:r>
                <a14:m>
                  <m:oMath xmlns:m="http://schemas.openxmlformats.org/officeDocument/2006/math">
                    <m:r>
                      <a:rPr lang="hr-H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24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hr-HR" sz="2400" dirty="0" smtClean="0"/>
                  <a:t>) dolazi do prijelaza između energetskih razina.</a:t>
                </a:r>
                <a:endParaRPr lang="hr-H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77121"/>
                <a:ext cx="9922164" cy="2226476"/>
              </a:xfrm>
              <a:blipFill>
                <a:blip r:embed="rId4"/>
                <a:stretch>
                  <a:fillRect l="-860" t="-383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138085" y="3167559"/>
            <a:ext cx="6528433" cy="2905249"/>
            <a:chOff x="3401436" y="3174423"/>
            <a:chExt cx="6118176" cy="2722678"/>
          </a:xfrm>
        </p:grpSpPr>
        <p:grpSp>
          <p:nvGrpSpPr>
            <p:cNvPr id="6" name="Group 5"/>
            <p:cNvGrpSpPr/>
            <p:nvPr/>
          </p:nvGrpSpPr>
          <p:grpSpPr>
            <a:xfrm>
              <a:off x="3401436" y="3174423"/>
              <a:ext cx="6118176" cy="2722678"/>
              <a:chOff x="3401436" y="3380509"/>
              <a:chExt cx="6118176" cy="272267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5"/>
              <a:srcRect l="21803" r="2188" b="19469"/>
              <a:stretch/>
            </p:blipFill>
            <p:spPr>
              <a:xfrm>
                <a:off x="3401436" y="3380509"/>
                <a:ext cx="6118176" cy="272267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6650182" y="4414982"/>
                <a:ext cx="1597891" cy="5818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r-H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5773422" y="4243200"/>
                  <a:ext cx="3434725" cy="4246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GB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Δ</m:t>
                        </m:r>
                        <m:r>
                          <a:rPr kumimoji="0" lang="hr-H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</m:t>
                        </m:r>
                        <m:r>
                          <a:rPr kumimoji="0" lang="hr-H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                 </m:t>
                        </m:r>
                        <m:r>
                          <a:rPr kumimoji="0" lang="hr-H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  <m:r>
                          <a:rPr kumimoji="0" lang="en-GB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𝝂</m:t>
                        </m:r>
                        <m:r>
                          <a:rPr kumimoji="0" lang="hr-H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hr-H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  <m:r>
                          <m:rPr>
                            <m:sty m:val="p"/>
                          </m:rPr>
                          <a:rPr kumimoji="0" lang="hr-HR" sz="2400" b="0" i="0" u="none" strike="noStrike" kern="1200" cap="none" spc="0" normalizeH="0" baseline="-2500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e</m:t>
                        </m:r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𝛽</m:t>
                        </m:r>
                        <m:r>
                          <a:rPr kumimoji="0" lang="hr-HR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</m:t>
                        </m:r>
                        <m:r>
                          <a:rPr kumimoji="0" lang="hr-HR" sz="2400" b="1" i="1" u="none" strike="noStrike" kern="1200" cap="none" spc="0" normalizeH="0" baseline="-2500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</m:oMath>
                    </m:oMathPara>
                  </a14:m>
                  <a:endParaRPr kumimoji="0" lang="hr-HR" sz="2400" b="1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3422" y="4243200"/>
                  <a:ext cx="3434725" cy="424661"/>
                </a:xfrm>
                <a:prstGeom prst="rect">
                  <a:avLst/>
                </a:prstGeom>
                <a:blipFill>
                  <a:blip r:embed="rId6"/>
                  <a:stretch>
                    <a:fillRect b="-21622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2</a:t>
            </a:r>
            <a:endParaRPr lang="hr-HR" dirty="0"/>
          </a:p>
        </p:txBody>
      </p:sp>
      <p:sp>
        <p:nvSpPr>
          <p:cNvPr id="11" name="Rectangle 10"/>
          <p:cNvSpPr/>
          <p:nvPr/>
        </p:nvSpPr>
        <p:spPr>
          <a:xfrm>
            <a:off x="7629368" y="6316510"/>
            <a:ext cx="32370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600" dirty="0" err="1"/>
              <a:t>Duin</a:t>
            </a:r>
            <a:r>
              <a:rPr lang="en-GB" sz="1600" dirty="0"/>
              <a:t>, E. C. </a:t>
            </a:r>
            <a:r>
              <a:rPr lang="en-GB" sz="1600" i="1" dirty="0"/>
              <a:t>EPR Theory</a:t>
            </a:r>
            <a:r>
              <a:rPr lang="en-GB" sz="1600" dirty="0"/>
              <a:t>, Auburn Univ. 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292865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37287"/>
          <a:stretch/>
        </p:blipFill>
        <p:spPr>
          <a:xfrm>
            <a:off x="8020799" y="16828"/>
            <a:ext cx="1774359" cy="2295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6719" b="6146"/>
          <a:stretch/>
        </p:blipFill>
        <p:spPr>
          <a:xfrm>
            <a:off x="6976800" y="2037390"/>
            <a:ext cx="4377000" cy="3885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1152"/>
          </a:xfrm>
        </p:spPr>
        <p:txBody>
          <a:bodyPr/>
          <a:lstStyle/>
          <a:p>
            <a:r>
              <a:rPr lang="hr-HR" sz="4000" b="1" i="1" dirty="0" smtClean="0"/>
              <a:t>g</a:t>
            </a:r>
            <a:r>
              <a:rPr lang="hr-HR" sz="4000" dirty="0" smtClean="0"/>
              <a:t>-tenzor</a:t>
            </a:r>
            <a:endParaRPr lang="hr-HR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886615" y="4569485"/>
                <a:ext cx="1409873" cy="982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r-HR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r>
                        <a:rPr kumimoji="0" lang="hr-HR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hr-HR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GB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𝝂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hr-HR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den>
                      </m:f>
                    </m:oMath>
                  </m:oMathPara>
                </a14:m>
                <a:endParaRPr kumimoji="0" lang="hr-HR" sz="18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615" y="4569485"/>
                <a:ext cx="1409873" cy="9829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356278"/>
            <a:ext cx="5793000" cy="4749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IDENTIFIKACIJA</a:t>
            </a:r>
            <a:r>
              <a:rPr kumimoji="0" lang="hr-HR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s</a:t>
            </a:r>
            <a:r>
              <a:rPr kumimoji="0" lang="sv-SE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vaki paramagnetski centar</a:t>
            </a:r>
            <a:r>
              <a:rPr lang="hr-HR" sz="2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hr-HR" sz="2200" dirty="0" smtClean="0">
                <a:solidFill>
                  <a:prstClr val="black"/>
                </a:solidFill>
                <a:latin typeface="Calibri" panose="020F0502020204030204"/>
              </a:rPr>
              <a:t>određene koordinacije </a:t>
            </a:r>
            <a:r>
              <a:rPr kumimoji="0" lang="sv-SE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 specifičan</a:t>
            </a:r>
            <a:r>
              <a:rPr kumimoji="0" lang="hr-HR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</a:t>
            </a:r>
            <a:br>
              <a:rPr kumimoji="0" lang="hr-HR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hr-HR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hr-HR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-vrijednosti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INFORMACIJA O OKOLINI</a:t>
            </a:r>
            <a:r>
              <a:rPr kumimoji="0" lang="hr-HR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vrste atoma koji okružuju paramagnetski centar,</a:t>
            </a:r>
            <a:r>
              <a:rPr kumimoji="0" lang="hr-HR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tj. </a:t>
            </a:r>
            <a:r>
              <a:rPr kumimoji="0" lang="hr-HR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ligandi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GEOMETRIJA</a:t>
            </a:r>
            <a:r>
              <a:rPr kumimoji="0" lang="hr-HR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iz </a:t>
            </a:r>
            <a:r>
              <a:rPr kumimoji="0" lang="hr-HR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hr-HR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-vrijednosti moguće odrediti je li paramagnetski centar u izduženom </a:t>
            </a:r>
            <a:r>
              <a:rPr kumimoji="0" lang="hr-H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ili spljoštenom koordinacijskom </a:t>
            </a:r>
            <a:r>
              <a:rPr kumimoji="0" lang="hr-HR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okruženju</a:t>
            </a:r>
            <a:endParaRPr kumimoji="0" lang="hr-H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850" y="4273845"/>
            <a:ext cx="2382735" cy="174797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3</a:t>
            </a:r>
            <a:endParaRPr lang="hr-HR" dirty="0"/>
          </a:p>
        </p:txBody>
      </p:sp>
      <p:sp>
        <p:nvSpPr>
          <p:cNvPr id="9" name="Rectangle 8"/>
          <p:cNvSpPr/>
          <p:nvPr/>
        </p:nvSpPr>
        <p:spPr>
          <a:xfrm>
            <a:off x="7627800" y="6321414"/>
            <a:ext cx="32370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600" dirty="0" err="1"/>
              <a:t>Duin</a:t>
            </a:r>
            <a:r>
              <a:rPr lang="en-GB" sz="1600" dirty="0"/>
              <a:t>, E. C. </a:t>
            </a:r>
            <a:r>
              <a:rPr lang="en-GB" sz="1600" i="1" dirty="0"/>
              <a:t>EPR Theory</a:t>
            </a:r>
            <a:r>
              <a:rPr lang="en-GB" sz="1600" dirty="0"/>
              <a:t>, Auburn Univ. 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19271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3200"/>
            <a:ext cx="5030755" cy="6013543"/>
          </a:xfrm>
        </p:spPr>
        <p:txBody>
          <a:bodyPr>
            <a:normAutofit/>
          </a:bodyPr>
          <a:lstStyle/>
          <a:p>
            <a:pPr algn="just"/>
            <a:r>
              <a:rPr lang="hr-HR" sz="2400" dirty="0" smtClean="0"/>
              <a:t>elektron je također pod utjecajem magnetskog polja jezgre što uzrokuje </a:t>
            </a:r>
            <a:r>
              <a:rPr lang="hr-HR" sz="2400" b="1" dirty="0" smtClean="0"/>
              <a:t>hiperfinu interakciju</a:t>
            </a:r>
          </a:p>
          <a:p>
            <a:pPr algn="just"/>
            <a:r>
              <a:rPr lang="hr-HR" sz="2400" dirty="0"/>
              <a:t>h</a:t>
            </a:r>
            <a:r>
              <a:rPr lang="hr-HR" sz="2400" dirty="0" smtClean="0"/>
              <a:t>iperfina </a:t>
            </a:r>
            <a:r>
              <a:rPr lang="hr-HR" sz="2400" dirty="0"/>
              <a:t>interakcija </a:t>
            </a:r>
            <a:r>
              <a:rPr lang="hr-HR" sz="2400" dirty="0" smtClean="0"/>
              <a:t>daje detaljnije </a:t>
            </a:r>
            <a:r>
              <a:rPr lang="hr-HR" sz="2400" dirty="0"/>
              <a:t>informacije o lokalnom okruženju paramagnetskih </a:t>
            </a:r>
            <a:r>
              <a:rPr lang="hr-HR" sz="2400" dirty="0" smtClean="0"/>
              <a:t>centara</a:t>
            </a:r>
          </a:p>
          <a:p>
            <a:pPr algn="just"/>
            <a:endParaRPr lang="hr-HR" sz="2400" dirty="0" smtClean="0"/>
          </a:p>
          <a:p>
            <a:pPr marL="0" indent="0" algn="just">
              <a:buNone/>
            </a:pPr>
            <a:endParaRPr lang="hr-HR" sz="2400" dirty="0" smtClean="0"/>
          </a:p>
          <a:p>
            <a:pPr marL="0" indent="0" algn="just">
              <a:buNone/>
            </a:pPr>
            <a:endParaRPr lang="hr-HR" sz="2400" dirty="0" smtClean="0"/>
          </a:p>
          <a:p>
            <a:pPr algn="just"/>
            <a:endParaRPr lang="hr-HR" sz="2400" dirty="0" smtClean="0"/>
          </a:p>
          <a:p>
            <a:pPr algn="just"/>
            <a:r>
              <a:rPr lang="hr-HR" sz="2400" dirty="0" smtClean="0"/>
              <a:t>broj linija u EPR spektru definiran je nuklearnim spinom </a:t>
            </a:r>
            <a:r>
              <a:rPr lang="hr-HR" sz="2400" i="1" dirty="0" smtClean="0"/>
              <a:t>I</a:t>
            </a:r>
            <a:r>
              <a:rPr lang="hr-HR" sz="2400" dirty="0" smtClean="0"/>
              <a:t> i brojem magnetski ekvivalentnih jezgara </a:t>
            </a:r>
            <a:r>
              <a:rPr lang="hr-HR" sz="2400" i="1" dirty="0" smtClean="0"/>
              <a:t>n</a:t>
            </a:r>
            <a:r>
              <a:rPr lang="hr-HR" sz="2400" dirty="0" smtClean="0"/>
              <a:t>:</a:t>
            </a:r>
          </a:p>
          <a:p>
            <a:pPr marL="0" indent="0" algn="ctr">
              <a:buNone/>
            </a:pPr>
            <a:r>
              <a:rPr lang="hr-HR" dirty="0" smtClean="0"/>
              <a:t>2</a:t>
            </a:r>
            <a:r>
              <a:rPr lang="hr-HR" i="1" dirty="0" smtClean="0"/>
              <a:t>nI</a:t>
            </a:r>
            <a:r>
              <a:rPr lang="hr-HR" dirty="0" smtClean="0"/>
              <a:t> + 1</a:t>
            </a:r>
            <a:endParaRPr lang="hr-HR" dirty="0"/>
          </a:p>
          <a:p>
            <a:pPr marL="0" indent="0" algn="just">
              <a:buNone/>
            </a:pPr>
            <a:endParaRPr lang="hr-HR" sz="2000" dirty="0"/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5950031" y="653759"/>
            <a:ext cx="5759888" cy="53509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49237" y="2967243"/>
                <a:ext cx="3608680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hr-HR" sz="2800" dirty="0" smtClean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𝐻 = 𝛽𝐵</a:t>
                </a:r>
                <a:r>
                  <a:rPr lang="hr-HR" b="1" dirty="0" smtClean="0">
                    <a:sym typeface="Symbol" panose="05050102010706020507" pitchFamily="18" charset="2"/>
                  </a:rPr>
                  <a:t> </a:t>
                </a:r>
                <a:r>
                  <a:rPr lang="hr-HR" sz="2800" b="1" dirty="0">
                    <a:sym typeface="Symbol" panose="05050102010706020507" pitchFamily="18" charset="2"/>
                  </a:rPr>
                  <a:t></a:t>
                </a:r>
                <a:r>
                  <a:rPr lang="hr-HR" b="1" dirty="0">
                    <a:sym typeface="Symbol" panose="05050102010706020507" pitchFamily="18" charset="2"/>
                  </a:rPr>
                  <a:t> </a:t>
                </a:r>
                <a:r>
                  <a:rPr lang="hr-HR" sz="2800" dirty="0" smtClean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𝑔</a:t>
                </a:r>
                <a:r>
                  <a:rPr lang="hr-HR" b="1" dirty="0" smtClean="0">
                    <a:sym typeface="Symbol" panose="05050102010706020507" pitchFamily="18" charset="2"/>
                  </a:rPr>
                  <a:t> </a:t>
                </a:r>
                <a:r>
                  <a:rPr lang="hr-HR" sz="2800" b="1" dirty="0">
                    <a:sym typeface="Symbol" panose="05050102010706020507" pitchFamily="18" charset="2"/>
                  </a:rPr>
                  <a:t></a:t>
                </a:r>
                <a:r>
                  <a:rPr lang="hr-HR" b="1" dirty="0">
                    <a:sym typeface="Symbol" panose="05050102010706020507" pitchFamily="18" charset="2"/>
                  </a:rPr>
                  <a:t> </a:t>
                </a:r>
                <a:r>
                  <a:rPr lang="hr-HR" sz="2800" dirty="0" smtClean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𝑆 + 𝑆 </a:t>
                </a:r>
                <a:r>
                  <a:rPr lang="hr-HR" sz="2800" b="1" dirty="0" smtClean="0">
                    <a:sym typeface="Symbol" panose="05050102010706020507" pitchFamily="18" charset="2"/>
                  </a:rPr>
                  <a:t> </a:t>
                </a:r>
                <a:r>
                  <a:rPr lang="hr-HR" sz="2800" dirty="0" smtClean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𝐴</a:t>
                </a:r>
                <a:r>
                  <a:rPr lang="hr-HR" sz="2800" b="1" dirty="0" smtClean="0">
                    <a:sym typeface="Symbol" panose="05050102010706020507" pitchFamily="18" charset="2"/>
                  </a:rPr>
                  <a:t> </a:t>
                </a:r>
                <a:r>
                  <a:rPr lang="hr-HR" sz="2800" b="1" dirty="0">
                    <a:sym typeface="Symbol" panose="05050102010706020507" pitchFamily="18" charset="2"/>
                  </a:rPr>
                  <a:t> </a:t>
                </a:r>
                <a:r>
                  <a:rPr lang="hr-HR" sz="2800" dirty="0" smtClean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𝐼</a:t>
                </a:r>
                <a:endParaRPr lang="hr-HR" sz="28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hr-HR" sz="28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hr-HR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  <m:r>
                      <a:rPr kumimoji="0" lang="en-GB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𝝂</m:t>
                    </m:r>
                    <m:r>
                      <a:rPr kumimoji="0" lang="hr-HR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hr-HR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𝛽</m:t>
                    </m:r>
                    <m:r>
                      <a:rPr kumimoji="0" lang="hr-HR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</m:t>
                    </m:r>
                    <m:r>
                      <a:rPr kumimoji="0" lang="hr-HR" sz="2800" b="1" i="1" u="none" strike="noStrike" kern="1200" cap="none" spc="0" normalizeH="0" baseline="-2500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</m:oMath>
                </a14:m>
                <a:r>
                  <a:rPr kumimoji="0" lang="hr-HR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hr-HR" sz="280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 </a:t>
                </a:r>
                <a:r>
                  <a:rPr kumimoji="0" lang="hr-HR" sz="2800" i="1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hAm</a:t>
                </a:r>
                <a:r>
                  <a:rPr kumimoji="0" lang="hr-HR" sz="280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</a:t>
                </a:r>
                <a:endParaRPr kumimoji="0" lang="hr-HR" sz="280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237" y="2967243"/>
                <a:ext cx="3608680" cy="1384995"/>
              </a:xfrm>
              <a:prstGeom prst="rect">
                <a:avLst/>
              </a:prstGeom>
              <a:blipFill>
                <a:blip r:embed="rId4"/>
                <a:stretch>
                  <a:fillRect l="-2872" t="-5727" r="-3041" b="-1189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4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6997710" y="6356350"/>
            <a:ext cx="39381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600" dirty="0"/>
              <a:t>Han, Y. et al. </a:t>
            </a:r>
            <a:r>
              <a:rPr lang="en-GB" sz="1600" i="1" dirty="0"/>
              <a:t>Langmuir</a:t>
            </a:r>
            <a:r>
              <a:rPr lang="en-GB" sz="1600" dirty="0"/>
              <a:t> </a:t>
            </a:r>
            <a:r>
              <a:rPr lang="en-GB" sz="1600" b="1" dirty="0"/>
              <a:t>2026</a:t>
            </a:r>
            <a:r>
              <a:rPr lang="en-GB" sz="1600" dirty="0"/>
              <a:t>, </a:t>
            </a:r>
            <a:r>
              <a:rPr lang="en-GB" sz="1600" i="1" dirty="0"/>
              <a:t>42</a:t>
            </a:r>
            <a:r>
              <a:rPr lang="en-GB" sz="1600" dirty="0"/>
              <a:t>, 3716–3731. 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19374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80061" y="2492909"/>
            <a:ext cx="5531916" cy="39852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820" y="2447649"/>
            <a:ext cx="4674672" cy="3446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254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Primjer CW-EPR spektra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566" y="1201776"/>
            <a:ext cx="9825034" cy="15482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000" b="1" dirty="0" smtClean="0"/>
              <a:t>a</a:t>
            </a:r>
            <a:r>
              <a:rPr lang="hr-HR" sz="2000" dirty="0" smtClean="0"/>
              <a:t> nema hiperfine interakcije, g-tenzor je aksijalan; </a:t>
            </a:r>
            <a:r>
              <a:rPr lang="hr-HR" sz="2000" i="1" dirty="0" smtClean="0"/>
              <a:t>g</a:t>
            </a:r>
            <a:r>
              <a:rPr lang="hr-HR" sz="2000" baseline="-25000" dirty="0" smtClean="0"/>
              <a:t>z</a:t>
            </a:r>
            <a:r>
              <a:rPr lang="hr-HR" sz="2000" dirty="0" smtClean="0"/>
              <a:t> = </a:t>
            </a:r>
            <a:r>
              <a:rPr lang="hr-HR" sz="2000" i="1" dirty="0" smtClean="0"/>
              <a:t>g</a:t>
            </a:r>
            <a:r>
              <a:rPr lang="hr-HR" sz="2000" baseline="-25000" dirty="0" smtClean="0"/>
              <a:t>∥</a:t>
            </a:r>
            <a:r>
              <a:rPr lang="hr-HR" sz="2000" dirty="0" smtClean="0"/>
              <a:t>, </a:t>
            </a:r>
            <a:r>
              <a:rPr lang="hr-HR" sz="2000" i="1" dirty="0" smtClean="0"/>
              <a:t>g</a:t>
            </a:r>
            <a:r>
              <a:rPr lang="hr-HR" sz="2000" baseline="-25000" dirty="0" smtClean="0"/>
              <a:t>x</a:t>
            </a:r>
            <a:r>
              <a:rPr lang="hr-HR" sz="2000" dirty="0" smtClean="0"/>
              <a:t> = </a:t>
            </a:r>
            <a:r>
              <a:rPr lang="hr-HR" sz="2000" i="1" dirty="0" smtClean="0"/>
              <a:t>g</a:t>
            </a:r>
            <a:r>
              <a:rPr lang="hr-HR" sz="2000" baseline="-25000" dirty="0" smtClean="0"/>
              <a:t>y</a:t>
            </a:r>
            <a:r>
              <a:rPr lang="hr-HR" sz="2000" dirty="0" smtClean="0"/>
              <a:t> = </a:t>
            </a:r>
            <a:r>
              <a:rPr lang="hr-HR" sz="2000" i="1" dirty="0" smtClean="0"/>
              <a:t>g</a:t>
            </a:r>
            <a:r>
              <a:rPr lang="hr-HR" sz="2000" baseline="-25000" dirty="0" smtClean="0"/>
              <a:t>⊥</a:t>
            </a:r>
            <a:endParaRPr lang="hr-HR" sz="2000" dirty="0" smtClean="0"/>
          </a:p>
          <a:p>
            <a:pPr marL="0" indent="0">
              <a:buNone/>
            </a:pPr>
            <a:r>
              <a:rPr lang="hr-HR" sz="2000" b="1" dirty="0" smtClean="0"/>
              <a:t>b</a:t>
            </a:r>
            <a:r>
              <a:rPr lang="hr-HR" sz="2000" dirty="0" smtClean="0"/>
              <a:t> </a:t>
            </a:r>
            <a:r>
              <a:rPr lang="hr-HR" sz="2000" dirty="0"/>
              <a:t>nema hiperfine interakcije, g-tenzor je </a:t>
            </a:r>
            <a:r>
              <a:rPr lang="hr-HR" sz="2000" dirty="0" smtClean="0"/>
              <a:t>rompski; </a:t>
            </a:r>
            <a:r>
              <a:rPr lang="hr-HR" sz="2000" i="1" dirty="0" smtClean="0"/>
              <a:t>g</a:t>
            </a:r>
            <a:r>
              <a:rPr lang="hr-HR" sz="2000" baseline="-25000" dirty="0" smtClean="0"/>
              <a:t>1</a:t>
            </a:r>
            <a:r>
              <a:rPr lang="hr-HR" sz="2000" dirty="0" smtClean="0"/>
              <a:t> </a:t>
            </a:r>
            <a:r>
              <a:rPr lang="hr-HR" sz="2000" dirty="0"/>
              <a:t>≠ </a:t>
            </a:r>
            <a:r>
              <a:rPr lang="hr-HR" sz="2000" i="1" dirty="0" smtClean="0"/>
              <a:t>g</a:t>
            </a:r>
            <a:r>
              <a:rPr lang="hr-HR" sz="2000" baseline="-25000" dirty="0" smtClean="0"/>
              <a:t>x</a:t>
            </a:r>
            <a:r>
              <a:rPr lang="hr-HR" sz="2000" dirty="0" smtClean="0"/>
              <a:t> </a:t>
            </a:r>
            <a:r>
              <a:rPr lang="hr-HR" sz="2000" dirty="0"/>
              <a:t>≠ </a:t>
            </a:r>
            <a:r>
              <a:rPr lang="hr-HR" sz="2000" i="1" dirty="0" smtClean="0"/>
              <a:t>g</a:t>
            </a:r>
            <a:r>
              <a:rPr lang="hr-HR" sz="2000" baseline="-25000" dirty="0" smtClean="0"/>
              <a:t>3</a:t>
            </a:r>
            <a:endParaRPr lang="hr-HR" sz="2000" b="1" dirty="0" smtClean="0"/>
          </a:p>
          <a:p>
            <a:pPr marL="0" indent="0">
              <a:buNone/>
            </a:pPr>
            <a:r>
              <a:rPr lang="hr-HR" sz="2000" b="1" dirty="0" smtClean="0"/>
              <a:t>c</a:t>
            </a:r>
            <a:r>
              <a:rPr lang="hr-HR" sz="2000" dirty="0" smtClean="0"/>
              <a:t> hiperfina interakcija je vidljiva, g-tenzor je rompski, nuklearni spin je </a:t>
            </a:r>
            <a:r>
              <a:rPr lang="hr-HR" sz="2000" i="1" dirty="0" smtClean="0"/>
              <a:t>I</a:t>
            </a:r>
            <a:r>
              <a:rPr lang="hr-HR" sz="2000" dirty="0" smtClean="0"/>
              <a:t> = 3/2</a:t>
            </a:r>
            <a:r>
              <a:rPr lang="hr-HR" sz="2000" dirty="0"/>
              <a:t> </a:t>
            </a:r>
            <a:r>
              <a:rPr lang="hr-HR" sz="2000" dirty="0" smtClean="0"/>
              <a:t>(</a:t>
            </a:r>
            <a:r>
              <a:rPr lang="hr-HR" sz="2000" b="1" dirty="0" smtClean="0"/>
              <a:t>multiplicitet = 2</a:t>
            </a:r>
            <a:r>
              <a:rPr lang="hr-HR" sz="2000" b="1" i="1" dirty="0" smtClean="0"/>
              <a:t>I</a:t>
            </a:r>
            <a:r>
              <a:rPr lang="hr-HR" sz="2000" b="1" dirty="0" smtClean="0"/>
              <a:t> + 1)</a:t>
            </a:r>
            <a:endParaRPr lang="hr-HR" sz="20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5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7000963" y="6356350"/>
            <a:ext cx="39381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600" dirty="0"/>
              <a:t>Han, Y. et al. </a:t>
            </a:r>
            <a:r>
              <a:rPr lang="en-GB" sz="1600" i="1" dirty="0"/>
              <a:t>Langmuir</a:t>
            </a:r>
            <a:r>
              <a:rPr lang="en-GB" sz="1600" dirty="0"/>
              <a:t> </a:t>
            </a:r>
            <a:r>
              <a:rPr lang="en-GB" sz="1600" b="1" dirty="0"/>
              <a:t>2026</a:t>
            </a:r>
            <a:r>
              <a:rPr lang="en-GB" sz="1600" dirty="0"/>
              <a:t>, </a:t>
            </a:r>
            <a:r>
              <a:rPr lang="en-GB" sz="1600" i="1" dirty="0"/>
              <a:t>42</a:t>
            </a:r>
            <a:r>
              <a:rPr lang="en-GB" sz="1600" dirty="0"/>
              <a:t>, 3716–3731. 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5194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915" y="0"/>
            <a:ext cx="5181930" cy="259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00" y="197756"/>
            <a:ext cx="10515600" cy="1179624"/>
          </a:xfrm>
        </p:spPr>
        <p:txBody>
          <a:bodyPr>
            <a:normAutofit/>
          </a:bodyPr>
          <a:lstStyle/>
          <a:p>
            <a:r>
              <a:rPr lang="hr-HR" sz="4000" dirty="0" smtClean="0"/>
              <a:t>Kemija bakrova(II) iona</a:t>
            </a:r>
            <a:endParaRPr lang="hr-HR" sz="4000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518438" y="1236291"/>
            <a:ext cx="6201232" cy="4492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hr-HR" sz="2400" b="1" dirty="0" smtClean="0">
                <a:solidFill>
                  <a:prstClr val="black"/>
                </a:solidFill>
                <a:latin typeface="Calibri" panose="020F0502020204030204"/>
              </a:rPr>
              <a:t>  </a:t>
            </a: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Teorija kristalnog polja</a:t>
            </a:r>
          </a:p>
          <a:p>
            <a:pPr>
              <a:defRPr/>
            </a:pPr>
            <a:r>
              <a:rPr lang="hr-HR" sz="2000" dirty="0" smtClean="0"/>
              <a:t>elektrostatska </a:t>
            </a:r>
            <a:r>
              <a:rPr lang="hr-HR" sz="2000" dirty="0"/>
              <a:t>interakcija između pozitivnog iona metala i negativnih </a:t>
            </a:r>
            <a:r>
              <a:rPr lang="hr-HR" sz="2000" dirty="0" smtClean="0"/>
              <a:t>liganada</a:t>
            </a:r>
          </a:p>
          <a:p>
            <a:pPr>
              <a:defRPr/>
            </a:pPr>
            <a:r>
              <a:rPr lang="hr-HR" sz="2000" dirty="0" smtClean="0">
                <a:solidFill>
                  <a:prstClr val="black"/>
                </a:solidFill>
              </a:rPr>
              <a:t>Cu</a:t>
            </a:r>
            <a:r>
              <a:rPr lang="hr-HR" sz="2000" baseline="30000" dirty="0" smtClean="0">
                <a:solidFill>
                  <a:prstClr val="black"/>
                </a:solidFill>
              </a:rPr>
              <a:t>2+</a:t>
            </a:r>
            <a:r>
              <a:rPr lang="hr-HR" sz="2000" dirty="0" smtClean="0">
                <a:solidFill>
                  <a:prstClr val="black"/>
                </a:solidFill>
              </a:rPr>
              <a:t>: konfiguracija d</a:t>
            </a:r>
            <a:r>
              <a:rPr lang="hr-HR" sz="2000" baseline="30000" dirty="0" smtClean="0">
                <a:solidFill>
                  <a:prstClr val="black"/>
                </a:solidFill>
              </a:rPr>
              <a:t>9</a:t>
            </a:r>
            <a:r>
              <a:rPr lang="hr-HR" sz="2000" dirty="0" smtClean="0">
                <a:solidFill>
                  <a:prstClr val="black"/>
                </a:solidFill>
              </a:rPr>
              <a:t>, ostaje jedan </a:t>
            </a:r>
            <a:r>
              <a:rPr lang="hr-HR" sz="2000" dirty="0">
                <a:solidFill>
                  <a:prstClr val="black"/>
                </a:solidFill>
              </a:rPr>
              <a:t>nespareni elektron u </a:t>
            </a:r>
            <a:r>
              <a:rPr lang="hr-HR" sz="2000" dirty="0" smtClean="0">
                <a:solidFill>
                  <a:prstClr val="black"/>
                </a:solidFill>
              </a:rPr>
              <a:t>orbitali najviše energije</a:t>
            </a:r>
          </a:p>
          <a:p>
            <a:pPr>
              <a:defRPr/>
            </a:pPr>
            <a:r>
              <a:rPr lang="hr-HR" sz="2000" dirty="0" smtClean="0">
                <a:solidFill>
                  <a:prstClr val="black"/>
                </a:solidFill>
              </a:rPr>
              <a:t>položaj nesparenog </a:t>
            </a:r>
            <a:r>
              <a:rPr lang="hr-HR" sz="2000" dirty="0">
                <a:solidFill>
                  <a:prstClr val="black"/>
                </a:solidFill>
              </a:rPr>
              <a:t>elektrona izravno određuje oblik i parametre EPR </a:t>
            </a:r>
            <a:r>
              <a:rPr lang="hr-HR" sz="2000" dirty="0" smtClean="0">
                <a:solidFill>
                  <a:prstClr val="black"/>
                </a:solidFill>
              </a:rPr>
              <a:t>spektra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12800" y="2191914"/>
            <a:ext cx="3693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oktaedarska molekulska geometrija</a:t>
            </a:r>
            <a:endParaRPr lang="hr-HR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6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744600" y="3376411"/>
            <a:ext cx="4266600" cy="121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b="1" dirty="0" smtClean="0">
                <a:latin typeface="+mn-lt"/>
              </a:rPr>
              <a:t>Jahn-Tellerova distorzija</a:t>
            </a:r>
            <a:endParaRPr lang="hr-HR" sz="2400" b="1" dirty="0">
              <a:latin typeface="+mn-lt"/>
            </a:endParaRPr>
          </a:p>
        </p:txBody>
      </p:sp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588600" y="4245984"/>
            <a:ext cx="6884100" cy="4351338"/>
          </a:xfrm>
        </p:spPr>
        <p:txBody>
          <a:bodyPr>
            <a:normAutofit/>
          </a:bodyPr>
          <a:lstStyle/>
          <a:p>
            <a:r>
              <a:rPr lang="hr-HR" sz="2000" dirty="0" smtClean="0"/>
              <a:t>spontano </a:t>
            </a:r>
            <a:r>
              <a:rPr lang="hr-HR" sz="2000" dirty="0"/>
              <a:t>narušavanje simetrije radi smanjenja ukupne energije </a:t>
            </a:r>
            <a:r>
              <a:rPr lang="hr-HR" sz="2000" dirty="0" smtClean="0"/>
              <a:t>sustava</a:t>
            </a:r>
          </a:p>
          <a:p>
            <a:r>
              <a:rPr lang="hr-HR" sz="2000" dirty="0" smtClean="0"/>
              <a:t>najčešća tetragonalna </a:t>
            </a:r>
            <a:r>
              <a:rPr lang="hr-HR" sz="2000" dirty="0"/>
              <a:t>elongacija</a:t>
            </a:r>
            <a:r>
              <a:rPr lang="hr-HR" sz="2000" dirty="0" smtClean="0"/>
              <a:t> </a:t>
            </a:r>
            <a:r>
              <a:rPr lang="hr-HR" sz="2000" dirty="0"/>
              <a:t>kod Cu(II) – izduženje kompleksa duž </a:t>
            </a:r>
            <a:r>
              <a:rPr lang="hr-HR" sz="2000" dirty="0" smtClean="0"/>
              <a:t>z-osi</a:t>
            </a:r>
          </a:p>
          <a:p>
            <a:r>
              <a:rPr lang="hr-HR" sz="2000" dirty="0" smtClean="0"/>
              <a:t>stabilizacija d</a:t>
            </a:r>
            <a:r>
              <a:rPr lang="hr-HR" sz="2000" baseline="-25000" dirty="0" smtClean="0"/>
              <a:t>z</a:t>
            </a:r>
            <a:r>
              <a:rPr lang="hr-HR" sz="2000" baseline="30000" dirty="0" smtClean="0"/>
              <a:t>2</a:t>
            </a:r>
            <a:r>
              <a:rPr lang="hr-HR" sz="2000" dirty="0" smtClean="0"/>
              <a:t> </a:t>
            </a:r>
            <a:r>
              <a:rPr lang="hr-HR" sz="2000" dirty="0"/>
              <a:t>orbitale (niža </a:t>
            </a:r>
            <a:r>
              <a:rPr lang="hr-HR" sz="2000" dirty="0" smtClean="0"/>
              <a:t>energija) – rezultira </a:t>
            </a:r>
            <a:r>
              <a:rPr lang="hr-HR" sz="2000" dirty="0"/>
              <a:t>aksijalnim spektrom gdje je </a:t>
            </a:r>
            <a:r>
              <a:rPr lang="hr-HR" sz="2000" i="1" dirty="0" smtClean="0">
                <a:solidFill>
                  <a:prstClr val="black"/>
                </a:solidFill>
              </a:rPr>
              <a:t>g</a:t>
            </a:r>
            <a:r>
              <a:rPr lang="hr-HR" sz="2000" baseline="-25000" dirty="0">
                <a:solidFill>
                  <a:prstClr val="black"/>
                </a:solidFill>
              </a:rPr>
              <a:t>∥</a:t>
            </a:r>
            <a:r>
              <a:rPr lang="hr-HR" sz="2000" dirty="0">
                <a:solidFill>
                  <a:prstClr val="black"/>
                </a:solidFill>
              </a:rPr>
              <a:t> </a:t>
            </a:r>
            <a:r>
              <a:rPr lang="hr-HR" sz="2000" dirty="0" smtClean="0">
                <a:solidFill>
                  <a:prstClr val="black"/>
                </a:solidFill>
              </a:rPr>
              <a:t>&gt; </a:t>
            </a:r>
            <a:r>
              <a:rPr lang="hr-HR" sz="2000" i="1" dirty="0">
                <a:solidFill>
                  <a:prstClr val="black"/>
                </a:solidFill>
              </a:rPr>
              <a:t>g</a:t>
            </a:r>
            <a:r>
              <a:rPr lang="hr-HR" sz="2000" baseline="-25000" dirty="0">
                <a:solidFill>
                  <a:prstClr val="black"/>
                </a:solidFill>
              </a:rPr>
              <a:t>⊥</a:t>
            </a:r>
            <a:r>
              <a:rPr lang="hr-HR" sz="2000" dirty="0">
                <a:solidFill>
                  <a:prstClr val="black"/>
                </a:solidFill>
              </a:rPr>
              <a:t> </a:t>
            </a:r>
            <a:endParaRPr lang="hr-HR" sz="2000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933" b="5667"/>
          <a:stretch/>
        </p:blipFill>
        <p:spPr>
          <a:xfrm>
            <a:off x="7347709" y="2669000"/>
            <a:ext cx="4193056" cy="288916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0325166" y="5461410"/>
            <a:ext cx="1022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dirty="0" smtClean="0"/>
              <a:t>izduženi</a:t>
            </a:r>
          </a:p>
          <a:p>
            <a:pPr algn="ctr"/>
            <a:r>
              <a:rPr lang="hr-HR" dirty="0" smtClean="0"/>
              <a:t>oktaedar</a:t>
            </a:r>
            <a:endParaRPr lang="hr-HR" dirty="0"/>
          </a:p>
        </p:txBody>
      </p:sp>
      <p:sp>
        <p:nvSpPr>
          <p:cNvPr id="50" name="TextBox 49"/>
          <p:cNvSpPr txBox="1"/>
          <p:nvPr/>
        </p:nvSpPr>
        <p:spPr>
          <a:xfrm>
            <a:off x="7419709" y="5414414"/>
            <a:ext cx="1081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spljošteni</a:t>
            </a:r>
          </a:p>
          <a:p>
            <a:pPr algn="ctr"/>
            <a:r>
              <a:rPr lang="hr-HR" dirty="0" smtClean="0"/>
              <a:t>oktaedar</a:t>
            </a:r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6472800" y="6308079"/>
            <a:ext cx="5292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02122"/>
                </a:solidFill>
                <a:latin typeface="Arial" panose="020B0604020202020204" pitchFamily="34" charset="0"/>
              </a:rPr>
              <a:t>E. </a:t>
            </a:r>
            <a:r>
              <a:rPr lang="en-US" sz="1200" dirty="0" err="1">
                <a:solidFill>
                  <a:srgbClr val="202122"/>
                </a:solidFill>
                <a:latin typeface="Arial" panose="020B0604020202020204" pitchFamily="34" charset="0"/>
              </a:rPr>
              <a:t>Pavarini</a:t>
            </a:r>
            <a:r>
              <a:rPr lang="en-US" sz="1200" dirty="0">
                <a:solidFill>
                  <a:srgbClr val="202122"/>
                </a:solidFill>
                <a:latin typeface="Arial" panose="020B0604020202020204" pitchFamily="34" charset="0"/>
              </a:rPr>
              <a:t>, E. Koch, F. Anders, and M. Jarrell (eds.): Correlated Electrons: From Models to Materials, </a:t>
            </a:r>
            <a:r>
              <a:rPr lang="en-US" sz="1200" dirty="0" err="1">
                <a:solidFill>
                  <a:srgbClr val="202122"/>
                </a:solidFill>
                <a:latin typeface="Arial" panose="020B0604020202020204" pitchFamily="34" charset="0"/>
              </a:rPr>
              <a:t>Jülich</a:t>
            </a:r>
            <a:r>
              <a:rPr lang="en-US" sz="1200" dirty="0">
                <a:solidFill>
                  <a:srgbClr val="202122"/>
                </a:solidFill>
                <a:latin typeface="Arial" panose="020B0604020202020204" pitchFamily="34" charset="0"/>
              </a:rPr>
              <a:t> 2012, </a:t>
            </a:r>
            <a:r>
              <a:rPr lang="en-US" sz="1200" dirty="0">
                <a:solidFill>
                  <a:srgbClr val="3366CC"/>
                </a:solidFill>
                <a:latin typeface="Arial" panose="020B0604020202020204" pitchFamily="34" charset="0"/>
                <a:hlinkClick r:id="rId7" tooltip="ISBN (identifier)"/>
              </a:rPr>
              <a:t>ISBN</a:t>
            </a:r>
            <a:r>
              <a:rPr lang="en-US" sz="12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US" sz="1200" dirty="0">
                <a:solidFill>
                  <a:srgbClr val="3366CC"/>
                </a:solidFill>
                <a:latin typeface="Arial" panose="020B0604020202020204" pitchFamily="34" charset="0"/>
                <a:hlinkClick r:id="rId8" tooltip="Special:BookSources/978-3-89336-796-2"/>
              </a:rPr>
              <a:t>978-3-89336-796-2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246936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86486" y="1261936"/>
            <a:ext cx="3827513" cy="2606080"/>
            <a:chOff x="486486" y="1261936"/>
            <a:chExt cx="3827513" cy="2606080"/>
          </a:xfrm>
        </p:grpSpPr>
        <p:grpSp>
          <p:nvGrpSpPr>
            <p:cNvPr id="19" name="Group 18"/>
            <p:cNvGrpSpPr/>
            <p:nvPr/>
          </p:nvGrpSpPr>
          <p:grpSpPr>
            <a:xfrm>
              <a:off x="486486" y="1261936"/>
              <a:ext cx="3827513" cy="2606080"/>
              <a:chOff x="486486" y="1261936"/>
              <a:chExt cx="3827513" cy="260608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86486" y="1261936"/>
                <a:ext cx="3827513" cy="2606080"/>
                <a:chOff x="486486" y="1261936"/>
                <a:chExt cx="3827513" cy="2606080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486486" y="1261936"/>
                  <a:ext cx="3827513" cy="2606080"/>
                  <a:chOff x="486486" y="1261936"/>
                  <a:chExt cx="3827513" cy="2606080"/>
                </a:xfrm>
              </p:grpSpPr>
              <p:pic>
                <p:nvPicPr>
                  <p:cNvPr id="6" name="Picture 5"/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86486" y="1261936"/>
                    <a:ext cx="3827513" cy="2606080"/>
                  </a:xfrm>
                  <a:prstGeom prst="rect">
                    <a:avLst/>
                  </a:prstGeom>
                </p:spPr>
              </p:pic>
              <p:sp>
                <p:nvSpPr>
                  <p:cNvPr id="12" name="Rectangle 11"/>
                  <p:cNvSpPr/>
                  <p:nvPr/>
                </p:nvSpPr>
                <p:spPr>
                  <a:xfrm>
                    <a:off x="1879600" y="1511300"/>
                    <a:ext cx="177800" cy="1422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2867702" y="1923518"/>
                    <a:ext cx="96478" cy="1422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</p:grpSp>
            <p:sp>
              <p:nvSpPr>
                <p:cNvPr id="15" name="Rectangle 14"/>
                <p:cNvSpPr/>
                <p:nvPr/>
              </p:nvSpPr>
              <p:spPr>
                <a:xfrm>
                  <a:off x="2974707" y="2625757"/>
                  <a:ext cx="299988" cy="1422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>
                <a:off x="1793390" y="1324225"/>
                <a:ext cx="3754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hr-HR" i="1" dirty="0">
                    <a:solidFill>
                      <a:prstClr val="black"/>
                    </a:solidFill>
                  </a:rPr>
                  <a:t>g</a:t>
                </a:r>
                <a:r>
                  <a:rPr lang="hr-HR" baseline="-25000" dirty="0" smtClean="0">
                    <a:solidFill>
                      <a:prstClr val="black"/>
                    </a:solidFill>
                  </a:rPr>
                  <a:t>∥</a:t>
                </a:r>
                <a:endParaRPr lang="hr-HR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915798" y="2508401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 smtClean="0"/>
                <a:t>DPPH</a:t>
              </a:r>
              <a:endParaRPr lang="hr-H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72416221"/>
                  </p:ext>
                </p:extLst>
              </p:nvPr>
            </p:nvGraphicFramePr>
            <p:xfrm>
              <a:off x="838199" y="3941298"/>
              <a:ext cx="10515599" cy="24480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034802">
                      <a:extLst>
                        <a:ext uri="{9D8B030D-6E8A-4147-A177-3AD203B41FA5}">
                          <a16:colId xmlns:a16="http://schemas.microsoft.com/office/drawing/2014/main" val="3816949903"/>
                        </a:ext>
                      </a:extLst>
                    </a:gridCol>
                    <a:gridCol w="2460650">
                      <a:extLst>
                        <a:ext uri="{9D8B030D-6E8A-4147-A177-3AD203B41FA5}">
                          <a16:colId xmlns:a16="http://schemas.microsoft.com/office/drawing/2014/main" val="4262008090"/>
                        </a:ext>
                      </a:extLst>
                    </a:gridCol>
                    <a:gridCol w="2351288">
                      <a:extLst>
                        <a:ext uri="{9D8B030D-6E8A-4147-A177-3AD203B41FA5}">
                          <a16:colId xmlns:a16="http://schemas.microsoft.com/office/drawing/2014/main" val="350651196"/>
                        </a:ext>
                      </a:extLst>
                    </a:gridCol>
                    <a:gridCol w="2668859">
                      <a:extLst>
                        <a:ext uri="{9D8B030D-6E8A-4147-A177-3AD203B41FA5}">
                          <a16:colId xmlns:a16="http://schemas.microsoft.com/office/drawing/2014/main" val="438264032"/>
                        </a:ext>
                      </a:extLst>
                    </a:gridCol>
                  </a:tblGrid>
                  <a:tr h="42471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Uzorak</a:t>
                          </a:r>
                          <a:endParaRPr lang="hr-HR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D9D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[</a:t>
                          </a:r>
                          <a:r>
                            <a:rPr lang="hr-HR" sz="2000" b="1" i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</a:t>
                          </a:r>
                          <a:r>
                            <a:rPr lang="hr-HR" sz="2000" b="1" baseline="-25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hr-HR" sz="20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hr-HR" sz="2000" b="1" i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</a:t>
                          </a:r>
                          <a:r>
                            <a:rPr lang="hr-HR" sz="2000" b="1" baseline="-25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lang="hr-HR" sz="20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hr-HR" sz="2000" b="1" i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</a:t>
                          </a:r>
                          <a:r>
                            <a:rPr lang="hr-HR" sz="2000" b="1" baseline="-25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z</a:t>
                          </a:r>
                          <a:r>
                            <a:rPr lang="hr-HR" sz="20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]</a:t>
                          </a:r>
                          <a:endParaRPr lang="hr-HR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D9D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Osnovno stanje</a:t>
                          </a:r>
                          <a:endParaRPr lang="hr-HR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D9D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Geometrija</a:t>
                          </a:r>
                          <a:endParaRPr lang="hr-HR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D9D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0964340"/>
                      </a:ext>
                    </a:extLst>
                  </a:tr>
                  <a:tr h="5125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Cu(en)</a:t>
                          </a:r>
                          <a:r>
                            <a:rPr lang="hr-HR" sz="2000" baseline="-25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(ClO</a:t>
                          </a:r>
                          <a:r>
                            <a:rPr lang="hr-HR" sz="2000" baseline="-25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hr-HR" sz="2000" baseline="-25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hr-HR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[2.049 2.049 2.198]</a:t>
                          </a:r>
                          <a:endParaRPr lang="hr-HR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r-HR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hr-HR" sz="2000">
                                        <a:effectLst/>
                                        <a:latin typeface="Times New Roman" panose="020206030504050203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d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hr-HR" sz="2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hr-HR" sz="2000">
                                            <a:effectLst/>
                                            <a:latin typeface="Times New Roman" panose="020206030504050203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x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nor/>
                                          </m:rPr>
                                          <a:rPr lang="hr-HR" sz="2000">
                                            <a:effectLst/>
                                            <a:latin typeface="Times New Roman" panose="020206030504050203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m:rPr>
                                        <m:nor/>
                                      </m:rPr>
                                      <a:rPr lang="hr-HR" sz="2000">
                                        <a:effectLst/>
                                        <a:latin typeface="Times New Roman" panose="020206030504050203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–</m:t>
                                    </m:r>
                                    <m:sSup>
                                      <m:sSupPr>
                                        <m:ctrlPr>
                                          <a:rPr lang="hr-HR" sz="2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hr-HR" sz="2000">
                                            <a:effectLst/>
                                            <a:latin typeface="Times New Roman" panose="020206030504050203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y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nor/>
                                          </m:rPr>
                                          <a:rPr lang="hr-HR" sz="2000">
                                            <a:effectLst/>
                                            <a:latin typeface="Times New Roman" panose="020206030504050203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</m:oMath>
                            </m:oMathPara>
                          </a14:m>
                          <a:endParaRPr lang="hr-HR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Izduženi oktaedar</a:t>
                          </a:r>
                          <a:endParaRPr lang="hr-HR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57522605"/>
                      </a:ext>
                    </a:extLst>
                  </a:tr>
                  <a:tr h="4488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[Cu(phen)</a:t>
                          </a:r>
                          <a:r>
                            <a:rPr lang="hr-HR" sz="200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Cl]ClO</a:t>
                          </a:r>
                          <a:r>
                            <a:rPr lang="hr-HR" sz="200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hr-HR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[2.170 2.170 2.005]</a:t>
                          </a:r>
                          <a:endParaRPr lang="hr-HR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r-HR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hr-HR" sz="2000">
                                        <a:effectLst/>
                                        <a:latin typeface="Times New Roman" panose="020206030504050203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d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hr-HR" sz="2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hr-HR" sz="2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nor/>
                                          </m:rPr>
                                          <a:rPr lang="hr-HR" sz="2000" baseline="0">
                                            <a:effectLst/>
                                            <a:latin typeface="Times New Roman" panose="020206030504050203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</m:oMath>
                            </m:oMathPara>
                          </a14:m>
                          <a:endParaRPr lang="hr-HR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Trigonska bipiramida</a:t>
                          </a:r>
                          <a:endParaRPr lang="hr-HR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2F2F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4205731"/>
                      </a:ext>
                    </a:extLst>
                  </a:tr>
                  <a:tr h="106181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[Cu(phen)</a:t>
                          </a:r>
                          <a:r>
                            <a:rPr lang="hr-HR" sz="200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(H</a:t>
                          </a:r>
                          <a:r>
                            <a:rPr lang="hr-HR" sz="200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O)](NO</a:t>
                          </a:r>
                          <a:r>
                            <a:rPr lang="hr-HR" sz="200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hr-HR" sz="200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hr-HR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[2.214 2.148 2.007]</a:t>
                          </a:r>
                          <a:endParaRPr lang="hr-HR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i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hr-HR" sz="2000" baseline="-25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hr-HR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hr-HR" sz="2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  <m:r>
                                    <m:rPr>
                                      <m:nor/>
                                    </m:rPr>
                                    <a:rPr lang="hr-HR" sz="2000">
                                      <a:effectLst/>
                                      <a:latin typeface="Times New Roman" panose="020206030504050203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d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hr-HR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hr-HR" sz="2000">
                                          <a:effectLst/>
                                          <a:latin typeface="Times New Roman" panose="020206030504050203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z</m:t>
                                      </m:r>
                                    </m:e>
                                    <m:sup>
                                      <m:r>
                                        <m:rPr>
                                          <m:nor/>
                                        </m:rPr>
                                        <a:rPr lang="hr-HR" sz="2000">
                                          <a:effectLst/>
                                          <a:latin typeface="Times New Roman" panose="020206030504050203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hr-HR" sz="2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〉</m:t>
                              </m:r>
                            </m:oMath>
                          </a14:m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+ </a:t>
                          </a:r>
                          <a:r>
                            <a:rPr lang="hr-HR" sz="2000" i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r>
                            <a:rPr lang="hr-HR" sz="2000" baseline="-25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hr-HR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hr-HR" sz="20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  <m:r>
                                    <m:rPr>
                                      <m:nor/>
                                    </m:rPr>
                                    <a:rPr lang="hr-HR" sz="2000">
                                      <a:effectLst/>
                                      <a:latin typeface="Times New Roman" panose="020206030504050203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d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hr-HR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hr-HR" sz="2000">
                                          <a:effectLst/>
                                          <a:latin typeface="Times New Roman" panose="020206030504050203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x</m:t>
                                      </m:r>
                                    </m:e>
                                    <m:sup>
                                      <m:r>
                                        <m:rPr>
                                          <m:nor/>
                                        </m:rPr>
                                        <a:rPr lang="hr-HR" sz="2000">
                                          <a:effectLst/>
                                          <a:latin typeface="Times New Roman" panose="020206030504050203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hr-HR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hr-HR" sz="2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hr-HR" sz="2000">
                                          <a:effectLst/>
                                          <a:latin typeface="Times New Roman" panose="020206030504050203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y</m:t>
                                      </m:r>
                                    </m:e>
                                    <m:sup>
                                      <m:r>
                                        <m:rPr>
                                          <m:nor/>
                                        </m:rPr>
                                        <a:rPr lang="hr-HR" sz="2000">
                                          <a:effectLst/>
                                          <a:latin typeface="Times New Roman" panose="020206030504050203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hr-HR" sz="2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mbria Math" panose="02040503050406030204" pitchFamily="18" charset="0"/>
                                </a:rPr>
                                <m:t>〉</m:t>
                              </m:r>
                            </m:oMath>
                          </a14:m>
                          <a:endParaRPr lang="hr-HR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Prijelazno stanje kvadratna piramida – trigonska bipiramida </a:t>
                          </a:r>
                          <a:endParaRPr lang="hr-HR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744926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72416221"/>
                  </p:ext>
                </p:extLst>
              </p:nvPr>
            </p:nvGraphicFramePr>
            <p:xfrm>
              <a:off x="838199" y="3941298"/>
              <a:ext cx="10515599" cy="24480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034802">
                      <a:extLst>
                        <a:ext uri="{9D8B030D-6E8A-4147-A177-3AD203B41FA5}">
                          <a16:colId xmlns:a16="http://schemas.microsoft.com/office/drawing/2014/main" val="3816949903"/>
                        </a:ext>
                      </a:extLst>
                    </a:gridCol>
                    <a:gridCol w="2460650">
                      <a:extLst>
                        <a:ext uri="{9D8B030D-6E8A-4147-A177-3AD203B41FA5}">
                          <a16:colId xmlns:a16="http://schemas.microsoft.com/office/drawing/2014/main" val="4262008090"/>
                        </a:ext>
                      </a:extLst>
                    </a:gridCol>
                    <a:gridCol w="2351288">
                      <a:extLst>
                        <a:ext uri="{9D8B030D-6E8A-4147-A177-3AD203B41FA5}">
                          <a16:colId xmlns:a16="http://schemas.microsoft.com/office/drawing/2014/main" val="350651196"/>
                        </a:ext>
                      </a:extLst>
                    </a:gridCol>
                    <a:gridCol w="2668859">
                      <a:extLst>
                        <a:ext uri="{9D8B030D-6E8A-4147-A177-3AD203B41FA5}">
                          <a16:colId xmlns:a16="http://schemas.microsoft.com/office/drawing/2014/main" val="438264032"/>
                        </a:ext>
                      </a:extLst>
                    </a:gridCol>
                  </a:tblGrid>
                  <a:tr h="42471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Uzorak</a:t>
                          </a:r>
                          <a:endParaRPr lang="hr-HR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D9D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[</a:t>
                          </a:r>
                          <a:r>
                            <a:rPr lang="hr-HR" sz="2000" b="1" i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</a:t>
                          </a:r>
                          <a:r>
                            <a:rPr lang="hr-HR" sz="2000" b="1" baseline="-25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r>
                            <a:rPr lang="hr-HR" sz="20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hr-HR" sz="2000" b="1" i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</a:t>
                          </a:r>
                          <a:r>
                            <a:rPr lang="hr-HR" sz="2000" b="1" baseline="-25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lang="hr-HR" sz="20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hr-HR" sz="2000" b="1" i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</a:t>
                          </a:r>
                          <a:r>
                            <a:rPr lang="hr-HR" sz="2000" b="1" baseline="-25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z</a:t>
                          </a:r>
                          <a:r>
                            <a:rPr lang="hr-HR" sz="20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]</a:t>
                          </a:r>
                          <a:endParaRPr lang="hr-HR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D9D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Osnovno stanje</a:t>
                          </a:r>
                          <a:endParaRPr lang="hr-HR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D9D9D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b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Geometrija</a:t>
                          </a:r>
                          <a:endParaRPr lang="hr-HR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solidFill>
                          <a:srgbClr val="D9D9D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0964340"/>
                      </a:ext>
                    </a:extLst>
                  </a:tr>
                  <a:tr h="5125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Cu(en)</a:t>
                          </a:r>
                          <a:r>
                            <a:rPr lang="hr-HR" sz="2000" baseline="-25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(ClO</a:t>
                          </a:r>
                          <a:r>
                            <a:rPr lang="hr-HR" sz="2000" baseline="-25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hr-HR" sz="2000" baseline="-25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hr-HR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[2.049 2.049 2.198]</a:t>
                          </a:r>
                          <a:endParaRPr lang="hr-HR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l="-233679" t="-88095" r="-113731" b="-313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Izduženi oktaedar</a:t>
                          </a:r>
                          <a:endParaRPr lang="hr-HR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57522605"/>
                      </a:ext>
                    </a:extLst>
                  </a:tr>
                  <a:tr h="4488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[Cu(phen)</a:t>
                          </a:r>
                          <a:r>
                            <a:rPr lang="hr-HR" sz="200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Cl]ClO</a:t>
                          </a:r>
                          <a:r>
                            <a:rPr lang="hr-HR" sz="200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hr-HR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[2.170 2.170 2.005]</a:t>
                          </a:r>
                          <a:endParaRPr lang="hr-HR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4"/>
                          <a:stretch>
                            <a:fillRect l="-233679" t="-213514" r="-113731" b="-25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Trigonska bipiramida</a:t>
                          </a:r>
                          <a:endParaRPr lang="hr-HR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solidFill>
                          <a:srgbClr val="F2F2F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4205731"/>
                      </a:ext>
                    </a:extLst>
                  </a:tr>
                  <a:tr h="106181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[Cu(phen)</a:t>
                          </a:r>
                          <a:r>
                            <a:rPr lang="hr-HR" sz="200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(H</a:t>
                          </a:r>
                          <a:r>
                            <a:rPr lang="hr-HR" sz="200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O)](NO</a:t>
                          </a:r>
                          <a:r>
                            <a:rPr lang="hr-HR" sz="200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hr-HR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hr-HR" sz="200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hr-HR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[2.214 2.148 2.007]</a:t>
                          </a:r>
                          <a:endParaRPr lang="hr-HR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33679" t="-132571" r="-113731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2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Prijelazno stanje kvadratna piramida – trigonska bipiramida </a:t>
                          </a:r>
                          <a:endParaRPr lang="hr-HR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7449263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Rectangle 10"/>
          <p:cNvSpPr/>
          <p:nvPr/>
        </p:nvSpPr>
        <p:spPr>
          <a:xfrm>
            <a:off x="2748582" y="1696426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i="1" dirty="0">
                <a:solidFill>
                  <a:prstClr val="black"/>
                </a:solidFill>
              </a:rPr>
              <a:t>g</a:t>
            </a:r>
            <a:r>
              <a:rPr lang="hr-HR" baseline="-25000" dirty="0">
                <a:solidFill>
                  <a:prstClr val="black"/>
                </a:solidFill>
              </a:rPr>
              <a:t>⊥</a:t>
            </a:r>
            <a:endParaRPr lang="hr-HR" dirty="0"/>
          </a:p>
        </p:txBody>
      </p:sp>
      <p:grpSp>
        <p:nvGrpSpPr>
          <p:cNvPr id="29" name="Group 28"/>
          <p:cNvGrpSpPr/>
          <p:nvPr/>
        </p:nvGrpSpPr>
        <p:grpSpPr>
          <a:xfrm>
            <a:off x="4313999" y="1280235"/>
            <a:ext cx="3564000" cy="2571858"/>
            <a:chOff x="4313999" y="1280235"/>
            <a:chExt cx="3564000" cy="2571858"/>
          </a:xfrm>
        </p:grpSpPr>
        <p:grpSp>
          <p:nvGrpSpPr>
            <p:cNvPr id="25" name="Group 24"/>
            <p:cNvGrpSpPr/>
            <p:nvPr/>
          </p:nvGrpSpPr>
          <p:grpSpPr>
            <a:xfrm>
              <a:off x="4313999" y="1280235"/>
              <a:ext cx="3564000" cy="2571858"/>
              <a:chOff x="4313999" y="1280235"/>
              <a:chExt cx="3564000" cy="2571858"/>
            </a:xfrm>
          </p:grpSpPr>
          <p:pic>
            <p:nvPicPr>
              <p:cNvPr id="7" name="Picture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13999" y="1280235"/>
                <a:ext cx="3564000" cy="2571858"/>
              </a:xfrm>
              <a:prstGeom prst="rect">
                <a:avLst/>
              </a:prstGeom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6693148" y="2065758"/>
                <a:ext cx="332492" cy="2027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053958" y="2564286"/>
                <a:ext cx="332492" cy="2027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859394" y="3211986"/>
                <a:ext cx="332492" cy="2027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6630261" y="1986270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 smtClean="0"/>
                <a:t>DPPH</a:t>
              </a:r>
              <a:endParaRPr lang="hr-HR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980570" y="2480988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i="1" dirty="0">
                  <a:solidFill>
                    <a:prstClr val="black"/>
                  </a:solidFill>
                </a:rPr>
                <a:t>g</a:t>
              </a:r>
              <a:r>
                <a:rPr lang="hr-HR" baseline="-25000" dirty="0">
                  <a:solidFill>
                    <a:prstClr val="black"/>
                  </a:solidFill>
                </a:rPr>
                <a:t>⊥</a:t>
              </a:r>
              <a:endParaRPr lang="hr-HR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69250" y="3068262"/>
              <a:ext cx="3754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i="1" dirty="0">
                  <a:solidFill>
                    <a:prstClr val="black"/>
                  </a:solidFill>
                </a:rPr>
                <a:t>g</a:t>
              </a:r>
              <a:r>
                <a:rPr lang="hr-HR" baseline="-25000" dirty="0" smtClean="0">
                  <a:solidFill>
                    <a:prstClr val="black"/>
                  </a:solidFill>
                </a:rPr>
                <a:t>∥</a:t>
              </a:r>
              <a:endParaRPr lang="hr-HR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928399" y="1341224"/>
            <a:ext cx="3453000" cy="2574233"/>
            <a:chOff x="7928399" y="1341224"/>
            <a:chExt cx="3453000" cy="2574233"/>
          </a:xfrm>
        </p:grpSpPr>
        <p:grpSp>
          <p:nvGrpSpPr>
            <p:cNvPr id="35" name="Group 34"/>
            <p:cNvGrpSpPr/>
            <p:nvPr/>
          </p:nvGrpSpPr>
          <p:grpSpPr>
            <a:xfrm>
              <a:off x="7928399" y="1341224"/>
              <a:ext cx="3453000" cy="2574233"/>
              <a:chOff x="7928399" y="1341224"/>
              <a:chExt cx="3453000" cy="2574233"/>
            </a:xfrm>
          </p:grpSpPr>
          <p:pic>
            <p:nvPicPr>
              <p:cNvPr id="8" name="Picture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28399" y="1341224"/>
                <a:ext cx="3453000" cy="2574233"/>
              </a:xfrm>
              <a:prstGeom prst="rect">
                <a:avLst/>
              </a:prstGeom>
            </p:spPr>
          </p:pic>
          <p:sp>
            <p:nvSpPr>
              <p:cNvPr id="31" name="Rectangle 30"/>
              <p:cNvSpPr/>
              <p:nvPr/>
            </p:nvSpPr>
            <p:spPr>
              <a:xfrm>
                <a:off x="10218420" y="2305050"/>
                <a:ext cx="297180" cy="1219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9079228" y="1571637"/>
                <a:ext cx="297180" cy="1219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703670" y="2645103"/>
                <a:ext cx="297180" cy="1219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0397090" y="3315674"/>
                <a:ext cx="297180" cy="1219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9040106" y="1352654"/>
              <a:ext cx="3754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i="1" dirty="0" smtClean="0">
                  <a:solidFill>
                    <a:prstClr val="black"/>
                  </a:solidFill>
                </a:rPr>
                <a:t>g</a:t>
              </a:r>
              <a:r>
                <a:rPr lang="hr-HR" baseline="-25000" dirty="0" smtClean="0">
                  <a:solidFill>
                    <a:prstClr val="black"/>
                  </a:solidFill>
                </a:rPr>
                <a:t>x</a:t>
              </a:r>
              <a:endParaRPr lang="hr-HR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292776" y="3071981"/>
              <a:ext cx="3706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i="1" dirty="0" smtClean="0">
                  <a:solidFill>
                    <a:prstClr val="black"/>
                  </a:solidFill>
                </a:rPr>
                <a:t>g</a:t>
              </a:r>
              <a:r>
                <a:rPr lang="hr-HR" baseline="-25000" dirty="0" smtClean="0">
                  <a:solidFill>
                    <a:prstClr val="black"/>
                  </a:solidFill>
                </a:rPr>
                <a:t>z</a:t>
              </a:r>
              <a:endParaRPr lang="hr-HR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630236" y="2460437"/>
              <a:ext cx="3706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i="1" dirty="0" smtClean="0">
                  <a:solidFill>
                    <a:prstClr val="black"/>
                  </a:solidFill>
                </a:rPr>
                <a:t>g</a:t>
              </a:r>
              <a:r>
                <a:rPr lang="hr-HR" baseline="-25000" dirty="0" smtClean="0">
                  <a:solidFill>
                    <a:prstClr val="black"/>
                  </a:solidFill>
                </a:rPr>
                <a:t>y</a:t>
              </a:r>
              <a:endParaRPr lang="hr-HR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150329" y="2185154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 smtClean="0"/>
                <a:t>DPPH</a:t>
              </a:r>
              <a:endParaRPr lang="hr-HR" dirty="0"/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9903" y="244640"/>
            <a:ext cx="3969226" cy="9432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015" y="198243"/>
            <a:ext cx="6017923" cy="1173441"/>
          </a:xfrm>
          <a:prstGeom prst="rect">
            <a:avLst/>
          </a:prstGeom>
        </p:spPr>
      </p:pic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7</a:t>
            </a:r>
            <a:endParaRPr lang="hr-HR" dirty="0"/>
          </a:p>
        </p:txBody>
      </p:sp>
      <p:sp>
        <p:nvSpPr>
          <p:cNvPr id="43" name="Rectangle 42"/>
          <p:cNvSpPr/>
          <p:nvPr/>
        </p:nvSpPr>
        <p:spPr>
          <a:xfrm>
            <a:off x="6630261" y="6447975"/>
            <a:ext cx="53848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Garribba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E.; </a:t>
            </a:r>
            <a:r>
              <a:rPr lang="en-GB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Micera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G. </a:t>
            </a:r>
            <a:r>
              <a:rPr lang="en-GB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J. Chem. Educ.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2006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83</a:t>
            </a:r>
            <a:r>
              <a:rPr lang="en-GB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1229–1232. 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272764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10959</TotalTime>
  <Words>1390</Words>
  <Application>Microsoft Office PowerPoint</Application>
  <PresentationFormat>Widescreen</PresentationFormat>
  <Paragraphs>180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Istraživanje bakrovih(II) kompleksa primjenom elektronske paramagnetske rezonancije</vt:lpstr>
      <vt:lpstr>Sadržaj</vt:lpstr>
      <vt:lpstr>Elektronska paramagnetska rezonancija (EPR)</vt:lpstr>
      <vt:lpstr>Elektronska paramagnetska rezonancija</vt:lpstr>
      <vt:lpstr>g-tenzor</vt:lpstr>
      <vt:lpstr>PowerPoint Presentation</vt:lpstr>
      <vt:lpstr>Primjer CW-EPR spektra</vt:lpstr>
      <vt:lpstr>Kemija bakrova(II) iona</vt:lpstr>
      <vt:lpstr>PowerPoint Presentation</vt:lpstr>
      <vt:lpstr>EPR spektri Cu(II) kompleksa</vt:lpstr>
      <vt:lpstr>EPR spektri Cu(II) kompleksa</vt:lpstr>
      <vt:lpstr>EPR spektri Cu(II) kompleksa</vt:lpstr>
      <vt:lpstr>EPR simulacije</vt:lpstr>
      <vt:lpstr>EasySpin simulacije Cu(II) kompleksa</vt:lpstr>
      <vt:lpstr>Zaključak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Istraživanje bakrovih(II) kompleksa primjenom elektronske paramagnetske rezonancije</dc:title>
  <dc:creator>LMR_user</dc:creator>
  <cp:lastModifiedBy>LMR_user</cp:lastModifiedBy>
  <cp:revision>103</cp:revision>
  <cp:lastPrinted>2026-05-19T14:20:33Z</cp:lastPrinted>
  <dcterms:created xsi:type="dcterms:W3CDTF">2026-05-04T07:52:04Z</dcterms:created>
  <dcterms:modified xsi:type="dcterms:W3CDTF">2026-05-20T09:18:46Z</dcterms:modified>
</cp:coreProperties>
</file>