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F5BF-FFC0-4D4A-90B4-CFBFD7E6CCC2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23E1-A51A-4EBA-AE37-B7BAE0FA6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0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F5BF-FFC0-4D4A-90B4-CFBFD7E6CCC2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23E1-A51A-4EBA-AE37-B7BAE0FA6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9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F5BF-FFC0-4D4A-90B4-CFBFD7E6CCC2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23E1-A51A-4EBA-AE37-B7BAE0FA6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2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F5BF-FFC0-4D4A-90B4-CFBFD7E6CCC2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23E1-A51A-4EBA-AE37-B7BAE0FA6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4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F5BF-FFC0-4D4A-90B4-CFBFD7E6CCC2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23E1-A51A-4EBA-AE37-B7BAE0FA6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0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F5BF-FFC0-4D4A-90B4-CFBFD7E6CCC2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23E1-A51A-4EBA-AE37-B7BAE0FA6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0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F5BF-FFC0-4D4A-90B4-CFBFD7E6CCC2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23E1-A51A-4EBA-AE37-B7BAE0FA6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6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F5BF-FFC0-4D4A-90B4-CFBFD7E6CCC2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23E1-A51A-4EBA-AE37-B7BAE0FA6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4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F5BF-FFC0-4D4A-90B4-CFBFD7E6CCC2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23E1-A51A-4EBA-AE37-B7BAE0FA6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8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F5BF-FFC0-4D4A-90B4-CFBFD7E6CCC2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23E1-A51A-4EBA-AE37-B7BAE0FA6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4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F5BF-FFC0-4D4A-90B4-CFBFD7E6CCC2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23E1-A51A-4EBA-AE37-B7BAE0FA6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5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7F5BF-FFC0-4D4A-90B4-CFBFD7E6CCC2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123E1-A51A-4EBA-AE37-B7BAE0FA6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0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082" y="156066"/>
            <a:ext cx="1122018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O</a:t>
            </a:r>
            <a:r>
              <a:rPr lang="hr-HR" dirty="0" err="1"/>
              <a:t>bjasnite</a:t>
            </a:r>
            <a:r>
              <a:rPr lang="hr-HR" dirty="0"/>
              <a:t> odnose</a:t>
            </a:r>
            <a:r>
              <a:rPr lang="en-US" dirty="0"/>
              <a:t> 5 </a:t>
            </a:r>
            <a:r>
              <a:rPr lang="hr-HR" dirty="0"/>
              <a:t>čimbenika koji utječu na značajnost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hipoteza</a:t>
            </a:r>
            <a:r>
              <a:rPr lang="hr-HR" dirty="0"/>
              <a:t>? (0.5)</a:t>
            </a:r>
          </a:p>
          <a:p>
            <a:pPr marL="342900" indent="-342900">
              <a:buFontTx/>
              <a:buAutoNum type="arabicPeriod"/>
            </a:pPr>
            <a:r>
              <a:rPr lang="hr-HR" dirty="0"/>
              <a:t>Imate populacije studenata treće godine Filozofskog fakulteta i Građevinskog fakulteta. U svakoj je </a:t>
            </a:r>
            <a:r>
              <a:rPr lang="en-US" dirty="0"/>
              <a:t>5</a:t>
            </a:r>
            <a:r>
              <a:rPr lang="hr-HR" dirty="0"/>
              <a:t>50 studenata</a:t>
            </a:r>
            <a:r>
              <a:rPr lang="en-US" dirty="0"/>
              <a:t>. </a:t>
            </a:r>
            <a:r>
              <a:rPr lang="hr-HR" dirty="0"/>
              <a:t>Želite usporediti razlike njihove visine te</a:t>
            </a:r>
            <a:r>
              <a:rPr lang="en-US" dirty="0"/>
              <a:t> </a:t>
            </a:r>
            <a:r>
              <a:rPr lang="hr-HR" dirty="0"/>
              <a:t>razlike broja knjiga koje posjeduju.</a:t>
            </a:r>
            <a:r>
              <a:rPr lang="en-US" dirty="0"/>
              <a:t> </a:t>
            </a:r>
            <a:r>
              <a:rPr lang="hr-HR" dirty="0"/>
              <a:t>U kojem biste slučaju koristili veći uzorak i zašto? (0,5)</a:t>
            </a:r>
            <a:endParaRPr lang="en-US" dirty="0"/>
          </a:p>
          <a:p>
            <a:pPr marL="342900" indent="-342900">
              <a:buFontTx/>
              <a:buAutoNum type="arabicPeriod"/>
            </a:pPr>
            <a:r>
              <a:rPr lang="hr-HR" dirty="0"/>
              <a:t>Navedite primjer hipoteze u kojem vjerojatnost pogreška tipa II mora biti maksimalno smanjena. Što se u tom slučaju događa sa pogreškom tipa I </a:t>
            </a:r>
            <a:r>
              <a:rPr lang="hr-HR" dirty="0" err="1"/>
              <a:t>i</a:t>
            </a:r>
            <a:r>
              <a:rPr lang="hr-HR" dirty="0"/>
              <a:t> procjenom statističke značajnosti  u smislu značajno/ne značajno?</a:t>
            </a:r>
            <a:r>
              <a:rPr lang="en-US" dirty="0"/>
              <a:t> </a:t>
            </a:r>
            <a:r>
              <a:rPr lang="en-US" dirty="0" err="1"/>
              <a:t>Objasnite</a:t>
            </a:r>
            <a:r>
              <a:rPr lang="hr-HR" dirty="0"/>
              <a:t>. (1)</a:t>
            </a:r>
          </a:p>
          <a:p>
            <a:pPr marL="342900" indent="-342900">
              <a:buFontTx/>
              <a:buAutoNum type="arabicPeriod"/>
            </a:pPr>
            <a:r>
              <a:rPr lang="hr-HR" dirty="0">
                <a:ea typeface="Times New Roman" panose="02020603050405020304" pitchFamily="18" charset="0"/>
              </a:rPr>
              <a:t>Koje biste kontrole uključili u određivanje </a:t>
            </a:r>
            <a:r>
              <a:rPr lang="hr-HR" dirty="0" err="1">
                <a:ea typeface="Times New Roman" panose="02020603050405020304" pitchFamily="18" charset="0"/>
              </a:rPr>
              <a:t>unutarstanične</a:t>
            </a:r>
            <a:r>
              <a:rPr lang="hr-HR" dirty="0">
                <a:ea typeface="Times New Roman" panose="02020603050405020304" pitchFamily="18" charset="0"/>
              </a:rPr>
              <a:t> lokalizacije nekog proteina obilježenog zelenim fluorescirajućim proteinom (GFP) na N-terminalnom kraju (protein se može pratiti na temelju fluorescencije fluorescentnim mikroskopom bez antitijela)  u </a:t>
            </a:r>
            <a:r>
              <a:rPr lang="en-US" dirty="0" err="1">
                <a:ea typeface="Times New Roman" panose="02020603050405020304" pitchFamily="18" charset="0"/>
              </a:rPr>
              <a:t>modelnim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hr-HR" dirty="0">
                <a:ea typeface="Times New Roman" panose="02020603050405020304" pitchFamily="18" charset="0"/>
              </a:rPr>
              <a:t>stanicama. </a:t>
            </a:r>
            <a:r>
              <a:rPr lang="en-US" dirty="0" err="1">
                <a:ea typeface="Times New Roman" panose="02020603050405020304" pitchFamily="18" charset="0"/>
              </a:rPr>
              <a:t>Konstrukt</a:t>
            </a:r>
            <a:r>
              <a:rPr lang="en-US" dirty="0">
                <a:ea typeface="Times New Roman" panose="02020603050405020304" pitchFamily="18" charset="0"/>
              </a:rPr>
              <a:t> se u </a:t>
            </a:r>
            <a:r>
              <a:rPr lang="en-US" dirty="0" err="1">
                <a:ea typeface="Times New Roman" panose="02020603050405020304" pitchFamily="18" charset="0"/>
              </a:rPr>
              <a:t>stanice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unosi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klasi</a:t>
            </a:r>
            <a:r>
              <a:rPr lang="hr-HR" dirty="0">
                <a:ea typeface="Times New Roman" panose="02020603050405020304" pitchFamily="18" charset="0"/>
              </a:rPr>
              <a:t>č</a:t>
            </a:r>
            <a:r>
              <a:rPr lang="en-US" dirty="0" err="1">
                <a:ea typeface="Times New Roman" panose="02020603050405020304" pitchFamily="18" charset="0"/>
              </a:rPr>
              <a:t>nim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postupkom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transformacije</a:t>
            </a:r>
            <a:r>
              <a:rPr lang="en-US" dirty="0">
                <a:ea typeface="Times New Roman" panose="02020603050405020304" pitchFamily="18" charset="0"/>
              </a:rPr>
              <a:t>. </a:t>
            </a:r>
            <a:r>
              <a:rPr lang="en-US" dirty="0" err="1">
                <a:ea typeface="Times New Roman" panose="02020603050405020304" pitchFamily="18" charset="0"/>
              </a:rPr>
              <a:t>Navedite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uz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obrazlo</a:t>
            </a:r>
            <a:r>
              <a:rPr lang="hr-HR" dirty="0">
                <a:ea typeface="Times New Roman" panose="02020603050405020304" pitchFamily="18" charset="0"/>
              </a:rPr>
              <a:t>ž</a:t>
            </a:r>
            <a:r>
              <a:rPr lang="en-US" dirty="0" err="1">
                <a:ea typeface="Times New Roman" panose="02020603050405020304" pitchFamily="18" charset="0"/>
              </a:rPr>
              <a:t>enje</a:t>
            </a:r>
            <a:r>
              <a:rPr lang="en-US" dirty="0">
                <a:ea typeface="Times New Roman" panose="02020603050405020304" pitchFamily="18" charset="0"/>
              </a:rPr>
              <a:t> nu</a:t>
            </a:r>
            <a:r>
              <a:rPr lang="hr-HR" dirty="0">
                <a:ea typeface="Times New Roman" panose="02020603050405020304" pitchFamily="18" charset="0"/>
              </a:rPr>
              <a:t>ž</a:t>
            </a:r>
            <a:r>
              <a:rPr lang="en-US" dirty="0">
                <a:ea typeface="Times New Roman" panose="02020603050405020304" pitchFamily="18" charset="0"/>
              </a:rPr>
              <a:t>ne </a:t>
            </a:r>
            <a:r>
              <a:rPr lang="en-US" dirty="0" err="1">
                <a:ea typeface="Times New Roman" panose="02020603050405020304" pitchFamily="18" charset="0"/>
              </a:rPr>
              <a:t>kontrole</a:t>
            </a:r>
            <a:r>
              <a:rPr lang="en-US" dirty="0">
                <a:ea typeface="Times New Roman" panose="02020603050405020304" pitchFamily="18" charset="0"/>
              </a:rPr>
              <a:t> u </a:t>
            </a:r>
            <a:r>
              <a:rPr lang="en-US" dirty="0" err="1">
                <a:ea typeface="Times New Roman" panose="02020603050405020304" pitchFamily="18" charset="0"/>
              </a:rPr>
              <a:t>ovom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eksperimentu</a:t>
            </a:r>
            <a:r>
              <a:rPr lang="en-US" dirty="0">
                <a:ea typeface="Times New Roman" panose="02020603050405020304" pitchFamily="18" charset="0"/>
              </a:rPr>
              <a:t>.</a:t>
            </a:r>
            <a:r>
              <a:rPr lang="hr-HR" dirty="0">
                <a:ea typeface="Times New Roman" panose="02020603050405020304" pitchFamily="18" charset="0"/>
              </a:rPr>
              <a:t> Obrazložite ulogu svake kontrole. (1)</a:t>
            </a:r>
          </a:p>
          <a:p>
            <a:pPr marL="342900" indent="-342900">
              <a:buFontTx/>
              <a:buAutoNum type="arabicPeriod"/>
            </a:pPr>
            <a:r>
              <a:rPr lang="hr-HR" dirty="0"/>
              <a:t>Analizirate </a:t>
            </a:r>
            <a:r>
              <a:rPr lang="hr-HR" dirty="0" err="1"/>
              <a:t>metilaciju</a:t>
            </a:r>
            <a:r>
              <a:rPr lang="hr-HR" dirty="0"/>
              <a:t> </a:t>
            </a:r>
            <a:r>
              <a:rPr lang="hr-HR" dirty="0" err="1"/>
              <a:t>citozina</a:t>
            </a:r>
            <a:r>
              <a:rPr lang="hr-HR" dirty="0"/>
              <a:t> upotrebom </a:t>
            </a:r>
            <a:r>
              <a:rPr lang="hr-HR" dirty="0" err="1"/>
              <a:t>izoshizomera</a:t>
            </a:r>
            <a:r>
              <a:rPr lang="hr-HR" dirty="0"/>
              <a:t> </a:t>
            </a:r>
            <a:r>
              <a:rPr lang="hr-HR" dirty="0" err="1"/>
              <a:t>Hpa</a:t>
            </a:r>
            <a:r>
              <a:rPr lang="hr-HR" dirty="0"/>
              <a:t> II i </a:t>
            </a:r>
            <a:r>
              <a:rPr lang="hr-HR" dirty="0" err="1"/>
              <a:t>Msp</a:t>
            </a:r>
            <a:r>
              <a:rPr lang="hr-HR" dirty="0"/>
              <a:t> I (to su restrikcijske </a:t>
            </a:r>
            <a:r>
              <a:rPr lang="hr-HR" dirty="0" err="1"/>
              <a:t>endonukleaze</a:t>
            </a:r>
            <a:r>
              <a:rPr lang="hr-HR" dirty="0"/>
              <a:t>, koje cijepaju CCGG slijed, no </a:t>
            </a:r>
            <a:r>
              <a:rPr lang="hr-HR" dirty="0" err="1"/>
              <a:t>HpaII</a:t>
            </a:r>
            <a:r>
              <a:rPr lang="hr-HR" dirty="0"/>
              <a:t> ga cijepa ako je </a:t>
            </a:r>
            <a:r>
              <a:rPr lang="hr-HR" dirty="0" err="1"/>
              <a:t>nemetiliran</a:t>
            </a:r>
            <a:r>
              <a:rPr lang="hr-HR" dirty="0"/>
              <a:t> a </a:t>
            </a:r>
            <a:r>
              <a:rPr lang="hr-HR" dirty="0" err="1"/>
              <a:t>MspI</a:t>
            </a:r>
            <a:r>
              <a:rPr lang="hr-HR" dirty="0"/>
              <a:t> ga cijepa </a:t>
            </a:r>
            <a:r>
              <a:rPr lang="hr-HR" dirty="0" err="1"/>
              <a:t>nemetiliranog</a:t>
            </a:r>
            <a:r>
              <a:rPr lang="hr-HR" dirty="0"/>
              <a:t> ali i u slučaju kada je unutarnji </a:t>
            </a:r>
            <a:r>
              <a:rPr lang="hr-HR" dirty="0" err="1"/>
              <a:t>citozin</a:t>
            </a:r>
            <a:r>
              <a:rPr lang="hr-HR" dirty="0"/>
              <a:t> </a:t>
            </a:r>
            <a:r>
              <a:rPr lang="hr-HR" dirty="0" err="1"/>
              <a:t>metiliran</a:t>
            </a:r>
            <a:r>
              <a:rPr lang="hr-HR" dirty="0"/>
              <a:t>, </a:t>
            </a:r>
            <a:r>
              <a:rPr lang="hr-HR" dirty="0" err="1"/>
              <a:t>CmCGG</a:t>
            </a:r>
            <a:r>
              <a:rPr lang="hr-HR" dirty="0"/>
              <a:t>). </a:t>
            </a:r>
            <a:r>
              <a:rPr lang="hr-HR" dirty="0" smtClean="0"/>
              <a:t>Vi </a:t>
            </a:r>
            <a:r>
              <a:rPr lang="hr-HR" dirty="0"/>
              <a:t>morate donijeti zaključke o </a:t>
            </a:r>
            <a:r>
              <a:rPr lang="hr-HR" dirty="0" smtClean="0"/>
              <a:t>tome je li </a:t>
            </a:r>
            <a:r>
              <a:rPr lang="hr-HR" dirty="0" err="1" smtClean="0"/>
              <a:t>metilacija</a:t>
            </a:r>
            <a:r>
              <a:rPr lang="hr-HR" dirty="0" smtClean="0"/>
              <a:t> viša u korijenu ili izdanku. </a:t>
            </a:r>
            <a:r>
              <a:rPr lang="hr-HR" dirty="0"/>
              <a:t>Nažalost efikasnost cijepanja oba enzima nije </a:t>
            </a:r>
            <a:r>
              <a:rPr lang="hr-HR" dirty="0" smtClean="0"/>
              <a:t>ista i dok </a:t>
            </a:r>
            <a:r>
              <a:rPr lang="hr-HR" dirty="0" err="1" smtClean="0"/>
              <a:t>HpaII</a:t>
            </a:r>
            <a:r>
              <a:rPr lang="hr-HR" dirty="0" smtClean="0"/>
              <a:t> nakon 2 sata postiže potpunu digestiju (cijepa sve gdje može), </a:t>
            </a:r>
            <a:r>
              <a:rPr lang="hr-HR" dirty="0" err="1" smtClean="0"/>
              <a:t>MspI</a:t>
            </a:r>
            <a:r>
              <a:rPr lang="hr-HR" dirty="0" smtClean="0"/>
              <a:t> nikada ne doseže efikasnost potpune digestije, što onemogućuje jednostavnu usporedbu. </a:t>
            </a:r>
            <a:r>
              <a:rPr lang="hr-HR" dirty="0" smtClean="0">
                <a:ea typeface="Times New Roman" panose="02020603050405020304" pitchFamily="18" charset="0"/>
              </a:rPr>
              <a:t>Biste </a:t>
            </a:r>
            <a:r>
              <a:rPr lang="hr-HR" dirty="0">
                <a:ea typeface="Times New Roman" panose="02020603050405020304" pitchFamily="18" charset="0"/>
              </a:rPr>
              <a:t>li odabrali dizajn između subjekata ili unutar subjekta i zašto</a:t>
            </a:r>
            <a:r>
              <a:rPr lang="en-US" dirty="0">
                <a:ea typeface="Times New Roman" panose="02020603050405020304" pitchFamily="18" charset="0"/>
              </a:rPr>
              <a:t>?</a:t>
            </a:r>
            <a:r>
              <a:rPr lang="hr-HR" dirty="0">
                <a:ea typeface="Times New Roman" panose="02020603050405020304" pitchFamily="18" charset="0"/>
              </a:rPr>
              <a:t> Opišite kako bi proveli tretman. (2)</a:t>
            </a:r>
            <a:endParaRPr lang="en-US" dirty="0">
              <a:ea typeface="Times New Roman" panose="02020603050405020304" pitchFamily="18" charset="0"/>
            </a:endParaRPr>
          </a:p>
          <a:p>
            <a:endParaRPr lang="hr-HR" dirty="0"/>
          </a:p>
          <a:p>
            <a:endParaRPr lang="en-US" dirty="0"/>
          </a:p>
          <a:p>
            <a:pPr marL="342900" indent="-342900">
              <a:buAutoNum type="arabicPeriod"/>
            </a:pPr>
            <a:endParaRPr lang="hr-H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104" y="5376531"/>
            <a:ext cx="3104998" cy="14814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13198" y="5425274"/>
            <a:ext cx="8034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Zaključci o </a:t>
            </a:r>
            <a:r>
              <a:rPr lang="hr-HR" dirty="0" err="1"/>
              <a:t>metilaciji</a:t>
            </a:r>
            <a:r>
              <a:rPr lang="hr-HR" dirty="0"/>
              <a:t> temelje se na produktima </a:t>
            </a:r>
            <a:r>
              <a:rPr lang="hr-HR" dirty="0" err="1"/>
              <a:t>PCRa</a:t>
            </a:r>
            <a:r>
              <a:rPr lang="hr-HR" dirty="0"/>
              <a:t> nakon cijepanja. Ako je u tretmanu fragment </a:t>
            </a:r>
            <a:r>
              <a:rPr lang="hr-HR" dirty="0" err="1"/>
              <a:t>metiliran</a:t>
            </a:r>
            <a:r>
              <a:rPr lang="hr-HR" dirty="0"/>
              <a:t> na unutarnjem C biti će </a:t>
            </a:r>
            <a:r>
              <a:rPr lang="hr-HR" dirty="0" err="1"/>
              <a:t>umnozen</a:t>
            </a:r>
            <a:r>
              <a:rPr lang="hr-HR" dirty="0"/>
              <a:t> u </a:t>
            </a:r>
            <a:r>
              <a:rPr lang="hr-HR" dirty="0" err="1"/>
              <a:t>PCRu</a:t>
            </a:r>
            <a:r>
              <a:rPr lang="hr-HR" dirty="0"/>
              <a:t> nakon digestije s </a:t>
            </a:r>
            <a:r>
              <a:rPr lang="hr-HR" dirty="0" err="1"/>
              <a:t>HpaII</a:t>
            </a:r>
            <a:r>
              <a:rPr lang="hr-HR" dirty="0"/>
              <a:t> koji ga nije pocijepao, ali izostaje nakon tretmana s </a:t>
            </a:r>
            <a:r>
              <a:rPr lang="hr-HR" dirty="0" err="1"/>
              <a:t>MspI</a:t>
            </a:r>
            <a:r>
              <a:rPr lang="hr-HR" dirty="0"/>
              <a:t>. Za razliku od </a:t>
            </a:r>
            <a:r>
              <a:rPr lang="hr-HR" dirty="0" err="1"/>
              <a:t>Hpa</a:t>
            </a:r>
            <a:r>
              <a:rPr lang="hr-HR" dirty="0"/>
              <a:t> II, </a:t>
            </a:r>
            <a:r>
              <a:rPr lang="hr-HR" dirty="0" err="1"/>
              <a:t>MspI</a:t>
            </a:r>
            <a:r>
              <a:rPr lang="hr-HR" dirty="0"/>
              <a:t> je enzim niske funkcionalnosti.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92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</TotalTime>
  <Words>336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noname</dc:creator>
  <cp:lastModifiedBy>noname</cp:lastModifiedBy>
  <cp:revision>25</cp:revision>
  <dcterms:created xsi:type="dcterms:W3CDTF">2023-11-08T19:55:45Z</dcterms:created>
  <dcterms:modified xsi:type="dcterms:W3CDTF">2023-11-17T21:26:19Z</dcterms:modified>
</cp:coreProperties>
</file>