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 Math" panose="02040503050406030204" pitchFamily="18" charset="0"/>
      <p:regular r:id="rId9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74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68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00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0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69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58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39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62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54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98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752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DB31-67F9-4D25-BBA4-87178B95A17E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EFE9-03AA-4C8A-BF6F-D68730505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10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niOkvir 45"/>
              <p:cNvSpPr txBox="1"/>
              <p:nvPr/>
            </p:nvSpPr>
            <p:spPr>
              <a:xfrm>
                <a:off x="7036678" y="2065183"/>
                <a:ext cx="763301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(0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  <m:r>
                      <a:rPr lang="hr-H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6" name="TekstniOkvir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678" y="2065183"/>
                <a:ext cx="763301" cy="768928"/>
              </a:xfrm>
              <a:prstGeom prst="rect">
                <a:avLst/>
              </a:prstGeom>
              <a:blipFill>
                <a:blip r:embed="rId2"/>
                <a:stretch>
                  <a:fillRect l="-6349" t="-5556" r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avni poveznik 20"/>
          <p:cNvCxnSpPr>
            <a:stCxn id="9" idx="1"/>
            <a:endCxn id="9" idx="5"/>
          </p:cNvCxnSpPr>
          <p:nvPr/>
        </p:nvCxnSpPr>
        <p:spPr>
          <a:xfrm>
            <a:off x="6510697" y="993478"/>
            <a:ext cx="3148838" cy="30583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uk 28"/>
          <p:cNvSpPr/>
          <p:nvPr/>
        </p:nvSpPr>
        <p:spPr>
          <a:xfrm rot="5400000">
            <a:off x="5471355" y="-1916284"/>
            <a:ext cx="5253965" cy="5632927"/>
          </a:xfrm>
          <a:prstGeom prst="arc">
            <a:avLst>
              <a:gd name="adj1" fmla="val 18459756"/>
              <a:gd name="adj2" fmla="val 3131621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5205738"/>
                  </p:ext>
                </p:extLst>
              </p:nvPr>
            </p:nvGraphicFramePr>
            <p:xfrm>
              <a:off x="284677" y="1941801"/>
              <a:ext cx="4752273" cy="10064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28030">
                      <a:extLst>
                        <a:ext uri="{9D8B030D-6E8A-4147-A177-3AD203B41FA5}">
                          <a16:colId xmlns:a16="http://schemas.microsoft.com/office/drawing/2014/main" val="3136349453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4061342996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401804981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2829782901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1977631305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1808329174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406583410"/>
                        </a:ext>
                      </a:extLst>
                    </a:gridCol>
                    <a:gridCol w="551616">
                      <a:extLst>
                        <a:ext uri="{9D8B030D-6E8A-4147-A177-3AD203B41FA5}">
                          <a16:colId xmlns:a16="http://schemas.microsoft.com/office/drawing/2014/main" val="279902293"/>
                        </a:ext>
                      </a:extLst>
                    </a:gridCol>
                    <a:gridCol w="504447">
                      <a:extLst>
                        <a:ext uri="{9D8B030D-6E8A-4147-A177-3AD203B41FA5}">
                          <a16:colId xmlns:a16="http://schemas.microsoft.com/office/drawing/2014/main" val="3127433330"/>
                        </a:ext>
                      </a:extLst>
                    </a:gridCol>
                  </a:tblGrid>
                  <a:tr h="61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1800" b="1" kern="1200" dirty="0">
                            <a:solidFill>
                              <a:schemeClr val="tx1"/>
                            </a:solidFill>
                            <a:effectLst/>
                            <a:latin typeface="Calibri (tijelo)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m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2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3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4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6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1800" b="1" kern="1200" dirty="0">
                            <a:solidFill>
                              <a:schemeClr val="tx1"/>
                            </a:solidFill>
                            <a:effectLst/>
                            <a:latin typeface="Calibri (tijelo)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o.f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z.f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477438"/>
                      </a:ext>
                    </a:extLst>
                  </a:tr>
                  <a:tr h="236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+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7328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5205738"/>
                  </p:ext>
                </p:extLst>
              </p:nvPr>
            </p:nvGraphicFramePr>
            <p:xfrm>
              <a:off x="284677" y="1941801"/>
              <a:ext cx="4752273" cy="10064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28030">
                      <a:extLst>
                        <a:ext uri="{9D8B030D-6E8A-4147-A177-3AD203B41FA5}">
                          <a16:colId xmlns:a16="http://schemas.microsoft.com/office/drawing/2014/main" val="3136349453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4061342996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401804981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2829782901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1977631305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1808329174"/>
                        </a:ext>
                      </a:extLst>
                    </a:gridCol>
                    <a:gridCol w="528030">
                      <a:extLst>
                        <a:ext uri="{9D8B030D-6E8A-4147-A177-3AD203B41FA5}">
                          <a16:colId xmlns:a16="http://schemas.microsoft.com/office/drawing/2014/main" val="406583410"/>
                        </a:ext>
                      </a:extLst>
                    </a:gridCol>
                    <a:gridCol w="551616">
                      <a:extLst>
                        <a:ext uri="{9D8B030D-6E8A-4147-A177-3AD203B41FA5}">
                          <a16:colId xmlns:a16="http://schemas.microsoft.com/office/drawing/2014/main" val="279902293"/>
                        </a:ext>
                      </a:extLst>
                    </a:gridCol>
                    <a:gridCol w="504447">
                      <a:extLst>
                        <a:ext uri="{9D8B030D-6E8A-4147-A177-3AD203B41FA5}">
                          <a16:colId xmlns:a16="http://schemas.microsoft.com/office/drawing/2014/main" val="3127433330"/>
                        </a:ext>
                      </a:extLst>
                    </a:gridCol>
                  </a:tblGrid>
                  <a:tr h="640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49" t="-4717" r="-800000" b="-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m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2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3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4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6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6977" t="-4717" r="-204651" b="-71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o.f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z.f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4774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+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7328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kstniOkvir 4"/>
          <p:cNvSpPr txBox="1"/>
          <p:nvPr/>
        </p:nvSpPr>
        <p:spPr>
          <a:xfrm>
            <a:off x="1957267" y="3172470"/>
            <a:ext cx="14193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C, 3P, </a:t>
            </a:r>
            <a:r>
              <a:rPr lang="hr-HR" dirty="0" smtClean="0"/>
              <a:t>3L</a:t>
            </a:r>
            <a:r>
              <a:rPr lang="hr-HR" baseline="30000" dirty="0" smtClean="0"/>
              <a:t>2,</a:t>
            </a:r>
            <a:r>
              <a:rPr lang="hr-HR" dirty="0" smtClean="0"/>
              <a:t> 4L</a:t>
            </a:r>
            <a:r>
              <a:rPr lang="hr-HR" baseline="30000" dirty="0" smtClean="0"/>
              <a:t>3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638026" y="3766059"/>
                <a:ext cx="4059862" cy="14437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hr-HR" dirty="0"/>
              </a:p>
              <a:p>
                <a:endParaRPr lang="hr-HR" dirty="0" smtClean="0"/>
              </a:p>
              <a:p>
                <a:r>
                  <a:rPr lang="hr-HR" dirty="0" smtClean="0"/>
                  <a:t>pentagonska </a:t>
                </a:r>
                <a:r>
                  <a:rPr lang="hr-HR" dirty="0" err="1" smtClean="0"/>
                  <a:t>hemiedrija</a:t>
                </a:r>
                <a:r>
                  <a:rPr lang="hr-HR" dirty="0" smtClean="0"/>
                  <a:t> kubičnog sustava</a:t>
                </a:r>
              </a:p>
              <a:p>
                <a:r>
                  <a:rPr lang="hr-HR" dirty="0" err="1" smtClean="0"/>
                  <a:t>disdodekaedarska</a:t>
                </a:r>
                <a:r>
                  <a:rPr lang="hr-HR" dirty="0" smtClean="0"/>
                  <a:t> klasa</a:t>
                </a:r>
                <a:endParaRPr lang="hr-HR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26" y="3766059"/>
                <a:ext cx="4059862" cy="1443729"/>
              </a:xfrm>
              <a:prstGeom prst="rect">
                <a:avLst/>
              </a:prstGeom>
              <a:blipFill>
                <a:blip r:embed="rId4"/>
                <a:stretch>
                  <a:fillRect l="-1198" r="-1048" b="-54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/>
              <p:cNvSpPr txBox="1"/>
              <p:nvPr/>
            </p:nvSpPr>
            <p:spPr>
              <a:xfrm>
                <a:off x="1299123" y="5468949"/>
                <a:ext cx="273560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Kubični kristalni sustav</a:t>
                </a:r>
              </a:p>
              <a:p>
                <a:r>
                  <a:rPr lang="hr-HR" dirty="0" smtClean="0"/>
                  <a:t>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 smtClean="0"/>
                  <a:t> b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 smtClean="0"/>
                  <a:t> c	      </a:t>
                </a:r>
                <a:r>
                  <a:rPr lang="el-GR" dirty="0" smtClean="0"/>
                  <a:t>α</a:t>
                </a:r>
                <a:r>
                  <a:rPr lang="hr-HR" dirty="0" smtClean="0"/>
                  <a:t> = </a:t>
                </a:r>
                <a:r>
                  <a:rPr lang="el-GR" dirty="0" smtClean="0"/>
                  <a:t>β</a:t>
                </a:r>
                <a:r>
                  <a:rPr lang="hr-HR" dirty="0" smtClean="0"/>
                  <a:t> = </a:t>
                </a:r>
                <a:r>
                  <a:rPr lang="el-GR" dirty="0" smtClean="0"/>
                  <a:t>γ</a:t>
                </a:r>
                <a:r>
                  <a:rPr lang="hr-HR" dirty="0" smtClean="0"/>
                  <a:t> = 90°</a:t>
                </a:r>
                <a:endParaRPr lang="hr-HR" dirty="0"/>
              </a:p>
            </p:txBody>
          </p:sp>
        </mc:Choice>
        <mc:Fallback xmlns="">
          <p:sp>
            <p:nvSpPr>
              <p:cNvPr id="8" name="TekstniOkvi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23" y="5468949"/>
                <a:ext cx="2735603" cy="646331"/>
              </a:xfrm>
              <a:prstGeom prst="rect">
                <a:avLst/>
              </a:prstGeom>
              <a:blipFill>
                <a:blip r:embed="rId5"/>
                <a:stretch>
                  <a:fillRect l="-1552" t="-3704" r="-1552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a 8"/>
          <p:cNvSpPr/>
          <p:nvPr/>
        </p:nvSpPr>
        <p:spPr>
          <a:xfrm>
            <a:off x="5858552" y="360080"/>
            <a:ext cx="4453128" cy="43251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10"/>
          <p:cNvCxnSpPr>
            <a:stCxn id="9" idx="0"/>
            <a:endCxn id="9" idx="4"/>
          </p:cNvCxnSpPr>
          <p:nvPr/>
        </p:nvCxnSpPr>
        <p:spPr>
          <a:xfrm>
            <a:off x="8085116" y="360080"/>
            <a:ext cx="0" cy="432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>
            <a:stCxn id="9" idx="2"/>
            <a:endCxn id="9" idx="6"/>
          </p:cNvCxnSpPr>
          <p:nvPr/>
        </p:nvCxnSpPr>
        <p:spPr>
          <a:xfrm>
            <a:off x="5858552" y="2522636"/>
            <a:ext cx="445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7885091" y="4602896"/>
            <a:ext cx="400050" cy="1645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5783114" y="2374046"/>
            <a:ext cx="150876" cy="2971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10236242" y="2374046"/>
            <a:ext cx="150876" cy="2971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8009678" y="2374046"/>
            <a:ext cx="150876" cy="2971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/>
          <p:cNvSpPr/>
          <p:nvPr/>
        </p:nvSpPr>
        <p:spPr>
          <a:xfrm>
            <a:off x="7886617" y="277784"/>
            <a:ext cx="400050" cy="1645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Ravni poveznik 22"/>
          <p:cNvCxnSpPr>
            <a:stCxn id="9" idx="7"/>
            <a:endCxn id="9" idx="3"/>
          </p:cNvCxnSpPr>
          <p:nvPr/>
        </p:nvCxnSpPr>
        <p:spPr>
          <a:xfrm flipH="1">
            <a:off x="6510697" y="993478"/>
            <a:ext cx="3148838" cy="30583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uk 26"/>
          <p:cNvSpPr/>
          <p:nvPr/>
        </p:nvSpPr>
        <p:spPr>
          <a:xfrm>
            <a:off x="3842508" y="-176393"/>
            <a:ext cx="5310473" cy="5421085"/>
          </a:xfrm>
          <a:prstGeom prst="arc">
            <a:avLst>
              <a:gd name="adj1" fmla="val 18423732"/>
              <a:gd name="adj2" fmla="val 3131621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Luk 27"/>
          <p:cNvSpPr/>
          <p:nvPr/>
        </p:nvSpPr>
        <p:spPr>
          <a:xfrm rot="16386763">
            <a:off x="5516114" y="1293295"/>
            <a:ext cx="5177024" cy="5409316"/>
          </a:xfrm>
          <a:prstGeom prst="arc">
            <a:avLst>
              <a:gd name="adj1" fmla="val 18111924"/>
              <a:gd name="adj2" fmla="val 3131621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Luk 29"/>
          <p:cNvSpPr/>
          <p:nvPr/>
        </p:nvSpPr>
        <p:spPr>
          <a:xfrm rot="10800000">
            <a:off x="7030526" y="-190987"/>
            <a:ext cx="5310473" cy="5421085"/>
          </a:xfrm>
          <a:prstGeom prst="arc">
            <a:avLst>
              <a:gd name="adj1" fmla="val 18423732"/>
              <a:gd name="adj2" fmla="val 3131621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Jednakokračni trokut 1"/>
          <p:cNvSpPr/>
          <p:nvPr/>
        </p:nvSpPr>
        <p:spPr>
          <a:xfrm rot="2806734">
            <a:off x="7055622" y="3195656"/>
            <a:ext cx="347472" cy="319469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Jednakokračni trokut 21"/>
          <p:cNvSpPr/>
          <p:nvPr/>
        </p:nvSpPr>
        <p:spPr>
          <a:xfrm rot="18556410">
            <a:off x="8777931" y="3195656"/>
            <a:ext cx="347472" cy="319469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Jednakokračni trokut 24"/>
          <p:cNvSpPr/>
          <p:nvPr/>
        </p:nvSpPr>
        <p:spPr>
          <a:xfrm rot="1055545">
            <a:off x="7032749" y="1426750"/>
            <a:ext cx="347472" cy="319469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Jednakokračni trokut 25"/>
          <p:cNvSpPr/>
          <p:nvPr/>
        </p:nvSpPr>
        <p:spPr>
          <a:xfrm rot="20752506">
            <a:off x="8800343" y="1446287"/>
            <a:ext cx="347472" cy="319469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316" y="125156"/>
            <a:ext cx="1496686" cy="1585708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>
            <a:off x="7990725" y="3774477"/>
            <a:ext cx="198407" cy="19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ipsa 33"/>
          <p:cNvSpPr/>
          <p:nvPr/>
        </p:nvSpPr>
        <p:spPr>
          <a:xfrm>
            <a:off x="7990725" y="891252"/>
            <a:ext cx="198407" cy="19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ipsa 34"/>
          <p:cNvSpPr/>
          <p:nvPr/>
        </p:nvSpPr>
        <p:spPr>
          <a:xfrm>
            <a:off x="8638028" y="2420351"/>
            <a:ext cx="198407" cy="19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ipsa 35"/>
          <p:cNvSpPr/>
          <p:nvPr/>
        </p:nvSpPr>
        <p:spPr>
          <a:xfrm>
            <a:off x="7335487" y="2420351"/>
            <a:ext cx="198407" cy="19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ipsa 36"/>
          <p:cNvSpPr/>
          <p:nvPr/>
        </p:nvSpPr>
        <p:spPr>
          <a:xfrm>
            <a:off x="9995059" y="3353207"/>
            <a:ext cx="198407" cy="19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lipsa 37"/>
          <p:cNvSpPr/>
          <p:nvPr/>
        </p:nvSpPr>
        <p:spPr>
          <a:xfrm>
            <a:off x="5971446" y="3353207"/>
            <a:ext cx="198407" cy="19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Elipsa 38"/>
          <p:cNvSpPr/>
          <p:nvPr/>
        </p:nvSpPr>
        <p:spPr>
          <a:xfrm>
            <a:off x="9989412" y="1463726"/>
            <a:ext cx="198407" cy="19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Elipsa 39"/>
          <p:cNvSpPr/>
          <p:nvPr/>
        </p:nvSpPr>
        <p:spPr>
          <a:xfrm>
            <a:off x="5978852" y="1465164"/>
            <a:ext cx="198407" cy="19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niOkvir 23"/>
          <p:cNvSpPr txBox="1"/>
          <p:nvPr/>
        </p:nvSpPr>
        <p:spPr>
          <a:xfrm>
            <a:off x="10024015" y="3473925"/>
            <a:ext cx="761747" cy="37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 smtClean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(120)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niOkvir 40"/>
              <p:cNvSpPr txBox="1"/>
              <p:nvPr/>
            </p:nvSpPr>
            <p:spPr>
              <a:xfrm>
                <a:off x="10041506" y="1139807"/>
                <a:ext cx="736099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hr-HR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20)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kstniOkvir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506" y="1139807"/>
                <a:ext cx="736099" cy="389337"/>
              </a:xfrm>
              <a:prstGeom prst="rect">
                <a:avLst/>
              </a:prstGeom>
              <a:blipFill>
                <a:blip r:embed="rId7"/>
                <a:stretch>
                  <a:fillRect l="-6612" t="-10938" r="-7438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niOkvir 41"/>
              <p:cNvSpPr txBox="1"/>
              <p:nvPr/>
            </p:nvSpPr>
            <p:spPr>
              <a:xfrm>
                <a:off x="5514104" y="3499804"/>
                <a:ext cx="761747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hr-HR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kstniOkvi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104" y="3499804"/>
                <a:ext cx="761747" cy="389337"/>
              </a:xfrm>
              <a:prstGeom prst="rect">
                <a:avLst/>
              </a:prstGeom>
              <a:blipFill>
                <a:blip r:embed="rId8"/>
                <a:stretch>
                  <a:fillRect l="-7200" t="-9375" r="-6400" b="-17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5376690" y="1152296"/>
                <a:ext cx="761747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hr-HR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90" y="1152296"/>
                <a:ext cx="761747" cy="389337"/>
              </a:xfrm>
              <a:prstGeom prst="rect">
                <a:avLst/>
              </a:prstGeom>
              <a:blipFill>
                <a:blip r:embed="rId9"/>
                <a:stretch>
                  <a:fillRect l="-6400" t="-9375" r="-7200" b="-17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niOkvir 43"/>
              <p:cNvSpPr txBox="1"/>
              <p:nvPr/>
            </p:nvSpPr>
            <p:spPr>
              <a:xfrm>
                <a:off x="9765705" y="4298210"/>
                <a:ext cx="224530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dirty="0" err="1" smtClean="0"/>
                  <a:t>Weissovi</a:t>
                </a:r>
                <a:r>
                  <a:rPr lang="hr-HR" dirty="0" smtClean="0"/>
                  <a:t> koeficijenti:</a:t>
                </a:r>
                <a:br>
                  <a:rPr lang="hr-HR" dirty="0" smtClean="0"/>
                </a:br>
                <a:r>
                  <a:rPr lang="hr-HR" dirty="0" smtClean="0"/>
                  <a:t>1a</a:t>
                </a:r>
                <a:r>
                  <a:rPr lang="hr-HR" baseline="-25000" dirty="0" smtClean="0"/>
                  <a:t>1</a:t>
                </a:r>
                <a:r>
                  <a:rPr lang="hr-HR" dirty="0" smtClean="0"/>
                  <a:t>: ½a</a:t>
                </a:r>
                <a:r>
                  <a:rPr lang="hr-HR" baseline="-25000" dirty="0" smtClean="0"/>
                  <a:t>2</a:t>
                </a:r>
                <a:r>
                  <a:rPr lang="hr-HR" dirty="0" smtClean="0"/>
                  <a:t>: </a:t>
                </a:r>
                <a14:m>
                  <m:oMath xmlns:m="http://schemas.openxmlformats.org/officeDocument/2006/math">
                    <m:r>
                      <a:rPr lang="hr-HR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hr-HR" dirty="0" smtClean="0"/>
                  <a:t>a</a:t>
                </a:r>
                <a:r>
                  <a:rPr lang="hr-HR" baseline="-25000" dirty="0" smtClean="0"/>
                  <a:t>3</a:t>
                </a:r>
                <a:r>
                  <a:rPr lang="hr-HR" dirty="0" smtClean="0"/>
                  <a:t> </a:t>
                </a:r>
              </a:p>
              <a:p>
                <a:r>
                  <a:rPr lang="hr-HR" dirty="0" err="1" smtClean="0"/>
                  <a:t>Millerov</a:t>
                </a:r>
                <a:r>
                  <a:rPr lang="hr-HR" dirty="0" smtClean="0"/>
                  <a:t> indeks: (120)</a:t>
                </a:r>
                <a:endParaRPr lang="en-GB" dirty="0"/>
              </a:p>
            </p:txBody>
          </p:sp>
        </mc:Choice>
        <mc:Fallback xmlns="">
          <p:sp>
            <p:nvSpPr>
              <p:cNvPr id="44" name="TekstniOkvir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705" y="4298210"/>
                <a:ext cx="2245306" cy="923330"/>
              </a:xfrm>
              <a:prstGeom prst="rect">
                <a:avLst/>
              </a:prstGeom>
              <a:blipFill>
                <a:blip r:embed="rId10"/>
                <a:stretch>
                  <a:fillRect l="-2162" t="-2597" r="-270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kstniOkvir 44"/>
          <p:cNvSpPr txBox="1"/>
          <p:nvPr/>
        </p:nvSpPr>
        <p:spPr>
          <a:xfrm>
            <a:off x="8450405" y="2069734"/>
            <a:ext cx="79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(012)</a:t>
            </a:r>
            <a:endParaRPr lang="en-GB" dirty="0"/>
          </a:p>
        </p:txBody>
      </p:sp>
      <p:sp>
        <p:nvSpPr>
          <p:cNvPr id="47" name="TekstniOkvir 46"/>
          <p:cNvSpPr txBox="1"/>
          <p:nvPr/>
        </p:nvSpPr>
        <p:spPr>
          <a:xfrm>
            <a:off x="8114073" y="3541757"/>
            <a:ext cx="1135836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(201)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niOkvir 47"/>
              <p:cNvSpPr txBox="1"/>
              <p:nvPr/>
            </p:nvSpPr>
            <p:spPr>
              <a:xfrm>
                <a:off x="8069531" y="925834"/>
                <a:ext cx="761747" cy="768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hr-HR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01)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8" name="TekstniOkvir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531" y="925834"/>
                <a:ext cx="761747" cy="768928"/>
              </a:xfrm>
              <a:prstGeom prst="rect">
                <a:avLst/>
              </a:prstGeom>
              <a:blipFill>
                <a:blip r:embed="rId11"/>
                <a:stretch>
                  <a:fillRect l="-7200" t="-5556" r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Ravni poveznik sa strelicom 49"/>
          <p:cNvCxnSpPr/>
          <p:nvPr/>
        </p:nvCxnSpPr>
        <p:spPr>
          <a:xfrm>
            <a:off x="10093023" y="3600422"/>
            <a:ext cx="20157" cy="6739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kstniOkvir 52"/>
          <p:cNvSpPr txBox="1"/>
          <p:nvPr/>
        </p:nvSpPr>
        <p:spPr>
          <a:xfrm>
            <a:off x="5273513" y="5686659"/>
            <a:ext cx="56232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FORME:</a:t>
            </a:r>
          </a:p>
          <a:p>
            <a:r>
              <a:rPr lang="hr-HR" dirty="0" smtClean="0"/>
              <a:t>{120} pentagonski dodekaedar, 12 ploha, zatvorena forma</a:t>
            </a:r>
            <a:endParaRPr lang="en-GB" dirty="0"/>
          </a:p>
        </p:txBody>
      </p:sp>
      <p:sp>
        <p:nvSpPr>
          <p:cNvPr id="3" name="Elipsa 2"/>
          <p:cNvSpPr/>
          <p:nvPr/>
        </p:nvSpPr>
        <p:spPr>
          <a:xfrm>
            <a:off x="8041169" y="2474505"/>
            <a:ext cx="84882" cy="90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Luk 50"/>
          <p:cNvSpPr/>
          <p:nvPr/>
        </p:nvSpPr>
        <p:spPr>
          <a:xfrm rot="159248">
            <a:off x="4732531" y="-2381152"/>
            <a:ext cx="4172224" cy="7168508"/>
          </a:xfrm>
          <a:prstGeom prst="arc">
            <a:avLst>
              <a:gd name="adj1" fmla="val 20405839"/>
              <a:gd name="adj2" fmla="val 4615348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1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9" grpId="0" animBg="1"/>
      <p:bldP spid="5" grpId="0" animBg="1"/>
      <p:bldP spid="6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8" grpId="0" animBg="1"/>
      <p:bldP spid="30" grpId="0" animBg="1"/>
      <p:bldP spid="2" grpId="0" animBg="1"/>
      <p:bldP spid="22" grpId="0" animBg="1"/>
      <p:bldP spid="25" grpId="0" animBg="1"/>
      <p:bldP spid="26" grpId="0" animBg="1"/>
      <p:bldP spid="2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4" grpId="0"/>
      <p:bldP spid="41" grpId="0"/>
      <p:bldP spid="42" grpId="0"/>
      <p:bldP spid="43" grpId="0"/>
      <p:bldP spid="44" grpId="0" animBg="1"/>
      <p:bldP spid="45" grpId="0"/>
      <p:bldP spid="47" grpId="0"/>
      <p:bldP spid="48" grpId="0"/>
      <p:bldP spid="53" grpId="0" animBg="1"/>
      <p:bldP spid="3" grpId="0" animBg="1"/>
      <p:bldP spid="51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137</Words>
  <Application>Microsoft Office PowerPoint</Application>
  <PresentationFormat>Široki zaslon</PresentationFormat>
  <Paragraphs>37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8" baseType="lpstr">
      <vt:lpstr>Calibri Light</vt:lpstr>
      <vt:lpstr>Calibri</vt:lpstr>
      <vt:lpstr>Cambria Math</vt:lpstr>
      <vt:lpstr>Arial</vt:lpstr>
      <vt:lpstr>Times New Roman</vt:lpstr>
      <vt:lpstr>Calibri (tijelo)</vt:lpstr>
      <vt:lpstr>Tema sustava Office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User</dc:creator>
  <cp:lastModifiedBy>Zvonka Gverić</cp:lastModifiedBy>
  <cp:revision>15</cp:revision>
  <dcterms:created xsi:type="dcterms:W3CDTF">2020-04-21T13:34:12Z</dcterms:created>
  <dcterms:modified xsi:type="dcterms:W3CDTF">2025-04-19T14:43:35Z</dcterms:modified>
</cp:coreProperties>
</file>