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76" r:id="rId4"/>
    <p:sldId id="26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66" r:id="rId14"/>
    <p:sldId id="264" r:id="rId15"/>
  </p:sldIdLst>
  <p:sldSz cx="12192000" cy="6858000"/>
  <p:notesSz cx="7104063" cy="102346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9F8448-1B69-ECCF-96EF-3499CBC1BBA4}" name="HR_Linguist" initials="HR" userId="HR_Linguist" providerId="None"/>
  <p188:author id="{C0506672-B48A-4F39-950C-9536A725C3AB}" name="Marcela Šišić" initials="MŠ" userId="aecec0a8a7abec3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FC001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30" autoAdjust="0"/>
  </p:normalViewPr>
  <p:slideViewPr>
    <p:cSldViewPr snapToGrid="0">
      <p:cViewPr varScale="1">
        <p:scale>
          <a:sx n="90" d="100"/>
          <a:sy n="90" d="100"/>
        </p:scale>
        <p:origin x="1356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CF043EB4-0B0F-442E-8B9C-E6F8574A00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6EFE72F-8E7F-4B6E-93DD-8D9436850E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76795BE-1E90-4A0C-B691-04DDF7E6553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F4697CE-1890-4B4B-907F-D97985B35D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C7CCC05-E873-465B-9E03-6FC3FE1704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6E9A7A2-7C17-4811-A84A-DCA2C803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60FC7B63-2106-4405-A16E-21BE576D72C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3"/>
            <a:ext cx="307842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t" anchorCtr="0" compatLnSpc="1">
            <a:noAutofit/>
          </a:bodyPr>
          <a:lstStyle>
            <a:lvl1pPr marL="0" marR="0" lvl="0" indent="0" algn="l" defTabSz="99075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3DF96EF-73B1-4D2D-B6D7-D4EDAF0D48B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023987" y="3"/>
            <a:ext cx="307842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t" anchorCtr="0" compatLnSpc="1">
            <a:noAutofit/>
          </a:bodyPr>
          <a:lstStyle>
            <a:lvl1pPr marL="0" marR="0" lvl="0" indent="0" algn="r" defTabSz="99075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7240908-25AD-424F-9FD4-6031DFE6B4A1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82BEF297-DA17-49AB-A9D9-A56002114B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E5DFFA03-6A28-4BD7-908D-65289F6E384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t" anchorCtr="0" compatLnSpc="1">
            <a:no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D8101FF-8D19-4518-8F31-1A209021EE5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721103"/>
            <a:ext cx="307842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>
            <a:lvl1pPr marL="0" marR="0" lvl="0" indent="0" algn="l" defTabSz="99075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6BE488D-67FE-4067-B743-00BE3229A1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>
            <a:lvl1pPr marL="0" marR="0" lvl="0" indent="0" algn="r" defTabSz="99075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23E1FE4-BECF-422A-B1BB-C7A5A360DE3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9954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9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F1BA331-2DA4-454E-9F21-5F086C50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A753EAA-A3CF-499E-AFFB-5A4C01E78A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D59EB9-113A-4933-9D2E-FF470A97C616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3493E0-2087-4B4D-8CAC-0270FDFF51E1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43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F1BA331-2DA4-454E-9F21-5F086C50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A753EAA-A3CF-499E-AFFB-5A4C01E78A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endParaRPr lang="hr-H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D59EB9-113A-4933-9D2E-FF470A97C616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3493E0-2087-4B4D-8CAC-0270FDFF51E1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01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F1BA331-2DA4-454E-9F21-5F086C50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A753EAA-A3CF-499E-AFFB-5A4C01E78A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D59EB9-113A-4933-9D2E-FF470A97C616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3493E0-2087-4B4D-8CAC-0270FDFF51E1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265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C2299B2-FA24-485C-A5DC-74DAC93A9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458C3A8-456C-45F8-8A36-A86331E912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sz="1100" dirty="0">
              <a:latin typeface="+mn-lt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AE0AC92-8ADD-4536-AE5A-6F5FFD1E78F6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8B12A5-F8B7-490E-8CED-151CF124C7A2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B6A63CF-388D-42EA-AEF3-C87F48FAD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6E79C3A-40E5-4F68-B306-84D56AA16D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043C71C-F39B-4CA2-9ADF-BD3010197763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A0822B-7B7E-4564-9975-05C6B4920B2F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3094EBB-B7E8-4174-8813-8BC242AC9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991D371-441D-47D2-99DC-5D792F0642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endParaRPr lang="hr-H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336FC36-7FD8-4425-8652-9DCD1FB00FB6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A0A372-838B-4AFD-A1B1-676A2ACBC22E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B227FC8-3EA4-474E-88C4-5EFBB9A4D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78DE69A-3659-4A49-8D80-51B4176B21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endParaRPr lang="hr-H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94D21FE-4373-4CD8-8297-A98DA0219ACC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E0C319-9FA0-463F-BBB6-7F12E0D7156A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4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F1BA331-2DA4-454E-9F21-5F086C50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A753EAA-A3CF-499E-AFFB-5A4C01E78A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endParaRPr lang="hr-H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D59EB9-113A-4933-9D2E-FF470A97C616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3493E0-2087-4B4D-8CAC-0270FDFF51E1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F1BA331-2DA4-454E-9F21-5F086C50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A753EAA-A3CF-499E-AFFB-5A4C01E78A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endParaRPr lang="hr-H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D59EB9-113A-4933-9D2E-FF470A97C616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3493E0-2087-4B4D-8CAC-0270FDFF51E1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75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F1BA331-2DA4-454E-9F21-5F086C50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A753EAA-A3CF-499E-AFFB-5A4C01E78A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endParaRPr lang="hr-H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D59EB9-113A-4933-9D2E-FF470A97C616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3493E0-2087-4B4D-8CAC-0270FDFF51E1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68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F1BA331-2DA4-454E-9F21-5F086C50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A753EAA-A3CF-499E-AFFB-5A4C01E78A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endParaRPr lang="hr-H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D59EB9-113A-4933-9D2E-FF470A97C616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3493E0-2087-4B4D-8CAC-0270FDFF51E1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59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F1BA331-2DA4-454E-9F21-5F086C50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A753EAA-A3CF-499E-AFFB-5A4C01E78A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endParaRPr lang="hr-H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D59EB9-113A-4933-9D2E-FF470A97C616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3493E0-2087-4B4D-8CAC-0270FDFF51E1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7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F1BA331-2DA4-454E-9F21-5F086C50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A753EAA-A3CF-499E-AFFB-5A4C01E78A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D59EB9-113A-4933-9D2E-FF470A97C616}"/>
              </a:ext>
            </a:extLst>
          </p:cNvPr>
          <p:cNvSpPr txBox="1"/>
          <p:nvPr/>
        </p:nvSpPr>
        <p:spPr>
          <a:xfrm>
            <a:off x="4023987" y="9721103"/>
            <a:ext cx="3078427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/>
          <a:p>
            <a:pPr algn="r" defTabSz="9907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3493E0-2087-4B4D-8CAC-0270FDFF51E1}" type="slidenum">
              <a:pPr algn="r" defTabSz="9907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hr-HR" sz="13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16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6D1CDE-8DB1-4D9C-85AE-99E5C52C59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580D995-85A8-4A2A-824D-13EAE7DAAD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5668A9-B00D-44F4-9F28-535FF8548E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362ABA-19D6-425D-AE57-588FF1DF2E87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362E11-B14F-47F7-A736-ECD03D32A2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214A95-3A4D-4DFC-8FA8-C5A706AF87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5B8356-A213-47AF-A5A7-7C405679573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5674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21BAF-3EFF-442D-AEED-A74C678075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A07BD6E-051A-4728-B332-6953C061CAE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45EA08-3C63-420F-B420-5EE7B2B924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E3F195-8C18-46C2-B6C6-34F3FB675A1C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C195C0-0CEF-4F08-9485-582ADAA9BB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843051-B940-4E4A-8415-52F771905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544A27-21B6-4844-AFC1-6C79A70D96E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66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A73B519-D996-41DD-9569-C42BC5C4927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D5019EF-7661-4C04-89B1-E338789D83C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3F4D66-A9BB-4E0A-BDC3-94E5BCBC31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40E4A7-83A3-44E2-80A7-2395C7E03AAB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4EBAB6-3563-4A82-B151-840A756BB7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26F356-CE16-47ED-A9EE-8E3C8578E9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EB4F8E-08BE-4426-9074-91FE181D491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88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B82212-A251-4143-BDA1-220EFD0D82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2A2DCC-15D3-43C5-92FB-0339259D6B9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8A4906-3067-4DE3-AF3A-DB0E36D39C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82350-C3D0-4A63-B4F3-E759BFFC2245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346473-08E2-48B6-BFF2-362431D8BD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13B9E8-E984-42D0-A5DA-F9360763DA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B1F662-3689-45F2-BD62-E119FE176D0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58491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C1C7D4-B9FA-4FFF-98B3-979F5E30DF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8141A88-ADE4-4C11-95C3-716697EF43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2430BB-5220-4E12-80EE-4162E66314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F1C4CB-F451-4B41-99B7-8616C74A3B21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D5664C-4D21-4D2E-80A3-B88746BD58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983922-F3B0-484C-A3C4-E3EDB1851B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8136A6-18E0-4912-92C8-25A91DE6147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281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A37B0C-D8F6-4BE4-9AF3-D56227EF75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19EC84-5FCB-4116-8593-614FEAF325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73BF739-E147-4E1D-972A-5F0AAE2BA73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5625329-5F16-45C9-B980-36244A45C1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3A3509-4F09-47FD-8342-CEC6BBE780E1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F854764-D20C-4CD7-A419-188355F1AE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6648FEB-3F50-4646-861F-7536FB908A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088F62-8247-44D5-8812-16C4CDE16FF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57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BE402A-1B3A-420A-ABEC-07232C69DF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D6843AD-4D90-4834-BC07-8FA3E22B4C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4CFD59C-1EEC-454D-9CC8-F8B35FC3874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7C5B295-9329-4FCD-B9F1-9D09AA2D492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B8D9198-86A5-4E3E-B015-2E76BBF8FE1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8428627-4437-44E8-9943-F463A3CCD1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C0DB27-9C6D-41E0-A4CF-A468FDC87DB3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125F524-59C4-4F08-A13C-97B17A8DA5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37A3896-520D-4A88-9B72-2BFB25D842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7DDF49-8076-4798-B696-FA13819EBB7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590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0A9987-D344-4FCC-BDEA-64BEED4F8F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DCAF36A-1866-42F7-9A28-39EB6FAAB3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35E76F-26AF-4D20-8622-7274450D0277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32EC2C6-69C5-4222-81DC-8FA66B0F25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8FC841E-364D-4A59-9580-AE53F9768C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224F8C-408C-4363-9A8C-82A231EF2DD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36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4FC7583-4336-420D-8830-1145080534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9FAD2C-E739-4204-A463-4CF714C2F9FB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DF29797-5985-47BE-8408-BF4D0A14AF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583D888-EC33-4017-82BC-008D95D69E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61B23D-9F96-4E8E-A233-7D0E04B4FD2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67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513470-BF83-48FB-81EB-246F7A5CE7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AD054B-65A4-4174-9309-EDC4508F033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A8B7FA-A25A-4334-A272-35962D4ECB8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D0F4896-B85A-49F3-8746-D0EF6F2EED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4FA544-625D-4498-90E0-A88C8FC7284E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156AD8E-5C8D-4FCF-91F1-6D5EA66D38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0A32913-885F-403E-A60D-C498DD928E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F3EBD9-6B69-4BEA-9497-F8B5EAD4251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735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051028-0B54-4A1E-8B40-80E838F8FB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DCAC5F8-6BAA-494A-A198-E301451756E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C686966-B785-4556-A4D6-AA7715F0272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7BF850D-3D24-47D5-886E-181C36FEB2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74B4B8-D078-460E-BE13-E40CD1DF6F2C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53DB0F9-6AA3-42A4-B8AA-8BB7C5A8CF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C2D7B33-F6AC-4FDF-87E7-5A946C8070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0A98CE-8514-4BEF-A04F-F5DB8EC0B54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13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D9B3DBA-7AA6-4B90-9427-E981EF2798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F89222C-6FCF-4C14-9648-B64A6D20FD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EFD96EB-3D7F-41D8-B23A-FA52F1942CA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C0CD1CD-4F3C-4E7D-8ACF-3C3ED45328B7}" type="datetime1">
              <a:rPr lang="hr-HR"/>
              <a:pPr lvl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78B0A43-5387-447F-8E19-FA6BC124E8A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97B04F-224B-4B1B-AD04-196A180C6A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1F244FC-669B-4AFE-8A53-16AC119250DC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r-H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r-H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wmf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>
            <a:extLst>
              <a:ext uri="{FF2B5EF4-FFF2-40B4-BE49-F238E27FC236}">
                <a16:creationId xmlns:a16="http://schemas.microsoft.com/office/drawing/2014/main" id="{F11109DA-3B1B-4FFA-BC50-C3FA59AC11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18042" y="472704"/>
            <a:ext cx="3061758" cy="16557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C915E067-00CB-4E0C-BB04-4FA384EE465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70259" y="2609091"/>
            <a:ext cx="8851481" cy="2349297"/>
          </a:xfrm>
        </p:spPr>
        <p:txBody>
          <a:bodyPr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br>
              <a:rPr lang="en-US" sz="2800" b="1" dirty="0">
                <a:latin typeface="Arial" panose="020B0604020202020204" pitchFamily="34" charset="0"/>
                <a:ea typeface="SimSun" pitchFamily="2"/>
                <a:cs typeface="Arial" panose="020B0604020202020204" pitchFamily="34" charset="0"/>
              </a:rPr>
            </a:b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vezanja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ugljikohidrata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čvrste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podloge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svrhu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izrade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biosenzora</a:t>
            </a:r>
            <a:endParaRPr lang="hr-H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FAF5F4D1-B3AA-4DBA-A61F-28A43A6422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10234" y="5439018"/>
            <a:ext cx="5169569" cy="165575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hr-HR" sz="2000" b="1" dirty="0">
                <a:latin typeface="+mn-lt"/>
                <a:cs typeface="Arial" pitchFamily="34"/>
              </a:rPr>
              <a:t>Marcela Šišić, mag. chem. </a:t>
            </a:r>
          </a:p>
          <a:p>
            <a:pPr lvl="0">
              <a:lnSpc>
                <a:spcPct val="80000"/>
              </a:lnSpc>
            </a:pPr>
            <a:r>
              <a:rPr lang="en-US" sz="2000" dirty="0" err="1">
                <a:latin typeface="+mn-lt"/>
                <a:cs typeface="Arial" pitchFamily="34"/>
              </a:rPr>
              <a:t>Centar</a:t>
            </a:r>
            <a:r>
              <a:rPr lang="en-US" sz="2000" dirty="0">
                <a:latin typeface="+mn-lt"/>
                <a:cs typeface="Arial" pitchFamily="34"/>
              </a:rPr>
              <a:t> za </a:t>
            </a:r>
            <a:r>
              <a:rPr lang="en-US" sz="2000" dirty="0" err="1">
                <a:latin typeface="+mn-lt"/>
                <a:cs typeface="Arial" pitchFamily="34"/>
              </a:rPr>
              <a:t>istraživanje</a:t>
            </a:r>
            <a:r>
              <a:rPr lang="en-US" sz="2000" dirty="0">
                <a:latin typeface="+mn-lt"/>
                <a:cs typeface="Arial" pitchFamily="34"/>
              </a:rPr>
              <a:t> </a:t>
            </a:r>
            <a:r>
              <a:rPr lang="en-US" sz="2000" dirty="0" err="1">
                <a:latin typeface="+mn-lt"/>
                <a:cs typeface="Arial" pitchFamily="34"/>
              </a:rPr>
              <a:t>i</a:t>
            </a:r>
            <a:r>
              <a:rPr lang="en-US" sz="2000" dirty="0">
                <a:latin typeface="+mn-lt"/>
                <a:cs typeface="Arial" pitchFamily="34"/>
              </a:rPr>
              <a:t> </a:t>
            </a:r>
            <a:r>
              <a:rPr lang="en-US" sz="2000" dirty="0" err="1">
                <a:latin typeface="+mn-lt"/>
                <a:cs typeface="Arial" pitchFamily="34"/>
              </a:rPr>
              <a:t>prijenos</a:t>
            </a:r>
            <a:r>
              <a:rPr lang="en-US" sz="2000" dirty="0">
                <a:latin typeface="+mn-lt"/>
                <a:cs typeface="Arial" pitchFamily="34"/>
              </a:rPr>
              <a:t> </a:t>
            </a:r>
            <a:r>
              <a:rPr lang="en-US" sz="2000" dirty="0" err="1">
                <a:latin typeface="+mn-lt"/>
                <a:cs typeface="Arial" pitchFamily="34"/>
              </a:rPr>
              <a:t>znanja</a:t>
            </a:r>
            <a:r>
              <a:rPr lang="en-US" sz="2000" dirty="0">
                <a:latin typeface="+mn-lt"/>
                <a:cs typeface="Arial" pitchFamily="34"/>
              </a:rPr>
              <a:t> u </a:t>
            </a:r>
            <a:r>
              <a:rPr lang="en-US" sz="2000" dirty="0" err="1">
                <a:latin typeface="+mn-lt"/>
                <a:cs typeface="Arial" pitchFamily="34"/>
              </a:rPr>
              <a:t>biotehnologiji</a:t>
            </a:r>
            <a:r>
              <a:rPr lang="hr-HR" sz="2000" dirty="0">
                <a:latin typeface="+mn-lt"/>
                <a:cs typeface="Arial" pitchFamily="34"/>
              </a:rPr>
              <a:t>, Sveučilište u Zagrebu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319ACA-5082-4A07-B03E-07E8FAD03E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298573"/>
          </a:xfrm>
        </p:spPr>
        <p:txBody>
          <a:bodyPr>
            <a:normAutofit/>
          </a:bodyPr>
          <a:lstStyle/>
          <a:p>
            <a:pPr lvl="0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Kovalentno vezanje – indirektne metode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F3EC0B-1495-41AF-9C1C-E102BDDBDB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053389"/>
            <a:ext cx="4856744" cy="412357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Potrebna funkcionalizacija i površine zlata i glikana </a:t>
            </a:r>
          </a:p>
          <a:p>
            <a:pPr lvl="1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Širok spektar mogućih reakcija </a:t>
            </a:r>
          </a:p>
          <a:p>
            <a:pPr lvl="1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6A171-4217-4D83-AD69-8A2D3C7B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B4B8459-FC86-4CED-9BB2-3CFD49CF4903}"/>
              </a:ext>
            </a:extLst>
          </p:cNvPr>
          <p:cNvGrpSpPr/>
          <p:nvPr/>
        </p:nvGrpSpPr>
        <p:grpSpPr>
          <a:xfrm>
            <a:off x="7762875" y="2873769"/>
            <a:ext cx="3812843" cy="3354829"/>
            <a:chOff x="7762875" y="2873769"/>
            <a:chExt cx="3812843" cy="33548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B7897F-69D3-4FDC-BFD7-20C9890DC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07158" y="2873769"/>
              <a:ext cx="3724275" cy="33337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6C18AB-5C9F-4DAC-B8CD-ECED37593690}"/>
                </a:ext>
              </a:extLst>
            </p:cNvPr>
            <p:cNvSpPr/>
            <p:nvPr/>
          </p:nvSpPr>
          <p:spPr>
            <a:xfrm>
              <a:off x="7762875" y="2873769"/>
              <a:ext cx="3812843" cy="3354829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alpha val="0"/>
                </a:srgb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65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76A171-4217-4D83-AD69-8A2D3C7B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AA1BD73-2F2F-4CDD-9FF5-F6636546D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03747"/>
              </p:ext>
            </p:extLst>
          </p:nvPr>
        </p:nvGraphicFramePr>
        <p:xfrm>
          <a:off x="585061" y="363745"/>
          <a:ext cx="5581648" cy="6104761"/>
        </p:xfrm>
        <a:graphic>
          <a:graphicData uri="http://schemas.openxmlformats.org/drawingml/2006/table">
            <a:tbl>
              <a:tblPr firstRow="1" firstCol="1" bandRow="1"/>
              <a:tblGrid>
                <a:gridCol w="1764439">
                  <a:extLst>
                    <a:ext uri="{9D8B030D-6E8A-4147-A177-3AD203B41FA5}">
                      <a16:colId xmlns:a16="http://schemas.microsoft.com/office/drawing/2014/main" val="1103025575"/>
                    </a:ext>
                  </a:extLst>
                </a:gridCol>
                <a:gridCol w="1912209">
                  <a:extLst>
                    <a:ext uri="{9D8B030D-6E8A-4147-A177-3AD203B41FA5}">
                      <a16:colId xmlns:a16="http://schemas.microsoft.com/office/drawing/2014/main" val="44355789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947279441"/>
                    </a:ext>
                  </a:extLst>
                </a:gridCol>
              </a:tblGrid>
              <a:tr h="814522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Funkcijske skupina samoorganizirajućeg monosloja (SAMs) na površini zlata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Funkcionalizirani ugljikohidrat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Reaktivne funkcijske skupine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685273"/>
                  </a:ext>
                </a:extLst>
              </a:tr>
              <a:tr h="555488">
                <a:tc rowSpan="8" gridSpan="2"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7530" algn="ctr"/>
                        </a:tabLst>
                      </a:pPr>
                      <a:r>
                        <a:rPr lang="hr-H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Alkin/azid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914791"/>
                  </a:ext>
                </a:extLst>
              </a:tr>
              <a:tr h="35879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Azid/alkin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208286"/>
                  </a:ext>
                </a:extLst>
              </a:tr>
              <a:tr h="41272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Amin/Izotiocijanat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741750"/>
                  </a:ext>
                </a:extLst>
              </a:tr>
              <a:tr h="65022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Hidrazide/hidroksilna skupina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09805"/>
                  </a:ext>
                </a:extLst>
              </a:tr>
              <a:tr h="82615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Vinil sulfonat/amin ili tiol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87057"/>
                  </a:ext>
                </a:extLst>
              </a:tr>
              <a:tr h="4286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Maleimid/tiol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048027"/>
                  </a:ext>
                </a:extLst>
              </a:tr>
              <a:tr h="13906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Benzokinon/ciklopentadien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756151"/>
                  </a:ext>
                </a:extLst>
              </a:tr>
              <a:tr h="4381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hr-HR" sz="1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-hidroksisukcinimidni ester/amin</a:t>
                      </a:r>
                    </a:p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26" marR="537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764262"/>
                  </a:ext>
                </a:extLst>
              </a:tr>
            </a:tbl>
          </a:graphicData>
        </a:graphic>
      </p:graphicFrame>
      <p:pic>
        <p:nvPicPr>
          <p:cNvPr id="16" name="Slika 1">
            <a:extLst>
              <a:ext uri="{FF2B5EF4-FFF2-40B4-BE49-F238E27FC236}">
                <a16:creationId xmlns:a16="http://schemas.microsoft.com/office/drawing/2014/main" id="{9C54AB67-F757-4379-AA42-E503C86500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42237" y="1333704"/>
            <a:ext cx="3095622" cy="50196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1F197AD-60B6-48FC-B311-744B79B083AC}"/>
              </a:ext>
            </a:extLst>
          </p:cNvPr>
          <p:cNvGrpSpPr/>
          <p:nvPr/>
        </p:nvGrpSpPr>
        <p:grpSpPr>
          <a:xfrm>
            <a:off x="6782853" y="1879944"/>
            <a:ext cx="4680606" cy="3924300"/>
            <a:chOff x="6642097" y="1556725"/>
            <a:chExt cx="4304850" cy="3924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B95F7B-936C-41D8-B165-8A6C4074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247" y="1556725"/>
              <a:ext cx="3676650" cy="9715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1C490F7-DEA1-48E2-B408-6575D3E48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247" y="2528275"/>
              <a:ext cx="4076700" cy="9906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B647262-11D2-44DE-91E5-D76D0144E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79747" y="3518875"/>
              <a:ext cx="4267200" cy="10477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CB81CF5-A375-4F03-84F2-3232A2CB3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42097" y="4566625"/>
              <a:ext cx="4076700" cy="914400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91B8D2A-BA17-4D53-9C9E-7A0B19086841}"/>
              </a:ext>
            </a:extLst>
          </p:cNvPr>
          <p:cNvSpPr/>
          <p:nvPr/>
        </p:nvSpPr>
        <p:spPr>
          <a:xfrm>
            <a:off x="327885" y="646850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K. Bhattarai, D. Neupane, M. H. Uddin Maruf, A. V.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Demchenko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K. J. Stine, </a:t>
            </a:r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Adv Chem Res.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2020, </a:t>
            </a:r>
            <a:r>
              <a:rPr lang="en-US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95–119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690FF4-3083-459B-A305-A14A4BDA146F}"/>
              </a:ext>
            </a:extLst>
          </p:cNvPr>
          <p:cNvSpPr/>
          <p:nvPr/>
        </p:nvSpPr>
        <p:spPr>
          <a:xfrm>
            <a:off x="7124700" y="5804244"/>
            <a:ext cx="3996913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T. Horlacher and P. H. Seeberger, </a:t>
            </a:r>
            <a:r>
              <a:rPr lang="hr-HR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Chem. Soc. Rev.</a:t>
            </a: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2008, </a:t>
            </a:r>
            <a:r>
              <a:rPr lang="hr-H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37</a:t>
            </a: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1414–1422.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319ACA-5082-4A07-B03E-07E8FAD03E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298573"/>
          </a:xfrm>
        </p:spPr>
        <p:txBody>
          <a:bodyPr>
            <a:normAutofit/>
          </a:bodyPr>
          <a:lstStyle/>
          <a:p>
            <a:pPr lvl="0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Primjena glikanskih biosenzora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F3EC0B-1495-41AF-9C1C-E102BDDBDB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2053389"/>
            <a:ext cx="10515599" cy="412357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Ispitivanje interakcija između ugljikohidrata i važnih biomakromolekula</a:t>
            </a:r>
          </a:p>
          <a:p>
            <a:pPr lvl="1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Detekcija biomarkera u kliničkoj dijagnostici </a:t>
            </a:r>
          </a:p>
          <a:p>
            <a:pPr lvl="2">
              <a:lnSpc>
                <a:spcPct val="150000"/>
              </a:lnSpc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Visoka specifičnost, osjetljivost i brzi odgovor</a:t>
            </a:r>
          </a:p>
          <a:p>
            <a:pPr lvl="1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6A171-4217-4D83-AD69-8A2D3C7B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92CEE-C75A-4EB3-B941-918AA1FE1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17" y="4338177"/>
            <a:ext cx="9998765" cy="18387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82EA50-597B-423B-912B-EE074B1740D2}"/>
              </a:ext>
            </a:extLst>
          </p:cNvPr>
          <p:cNvSpPr/>
          <p:nvPr/>
        </p:nvSpPr>
        <p:spPr>
          <a:xfrm>
            <a:off x="3952461" y="6176963"/>
            <a:ext cx="4028661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T. Horlacher and P. H. Seeberger, </a:t>
            </a:r>
            <a:r>
              <a:rPr lang="hr-HR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Chem. Soc. Rev.</a:t>
            </a: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2008, </a:t>
            </a:r>
            <a:r>
              <a:rPr lang="hr-H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37</a:t>
            </a: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1414–1422.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79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062367-F618-42C5-A0F8-5692E69C27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 err="1">
                <a:latin typeface="Calibri"/>
              </a:rPr>
              <a:t>Zaključak</a:t>
            </a:r>
            <a:endParaRPr lang="en-US" sz="3600" b="1" dirty="0">
              <a:latin typeface="Calibri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BDE768-69E6-42C6-B1A9-1D615EFD3D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7" y="1717673"/>
            <a:ext cx="10515600" cy="406875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hr-HR" dirty="0"/>
              <a:t>Važnost odabira odgovarajućeg nosača, imobilizacijskog postupka i detektora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Različite metode imobilizacije – nekovalentne i kovalentne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Razvoj novih metoda imobilizacije ključan za izradu novih biosenzora – jednostavniji, točniji i precizniji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51B69-BD49-41C2-B673-1AC380711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8B2DF9EE-C014-45E7-9062-AE5BEC96D4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999872"/>
            <a:ext cx="10515600" cy="317709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hr-HR" sz="6000" b="1" dirty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F2719-F79B-4705-BC03-71FD665D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5B067F-5D34-4058-9B07-740B61DEDC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C412A1-9D4B-46CB-9694-A9B6AF0113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671514"/>
            <a:ext cx="7808493" cy="227984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Ugljikohidrati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Organski spojevi ključni u mnogim biološkim procesima</a:t>
            </a:r>
          </a:p>
          <a:p>
            <a:pPr lvl="1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Glikozidne veze</a:t>
            </a:r>
          </a:p>
          <a:p>
            <a:pPr lvl="1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Na površini stanica ili unutar stanice kao glikokonjugati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8B1F8-A2E1-4073-B2C8-8DD10F1C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3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653F1A8F-CE1A-497B-81C7-C5CEED240720}"/>
              </a:ext>
            </a:extLst>
          </p:cNvPr>
          <p:cNvSpPr txBox="1">
            <a:spLocks/>
          </p:cNvSpPr>
          <p:nvPr/>
        </p:nvSpPr>
        <p:spPr>
          <a:xfrm>
            <a:off x="4742448" y="4036566"/>
            <a:ext cx="6719044" cy="2604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Važnost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ugljikohidrat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protein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interakcija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Sudjeluju u raznim staničnim procesima poput adhezije, signalizacije i transporta</a:t>
            </a:r>
          </a:p>
          <a:p>
            <a:pPr lvl="1">
              <a:lnSpc>
                <a:spcPct val="150000"/>
              </a:lnSpc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95EDC-6AFE-4AAB-ACCB-8069581F87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Podloge za imobilizaciju ugljikohidrata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C951EE-A031-4EFD-B9A2-1458808C5A0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Kemijski inertne i stabilne</a:t>
            </a:r>
          </a:p>
          <a:p>
            <a:pPr lvl="1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Zlato, različiti oblici ugljika i silicija </a:t>
            </a:r>
          </a:p>
          <a:p>
            <a:pPr lvl="2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Zlato je inertan i biokompatibilizan metal te izvrstan vodič električne struje</a:t>
            </a:r>
          </a:p>
          <a:p>
            <a:pPr lvl="2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Organosumporni spojevi stvaraju samoorganizirajuće monoslojeve putem spontane kemisorpcije tiola i disulfida na površini zlata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		R–SH + Au</a:t>
            </a:r>
            <a:r>
              <a:rPr lang="hr-H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R–S</a:t>
            </a:r>
            <a:r>
              <a:rPr lang="hr-H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(–)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–Au</a:t>
            </a:r>
            <a:r>
              <a:rPr lang="hr-H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∙Au</a:t>
            </a:r>
            <a:r>
              <a:rPr lang="hr-H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+ ½ H</a:t>
            </a:r>
            <a:r>
              <a:rPr lang="hr-H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      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/>
            <a:endParaRPr lang="hr-HR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D49E77-E10D-41A4-B842-4A75CAA1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70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319ACA-5082-4A07-B03E-07E8FAD03E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Detektori za analizu interakcija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F3EC0B-1495-41AF-9C1C-E102BDDBDB2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Optički detektori </a:t>
            </a:r>
          </a:p>
          <a:p>
            <a:pPr lvl="2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rezonancija površinskiih plazmona (SPR), </a:t>
            </a:r>
          </a:p>
          <a:p>
            <a:pPr lvl="1">
              <a:lnSpc>
                <a:spcPct val="15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Elektrokemijski detektori</a:t>
            </a:r>
          </a:p>
          <a:p>
            <a:pPr lvl="2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elektrokemijska impedancijska spektroskopija (EIS)</a:t>
            </a:r>
          </a:p>
          <a:p>
            <a:pPr lvl="1">
              <a:lnSpc>
                <a:spcPct val="15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Piezoelektrični detektori </a:t>
            </a:r>
          </a:p>
          <a:p>
            <a:pPr lvl="2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Kvarcna kristalna mikrovaga (QCM)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6A171-4217-4D83-AD69-8A2D3C7B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319ACA-5082-4A07-B03E-07E8FAD03E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688260"/>
          </a:xfrm>
        </p:spPr>
        <p:txBody>
          <a:bodyPr>
            <a:normAutofit/>
          </a:bodyPr>
          <a:lstStyle/>
          <a:p>
            <a:pPr lvl="0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Načini imobilizacije ugljikohidrata na čvrstu podlogu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F3EC0B-1495-41AF-9C1C-E102BDDBDB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3991429"/>
            <a:ext cx="5257797" cy="2185534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Nekovalentno vezanje</a:t>
            </a:r>
          </a:p>
          <a:p>
            <a:pPr lvl="2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Elektrostatičke interakcije, vodikove veze, van der Waalsove sile ili hidrofobne interakcije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6A171-4217-4D83-AD69-8A2D3C7B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F596A292-13B5-45E6-9358-583F6A5E9602}"/>
              </a:ext>
            </a:extLst>
          </p:cNvPr>
          <p:cNvSpPr txBox="1">
            <a:spLocks/>
          </p:cNvSpPr>
          <p:nvPr/>
        </p:nvSpPr>
        <p:spPr>
          <a:xfrm>
            <a:off x="6096000" y="3991428"/>
            <a:ext cx="5257797" cy="21855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Kovaletno vezanje</a:t>
            </a:r>
          </a:p>
          <a:p>
            <a:pPr lvl="2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Formacija samoudrženih monoslojeva na površini zlata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EC28EC6A-7A46-475F-80A3-4400EFE15F53}"/>
              </a:ext>
            </a:extLst>
          </p:cNvPr>
          <p:cNvSpPr txBox="1">
            <a:spLocks/>
          </p:cNvSpPr>
          <p:nvPr/>
        </p:nvSpPr>
        <p:spPr>
          <a:xfrm>
            <a:off x="838203" y="2080375"/>
            <a:ext cx="9880594" cy="20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Prostorna distribucija i gustoća ugljikohidrata na čvrstoj podlozi reguliraju njihovu dostupnost za interakciju s drugim biomolekulama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9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9A708F-9CCB-4EF9-90FC-B53F42FDC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01" y="1776821"/>
            <a:ext cx="3324796" cy="2277979"/>
          </a:xfrm>
          <a:prstGeom prst="rect">
            <a:avLst/>
          </a:prstGeom>
          <a:effectLst>
            <a:glow rad="50800">
              <a:schemeClr val="tx1"/>
            </a:glo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0319ACA-5082-4A07-B03E-07E8FAD03E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298573"/>
          </a:xfrm>
        </p:spPr>
        <p:txBody>
          <a:bodyPr>
            <a:normAutofit/>
          </a:bodyPr>
          <a:lstStyle/>
          <a:p>
            <a:pPr lvl="0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Nekovalentno vezanje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F3EC0B-1495-41AF-9C1C-E102BDDBDB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2053388"/>
            <a:ext cx="6124071" cy="3481137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Najjednostavnija metoda</a:t>
            </a:r>
          </a:p>
          <a:p>
            <a:pPr lvl="1">
              <a:lnSpc>
                <a:spcPct val="150000"/>
              </a:lnSpc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Uglavnom nespecifično</a:t>
            </a:r>
          </a:p>
          <a:p>
            <a:pPr lvl="1">
              <a:lnSpc>
                <a:spcPct val="150000"/>
              </a:lnSpc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Kotrola orijentacije i mjesta vezanja – potrebna modifikacija glikana i površine zlata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6A171-4217-4D83-AD69-8A2D3C7B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B74AE-0129-4B06-B62B-7BB8DCB62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001" y="4367017"/>
            <a:ext cx="3324796" cy="2125854"/>
          </a:xfrm>
          <a:prstGeom prst="rect">
            <a:avLst/>
          </a:prstGeom>
          <a:effectLst>
            <a:glow rad="508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83342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319ACA-5082-4A07-B03E-07E8FAD03E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298573"/>
          </a:xfrm>
        </p:spPr>
        <p:txBody>
          <a:bodyPr>
            <a:normAutofit/>
          </a:bodyPr>
          <a:lstStyle/>
          <a:p>
            <a:pPr lvl="0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Kovalentno vezanje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F3EC0B-1495-41AF-9C1C-E102BDDBDB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053389"/>
            <a:ext cx="4856744" cy="4123574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Indirektne i direktne metode</a:t>
            </a:r>
          </a:p>
          <a:p>
            <a:pPr lvl="1" algn="just">
              <a:lnSpc>
                <a:spcPct val="150000"/>
              </a:lnSpc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Odabirom funkcijske skupine i mjesta modifikacije direktno utječemo na način vezanja ugljikohidrata na površinu čvrste podloge</a:t>
            </a:r>
          </a:p>
          <a:p>
            <a:pPr lvl="1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6A171-4217-4D83-AD69-8A2D3C7B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2">
            <a:extLst>
              <a:ext uri="{FF2B5EF4-FFF2-40B4-BE49-F238E27FC236}">
                <a16:creationId xmlns:a16="http://schemas.microsoft.com/office/drawing/2014/main" id="{ADA64325-34FC-4A41-870C-8EC47658EA5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5" y="1690687"/>
            <a:ext cx="5078663" cy="45379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8DF519-4DFB-4FDB-B47E-2A2309DFC031}"/>
              </a:ext>
            </a:extLst>
          </p:cNvPr>
          <p:cNvSpPr/>
          <p:nvPr/>
        </p:nvSpPr>
        <p:spPr>
          <a:xfrm>
            <a:off x="7082115" y="6292816"/>
            <a:ext cx="4271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K. Bhattarai, D. Neupane, M. H. Uddin Maruf, A. V.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Demchenko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K. J. Stine, </a:t>
            </a:r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Adv Chem Res.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2020, </a:t>
            </a:r>
            <a:r>
              <a:rPr lang="en-US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95–119.</a:t>
            </a:r>
          </a:p>
        </p:txBody>
      </p:sp>
    </p:spTree>
    <p:extLst>
      <p:ext uri="{BB962C8B-B14F-4D97-AF65-F5344CB8AC3E}">
        <p14:creationId xmlns:p14="http://schemas.microsoft.com/office/powerpoint/2010/main" val="352393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319ACA-5082-4A07-B03E-07E8FAD03E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298573"/>
          </a:xfrm>
        </p:spPr>
        <p:txBody>
          <a:bodyPr>
            <a:normAutofit/>
          </a:bodyPr>
          <a:lstStyle/>
          <a:p>
            <a:pPr lvl="0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Kovalentno vezanje – direktne metode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F3EC0B-1495-41AF-9C1C-E102BDDBDB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053389"/>
            <a:ext cx="4856744" cy="412357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Kemijska modifikacija ugljikohidrata – uvođenje tiolne ili disulfidne skupine </a:t>
            </a:r>
          </a:p>
          <a:p>
            <a:pPr lvl="1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Nastaje samoorganizirajući monosloj glikana u jednom koraku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6A171-4217-4D83-AD69-8A2D3C7B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4320A92-CBD8-4A6B-9CE4-232F4FA28B66}"/>
              </a:ext>
            </a:extLst>
          </p:cNvPr>
          <p:cNvGrpSpPr/>
          <p:nvPr/>
        </p:nvGrpSpPr>
        <p:grpSpPr>
          <a:xfrm>
            <a:off x="6497055" y="2600325"/>
            <a:ext cx="2304045" cy="2762250"/>
            <a:chOff x="6497055" y="2600325"/>
            <a:chExt cx="2304045" cy="27622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E7FB8E-824B-41BF-825B-1C54123EADCA}"/>
                </a:ext>
              </a:extLst>
            </p:cNvPr>
            <p:cNvSpPr/>
            <p:nvPr/>
          </p:nvSpPr>
          <p:spPr>
            <a:xfrm>
              <a:off x="6497055" y="2600325"/>
              <a:ext cx="2304045" cy="2762250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alpha val="0"/>
                </a:srgb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01D77A-3C04-4CE5-B2B1-A02C28AF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39414" y="2662237"/>
              <a:ext cx="2219325" cy="263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03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319ACA-5082-4A07-B03E-07E8FAD03E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298573"/>
          </a:xfrm>
        </p:spPr>
        <p:txBody>
          <a:bodyPr>
            <a:normAutofit/>
          </a:bodyPr>
          <a:lstStyle/>
          <a:p>
            <a:pPr lvl="0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Kovalentno vezanje – indirektne metode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F3EC0B-1495-41AF-9C1C-E102BDDBDB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053389"/>
            <a:ext cx="4856744" cy="412357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Vezanje ugljikohidrata pomoću dostupnih funkcionalnih skupina bez modifikacije</a:t>
            </a:r>
          </a:p>
          <a:p>
            <a:pPr lvl="1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Potrebna prethodna formacija reaktivnih samoorganizirajućih monoslojeva na površini zlata </a:t>
            </a:r>
          </a:p>
          <a:p>
            <a:pPr lvl="1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6A171-4217-4D83-AD69-8A2D3C7B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97" y="392114"/>
            <a:ext cx="127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14C574C-ADE1-4ED0-87F8-53A87A48F2DB}"/>
              </a:ext>
            </a:extLst>
          </p:cNvPr>
          <p:cNvGrpSpPr/>
          <p:nvPr/>
        </p:nvGrpSpPr>
        <p:grpSpPr>
          <a:xfrm>
            <a:off x="7197350" y="1663702"/>
            <a:ext cx="3533775" cy="1960560"/>
            <a:chOff x="7197350" y="1663702"/>
            <a:chExt cx="3533775" cy="19605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99A164-2FCC-41B0-BC87-6BB95DC2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97350" y="1690687"/>
              <a:ext cx="3533775" cy="19335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5F4FE4-AAFA-4160-9D6D-5B7D396A113D}"/>
                </a:ext>
              </a:extLst>
            </p:cNvPr>
            <p:cNvSpPr/>
            <p:nvPr/>
          </p:nvSpPr>
          <p:spPr>
            <a:xfrm>
              <a:off x="7197350" y="1663702"/>
              <a:ext cx="3533775" cy="1960560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alpha val="0"/>
                </a:srgb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56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8888</TotalTime>
  <Words>536</Words>
  <Application>Microsoft Office PowerPoint</Application>
  <PresentationFormat>Widescreen</PresentationFormat>
  <Paragraphs>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Times New Roman</vt:lpstr>
      <vt:lpstr>Tema sustava Office</vt:lpstr>
      <vt:lpstr> Metode vezanja ugljikohidrata na čvrste podloge u svrhu izrade biosenzora</vt:lpstr>
      <vt:lpstr>Uvod</vt:lpstr>
      <vt:lpstr>Podloge za imobilizaciju ugljikohidrata</vt:lpstr>
      <vt:lpstr>Detektori za analizu interakcija </vt:lpstr>
      <vt:lpstr>Načini imobilizacije ugljikohidrata na čvrstu podlogu</vt:lpstr>
      <vt:lpstr>Nekovalentno vezanje</vt:lpstr>
      <vt:lpstr>Kovalentno vezanje</vt:lpstr>
      <vt:lpstr>Kovalentno vezanje – direktne metode</vt:lpstr>
      <vt:lpstr>Kovalentno vezanje – indirektne metode</vt:lpstr>
      <vt:lpstr>Kovalentno vezanje – indirektne metode</vt:lpstr>
      <vt:lpstr>PowerPoint Presentation</vt:lpstr>
      <vt:lpstr>Primjena glikanskih biosenzora</vt:lpstr>
      <vt:lpstr>Zaključak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glyconanomaterials based on bacterial peptidoglycan for targeted drug delivery and surface recognition studies</dc:title>
  <dc:creator>Marcela Šišić</dc:creator>
  <cp:lastModifiedBy>Marcela Šišić</cp:lastModifiedBy>
  <cp:revision>124</cp:revision>
  <cp:lastPrinted>2023-05-09T15:07:20Z</cp:lastPrinted>
  <dcterms:created xsi:type="dcterms:W3CDTF">2022-03-18T09:16:06Z</dcterms:created>
  <dcterms:modified xsi:type="dcterms:W3CDTF">2023-05-18T13:56:34Z</dcterms:modified>
</cp:coreProperties>
</file>