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57" r:id="rId4"/>
    <p:sldId id="259" r:id="rId5"/>
    <p:sldId id="262" r:id="rId6"/>
    <p:sldId id="260" r:id="rId7"/>
    <p:sldId id="261" r:id="rId8"/>
    <p:sldId id="263" r:id="rId9"/>
    <p:sldId id="265" r:id="rId10"/>
    <p:sldId id="268" r:id="rId11"/>
    <p:sldId id="267" r:id="rId12"/>
    <p:sldId id="266" r:id="rId13"/>
    <p:sldId id="264"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adana sekcija" id="{F6A7A35B-F6C8-4411-AFEA-0399884FE8CB}">
          <p14:sldIdLst>
            <p14:sldId id="256"/>
            <p14:sldId id="274"/>
            <p14:sldId id="257"/>
            <p14:sldId id="259"/>
            <p14:sldId id="262"/>
            <p14:sldId id="260"/>
            <p14:sldId id="261"/>
            <p14:sldId id="263"/>
            <p14:sldId id="265"/>
            <p14:sldId id="268"/>
            <p14:sldId id="267"/>
            <p14:sldId id="266"/>
            <p14:sldId id="264"/>
            <p14:sldId id="270"/>
            <p14:sldId id="2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dravko siketic" initials="zs" lastIdx="11" clrIdx="0">
    <p:extLst>
      <p:ext uri="{19B8F6BF-5375-455C-9EA6-DF929625EA0E}">
        <p15:presenceInfo xmlns:p15="http://schemas.microsoft.com/office/powerpoint/2012/main" userId="4fec4396d315c6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4" autoAdjust="0"/>
    <p:restoredTop sz="94660"/>
  </p:normalViewPr>
  <p:slideViewPr>
    <p:cSldViewPr snapToGrid="0">
      <p:cViewPr varScale="1">
        <p:scale>
          <a:sx n="81" d="100"/>
          <a:sy n="81" d="100"/>
        </p:scale>
        <p:origin x="108"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49CC7-E5D6-40D1-AD29-DC3B2F19AAD5}" type="datetimeFigureOut">
              <a:rPr lang="en-US" smtClean="0"/>
              <a:t>1/26/2017</a:t>
            </a:fld>
            <a:endParaRPr lang="en-US"/>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02AB9-7B6A-48F1-AEAB-7FB803CF54DB}" type="slidenum">
              <a:rPr lang="en-US" smtClean="0"/>
              <a:t>‹#›</a:t>
            </a:fld>
            <a:endParaRPr lang="en-US"/>
          </a:p>
        </p:txBody>
      </p:sp>
    </p:spTree>
    <p:extLst>
      <p:ext uri="{BB962C8B-B14F-4D97-AF65-F5344CB8AC3E}">
        <p14:creationId xmlns:p14="http://schemas.microsoft.com/office/powerpoint/2010/main" val="184909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10"/>
          </p:nvPr>
        </p:nvSpPr>
        <p:spPr/>
        <p:txBody>
          <a:bodyPr/>
          <a:lstStyle/>
          <a:p>
            <a:fld id="{2D502AB9-7B6A-48F1-AEAB-7FB803CF54DB}" type="slidenum">
              <a:rPr lang="en-US" smtClean="0"/>
              <a:t>8</a:t>
            </a:fld>
            <a:endParaRPr lang="en-US"/>
          </a:p>
        </p:txBody>
      </p:sp>
    </p:spTree>
    <p:extLst>
      <p:ext uri="{BB962C8B-B14F-4D97-AF65-F5344CB8AC3E}">
        <p14:creationId xmlns:p14="http://schemas.microsoft.com/office/powerpoint/2010/main" val="48492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a:t>Uredite stil naslova matrice</a:t>
            </a:r>
            <a:endParaRPr lang="en-US"/>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a:p>
        </p:txBody>
      </p:sp>
      <p:sp>
        <p:nvSpPr>
          <p:cNvPr id="4" name="Rezervirano mjesto datuma 3"/>
          <p:cNvSpPr>
            <a:spLocks noGrp="1"/>
          </p:cNvSpPr>
          <p:nvPr>
            <p:ph type="dt" sz="half" idx="10"/>
          </p:nvPr>
        </p:nvSpPr>
        <p:spPr/>
        <p:txBody>
          <a:bodyPr/>
          <a:lstStyle/>
          <a:p>
            <a:fld id="{330FB6A7-3E5F-4BA7-B6C9-0C92A8F7F17D}" type="datetimeFigureOut">
              <a:rPr lang="en-US" smtClean="0"/>
              <a:t>1/26/2017</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CFA709CA-57CC-43AA-B549-E24EC8827968}" type="slidenum">
              <a:rPr lang="en-US" smtClean="0"/>
              <a:t>‹#›</a:t>
            </a:fld>
            <a:endParaRPr lang="en-US"/>
          </a:p>
        </p:txBody>
      </p:sp>
    </p:spTree>
    <p:extLst>
      <p:ext uri="{BB962C8B-B14F-4D97-AF65-F5344CB8AC3E}">
        <p14:creationId xmlns:p14="http://schemas.microsoft.com/office/powerpoint/2010/main" val="192793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endParaRPr lang="en-US"/>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Rezervirano mjesto datuma 3"/>
          <p:cNvSpPr>
            <a:spLocks noGrp="1"/>
          </p:cNvSpPr>
          <p:nvPr>
            <p:ph type="dt" sz="half" idx="10"/>
          </p:nvPr>
        </p:nvSpPr>
        <p:spPr/>
        <p:txBody>
          <a:bodyPr/>
          <a:lstStyle/>
          <a:p>
            <a:fld id="{330FB6A7-3E5F-4BA7-B6C9-0C92A8F7F17D}" type="datetimeFigureOut">
              <a:rPr lang="en-US" smtClean="0"/>
              <a:t>1/26/2017</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CFA709CA-57CC-43AA-B549-E24EC8827968}" type="slidenum">
              <a:rPr lang="en-US" smtClean="0"/>
              <a:t>‹#›</a:t>
            </a:fld>
            <a:endParaRPr lang="en-US"/>
          </a:p>
        </p:txBody>
      </p:sp>
    </p:spTree>
    <p:extLst>
      <p:ext uri="{BB962C8B-B14F-4D97-AF65-F5344CB8AC3E}">
        <p14:creationId xmlns:p14="http://schemas.microsoft.com/office/powerpoint/2010/main" val="344345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a:t>Uredite stil naslova matrice</a:t>
            </a:r>
            <a:endParaRPr lang="en-US"/>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Rezervirano mjesto datuma 3"/>
          <p:cNvSpPr>
            <a:spLocks noGrp="1"/>
          </p:cNvSpPr>
          <p:nvPr>
            <p:ph type="dt" sz="half" idx="10"/>
          </p:nvPr>
        </p:nvSpPr>
        <p:spPr/>
        <p:txBody>
          <a:bodyPr/>
          <a:lstStyle/>
          <a:p>
            <a:fld id="{330FB6A7-3E5F-4BA7-B6C9-0C92A8F7F17D}" type="datetimeFigureOut">
              <a:rPr lang="en-US" smtClean="0"/>
              <a:t>1/26/2017</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CFA709CA-57CC-43AA-B549-E24EC8827968}" type="slidenum">
              <a:rPr lang="en-US" smtClean="0"/>
              <a:t>‹#›</a:t>
            </a:fld>
            <a:endParaRPr lang="en-US"/>
          </a:p>
        </p:txBody>
      </p:sp>
    </p:spTree>
    <p:extLst>
      <p:ext uri="{BB962C8B-B14F-4D97-AF65-F5344CB8AC3E}">
        <p14:creationId xmlns:p14="http://schemas.microsoft.com/office/powerpoint/2010/main" val="220589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endParaRPr lang="en-US"/>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Rezervirano mjesto datuma 3"/>
          <p:cNvSpPr>
            <a:spLocks noGrp="1"/>
          </p:cNvSpPr>
          <p:nvPr>
            <p:ph type="dt" sz="half" idx="10"/>
          </p:nvPr>
        </p:nvSpPr>
        <p:spPr/>
        <p:txBody>
          <a:bodyPr/>
          <a:lstStyle/>
          <a:p>
            <a:fld id="{330FB6A7-3E5F-4BA7-B6C9-0C92A8F7F17D}" type="datetimeFigureOut">
              <a:rPr lang="en-US" smtClean="0"/>
              <a:t>1/26/2017</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CFA709CA-57CC-43AA-B549-E24EC8827968}" type="slidenum">
              <a:rPr lang="en-US" smtClean="0"/>
              <a:t>‹#›</a:t>
            </a:fld>
            <a:endParaRPr lang="en-US"/>
          </a:p>
        </p:txBody>
      </p:sp>
    </p:spTree>
    <p:extLst>
      <p:ext uri="{BB962C8B-B14F-4D97-AF65-F5344CB8AC3E}">
        <p14:creationId xmlns:p14="http://schemas.microsoft.com/office/powerpoint/2010/main" val="305735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a:t>Uredite stil naslova matrice</a:t>
            </a:r>
            <a:endParaRPr lang="en-US"/>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330FB6A7-3E5F-4BA7-B6C9-0C92A8F7F17D}" type="datetimeFigureOut">
              <a:rPr lang="en-US" smtClean="0"/>
              <a:t>1/26/2017</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CFA709CA-57CC-43AA-B549-E24EC8827968}" type="slidenum">
              <a:rPr lang="en-US" smtClean="0"/>
              <a:t>‹#›</a:t>
            </a:fld>
            <a:endParaRPr lang="en-US"/>
          </a:p>
        </p:txBody>
      </p:sp>
    </p:spTree>
    <p:extLst>
      <p:ext uri="{BB962C8B-B14F-4D97-AF65-F5344CB8AC3E}">
        <p14:creationId xmlns:p14="http://schemas.microsoft.com/office/powerpoint/2010/main" val="34748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endParaRPr lang="en-US"/>
          </a:p>
        </p:txBody>
      </p:sp>
      <p:sp>
        <p:nvSpPr>
          <p:cNvPr id="3" name="Rezervirano mjesto sadržaja 2"/>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Rezervirano mjesto sadržaja 3"/>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5" name="Rezervirano mjesto datuma 4"/>
          <p:cNvSpPr>
            <a:spLocks noGrp="1"/>
          </p:cNvSpPr>
          <p:nvPr>
            <p:ph type="dt" sz="half" idx="10"/>
          </p:nvPr>
        </p:nvSpPr>
        <p:spPr/>
        <p:txBody>
          <a:bodyPr/>
          <a:lstStyle/>
          <a:p>
            <a:fld id="{330FB6A7-3E5F-4BA7-B6C9-0C92A8F7F17D}" type="datetimeFigureOut">
              <a:rPr lang="en-US" smtClean="0"/>
              <a:t>1/26/2017</a:t>
            </a:fld>
            <a:endParaRPr lang="en-US"/>
          </a:p>
        </p:txBody>
      </p:sp>
      <p:sp>
        <p:nvSpPr>
          <p:cNvPr id="6" name="Rezervirano mjesto podnožja 5"/>
          <p:cNvSpPr>
            <a:spLocks noGrp="1"/>
          </p:cNvSpPr>
          <p:nvPr>
            <p:ph type="ftr" sz="quarter" idx="11"/>
          </p:nvPr>
        </p:nvSpPr>
        <p:spPr/>
        <p:txBody>
          <a:bodyPr/>
          <a:lstStyle/>
          <a:p>
            <a:endParaRPr lang="en-US"/>
          </a:p>
        </p:txBody>
      </p:sp>
      <p:sp>
        <p:nvSpPr>
          <p:cNvPr id="7" name="Rezervirano mjesto broja slajda 6"/>
          <p:cNvSpPr>
            <a:spLocks noGrp="1"/>
          </p:cNvSpPr>
          <p:nvPr>
            <p:ph type="sldNum" sz="quarter" idx="12"/>
          </p:nvPr>
        </p:nvSpPr>
        <p:spPr/>
        <p:txBody>
          <a:bodyPr/>
          <a:lstStyle/>
          <a:p>
            <a:fld id="{CFA709CA-57CC-43AA-B549-E24EC8827968}" type="slidenum">
              <a:rPr lang="en-US" smtClean="0"/>
              <a:t>‹#›</a:t>
            </a:fld>
            <a:endParaRPr lang="en-US"/>
          </a:p>
        </p:txBody>
      </p:sp>
    </p:spTree>
    <p:extLst>
      <p:ext uri="{BB962C8B-B14F-4D97-AF65-F5344CB8AC3E}">
        <p14:creationId xmlns:p14="http://schemas.microsoft.com/office/powerpoint/2010/main" val="2773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a:t>Uredite stil naslova matrice</a:t>
            </a:r>
            <a:endParaRPr lang="en-US"/>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7" name="Rezervirano mjesto datuma 6"/>
          <p:cNvSpPr>
            <a:spLocks noGrp="1"/>
          </p:cNvSpPr>
          <p:nvPr>
            <p:ph type="dt" sz="half" idx="10"/>
          </p:nvPr>
        </p:nvSpPr>
        <p:spPr/>
        <p:txBody>
          <a:bodyPr/>
          <a:lstStyle/>
          <a:p>
            <a:fld id="{330FB6A7-3E5F-4BA7-B6C9-0C92A8F7F17D}" type="datetimeFigureOut">
              <a:rPr lang="en-US" smtClean="0"/>
              <a:t>1/26/2017</a:t>
            </a:fld>
            <a:endParaRPr lang="en-US"/>
          </a:p>
        </p:txBody>
      </p:sp>
      <p:sp>
        <p:nvSpPr>
          <p:cNvPr id="8" name="Rezervirano mjesto podnožja 7"/>
          <p:cNvSpPr>
            <a:spLocks noGrp="1"/>
          </p:cNvSpPr>
          <p:nvPr>
            <p:ph type="ftr" sz="quarter" idx="11"/>
          </p:nvPr>
        </p:nvSpPr>
        <p:spPr/>
        <p:txBody>
          <a:bodyPr/>
          <a:lstStyle/>
          <a:p>
            <a:endParaRPr lang="en-US"/>
          </a:p>
        </p:txBody>
      </p:sp>
      <p:sp>
        <p:nvSpPr>
          <p:cNvPr id="9" name="Rezervirano mjesto broja slajda 8"/>
          <p:cNvSpPr>
            <a:spLocks noGrp="1"/>
          </p:cNvSpPr>
          <p:nvPr>
            <p:ph type="sldNum" sz="quarter" idx="12"/>
          </p:nvPr>
        </p:nvSpPr>
        <p:spPr/>
        <p:txBody>
          <a:bodyPr/>
          <a:lstStyle/>
          <a:p>
            <a:fld id="{CFA709CA-57CC-43AA-B549-E24EC8827968}" type="slidenum">
              <a:rPr lang="en-US" smtClean="0"/>
              <a:t>‹#›</a:t>
            </a:fld>
            <a:endParaRPr lang="en-US"/>
          </a:p>
        </p:txBody>
      </p:sp>
    </p:spTree>
    <p:extLst>
      <p:ext uri="{BB962C8B-B14F-4D97-AF65-F5344CB8AC3E}">
        <p14:creationId xmlns:p14="http://schemas.microsoft.com/office/powerpoint/2010/main" val="392603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endParaRPr lang="en-US"/>
          </a:p>
        </p:txBody>
      </p:sp>
      <p:sp>
        <p:nvSpPr>
          <p:cNvPr id="3" name="Rezervirano mjesto datuma 2"/>
          <p:cNvSpPr>
            <a:spLocks noGrp="1"/>
          </p:cNvSpPr>
          <p:nvPr>
            <p:ph type="dt" sz="half" idx="10"/>
          </p:nvPr>
        </p:nvSpPr>
        <p:spPr/>
        <p:txBody>
          <a:bodyPr/>
          <a:lstStyle/>
          <a:p>
            <a:fld id="{330FB6A7-3E5F-4BA7-B6C9-0C92A8F7F17D}" type="datetimeFigureOut">
              <a:rPr lang="en-US" smtClean="0"/>
              <a:t>1/26/2017</a:t>
            </a:fld>
            <a:endParaRPr lang="en-US"/>
          </a:p>
        </p:txBody>
      </p:sp>
      <p:sp>
        <p:nvSpPr>
          <p:cNvPr id="4" name="Rezervirano mjesto podnožja 3"/>
          <p:cNvSpPr>
            <a:spLocks noGrp="1"/>
          </p:cNvSpPr>
          <p:nvPr>
            <p:ph type="ftr" sz="quarter" idx="11"/>
          </p:nvPr>
        </p:nvSpPr>
        <p:spPr/>
        <p:txBody>
          <a:bodyPr/>
          <a:lstStyle/>
          <a:p>
            <a:endParaRPr lang="en-US"/>
          </a:p>
        </p:txBody>
      </p:sp>
      <p:sp>
        <p:nvSpPr>
          <p:cNvPr id="5" name="Rezervirano mjesto broja slajda 4"/>
          <p:cNvSpPr>
            <a:spLocks noGrp="1"/>
          </p:cNvSpPr>
          <p:nvPr>
            <p:ph type="sldNum" sz="quarter" idx="12"/>
          </p:nvPr>
        </p:nvSpPr>
        <p:spPr/>
        <p:txBody>
          <a:bodyPr/>
          <a:lstStyle/>
          <a:p>
            <a:fld id="{CFA709CA-57CC-43AA-B549-E24EC8827968}" type="slidenum">
              <a:rPr lang="en-US" smtClean="0"/>
              <a:t>‹#›</a:t>
            </a:fld>
            <a:endParaRPr lang="en-US"/>
          </a:p>
        </p:txBody>
      </p:sp>
    </p:spTree>
    <p:extLst>
      <p:ext uri="{BB962C8B-B14F-4D97-AF65-F5344CB8AC3E}">
        <p14:creationId xmlns:p14="http://schemas.microsoft.com/office/powerpoint/2010/main" val="225537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330FB6A7-3E5F-4BA7-B6C9-0C92A8F7F17D}" type="datetimeFigureOut">
              <a:rPr lang="en-US" smtClean="0"/>
              <a:t>1/26/2017</a:t>
            </a:fld>
            <a:endParaRPr lang="en-US"/>
          </a:p>
        </p:txBody>
      </p:sp>
      <p:sp>
        <p:nvSpPr>
          <p:cNvPr id="3" name="Rezervirano mjesto podnožja 2"/>
          <p:cNvSpPr>
            <a:spLocks noGrp="1"/>
          </p:cNvSpPr>
          <p:nvPr>
            <p:ph type="ftr" sz="quarter" idx="11"/>
          </p:nvPr>
        </p:nvSpPr>
        <p:spPr/>
        <p:txBody>
          <a:bodyPr/>
          <a:lstStyle/>
          <a:p>
            <a:endParaRPr lang="en-US"/>
          </a:p>
        </p:txBody>
      </p:sp>
      <p:sp>
        <p:nvSpPr>
          <p:cNvPr id="4" name="Rezervirano mjesto broja slajda 3"/>
          <p:cNvSpPr>
            <a:spLocks noGrp="1"/>
          </p:cNvSpPr>
          <p:nvPr>
            <p:ph type="sldNum" sz="quarter" idx="12"/>
          </p:nvPr>
        </p:nvSpPr>
        <p:spPr/>
        <p:txBody>
          <a:bodyPr/>
          <a:lstStyle/>
          <a:p>
            <a:fld id="{CFA709CA-57CC-43AA-B549-E24EC8827968}" type="slidenum">
              <a:rPr lang="en-US" smtClean="0"/>
              <a:t>‹#›</a:t>
            </a:fld>
            <a:endParaRPr lang="en-US"/>
          </a:p>
        </p:txBody>
      </p:sp>
    </p:spTree>
    <p:extLst>
      <p:ext uri="{BB962C8B-B14F-4D97-AF65-F5344CB8AC3E}">
        <p14:creationId xmlns:p14="http://schemas.microsoft.com/office/powerpoint/2010/main" val="373745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endParaRPr lang="en-US"/>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330FB6A7-3E5F-4BA7-B6C9-0C92A8F7F17D}" type="datetimeFigureOut">
              <a:rPr lang="en-US" smtClean="0"/>
              <a:t>1/26/2017</a:t>
            </a:fld>
            <a:endParaRPr lang="en-US"/>
          </a:p>
        </p:txBody>
      </p:sp>
      <p:sp>
        <p:nvSpPr>
          <p:cNvPr id="6" name="Rezervirano mjesto podnožja 5"/>
          <p:cNvSpPr>
            <a:spLocks noGrp="1"/>
          </p:cNvSpPr>
          <p:nvPr>
            <p:ph type="ftr" sz="quarter" idx="11"/>
          </p:nvPr>
        </p:nvSpPr>
        <p:spPr/>
        <p:txBody>
          <a:bodyPr/>
          <a:lstStyle/>
          <a:p>
            <a:endParaRPr lang="en-US"/>
          </a:p>
        </p:txBody>
      </p:sp>
      <p:sp>
        <p:nvSpPr>
          <p:cNvPr id="7" name="Rezervirano mjesto broja slajda 6"/>
          <p:cNvSpPr>
            <a:spLocks noGrp="1"/>
          </p:cNvSpPr>
          <p:nvPr>
            <p:ph type="sldNum" sz="quarter" idx="12"/>
          </p:nvPr>
        </p:nvSpPr>
        <p:spPr/>
        <p:txBody>
          <a:bodyPr/>
          <a:lstStyle/>
          <a:p>
            <a:fld id="{CFA709CA-57CC-43AA-B549-E24EC8827968}" type="slidenum">
              <a:rPr lang="en-US" smtClean="0"/>
              <a:t>‹#›</a:t>
            </a:fld>
            <a:endParaRPr lang="en-US"/>
          </a:p>
        </p:txBody>
      </p:sp>
    </p:spTree>
    <p:extLst>
      <p:ext uri="{BB962C8B-B14F-4D97-AF65-F5344CB8AC3E}">
        <p14:creationId xmlns:p14="http://schemas.microsoft.com/office/powerpoint/2010/main" val="363935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endParaRPr lang="en-US"/>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330FB6A7-3E5F-4BA7-B6C9-0C92A8F7F17D}" type="datetimeFigureOut">
              <a:rPr lang="en-US" smtClean="0"/>
              <a:t>1/26/2017</a:t>
            </a:fld>
            <a:endParaRPr lang="en-US"/>
          </a:p>
        </p:txBody>
      </p:sp>
      <p:sp>
        <p:nvSpPr>
          <p:cNvPr id="6" name="Rezervirano mjesto podnožja 5"/>
          <p:cNvSpPr>
            <a:spLocks noGrp="1"/>
          </p:cNvSpPr>
          <p:nvPr>
            <p:ph type="ftr" sz="quarter" idx="11"/>
          </p:nvPr>
        </p:nvSpPr>
        <p:spPr/>
        <p:txBody>
          <a:bodyPr/>
          <a:lstStyle/>
          <a:p>
            <a:endParaRPr lang="en-US"/>
          </a:p>
        </p:txBody>
      </p:sp>
      <p:sp>
        <p:nvSpPr>
          <p:cNvPr id="7" name="Rezervirano mjesto broja slajda 6"/>
          <p:cNvSpPr>
            <a:spLocks noGrp="1"/>
          </p:cNvSpPr>
          <p:nvPr>
            <p:ph type="sldNum" sz="quarter" idx="12"/>
          </p:nvPr>
        </p:nvSpPr>
        <p:spPr/>
        <p:txBody>
          <a:bodyPr/>
          <a:lstStyle/>
          <a:p>
            <a:fld id="{CFA709CA-57CC-43AA-B549-E24EC8827968}" type="slidenum">
              <a:rPr lang="en-US" smtClean="0"/>
              <a:t>‹#›</a:t>
            </a:fld>
            <a:endParaRPr lang="en-US"/>
          </a:p>
        </p:txBody>
      </p:sp>
    </p:spTree>
    <p:extLst>
      <p:ext uri="{BB962C8B-B14F-4D97-AF65-F5344CB8AC3E}">
        <p14:creationId xmlns:p14="http://schemas.microsoft.com/office/powerpoint/2010/main" val="101725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Uredite stil naslova matrice</a:t>
            </a:r>
            <a:endParaRPr lang="en-US"/>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FB6A7-3E5F-4BA7-B6C9-0C92A8F7F17D}" type="datetimeFigureOut">
              <a:rPr lang="en-US" smtClean="0"/>
              <a:t>1/26/2017</a:t>
            </a:fld>
            <a:endParaRPr lang="en-US"/>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709CA-57CC-43AA-B549-E24EC8827968}" type="slidenum">
              <a:rPr lang="en-US" smtClean="0"/>
              <a:t>‹#›</a:t>
            </a:fld>
            <a:endParaRPr lang="en-US"/>
          </a:p>
        </p:txBody>
      </p:sp>
    </p:spTree>
    <p:extLst>
      <p:ext uri="{BB962C8B-B14F-4D97-AF65-F5344CB8AC3E}">
        <p14:creationId xmlns:p14="http://schemas.microsoft.com/office/powerpoint/2010/main" val="262443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r>
              <a:rPr lang="hr-HR" dirty="0"/>
              <a:t>Kombinacija TOF-ERDA spektrometrije i raspršenja ionskim topom</a:t>
            </a:r>
            <a:endParaRPr lang="en-US" dirty="0"/>
          </a:p>
        </p:txBody>
      </p:sp>
      <p:sp>
        <p:nvSpPr>
          <p:cNvPr id="3" name="Podnaslov 2"/>
          <p:cNvSpPr>
            <a:spLocks noGrp="1"/>
          </p:cNvSpPr>
          <p:nvPr>
            <p:ph type="subTitle" idx="1"/>
          </p:nvPr>
        </p:nvSpPr>
        <p:spPr>
          <a:xfrm>
            <a:off x="1524000" y="3602038"/>
            <a:ext cx="9144000" cy="2299998"/>
          </a:xfrm>
        </p:spPr>
        <p:txBody>
          <a:bodyPr>
            <a:normAutofit fontScale="77500" lnSpcReduction="20000"/>
          </a:bodyPr>
          <a:lstStyle/>
          <a:p>
            <a:endParaRPr lang="hr-HR" dirty="0"/>
          </a:p>
          <a:p>
            <a:r>
              <a:rPr lang="hr-HR" dirty="0"/>
              <a:t>DAMJAN BLAŽEKA</a:t>
            </a:r>
          </a:p>
          <a:p>
            <a:endParaRPr lang="hr-HR" dirty="0"/>
          </a:p>
          <a:p>
            <a:r>
              <a:rPr lang="hr-HR" dirty="0"/>
              <a:t>MENTOR: DR. SC. ZDRAVKO SIKETIĆ </a:t>
            </a:r>
          </a:p>
          <a:p>
            <a:endParaRPr lang="hr-HR" dirty="0"/>
          </a:p>
          <a:p>
            <a:r>
              <a:rPr lang="hr-HR" dirty="0"/>
              <a:t>LABORATORIJ ZA INTERAKCIJE IONSKIH SNOPOVA</a:t>
            </a:r>
          </a:p>
          <a:p>
            <a:r>
              <a:rPr lang="hr-HR" dirty="0"/>
              <a:t>INSTITUT RUĐER BOŠKOVIĆ</a:t>
            </a:r>
            <a:endParaRPr lang="en-US" dirty="0"/>
          </a:p>
        </p:txBody>
      </p:sp>
    </p:spTree>
    <p:extLst>
      <p:ext uri="{BB962C8B-B14F-4D97-AF65-F5344CB8AC3E}">
        <p14:creationId xmlns:p14="http://schemas.microsoft.com/office/powerpoint/2010/main" val="710956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2570" y="346290"/>
            <a:ext cx="12388912" cy="1325563"/>
          </a:xfrm>
        </p:spPr>
        <p:txBody>
          <a:bodyPr/>
          <a:lstStyle/>
          <a:p>
            <a:r>
              <a:rPr lang="hr-HR" dirty="0"/>
              <a:t>Spektri titana prije zračenja i u zadnjem mjerenju</a:t>
            </a:r>
            <a:endParaRPr lang="en-US" dirty="0"/>
          </a:p>
        </p:txBody>
      </p:sp>
      <p:sp>
        <p:nvSpPr>
          <p:cNvPr id="3" name="Rezervirano mjesto sadržaja 2"/>
          <p:cNvSpPr>
            <a:spLocks noGrp="1"/>
          </p:cNvSpPr>
          <p:nvPr>
            <p:ph idx="1"/>
          </p:nvPr>
        </p:nvSpPr>
        <p:spPr/>
        <p:txBody>
          <a:bodyPr/>
          <a:lstStyle/>
          <a:p>
            <a:endParaRPr lang="en-US" dirty="0"/>
          </a:p>
        </p:txBody>
      </p:sp>
      <p:pic>
        <p:nvPicPr>
          <p:cNvPr id="5" name="Slika 4"/>
          <p:cNvPicPr>
            <a:picLocks noChangeAspect="1"/>
          </p:cNvPicPr>
          <p:nvPr/>
        </p:nvPicPr>
        <p:blipFill>
          <a:blip r:embed="rId2"/>
          <a:stretch>
            <a:fillRect/>
          </a:stretch>
        </p:blipFill>
        <p:spPr>
          <a:xfrm>
            <a:off x="2283239" y="2133169"/>
            <a:ext cx="7625521" cy="3736250"/>
          </a:xfrm>
          <a:prstGeom prst="rect">
            <a:avLst/>
          </a:prstGeom>
        </p:spPr>
      </p:pic>
    </p:spTree>
    <p:extLst>
      <p:ext uri="{BB962C8B-B14F-4D97-AF65-F5344CB8AC3E}">
        <p14:creationId xmlns:p14="http://schemas.microsoft.com/office/powerpoint/2010/main" val="329280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47665" y="130718"/>
            <a:ext cx="10515600" cy="1325563"/>
          </a:xfrm>
        </p:spPr>
        <p:txBody>
          <a:bodyPr/>
          <a:lstStyle/>
          <a:p>
            <a:r>
              <a:rPr lang="hr-HR" dirty="0"/>
              <a:t>       Poboljšanje dubinske rezolucije za titan </a:t>
            </a:r>
            <a:endParaRPr lang="en-US" dirty="0"/>
          </a:p>
        </p:txBody>
      </p:sp>
      <p:pic>
        <p:nvPicPr>
          <p:cNvPr id="5" name="Slika 4"/>
          <p:cNvPicPr>
            <a:picLocks noChangeAspect="1"/>
          </p:cNvPicPr>
          <p:nvPr/>
        </p:nvPicPr>
        <p:blipFill>
          <a:blip r:embed="rId2"/>
          <a:stretch>
            <a:fillRect/>
          </a:stretch>
        </p:blipFill>
        <p:spPr>
          <a:xfrm>
            <a:off x="0" y="1102257"/>
            <a:ext cx="6915150" cy="5543550"/>
          </a:xfrm>
          <a:prstGeom prst="rect">
            <a:avLst/>
          </a:prstGeom>
        </p:spPr>
      </p:pic>
      <p:pic>
        <p:nvPicPr>
          <p:cNvPr id="7" name="Slika 6"/>
          <p:cNvPicPr>
            <a:picLocks noChangeAspect="1"/>
          </p:cNvPicPr>
          <p:nvPr/>
        </p:nvPicPr>
        <p:blipFill>
          <a:blip r:embed="rId3"/>
          <a:stretch>
            <a:fillRect/>
          </a:stretch>
        </p:blipFill>
        <p:spPr>
          <a:xfrm>
            <a:off x="6522478" y="2613759"/>
            <a:ext cx="4740787" cy="3563204"/>
          </a:xfrm>
          <a:prstGeom prst="rect">
            <a:avLst/>
          </a:prstGeom>
        </p:spPr>
      </p:pic>
      <p:sp>
        <p:nvSpPr>
          <p:cNvPr id="8" name="Rezervirano mjesto sadržaja 7"/>
          <p:cNvSpPr>
            <a:spLocks noGrp="1"/>
          </p:cNvSpPr>
          <p:nvPr>
            <p:ph idx="1"/>
          </p:nvPr>
        </p:nvSpPr>
        <p:spPr>
          <a:xfrm>
            <a:off x="747665" y="1456281"/>
            <a:ext cx="10515600" cy="4351338"/>
          </a:xfrm>
        </p:spPr>
        <p:txBody>
          <a:bodyPr/>
          <a:lstStyle/>
          <a:p>
            <a:endParaRPr lang="en-US" dirty="0"/>
          </a:p>
        </p:txBody>
      </p:sp>
    </p:spTree>
    <p:extLst>
      <p:ext uri="{BB962C8B-B14F-4D97-AF65-F5344CB8AC3E}">
        <p14:creationId xmlns:p14="http://schemas.microsoft.com/office/powerpoint/2010/main" val="332897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dirty="0"/>
              <a:t>Dubinski profil i analiza debljine slojeva (program Potku)</a:t>
            </a:r>
            <a:endParaRPr lang="en-US" sz="3600" dirty="0"/>
          </a:p>
        </p:txBody>
      </p:sp>
      <p:sp>
        <p:nvSpPr>
          <p:cNvPr id="3" name="Rezervirano mjesto sadržaja 2"/>
          <p:cNvSpPr>
            <a:spLocks noGrp="1"/>
          </p:cNvSpPr>
          <p:nvPr>
            <p:ph idx="1"/>
          </p:nvPr>
        </p:nvSpPr>
        <p:spPr/>
        <p:txBody>
          <a:bodyPr/>
          <a:lstStyle/>
          <a:p>
            <a:endParaRPr lang="en-US" dirty="0"/>
          </a:p>
        </p:txBody>
      </p:sp>
      <p:pic>
        <p:nvPicPr>
          <p:cNvPr id="4" name="Slika 3"/>
          <p:cNvPicPr>
            <a:picLocks noChangeAspect="1"/>
          </p:cNvPicPr>
          <p:nvPr/>
        </p:nvPicPr>
        <p:blipFill>
          <a:blip r:embed="rId2"/>
          <a:stretch>
            <a:fillRect/>
          </a:stretch>
        </p:blipFill>
        <p:spPr>
          <a:xfrm>
            <a:off x="6389194" y="1690688"/>
            <a:ext cx="4964606" cy="3963988"/>
          </a:xfrm>
          <a:prstGeom prst="rect">
            <a:avLst/>
          </a:prstGeom>
        </p:spPr>
      </p:pic>
      <p:pic>
        <p:nvPicPr>
          <p:cNvPr id="5" name="Slika 4"/>
          <p:cNvPicPr>
            <a:picLocks noChangeAspect="1"/>
          </p:cNvPicPr>
          <p:nvPr/>
        </p:nvPicPr>
        <p:blipFill>
          <a:blip r:embed="rId3"/>
          <a:stretch>
            <a:fillRect/>
          </a:stretch>
        </p:blipFill>
        <p:spPr>
          <a:xfrm>
            <a:off x="340909" y="1496219"/>
            <a:ext cx="5886450" cy="4352925"/>
          </a:xfrm>
          <a:prstGeom prst="rect">
            <a:avLst/>
          </a:prstGeom>
        </p:spPr>
      </p:pic>
    </p:spTree>
    <p:extLst>
      <p:ext uri="{BB962C8B-B14F-4D97-AF65-F5344CB8AC3E}">
        <p14:creationId xmlns:p14="http://schemas.microsoft.com/office/powerpoint/2010/main" val="1404574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Naslov 1"/>
              <p:cNvSpPr>
                <a:spLocks noGrp="1"/>
              </p:cNvSpPr>
              <p:nvPr>
                <p:ph type="title"/>
              </p:nvPr>
            </p:nvSpPr>
            <p:spPr>
              <a:xfrm>
                <a:off x="1170708" y="1162843"/>
                <a:ext cx="10515600" cy="1325563"/>
              </a:xfrm>
            </p:spPr>
            <p:txBody>
              <a:bodyPr>
                <a:noAutofit/>
              </a:bodyPr>
              <a:lstStyle/>
              <a:p>
                <a:br>
                  <a:rPr lang="hr-HR" sz="2400" dirty="0"/>
                </a:br>
                <a:br>
                  <a:rPr lang="hr-HR" sz="2400" dirty="0"/>
                </a:br>
                <a:r>
                  <a:rPr lang="hr-HR" sz="2400" dirty="0"/>
                  <a:t>Izmjerena brzina skidanja sloja Al2O3</a:t>
                </a:r>
                <a:r>
                  <a:rPr lang="hr-HR" sz="2000" dirty="0"/>
                  <a:t> </a:t>
                </a:r>
                <a:r>
                  <a:rPr lang="hr-HR" sz="2400" dirty="0"/>
                  <a:t>(nagib pravca):</a:t>
                </a:r>
                <a:r>
                  <a:rPr lang="en-US" sz="2400" dirty="0"/>
                  <a:t> </a:t>
                </a:r>
                <a:r>
                  <a:rPr lang="hr-HR" sz="2400" i="1" dirty="0"/>
                  <a:t> </a:t>
                </a:r>
                <a14:m>
                  <m:oMath xmlns:m="http://schemas.openxmlformats.org/officeDocument/2006/math">
                    <m:r>
                      <a:rPr lang="en-US" sz="2400" b="1" i="1">
                        <a:latin typeface="Cambria Math" panose="02040503050406030204" pitchFamily="18" charset="0"/>
                      </a:rPr>
                      <m:t>𝟎</m:t>
                    </m:r>
                    <m:r>
                      <a:rPr lang="en-US" sz="2400" b="1" i="1">
                        <a:latin typeface="Cambria Math" panose="02040503050406030204" pitchFamily="18" charset="0"/>
                      </a:rPr>
                      <m:t>.</m:t>
                    </m:r>
                    <m:r>
                      <a:rPr lang="hr-HR" sz="2400" b="1" i="1" smtClean="0">
                        <a:latin typeface="Cambria Math" panose="02040503050406030204" pitchFamily="18" charset="0"/>
                      </a:rPr>
                      <m:t>𝟎𝟖𝟖</m:t>
                    </m:r>
                    <m:r>
                      <a:rPr lang="en-US" sz="2400" b="1" i="1">
                        <a:latin typeface="Cambria Math" panose="02040503050406030204" pitchFamily="18" charset="0"/>
                      </a:rPr>
                      <m:t>±</m:t>
                    </m:r>
                    <m:r>
                      <a:rPr lang="en-US" sz="2400" b="1" i="1">
                        <a:latin typeface="Cambria Math" panose="02040503050406030204" pitchFamily="18" charset="0"/>
                      </a:rPr>
                      <m:t>𝟎</m:t>
                    </m:r>
                    <m:r>
                      <a:rPr lang="en-US" sz="2400" b="1" i="1">
                        <a:latin typeface="Cambria Math" panose="02040503050406030204" pitchFamily="18" charset="0"/>
                      </a:rPr>
                      <m:t>.</m:t>
                    </m:r>
                    <m:r>
                      <a:rPr lang="en-US" sz="2400" b="1" i="1">
                        <a:latin typeface="Cambria Math" panose="02040503050406030204" pitchFamily="18" charset="0"/>
                      </a:rPr>
                      <m:t>𝟎𝟎𝟔</m:t>
                    </m:r>
                    <m:r>
                      <a:rPr lang="hr-HR" sz="2400" b="1" i="1" smtClean="0">
                        <a:latin typeface="Cambria Math" panose="02040503050406030204" pitchFamily="18" charset="0"/>
                      </a:rPr>
                      <m:t> </m:t>
                    </m:r>
                    <m:r>
                      <a:rPr lang="hr-HR" sz="2400" b="1" i="1" smtClean="0">
                        <a:latin typeface="Cambria Math" panose="02040503050406030204" pitchFamily="18" charset="0"/>
                      </a:rPr>
                      <m:t>𝒏𝒎</m:t>
                    </m:r>
                    <m:r>
                      <a:rPr lang="hr-HR" sz="2400" b="1" i="1" smtClean="0">
                        <a:latin typeface="Cambria Math" panose="02040503050406030204" pitchFamily="18" charset="0"/>
                      </a:rPr>
                      <m:t>/</m:t>
                    </m:r>
                    <m:r>
                      <a:rPr lang="hr-HR" sz="2400" b="1" i="1" smtClean="0">
                        <a:latin typeface="Cambria Math" panose="02040503050406030204" pitchFamily="18" charset="0"/>
                      </a:rPr>
                      <m:t>𝒎𝒊𝒏</m:t>
                    </m:r>
                  </m:oMath>
                </a14:m>
                <a:r>
                  <a:rPr lang="en-US" sz="2400" b="1" dirty="0"/>
                  <a:t> </a:t>
                </a:r>
                <a:br>
                  <a:rPr lang="hr-HR" sz="2400" dirty="0"/>
                </a:br>
                <a:r>
                  <a:rPr lang="hr-HR" sz="2400" dirty="0"/>
                  <a:t>(struja </a:t>
                </a:r>
                <a:r>
                  <a:rPr lang="hr-HR" sz="2400" dirty="0" err="1"/>
                  <a:t>filamenta</a:t>
                </a:r>
                <a:r>
                  <a:rPr lang="hr-HR" sz="2400" dirty="0"/>
                  <a:t> </a:t>
                </a:r>
                <a14:m>
                  <m:oMath xmlns:m="http://schemas.openxmlformats.org/officeDocument/2006/math">
                    <m:r>
                      <a:rPr lang="en-US" sz="2400" b="0" i="1">
                        <a:latin typeface="Cambria Math" panose="02040503050406030204" pitchFamily="18" charset="0"/>
                      </a:rPr>
                      <m:t>𝐼</m:t>
                    </m:r>
                    <m:r>
                      <a:rPr lang="en-US" sz="2400" b="0" i="1">
                        <a:latin typeface="Cambria Math" panose="02040503050406030204" pitchFamily="18" charset="0"/>
                      </a:rPr>
                      <m:t>=10</m:t>
                    </m:r>
                    <m:r>
                      <a:rPr lang="en-US" sz="2400" b="0" i="1">
                        <a:latin typeface="Cambria Math" panose="02040503050406030204" pitchFamily="18" charset="0"/>
                      </a:rPr>
                      <m:t>𝑚𝐴</m:t>
                    </m:r>
                  </m:oMath>
                </a14:m>
                <a:r>
                  <a:rPr lang="hr-HR" sz="2400" dirty="0"/>
                  <a:t>, energija iona argona </a:t>
                </a:r>
                <a14:m>
                  <m:oMath xmlns:m="http://schemas.openxmlformats.org/officeDocument/2006/math">
                    <m:r>
                      <a:rPr lang="en-US" sz="2400" i="1">
                        <a:latin typeface="Cambria Math" panose="02040503050406030204" pitchFamily="18" charset="0"/>
                      </a:rPr>
                      <m:t>𝑈</m:t>
                    </m:r>
                    <m:r>
                      <a:rPr lang="en-US" sz="2400" i="1">
                        <a:latin typeface="Cambria Math" panose="02040503050406030204" pitchFamily="18" charset="0"/>
                      </a:rPr>
                      <m:t>=3 </m:t>
                    </m:r>
                    <m:r>
                      <a:rPr lang="en-US" sz="2400" i="1">
                        <a:latin typeface="Cambria Math" panose="02040503050406030204" pitchFamily="18" charset="0"/>
                      </a:rPr>
                      <m:t>𝑘𝑒𝑉</m:t>
                    </m:r>
                  </m:oMath>
                </a14:m>
                <a:r>
                  <a:rPr lang="hr-HR" sz="2400" dirty="0"/>
                  <a:t>, tlak </a:t>
                </a:r>
                <a:r>
                  <a:rPr lang="hr-HR" sz="2400" dirty="0">
                    <a:latin typeface="Cambria Math" panose="02040503050406030204" pitchFamily="18" charset="0"/>
                    <a:ea typeface="Cambria Math" panose="02040503050406030204" pitchFamily="18" charset="0"/>
                  </a:rPr>
                  <a:t>5*10</a:t>
                </a:r>
                <a:r>
                  <a:rPr lang="hr-HR" sz="2400" baseline="30000" dirty="0">
                    <a:latin typeface="Cambria Math" panose="02040503050406030204" pitchFamily="18" charset="0"/>
                    <a:ea typeface="Cambria Math" panose="02040503050406030204" pitchFamily="18" charset="0"/>
                  </a:rPr>
                  <a:t>-6</a:t>
                </a:r>
                <a:r>
                  <a:rPr lang="hr-HR" sz="2400" dirty="0">
                    <a:latin typeface="Cambria Math" panose="02040503050406030204" pitchFamily="18" charset="0"/>
                    <a:ea typeface="Cambria Math" panose="02040503050406030204" pitchFamily="18" charset="0"/>
                  </a:rPr>
                  <a:t> mbar, </a:t>
                </a:r>
                <a:r>
                  <a:rPr lang="hr-HR" sz="2400" dirty="0">
                    <a:ea typeface="Cambria Math" panose="02040503050406030204" pitchFamily="18" charset="0"/>
                  </a:rPr>
                  <a:t>struja snopa argona </a:t>
                </a:r>
                <a14:m>
                  <m:oMath xmlns:m="http://schemas.openxmlformats.org/officeDocument/2006/math">
                    <m:r>
                      <a:rPr lang="hr-HR" sz="2400" b="0" i="1" smtClean="0">
                        <a:latin typeface="Cambria Math" panose="02040503050406030204" pitchFamily="18" charset="0"/>
                        <a:ea typeface="Cambria Math" panose="02040503050406030204" pitchFamily="18" charset="0"/>
                      </a:rPr>
                      <m:t>𝐽</m:t>
                    </m:r>
                    <m:r>
                      <a:rPr lang="hr-HR" sz="2400" b="0" i="1" smtClean="0">
                        <a:latin typeface="Cambria Math" panose="02040503050406030204" pitchFamily="18" charset="0"/>
                        <a:ea typeface="Cambria Math" panose="02040503050406030204" pitchFamily="18" charset="0"/>
                      </a:rPr>
                      <m:t>=15.41 µ</m:t>
                    </m:r>
                    <m:r>
                      <a:rPr lang="hr-HR" sz="2400" b="0" i="1" smtClean="0">
                        <a:latin typeface="Cambria Math" panose="02040503050406030204" pitchFamily="18" charset="0"/>
                        <a:ea typeface="Cambria Math" panose="02040503050406030204" pitchFamily="18" charset="0"/>
                      </a:rPr>
                      <m:t>𝐴</m:t>
                    </m:r>
                    <m:r>
                      <a:rPr lang="hr-HR" sz="2400" b="0" i="1" smtClean="0">
                        <a:latin typeface="Cambria Math" panose="02040503050406030204" pitchFamily="18" charset="0"/>
                        <a:ea typeface="Cambria Math" panose="02040503050406030204" pitchFamily="18" charset="0"/>
                      </a:rPr>
                      <m:t>/</m:t>
                    </m:r>
                    <m:sSup>
                      <m:sSupPr>
                        <m:ctrlPr>
                          <a:rPr lang="hr-HR" sz="2400" b="0" i="1" smtClean="0">
                            <a:latin typeface="Cambria Math" panose="02040503050406030204" pitchFamily="18" charset="0"/>
                            <a:ea typeface="Cambria Math" panose="02040503050406030204" pitchFamily="18" charset="0"/>
                          </a:rPr>
                        </m:ctrlPr>
                      </m:sSupPr>
                      <m:e>
                        <m:r>
                          <a:rPr lang="hr-HR" sz="2400" b="0" i="1" smtClean="0">
                            <a:latin typeface="Cambria Math" panose="02040503050406030204" pitchFamily="18" charset="0"/>
                            <a:ea typeface="Cambria Math" panose="02040503050406030204" pitchFamily="18" charset="0"/>
                          </a:rPr>
                          <m:t>𝑐𝑚</m:t>
                        </m:r>
                      </m:e>
                      <m:sup>
                        <m:r>
                          <a:rPr lang="hr-HR" sz="2400" b="0" i="1" smtClean="0">
                            <a:latin typeface="Cambria Math" panose="02040503050406030204" pitchFamily="18" charset="0"/>
                            <a:ea typeface="Cambria Math" panose="02040503050406030204" pitchFamily="18" charset="0"/>
                          </a:rPr>
                          <m:t>2</m:t>
                        </m:r>
                      </m:sup>
                    </m:sSup>
                  </m:oMath>
                </a14:m>
                <a:r>
                  <a:rPr lang="hr-HR" sz="2400" dirty="0"/>
                  <a:t>,  promjer snopa argona </a:t>
                </a:r>
                <a14:m>
                  <m:oMath xmlns:m="http://schemas.openxmlformats.org/officeDocument/2006/math">
                    <m:r>
                      <a:rPr lang="hr-HR" sz="2400" i="1" smtClean="0">
                        <a:latin typeface="Cambria Math" panose="02040503050406030204" pitchFamily="18" charset="0"/>
                        <a:ea typeface="Cambria Math" panose="02040503050406030204" pitchFamily="18" charset="0"/>
                      </a:rPr>
                      <m:t>~</m:t>
                    </m:r>
                    <m:r>
                      <a:rPr lang="hr-HR" sz="2400" b="0" i="1" smtClean="0">
                        <a:latin typeface="Cambria Math" panose="02040503050406030204" pitchFamily="18" charset="0"/>
                        <a:ea typeface="Cambria Math" panose="02040503050406030204" pitchFamily="18" charset="0"/>
                      </a:rPr>
                      <m:t>1</m:t>
                    </m:r>
                    <m:r>
                      <a:rPr lang="hr-HR" sz="2400" b="0" i="1" smtClean="0">
                        <a:latin typeface="Cambria Math" panose="02040503050406030204" pitchFamily="18" charset="0"/>
                        <a:ea typeface="Cambria Math" panose="02040503050406030204" pitchFamily="18" charset="0"/>
                      </a:rPr>
                      <m:t>𝑚𝑚</m:t>
                    </m:r>
                  </m:oMath>
                </a14:m>
                <a:r>
                  <a:rPr lang="hr-HR" sz="2400" dirty="0"/>
                  <a:t>, širina skeniranog područja </a:t>
                </a:r>
                <a14:m>
                  <m:oMath xmlns:m="http://schemas.openxmlformats.org/officeDocument/2006/math">
                    <m:r>
                      <a:rPr lang="hr-HR" sz="2400" i="1" smtClean="0">
                        <a:latin typeface="Cambria Math" panose="02040503050406030204" pitchFamily="18" charset="0"/>
                        <a:ea typeface="Cambria Math" panose="02040503050406030204" pitchFamily="18" charset="0"/>
                      </a:rPr>
                      <m:t>~</m:t>
                    </m:r>
                    <m:r>
                      <a:rPr lang="hr-HR" sz="2400" b="0" i="1" smtClean="0">
                        <a:latin typeface="Cambria Math" panose="02040503050406030204" pitchFamily="18" charset="0"/>
                        <a:ea typeface="Cambria Math" panose="02040503050406030204" pitchFamily="18" charset="0"/>
                      </a:rPr>
                      <m:t>6</m:t>
                    </m:r>
                    <m:r>
                      <a:rPr lang="hr-HR" sz="2400" b="0" i="1" smtClean="0">
                        <a:latin typeface="Cambria Math" panose="02040503050406030204" pitchFamily="18" charset="0"/>
                        <a:ea typeface="Cambria Math" panose="02040503050406030204" pitchFamily="18" charset="0"/>
                      </a:rPr>
                      <m:t>𝑚𝑚</m:t>
                    </m:r>
                  </m:oMath>
                </a14:m>
                <a:r>
                  <a:rPr lang="hr-HR" sz="2400" dirty="0"/>
                  <a:t>) </a:t>
                </a:r>
                <a:br>
                  <a:rPr lang="en-US" sz="2400" dirty="0"/>
                </a:br>
                <a:br>
                  <a:rPr lang="en-US" sz="2400" dirty="0"/>
                </a:br>
                <a:br>
                  <a:rPr lang="en-US" sz="2400" dirty="0"/>
                </a:br>
                <a:endParaRPr lang="en-US" sz="2400" dirty="0"/>
              </a:p>
            </p:txBody>
          </p:sp>
        </mc:Choice>
        <mc:Fallback xmlns="">
          <p:sp>
            <p:nvSpPr>
              <p:cNvPr id="2" name="Naslov 1"/>
              <p:cNvSpPr>
                <a:spLocks noGrp="1" noRot="1" noChangeAspect="1" noMove="1" noResize="1" noEditPoints="1" noAdjustHandles="1" noChangeArrowheads="1" noChangeShapeType="1" noTextEdit="1"/>
              </p:cNvSpPr>
              <p:nvPr>
                <p:ph type="title"/>
              </p:nvPr>
            </p:nvSpPr>
            <p:spPr>
              <a:xfrm>
                <a:off x="1170708" y="1162843"/>
                <a:ext cx="10515600" cy="1325563"/>
              </a:xfrm>
              <a:blipFill>
                <a:blip r:embed="rId2"/>
                <a:stretch>
                  <a:fillRect l="-870" t="-22120" b="-1382"/>
                </a:stretch>
              </a:blipFill>
            </p:spPr>
            <p:txBody>
              <a:bodyPr/>
              <a:lstStyle/>
              <a:p>
                <a:r>
                  <a:rPr lang="en-US">
                    <a:noFill/>
                  </a:rPr>
                  <a:t> </a:t>
                </a:r>
              </a:p>
            </p:txBody>
          </p:sp>
        </mc:Fallback>
      </mc:AlternateContent>
      <p:sp>
        <p:nvSpPr>
          <p:cNvPr id="3" name="Rezervirano mjesto sadržaja 2"/>
          <p:cNvSpPr>
            <a:spLocks noGrp="1"/>
          </p:cNvSpPr>
          <p:nvPr>
            <p:ph idx="1"/>
          </p:nvPr>
        </p:nvSpPr>
        <p:spPr/>
        <p:txBody>
          <a:bodyPr/>
          <a:lstStyle/>
          <a:p>
            <a:endParaRPr lang="en-US" dirty="0"/>
          </a:p>
          <a:p>
            <a:endParaRPr lang="en-US" dirty="0"/>
          </a:p>
        </p:txBody>
      </p:sp>
      <p:pic>
        <p:nvPicPr>
          <p:cNvPr id="4" name="Slika 3"/>
          <p:cNvPicPr>
            <a:picLocks noChangeAspect="1"/>
          </p:cNvPicPr>
          <p:nvPr/>
        </p:nvPicPr>
        <p:blipFill>
          <a:blip r:embed="rId3"/>
          <a:stretch>
            <a:fillRect/>
          </a:stretch>
        </p:blipFill>
        <p:spPr>
          <a:xfrm>
            <a:off x="619933" y="3083656"/>
            <a:ext cx="6279631" cy="3087360"/>
          </a:xfrm>
          <a:prstGeom prst="rect">
            <a:avLst/>
          </a:prstGeom>
        </p:spPr>
      </p:pic>
      <p:pic>
        <p:nvPicPr>
          <p:cNvPr id="5" name="Slika 4"/>
          <p:cNvPicPr>
            <a:picLocks noChangeAspect="1"/>
          </p:cNvPicPr>
          <p:nvPr/>
        </p:nvPicPr>
        <p:blipFill>
          <a:blip r:embed="rId4"/>
          <a:stretch>
            <a:fillRect/>
          </a:stretch>
        </p:blipFill>
        <p:spPr>
          <a:xfrm>
            <a:off x="3433489" y="2573771"/>
            <a:ext cx="8758511" cy="1630497"/>
          </a:xfrm>
          <a:prstGeom prst="rect">
            <a:avLst/>
          </a:prstGeom>
        </p:spPr>
      </p:pic>
      <p:sp>
        <p:nvSpPr>
          <p:cNvPr id="6" name="TekstniOkvir 5"/>
          <p:cNvSpPr txBox="1"/>
          <p:nvPr/>
        </p:nvSpPr>
        <p:spPr>
          <a:xfrm>
            <a:off x="4005942" y="216355"/>
            <a:ext cx="4845133" cy="769441"/>
          </a:xfrm>
          <a:prstGeom prst="rect">
            <a:avLst/>
          </a:prstGeom>
          <a:noFill/>
        </p:spPr>
        <p:txBody>
          <a:bodyPr wrap="square" rtlCol="0">
            <a:spAutoFit/>
          </a:bodyPr>
          <a:lstStyle/>
          <a:p>
            <a:r>
              <a:rPr lang="hr-HR" sz="4400" dirty="0">
                <a:latin typeface="+mj-lt"/>
              </a:rPr>
              <a:t>Brzina skidanja sloja</a:t>
            </a:r>
            <a:endParaRPr lang="en-US" sz="4400" dirty="0">
              <a:latin typeface="+mj-lt"/>
            </a:endParaRPr>
          </a:p>
        </p:txBody>
      </p:sp>
    </p:spTree>
    <p:extLst>
      <p:ext uri="{BB962C8B-B14F-4D97-AF65-F5344CB8AC3E}">
        <p14:creationId xmlns:p14="http://schemas.microsoft.com/office/powerpoint/2010/main" val="100284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ZAKLJUČAK</a:t>
            </a:r>
            <a:endParaRPr lang="en-US" dirty="0"/>
          </a:p>
        </p:txBody>
      </p:sp>
      <p:sp>
        <p:nvSpPr>
          <p:cNvPr id="3" name="Rezervirano mjesto sadržaja 2"/>
          <p:cNvSpPr>
            <a:spLocks noGrp="1"/>
          </p:cNvSpPr>
          <p:nvPr>
            <p:ph idx="1"/>
          </p:nvPr>
        </p:nvSpPr>
        <p:spPr>
          <a:xfrm>
            <a:off x="838199" y="1825625"/>
            <a:ext cx="10895091" cy="4351338"/>
          </a:xfrm>
        </p:spPr>
        <p:txBody>
          <a:bodyPr>
            <a:normAutofit/>
          </a:bodyPr>
          <a:lstStyle/>
          <a:p>
            <a:r>
              <a:rPr lang="hr-HR" dirty="0"/>
              <a:t>Dovoljno velika brzina skidanja površinskog sloja pomoću korištenog argonskog topa (red veličine 0.1 nm/min)</a:t>
            </a:r>
          </a:p>
          <a:p>
            <a:r>
              <a:rPr lang="hr-HR" dirty="0"/>
              <a:t>Unatoč lošoj homogenosti ozračivanja, postignuto je značajno povećanje dubinske rezolucije u dubljim slojevima početnog uzorka</a:t>
            </a:r>
          </a:p>
          <a:p>
            <a:r>
              <a:rPr lang="hr-HR" dirty="0"/>
              <a:t>Da bi se metoda mogla koristiti u svakodnevnom TOF-ERDA ispitivanju, potrebno je pronaći način za povećanje homogenosti</a:t>
            </a:r>
          </a:p>
          <a:p>
            <a:r>
              <a:rPr lang="hr-HR" dirty="0"/>
              <a:t>Odrediti točno mjesto gdje snop udara - mjerenjem struje na dvije  izolirane, okomite, metalne žice</a:t>
            </a:r>
          </a:p>
          <a:p>
            <a:r>
              <a:rPr lang="hr-HR" dirty="0"/>
              <a:t>Napraviti program koji će kontinuirano pomicati uzorak u dvije dimenzije</a:t>
            </a:r>
          </a:p>
        </p:txBody>
      </p:sp>
    </p:spTree>
    <p:extLst>
      <p:ext uri="{BB962C8B-B14F-4D97-AF65-F5344CB8AC3E}">
        <p14:creationId xmlns:p14="http://schemas.microsoft.com/office/powerpoint/2010/main" val="234327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8452" y="2823323"/>
            <a:ext cx="6118278" cy="1200329"/>
          </a:xfrm>
          <a:prstGeom prst="rect">
            <a:avLst/>
          </a:prstGeom>
          <a:noFill/>
        </p:spPr>
        <p:txBody>
          <a:bodyPr wrap="none" rtlCol="0">
            <a:spAutoFit/>
          </a:bodyPr>
          <a:lstStyle/>
          <a:p>
            <a:r>
              <a:rPr lang="hr-HR" sz="7200" dirty="0"/>
              <a:t>Hvala na pažnji!</a:t>
            </a:r>
            <a:endParaRPr lang="en-GB" sz="7200" dirty="0"/>
          </a:p>
        </p:txBody>
      </p:sp>
    </p:spTree>
    <p:extLst>
      <p:ext uri="{BB962C8B-B14F-4D97-AF65-F5344CB8AC3E}">
        <p14:creationId xmlns:p14="http://schemas.microsoft.com/office/powerpoint/2010/main" val="387094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86888" y="213013"/>
            <a:ext cx="11590317" cy="1460500"/>
          </a:xfrm>
        </p:spPr>
        <p:txBody>
          <a:bodyPr/>
          <a:lstStyle/>
          <a:p>
            <a:r>
              <a:rPr lang="hr-HR" dirty="0"/>
              <a:t>Laboratorij za interakcije ionskih snopova (shema)</a:t>
            </a:r>
            <a:endParaRPr lang="en-US" dirty="0"/>
          </a:p>
        </p:txBody>
      </p:sp>
      <p:pic>
        <p:nvPicPr>
          <p:cNvPr id="7" name="Slika 6"/>
          <p:cNvPicPr>
            <a:picLocks noChangeAspect="1"/>
          </p:cNvPicPr>
          <p:nvPr/>
        </p:nvPicPr>
        <p:blipFill>
          <a:blip r:embed="rId2"/>
          <a:stretch>
            <a:fillRect/>
          </a:stretch>
        </p:blipFill>
        <p:spPr>
          <a:xfrm>
            <a:off x="708204" y="1555669"/>
            <a:ext cx="9840321" cy="5160448"/>
          </a:xfrm>
          <a:prstGeom prst="rect">
            <a:avLst/>
          </a:prstGeom>
        </p:spPr>
      </p:pic>
      <p:sp>
        <p:nvSpPr>
          <p:cNvPr id="8" name="TekstniOkvir 7"/>
          <p:cNvSpPr txBox="1"/>
          <p:nvPr/>
        </p:nvSpPr>
        <p:spPr>
          <a:xfrm>
            <a:off x="2804679" y="3121875"/>
            <a:ext cx="1714996" cy="646331"/>
          </a:xfrm>
          <a:prstGeom prst="rect">
            <a:avLst/>
          </a:prstGeom>
          <a:noFill/>
        </p:spPr>
        <p:txBody>
          <a:bodyPr wrap="square" rtlCol="0">
            <a:spAutoFit/>
          </a:bodyPr>
          <a:lstStyle/>
          <a:p>
            <a:r>
              <a:rPr lang="hr-HR" dirty="0"/>
              <a:t>TANDETRON</a:t>
            </a:r>
            <a:endParaRPr lang="en-US" dirty="0"/>
          </a:p>
          <a:p>
            <a:endParaRPr lang="en-US" dirty="0"/>
          </a:p>
        </p:txBody>
      </p:sp>
      <p:sp>
        <p:nvSpPr>
          <p:cNvPr id="9" name="TekstniOkvir 8"/>
          <p:cNvSpPr txBox="1"/>
          <p:nvPr/>
        </p:nvSpPr>
        <p:spPr>
          <a:xfrm>
            <a:off x="6282046" y="3017527"/>
            <a:ext cx="2707574" cy="369332"/>
          </a:xfrm>
          <a:prstGeom prst="rect">
            <a:avLst/>
          </a:prstGeom>
          <a:noFill/>
        </p:spPr>
        <p:txBody>
          <a:bodyPr wrap="square" rtlCol="0">
            <a:spAutoFit/>
          </a:bodyPr>
          <a:lstStyle/>
          <a:p>
            <a:r>
              <a:rPr lang="hr-HR" dirty="0"/>
              <a:t>TANDEM VAN DE GRAAFF</a:t>
            </a:r>
            <a:endParaRPr lang="en-US" dirty="0"/>
          </a:p>
        </p:txBody>
      </p:sp>
    </p:spTree>
    <p:extLst>
      <p:ext uri="{BB962C8B-B14F-4D97-AF65-F5344CB8AC3E}">
        <p14:creationId xmlns:p14="http://schemas.microsoft.com/office/powerpoint/2010/main" val="412575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p>
            <a:endParaRPr lang="en-US" dirty="0"/>
          </a:p>
        </p:txBody>
      </p:sp>
      <p:grpSp>
        <p:nvGrpSpPr>
          <p:cNvPr id="5" name="Group 4"/>
          <p:cNvGrpSpPr/>
          <p:nvPr/>
        </p:nvGrpSpPr>
        <p:grpSpPr>
          <a:xfrm>
            <a:off x="187272" y="1132748"/>
            <a:ext cx="7791181" cy="6276471"/>
            <a:chOff x="-454025" y="473075"/>
            <a:chExt cx="6016625" cy="5546725"/>
          </a:xfrm>
        </p:grpSpPr>
        <p:sp>
          <p:nvSpPr>
            <p:cNvPr id="6" name="Line 52"/>
            <p:cNvSpPr>
              <a:spLocks noChangeShapeType="1"/>
            </p:cNvSpPr>
            <p:nvPr/>
          </p:nvSpPr>
          <p:spPr bwMode="auto">
            <a:xfrm>
              <a:off x="3276600" y="60198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7" name="Picture 70" descr="er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473075"/>
              <a:ext cx="3667560" cy="384461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74"/>
            <p:cNvSpPr txBox="1">
              <a:spLocks noChangeArrowheads="1"/>
            </p:cNvSpPr>
            <p:nvPr/>
          </p:nvSpPr>
          <p:spPr bwMode="auto">
            <a:xfrm>
              <a:off x="1100138" y="1860550"/>
              <a:ext cx="819150" cy="425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hr-HR" sz="1400" dirty="0"/>
                <a:t>~1 </a:t>
              </a:r>
              <a:r>
                <a:rPr lang="hr-HR" sz="1400" dirty="0" err="1"/>
                <a:t>MeV</a:t>
              </a:r>
              <a:r>
                <a:rPr lang="hr-HR" sz="1400" dirty="0"/>
                <a:t>/A </a:t>
              </a:r>
            </a:p>
            <a:p>
              <a:r>
                <a:rPr lang="hr-HR" sz="1400" dirty="0"/>
                <a:t>Cl, I, Au..</a:t>
              </a:r>
            </a:p>
          </p:txBody>
        </p:sp>
        <p:sp>
          <p:nvSpPr>
            <p:cNvPr id="9" name="Text Box 75"/>
            <p:cNvSpPr txBox="1">
              <a:spLocks noChangeArrowheads="1"/>
            </p:cNvSpPr>
            <p:nvPr/>
          </p:nvSpPr>
          <p:spPr bwMode="auto">
            <a:xfrm>
              <a:off x="2308225" y="1250950"/>
              <a:ext cx="587375" cy="425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hr-HR" sz="1400" dirty="0"/>
                <a:t>Izbijeni </a:t>
              </a:r>
            </a:p>
            <a:p>
              <a:r>
                <a:rPr lang="hr-HR" sz="1400" dirty="0"/>
                <a:t>atomi</a:t>
              </a:r>
            </a:p>
          </p:txBody>
        </p:sp>
        <p:sp>
          <p:nvSpPr>
            <p:cNvPr id="10" name="Text Box 76"/>
            <p:cNvSpPr txBox="1">
              <a:spLocks noChangeArrowheads="1"/>
            </p:cNvSpPr>
            <p:nvPr/>
          </p:nvSpPr>
          <p:spPr bwMode="auto">
            <a:xfrm>
              <a:off x="2396867" y="3553170"/>
              <a:ext cx="523875" cy="212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hr-HR" sz="1400" dirty="0"/>
                <a:t>Dubina</a:t>
              </a:r>
            </a:p>
          </p:txBody>
        </p:sp>
        <p:sp>
          <p:nvSpPr>
            <p:cNvPr id="11" name="Text Box 77"/>
            <p:cNvSpPr txBox="1">
              <a:spLocks noChangeArrowheads="1"/>
            </p:cNvSpPr>
            <p:nvPr/>
          </p:nvSpPr>
          <p:spPr bwMode="auto">
            <a:xfrm>
              <a:off x="1189038" y="2906713"/>
              <a:ext cx="366712" cy="212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hr-HR" sz="1400"/>
                <a:t>Meta</a:t>
              </a:r>
            </a:p>
          </p:txBody>
        </p:sp>
      </p:grpSp>
      <p:sp>
        <p:nvSpPr>
          <p:cNvPr id="12" name="Naslov 1"/>
          <p:cNvSpPr>
            <a:spLocks noGrp="1"/>
          </p:cNvSpPr>
          <p:nvPr>
            <p:ph type="title"/>
          </p:nvPr>
        </p:nvSpPr>
        <p:spPr>
          <a:xfrm>
            <a:off x="838200" y="-27809"/>
            <a:ext cx="10515600" cy="1325563"/>
          </a:xfrm>
        </p:spPr>
        <p:txBody>
          <a:bodyPr/>
          <a:lstStyle/>
          <a:p>
            <a:r>
              <a:rPr lang="hr-HR" dirty="0"/>
              <a:t>    </a:t>
            </a:r>
            <a:r>
              <a:rPr lang="hr-HR" sz="3200" dirty="0"/>
              <a:t>TOF-ERDA (Time-</a:t>
            </a:r>
            <a:r>
              <a:rPr lang="hr-HR" sz="3200" dirty="0" err="1"/>
              <a:t>of</a:t>
            </a:r>
            <a:r>
              <a:rPr lang="hr-HR" sz="3200" dirty="0"/>
              <a:t>-</a:t>
            </a:r>
            <a:r>
              <a:rPr lang="hr-HR" sz="3200" dirty="0" err="1"/>
              <a:t>Flight</a:t>
            </a:r>
            <a:r>
              <a:rPr lang="hr-HR" sz="3200" dirty="0"/>
              <a:t> </a:t>
            </a:r>
            <a:r>
              <a:rPr lang="hr-HR" sz="3200" dirty="0" err="1"/>
              <a:t>Elastic</a:t>
            </a:r>
            <a:r>
              <a:rPr lang="hr-HR" sz="3200" dirty="0"/>
              <a:t> </a:t>
            </a:r>
            <a:r>
              <a:rPr lang="hr-HR" sz="3200" dirty="0" err="1"/>
              <a:t>Recoil</a:t>
            </a:r>
            <a:r>
              <a:rPr lang="hr-HR" sz="3200" dirty="0"/>
              <a:t> </a:t>
            </a:r>
            <a:r>
              <a:rPr lang="hr-HR" sz="3200" dirty="0" err="1"/>
              <a:t>Detection</a:t>
            </a:r>
            <a:r>
              <a:rPr lang="hr-HR" sz="3200" dirty="0"/>
              <a:t> </a:t>
            </a:r>
            <a:r>
              <a:rPr lang="hr-HR" sz="3200" dirty="0" err="1"/>
              <a:t>Analysis</a:t>
            </a:r>
            <a:r>
              <a:rPr lang="hr-HR" sz="3200" dirty="0"/>
              <a:t>)</a:t>
            </a:r>
            <a:endParaRPr lang="en-US" sz="3200" dirty="0"/>
          </a:p>
        </p:txBody>
      </p:sp>
      <p:pic>
        <p:nvPicPr>
          <p:cNvPr id="13" name="Slika 12"/>
          <p:cNvPicPr>
            <a:picLocks noChangeAspect="1"/>
          </p:cNvPicPr>
          <p:nvPr/>
        </p:nvPicPr>
        <p:blipFill>
          <a:blip r:embed="rId3"/>
          <a:stretch>
            <a:fillRect/>
          </a:stretch>
        </p:blipFill>
        <p:spPr>
          <a:xfrm>
            <a:off x="5222058" y="1132748"/>
            <a:ext cx="6570902" cy="4402505"/>
          </a:xfrm>
          <a:prstGeom prst="rect">
            <a:avLst/>
          </a:prstGeom>
        </p:spPr>
      </p:pic>
      <p:pic>
        <p:nvPicPr>
          <p:cNvPr id="14" name="Slika 13"/>
          <p:cNvPicPr>
            <a:picLocks noChangeAspect="1"/>
          </p:cNvPicPr>
          <p:nvPr/>
        </p:nvPicPr>
        <p:blipFill>
          <a:blip r:embed="rId4"/>
          <a:stretch>
            <a:fillRect/>
          </a:stretch>
        </p:blipFill>
        <p:spPr>
          <a:xfrm>
            <a:off x="5222058" y="5646106"/>
            <a:ext cx="2349123" cy="947436"/>
          </a:xfrm>
          <a:prstGeom prst="rect">
            <a:avLst/>
          </a:prstGeom>
        </p:spPr>
      </p:pic>
      <mc:AlternateContent xmlns:mc="http://schemas.openxmlformats.org/markup-compatibility/2006" xmlns:a14="http://schemas.microsoft.com/office/drawing/2010/main">
        <mc:Choice Requires="a14">
          <p:sp>
            <p:nvSpPr>
              <p:cNvPr id="16" name="TekstniOkvir 15"/>
              <p:cNvSpPr txBox="1"/>
              <p:nvPr/>
            </p:nvSpPr>
            <p:spPr>
              <a:xfrm>
                <a:off x="7978453" y="5890653"/>
                <a:ext cx="121569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Φ</m:t>
                      </m:r>
                      <m:r>
                        <a:rPr lang="hr-HR" b="0" i="1" smtClean="0">
                          <a:latin typeface="Cambria Math" panose="02040503050406030204" pitchFamily="18" charset="0"/>
                        </a:rPr>
                        <m:t>=37.5°</m:t>
                      </m:r>
                    </m:oMath>
                  </m:oMathPara>
                </a14:m>
                <a:endParaRPr lang="en-US" dirty="0"/>
              </a:p>
            </p:txBody>
          </p:sp>
        </mc:Choice>
        <mc:Fallback xmlns="">
          <p:sp>
            <p:nvSpPr>
              <p:cNvPr id="16" name="TekstniOkvir 15"/>
              <p:cNvSpPr txBox="1">
                <a:spLocks noRot="1" noChangeAspect="1" noMove="1" noResize="1" noEditPoints="1" noAdjustHandles="1" noChangeArrowheads="1" noChangeShapeType="1" noTextEdit="1"/>
              </p:cNvSpPr>
              <p:nvPr/>
            </p:nvSpPr>
            <p:spPr>
              <a:xfrm>
                <a:off x="7978453" y="5890653"/>
                <a:ext cx="121569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kstniOkvir 16"/>
              <p:cNvSpPr txBox="1"/>
              <p:nvPr/>
            </p:nvSpPr>
            <p:spPr>
              <a:xfrm>
                <a:off x="5640779" y="3277589"/>
                <a:ext cx="24766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a:fld id="{7AE5555B-C492-4755-882E-16AF54CEDE8D}" type="mathplaceholder">
                        <a:rPr lang="en-US" i="1" smtClean="0">
                          <a:latin typeface="Cambria Math" panose="02040503050406030204" pitchFamily="18" charset="0"/>
                        </a:rPr>
                        <a:t>Ovdje upišite jednadžbu.</a:t>
                      </a:fld>
                    </m:oMath>
                  </m:oMathPara>
                </a14:m>
                <a:endParaRPr lang="en-US" dirty="0"/>
              </a:p>
            </p:txBody>
          </p:sp>
        </mc:Choice>
        <mc:Fallback xmlns="">
          <p:sp>
            <p:nvSpPr>
              <p:cNvPr id="17" name="TekstniOkvir 16"/>
              <p:cNvSpPr txBox="1">
                <a:spLocks noRot="1" noChangeAspect="1" noMove="1" noResize="1" noEditPoints="1" noAdjustHandles="1" noChangeArrowheads="1" noChangeShapeType="1" noTextEdit="1"/>
              </p:cNvSpPr>
              <p:nvPr/>
            </p:nvSpPr>
            <p:spPr>
              <a:xfrm>
                <a:off x="5640779" y="3277589"/>
                <a:ext cx="2476640" cy="276999"/>
              </a:xfrm>
              <a:prstGeom prst="rect">
                <a:avLst/>
              </a:prstGeom>
              <a:blipFill>
                <a:blip r:embed="rId6"/>
                <a:stretch>
                  <a:fillRect l="-2948" t="-6667" r="-3194"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kstniOkvir 19"/>
              <p:cNvSpPr txBox="1"/>
              <p:nvPr/>
            </p:nvSpPr>
            <p:spPr>
              <a:xfrm>
                <a:off x="9413011" y="5878458"/>
                <a:ext cx="17219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hr-HR" b="0" i="1" smtClean="0">
                          <a:latin typeface="Cambria Math" panose="02040503050406030204" pitchFamily="18" charset="0"/>
                        </a:rPr>
                        <m:t>𝑝</m:t>
                      </m:r>
                      <m:r>
                        <a:rPr lang="hr-HR" b="0" i="1" smtClean="0">
                          <a:latin typeface="Cambria Math" panose="02040503050406030204" pitchFamily="18" charset="0"/>
                        </a:rPr>
                        <m:t>=</m:t>
                      </m:r>
                      <m:sSup>
                        <m:sSupPr>
                          <m:ctrlPr>
                            <a:rPr lang="hr-HR" b="0" i="1" smtClean="0">
                              <a:latin typeface="Cambria Math" panose="02040503050406030204" pitchFamily="18" charset="0"/>
                            </a:rPr>
                          </m:ctrlPr>
                        </m:sSupPr>
                        <m:e>
                          <m:r>
                            <a:rPr lang="hr-HR" b="0" i="1" smtClean="0">
                              <a:latin typeface="Cambria Math" panose="02040503050406030204" pitchFamily="18" charset="0"/>
                            </a:rPr>
                            <m:t>10</m:t>
                          </m:r>
                        </m:e>
                        <m:sup>
                          <m:r>
                            <a:rPr lang="hr-HR" b="0" i="1" smtClean="0">
                              <a:latin typeface="Cambria Math" panose="02040503050406030204" pitchFamily="18" charset="0"/>
                            </a:rPr>
                            <m:t>−8</m:t>
                          </m:r>
                        </m:sup>
                      </m:sSup>
                      <m:r>
                        <a:rPr lang="hr-HR" b="0" i="1" smtClean="0">
                          <a:latin typeface="Cambria Math" panose="02040503050406030204" pitchFamily="18" charset="0"/>
                        </a:rPr>
                        <m:t> </m:t>
                      </m:r>
                      <m:r>
                        <a:rPr lang="hr-HR" b="0" i="1" smtClean="0">
                          <a:latin typeface="Cambria Math" panose="02040503050406030204" pitchFamily="18" charset="0"/>
                        </a:rPr>
                        <m:t>𝑚𝑏𝑎𝑟</m:t>
                      </m:r>
                    </m:oMath>
                  </m:oMathPara>
                </a14:m>
                <a:endParaRPr lang="en-US" dirty="0"/>
              </a:p>
            </p:txBody>
          </p:sp>
        </mc:Choice>
        <mc:Fallback xmlns="">
          <p:sp>
            <p:nvSpPr>
              <p:cNvPr id="20" name="TekstniOkvir 19"/>
              <p:cNvSpPr txBox="1">
                <a:spLocks noRot="1" noChangeAspect="1" noMove="1" noResize="1" noEditPoints="1" noAdjustHandles="1" noChangeArrowheads="1" noChangeShapeType="1" noTextEdit="1"/>
              </p:cNvSpPr>
              <p:nvPr/>
            </p:nvSpPr>
            <p:spPr>
              <a:xfrm>
                <a:off x="9413011" y="5878458"/>
                <a:ext cx="1721922" cy="369332"/>
              </a:xfrm>
              <a:prstGeom prst="rect">
                <a:avLst/>
              </a:prstGeom>
              <a:blipFill>
                <a:blip r:embed="rId7"/>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243542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3062" y="324820"/>
            <a:ext cx="10224655" cy="1119290"/>
          </a:xfrm>
        </p:spPr>
        <p:txBody>
          <a:bodyPr>
            <a:normAutofit/>
          </a:bodyPr>
          <a:lstStyle/>
          <a:p>
            <a:r>
              <a:rPr lang="hr-HR" sz="3200" dirty="0"/>
              <a:t>                          </a:t>
            </a:r>
            <a:r>
              <a:rPr lang="hr-HR" sz="3600" dirty="0"/>
              <a:t>TOF-ERDA dijagram (neozračeni uzorak)</a:t>
            </a:r>
            <a:endParaRPr lang="en-US" sz="3600" dirty="0"/>
          </a:p>
        </p:txBody>
      </p:sp>
      <p:sp>
        <p:nvSpPr>
          <p:cNvPr id="3" name="Rezervirano mjesto sadržaja 2"/>
          <p:cNvSpPr>
            <a:spLocks noGrp="1"/>
          </p:cNvSpPr>
          <p:nvPr>
            <p:ph idx="1"/>
          </p:nvPr>
        </p:nvSpPr>
        <p:spPr/>
        <p:txBody>
          <a:bodyPr/>
          <a:lstStyle/>
          <a:p>
            <a:endParaRPr lang="en-US" dirty="0"/>
          </a:p>
        </p:txBody>
      </p:sp>
      <p:pic>
        <p:nvPicPr>
          <p:cNvPr id="4" name="Slika 3"/>
          <p:cNvPicPr>
            <a:picLocks noChangeAspect="1"/>
          </p:cNvPicPr>
          <p:nvPr/>
        </p:nvPicPr>
        <p:blipFill>
          <a:blip r:embed="rId2"/>
          <a:stretch>
            <a:fillRect/>
          </a:stretch>
        </p:blipFill>
        <p:spPr>
          <a:xfrm>
            <a:off x="153062" y="1825625"/>
            <a:ext cx="6776722" cy="4612330"/>
          </a:xfrm>
          <a:prstGeom prst="rect">
            <a:avLst/>
          </a:prstGeom>
        </p:spPr>
      </p:pic>
      <mc:AlternateContent xmlns:mc="http://schemas.openxmlformats.org/markup-compatibility/2006">
        <mc:Choice xmlns:a14="http://schemas.microsoft.com/office/drawing/2010/main" Requires="a14">
          <p:sp>
            <p:nvSpPr>
              <p:cNvPr id="5" name="TekstniOkvir 4"/>
              <p:cNvSpPr txBox="1"/>
              <p:nvPr/>
            </p:nvSpPr>
            <p:spPr>
              <a:xfrm>
                <a:off x="6436426" y="2181885"/>
                <a:ext cx="5626262" cy="2246769"/>
              </a:xfrm>
              <a:prstGeom prst="rect">
                <a:avLst/>
              </a:prstGeom>
              <a:noFill/>
            </p:spPr>
            <p:txBody>
              <a:bodyPr wrap="square" rtlCol="0">
                <a:spAutoFit/>
              </a:bodyPr>
              <a:lstStyle/>
              <a:p>
                <a:r>
                  <a:rPr lang="hr-HR" sz="2800" dirty="0"/>
                  <a:t>-  Uzorak: 10 nm Al</a:t>
                </a:r>
                <a:r>
                  <a:rPr lang="hr-HR" sz="2800" baseline="-25000" dirty="0"/>
                  <a:t>2</a:t>
                </a:r>
                <a:r>
                  <a:rPr lang="hr-HR" sz="2800" dirty="0"/>
                  <a:t>O</a:t>
                </a:r>
                <a:r>
                  <a:rPr lang="hr-HR" sz="2800" baseline="-25000" dirty="0"/>
                  <a:t>3</a:t>
                </a:r>
                <a:r>
                  <a:rPr lang="hr-HR" sz="2800" dirty="0"/>
                  <a:t>/ 10 nm TiO</a:t>
                </a:r>
                <a:r>
                  <a:rPr lang="hr-HR" sz="2800" baseline="-25000" dirty="0"/>
                  <a:t>2</a:t>
                </a:r>
                <a:r>
                  <a:rPr lang="hr-HR" sz="2800" dirty="0"/>
                  <a:t>/Si</a:t>
                </a:r>
              </a:p>
              <a:p>
                <a:r>
                  <a:rPr lang="hr-HR" sz="2800" dirty="0"/>
                  <a:t>- Ionski snop: 5 </a:t>
                </a:r>
                <a:r>
                  <a:rPr lang="hr-HR" sz="2800" dirty="0" err="1"/>
                  <a:t>MeV</a:t>
                </a:r>
                <a:r>
                  <a:rPr lang="hr-HR" sz="2800" dirty="0"/>
                  <a:t> </a:t>
                </a:r>
                <a14:m>
                  <m:oMath xmlns:m="http://schemas.openxmlformats.org/officeDocument/2006/math">
                    <m:sSup>
                      <m:sSupPr>
                        <m:ctrlPr>
                          <a:rPr lang="hr-HR" sz="2800" i="1">
                            <a:latin typeface="Cambria Math" panose="02040503050406030204" pitchFamily="18" charset="0"/>
                          </a:rPr>
                        </m:ctrlPr>
                      </m:sSupPr>
                      <m:e>
                        <m:r>
                          <m:rPr>
                            <m:sty m:val="p"/>
                          </m:rPr>
                          <a:rPr lang="hr-HR" sz="2800">
                            <a:latin typeface="Cambria Math" panose="02040503050406030204" pitchFamily="18" charset="0"/>
                          </a:rPr>
                          <m:t>Cu</m:t>
                        </m:r>
                      </m:e>
                      <m:sup>
                        <m:r>
                          <a:rPr lang="hr-HR" sz="2800">
                            <a:latin typeface="Cambria Math" panose="02040503050406030204" pitchFamily="18" charset="0"/>
                          </a:rPr>
                          <m:t>4+</m:t>
                        </m:r>
                      </m:sup>
                    </m:sSup>
                  </m:oMath>
                </a14:m>
                <a:endParaRPr lang="hr-HR" sz="2800" dirty="0"/>
              </a:p>
              <a:p>
                <a:r>
                  <a:rPr lang="hr-HR" sz="2800" dirty="0"/>
                  <a:t>- Kut upada: </a:t>
                </a:r>
                <a14:m>
                  <m:oMath xmlns:m="http://schemas.openxmlformats.org/officeDocument/2006/math">
                    <m:r>
                      <m:rPr>
                        <m:sty m:val="p"/>
                      </m:rPr>
                      <a:rPr lang="el-GR" sz="2800" i="1">
                        <a:latin typeface="Cambria Math" panose="02040503050406030204" pitchFamily="18" charset="0"/>
                      </a:rPr>
                      <m:t>α</m:t>
                    </m:r>
                    <m:r>
                      <a:rPr lang="hr-HR" sz="2800" i="1">
                        <a:latin typeface="Cambria Math" panose="02040503050406030204" pitchFamily="18" charset="0"/>
                      </a:rPr>
                      <m:t>=5°</m:t>
                    </m:r>
                  </m:oMath>
                </a14:m>
                <a:r>
                  <a:rPr lang="hr-HR" sz="2800" dirty="0"/>
                  <a:t> (u odnosu na površinu mete)</a:t>
                </a:r>
              </a:p>
              <a:p>
                <a:pPr marL="457200" indent="-457200">
                  <a:buFontTx/>
                  <a:buChar char="-"/>
                </a:pPr>
                <a:endParaRPr lang="en-US" sz="2800" dirty="0"/>
              </a:p>
            </p:txBody>
          </p:sp>
        </mc:Choice>
        <mc:Fallback>
          <p:sp>
            <p:nvSpPr>
              <p:cNvPr id="5" name="TekstniOkvir 4"/>
              <p:cNvSpPr txBox="1">
                <a:spLocks noRot="1" noChangeAspect="1" noMove="1" noResize="1" noEditPoints="1" noAdjustHandles="1" noChangeArrowheads="1" noChangeShapeType="1" noTextEdit="1"/>
              </p:cNvSpPr>
              <p:nvPr/>
            </p:nvSpPr>
            <p:spPr>
              <a:xfrm>
                <a:off x="6436426" y="2181885"/>
                <a:ext cx="5626262" cy="2246769"/>
              </a:xfrm>
              <a:prstGeom prst="rect">
                <a:avLst/>
              </a:prstGeom>
              <a:blipFill>
                <a:blip r:embed="rId3"/>
                <a:stretch>
                  <a:fillRect l="-2275" t="-2717" r="-1408"/>
                </a:stretch>
              </a:blipFill>
            </p:spPr>
            <p:txBody>
              <a:bodyPr/>
              <a:lstStyle/>
              <a:p>
                <a:r>
                  <a:rPr lang="en-US">
                    <a:noFill/>
                  </a:rPr>
                  <a:t> </a:t>
                </a:r>
              </a:p>
            </p:txBody>
          </p:sp>
        </mc:Fallback>
      </mc:AlternateContent>
    </p:spTree>
    <p:extLst>
      <p:ext uri="{BB962C8B-B14F-4D97-AF65-F5344CB8AC3E}">
        <p14:creationId xmlns:p14="http://schemas.microsoft.com/office/powerpoint/2010/main" val="392362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6883" y="365125"/>
            <a:ext cx="11578441" cy="1325563"/>
          </a:xfrm>
        </p:spPr>
        <p:txBody>
          <a:bodyPr/>
          <a:lstStyle/>
          <a:p>
            <a:r>
              <a:rPr lang="hr-HR" dirty="0"/>
              <a:t>                 Spektar neozračenog uzorka</a:t>
            </a:r>
            <a:endParaRPr lang="en-US" dirty="0"/>
          </a:p>
        </p:txBody>
      </p:sp>
      <p:pic>
        <p:nvPicPr>
          <p:cNvPr id="4" name="Slika 3"/>
          <p:cNvPicPr>
            <a:picLocks noChangeAspect="1"/>
          </p:cNvPicPr>
          <p:nvPr/>
        </p:nvPicPr>
        <p:blipFill>
          <a:blip r:embed="rId2"/>
          <a:stretch>
            <a:fillRect/>
          </a:stretch>
        </p:blipFill>
        <p:spPr>
          <a:xfrm>
            <a:off x="2358711" y="1946532"/>
            <a:ext cx="6679342" cy="4429137"/>
          </a:xfrm>
          <a:prstGeom prst="rect">
            <a:avLst/>
          </a:prstGeom>
        </p:spPr>
      </p:pic>
      <p:sp>
        <p:nvSpPr>
          <p:cNvPr id="8" name="Rezervirano mjesto sadržaja 7"/>
          <p:cNvSpPr>
            <a:spLocks noGrp="1"/>
          </p:cNvSpPr>
          <p:nvPr>
            <p:ph idx="1"/>
          </p:nvPr>
        </p:nvSpPr>
        <p:spPr>
          <a:xfrm>
            <a:off x="838199" y="1825625"/>
            <a:ext cx="10538361" cy="4456422"/>
          </a:xfrm>
        </p:spPr>
        <p:txBody>
          <a:bodyPr/>
          <a:lstStyle/>
          <a:p>
            <a:endParaRPr lang="en-US" dirty="0"/>
          </a:p>
        </p:txBody>
      </p:sp>
    </p:spTree>
    <p:extLst>
      <p:ext uri="{BB962C8B-B14F-4D97-AF65-F5344CB8AC3E}">
        <p14:creationId xmlns:p14="http://schemas.microsoft.com/office/powerpoint/2010/main" val="427303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lnSpcReduction="10000"/>
          </a:bodyPr>
          <a:lstStyle/>
          <a:p>
            <a:pPr marL="0" indent="0">
              <a:buNone/>
            </a:pPr>
            <a:br>
              <a:rPr lang="hr-HR" dirty="0"/>
            </a:br>
            <a:br>
              <a:rPr lang="hr-HR" dirty="0"/>
            </a:br>
            <a:br>
              <a:rPr lang="hr-HR" dirty="0"/>
            </a:br>
            <a:br>
              <a:rPr lang="hr-HR" dirty="0"/>
            </a:br>
            <a:endParaRPr lang="hr-HR" dirty="0"/>
          </a:p>
          <a:p>
            <a:r>
              <a:rPr lang="hr-HR" dirty="0"/>
              <a:t>skretanje iona (upadnog i izbijenog) s pravocrtne putanje zbog puno sudara pod malim </a:t>
            </a:r>
            <a:r>
              <a:rPr lang="hr-HR" dirty="0" err="1"/>
              <a:t>kutevima</a:t>
            </a:r>
            <a:r>
              <a:rPr lang="hr-HR" dirty="0"/>
              <a:t> -&gt; čestice izbijene s iste dubine imaju različite energije</a:t>
            </a:r>
          </a:p>
          <a:p>
            <a:r>
              <a:rPr lang="hr-HR" dirty="0"/>
              <a:t>konačna širina detektora -&gt; neodređenost u energiji</a:t>
            </a:r>
          </a:p>
          <a:p>
            <a:r>
              <a:rPr lang="hr-HR" dirty="0"/>
              <a:t>Rezolucija na većim dubinama postaje sve lošija, a  pogoršava se i s povećanjem mase upadnih iona i elemenata u uzorku</a:t>
            </a:r>
            <a:endParaRPr lang="en-US" dirty="0"/>
          </a:p>
        </p:txBody>
      </p:sp>
      <p:pic>
        <p:nvPicPr>
          <p:cNvPr id="4" name="Slika 3"/>
          <p:cNvPicPr>
            <a:picLocks noChangeAspect="1"/>
          </p:cNvPicPr>
          <p:nvPr/>
        </p:nvPicPr>
        <p:blipFill>
          <a:blip r:embed="rId2"/>
          <a:stretch>
            <a:fillRect/>
          </a:stretch>
        </p:blipFill>
        <p:spPr>
          <a:xfrm>
            <a:off x="2812845" y="1111034"/>
            <a:ext cx="5810250" cy="2524125"/>
          </a:xfrm>
          <a:prstGeom prst="rect">
            <a:avLst/>
          </a:prstGeom>
        </p:spPr>
      </p:pic>
      <p:sp>
        <p:nvSpPr>
          <p:cNvPr id="2" name="TekstniOkvir 1"/>
          <p:cNvSpPr txBox="1"/>
          <p:nvPr/>
        </p:nvSpPr>
        <p:spPr>
          <a:xfrm>
            <a:off x="1615044" y="325029"/>
            <a:ext cx="9322130" cy="646331"/>
          </a:xfrm>
          <a:prstGeom prst="rect">
            <a:avLst/>
          </a:prstGeom>
          <a:noFill/>
        </p:spPr>
        <p:txBody>
          <a:bodyPr wrap="square" rtlCol="0">
            <a:spAutoFit/>
          </a:bodyPr>
          <a:lstStyle/>
          <a:p>
            <a:r>
              <a:rPr lang="hr-HR" sz="3600" dirty="0">
                <a:latin typeface="+mj-lt"/>
              </a:rPr>
              <a:t>Uzroci pogoršanja dubinske rezolucije s dubinom</a:t>
            </a:r>
            <a:endParaRPr lang="en-US" sz="3600" dirty="0">
              <a:latin typeface="+mj-lt"/>
            </a:endParaRPr>
          </a:p>
        </p:txBody>
      </p:sp>
    </p:spTree>
    <p:extLst>
      <p:ext uri="{BB962C8B-B14F-4D97-AF65-F5344CB8AC3E}">
        <p14:creationId xmlns:p14="http://schemas.microsoft.com/office/powerpoint/2010/main" val="383479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                       </a:t>
            </a:r>
            <a:r>
              <a:rPr lang="hr-HR" sz="4000" dirty="0"/>
              <a:t>Ideja eksperimenta</a:t>
            </a:r>
            <a:endParaRPr lang="en-US" sz="4000" dirty="0"/>
          </a:p>
        </p:txBody>
      </p:sp>
      <p:sp>
        <p:nvSpPr>
          <p:cNvPr id="3" name="Rezervirano mjesto sadržaja 2"/>
          <p:cNvSpPr>
            <a:spLocks noGrp="1"/>
          </p:cNvSpPr>
          <p:nvPr>
            <p:ph idx="1"/>
          </p:nvPr>
        </p:nvSpPr>
        <p:spPr/>
        <p:txBody>
          <a:bodyPr>
            <a:normAutofit/>
          </a:bodyPr>
          <a:lstStyle/>
          <a:p>
            <a:r>
              <a:rPr lang="hr-HR" sz="2000" dirty="0"/>
              <a:t>Instalirati na postojeću komoru za TOF-ERDA mjerenja ionski top koji će ionizirati plin (argon) i ubrzavati ga na uzorak (</a:t>
            </a:r>
            <a:r>
              <a:rPr lang="hr-HR" sz="2000" dirty="0" err="1"/>
              <a:t>keV</a:t>
            </a:r>
            <a:r>
              <a:rPr lang="hr-HR" sz="2000" dirty="0"/>
              <a:t> energije), te na taj način pokušati homogeno skidati slojeve s njega (</a:t>
            </a:r>
            <a:r>
              <a:rPr lang="hr-HR" sz="2000" dirty="0" err="1"/>
              <a:t>eng</a:t>
            </a:r>
            <a:r>
              <a:rPr lang="hr-HR" sz="2000" dirty="0"/>
              <a:t>. „ion </a:t>
            </a:r>
            <a:r>
              <a:rPr lang="hr-HR" sz="2000" dirty="0" err="1"/>
              <a:t>sputtering</a:t>
            </a:r>
            <a:r>
              <a:rPr lang="hr-HR" sz="2000" dirty="0"/>
              <a:t>”), što bi dovelo do povećanja rezolucije na većim dubinama (micanje slojeva ispred)</a:t>
            </a:r>
          </a:p>
          <a:p>
            <a:r>
              <a:rPr lang="hr-HR" sz="2000" dirty="0"/>
              <a:t>Uzorak se na taj način uništava, pa je metoda pogodna za ispitivanje dubinskih profila onih uzoraka koje nije potrebno dalje koristiti (npr. serijska proizvodnja ili uzorci na kojima su sva druga željena mjerenja već obavljena)</a:t>
            </a:r>
            <a:endParaRPr lang="en-US" sz="2000" dirty="0"/>
          </a:p>
        </p:txBody>
      </p:sp>
      <p:pic>
        <p:nvPicPr>
          <p:cNvPr id="4" name="Slika 3"/>
          <p:cNvPicPr>
            <a:picLocks noChangeAspect="1"/>
          </p:cNvPicPr>
          <p:nvPr/>
        </p:nvPicPr>
        <p:blipFill>
          <a:blip r:embed="rId2"/>
          <a:stretch>
            <a:fillRect/>
          </a:stretch>
        </p:blipFill>
        <p:spPr>
          <a:xfrm>
            <a:off x="4749783" y="3779520"/>
            <a:ext cx="4942233" cy="2880360"/>
          </a:xfrm>
          <a:prstGeom prst="rect">
            <a:avLst/>
          </a:prstGeom>
        </p:spPr>
      </p:pic>
    </p:spTree>
    <p:extLst>
      <p:ext uri="{BB962C8B-B14F-4D97-AF65-F5344CB8AC3E}">
        <p14:creationId xmlns:p14="http://schemas.microsoft.com/office/powerpoint/2010/main" val="366232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 </a:t>
            </a:r>
            <a:endParaRPr lang="en-US" dirty="0"/>
          </a:p>
        </p:txBody>
      </p:sp>
      <p:pic>
        <p:nvPicPr>
          <p:cNvPr id="5" name="Rezervirano mjesto sadržaja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11698" y="365125"/>
            <a:ext cx="3760797" cy="5014397"/>
          </a:xfr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190" y="1623827"/>
            <a:ext cx="3693113" cy="4924151"/>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505" y="215008"/>
            <a:ext cx="3935145" cy="2951359"/>
          </a:xfrm>
          <a:prstGeom prst="rect">
            <a:avLst/>
          </a:prstGeom>
        </p:spPr>
      </p:pic>
      <p:pic>
        <p:nvPicPr>
          <p:cNvPr id="8" name="Slika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180" y="3205940"/>
            <a:ext cx="2639581" cy="3519441"/>
          </a:xfrm>
          <a:prstGeom prst="rect">
            <a:avLst/>
          </a:prstGeom>
        </p:spPr>
      </p:pic>
      <p:sp>
        <p:nvSpPr>
          <p:cNvPr id="3" name="TekstniOkvir 2"/>
          <p:cNvSpPr txBox="1"/>
          <p:nvPr/>
        </p:nvSpPr>
        <p:spPr>
          <a:xfrm>
            <a:off x="4218277" y="365125"/>
            <a:ext cx="4093421" cy="707886"/>
          </a:xfrm>
          <a:prstGeom prst="rect">
            <a:avLst/>
          </a:prstGeom>
          <a:noFill/>
        </p:spPr>
        <p:txBody>
          <a:bodyPr wrap="square" rtlCol="0">
            <a:spAutoFit/>
          </a:bodyPr>
          <a:lstStyle/>
          <a:p>
            <a:r>
              <a:rPr lang="hr-HR" sz="4000" dirty="0">
                <a:latin typeface="+mj-lt"/>
              </a:rPr>
              <a:t>Slike eksperimenta</a:t>
            </a:r>
            <a:endParaRPr lang="en-US" sz="4000" dirty="0">
              <a:latin typeface="+mj-lt"/>
            </a:endParaRPr>
          </a:p>
        </p:txBody>
      </p:sp>
    </p:spTree>
    <p:extLst>
      <p:ext uri="{BB962C8B-B14F-4D97-AF65-F5344CB8AC3E}">
        <p14:creationId xmlns:p14="http://schemas.microsoft.com/office/powerpoint/2010/main" val="122657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     Tijek ozračivanja</a:t>
            </a:r>
            <a:endParaRPr lang="en-US" dirty="0"/>
          </a:p>
        </p:txBody>
      </p:sp>
      <p:sp>
        <p:nvSpPr>
          <p:cNvPr id="3" name="Rezervirano mjesto sadržaja 2"/>
          <p:cNvSpPr>
            <a:spLocks noGrp="1"/>
          </p:cNvSpPr>
          <p:nvPr>
            <p:ph idx="1"/>
          </p:nvPr>
        </p:nvSpPr>
        <p:spPr>
          <a:xfrm>
            <a:off x="292100" y="2339439"/>
            <a:ext cx="10922000" cy="4358224"/>
          </a:xfrm>
        </p:spPr>
        <p:txBody>
          <a:bodyPr>
            <a:normAutofit fontScale="92500" lnSpcReduction="10000"/>
          </a:bodyPr>
          <a:lstStyle/>
          <a:p>
            <a:r>
              <a:rPr lang="hr-HR" dirty="0"/>
              <a:t>Uzorak: 10 nm Al</a:t>
            </a:r>
            <a:r>
              <a:rPr lang="hr-HR" baseline="-25000" dirty="0"/>
              <a:t>2</a:t>
            </a:r>
            <a:r>
              <a:rPr lang="hr-HR" dirty="0"/>
              <a:t>O</a:t>
            </a:r>
            <a:r>
              <a:rPr lang="hr-HR" baseline="-25000" dirty="0"/>
              <a:t>3</a:t>
            </a:r>
            <a:r>
              <a:rPr lang="hr-HR" dirty="0"/>
              <a:t>/ 10 nm TiO</a:t>
            </a:r>
            <a:r>
              <a:rPr lang="hr-HR" baseline="-25000" dirty="0"/>
              <a:t>2</a:t>
            </a:r>
            <a:r>
              <a:rPr lang="hr-HR" dirty="0"/>
              <a:t>/Si</a:t>
            </a:r>
          </a:p>
          <a:p>
            <a:r>
              <a:rPr lang="hr-HR" dirty="0"/>
              <a:t>cijelo vrijeme maksimalna struja </a:t>
            </a:r>
            <a:r>
              <a:rPr lang="hr-HR" dirty="0" err="1"/>
              <a:t>filamenta</a:t>
            </a:r>
            <a:r>
              <a:rPr lang="hr-HR" dirty="0"/>
              <a:t>: 10 </a:t>
            </a:r>
            <a:r>
              <a:rPr lang="hr-HR" dirty="0" err="1"/>
              <a:t>mA</a:t>
            </a:r>
            <a:endParaRPr lang="hr-HR" dirty="0"/>
          </a:p>
          <a:p>
            <a:r>
              <a:rPr lang="hr-HR" dirty="0"/>
              <a:t>Vakuum (tlak plina argona)=5*10</a:t>
            </a:r>
            <a:r>
              <a:rPr lang="hr-HR" baseline="30000" dirty="0"/>
              <a:t>-6</a:t>
            </a:r>
            <a:r>
              <a:rPr lang="hr-HR" dirty="0"/>
              <a:t> mbar</a:t>
            </a:r>
          </a:p>
          <a:p>
            <a:r>
              <a:rPr lang="hr-HR" dirty="0"/>
              <a:t>najveći problem: Odrediti mjesto gdje snop udara i širinu snopa</a:t>
            </a:r>
          </a:p>
          <a:p>
            <a:r>
              <a:rPr lang="hr-HR" dirty="0"/>
              <a:t>najuspješnije uz pomoć papira koji je pocrnio na mjestu udara</a:t>
            </a:r>
          </a:p>
          <a:p>
            <a:r>
              <a:rPr lang="hr-HR" dirty="0"/>
              <a:t>ozračivanje argonom od 1 </a:t>
            </a:r>
            <a:r>
              <a:rPr lang="hr-HR" dirty="0" err="1"/>
              <a:t>keV</a:t>
            </a:r>
            <a:r>
              <a:rPr lang="hr-HR" dirty="0"/>
              <a:t> -&gt; nema promjene</a:t>
            </a:r>
          </a:p>
          <a:p>
            <a:r>
              <a:rPr lang="hr-HR" dirty="0"/>
              <a:t>pokušaj ozračivanja s 3 </a:t>
            </a:r>
            <a:r>
              <a:rPr lang="hr-HR" dirty="0" err="1"/>
              <a:t>keV</a:t>
            </a:r>
            <a:r>
              <a:rPr lang="hr-HR" dirty="0"/>
              <a:t> argonom u istu točku (10 minuta) -&gt; pogoršanje rezolucije jer je uzorak širi od snopa</a:t>
            </a:r>
          </a:p>
          <a:p>
            <a:r>
              <a:rPr lang="hr-HR" dirty="0"/>
              <a:t>ozračivanje s 3 </a:t>
            </a:r>
            <a:r>
              <a:rPr lang="hr-HR" dirty="0" err="1"/>
              <a:t>keV</a:t>
            </a:r>
            <a:r>
              <a:rPr lang="hr-HR" dirty="0"/>
              <a:t> argonom uz stalno pomicanje uzorka gore-dolje, čime dobivamo homogenost (1 put 10 minuta i 3 puta 20 minuta)</a:t>
            </a:r>
            <a:endParaRPr lang="en-US" dirty="0"/>
          </a:p>
        </p:txBody>
      </p:sp>
      <p:pic>
        <p:nvPicPr>
          <p:cNvPr id="4" name="Slika 3"/>
          <p:cNvPicPr>
            <a:picLocks noChangeAspect="1"/>
          </p:cNvPicPr>
          <p:nvPr/>
        </p:nvPicPr>
        <p:blipFill>
          <a:blip r:embed="rId2"/>
          <a:stretch>
            <a:fillRect/>
          </a:stretch>
        </p:blipFill>
        <p:spPr>
          <a:xfrm>
            <a:off x="8026400" y="0"/>
            <a:ext cx="4066468" cy="2976834"/>
          </a:xfrm>
          <a:prstGeom prst="rect">
            <a:avLst/>
          </a:prstGeom>
        </p:spPr>
      </p:pic>
    </p:spTree>
    <p:extLst>
      <p:ext uri="{BB962C8B-B14F-4D97-AF65-F5344CB8AC3E}">
        <p14:creationId xmlns:p14="http://schemas.microsoft.com/office/powerpoint/2010/main" val="2531495858"/>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2149</TotalTime>
  <Words>452</Words>
  <Application>Microsoft Office PowerPoint</Application>
  <PresentationFormat>Široki zaslon</PresentationFormat>
  <Paragraphs>58</Paragraphs>
  <Slides>15</Slides>
  <Notes>1</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15</vt:i4>
      </vt:variant>
    </vt:vector>
  </HeadingPairs>
  <TitlesOfParts>
    <vt:vector size="20" baseType="lpstr">
      <vt:lpstr>Arial</vt:lpstr>
      <vt:lpstr>Calibri</vt:lpstr>
      <vt:lpstr>Calibri Light</vt:lpstr>
      <vt:lpstr>Cambria Math</vt:lpstr>
      <vt:lpstr>Tema sustava Office</vt:lpstr>
      <vt:lpstr>Kombinacija TOF-ERDA spektrometrije i raspršenja ionskim topom</vt:lpstr>
      <vt:lpstr>Laboratorij za interakcije ionskih snopova (shema)</vt:lpstr>
      <vt:lpstr>    TOF-ERDA (Time-of-Flight Elastic Recoil Detection Analysis)</vt:lpstr>
      <vt:lpstr>                          TOF-ERDA dijagram (neozračeni uzorak)</vt:lpstr>
      <vt:lpstr>                 Spektar neozračenog uzorka</vt:lpstr>
      <vt:lpstr>PowerPoint prezentacija</vt:lpstr>
      <vt:lpstr>                       Ideja eksperimenta</vt:lpstr>
      <vt:lpstr> </vt:lpstr>
      <vt:lpstr>     Tijek ozračivanja</vt:lpstr>
      <vt:lpstr>Spektri titana prije zračenja i u zadnjem mjerenju</vt:lpstr>
      <vt:lpstr>       Poboljšanje dubinske rezolucije za titan </vt:lpstr>
      <vt:lpstr>Dubinski profil i analiza debljine slojeva (program Potku)</vt:lpstr>
      <vt:lpstr>  Izmjerena brzina skidanja sloja Al2O3 (nagib pravca):  0.088±0.006 nm/min  (struja filamenta I=10mA, energija iona argona U=3 keV, tlak 5*10-6 mbar, struja snopa argona J=15.41 µA/〖cm〗^2,  promjer snopa argona ~1mm, širina skeniranog područja ~6mm)    </vt:lpstr>
      <vt:lpstr>ZAKLJUČAK</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Damjan</dc:creator>
  <cp:lastModifiedBy>Damjan</cp:lastModifiedBy>
  <cp:revision>94</cp:revision>
  <dcterms:created xsi:type="dcterms:W3CDTF">2016-10-23T14:24:13Z</dcterms:created>
  <dcterms:modified xsi:type="dcterms:W3CDTF">2017-01-26T22:32:02Z</dcterms:modified>
</cp:coreProperties>
</file>