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notesMasterIdLst>
    <p:notesMasterId r:id="rId31"/>
  </p:notesMasterIdLst>
  <p:sldIdLst>
    <p:sldId id="256" r:id="rId2"/>
    <p:sldId id="272" r:id="rId3"/>
    <p:sldId id="273" r:id="rId4"/>
    <p:sldId id="274" r:id="rId5"/>
    <p:sldId id="298" r:id="rId6"/>
    <p:sldId id="299" r:id="rId7"/>
    <p:sldId id="275" r:id="rId8"/>
    <p:sldId id="258" r:id="rId9"/>
    <p:sldId id="300" r:id="rId10"/>
    <p:sldId id="301" r:id="rId11"/>
    <p:sldId id="259" r:id="rId12"/>
    <p:sldId id="293" r:id="rId13"/>
    <p:sldId id="294" r:id="rId14"/>
    <p:sldId id="261" r:id="rId15"/>
    <p:sldId id="262" r:id="rId16"/>
    <p:sldId id="263" r:id="rId17"/>
    <p:sldId id="283" r:id="rId18"/>
    <p:sldId id="286" r:id="rId19"/>
    <p:sldId id="284" r:id="rId20"/>
    <p:sldId id="285" r:id="rId21"/>
    <p:sldId id="264" r:id="rId22"/>
    <p:sldId id="295" r:id="rId23"/>
    <p:sldId id="296" r:id="rId24"/>
    <p:sldId id="297" r:id="rId25"/>
    <p:sldId id="265" r:id="rId26"/>
    <p:sldId id="287" r:id="rId27"/>
    <p:sldId id="288" r:id="rId28"/>
    <p:sldId id="290" r:id="rId29"/>
    <p:sldId id="2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od" id="{7EA96FD7-49E1-41FE-BCF3-E226D487D338}">
          <p14:sldIdLst>
            <p14:sldId id="256"/>
            <p14:sldId id="272"/>
            <p14:sldId id="273"/>
            <p14:sldId id="274"/>
            <p14:sldId id="298"/>
            <p14:sldId id="299"/>
            <p14:sldId id="275"/>
          </p14:sldIdLst>
        </p14:section>
        <p14:section name="Temperatura" id="{BF725A44-BB5F-4A1D-9B3D-3719462A5AA9}">
          <p14:sldIdLst>
            <p14:sldId id="258"/>
            <p14:sldId id="300"/>
            <p14:sldId id="301"/>
            <p14:sldId id="259"/>
            <p14:sldId id="293"/>
            <p14:sldId id="294"/>
          </p14:sldIdLst>
        </p14:section>
        <p14:section name="Sub-Doppler" id="{642D2E2A-934F-4DFB-917D-B39771B7C4BD}">
          <p14:sldIdLst>
            <p14:sldId id="261"/>
            <p14:sldId id="262"/>
            <p14:sldId id="263"/>
            <p14:sldId id="283"/>
            <p14:sldId id="286"/>
            <p14:sldId id="284"/>
            <p14:sldId id="285"/>
          </p14:sldIdLst>
        </p14:section>
        <p14:section name="TOF" id="{2DF87F9D-B142-461D-B762-5D139BC96395}">
          <p14:sldIdLst>
            <p14:sldId id="264"/>
            <p14:sldId id="295"/>
            <p14:sldId id="296"/>
            <p14:sldId id="297"/>
            <p14:sldId id="265"/>
            <p14:sldId id="287"/>
          </p14:sldIdLst>
        </p14:section>
        <p14:section name="Rezultati" id="{41720AE7-4C96-4598-BD0D-5ACC4BA70D63}">
          <p14:sldIdLst>
            <p14:sldId id="288"/>
            <p14:sldId id="290"/>
          </p14:sldIdLst>
        </p14:section>
        <p14:section name="Zaključak" id="{99594D4F-641E-477E-B7CD-FD22B4DC8B8A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852" autoAdjust="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F571-1268-4CD8-8AD9-7D40AE43643F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C23C0-21C6-4058-9222-22791798C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42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slici je dualni</a:t>
            </a:r>
            <a:r>
              <a:rPr lang="hr-HR" baseline="0" dirty="0"/>
              <a:t> atomski sat u NIST-u </a:t>
            </a:r>
            <a:r>
              <a:rPr lang="hr-H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ytterbium</a:t>
            </a:r>
            <a:endParaRPr lang="hr-H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dirty="0"/>
              <a:t>http://phys.org/news/2016-11-nist-debuts-dual-atomic-clockand.html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C23C0-21C6-4058-9222-22791798CCF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6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Atomska </a:t>
            </a:r>
            <a:r>
              <a:rPr lang="hr-HR" dirty="0" err="1"/>
              <a:t>interferometrija</a:t>
            </a:r>
            <a:r>
              <a:rPr lang="hr-HR" dirty="0"/>
              <a:t> – mjerenje gravitacijske konstante, konstante fine strukture, univerzalnost slobodnog pada, predložena je ideja za mjerenje gravitacijskih valova, </a:t>
            </a:r>
            <a:r>
              <a:rPr lang="hr-HR" dirty="0" err="1"/>
              <a:t>akcelometri</a:t>
            </a:r>
            <a:r>
              <a:rPr lang="hr-HR" dirty="0"/>
              <a:t>, gravitacijska </a:t>
            </a:r>
            <a:r>
              <a:rPr lang="hr-HR" dirty="0" err="1"/>
              <a:t>gradiometrija</a:t>
            </a:r>
            <a:r>
              <a:rPr lang="hr-HR" dirty="0"/>
              <a:t>, senzori rotacija,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C23C0-21C6-4058-9222-22791798CCF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58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Tr</a:t>
            </a:r>
            <a:r>
              <a:rPr lang="hr-HR" dirty="0"/>
              <a:t>(Rb87) = 362 </a:t>
            </a:r>
            <a:r>
              <a:rPr lang="hr-HR" dirty="0" err="1"/>
              <a:t>nK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C23C0-21C6-4058-9222-22791798CCF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23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hr-HR" dirty="0"/>
              <a:t>=6.065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C23C0-21C6-4058-9222-22791798CCFE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96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53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6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4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7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7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9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6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3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7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0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4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5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8AE42B-ABAC-478E-935E-A3E9CCC0D85E}" type="datetimeFigureOut">
              <a:rPr lang="hr-HR" smtClean="0"/>
              <a:t>26.1.2017.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3F8D034-6500-4E40-BF43-51E82093AC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274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0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Sub-Dopplerovo hlađenje atoma</a:t>
            </a:r>
            <a:br>
              <a:rPr lang="hr-HR" dirty="0"/>
            </a:br>
            <a:r>
              <a:rPr lang="hr-HR" sz="3600" dirty="0"/>
              <a:t>Danijel Buhin, Institut za fiziku</a:t>
            </a:r>
            <a:br>
              <a:rPr lang="hr-HR" sz="3600" dirty="0"/>
            </a:br>
            <a:r>
              <a:rPr lang="hr-HR" sz="3600" dirty="0"/>
              <a:t>Mentorica: dr. </a:t>
            </a:r>
            <a:r>
              <a:rPr lang="hr-HR" sz="3600" dirty="0" err="1"/>
              <a:t>sc</a:t>
            </a:r>
            <a:r>
              <a:rPr lang="hr-HR" sz="3600" dirty="0"/>
              <a:t>. </a:t>
            </a:r>
            <a:r>
              <a:rPr lang="hr-HR" sz="3600" dirty="0" err="1"/>
              <a:t>Ticijana</a:t>
            </a:r>
            <a:r>
              <a:rPr lang="hr-HR" sz="3600" dirty="0"/>
              <a:t> Ban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99466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1026" name="Picture 2" descr="http://www.hrzz.hr/UserDocsImages/HRZZ%20logo%204%20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20" y="5280847"/>
            <a:ext cx="2917781" cy="11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Temperaturna skala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99" y="1913447"/>
            <a:ext cx="3472799" cy="4752252"/>
          </a:xfrm>
        </p:spPr>
      </p:pic>
      <p:sp>
        <p:nvSpPr>
          <p:cNvPr id="3" name="TextBox 2"/>
          <p:cNvSpPr txBox="1"/>
          <p:nvPr/>
        </p:nvSpPr>
        <p:spPr>
          <a:xfrm>
            <a:off x="3492908" y="6665699"/>
            <a:ext cx="5206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H. J. </a:t>
            </a:r>
            <a:r>
              <a:rPr lang="hr-HR" sz="1000" dirty="0" err="1"/>
              <a:t>Metcalf</a:t>
            </a:r>
            <a:r>
              <a:rPr lang="hr-HR" sz="1000" dirty="0"/>
              <a:t>, P. van </a:t>
            </a:r>
            <a:r>
              <a:rPr lang="hr-HR" sz="1000" dirty="0" err="1"/>
              <a:t>der</a:t>
            </a:r>
            <a:r>
              <a:rPr lang="hr-HR" sz="1000" dirty="0"/>
              <a:t> </a:t>
            </a:r>
            <a:r>
              <a:rPr lang="hr-HR" sz="1000" dirty="0" err="1"/>
              <a:t>Straten</a:t>
            </a:r>
            <a:r>
              <a:rPr lang="hr-HR" sz="1000" dirty="0"/>
              <a:t>, Laser </a:t>
            </a:r>
            <a:r>
              <a:rPr lang="hr-HR" sz="1000" dirty="0" err="1"/>
              <a:t>Cooling</a:t>
            </a:r>
            <a:r>
              <a:rPr lang="hr-HR" sz="1000" dirty="0"/>
              <a:t>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dirty="0" err="1"/>
              <a:t>Trapping</a:t>
            </a:r>
            <a:r>
              <a:rPr lang="hr-HR" sz="1000" dirty="0"/>
              <a:t>, </a:t>
            </a:r>
            <a:r>
              <a:rPr lang="hr-HR" sz="1000" dirty="0" err="1"/>
              <a:t>Springer</a:t>
            </a:r>
            <a:r>
              <a:rPr lang="hr-HR" sz="1000" dirty="0"/>
              <a:t>, 1999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457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Karakteristične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18713" y="2222287"/>
                <a:ext cx="5434604" cy="3638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r-HR" sz="28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sz="2800" dirty="0"/>
              </a:p>
              <a:p>
                <a:pPr marL="0" indent="0">
                  <a:buNone/>
                </a:pPr>
                <a:br>
                  <a:rPr lang="hr-HR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r-HR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∼1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hr-HR" sz="2800" b="0" dirty="0"/>
              </a:p>
              <a:p>
                <a:pPr marL="0" indent="0">
                  <a:buNone/>
                </a:pPr>
                <a:br>
                  <a:rPr lang="hr-HR" sz="28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∼1 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8713" y="2222287"/>
                <a:ext cx="5434604" cy="3638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7" y="1942280"/>
            <a:ext cx="3472800" cy="4752252"/>
          </a:xfrm>
        </p:spPr>
      </p:pic>
      <p:sp>
        <p:nvSpPr>
          <p:cNvPr id="7" name="Arrow: Right 6"/>
          <p:cNvSpPr/>
          <p:nvPr/>
        </p:nvSpPr>
        <p:spPr>
          <a:xfrm rot="10800000">
            <a:off x="9737578" y="4215167"/>
            <a:ext cx="339213" cy="2064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5386626" y="6665699"/>
            <a:ext cx="5206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H. J. </a:t>
            </a:r>
            <a:r>
              <a:rPr lang="hr-HR" sz="1000" dirty="0" err="1"/>
              <a:t>Metcalf</a:t>
            </a:r>
            <a:r>
              <a:rPr lang="hr-HR" sz="1000" dirty="0"/>
              <a:t>, P. van </a:t>
            </a:r>
            <a:r>
              <a:rPr lang="hr-HR" sz="1000" dirty="0" err="1"/>
              <a:t>der</a:t>
            </a:r>
            <a:r>
              <a:rPr lang="hr-HR" sz="1000" dirty="0"/>
              <a:t> </a:t>
            </a:r>
            <a:r>
              <a:rPr lang="hr-HR" sz="1000" dirty="0" err="1"/>
              <a:t>Straten</a:t>
            </a:r>
            <a:r>
              <a:rPr lang="hr-HR" sz="1000" dirty="0"/>
              <a:t>, Laser </a:t>
            </a:r>
            <a:r>
              <a:rPr lang="hr-HR" sz="1000" dirty="0" err="1"/>
              <a:t>Cooling</a:t>
            </a:r>
            <a:r>
              <a:rPr lang="hr-HR" sz="1000" dirty="0"/>
              <a:t>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dirty="0" err="1"/>
              <a:t>Trapping</a:t>
            </a:r>
            <a:r>
              <a:rPr lang="hr-HR" sz="1000" dirty="0"/>
              <a:t>, </a:t>
            </a:r>
            <a:r>
              <a:rPr lang="hr-HR" sz="1000" dirty="0" err="1"/>
              <a:t>Springer</a:t>
            </a:r>
            <a:r>
              <a:rPr lang="hr-HR" sz="1000" dirty="0"/>
              <a:t>, 1999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241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Karakteristične temperature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7" y="1942280"/>
            <a:ext cx="3472800" cy="4752252"/>
          </a:xfrm>
        </p:spPr>
      </p:pic>
      <p:sp>
        <p:nvSpPr>
          <p:cNvPr id="7" name="Arrow: Right 6"/>
          <p:cNvSpPr/>
          <p:nvPr/>
        </p:nvSpPr>
        <p:spPr>
          <a:xfrm rot="10800000">
            <a:off x="9740631" y="4510135"/>
            <a:ext cx="339213" cy="2064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818713" y="2222287"/>
                <a:ext cx="5434604" cy="4205997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2" charset="2"/>
                  <a:buNone/>
                </a:pPr>
                <a:r>
                  <a:rPr lang="hr-HR" sz="2400" dirty="0"/>
                  <a:t>Dopplerova temperatura</a:t>
                </a:r>
              </a:p>
              <a:p>
                <a:pPr marL="0" indent="0" algn="ctr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lang="hr-HR" sz="280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sz="2800" dirty="0"/>
              </a:p>
              <a:p>
                <a:pPr marL="0" indent="0" algn="ctr">
                  <a:buFont typeface="Wingdings 2" charset="2"/>
                  <a:buNone/>
                </a:pPr>
                <a:br>
                  <a:rPr lang="hr-HR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∼30</m:t>
                      </m:r>
                      <m:f>
                        <m:f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hr-HR" sz="2800" dirty="0"/>
              </a:p>
              <a:p>
                <a:pPr marL="0" indent="0" algn="ctr">
                  <a:buFont typeface="Wingdings 2" charset="2"/>
                  <a:buNone/>
                </a:pPr>
                <a:br>
                  <a:rPr lang="hr-HR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∼150 </m:t>
                      </m:r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hr-HR" sz="2800" dirty="0"/>
              </a:p>
              <a:p>
                <a:pPr marL="0" indent="0" algn="ctr">
                  <a:buFont typeface="Wingdings 2" charset="2"/>
                  <a:buNone/>
                </a:pPr>
                <a:endParaRPr lang="hr-HR" sz="2400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13" y="2222287"/>
                <a:ext cx="5434604" cy="4205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86626" y="6665699"/>
            <a:ext cx="5206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H. J. </a:t>
            </a:r>
            <a:r>
              <a:rPr lang="hr-HR" sz="1000" dirty="0" err="1"/>
              <a:t>Metcalf</a:t>
            </a:r>
            <a:r>
              <a:rPr lang="hr-HR" sz="1000" dirty="0"/>
              <a:t>, P. van </a:t>
            </a:r>
            <a:r>
              <a:rPr lang="hr-HR" sz="1000" dirty="0" err="1"/>
              <a:t>der</a:t>
            </a:r>
            <a:r>
              <a:rPr lang="hr-HR" sz="1000" dirty="0"/>
              <a:t> </a:t>
            </a:r>
            <a:r>
              <a:rPr lang="hr-HR" sz="1000" dirty="0" err="1"/>
              <a:t>Straten</a:t>
            </a:r>
            <a:r>
              <a:rPr lang="hr-HR" sz="1000" dirty="0"/>
              <a:t>, Laser </a:t>
            </a:r>
            <a:r>
              <a:rPr lang="hr-HR" sz="1000" dirty="0" err="1"/>
              <a:t>Cooling</a:t>
            </a:r>
            <a:r>
              <a:rPr lang="hr-HR" sz="1000" dirty="0"/>
              <a:t>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dirty="0" err="1"/>
              <a:t>Trapping</a:t>
            </a:r>
            <a:r>
              <a:rPr lang="hr-HR" sz="1000" dirty="0"/>
              <a:t>, </a:t>
            </a:r>
            <a:r>
              <a:rPr lang="hr-HR" sz="1000" dirty="0" err="1"/>
              <a:t>Springer</a:t>
            </a:r>
            <a:r>
              <a:rPr lang="hr-HR" sz="1000" dirty="0"/>
              <a:t>, 1999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49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Karakteristične temperature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7" y="1942280"/>
            <a:ext cx="3472800" cy="4752253"/>
          </a:xfrm>
        </p:spPr>
      </p:pic>
      <p:sp>
        <p:nvSpPr>
          <p:cNvPr id="7" name="Arrow: Right 6"/>
          <p:cNvSpPr/>
          <p:nvPr/>
        </p:nvSpPr>
        <p:spPr>
          <a:xfrm rot="10800000">
            <a:off x="9740631" y="5206822"/>
            <a:ext cx="339213" cy="2064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818713" y="2222287"/>
                <a:ext cx="5434604" cy="4205997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2" charset="2"/>
                  <a:buNone/>
                </a:pPr>
                <a:r>
                  <a:rPr lang="hr-HR" sz="2400" dirty="0"/>
                  <a:t>Temperatura </a:t>
                </a:r>
                <a:r>
                  <a:rPr lang="hr-HR" sz="2400" dirty="0" err="1"/>
                  <a:t>odboja</a:t>
                </a:r>
                <a:endParaRPr lang="hr-HR" sz="2400" dirty="0"/>
              </a:p>
              <a:p>
                <a:pPr marL="0" indent="0" algn="ctr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60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sz="2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6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sz="2600" dirty="0"/>
              </a:p>
              <a:p>
                <a:pPr marL="0" indent="0" algn="ctr">
                  <a:buFont typeface="Wingdings 2" charset="2"/>
                  <a:buNone/>
                </a:pPr>
                <a:br>
                  <a:rPr lang="hr-HR" sz="2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hr-HR" sz="2600" i="1" smtClean="0">
                          <a:latin typeface="Cambria Math" panose="02040503050406030204" pitchFamily="18" charset="0"/>
                        </a:rPr>
                        <m:t>∼1</m:t>
                      </m:r>
                      <m:f>
                        <m:f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hr-HR" sz="2600" dirty="0"/>
              </a:p>
              <a:p>
                <a:pPr marL="0" indent="0" algn="ctr">
                  <a:buFont typeface="Wingdings 2" charset="2"/>
                  <a:buNone/>
                </a:pPr>
                <a:br>
                  <a:rPr lang="hr-HR" sz="2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2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600" i="1" smtClean="0">
                          <a:latin typeface="Cambria Math" panose="02040503050406030204" pitchFamily="18" charset="0"/>
                        </a:rPr>
                        <m:t>∼1 </m:t>
                      </m:r>
                      <m:r>
                        <a:rPr lang="hr-HR" sz="26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hr-HR" sz="260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hr-HR" sz="2600" dirty="0"/>
              </a:p>
              <a:p>
                <a:pPr marL="0" indent="0" algn="ctr">
                  <a:buFont typeface="Wingdings 2" charset="2"/>
                  <a:buNone/>
                </a:pPr>
                <a:endParaRPr lang="hr-HR" sz="2400" dirty="0"/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13" y="2222287"/>
                <a:ext cx="5434604" cy="4205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7" y="1942280"/>
            <a:ext cx="3472800" cy="475225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86626" y="6665699"/>
            <a:ext cx="5206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H. J. </a:t>
            </a:r>
            <a:r>
              <a:rPr lang="hr-HR" sz="1000" dirty="0" err="1"/>
              <a:t>Metcalf</a:t>
            </a:r>
            <a:r>
              <a:rPr lang="hr-HR" sz="1000" dirty="0"/>
              <a:t>, P. van </a:t>
            </a:r>
            <a:r>
              <a:rPr lang="hr-HR" sz="1000" dirty="0" err="1"/>
              <a:t>der</a:t>
            </a:r>
            <a:r>
              <a:rPr lang="hr-HR" sz="1000" dirty="0"/>
              <a:t> </a:t>
            </a:r>
            <a:r>
              <a:rPr lang="hr-HR" sz="1000" dirty="0" err="1"/>
              <a:t>Straten</a:t>
            </a:r>
            <a:r>
              <a:rPr lang="hr-HR" sz="1000" dirty="0"/>
              <a:t>, Laser </a:t>
            </a:r>
            <a:r>
              <a:rPr lang="hr-HR" sz="1000" dirty="0" err="1"/>
              <a:t>Cooling</a:t>
            </a:r>
            <a:r>
              <a:rPr lang="hr-HR" sz="1000" dirty="0"/>
              <a:t>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dirty="0" err="1"/>
              <a:t>Trapping</a:t>
            </a:r>
            <a:r>
              <a:rPr lang="hr-HR" sz="1000" dirty="0"/>
              <a:t>, </a:t>
            </a:r>
            <a:r>
              <a:rPr lang="hr-HR" sz="1000" dirty="0" err="1"/>
              <a:t>Springer</a:t>
            </a:r>
            <a:r>
              <a:rPr lang="hr-HR" sz="1000" dirty="0"/>
              <a:t>, 1999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815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Sub-Dopplerovo hlađenje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sz="2200" dirty="0"/>
                  <a:t>Hlađenje pomoću gradijenta polarizacije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hr-HR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000" dirty="0"/>
                  <a:t> konfiguracija</a:t>
                </a:r>
              </a:p>
              <a:p>
                <a:r>
                  <a:rPr lang="hr-HR" sz="2200" dirty="0"/>
                  <a:t>Sizifovo hlađenje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𝑙𝑖𝑛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𝑙𝑖𝑛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000" dirty="0"/>
                  <a:t> konfiguracija</a:t>
                </a:r>
              </a:p>
              <a:p>
                <a:pPr marL="457200" lvl="1" indent="0">
                  <a:buNone/>
                </a:pPr>
                <a:endParaRPr lang="hr-HR" sz="2000" dirty="0"/>
              </a:p>
              <a:p>
                <a:pPr lvl="1"/>
                <a:endParaRPr lang="hr-H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sz="2200" dirty="0"/>
                  <a:t>Gradijent polarizacije</a:t>
                </a:r>
              </a:p>
              <a:p>
                <a:r>
                  <a:rPr lang="hr-HR" sz="2200" dirty="0"/>
                  <a:t>Pomak energije atomskih prijelaza u interakciji s laserom</a:t>
                </a:r>
              </a:p>
              <a:p>
                <a:pPr lvl="1"/>
                <a:r>
                  <a:rPr lang="hr-HR" sz="2000" dirty="0" err="1"/>
                  <a:t>Light</a:t>
                </a:r>
                <a:r>
                  <a:rPr lang="hr-HR" sz="2000" dirty="0"/>
                  <a:t> </a:t>
                </a:r>
                <a:r>
                  <a:rPr lang="hr-HR" sz="2000" dirty="0" err="1"/>
                  <a:t>shift</a:t>
                </a:r>
                <a:r>
                  <a:rPr lang="hr-HR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hr-HR" sz="2000" dirty="0"/>
              </a:p>
              <a:p>
                <a:r>
                  <a:rPr lang="hr-HR" sz="2200" dirty="0"/>
                  <a:t>Intenzitet zrake i frekventni pomak lasera za hlađenje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hr-HR" sz="2000" dirty="0"/>
              </a:p>
              <a:p>
                <a:pPr lvl="1"/>
                <a:endParaRPr lang="hr-HR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204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r-HR" dirty="0"/>
                  <a:t>Polarizacija zraka u konfiguraciji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r-HR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4182" y="2222287"/>
                <a:ext cx="5370404" cy="3638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func>
                            <m:func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</m:func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func>
                            <m:func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lang="hr-HR" sz="2200" b="0" i="1" dirty="0">
                    <a:latin typeface="Cambria Math" panose="02040503050406030204" pitchFamily="18" charset="0"/>
                  </a:rPr>
                </a:br>
                <a:r>
                  <a:rPr lang="hr-HR" sz="2200" b="0" i="1" dirty="0"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func>
                          <m:func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2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r-HR" sz="2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𝑘𝑧</m:t>
                                </m:r>
                              </m:e>
                            </m:d>
                          </m:e>
                        </m:func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func>
                          <m:func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r-HR" sz="2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𝑘𝑧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hr-HR" sz="2200" dirty="0"/>
              </a:p>
              <a:p>
                <a:pPr marL="0" indent="0">
                  <a:buNone/>
                </a:pPr>
                <a:br>
                  <a:rPr lang="hr-HR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̂"/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e>
                          </m:d>
                        </m:e>
                      </m:func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sty m:val="p"/>
                        </m:rPr>
                        <a:rPr lang="hr-HR" sz="22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𝑘𝑧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hr-HR" sz="2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4182" y="2222287"/>
                <a:ext cx="5370404" cy="36387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856880"/>
            <a:ext cx="5194300" cy="2369789"/>
          </a:xfrm>
        </p:spPr>
      </p:pic>
      <p:sp>
        <p:nvSpPr>
          <p:cNvPr id="8" name="TextBox 7"/>
          <p:cNvSpPr txBox="1"/>
          <p:nvPr/>
        </p:nvSpPr>
        <p:spPr>
          <a:xfrm>
            <a:off x="6188075" y="6665911"/>
            <a:ext cx="5206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H. J. </a:t>
            </a:r>
            <a:r>
              <a:rPr lang="hr-HR" sz="1000" dirty="0" err="1"/>
              <a:t>Metcalf</a:t>
            </a:r>
            <a:r>
              <a:rPr lang="hr-HR" sz="1000" dirty="0"/>
              <a:t>, P. van </a:t>
            </a:r>
            <a:r>
              <a:rPr lang="hr-HR" sz="1000" dirty="0" err="1"/>
              <a:t>der</a:t>
            </a:r>
            <a:r>
              <a:rPr lang="hr-HR" sz="1000" dirty="0"/>
              <a:t> </a:t>
            </a:r>
            <a:r>
              <a:rPr lang="hr-HR" sz="1000" dirty="0" err="1"/>
              <a:t>Straten</a:t>
            </a:r>
            <a:r>
              <a:rPr lang="hr-HR" sz="1000" dirty="0"/>
              <a:t>, Laser </a:t>
            </a:r>
            <a:r>
              <a:rPr lang="hr-HR" sz="1000" dirty="0" err="1"/>
              <a:t>Cooling</a:t>
            </a:r>
            <a:r>
              <a:rPr lang="hr-HR" sz="1000" dirty="0"/>
              <a:t>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dirty="0" err="1"/>
              <a:t>Trapping</a:t>
            </a:r>
            <a:r>
              <a:rPr lang="hr-HR" sz="1000" dirty="0"/>
              <a:t>, </a:t>
            </a:r>
            <a:r>
              <a:rPr lang="hr-HR" sz="1000" dirty="0" err="1"/>
              <a:t>Springer</a:t>
            </a:r>
            <a:r>
              <a:rPr lang="hr-HR" sz="1000" dirty="0"/>
              <a:t>, 1999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613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4425677" cy="970450"/>
          </a:xfrm>
        </p:spPr>
        <p:txBody>
          <a:bodyPr/>
          <a:lstStyle/>
          <a:p>
            <a:r>
              <a:rPr lang="hr-HR" dirty="0"/>
              <a:t>Atom koji miruje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9928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800" dirty="0"/>
                  <a:t>Linearno polarizirano polje: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9928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18712" y="3215148"/>
                <a:ext cx="6460914" cy="2654710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hr-HR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(|</m:t>
                    </m:r>
                    <m:d>
                      <m:dPr>
                        <m:begChr m:val=""/>
                        <m:endChr m:val="⟩"/>
                        <m:ctrlPr>
                          <a:rPr lang="hr-H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hr-H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ctrlPr>
                          <a:rPr lang="hr-H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hr-HR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r-HR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r-HR" sz="3200" b="0" dirty="0"/>
              </a:p>
              <a:p>
                <a:pPr marL="0" indent="0" algn="ctr">
                  <a:buNone/>
                </a:pPr>
                <a:br>
                  <a:rPr lang="hr-HR" sz="3200" b="0" dirty="0"/>
                </a:br>
                <a:r>
                  <a:rPr lang="hr-HR" sz="32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r-HR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(|</m:t>
                    </m:r>
                    <m:d>
                      <m:dPr>
                        <m:begChr m:val=""/>
                        <m:endChr m:val="⟩"/>
                        <m:ctrlPr>
                          <a:rPr lang="hr-H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hr-H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±1</m:t>
                        </m:r>
                      </m:e>
                    </m:d>
                    <m:r>
                      <a:rPr lang="hr-HR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ctrlPr>
                          <a:rPr lang="hr-HR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hr-HR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hr-H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hr-HR" sz="3200" dirty="0"/>
                </a:br>
                <a:endParaRPr lang="hr-HR" sz="32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12" y="3215148"/>
                <a:ext cx="6460914" cy="2654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6" y="2839893"/>
            <a:ext cx="4093659" cy="27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4425677" cy="970450"/>
          </a:xfrm>
        </p:spPr>
        <p:txBody>
          <a:bodyPr/>
          <a:lstStyle/>
          <a:p>
            <a:r>
              <a:rPr lang="hr-HR" dirty="0"/>
              <a:t>Atom koji miruje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6054036" cy="298389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2,0</m:t>
                              </m:r>
                            </m:e>
                          </m:d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→|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1,±1</m:t>
                              </m:r>
                            </m:e>
                          </m:d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r-H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r-HR" sz="2800" b="0" dirty="0"/>
              </a:p>
              <a:p>
                <a:pPr marL="0" indent="0">
                  <a:buNone/>
                </a:pPr>
                <a:endParaRPr lang="hr-HR" sz="2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,±1</m:t>
                              </m:r>
                            </m:e>
                          </m:d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→|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hr-H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8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2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r-HR" sz="280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r-HR" sz="2800" dirty="0"/>
              </a:p>
              <a:p>
                <a:pPr marL="0" indent="0">
                  <a:buNone/>
                </a:pPr>
                <a:endParaRPr lang="hr-H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6054036" cy="29838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10000" y="4100250"/>
                <a:ext cx="6130799" cy="2983894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32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32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sub>
                      </m:sSub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=9:4</m:t>
                      </m:r>
                    </m:oMath>
                  </m:oMathPara>
                </a14:m>
                <a:endParaRPr lang="hr-HR" sz="32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4100250"/>
                <a:ext cx="6130799" cy="29838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90" y="1662155"/>
            <a:ext cx="3647619" cy="24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90" y="4100250"/>
            <a:ext cx="3647619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Atom koji se giba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sz="2400" dirty="0"/>
                  <a:t>Referentni sustav koji rotira</a:t>
                </a:r>
              </a:p>
              <a:p>
                <a:r>
                  <a:rPr lang="hr-HR" sz="2400" dirty="0" err="1"/>
                  <a:t>Neadijabatsko</a:t>
                </a:r>
                <a:r>
                  <a:rPr lang="hr-HR" sz="2400" dirty="0"/>
                  <a:t> vezanje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𝑘𝑣</m:t>
                    </m:r>
                  </m:oMath>
                </a14:m>
                <a:endParaRPr lang="hr-HR" sz="2400" dirty="0"/>
              </a:p>
              <a:p>
                <a:r>
                  <a:rPr lang="hr-HR" sz="2400" dirty="0"/>
                  <a:t>Neravnoteža u naseljenostima</a:t>
                </a:r>
              </a:p>
              <a:p>
                <a:pPr marL="0" indent="0">
                  <a:buNone/>
                </a:pPr>
                <a:endParaRPr lang="hr-HR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𝑘𝑣</m:t>
                          </m:r>
                        </m:num>
                        <m:den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961239" y="2222287"/>
                <a:ext cx="4420759" cy="3638764"/>
              </a:xfrm>
            </p:spPr>
            <p:txBody>
              <a:bodyPr numCol="1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hr-HR" sz="2800" dirty="0"/>
              </a:p>
              <a:p>
                <a:pPr marL="0" indent="0">
                  <a:buNone/>
                </a:pPr>
                <a:br>
                  <a:rPr lang="hr-HR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hr-HR" sz="2800" i="1">
                          <a:latin typeface="Cambria Math" panose="02040503050406030204" pitchFamily="18" charset="0"/>
                        </a:rPr>
                        <m:t>&lt;0→</m:t>
                      </m:r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28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8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r-HR" sz="2800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b="0" dirty="0"/>
              </a:p>
              <a:p>
                <a:pPr marL="0" indent="0">
                  <a:buNone/>
                </a:pPr>
                <a:br>
                  <a:rPr lang="hr-HR" b="0" dirty="0"/>
                </a:br>
                <a:endParaRPr lang="hr-H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961239" y="2222287"/>
                <a:ext cx="4420759" cy="36387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79626" y="4606316"/>
                <a:ext cx="41023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0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2800" i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hr-HR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r-HR" sz="2800" i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hr-H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2800" i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hr-HR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26" y="4606316"/>
                <a:ext cx="41023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250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Atom koji se giba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748340"/>
            <a:ext cx="5012176" cy="243938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17" y="2148757"/>
            <a:ext cx="5449881" cy="417044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351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Primjene laserskog hlađenja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Atomski satovi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3" y="2751138"/>
            <a:ext cx="5183186" cy="310991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Bose – Einsteinov kondenzat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02" y="2751137"/>
            <a:ext cx="4847996" cy="2603714"/>
          </a:xfrm>
        </p:spPr>
      </p:pic>
      <p:sp>
        <p:nvSpPr>
          <p:cNvPr id="3" name="TextBox 2"/>
          <p:cNvSpPr txBox="1"/>
          <p:nvPr/>
        </p:nvSpPr>
        <p:spPr>
          <a:xfrm>
            <a:off x="551422" y="6611779"/>
            <a:ext cx="5715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https://3c1703fe8d.site.internapcdn.net/newman/gfx/news/hires/2016/nistdebutsdu.jpg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6220" y="6611778"/>
            <a:ext cx="3963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http://jilawww.colorado.edu/bec/images/bec.png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83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Ravnotežna temperatura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r-HR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den>
                          </m:f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254</m:t>
                              </m:r>
                            </m:num>
                            <m:den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den>
                          </m:f>
                          <m:f>
                            <m:f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24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24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14" y="2222287"/>
            <a:ext cx="5542189" cy="415664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26" y="447188"/>
                <a:ext cx="4425677" cy="970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60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024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Tehnika mjerenja vremena proleta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5" y="2296000"/>
            <a:ext cx="7394567" cy="3941329"/>
          </a:xfrm>
          <a:solidFill>
            <a:schemeClr val="bg2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482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Tehnika mjerenja vremena proleta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5" y="2296000"/>
            <a:ext cx="7394567" cy="3941327"/>
          </a:xfrm>
          <a:solidFill>
            <a:schemeClr val="bg2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006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Tehnika mjerenja vremena proleta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5" y="2296000"/>
            <a:ext cx="7394567" cy="3941327"/>
          </a:xfrm>
          <a:solidFill>
            <a:schemeClr val="bg2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925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Tehnika mjerenja vremena proleta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5" y="2296000"/>
            <a:ext cx="7394567" cy="3941327"/>
          </a:xfrm>
          <a:solidFill>
            <a:schemeClr val="bg2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336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Ekspanzija oblaka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95" y="1785302"/>
            <a:ext cx="6768406" cy="5072696"/>
          </a:xfrm>
        </p:spPr>
      </p:pic>
      <p:sp>
        <p:nvSpPr>
          <p:cNvPr id="5" name="TextBox 4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571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0" y="2222500"/>
            <a:ext cx="4854849" cy="363854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0" y="2236042"/>
            <a:ext cx="4854850" cy="363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Tehnika mjerenja vremena </a:t>
            </a:r>
            <a:r>
              <a:rPr lang="hr-HR" dirty="0" err="1"/>
              <a:t>proleta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1951507"/>
          </a:xfrm>
        </p:spPr>
        <p:txBody>
          <a:bodyPr>
            <a:normAutofit/>
          </a:bodyPr>
          <a:lstStyle/>
          <a:p>
            <a:r>
              <a:rPr lang="hr-HR" sz="2400" dirty="0"/>
              <a:t>Početna raspodjela je </a:t>
            </a:r>
            <a:r>
              <a:rPr lang="hr-HR" sz="2400" dirty="0" err="1"/>
              <a:t>Gaussova</a:t>
            </a:r>
            <a:endParaRPr lang="hr-HR" sz="2400" dirty="0"/>
          </a:p>
          <a:p>
            <a:r>
              <a:rPr lang="hr-HR" sz="2400" dirty="0"/>
              <a:t>Raspodjela brzina je Maxwell-</a:t>
            </a:r>
            <a:r>
              <a:rPr lang="hr-HR" sz="2400" dirty="0" err="1"/>
              <a:t>Boltzmannova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7424" y="4569452"/>
                <a:ext cx="3228448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24" y="4569452"/>
                <a:ext cx="3228448" cy="817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4292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Temperatura atoma u ovisnosti o frekventnom pomaku lasera za hlađenje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852097"/>
            <a:ext cx="6400800" cy="4898124"/>
          </a:xfrm>
        </p:spPr>
      </p:pic>
      <p:sp>
        <p:nvSpPr>
          <p:cNvPr id="5" name="TextBox 4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973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177548" cy="970450"/>
          </a:xfrm>
        </p:spPr>
        <p:txBody>
          <a:bodyPr/>
          <a:lstStyle/>
          <a:p>
            <a:r>
              <a:rPr lang="hr-HR" dirty="0"/>
              <a:t>Temperatura atoma u ovisnosti o intenzitetu lasera za hlađenje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852097"/>
            <a:ext cx="6400799" cy="4898124"/>
          </a:xfrm>
        </p:spPr>
      </p:pic>
      <p:sp>
        <p:nvSpPr>
          <p:cNvPr id="5" name="TextBox 4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53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6327" y="2280345"/>
                <a:ext cx="4566088" cy="4222056"/>
              </a:xfrm>
            </p:spPr>
            <p:txBody>
              <a:bodyPr/>
              <a:lstStyle/>
              <a:p>
                <a:r>
                  <a:rPr lang="hr-HR" dirty="0"/>
                  <a:t>Sub-Dopplerovo hlađenje atoma </a:t>
                </a:r>
                <a:r>
                  <a:rPr lang="hr-HR" dirty="0" err="1"/>
                  <a:t>rubidija</a:t>
                </a:r>
                <a:r>
                  <a:rPr lang="hr-HR" dirty="0"/>
                  <a:t> 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r-HR" dirty="0"/>
                  <a:t> konfiguraciji</a:t>
                </a:r>
              </a:p>
              <a:p>
                <a:r>
                  <a:rPr lang="hr-HR" dirty="0"/>
                  <a:t>Tehnika mjerenja vremena </a:t>
                </a:r>
                <a:r>
                  <a:rPr lang="hr-HR" dirty="0" err="1"/>
                  <a:t>proleta</a:t>
                </a:r>
                <a:endParaRPr lang="hr-HR" dirty="0"/>
              </a:p>
              <a:p>
                <a:r>
                  <a:rPr lang="hr-HR" dirty="0"/>
                  <a:t>Ovisnost temperature o frekventnom pomaku lasera za hlađenje</a:t>
                </a:r>
              </a:p>
              <a:p>
                <a:r>
                  <a:rPr lang="hr-HR" dirty="0"/>
                  <a:t>Ovisnost temperature o intenzitetu lasera za hlađenje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327" y="2280345"/>
                <a:ext cx="4566088" cy="42220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50215" y="627879"/>
                <a:ext cx="5131783" cy="925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r-HR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hr-HR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r-HR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hr-HR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sSub>
                            <m:sSubPr>
                              <m:ctrlP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den>
                          </m:f>
                          <m:r>
                            <a:rPr lang="hr-HR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254</m:t>
                              </m:r>
                            </m:num>
                            <m:den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den>
                          </m:f>
                          <m:f>
                            <m:fPr>
                              <m:ctrlP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2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hr-H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hr-H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2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hr-H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r-HR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15" y="627879"/>
                <a:ext cx="5131783" cy="925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06" y="1734273"/>
            <a:ext cx="3914999" cy="208670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14" y="4006254"/>
            <a:ext cx="3472382" cy="265719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22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97" y="4001671"/>
            <a:ext cx="3478371" cy="26617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6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Primjene laserskog hlađenja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Kvantni simulatori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2" y="2751138"/>
            <a:ext cx="4146549" cy="310991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Kvantna računala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3196372"/>
            <a:ext cx="5194300" cy="2219443"/>
          </a:xfrm>
        </p:spPr>
      </p:pic>
      <p:sp>
        <p:nvSpPr>
          <p:cNvPr id="3" name="TextBox 2"/>
          <p:cNvSpPr txBox="1"/>
          <p:nvPr/>
        </p:nvSpPr>
        <p:spPr>
          <a:xfrm>
            <a:off x="0" y="6611779"/>
            <a:ext cx="7020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http://aerospacengineering.net/wp-content/uploads/2016/12/quantum_information_and_simulation.jpg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4761" y="6611779"/>
            <a:ext cx="5437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http://www.blogs.uni-mainz.de/fb08-hyqs/files/2014/02/JJ_junction.jpg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6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Magneto</a:t>
            </a:r>
            <a:r>
              <a:rPr lang="hr-HR" dirty="0"/>
              <a:t> – optička stupica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801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Procesi apsorpcije i spontane emisije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1" y="3000204"/>
            <a:ext cx="9002275" cy="3187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7290" y="3643404"/>
            <a:ext cx="25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Laserska zraka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28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Magneto</a:t>
            </a:r>
            <a:r>
              <a:rPr lang="hr-HR" dirty="0"/>
              <a:t> – optička stupica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801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Procesi apsorpcije i spontane emisije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9" y="3000207"/>
            <a:ext cx="9002258" cy="3187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7290" y="3643404"/>
            <a:ext cx="25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Laserska zraka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76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Magneto</a:t>
            </a:r>
            <a:r>
              <a:rPr lang="hr-HR" dirty="0"/>
              <a:t> – optička stupica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801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Procesi apsorpcije i spontane emisije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61" y="3000204"/>
            <a:ext cx="9002274" cy="318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7290" y="3643404"/>
            <a:ext cx="25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Laserska zraka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6929" y="3643404"/>
            <a:ext cx="247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Ukupna sila na atom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81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Magneto</a:t>
            </a:r>
            <a:r>
              <a:rPr lang="hr-HR" dirty="0"/>
              <a:t> – optička stupica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567270" cy="576262"/>
          </a:xfrm>
        </p:spPr>
        <p:txBody>
          <a:bodyPr/>
          <a:lstStyle/>
          <a:p>
            <a:r>
              <a:rPr lang="hr-HR" dirty="0"/>
              <a:t>Kružno polarizirane laserske zrake i prostorni gradijent magnetskog polja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3" y="2751137"/>
            <a:ext cx="3193522" cy="3782398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79" y="2891447"/>
            <a:ext cx="5890854" cy="3309059"/>
          </a:xfrm>
        </p:spPr>
      </p:pic>
      <p:sp>
        <p:nvSpPr>
          <p:cNvPr id="7" name="TextBox 6"/>
          <p:cNvSpPr txBox="1"/>
          <p:nvPr/>
        </p:nvSpPr>
        <p:spPr>
          <a:xfrm>
            <a:off x="1327355" y="6611779"/>
            <a:ext cx="4173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C. J. Foot: Atomic Physics, Oxford University Press, 2005</a:t>
            </a:r>
            <a:endParaRPr lang="hr-HR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62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Temperatura u laserskom hlađenju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400" dirty="0"/>
              <a:t>Termodinamika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sz="2000" dirty="0"/>
                  <a:t>Termalna ravnoteža s okolinom </a:t>
                </a:r>
              </a:p>
              <a:p>
                <a:r>
                  <a:rPr lang="hr-HR" sz="2000" dirty="0"/>
                  <a:t>Termalni kontakt</a:t>
                </a:r>
              </a:p>
              <a:p>
                <a:r>
                  <a:rPr lang="hr-HR" sz="2000" dirty="0"/>
                  <a:t>Stacionarno stanje</a:t>
                </a:r>
              </a:p>
              <a:p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2400" dirty="0"/>
              <a:t>Lasersko hlađenje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sz="2000" dirty="0"/>
                  <a:t>Okolina se mijenja</a:t>
                </a:r>
              </a:p>
              <a:p>
                <a:r>
                  <a:rPr lang="hr-HR" sz="2000" dirty="0"/>
                  <a:t>Atomi apsorbiraju  i emitiraju fotone</a:t>
                </a:r>
              </a:p>
              <a:p>
                <a:r>
                  <a:rPr lang="hr-HR" sz="2000" dirty="0"/>
                  <a:t>Može biti u stacionarnom stanju</a:t>
                </a:r>
              </a:p>
              <a:p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sz="2400" dirty="0"/>
              </a:p>
              <a:p>
                <a:pPr marL="457200" lvl="1" indent="0">
                  <a:buNone/>
                </a:pPr>
                <a:endParaRPr lang="hr-HR" sz="2000" dirty="0"/>
              </a:p>
              <a:p>
                <a:pPr marL="457200" lvl="1" indent="0">
                  <a:buNone/>
                </a:pPr>
                <a:endParaRPr lang="hr-HR" sz="2000" dirty="0"/>
              </a:p>
              <a:p>
                <a:pPr marL="457200" lvl="1" indent="0">
                  <a:buNone/>
                </a:pPr>
                <a:endParaRPr lang="hr-HR" sz="20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91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Temperaturna skala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99" y="1913447"/>
            <a:ext cx="3472800" cy="4752252"/>
          </a:xfrm>
        </p:spPr>
      </p:pic>
      <p:sp>
        <p:nvSpPr>
          <p:cNvPr id="3" name="TextBox 2"/>
          <p:cNvSpPr txBox="1"/>
          <p:nvPr/>
        </p:nvSpPr>
        <p:spPr>
          <a:xfrm>
            <a:off x="3492908" y="6665699"/>
            <a:ext cx="5206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H. J. </a:t>
            </a:r>
            <a:r>
              <a:rPr lang="hr-HR" sz="1000" dirty="0" err="1"/>
              <a:t>Metcalf</a:t>
            </a:r>
            <a:r>
              <a:rPr lang="hr-HR" sz="1000" dirty="0"/>
              <a:t>, P. van </a:t>
            </a:r>
            <a:r>
              <a:rPr lang="hr-HR" sz="1000" dirty="0" err="1"/>
              <a:t>der</a:t>
            </a:r>
            <a:r>
              <a:rPr lang="hr-HR" sz="1000" dirty="0"/>
              <a:t> </a:t>
            </a:r>
            <a:r>
              <a:rPr lang="hr-HR" sz="1000" dirty="0" err="1"/>
              <a:t>Straten</a:t>
            </a:r>
            <a:r>
              <a:rPr lang="hr-HR" sz="1000" dirty="0"/>
              <a:t>, Laser </a:t>
            </a:r>
            <a:r>
              <a:rPr lang="hr-HR" sz="1000" dirty="0" err="1"/>
              <a:t>Cooling</a:t>
            </a:r>
            <a:r>
              <a:rPr lang="hr-HR" sz="1000" dirty="0"/>
              <a:t>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dirty="0" err="1"/>
              <a:t>Trapping</a:t>
            </a:r>
            <a:r>
              <a:rPr lang="hr-HR" sz="1000" dirty="0"/>
              <a:t>, </a:t>
            </a:r>
            <a:r>
              <a:rPr lang="hr-HR" sz="1000" dirty="0" err="1"/>
              <a:t>Springer</a:t>
            </a:r>
            <a:r>
              <a:rPr lang="hr-HR" sz="1000" dirty="0"/>
              <a:t>, 1999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000" y="649497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539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rgbClr val="000000"/>
      </a:lt1>
      <a:dk2>
        <a:srgbClr val="FFFFFF"/>
      </a:dk2>
      <a:lt2>
        <a:srgbClr val="DBEFF9"/>
      </a:lt2>
      <a:accent1>
        <a:srgbClr val="10486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1461</TotalTime>
  <Words>710</Words>
  <Application>Microsoft Office PowerPoint</Application>
  <PresentationFormat>Widescreen</PresentationFormat>
  <Paragraphs>156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Wingdings 2</vt:lpstr>
      <vt:lpstr>Quotable</vt:lpstr>
      <vt:lpstr>Sub-Dopplerovo hlađenje atoma Danijel Buhin, Institut za fiziku Mentorica: dr. sc. Ticijana Ban</vt:lpstr>
      <vt:lpstr>Primjene laserskog hlađenja</vt:lpstr>
      <vt:lpstr>Primjene laserskog hlađenja</vt:lpstr>
      <vt:lpstr>Magneto – optička stupica </vt:lpstr>
      <vt:lpstr>Magneto – optička stupica </vt:lpstr>
      <vt:lpstr>Magneto – optička stupica </vt:lpstr>
      <vt:lpstr>Magneto – optička stupica </vt:lpstr>
      <vt:lpstr>Temperatura u laserskom hlađenju</vt:lpstr>
      <vt:lpstr>Temperaturna skala</vt:lpstr>
      <vt:lpstr>Temperaturna skala</vt:lpstr>
      <vt:lpstr>Karakteristične temperature</vt:lpstr>
      <vt:lpstr>Karakteristične temperature</vt:lpstr>
      <vt:lpstr>Karakteristične temperature</vt:lpstr>
      <vt:lpstr>Sub-Dopplerovo hlađenje</vt:lpstr>
      <vt:lpstr>Polarizacija zraka u konfiguraciji σ^+-σ^-</vt:lpstr>
      <vt:lpstr>Atom koji miruje</vt:lpstr>
      <vt:lpstr>Atom koji miruje</vt:lpstr>
      <vt:lpstr>Atom koji se giba</vt:lpstr>
      <vt:lpstr>Atom koji se giba</vt:lpstr>
      <vt:lpstr>Ravnotežna temperatura</vt:lpstr>
      <vt:lpstr>Tehnika mjerenja vremena proleta</vt:lpstr>
      <vt:lpstr>Tehnika mjerenja vremena proleta</vt:lpstr>
      <vt:lpstr>Tehnika mjerenja vremena proleta</vt:lpstr>
      <vt:lpstr>Tehnika mjerenja vremena proleta</vt:lpstr>
      <vt:lpstr>Ekspanzija oblaka</vt:lpstr>
      <vt:lpstr>Tehnika mjerenja vremena proleta</vt:lpstr>
      <vt:lpstr>Temperatura atoma u ovisnosti o frekventnom pomaku lasera za hlađenje</vt:lpstr>
      <vt:lpstr>Temperatura atoma u ovisnosti o intenzitetu lasera za hlađenje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 Buhin</dc:creator>
  <cp:lastModifiedBy>Danijel Buhin</cp:lastModifiedBy>
  <cp:revision>79</cp:revision>
  <dcterms:created xsi:type="dcterms:W3CDTF">2017-01-13T08:46:02Z</dcterms:created>
  <dcterms:modified xsi:type="dcterms:W3CDTF">2017-01-26T18:18:47Z</dcterms:modified>
</cp:coreProperties>
</file>