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>
                <a:latin typeface="Segoe UI Light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46B3-526F-426B-8678-8E5FD3B6F977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449D-CC71-4FE1-B9DE-B1E4126D17F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643050"/>
            <a:ext cx="7715304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Segoe UI Light" pitchFamily="34" charset="0"/>
              </a:rPr>
              <a:t>Istraživanje pozitivne i negativne recipročnosti u evolucionarnim igrama</a:t>
            </a:r>
            <a:endParaRPr lang="hr-HR" sz="28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/>
              <a:t>	</a:t>
            </a:r>
            <a:r>
              <a:rPr lang="hr-HR" dirty="0" smtClean="0"/>
              <a:t>		Petar Fumić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43768" y="4857760"/>
            <a:ext cx="1285884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Igra javnog dobra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785926"/>
            <a:ext cx="693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-Monte Carlo Step(MCS), svaki igrač u prosjeku može jednom pokušati</a:t>
            </a:r>
          </a:p>
          <a:p>
            <a:r>
              <a:rPr lang="hr-HR" dirty="0" smtClean="0">
                <a:latin typeface="Segoe UI Light" pitchFamily="34" charset="0"/>
              </a:rPr>
              <a:t>promijeniti taktiku susjeda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2500306"/>
            <a:ext cx="581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-L je 150, na sustavam namećemo periodičke rubne uvjete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928934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-puštamo da sustav evoluira tokom 10^4 MCS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3786190"/>
            <a:ext cx="550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-nakon evolucije računamo frakcije preživjelih strategija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421481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-osim nasumične inicijalne distribucije strategija mogu se testirati i pripremljena stanja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-321503" y="2321711"/>
            <a:ext cx="192882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42976" y="3429000"/>
            <a:ext cx="714380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andominitialst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929197"/>
            <a:ext cx="1843288" cy="1830875"/>
          </a:xfrm>
          <a:prstGeom prst="rect">
            <a:avLst/>
          </a:prstGeom>
        </p:spPr>
      </p:pic>
      <p:pic>
        <p:nvPicPr>
          <p:cNvPr id="17" name="Picture 16" descr="preparedst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929198"/>
            <a:ext cx="1792004" cy="17859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43768" y="4929198"/>
            <a:ext cx="1231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-crveno(D)</a:t>
            </a:r>
          </a:p>
          <a:p>
            <a:r>
              <a:rPr lang="hr-HR" dirty="0" smtClean="0">
                <a:latin typeface="Segoe UI Light" pitchFamily="34" charset="0"/>
              </a:rPr>
              <a:t>-žuto(P)</a:t>
            </a:r>
          </a:p>
          <a:p>
            <a:r>
              <a:rPr lang="hr-HR" dirty="0" smtClean="0">
                <a:latin typeface="Segoe UI Light" pitchFamily="34" charset="0"/>
              </a:rPr>
              <a:t>-zeleno(R)</a:t>
            </a:r>
          </a:p>
          <a:p>
            <a:r>
              <a:rPr lang="hr-HR" dirty="0" smtClean="0">
                <a:latin typeface="Segoe UI Light" pitchFamily="34" charset="0"/>
              </a:rPr>
              <a:t>-plavo(B)</a:t>
            </a:r>
            <a:endParaRPr lang="hr-HR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Igra javnog dobra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428736"/>
            <a:ext cx="5314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-ako su igri samo defektori i čisti kooperatori:</a:t>
            </a:r>
          </a:p>
          <a:p>
            <a:r>
              <a:rPr lang="hr-HR" b="1" dirty="0" smtClean="0">
                <a:latin typeface="Segoe UI Light" pitchFamily="34" charset="0"/>
              </a:rPr>
              <a:t>	r&gt;3.74 </a:t>
            </a:r>
            <a:r>
              <a:rPr lang="hr-HR" dirty="0" smtClean="0">
                <a:latin typeface="Segoe UI Light" pitchFamily="34" charset="0"/>
              </a:rPr>
              <a:t>     kooperatori preživljavaju</a:t>
            </a:r>
          </a:p>
          <a:p>
            <a:r>
              <a:rPr lang="hr-HR" b="1" dirty="0" smtClean="0">
                <a:latin typeface="Segoe UI Light" pitchFamily="34" charset="0"/>
              </a:rPr>
              <a:t>	r&gt;5.49 </a:t>
            </a:r>
            <a:r>
              <a:rPr lang="hr-HR" dirty="0" smtClean="0">
                <a:latin typeface="Segoe UI Light" pitchFamily="34" charset="0"/>
              </a:rPr>
              <a:t>     kooperatori pobijeđuju defektore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643182"/>
            <a:ext cx="504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-evolucija 4-strategijskog sustava </a:t>
            </a:r>
            <a:r>
              <a:rPr lang="hr-HR" dirty="0" smtClean="0">
                <a:latin typeface="Segoe UI Light" pitchFamily="34" charset="0"/>
              </a:rPr>
              <a:t>za r =</a:t>
            </a:r>
            <a:r>
              <a:rPr lang="hr-HR" dirty="0" smtClean="0">
                <a:latin typeface="Segoe UI Light" pitchFamily="34" charset="0"/>
              </a:rPr>
              <a:t>4.5 </a:t>
            </a:r>
            <a:r>
              <a:rPr lang="hr-HR" dirty="0" smtClean="0">
                <a:latin typeface="Segoe UI Light" pitchFamily="34" charset="0"/>
              </a:rPr>
              <a:t>i r =2.5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4572008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Segoe UI Light" pitchFamily="34" charset="0"/>
              </a:rPr>
              <a:t>-računa se fazni dijagram za (</a:t>
            </a:r>
            <a:r>
              <a:rPr lang="el-GR" b="1" dirty="0" smtClean="0">
                <a:latin typeface="Segoe UI Light" pitchFamily="34" charset="0"/>
              </a:rPr>
              <a:t>β </a:t>
            </a:r>
            <a:r>
              <a:rPr lang="hr-HR" b="1" dirty="0" smtClean="0">
                <a:latin typeface="Segoe UI Light" pitchFamily="34" charset="0"/>
              </a:rPr>
              <a:t>,</a:t>
            </a:r>
            <a:r>
              <a:rPr lang="el-GR" b="1" dirty="0" smtClean="0">
                <a:latin typeface="Segoe UI Light" pitchFamily="34" charset="0"/>
              </a:rPr>
              <a:t>γ</a:t>
            </a:r>
            <a:r>
              <a:rPr lang="hr-HR" b="1" dirty="0" smtClean="0">
                <a:latin typeface="Segoe UI Light" pitchFamily="34" charset="0"/>
              </a:rPr>
              <a:t>) </a:t>
            </a:r>
            <a:endParaRPr lang="hr-HR" b="1" dirty="0">
              <a:latin typeface="Segoe UI Ligh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2844" y="3357562"/>
            <a:ext cx="885831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72198" y="2571744"/>
            <a:ext cx="264320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O numerici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857364"/>
            <a:ext cx="4360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prva verzija programa, </a:t>
            </a:r>
            <a:r>
              <a:rPr lang="hr-HR" b="1" dirty="0" smtClean="0">
                <a:latin typeface="Segoe UI Light" pitchFamily="34" charset="0"/>
              </a:rPr>
              <a:t>C#/.NetFramework</a:t>
            </a:r>
          </a:p>
          <a:p>
            <a:r>
              <a:rPr lang="hr-HR" dirty="0" smtClean="0">
                <a:latin typeface="Segoe UI Light" pitchFamily="34" charset="0"/>
              </a:rPr>
              <a:t>               -vrlo spori račun, puno kalkulacija</a:t>
            </a:r>
          </a:p>
          <a:p>
            <a:r>
              <a:rPr lang="hr-HR" dirty="0" smtClean="0">
                <a:latin typeface="Segoe UI Light" pitchFamily="34" charset="0"/>
              </a:rPr>
              <a:t>	-rad na CPU</a:t>
            </a:r>
          </a:p>
          <a:p>
            <a:r>
              <a:rPr lang="hr-HR" dirty="0" smtClean="0">
                <a:latin typeface="Segoe UI Light" pitchFamily="34" charset="0"/>
              </a:rPr>
              <a:t>	-lijepo vizualno sučelje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571876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druga verzija programa, </a:t>
            </a:r>
            <a:r>
              <a:rPr lang="hr-HR" b="1" dirty="0" smtClean="0">
                <a:latin typeface="Segoe UI Light" pitchFamily="34" charset="0"/>
              </a:rPr>
              <a:t>C/OpenCL</a:t>
            </a:r>
          </a:p>
          <a:p>
            <a:r>
              <a:rPr lang="hr-HR" dirty="0" smtClean="0">
                <a:latin typeface="Segoe UI Light" pitchFamily="34" charset="0"/>
              </a:rPr>
              <a:t>	-komputacije pomoću GPU-a</a:t>
            </a:r>
          </a:p>
          <a:p>
            <a:r>
              <a:rPr lang="hr-HR" dirty="0" smtClean="0">
                <a:latin typeface="Segoe UI Light" pitchFamily="34" charset="0"/>
              </a:rPr>
              <a:t>	-puno bolje performanse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5720" y="3143248"/>
            <a:ext cx="542928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34" y="4929198"/>
            <a:ext cx="7486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OpenCL – framework za pisanje programa na višejezgrenim uređajima</a:t>
            </a:r>
          </a:p>
          <a:p>
            <a:r>
              <a:rPr lang="hr-HR" dirty="0" smtClean="0">
                <a:latin typeface="Segoe UI Light" pitchFamily="34" charset="0"/>
              </a:rPr>
              <a:t>	-paralelizam, work unit kao temeljna komputacijska jedinica</a:t>
            </a:r>
          </a:p>
          <a:p>
            <a:r>
              <a:rPr lang="hr-HR" dirty="0" smtClean="0">
                <a:latin typeface="Segoe UI Light" pitchFamily="34" charset="0"/>
              </a:rPr>
              <a:t>	-256 threadova, računanje 256 točaka faznog prostora od jednom</a:t>
            </a:r>
          </a:p>
          <a:p>
            <a:r>
              <a:rPr lang="hr-HR" dirty="0" smtClean="0">
                <a:latin typeface="Segoe UI Light" pitchFamily="34" charset="0"/>
              </a:rPr>
              <a:t>	-loš u izvođenju serijskih računa</a:t>
            </a:r>
          </a:p>
        </p:txBody>
      </p:sp>
      <p:pic>
        <p:nvPicPr>
          <p:cNvPr id="15" name="Picture 14" descr="hd7850-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643182"/>
            <a:ext cx="2500330" cy="20002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14810" y="6140255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vrijeme računa: -</a:t>
            </a:r>
            <a:r>
              <a:rPr lang="hr-HR" b="1" dirty="0" smtClean="0">
                <a:latin typeface="Segoe UI Light" pitchFamily="34" charset="0"/>
              </a:rPr>
              <a:t>CPU </a:t>
            </a:r>
            <a:r>
              <a:rPr lang="hr-HR" dirty="0" smtClean="0">
                <a:latin typeface="Segoe UI Light" pitchFamily="34" charset="0"/>
              </a:rPr>
              <a:t>→ </a:t>
            </a:r>
            <a:r>
              <a:rPr lang="hr-HR" dirty="0" smtClean="0">
                <a:latin typeface="Segoe UI Light" pitchFamily="34" charset="0"/>
              </a:rPr>
              <a:t>40</a:t>
            </a:r>
            <a:r>
              <a:rPr lang="hr-HR" dirty="0" smtClean="0">
                <a:latin typeface="Segoe UI Light" pitchFamily="34" charset="0"/>
              </a:rPr>
              <a:t>min/točki</a:t>
            </a:r>
            <a:endParaRPr lang="hr-HR" dirty="0" smtClean="0">
              <a:latin typeface="Segoe UI Light" pitchFamily="34" charset="0"/>
            </a:endParaRPr>
          </a:p>
          <a:p>
            <a:r>
              <a:rPr lang="hr-HR" dirty="0" smtClean="0">
                <a:latin typeface="Segoe UI Light" pitchFamily="34" charset="0"/>
              </a:rPr>
              <a:t>	          -</a:t>
            </a:r>
            <a:r>
              <a:rPr lang="hr-HR" b="1" dirty="0" smtClean="0">
                <a:latin typeface="Segoe UI Light" pitchFamily="34" charset="0"/>
              </a:rPr>
              <a:t>GPU </a:t>
            </a:r>
            <a:r>
              <a:rPr lang="hr-HR" dirty="0" smtClean="0">
                <a:latin typeface="Segoe UI Light" pitchFamily="34" charset="0"/>
              </a:rPr>
              <a:t>→ </a:t>
            </a:r>
            <a:r>
              <a:rPr lang="hr-HR" dirty="0" smtClean="0">
                <a:latin typeface="Segoe UI Light" pitchFamily="34" charset="0"/>
              </a:rPr>
              <a:t>140min/256 </a:t>
            </a:r>
            <a:r>
              <a:rPr lang="hr-HR" dirty="0" smtClean="0">
                <a:latin typeface="Segoe UI Light" pitchFamily="34" charset="0"/>
              </a:rPr>
              <a:t>točaka</a:t>
            </a:r>
            <a:endParaRPr lang="hr-HR" dirty="0">
              <a:latin typeface="Segoe UI Light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142844" y="4643446"/>
            <a:ext cx="107157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1571612"/>
            <a:ext cx="135732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Rezultati</a:t>
            </a:r>
            <a:endParaRPr lang="hr-HR" sz="2800" dirty="0">
              <a:latin typeface="Segoe UI Light" pitchFamily="34" charset="0"/>
            </a:endParaRPr>
          </a:p>
        </p:txBody>
      </p:sp>
      <p:pic>
        <p:nvPicPr>
          <p:cNvPr id="7" name="Picture 6" descr="grafr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28736"/>
            <a:ext cx="6786578" cy="5082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latin typeface="Segoe UI Light" pitchFamily="34" charset="0"/>
              </a:rPr>
              <a:t>r = 4.5</a:t>
            </a:r>
            <a:endParaRPr lang="hr-HR" sz="2800" b="1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Rezultati</a:t>
            </a:r>
            <a:endParaRPr lang="hr-HR" sz="2800" dirty="0">
              <a:latin typeface="Segoe UI Light" pitchFamily="34" charset="0"/>
            </a:endParaRPr>
          </a:p>
        </p:txBody>
      </p:sp>
      <p:pic>
        <p:nvPicPr>
          <p:cNvPr id="7" name="Picture 6" descr="zoomr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357298"/>
            <a:ext cx="7329992" cy="5357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282" y="1571612"/>
            <a:ext cx="135732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285720" y="164305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latin typeface="Segoe UI Light" pitchFamily="34" charset="0"/>
              </a:rPr>
              <a:t>r = 4.5</a:t>
            </a:r>
            <a:endParaRPr lang="hr-HR" sz="2800" b="1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Rezultati</a:t>
            </a:r>
            <a:endParaRPr lang="hr-HR" sz="2800" dirty="0">
              <a:latin typeface="Segoe UI Light" pitchFamily="34" charset="0"/>
            </a:endParaRPr>
          </a:p>
        </p:txBody>
      </p:sp>
      <p:pic>
        <p:nvPicPr>
          <p:cNvPr id="6" name="Picture 5" descr="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94" y="1428736"/>
            <a:ext cx="7007806" cy="5172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282" y="1571612"/>
            <a:ext cx="135732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85720" y="164305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latin typeface="Segoe UI Light" pitchFamily="34" charset="0"/>
              </a:rPr>
              <a:t>r = 4.5</a:t>
            </a:r>
            <a:endParaRPr lang="hr-HR" sz="2800" b="1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571612"/>
            <a:ext cx="135732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latin typeface="Segoe UI Light" pitchFamily="34" charset="0"/>
              </a:rPr>
              <a:t>r =2</a:t>
            </a:r>
            <a:r>
              <a:rPr lang="hr-HR" sz="2800" b="1" dirty="0" smtClean="0">
                <a:latin typeface="Segoe UI Light" pitchFamily="34" charset="0"/>
              </a:rPr>
              <a:t>.5</a:t>
            </a:r>
            <a:endParaRPr lang="hr-HR" sz="2800" b="1" dirty="0">
              <a:latin typeface="Segoe UI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Rezultati</a:t>
            </a:r>
            <a:endParaRPr lang="hr-HR" sz="2800" dirty="0">
              <a:latin typeface="Segoe UI Light" pitchFamily="34" charset="0"/>
            </a:endParaRPr>
          </a:p>
        </p:txBody>
      </p:sp>
      <p:pic>
        <p:nvPicPr>
          <p:cNvPr id="7" name="Picture 6" descr="r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2013"/>
            <a:ext cx="7072330" cy="5435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Rezultati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714488"/>
            <a:ext cx="51559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-B strategija preživljava u uskom područiju</a:t>
            </a:r>
          </a:p>
          <a:p>
            <a:r>
              <a:rPr lang="hr-HR" dirty="0" smtClean="0">
                <a:latin typeface="Segoe UI Light" pitchFamily="34" charset="0"/>
              </a:rPr>
              <a:t>-teži uvjeti razvoja kooperacije → B bolja strategija</a:t>
            </a:r>
          </a:p>
          <a:p>
            <a:r>
              <a:rPr lang="hr-HR" dirty="0" smtClean="0">
                <a:latin typeface="Segoe UI Light" pitchFamily="34" charset="0"/>
              </a:rPr>
              <a:t>-elementarne strategije efikasnije </a:t>
            </a:r>
          </a:p>
          <a:p>
            <a:endParaRPr lang="hr-HR" dirty="0" smtClean="0">
              <a:latin typeface="Segoe UI Light" pitchFamily="34" charset="0"/>
            </a:endParaRPr>
          </a:p>
          <a:p>
            <a:r>
              <a:rPr lang="hr-HR" dirty="0" smtClean="0">
                <a:latin typeface="Segoe UI Light" pitchFamily="34" charset="0"/>
              </a:rPr>
              <a:t>-neke od pojava poput cikličke dominacije,</a:t>
            </a:r>
          </a:p>
          <a:p>
            <a:r>
              <a:rPr lang="hr-HR" dirty="0" smtClean="0">
                <a:latin typeface="Segoe UI Light" pitchFamily="34" charset="0"/>
              </a:rPr>
              <a:t>indirektnog teritorijalnog nadmetanja i divergentnih</a:t>
            </a:r>
          </a:p>
          <a:p>
            <a:r>
              <a:rPr lang="hr-HR" dirty="0" smtClean="0">
                <a:latin typeface="Segoe UI Light" pitchFamily="34" charset="0"/>
              </a:rPr>
              <a:t>fluktuacija se teško reproduciraju u eksperimentu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4282" y="2571744"/>
            <a:ext cx="814393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0760" y="4929198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Segoe UI Light" pitchFamily="34" charset="0"/>
              </a:rPr>
              <a:t>Toliko o tome!</a:t>
            </a:r>
            <a:endParaRPr lang="hr-HR" b="1" dirty="0" smtClean="0">
              <a:latin typeface="Segoe UI Light" pitchFamily="34" charset="0"/>
            </a:endParaRPr>
          </a:p>
          <a:p>
            <a:r>
              <a:rPr lang="hr-HR" b="1" dirty="0" smtClean="0">
                <a:latin typeface="Segoe UI Light" pitchFamily="34" charset="0"/>
              </a:rPr>
              <a:t> </a:t>
            </a:r>
            <a:r>
              <a:rPr lang="hr-HR" b="1" dirty="0" smtClean="0">
                <a:latin typeface="Segoe UI Light" pitchFamily="34" charset="0"/>
              </a:rPr>
              <a:t> Hvala na slušanju.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00364" y="1571612"/>
            <a:ext cx="235745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5715008" y="285728"/>
            <a:ext cx="192882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00034" y="3286124"/>
            <a:ext cx="192882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Kooperacija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786454"/>
            <a:ext cx="3828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Proces u kojem se grupa organizama </a:t>
            </a:r>
          </a:p>
          <a:p>
            <a:r>
              <a:rPr lang="hr-HR" dirty="0" smtClean="0">
                <a:latin typeface="Segoe UI Light" pitchFamily="34" charset="0"/>
              </a:rPr>
              <a:t>udružuje radeći za zajedničko dobro</a:t>
            </a:r>
            <a:endParaRPr lang="hr-HR" dirty="0">
              <a:latin typeface="Segoe UI Light" pitchFamily="34" charset="0"/>
            </a:endParaRPr>
          </a:p>
        </p:txBody>
      </p:sp>
      <p:pic>
        <p:nvPicPr>
          <p:cNvPr id="7" name="Picture 6" descr="1de9b988aa0f63686ad8e463c4ce76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357562"/>
            <a:ext cx="1800225" cy="2543175"/>
          </a:xfrm>
          <a:prstGeom prst="rect">
            <a:avLst/>
          </a:prstGeom>
        </p:spPr>
      </p:pic>
      <p:pic>
        <p:nvPicPr>
          <p:cNvPr id="8" name="Picture 7" descr="d9ec555bead07806421ffc899209dd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66"/>
            <a:ext cx="1762125" cy="2590800"/>
          </a:xfrm>
          <a:prstGeom prst="rect">
            <a:avLst/>
          </a:prstGeom>
        </p:spPr>
      </p:pic>
      <p:pic>
        <p:nvPicPr>
          <p:cNvPr id="9" name="Picture 8" descr="2fb8c668cc9576e96f81e34fa8b279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714488"/>
            <a:ext cx="2247900" cy="30099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596" y="1714488"/>
            <a:ext cx="2286016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071538" y="4786322"/>
            <a:ext cx="335758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86182" y="500042"/>
            <a:ext cx="171451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750463" y="3178967"/>
            <a:ext cx="371477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2928926" y="5143512"/>
            <a:ext cx="278608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14876" y="714356"/>
            <a:ext cx="4071966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642910" y="1928802"/>
            <a:ext cx="3571900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572000" y="3500438"/>
            <a:ext cx="3643338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Kooperacija</a:t>
            </a:r>
            <a:endParaRPr lang="hr-HR" sz="2800" dirty="0">
              <a:latin typeface="Segoe UI Light" pitchFamily="34" charset="0"/>
            </a:endParaRPr>
          </a:p>
        </p:txBody>
      </p:sp>
      <p:pic>
        <p:nvPicPr>
          <p:cNvPr id="5" name="Picture 4" descr="24744317523_e075bd95e6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85794"/>
            <a:ext cx="3937027" cy="2214578"/>
          </a:xfrm>
          <a:prstGeom prst="rect">
            <a:avLst/>
          </a:prstGeom>
        </p:spPr>
      </p:pic>
      <p:pic>
        <p:nvPicPr>
          <p:cNvPr id="6" name="Picture 5" descr="2007-06-15-11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5" y="2000240"/>
            <a:ext cx="3432457" cy="2286016"/>
          </a:xfrm>
          <a:prstGeom prst="rect">
            <a:avLst/>
          </a:prstGeom>
        </p:spPr>
      </p:pic>
      <p:pic>
        <p:nvPicPr>
          <p:cNvPr id="7" name="Picture 6" descr="food-production-chain-650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71876"/>
            <a:ext cx="3527670" cy="26647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85720" y="4500570"/>
            <a:ext cx="4071966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178839" y="2178847"/>
            <a:ext cx="450057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57686" y="3214686"/>
            <a:ext cx="4572032" cy="14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3438" y="1000108"/>
            <a:ext cx="307183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4786314" y="3286124"/>
            <a:ext cx="2643206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Kooperacija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Segoe UI Light" pitchFamily="34" charset="0"/>
              </a:rPr>
              <a:t>Pozitivna recipročnost</a:t>
            </a:r>
            <a:r>
              <a:rPr lang="hr-HR" dirty="0" smtClean="0">
                <a:latin typeface="Segoe UI Light" pitchFamily="34" charset="0"/>
              </a:rPr>
              <a:t>, dobro se dobrim vraća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572008"/>
            <a:ext cx="315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Segoe UI Light" pitchFamily="34" charset="0"/>
              </a:rPr>
              <a:t>Negativna recipročnost</a:t>
            </a:r>
            <a:r>
              <a:rPr lang="hr-HR" dirty="0" smtClean="0">
                <a:latin typeface="Segoe UI Light" pitchFamily="34" charset="0"/>
              </a:rPr>
              <a:t>, kazna </a:t>
            </a:r>
          </a:p>
          <a:p>
            <a:r>
              <a:rPr lang="hr-HR" dirty="0" smtClean="0">
                <a:latin typeface="Segoe UI Light" pitchFamily="34" charset="0"/>
              </a:rPr>
              <a:t>za nekooperativno ponašanje</a:t>
            </a:r>
          </a:p>
        </p:txBody>
      </p:sp>
      <p:pic>
        <p:nvPicPr>
          <p:cNvPr id="8" name="Picture 7" descr="nagr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071546"/>
            <a:ext cx="2928958" cy="2010069"/>
          </a:xfrm>
          <a:prstGeom prst="rect">
            <a:avLst/>
          </a:prstGeom>
        </p:spPr>
      </p:pic>
      <p:pic>
        <p:nvPicPr>
          <p:cNvPr id="9" name="Picture 8" descr="800px-Alavoine_Rab_fenyítése_Temesvá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357562"/>
            <a:ext cx="2471742" cy="288884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5720" y="2928934"/>
            <a:ext cx="4143404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Kooperacija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85926"/>
            <a:ext cx="7002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Segoe UI Light" pitchFamily="34" charset="0"/>
              </a:rPr>
              <a:t>Pitanje : </a:t>
            </a:r>
            <a:r>
              <a:rPr lang="hr-HR" dirty="0" smtClean="0">
                <a:latin typeface="Segoe UI Light" pitchFamily="34" charset="0"/>
              </a:rPr>
              <a:t>postoji li korelacija između negativne i pozitivne recipročnosti?</a:t>
            </a:r>
          </a:p>
          <a:p>
            <a:endParaRPr lang="hr-HR" dirty="0" smtClean="0">
              <a:latin typeface="Segoe UI Light" pitchFamily="34" charset="0"/>
            </a:endParaRPr>
          </a:p>
          <a:p>
            <a:r>
              <a:rPr lang="hr-HR" dirty="0" smtClean="0">
                <a:latin typeface="Segoe UI Light" pitchFamily="34" charset="0"/>
              </a:rPr>
              <a:t>Ako da, </a:t>
            </a:r>
            <a:r>
              <a:rPr lang="hr-HR" b="1" dirty="0" smtClean="0">
                <a:latin typeface="Segoe UI Light" pitchFamily="34" charset="0"/>
              </a:rPr>
              <a:t>koji su uvjeti</a:t>
            </a:r>
            <a:r>
              <a:rPr lang="hr-HR" dirty="0" smtClean="0">
                <a:latin typeface="Segoe UI Light" pitchFamily="34" charset="0"/>
              </a:rPr>
              <a:t> za ostvarivanje te korelacije?</a:t>
            </a:r>
            <a:endParaRPr lang="hr-HR" dirty="0">
              <a:latin typeface="Segoe UI Ligh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85852" y="2214554"/>
            <a:ext cx="72152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3108" y="3643314"/>
            <a:ext cx="563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Eksperimentalni podatci daju indikaciju da je odgovor ne.</a:t>
            </a:r>
            <a:endParaRPr lang="hr-HR" dirty="0">
              <a:latin typeface="Segoe UI Ligh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57290" y="2786058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1736" y="4143380"/>
            <a:ext cx="563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Provjerimo tvrdnju pomoću evolucionarne teorije igara i </a:t>
            </a:r>
          </a:p>
          <a:p>
            <a:r>
              <a:rPr lang="hr-HR" dirty="0" smtClean="0">
                <a:latin typeface="Segoe UI Light" pitchFamily="34" charset="0"/>
              </a:rPr>
              <a:t>metoda statističke fizike.</a:t>
            </a:r>
            <a:endParaRPr lang="hr-HR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Evolucionarna teorija igara</a:t>
            </a:r>
            <a:endParaRPr lang="hr-HR" sz="2800" dirty="0">
              <a:latin typeface="Segoe UI Light" pitchFamily="34" charset="0"/>
            </a:endParaRPr>
          </a:p>
        </p:txBody>
      </p:sp>
      <p:pic>
        <p:nvPicPr>
          <p:cNvPr id="5" name="Picture 4" descr="Battle-of-the-se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71480"/>
            <a:ext cx="3925824" cy="2380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571612"/>
            <a:ext cx="3212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Klasična teorija igara </a:t>
            </a:r>
          </a:p>
          <a:p>
            <a:r>
              <a:rPr lang="hr-HR" dirty="0" smtClean="0">
                <a:latin typeface="Segoe UI Light" pitchFamily="34" charset="0"/>
              </a:rPr>
              <a:t>-igrači imaju set poteza</a:t>
            </a:r>
          </a:p>
          <a:p>
            <a:r>
              <a:rPr lang="hr-HR" dirty="0" smtClean="0">
                <a:latin typeface="Segoe UI Light" pitchFamily="34" charset="0"/>
              </a:rPr>
              <a:t>-“racionalni” igrači</a:t>
            </a:r>
          </a:p>
          <a:p>
            <a:r>
              <a:rPr lang="hr-HR" dirty="0" smtClean="0">
                <a:latin typeface="Segoe UI Light" pitchFamily="34" charset="0"/>
              </a:rPr>
              <a:t>–pronazalk optimalne strategije</a:t>
            </a:r>
          </a:p>
          <a:p>
            <a:r>
              <a:rPr lang="hr-HR" dirty="0" smtClean="0">
                <a:latin typeface="Segoe UI Light" pitchFamily="34" charset="0"/>
              </a:rPr>
              <a:t>-maksimizacija “payoff-a”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429000"/>
            <a:ext cx="5396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Evolucionarna teorija igara </a:t>
            </a:r>
          </a:p>
          <a:p>
            <a:r>
              <a:rPr lang="hr-HR" dirty="0" smtClean="0">
                <a:latin typeface="Segoe UI Light" pitchFamily="34" charset="0"/>
              </a:rPr>
              <a:t>-fokusira se na dinamiku sustava i promijenu strategije</a:t>
            </a:r>
          </a:p>
          <a:p>
            <a:r>
              <a:rPr lang="hr-HR" dirty="0" smtClean="0">
                <a:latin typeface="Segoe UI Light" pitchFamily="34" charset="0"/>
              </a:rPr>
              <a:t>-igrači ne moraju biti racionalni</a:t>
            </a:r>
          </a:p>
          <a:p>
            <a:r>
              <a:rPr lang="hr-HR" dirty="0" smtClean="0">
                <a:latin typeface="Segoe UI Light" pitchFamily="34" charset="0"/>
              </a:rPr>
              <a:t>-cilj je raširiti svoju strategiju na cijeli sustav</a:t>
            </a:r>
            <a:endParaRPr lang="hr-HR" dirty="0">
              <a:latin typeface="Segoe UI Light" pitchFamily="34" charset="0"/>
            </a:endParaRPr>
          </a:p>
        </p:txBody>
      </p:sp>
      <p:pic>
        <p:nvPicPr>
          <p:cNvPr id="9" name="Picture 8" descr="dtd-fig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48" y="4266266"/>
            <a:ext cx="3643318" cy="22345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14282" y="2928934"/>
            <a:ext cx="542928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Igra javnog dobra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3430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-alat eksperimentalne ekonomije</a:t>
            </a:r>
          </a:p>
          <a:p>
            <a:r>
              <a:rPr lang="hr-HR" dirty="0" smtClean="0">
                <a:latin typeface="Segoe UI Light" pitchFamily="34" charset="0"/>
              </a:rPr>
              <a:t>-u svojoj osnovnoj formi igra ima </a:t>
            </a:r>
          </a:p>
          <a:p>
            <a:r>
              <a:rPr lang="hr-HR" dirty="0" smtClean="0">
                <a:latin typeface="Segoe UI Light" pitchFamily="34" charset="0"/>
              </a:rPr>
              <a:t> dvije elementarne strategije,</a:t>
            </a:r>
          </a:p>
          <a:p>
            <a:r>
              <a:rPr lang="hr-HR" dirty="0" smtClean="0">
                <a:latin typeface="Segoe UI Light" pitchFamily="34" charset="0"/>
              </a:rPr>
              <a:t> defekciju i kooperaciju</a:t>
            </a:r>
          </a:p>
        </p:txBody>
      </p:sp>
      <p:pic>
        <p:nvPicPr>
          <p:cNvPr id="6" name="Picture 5" descr="p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6058"/>
            <a:ext cx="4363291" cy="3562743"/>
          </a:xfrm>
          <a:prstGeom prst="rect">
            <a:avLst/>
          </a:prstGeom>
        </p:spPr>
      </p:pic>
      <p:pic>
        <p:nvPicPr>
          <p:cNvPr id="8" name="Picture 7" descr="payoff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71942"/>
            <a:ext cx="2739013" cy="376202"/>
          </a:xfrm>
          <a:prstGeom prst="rect">
            <a:avLst/>
          </a:prstGeom>
        </p:spPr>
      </p:pic>
      <p:pic>
        <p:nvPicPr>
          <p:cNvPr id="9" name="Picture 8" descr="payoff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5357826"/>
            <a:ext cx="2681548" cy="427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3643314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-isplata kooperatora: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92919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-isplata defektora:</a:t>
            </a:r>
            <a:endParaRPr lang="hr-HR" dirty="0">
              <a:latin typeface="Segoe UI Light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14678" y="5786454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86050" y="485776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071538" y="5715016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5984" y="4500570"/>
            <a:ext cx="20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Segoe UI Light" pitchFamily="34" charset="0"/>
              </a:rPr>
              <a:t>broj kooperatora u grupi</a:t>
            </a:r>
            <a:endParaRPr lang="hr-HR" sz="1400" dirty="0">
              <a:latin typeface="Segoe UI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6429396"/>
            <a:ext cx="1572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Segoe UI Light" pitchFamily="34" charset="0"/>
              </a:rPr>
              <a:t>broj igrača u grupi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596" y="6357958"/>
            <a:ext cx="1280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Segoe UI Light" pitchFamily="34" charset="0"/>
              </a:rPr>
              <a:t>faktor sinergije</a:t>
            </a:r>
            <a:endParaRPr lang="hr-HR" sz="1400" dirty="0">
              <a:latin typeface="Segoe UI Light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3000364" y="364331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3174" y="3214686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Segoe UI Light" pitchFamily="34" charset="0"/>
              </a:rPr>
              <a:t>doprinos</a:t>
            </a:r>
            <a:endParaRPr lang="hr-HR" sz="1400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5720" y="3000372"/>
            <a:ext cx="242889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Igra javnog dobra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750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-promatramo igru s četiri strategije</a:t>
            </a:r>
          </a:p>
          <a:p>
            <a:r>
              <a:rPr lang="hr-HR" dirty="0" smtClean="0">
                <a:latin typeface="Segoe UI Light" pitchFamily="34" charset="0"/>
              </a:rPr>
              <a:t>-defektori (D) i tri kooperativne strategije </a:t>
            </a:r>
          </a:p>
          <a:p>
            <a:r>
              <a:rPr lang="hr-HR" dirty="0" smtClean="0">
                <a:latin typeface="Segoe UI Light" pitchFamily="34" charset="0"/>
              </a:rPr>
              <a:t> (kazna defektora, nagrađivanje kooperatora i kombinirana strategija, P, R, B)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500306"/>
            <a:ext cx="855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-par vrijednosti (</a:t>
            </a:r>
            <a:r>
              <a:rPr lang="el-GR" dirty="0" smtClean="0">
                <a:latin typeface="Segoe UI Light" pitchFamily="34" charset="0"/>
              </a:rPr>
              <a:t>β </a:t>
            </a:r>
            <a:r>
              <a:rPr lang="hr-HR" dirty="0" smtClean="0">
                <a:latin typeface="Segoe UI Light" pitchFamily="34" charset="0"/>
              </a:rPr>
              <a:t>,</a:t>
            </a:r>
            <a:r>
              <a:rPr lang="el-GR" dirty="0" smtClean="0">
                <a:latin typeface="Segoe UI Light" pitchFamily="34" charset="0"/>
              </a:rPr>
              <a:t>γ</a:t>
            </a:r>
            <a:r>
              <a:rPr lang="hr-HR" dirty="0" smtClean="0">
                <a:latin typeface="Segoe UI Light" pitchFamily="34" charset="0"/>
              </a:rPr>
              <a:t>) koje prestavljaju kaznu/nagradu, cijenu kažnjavanja/nagrađivanja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357562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-defektori: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07194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-kažnjavači: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91705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-nagrađivači: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5715016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-kombinirana strategija:</a:t>
            </a:r>
            <a:endParaRPr lang="hr-HR" dirty="0">
              <a:latin typeface="Segoe UI Light" pitchFamily="34" charset="0"/>
            </a:endParaRPr>
          </a:p>
        </p:txBody>
      </p:sp>
      <p:pic>
        <p:nvPicPr>
          <p:cNvPr id="17" name="Picture 16" descr="defekto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714752"/>
            <a:ext cx="5286380" cy="334771"/>
          </a:xfrm>
          <a:prstGeom prst="rect">
            <a:avLst/>
          </a:prstGeom>
        </p:spPr>
      </p:pic>
      <p:pic>
        <p:nvPicPr>
          <p:cNvPr id="18" name="Picture 17" descr="kažnjavač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572010"/>
            <a:ext cx="7715272" cy="272970"/>
          </a:xfrm>
          <a:prstGeom prst="rect">
            <a:avLst/>
          </a:prstGeom>
        </p:spPr>
      </p:pic>
      <p:pic>
        <p:nvPicPr>
          <p:cNvPr id="19" name="Picture 18" descr="nagrađivači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357826"/>
            <a:ext cx="7358082" cy="291698"/>
          </a:xfrm>
          <a:prstGeom prst="rect">
            <a:avLst/>
          </a:prstGeom>
        </p:spPr>
      </p:pic>
      <p:pic>
        <p:nvPicPr>
          <p:cNvPr id="20" name="Picture 19" descr="nagrađivači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5357826"/>
            <a:ext cx="1262182" cy="281286"/>
          </a:xfrm>
          <a:prstGeom prst="rect">
            <a:avLst/>
          </a:prstGeom>
        </p:spPr>
      </p:pic>
      <p:pic>
        <p:nvPicPr>
          <p:cNvPr id="21" name="Picture 20" descr="bot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6215082"/>
            <a:ext cx="6420434" cy="3010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8106" y="3000372"/>
            <a:ext cx="245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Segoe UI Light" pitchFamily="34" charset="0"/>
              </a:rPr>
              <a:t>Funkcije isplate (payoff)</a:t>
            </a:r>
            <a:endParaRPr lang="hr-HR" b="1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Segoe UI Light" pitchFamily="34" charset="0"/>
              </a:rPr>
              <a:t>Igra javnog dobra</a:t>
            </a:r>
            <a:endParaRPr lang="hr-HR" sz="28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720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-igru igramo na kvadratnoj mreži dimenzija L×L s veličinom grupa G = 5</a:t>
            </a:r>
            <a:endParaRPr lang="hr-HR" dirty="0">
              <a:latin typeface="Segoe UI Light" pitchFamily="34" charset="0"/>
            </a:endParaRPr>
          </a:p>
        </p:txBody>
      </p:sp>
      <p:pic>
        <p:nvPicPr>
          <p:cNvPr id="6" name="Picture 5" descr="gru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43116"/>
            <a:ext cx="3515168" cy="31652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00562" y="2428868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6182" y="2143116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Segoe UI Light" pitchFamily="34" charset="0"/>
              </a:rPr>
              <a:t>jedna grupa</a:t>
            </a:r>
            <a:endParaRPr lang="hr-HR" sz="1400" dirty="0">
              <a:latin typeface="Segoe U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928802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-svaki igrač pripada u G grupa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071810"/>
            <a:ext cx="410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-bira se nasumični igrač x i računa mu se</a:t>
            </a:r>
          </a:p>
          <a:p>
            <a:r>
              <a:rPr lang="hr-HR" dirty="0" smtClean="0">
                <a:latin typeface="Segoe UI Light" pitchFamily="34" charset="0"/>
              </a:rPr>
              <a:t>isplata u svim grupama kojih je član, </a:t>
            </a:r>
            <a:endParaRPr lang="hr-HR" dirty="0">
              <a:latin typeface="Segoe U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786190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-zatim se bira nasumični susjed igrača x, i </a:t>
            </a:r>
          </a:p>
          <a:p>
            <a:r>
              <a:rPr lang="hr-HR" dirty="0" smtClean="0">
                <a:latin typeface="Segoe UI Light" pitchFamily="34" charset="0"/>
              </a:rPr>
              <a:t>računa mu se isplata, </a:t>
            </a:r>
            <a:endParaRPr lang="hr-HR" dirty="0">
              <a:latin typeface="Segoe UI Light" pitchFamily="34" charset="0"/>
            </a:endParaRPr>
          </a:p>
        </p:txBody>
      </p:sp>
      <p:pic>
        <p:nvPicPr>
          <p:cNvPr id="14" name="Picture 13" descr="isplata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414672"/>
            <a:ext cx="376290" cy="300080"/>
          </a:xfrm>
          <a:prstGeom prst="rect">
            <a:avLst/>
          </a:prstGeom>
        </p:spPr>
      </p:pic>
      <p:pic>
        <p:nvPicPr>
          <p:cNvPr id="15" name="Picture 14" descr="isplat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143380"/>
            <a:ext cx="366764" cy="3191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20" y="5072074"/>
            <a:ext cx="450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Segoe UI Light" pitchFamily="34" charset="0"/>
              </a:rPr>
              <a:t>-igrač x pokušava promijeniti taktiku igrača y,</a:t>
            </a:r>
          </a:p>
          <a:p>
            <a:r>
              <a:rPr lang="hr-HR" dirty="0" smtClean="0">
                <a:latin typeface="Segoe UI Light" pitchFamily="34" charset="0"/>
              </a:rPr>
              <a:t>vjerojatnost je dana s Fermi funkcijom:</a:t>
            </a:r>
            <a:endParaRPr lang="hr-HR" dirty="0">
              <a:latin typeface="Segoe UI Light" pitchFamily="34" charset="0"/>
            </a:endParaRPr>
          </a:p>
        </p:txBody>
      </p:sp>
      <p:pic>
        <p:nvPicPr>
          <p:cNvPr id="18" name="Picture 17" descr="vjerojatnostprijelaz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5929330"/>
            <a:ext cx="5063671" cy="31465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85720" y="2643182"/>
            <a:ext cx="464347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282" y="4786322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521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Istraživanje pozitivne i negativne recipročnosti u evolucionarnim igrama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pozitivne i negativne recipročnosti u evolucionarnim igrama</dc:title>
  <dc:creator>Petar</dc:creator>
  <cp:lastModifiedBy>Petar</cp:lastModifiedBy>
  <cp:revision>80</cp:revision>
  <dcterms:created xsi:type="dcterms:W3CDTF">2017-01-26T18:59:38Z</dcterms:created>
  <dcterms:modified xsi:type="dcterms:W3CDTF">2017-01-27T14:29:52Z</dcterms:modified>
</cp:coreProperties>
</file>