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606060"/>
        </a:solidFill>
        <a:effectLst/>
        <a:uFillTx/>
        <a:latin typeface="+mn-lt"/>
        <a:ea typeface="+mn-ea"/>
        <a:cs typeface="+mn-cs"/>
        <a:sym typeface="Gill Sans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606060"/>
        </a:solidFill>
        <a:effectLst/>
        <a:uFillTx/>
        <a:latin typeface="+mn-lt"/>
        <a:ea typeface="+mn-ea"/>
        <a:cs typeface="+mn-cs"/>
        <a:sym typeface="Gill Sans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606060"/>
        </a:solidFill>
        <a:effectLst/>
        <a:uFillTx/>
        <a:latin typeface="+mn-lt"/>
        <a:ea typeface="+mn-ea"/>
        <a:cs typeface="+mn-cs"/>
        <a:sym typeface="Gill Sans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606060"/>
        </a:solidFill>
        <a:effectLst/>
        <a:uFillTx/>
        <a:latin typeface="+mn-lt"/>
        <a:ea typeface="+mn-ea"/>
        <a:cs typeface="+mn-cs"/>
        <a:sym typeface="Gill Sans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606060"/>
        </a:solidFill>
        <a:effectLst/>
        <a:uFillTx/>
        <a:latin typeface="+mn-lt"/>
        <a:ea typeface="+mn-ea"/>
        <a:cs typeface="+mn-cs"/>
        <a:sym typeface="Gill Sans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606060"/>
        </a:solidFill>
        <a:effectLst/>
        <a:uFillTx/>
        <a:latin typeface="+mn-lt"/>
        <a:ea typeface="+mn-ea"/>
        <a:cs typeface="+mn-cs"/>
        <a:sym typeface="Gill Sans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606060"/>
        </a:solidFill>
        <a:effectLst/>
        <a:uFillTx/>
        <a:latin typeface="+mn-lt"/>
        <a:ea typeface="+mn-ea"/>
        <a:cs typeface="+mn-cs"/>
        <a:sym typeface="Gill Sans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606060"/>
        </a:solidFill>
        <a:effectLst/>
        <a:uFillTx/>
        <a:latin typeface="+mn-lt"/>
        <a:ea typeface="+mn-ea"/>
        <a:cs typeface="+mn-cs"/>
        <a:sym typeface="Gill Sans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606060"/>
        </a:solidFill>
        <a:effectLst/>
        <a:uFillTx/>
        <a:latin typeface="+mn-lt"/>
        <a:ea typeface="+mn-ea"/>
        <a:cs typeface="+mn-cs"/>
        <a:sym typeface="Gill San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7E3D2">
              <a:alpha val="5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FDF6DA"/>
              </a:solidFill>
              <a:prstDash val="solid"/>
              <a:miter lim="400000"/>
            </a:ln>
          </a:right>
          <a:top>
            <a:ln w="12700" cap="flat">
              <a:solidFill>
                <a:srgbClr val="FDF6DA"/>
              </a:solidFill>
              <a:prstDash val="solid"/>
              <a:miter lim="400000"/>
            </a:ln>
          </a:top>
          <a:bottom>
            <a:ln w="12700" cap="flat">
              <a:solidFill>
                <a:srgbClr val="FDF6DA"/>
              </a:solidFill>
              <a:prstDash val="solid"/>
              <a:miter lim="400000"/>
            </a:ln>
          </a:bottom>
          <a:insideH>
            <a:ln w="12700" cap="flat">
              <a:solidFill>
                <a:srgbClr val="FDF6D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5C69B"/>
          </a:solidFill>
        </a:fill>
      </a:tcStyle>
    </a:firstCol>
    <a:lastRow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FDF6DA"/>
              </a:solidFill>
              <a:prstDash val="solid"/>
              <a:miter lim="400000"/>
            </a:ln>
          </a:bottom>
          <a:insideH>
            <a:ln w="12700" cap="flat">
              <a:solidFill>
                <a:srgbClr val="FDF6D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C9D69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solidFill>
                <a:srgbClr val="BDBBB3"/>
              </a:solidFill>
              <a:prstDash val="solid"/>
              <a:miter lim="400000"/>
            </a:ln>
          </a:left>
          <a:right>
            <a:ln w="12700" cap="flat">
              <a:solidFill>
                <a:srgbClr val="BDBBB3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BDBBB3"/>
              </a:solidFill>
              <a:prstDash val="solid"/>
              <a:miter lim="400000"/>
            </a:ln>
          </a:insideV>
        </a:tcBdr>
        <a:fill>
          <a:solidFill>
            <a:srgbClr val="E7E3D2"/>
          </a:solidFill>
        </a:fill>
      </a:tcStyle>
    </a:wholeTbl>
    <a:band2H>
      <a:tcTxStyle b="def" i="def"/>
      <a:tcStyle>
        <a:tcBdr/>
        <a:fill>
          <a:solidFill>
            <a:srgbClr val="F6F2E5"/>
          </a:solidFill>
        </a:fill>
      </a:tcStyle>
    </a:band2H>
    <a:firstCo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solidFill>
                <a:srgbClr val="A5A59F"/>
              </a:solidFill>
              <a:prstDash val="solid"/>
              <a:miter lim="400000"/>
            </a:ln>
          </a:left>
          <a:right>
            <a:ln w="12700" cap="flat">
              <a:solidFill>
                <a:srgbClr val="A5A59F"/>
              </a:solidFill>
              <a:prstDash val="solid"/>
              <a:miter lim="400000"/>
            </a:ln>
          </a:right>
          <a:top>
            <a:ln w="12700" cap="flat">
              <a:solidFill>
                <a:srgbClr val="A5A59F"/>
              </a:solidFill>
              <a:prstDash val="solid"/>
              <a:miter lim="400000"/>
            </a:ln>
          </a:top>
          <a:bottom>
            <a:ln w="12700" cap="flat">
              <a:solidFill>
                <a:srgbClr val="A5A59F"/>
              </a:solidFill>
              <a:prstDash val="solid"/>
              <a:miter lim="400000"/>
            </a:ln>
          </a:bottom>
          <a:insideH>
            <a:ln w="12700" cap="flat">
              <a:solidFill>
                <a:srgbClr val="A5A59F"/>
              </a:solidFill>
              <a:prstDash val="solid"/>
              <a:miter lim="400000"/>
            </a:ln>
          </a:insideH>
          <a:insideV>
            <a:ln w="12700" cap="flat">
              <a:solidFill>
                <a:srgbClr val="A5A59F"/>
              </a:solidFill>
              <a:prstDash val="solid"/>
              <a:miter lim="400000"/>
            </a:ln>
          </a:insideV>
        </a:tcBdr>
        <a:fill>
          <a:solidFill>
            <a:srgbClr val="D3CDB7"/>
          </a:solidFill>
        </a:fill>
      </a:tcStyle>
    </a:firstCol>
    <a:lastRow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solidFill>
                <a:srgbClr val="A5A59F"/>
              </a:solidFill>
              <a:prstDash val="solid"/>
              <a:miter lim="400000"/>
            </a:ln>
          </a:left>
          <a:right>
            <a:ln w="12700" cap="flat">
              <a:solidFill>
                <a:srgbClr val="A5A59F"/>
              </a:solidFill>
              <a:prstDash val="solid"/>
              <a:miter lim="400000"/>
            </a:ln>
          </a:right>
          <a:top>
            <a:ln w="12700" cap="flat">
              <a:solidFill>
                <a:srgbClr val="A5A59F"/>
              </a:solidFill>
              <a:prstDash val="solid"/>
              <a:miter lim="400000"/>
            </a:ln>
          </a:top>
          <a:bottom>
            <a:ln w="12700" cap="flat">
              <a:solidFill>
                <a:srgbClr val="A5A59F"/>
              </a:solidFill>
              <a:prstDash val="solid"/>
              <a:miter lim="400000"/>
            </a:ln>
          </a:bottom>
          <a:insideH>
            <a:ln w="12700" cap="flat">
              <a:solidFill>
                <a:srgbClr val="A5A59F"/>
              </a:solidFill>
              <a:prstDash val="solid"/>
              <a:miter lim="400000"/>
            </a:ln>
          </a:insideH>
          <a:insideV>
            <a:ln w="12700" cap="flat">
              <a:solidFill>
                <a:srgbClr val="A5A59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8E755A"/>
              </a:solidFill>
              <a:prstDash val="solid"/>
              <a:miter lim="400000"/>
            </a:ln>
          </a:left>
          <a:right>
            <a:ln w="12700" cap="flat">
              <a:solidFill>
                <a:srgbClr val="8E755A"/>
              </a:solidFill>
              <a:prstDash val="solid"/>
              <a:miter lim="400000"/>
            </a:ln>
          </a:right>
          <a:top>
            <a:ln w="12700" cap="flat">
              <a:solidFill>
                <a:srgbClr val="A5A59F"/>
              </a:solidFill>
              <a:prstDash val="solid"/>
              <a:miter lim="400000"/>
            </a:ln>
          </a:top>
          <a:bottom>
            <a:ln w="12700" cap="flat">
              <a:solidFill>
                <a:srgbClr val="A5A59F"/>
              </a:solidFill>
              <a:prstDash val="solid"/>
              <a:miter lim="400000"/>
            </a:ln>
          </a:bottom>
          <a:insideH>
            <a:ln w="12700" cap="flat">
              <a:solidFill>
                <a:srgbClr val="8E755A"/>
              </a:solidFill>
              <a:prstDash val="solid"/>
              <a:miter lim="400000"/>
            </a:ln>
          </a:insideH>
          <a:insideV>
            <a:ln w="12700" cap="flat">
              <a:solidFill>
                <a:srgbClr val="8E755A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Ref idx="maj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DBBB3"/>
              </a:solidFill>
              <a:prstDash val="solid"/>
              <a:miter lim="400000"/>
            </a:ln>
          </a:top>
          <a:bottom>
            <a:ln w="12700" cap="flat">
              <a:solidFill>
                <a:srgbClr val="BDBBB3"/>
              </a:solidFill>
              <a:prstDash val="solid"/>
              <a:miter lim="400000"/>
            </a:ln>
          </a:bottom>
          <a:insideH>
            <a:ln w="12700" cap="flat">
              <a:solidFill>
                <a:srgbClr val="BDBBB3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3DA"/>
          </a:solidFill>
        </a:fill>
      </a:tcStyle>
    </a:wholeTbl>
    <a:band2H>
      <a:tcTxStyle b="def" i="def"/>
      <a:tcStyle>
        <a:tcBdr/>
        <a:fill>
          <a:solidFill>
            <a:srgbClr val="F9F5E8"/>
          </a:solidFill>
        </a:fill>
      </a:tcStyle>
    </a:band2H>
    <a:firstCo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solidFill>
                <a:srgbClr val="A5A59F"/>
              </a:solidFill>
              <a:prstDash val="solid"/>
              <a:miter lim="400000"/>
            </a:ln>
          </a:left>
          <a:right>
            <a:ln w="12700" cap="flat">
              <a:solidFill>
                <a:srgbClr val="A5A59F"/>
              </a:solidFill>
              <a:prstDash val="solid"/>
              <a:miter lim="400000"/>
            </a:ln>
          </a:right>
          <a:top>
            <a:ln w="12700" cap="flat">
              <a:solidFill>
                <a:srgbClr val="A5A59F"/>
              </a:solidFill>
              <a:prstDash val="solid"/>
              <a:miter lim="400000"/>
            </a:ln>
          </a:top>
          <a:bottom>
            <a:ln w="12700" cap="flat">
              <a:solidFill>
                <a:srgbClr val="A5A59F"/>
              </a:solidFill>
              <a:prstDash val="solid"/>
              <a:miter lim="400000"/>
            </a:ln>
          </a:bottom>
          <a:insideH>
            <a:ln w="12700" cap="flat">
              <a:solidFill>
                <a:srgbClr val="A5A59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6D5D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DBBB3"/>
              </a:solidFill>
              <a:prstDash val="solid"/>
              <a:miter lim="400000"/>
            </a:ln>
          </a:top>
          <a:bottom>
            <a:ln w="12700" cap="flat">
              <a:solidFill>
                <a:srgbClr val="A5A59F"/>
              </a:solidFill>
              <a:prstDash val="solid"/>
              <a:miter lim="400000"/>
            </a:ln>
          </a:bottom>
          <a:insideH>
            <a:ln w="12700" cap="flat">
              <a:solidFill>
                <a:srgbClr val="4D616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5A59F"/>
              </a:solidFill>
              <a:prstDash val="solid"/>
              <a:miter lim="400000"/>
            </a:ln>
          </a:top>
          <a:bottom>
            <a:ln w="12700" cap="flat">
              <a:solidFill>
                <a:srgbClr val="BDBBB3"/>
              </a:solidFill>
              <a:prstDash val="solid"/>
              <a:miter lim="400000"/>
            </a:ln>
          </a:bottom>
          <a:insideH>
            <a:ln w="12700" cap="flat">
              <a:solidFill>
                <a:srgbClr val="657477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FECE2"/>
          </a:solidFill>
        </a:fill>
      </a:tcStyle>
    </a:wholeTbl>
    <a:band2H>
      <a:tcTxStyle b="def" i="def"/>
      <a:tcStyle>
        <a:tcBdr/>
        <a:fill>
          <a:solidFill>
            <a:srgbClr val="FFFBF1"/>
          </a:solidFill>
        </a:fill>
      </a:tcStyle>
    </a:band2H>
    <a:firstCo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A29A85"/>
              </a:solidFill>
              <a:prstDash val="solid"/>
              <a:miter lim="400000"/>
            </a:ln>
          </a:right>
          <a:top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8E4D8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29A85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A29A85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A29A85"/>
              </a:solidFill>
              <a:prstDash val="solid"/>
              <a:miter lim="400000"/>
            </a:ln>
          </a:bottom>
          <a:insideH>
            <a:ln w="12700" cap="flat">
              <a:solidFill>
                <a:srgbClr val="A29A85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33BA23B1-9221-436E-865A-0063620EA4FD}" styleName="">
    <a:tblBg/>
    <a:wholeTb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6D2C0">
              <a:alpha val="50000"/>
            </a:srgbClr>
          </a:solidFill>
        </a:fill>
      </a:tcStyle>
    </a:wholeTbl>
    <a:band2H>
      <a:tcTxStyle b="def" i="def"/>
      <a:tcStyle>
        <a:tcBdr/>
        <a:fill>
          <a:solidFill>
            <a:srgbClr val="E9E7DC"/>
          </a:solidFill>
        </a:fill>
      </a:tcStyle>
    </a:band2H>
    <a:firstCo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5BEAA"/>
          </a:solidFill>
        </a:fill>
      </a:tcStyle>
    </a:firstCol>
    <a:lastRow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6D2C0">
              <a:alpha val="25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28C7D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DBD2B2"/>
              </a:solidFill>
              <a:prstDash val="solid"/>
              <a:miter lim="400000"/>
            </a:ln>
          </a:top>
          <a:bottom>
            <a:ln w="12700" cap="flat">
              <a:solidFill>
                <a:srgbClr val="DBD2B2"/>
              </a:solidFill>
              <a:prstDash val="solid"/>
              <a:miter lim="400000"/>
            </a:ln>
          </a:bottom>
          <a:insideH>
            <a:ln w="12700" cap="flat">
              <a:solidFill>
                <a:srgbClr val="DBD2B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DF9ED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ff" i="off">
        <a:fontRef idx="minor">
          <a:srgbClr val="606060"/>
        </a:fontRef>
        <a:srgbClr val="606060"/>
      </a:tcTxStyle>
      <a:tcStyle>
        <a:tcBdr>
          <a:left>
            <a:ln w="25400" cap="flat">
              <a:solidFill>
                <a:srgbClr val="C6BB94"/>
              </a:solidFill>
              <a:prstDash val="solid"/>
              <a:miter lim="400000"/>
            </a:ln>
          </a:left>
          <a:right>
            <a:ln w="25400" cap="flat">
              <a:solidFill>
                <a:srgbClr val="C6BB94"/>
              </a:solidFill>
              <a:prstDash val="solid"/>
              <a:miter lim="400000"/>
            </a:ln>
          </a:right>
          <a:top>
            <a:ln w="12700" cap="flat">
              <a:solidFill>
                <a:srgbClr val="DBD2B2"/>
              </a:solidFill>
              <a:prstDash val="solid"/>
              <a:miter lim="400000"/>
            </a:ln>
          </a:top>
          <a:bottom>
            <a:ln w="12700" cap="flat">
              <a:solidFill>
                <a:srgbClr val="DBD2B2"/>
              </a:solidFill>
              <a:prstDash val="solid"/>
              <a:miter lim="400000"/>
            </a:ln>
          </a:bottom>
          <a:insideH>
            <a:ln w="12700" cap="flat">
              <a:solidFill>
                <a:srgbClr val="DBD2B2"/>
              </a:solidFill>
              <a:prstDash val="solid"/>
              <a:miter lim="400000"/>
            </a:ln>
          </a:insideH>
          <a:insideV>
            <a:ln w="12700" cap="flat">
              <a:solidFill>
                <a:srgbClr val="DBD2B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C6BB94"/>
              </a:solidFill>
              <a:prstDash val="solid"/>
              <a:miter lim="400000"/>
            </a:ln>
          </a:top>
          <a:bottom>
            <a:ln w="25400" cap="flat">
              <a:solidFill>
                <a:srgbClr val="C6BB94"/>
              </a:solidFill>
              <a:prstDash val="solid"/>
              <a:miter lim="400000"/>
            </a:ln>
          </a:bottom>
          <a:insideH>
            <a:ln w="12700" cap="flat">
              <a:solidFill>
                <a:srgbClr val="DBD2B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C6BB94"/>
              </a:solidFill>
              <a:prstDash val="solid"/>
              <a:miter lim="400000"/>
            </a:ln>
          </a:top>
          <a:bottom>
            <a:ln w="25400" cap="flat">
              <a:solidFill>
                <a:srgbClr val="C6BB94"/>
              </a:solidFill>
              <a:prstDash val="solid"/>
              <a:miter lim="400000"/>
            </a:ln>
          </a:bottom>
          <a:insideH>
            <a:ln w="12700" cap="flat">
              <a:solidFill>
                <a:srgbClr val="DBD2B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9" name="Shape 12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/>
        </p:nvSpPr>
        <p:spPr>
          <a:xfrm>
            <a:off x="508000" y="5181600"/>
            <a:ext cx="11988800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4" name="Shape 14"/>
          <p:cNvSpPr/>
          <p:nvPr>
            <p:ph type="title"/>
          </p:nvPr>
        </p:nvSpPr>
        <p:spPr>
          <a:xfrm>
            <a:off x="508000" y="3009900"/>
            <a:ext cx="11988800" cy="203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5" name="Shape 15"/>
          <p:cNvSpPr/>
          <p:nvPr>
            <p:ph type="body" sz="quarter" idx="1"/>
          </p:nvPr>
        </p:nvSpPr>
        <p:spPr>
          <a:xfrm>
            <a:off x="508000" y="5562600"/>
            <a:ext cx="11988800" cy="8255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1pPr>
            <a:lvl2pPr marL="0" indent="22860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2pPr>
            <a:lvl3pPr marL="0" indent="45720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3pPr>
            <a:lvl4pPr marL="0" indent="68580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4pPr>
            <a:lvl5pPr marL="0" indent="91440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" name="Shape 16"/>
          <p:cNvSpPr/>
          <p:nvPr>
            <p:ph type="sldNum" sz="quarter" idx="2"/>
          </p:nvPr>
        </p:nvSpPr>
        <p:spPr>
          <a:xfrm>
            <a:off x="12154001" y="8763000"/>
            <a:ext cx="342901" cy="3683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/>
          <p:nvPr>
            <p:ph type="body" sz="quarter" idx="13"/>
          </p:nvPr>
        </p:nvSpPr>
        <p:spPr>
          <a:xfrm>
            <a:off x="508000" y="5918200"/>
            <a:ext cx="11988800" cy="5334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lnSpc>
                <a:spcPct val="140000"/>
              </a:lnSpc>
              <a:spcBef>
                <a:spcPts val="0"/>
              </a:spcBef>
              <a:buSzTx/>
              <a:buNone/>
              <a:defRPr i="1" sz="3000">
                <a:solidFill>
                  <a:srgbClr val="9D9D9D"/>
                </a:solidFill>
              </a:defRPr>
            </a:lvl1pPr>
          </a:lstStyle>
          <a:p>
            <a:pPr/>
            <a:r>
              <a:t>–Johnny Appleseed</a:t>
            </a:r>
          </a:p>
        </p:txBody>
      </p:sp>
      <p:sp>
        <p:nvSpPr>
          <p:cNvPr id="106" name="Shape 106"/>
          <p:cNvSpPr/>
          <p:nvPr>
            <p:ph type="body" sz="quarter" idx="14"/>
          </p:nvPr>
        </p:nvSpPr>
        <p:spPr>
          <a:xfrm>
            <a:off x="1270000" y="4298950"/>
            <a:ext cx="10464800" cy="6223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SzTx/>
              <a:buNone/>
              <a:defRPr sz="3600"/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107" name="Shape 10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15" name="Shape 11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/>
          <p:nvPr>
            <p:ph type="pic" idx="13"/>
          </p:nvPr>
        </p:nvSpPr>
        <p:spPr>
          <a:xfrm>
            <a:off x="622300" y="1181100"/>
            <a:ext cx="11760200" cy="56769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4" name="Shape 24"/>
          <p:cNvSpPr/>
          <p:nvPr>
            <p:ph type="title"/>
          </p:nvPr>
        </p:nvSpPr>
        <p:spPr>
          <a:xfrm>
            <a:off x="508000" y="7099300"/>
            <a:ext cx="11988800" cy="11176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5" name="Shape 25"/>
          <p:cNvSpPr/>
          <p:nvPr>
            <p:ph type="body" sz="quarter" idx="1"/>
          </p:nvPr>
        </p:nvSpPr>
        <p:spPr>
          <a:xfrm>
            <a:off x="508000" y="8267700"/>
            <a:ext cx="11988800" cy="8382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1pPr>
            <a:lvl2pPr marL="0" indent="22860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2pPr>
            <a:lvl3pPr marL="0" indent="45720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3pPr>
            <a:lvl4pPr marL="0" indent="68580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4pPr>
            <a:lvl5pPr marL="0" indent="91440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" name="Shape 2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/>
          <p:nvPr>
            <p:ph type="title"/>
          </p:nvPr>
        </p:nvSpPr>
        <p:spPr>
          <a:xfrm>
            <a:off x="508000" y="3860800"/>
            <a:ext cx="11988800" cy="203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4" name="Shape 3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>
            <p:ph type="pic" sz="half" idx="13"/>
          </p:nvPr>
        </p:nvSpPr>
        <p:spPr>
          <a:xfrm>
            <a:off x="6805519" y="981849"/>
            <a:ext cx="5575301" cy="75311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42" name="Shape 42"/>
          <p:cNvSpPr/>
          <p:nvPr>
            <p:ph type="title"/>
          </p:nvPr>
        </p:nvSpPr>
        <p:spPr>
          <a:xfrm>
            <a:off x="508000" y="2400300"/>
            <a:ext cx="5829300" cy="6070600"/>
          </a:xfrm>
          <a:prstGeom prst="rect">
            <a:avLst/>
          </a:prstGeom>
        </p:spPr>
        <p:txBody>
          <a:bodyPr anchor="t"/>
          <a:lstStyle/>
          <a:p>
            <a:pPr/>
            <a:r>
              <a:t>Title Text</a:t>
            </a:r>
          </a:p>
        </p:txBody>
      </p:sp>
      <p:sp>
        <p:nvSpPr>
          <p:cNvPr id="43" name="Shape 43"/>
          <p:cNvSpPr/>
          <p:nvPr>
            <p:ph type="body" sz="quarter" idx="1"/>
          </p:nvPr>
        </p:nvSpPr>
        <p:spPr>
          <a:xfrm>
            <a:off x="508000" y="1168400"/>
            <a:ext cx="5829300" cy="8382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1pPr>
            <a:lvl2pPr marL="0" indent="22860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2pPr>
            <a:lvl3pPr marL="0" indent="45720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3pPr>
            <a:lvl4pPr marL="0" indent="68580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4pPr>
            <a:lvl5pPr marL="0" indent="91440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4" name="Shape 4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/>
        </p:nvSpPr>
        <p:spPr>
          <a:xfrm>
            <a:off x="508000" y="2578100"/>
            <a:ext cx="11997292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52" name="Shape 52"/>
          <p:cNvSpPr/>
          <p:nvPr/>
        </p:nvSpPr>
        <p:spPr>
          <a:xfrm flipV="1">
            <a:off x="508000" y="9245597"/>
            <a:ext cx="11988800" cy="3"/>
          </a:xfrm>
          <a:prstGeom prst="line">
            <a:avLst/>
          </a:pr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53" name="Shape 53"/>
          <p:cNvSpPr/>
          <p:nvPr/>
        </p:nvSpPr>
        <p:spPr>
          <a:xfrm flipV="1">
            <a:off x="508000" y="508000"/>
            <a:ext cx="11988800" cy="1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54" name="Shape 5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5" name="Shape 5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/>
        </p:nvSpPr>
        <p:spPr>
          <a:xfrm>
            <a:off x="508000" y="2578100"/>
            <a:ext cx="11988800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63" name="Shape 63"/>
          <p:cNvSpPr/>
          <p:nvPr/>
        </p:nvSpPr>
        <p:spPr>
          <a:xfrm flipV="1">
            <a:off x="508000" y="9245597"/>
            <a:ext cx="11988800" cy="3"/>
          </a:xfrm>
          <a:prstGeom prst="line">
            <a:avLst/>
          </a:pr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64" name="Shape 64"/>
          <p:cNvSpPr/>
          <p:nvPr/>
        </p:nvSpPr>
        <p:spPr>
          <a:xfrm flipV="1">
            <a:off x="508000" y="508000"/>
            <a:ext cx="11988800" cy="1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65" name="Shape 6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6" name="Shape 66"/>
          <p:cNvSpPr/>
          <p:nvPr>
            <p:ph type="body" idx="1"/>
          </p:nvPr>
        </p:nvSpPr>
        <p:spPr>
          <a:xfrm>
            <a:off x="508000" y="3035300"/>
            <a:ext cx="11988800" cy="57277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7" name="Shape 6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/>
          <p:nvPr/>
        </p:nvSpPr>
        <p:spPr>
          <a:xfrm>
            <a:off x="508000" y="2578100"/>
            <a:ext cx="11988800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75" name="Shape 75"/>
          <p:cNvSpPr/>
          <p:nvPr/>
        </p:nvSpPr>
        <p:spPr>
          <a:xfrm flipV="1">
            <a:off x="508000" y="9245597"/>
            <a:ext cx="11988800" cy="3"/>
          </a:xfrm>
          <a:prstGeom prst="line">
            <a:avLst/>
          </a:pr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76" name="Shape 76"/>
          <p:cNvSpPr/>
          <p:nvPr/>
        </p:nvSpPr>
        <p:spPr>
          <a:xfrm flipV="1">
            <a:off x="508000" y="508000"/>
            <a:ext cx="11988800" cy="1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77" name="Shape 77"/>
          <p:cNvSpPr/>
          <p:nvPr>
            <p:ph type="pic" sz="half" idx="13"/>
          </p:nvPr>
        </p:nvSpPr>
        <p:spPr>
          <a:xfrm>
            <a:off x="620619" y="2994799"/>
            <a:ext cx="5524501" cy="55245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78" name="Shape 7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79" name="Shape 79"/>
          <p:cNvSpPr/>
          <p:nvPr>
            <p:ph type="body" sz="half" idx="1"/>
          </p:nvPr>
        </p:nvSpPr>
        <p:spPr>
          <a:xfrm>
            <a:off x="6781800" y="2971800"/>
            <a:ext cx="5727700" cy="5524500"/>
          </a:xfrm>
          <a:prstGeom prst="rect">
            <a:avLst/>
          </a:prstGeom>
        </p:spPr>
        <p:txBody>
          <a:bodyPr/>
          <a:lstStyle>
            <a:lvl1pPr marL="368300" indent="-368300">
              <a:spcBef>
                <a:spcPts val="3200"/>
              </a:spcBef>
              <a:buSzPct val="30000"/>
              <a:buBlip>
                <a:blip r:embed="rId2"/>
              </a:buBlip>
              <a:defRPr sz="3000"/>
            </a:lvl1pPr>
            <a:lvl2pPr marL="736600" indent="-368300">
              <a:spcBef>
                <a:spcPts val="3200"/>
              </a:spcBef>
              <a:buSzPct val="30000"/>
              <a:buBlip>
                <a:blip r:embed="rId2"/>
              </a:buBlip>
              <a:defRPr sz="3000"/>
            </a:lvl2pPr>
            <a:lvl3pPr marL="1104900" indent="-368300">
              <a:spcBef>
                <a:spcPts val="3200"/>
              </a:spcBef>
              <a:buSzPct val="30000"/>
              <a:buBlip>
                <a:blip r:embed="rId2"/>
              </a:buBlip>
              <a:defRPr sz="3000"/>
            </a:lvl3pPr>
            <a:lvl4pPr marL="1473200" indent="-368300">
              <a:spcBef>
                <a:spcPts val="3200"/>
              </a:spcBef>
              <a:buSzPct val="30000"/>
              <a:buBlip>
                <a:blip r:embed="rId2"/>
              </a:buBlip>
              <a:defRPr sz="3000"/>
            </a:lvl4pPr>
            <a:lvl5pPr marL="1841500" indent="-368300">
              <a:spcBef>
                <a:spcPts val="3200"/>
              </a:spcBef>
              <a:buSzPct val="30000"/>
              <a:buBlip>
                <a:blip r:embed="rId2"/>
              </a:buBlip>
              <a:defRPr sz="3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0" name="Shape 8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8" name="Shape 8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/>
          <p:nvPr>
            <p:ph type="pic" sz="quarter" idx="13"/>
          </p:nvPr>
        </p:nvSpPr>
        <p:spPr>
          <a:xfrm>
            <a:off x="6654800" y="977900"/>
            <a:ext cx="5727700" cy="36068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96" name="Shape 96"/>
          <p:cNvSpPr/>
          <p:nvPr>
            <p:ph type="pic" sz="quarter" idx="14"/>
          </p:nvPr>
        </p:nvSpPr>
        <p:spPr>
          <a:xfrm>
            <a:off x="6654800" y="5003800"/>
            <a:ext cx="5727700" cy="36449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97" name="Shape 97"/>
          <p:cNvSpPr/>
          <p:nvPr>
            <p:ph type="pic" sz="half" idx="15"/>
          </p:nvPr>
        </p:nvSpPr>
        <p:spPr>
          <a:xfrm>
            <a:off x="620619" y="975499"/>
            <a:ext cx="5575301" cy="76708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98" name="Shape 9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tile tx="0" ty="0" sx="100000" sy="100000" flip="none" algn="tl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 flipV="1">
            <a:off x="508000" y="9245597"/>
            <a:ext cx="11988800" cy="3"/>
          </a:xfrm>
          <a:prstGeom prst="line">
            <a:avLst/>
          </a:pr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" name="Shape 3"/>
          <p:cNvSpPr/>
          <p:nvPr/>
        </p:nvSpPr>
        <p:spPr>
          <a:xfrm flipV="1">
            <a:off x="508000" y="508000"/>
            <a:ext cx="11988800" cy="1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" name="Shape 4"/>
          <p:cNvSpPr/>
          <p:nvPr>
            <p:ph type="body" idx="1"/>
          </p:nvPr>
        </p:nvSpPr>
        <p:spPr>
          <a:xfrm>
            <a:off x="508000" y="977900"/>
            <a:ext cx="11988800" cy="7785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hape 5"/>
          <p:cNvSpPr/>
          <p:nvPr>
            <p:ph type="title"/>
          </p:nvPr>
        </p:nvSpPr>
        <p:spPr>
          <a:xfrm>
            <a:off x="508000" y="596900"/>
            <a:ext cx="11988800" cy="190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6" name="Shape 6"/>
          <p:cNvSpPr/>
          <p:nvPr>
            <p:ph type="sldNum" sz="quarter" idx="2"/>
          </p:nvPr>
        </p:nvSpPr>
        <p:spPr>
          <a:xfrm>
            <a:off x="12166701" y="8763000"/>
            <a:ext cx="342901" cy="3683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transition xmlns:p14="http://schemas.microsoft.com/office/powerpoint/2010/main" spd="med" advClick="1"/>
  <p:txStyles>
    <p:titleStyle>
      <a:lvl1pPr marL="0" marR="0" indent="0" algn="l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6400" u="none">
          <a:ln>
            <a:noFill/>
          </a:ln>
          <a:solidFill>
            <a:srgbClr val="606060"/>
          </a:solidFill>
          <a:uFillTx/>
          <a:latin typeface="+mj-lt"/>
          <a:ea typeface="+mj-ea"/>
          <a:cs typeface="+mj-cs"/>
          <a:sym typeface="Gill Sans Light"/>
        </a:defRPr>
      </a:lvl1pPr>
      <a:lvl2pPr marL="0" marR="0" indent="228600" algn="l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6400" u="none">
          <a:ln>
            <a:noFill/>
          </a:ln>
          <a:solidFill>
            <a:srgbClr val="606060"/>
          </a:solidFill>
          <a:uFillTx/>
          <a:latin typeface="+mj-lt"/>
          <a:ea typeface="+mj-ea"/>
          <a:cs typeface="+mj-cs"/>
          <a:sym typeface="Gill Sans Light"/>
        </a:defRPr>
      </a:lvl2pPr>
      <a:lvl3pPr marL="0" marR="0" indent="457200" algn="l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6400" u="none">
          <a:ln>
            <a:noFill/>
          </a:ln>
          <a:solidFill>
            <a:srgbClr val="606060"/>
          </a:solidFill>
          <a:uFillTx/>
          <a:latin typeface="+mj-lt"/>
          <a:ea typeface="+mj-ea"/>
          <a:cs typeface="+mj-cs"/>
          <a:sym typeface="Gill Sans Light"/>
        </a:defRPr>
      </a:lvl3pPr>
      <a:lvl4pPr marL="0" marR="0" indent="685800" algn="l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6400" u="none">
          <a:ln>
            <a:noFill/>
          </a:ln>
          <a:solidFill>
            <a:srgbClr val="606060"/>
          </a:solidFill>
          <a:uFillTx/>
          <a:latin typeface="+mj-lt"/>
          <a:ea typeface="+mj-ea"/>
          <a:cs typeface="+mj-cs"/>
          <a:sym typeface="Gill Sans Light"/>
        </a:defRPr>
      </a:lvl4pPr>
      <a:lvl5pPr marL="0" marR="0" indent="914400" algn="l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6400" u="none">
          <a:ln>
            <a:noFill/>
          </a:ln>
          <a:solidFill>
            <a:srgbClr val="606060"/>
          </a:solidFill>
          <a:uFillTx/>
          <a:latin typeface="+mj-lt"/>
          <a:ea typeface="+mj-ea"/>
          <a:cs typeface="+mj-cs"/>
          <a:sym typeface="Gill Sans Light"/>
        </a:defRPr>
      </a:lvl5pPr>
      <a:lvl6pPr marL="0" marR="0" indent="1143000" algn="l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6400" u="none">
          <a:ln>
            <a:noFill/>
          </a:ln>
          <a:solidFill>
            <a:srgbClr val="606060"/>
          </a:solidFill>
          <a:uFillTx/>
          <a:latin typeface="+mj-lt"/>
          <a:ea typeface="+mj-ea"/>
          <a:cs typeface="+mj-cs"/>
          <a:sym typeface="Gill Sans Light"/>
        </a:defRPr>
      </a:lvl6pPr>
      <a:lvl7pPr marL="0" marR="0" indent="1371600" algn="l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6400" u="none">
          <a:ln>
            <a:noFill/>
          </a:ln>
          <a:solidFill>
            <a:srgbClr val="606060"/>
          </a:solidFill>
          <a:uFillTx/>
          <a:latin typeface="+mj-lt"/>
          <a:ea typeface="+mj-ea"/>
          <a:cs typeface="+mj-cs"/>
          <a:sym typeface="Gill Sans Light"/>
        </a:defRPr>
      </a:lvl7pPr>
      <a:lvl8pPr marL="0" marR="0" indent="1600200" algn="l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6400" u="none">
          <a:ln>
            <a:noFill/>
          </a:ln>
          <a:solidFill>
            <a:srgbClr val="606060"/>
          </a:solidFill>
          <a:uFillTx/>
          <a:latin typeface="+mj-lt"/>
          <a:ea typeface="+mj-ea"/>
          <a:cs typeface="+mj-cs"/>
          <a:sym typeface="Gill Sans Light"/>
        </a:defRPr>
      </a:lvl8pPr>
      <a:lvl9pPr marL="0" marR="0" indent="1828800" algn="l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6400" u="none">
          <a:ln>
            <a:noFill/>
          </a:ln>
          <a:solidFill>
            <a:srgbClr val="606060"/>
          </a:solidFill>
          <a:uFillTx/>
          <a:latin typeface="+mj-lt"/>
          <a:ea typeface="+mj-ea"/>
          <a:cs typeface="+mj-cs"/>
          <a:sym typeface="Gill Sans Light"/>
        </a:defRPr>
      </a:lvl9pPr>
    </p:titleStyle>
    <p:bodyStyle>
      <a:lvl1pPr marL="419100" marR="0" indent="-4191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3400" u="none">
          <a:ln>
            <a:noFill/>
          </a:ln>
          <a:solidFill>
            <a:srgbClr val="606060"/>
          </a:solidFill>
          <a:uFillTx/>
          <a:latin typeface="+mn-lt"/>
          <a:ea typeface="+mn-ea"/>
          <a:cs typeface="+mn-cs"/>
          <a:sym typeface="Gill Sans"/>
        </a:defRPr>
      </a:lvl1pPr>
      <a:lvl2pPr marL="838200" marR="0" indent="-4191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3400" u="none">
          <a:ln>
            <a:noFill/>
          </a:ln>
          <a:solidFill>
            <a:srgbClr val="606060"/>
          </a:solidFill>
          <a:uFillTx/>
          <a:latin typeface="+mn-lt"/>
          <a:ea typeface="+mn-ea"/>
          <a:cs typeface="+mn-cs"/>
          <a:sym typeface="Gill Sans"/>
        </a:defRPr>
      </a:lvl2pPr>
      <a:lvl3pPr marL="1257300" marR="0" indent="-4191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3400" u="none">
          <a:ln>
            <a:noFill/>
          </a:ln>
          <a:solidFill>
            <a:srgbClr val="606060"/>
          </a:solidFill>
          <a:uFillTx/>
          <a:latin typeface="+mn-lt"/>
          <a:ea typeface="+mn-ea"/>
          <a:cs typeface="+mn-cs"/>
          <a:sym typeface="Gill Sans"/>
        </a:defRPr>
      </a:lvl3pPr>
      <a:lvl4pPr marL="1676400" marR="0" indent="-4191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3400" u="none">
          <a:ln>
            <a:noFill/>
          </a:ln>
          <a:solidFill>
            <a:srgbClr val="606060"/>
          </a:solidFill>
          <a:uFillTx/>
          <a:latin typeface="+mn-lt"/>
          <a:ea typeface="+mn-ea"/>
          <a:cs typeface="+mn-cs"/>
          <a:sym typeface="Gill Sans"/>
        </a:defRPr>
      </a:lvl4pPr>
      <a:lvl5pPr marL="2095500" marR="0" indent="-4191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3400" u="none">
          <a:ln>
            <a:noFill/>
          </a:ln>
          <a:solidFill>
            <a:srgbClr val="606060"/>
          </a:solidFill>
          <a:uFillTx/>
          <a:latin typeface="+mn-lt"/>
          <a:ea typeface="+mn-ea"/>
          <a:cs typeface="+mn-cs"/>
          <a:sym typeface="Gill Sans"/>
        </a:defRPr>
      </a:lvl5pPr>
      <a:lvl6pPr marL="2514600" marR="0" indent="-4191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3400" u="none">
          <a:ln>
            <a:noFill/>
          </a:ln>
          <a:solidFill>
            <a:srgbClr val="606060"/>
          </a:solidFill>
          <a:uFillTx/>
          <a:latin typeface="+mn-lt"/>
          <a:ea typeface="+mn-ea"/>
          <a:cs typeface="+mn-cs"/>
          <a:sym typeface="Gill Sans"/>
        </a:defRPr>
      </a:lvl6pPr>
      <a:lvl7pPr marL="2933700" marR="0" indent="-4191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3400" u="none">
          <a:ln>
            <a:noFill/>
          </a:ln>
          <a:solidFill>
            <a:srgbClr val="606060"/>
          </a:solidFill>
          <a:uFillTx/>
          <a:latin typeface="+mn-lt"/>
          <a:ea typeface="+mn-ea"/>
          <a:cs typeface="+mn-cs"/>
          <a:sym typeface="Gill Sans"/>
        </a:defRPr>
      </a:lvl7pPr>
      <a:lvl8pPr marL="3352800" marR="0" indent="-4191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3400" u="none">
          <a:ln>
            <a:noFill/>
          </a:ln>
          <a:solidFill>
            <a:srgbClr val="606060"/>
          </a:solidFill>
          <a:uFillTx/>
          <a:latin typeface="+mn-lt"/>
          <a:ea typeface="+mn-ea"/>
          <a:cs typeface="+mn-cs"/>
          <a:sym typeface="Gill Sans"/>
        </a:defRPr>
      </a:lvl8pPr>
      <a:lvl9pPr marL="3771900" marR="0" indent="-4191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3400" u="none">
          <a:ln>
            <a:noFill/>
          </a:ln>
          <a:solidFill>
            <a:srgbClr val="606060"/>
          </a:solidFill>
          <a:uFillTx/>
          <a:latin typeface="+mn-lt"/>
          <a:ea typeface="+mn-ea"/>
          <a:cs typeface="+mn-cs"/>
          <a:sym typeface="Gill Sans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6.jpe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13.pn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jpeg"/><Relationship Id="rId3" Type="http://schemas.openxmlformats.org/officeDocument/2006/relationships/image" Target="../media/image10.jpeg"/><Relationship Id="rId4" Type="http://schemas.openxmlformats.org/officeDocument/2006/relationships/image" Target="../media/image17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png"/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5" Type="http://schemas.openxmlformats.org/officeDocument/2006/relationships/image" Target="../media/image15.png"/><Relationship Id="rId6" Type="http://schemas.openxmlformats.org/officeDocument/2006/relationships/image" Target="../media/image16.pn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png"/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5" Type="http://schemas.openxmlformats.org/officeDocument/2006/relationships/image" Target="../media/image15.png"/><Relationship Id="rId6" Type="http://schemas.openxmlformats.org/officeDocument/2006/relationships/image" Target="../media/image16.pn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13.png"/><Relationship Id="rId4" Type="http://schemas.openxmlformats.org/officeDocument/2006/relationships/image" Target="../media/image20.png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3.jpe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4.jpe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Relationship Id="rId3" Type="http://schemas.openxmlformats.org/officeDocument/2006/relationships/image" Target="../media/image1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7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8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Screen Shot 2017-01-26 at 13.46.40.jp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2544695" y="1927671"/>
            <a:ext cx="7915199" cy="5160299"/>
          </a:xfrm>
          <a:prstGeom prst="rect">
            <a:avLst/>
          </a:prstGeom>
          <a:ln w="12700">
            <a:miter lim="400000"/>
          </a:ln>
        </p:spPr>
      </p:pic>
      <p:sp>
        <p:nvSpPr>
          <p:cNvPr id="132" name="Shape 132"/>
          <p:cNvSpPr/>
          <p:nvPr>
            <p:ph type="title"/>
          </p:nvPr>
        </p:nvSpPr>
        <p:spPr>
          <a:xfrm>
            <a:off x="508000" y="660400"/>
            <a:ext cx="11988800" cy="1117600"/>
          </a:xfrm>
          <a:prstGeom prst="rect">
            <a:avLst/>
          </a:prstGeom>
        </p:spPr>
        <p:txBody>
          <a:bodyPr/>
          <a:lstStyle>
            <a:lvl1pPr algn="ctr" defTabSz="327152">
              <a:defRPr sz="3584"/>
            </a:lvl1pPr>
          </a:lstStyle>
          <a:p>
            <a:pPr/>
            <a:r>
              <a:t>Put prema anyonima u ultrahladnim plinovima: Analogija s frakcijskim kvantnim hallovim efektom</a:t>
            </a:r>
          </a:p>
        </p:txBody>
      </p:sp>
      <p:sp>
        <p:nvSpPr>
          <p:cNvPr id="133" name="Shape 133"/>
          <p:cNvSpPr/>
          <p:nvPr>
            <p:ph type="body" sz="quarter" idx="1"/>
          </p:nvPr>
        </p:nvSpPr>
        <p:spPr>
          <a:xfrm>
            <a:off x="508000" y="7237511"/>
            <a:ext cx="11988800" cy="1498056"/>
          </a:xfrm>
          <a:prstGeom prst="rect">
            <a:avLst/>
          </a:prstGeom>
        </p:spPr>
        <p:txBody>
          <a:bodyPr/>
          <a:lstStyle/>
          <a:p>
            <a:pPr algn="ctr"/>
            <a:r>
              <a:t>Samostalni seminar istraživanja u fizici</a:t>
            </a:r>
          </a:p>
          <a:p>
            <a:pPr algn="ctr"/>
            <a:r>
              <a:t>Autor: Matija Medvidović</a:t>
            </a:r>
          </a:p>
          <a:p>
            <a:pPr algn="ctr"/>
            <a:r>
              <a:t>Mentor: prof. dr. sc. Hrvoje Buljan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butterfly.jpe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2276673" y="2584542"/>
            <a:ext cx="8451536" cy="6003505"/>
          </a:xfrm>
          <a:prstGeom prst="rect">
            <a:avLst/>
          </a:prstGeom>
        </p:spPr>
      </p:pic>
      <p:sp>
        <p:nvSpPr>
          <p:cNvPr id="169" name="Shape 169"/>
          <p:cNvSpPr/>
          <p:nvPr>
            <p:ph type="title" idx="4294967295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Hofstadterov leptir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Hofstadterov sustav</a:t>
            </a:r>
          </a:p>
        </p:txBody>
      </p:sp>
      <p:sp>
        <p:nvSpPr>
          <p:cNvPr id="172" name="Shape 172"/>
          <p:cNvSpPr/>
          <p:nvPr>
            <p:ph type="body" idx="1"/>
          </p:nvPr>
        </p:nvSpPr>
        <p:spPr>
          <a:xfrm>
            <a:off x="508000" y="3035300"/>
            <a:ext cx="11988800" cy="6048787"/>
          </a:xfrm>
          <a:prstGeom prst="rect">
            <a:avLst/>
          </a:prstGeom>
        </p:spPr>
        <p:txBody>
          <a:bodyPr anchor="t"/>
          <a:lstStyle/>
          <a:p>
            <a:pPr>
              <a:buBlip>
                <a:blip r:embed="rId2"/>
              </a:buBlip>
            </a:pPr>
            <a:r>
              <a:t>Mi iz rešetke izuzimamo jedno čvorište → “kvazišupljina”</a:t>
            </a:r>
          </a:p>
          <a:p>
            <a:pPr>
              <a:buBlip>
                <a:blip r:embed="rId2"/>
              </a:buBlip>
            </a:pPr>
            <a:r>
              <a:t>Gledamo dvočestična stanja:</a:t>
            </a:r>
          </a:p>
          <a:p>
            <a:pPr>
              <a:buBlip>
                <a:blip r:embed="rId2"/>
              </a:buBlip>
            </a:pPr>
          </a:p>
          <a:p>
            <a:pPr>
              <a:buBlip>
                <a:blip r:embed="rId2"/>
              </a:buBlip>
            </a:pPr>
            <a:r>
              <a:t>Ultrahladni atomi - </a:t>
            </a:r>
            <a:r>
              <a:rPr i="1"/>
              <a:t>hardcore </a:t>
            </a:r>
            <a:r>
              <a:t>bozoni: </a:t>
            </a:r>
          </a:p>
          <a:p>
            <a:pPr>
              <a:buBlip>
                <a:blip r:embed="rId2"/>
              </a:buBlip>
            </a:pPr>
            <a:r>
              <a:t>Algebra: </a:t>
            </a:r>
          </a:p>
        </p:txBody>
      </p:sp>
      <p:pic>
        <p:nvPicPr>
          <p:cNvPr id="173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126550" y="5159667"/>
            <a:ext cx="4751700" cy="466052"/>
          </a:xfrm>
          <a:prstGeom prst="rect">
            <a:avLst/>
          </a:prstGeom>
          <a:ln w="12700">
            <a:miter lim="400000"/>
          </a:ln>
        </p:spPr>
      </p:pic>
      <p:pic>
        <p:nvPicPr>
          <p:cNvPr id="174" name="pasted-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874713" y="6289511"/>
            <a:ext cx="2402589" cy="703616"/>
          </a:xfrm>
          <a:prstGeom prst="rect">
            <a:avLst/>
          </a:prstGeom>
          <a:ln w="12700">
            <a:miter lim="400000"/>
          </a:ln>
        </p:spPr>
      </p:pic>
      <p:pic>
        <p:nvPicPr>
          <p:cNvPr id="175" name="pasted-image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957633" y="7305785"/>
            <a:ext cx="1772825" cy="466052"/>
          </a:xfrm>
          <a:prstGeom prst="rect">
            <a:avLst/>
          </a:prstGeom>
          <a:ln w="12700">
            <a:miter lim="400000"/>
          </a:ln>
        </p:spPr>
      </p:pic>
      <p:pic>
        <p:nvPicPr>
          <p:cNvPr id="176" name="pasted-image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957633" y="8117419"/>
            <a:ext cx="1772825" cy="39396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Parametri</a:t>
            </a:r>
          </a:p>
        </p:txBody>
      </p:sp>
      <p:sp>
        <p:nvSpPr>
          <p:cNvPr id="179" name="Shape 17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>
              <a:buBlip>
                <a:blip r:embed="rId2"/>
              </a:buBlip>
            </a:pPr>
            <a:r>
              <a:t>5x5 rešetka</a:t>
            </a:r>
          </a:p>
          <a:p>
            <a:pPr>
              <a:buBlip>
                <a:blip r:embed="rId2"/>
              </a:buBlip>
            </a:pPr>
            <a:r>
              <a:t>2 čestice i 1 šupljina</a:t>
            </a:r>
          </a:p>
          <a:p>
            <a:pPr>
              <a:buBlip>
                <a:blip r:embed="rId2"/>
              </a:buBlip>
            </a:pPr>
            <a:r>
              <a:t>Magnetsko polje: tok kroz jednu </a:t>
            </a:r>
            <a:r>
              <a:rPr i="1"/>
              <a:t>plaketu</a:t>
            </a:r>
            <a:endParaRPr i="1"/>
          </a:p>
          <a:p>
            <a:pPr lvl="1">
              <a:buBlip>
                <a:blip r:embed="rId2"/>
              </a:buBlip>
            </a:pPr>
            <a:r>
              <a:t>Provjeravamo racionalne i iracionalne vrijednosti</a:t>
            </a:r>
          </a:p>
          <a:p>
            <a:pPr>
              <a:buBlip>
                <a:blip r:embed="rId2"/>
              </a:buBlip>
            </a:pPr>
            <a:r>
              <a:t>Potpis anyona: prekid u fazi valne funkcije (rez)</a:t>
            </a:r>
          </a:p>
        </p:txBody>
      </p:sp>
      <p:pic>
        <p:nvPicPr>
          <p:cNvPr id="180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402882" y="5064149"/>
            <a:ext cx="1988751" cy="71026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/>
          <p:nvPr>
            <p:ph type="title" idx="4294967295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Rezultati:</a:t>
            </a:r>
          </a:p>
        </p:txBody>
      </p:sp>
      <p:pic>
        <p:nvPicPr>
          <p:cNvPr id="183" name="5x5_abs(05)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8143" y="3040936"/>
            <a:ext cx="5510914" cy="4904449"/>
          </a:xfrm>
          <a:prstGeom prst="rect">
            <a:avLst/>
          </a:prstGeom>
          <a:ln w="12700">
            <a:miter lim="400000"/>
          </a:ln>
        </p:spPr>
      </p:pic>
      <p:pic>
        <p:nvPicPr>
          <p:cNvPr id="184" name="5x5_angle(05)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574784" y="3040936"/>
            <a:ext cx="5875032" cy="4904449"/>
          </a:xfrm>
          <a:prstGeom prst="rect">
            <a:avLst/>
          </a:prstGeom>
          <a:ln w="12700">
            <a:miter lim="400000"/>
          </a:ln>
        </p:spPr>
      </p:pic>
      <p:pic>
        <p:nvPicPr>
          <p:cNvPr id="185" name="pasted-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486024" y="1169674"/>
            <a:ext cx="1110700" cy="759452"/>
          </a:xfrm>
          <a:prstGeom prst="rect">
            <a:avLst/>
          </a:prstGeom>
          <a:ln w="12700">
            <a:miter lim="400000"/>
          </a:ln>
        </p:spPr>
      </p:pic>
      <p:pic>
        <p:nvPicPr>
          <p:cNvPr id="186" name="pasted-image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060700" y="8316091"/>
            <a:ext cx="685801" cy="5207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7" name="pasted-image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8883650" y="8341491"/>
            <a:ext cx="1257301" cy="4699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Rezultati: </a:t>
            </a:r>
          </a:p>
        </p:txBody>
      </p:sp>
      <p:pic>
        <p:nvPicPr>
          <p:cNvPr id="190" name="5x5_abs(08)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7276" y="3285148"/>
            <a:ext cx="5897800" cy="4714955"/>
          </a:xfrm>
          <a:prstGeom prst="rect">
            <a:avLst/>
          </a:prstGeom>
          <a:ln w="12700">
            <a:miter lim="400000"/>
          </a:ln>
        </p:spPr>
      </p:pic>
      <p:pic>
        <p:nvPicPr>
          <p:cNvPr id="191" name="5x5_angle(08)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595640" y="3285148"/>
            <a:ext cx="5906189" cy="4714955"/>
          </a:xfrm>
          <a:prstGeom prst="rect">
            <a:avLst/>
          </a:prstGeom>
          <a:ln w="12700">
            <a:miter lim="400000"/>
          </a:ln>
        </p:spPr>
      </p:pic>
      <p:pic>
        <p:nvPicPr>
          <p:cNvPr id="192" name="pasted-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478892" y="1227748"/>
            <a:ext cx="940832" cy="643304"/>
          </a:xfrm>
          <a:prstGeom prst="rect">
            <a:avLst/>
          </a:prstGeom>
          <a:ln w="12700">
            <a:miter lim="400000"/>
          </a:ln>
        </p:spPr>
      </p:pic>
      <p:pic>
        <p:nvPicPr>
          <p:cNvPr id="193" name="pasted-image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003276" y="8267468"/>
            <a:ext cx="685801" cy="5207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4" name="pasted-image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8920084" y="8368849"/>
            <a:ext cx="1257301" cy="4699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Rezultati: </a:t>
            </a:r>
          </a:p>
        </p:txBody>
      </p:sp>
      <p:pic>
        <p:nvPicPr>
          <p:cNvPr id="197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03778" y="1202532"/>
            <a:ext cx="997244" cy="693736"/>
          </a:xfrm>
          <a:prstGeom prst="rect">
            <a:avLst/>
          </a:prstGeom>
          <a:ln w="12700">
            <a:miter lim="400000"/>
          </a:ln>
        </p:spPr>
      </p:pic>
      <p:pic>
        <p:nvPicPr>
          <p:cNvPr id="198" name="5x5_abs(pi)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1248" y="3487736"/>
            <a:ext cx="5667604" cy="4816637"/>
          </a:xfrm>
          <a:prstGeom prst="rect">
            <a:avLst/>
          </a:prstGeom>
          <a:ln w="12700">
            <a:miter lim="400000"/>
          </a:ln>
        </p:spPr>
      </p:pic>
      <p:pic>
        <p:nvPicPr>
          <p:cNvPr id="199" name="5x5_angle(pi)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712769" y="3497120"/>
            <a:ext cx="5538462" cy="4816760"/>
          </a:xfrm>
          <a:prstGeom prst="rect">
            <a:avLst/>
          </a:prstGeom>
          <a:ln w="12700">
            <a:miter lim="400000"/>
          </a:ln>
        </p:spPr>
      </p:pic>
      <p:pic>
        <p:nvPicPr>
          <p:cNvPr id="200" name="pasted-image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222234" y="8495504"/>
            <a:ext cx="685801" cy="5207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1" name="pasted-image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8853349" y="8520904"/>
            <a:ext cx="1257301" cy="4699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Rezultati: </a:t>
            </a:r>
          </a:p>
        </p:txBody>
      </p:sp>
      <p:pic>
        <p:nvPicPr>
          <p:cNvPr id="204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945234" y="1184789"/>
            <a:ext cx="1303485" cy="729222"/>
          </a:xfrm>
          <a:prstGeom prst="rect">
            <a:avLst/>
          </a:prstGeom>
          <a:ln w="12700">
            <a:miter lim="400000"/>
          </a:ln>
        </p:spPr>
      </p:pic>
      <p:pic>
        <p:nvPicPr>
          <p:cNvPr id="205" name="5x5_abs(sqrt2)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54989" y="3365526"/>
            <a:ext cx="5750155" cy="4646189"/>
          </a:xfrm>
          <a:prstGeom prst="rect">
            <a:avLst/>
          </a:prstGeom>
          <a:ln w="12700">
            <a:miter lim="400000"/>
          </a:ln>
        </p:spPr>
      </p:pic>
      <p:pic>
        <p:nvPicPr>
          <p:cNvPr id="206" name="5x5_angle(sqrt2)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890037" y="3323654"/>
            <a:ext cx="5744465" cy="4646018"/>
          </a:xfrm>
          <a:prstGeom prst="rect">
            <a:avLst/>
          </a:prstGeom>
          <a:ln w="12700">
            <a:miter lim="400000"/>
          </a:ln>
        </p:spPr>
      </p:pic>
      <p:pic>
        <p:nvPicPr>
          <p:cNvPr id="207" name="pasted-image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292255" y="8349256"/>
            <a:ext cx="685801" cy="5207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8" name="pasted-image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8988003" y="8353733"/>
            <a:ext cx="1257301" cy="4699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Rezultati</a:t>
            </a:r>
          </a:p>
        </p:txBody>
      </p:sp>
      <p:sp>
        <p:nvSpPr>
          <p:cNvPr id="211" name="Shape 21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>
              <a:buBlip>
                <a:blip r:embed="rId2"/>
              </a:buBlip>
            </a:pPr>
            <a:r>
              <a:t>Nismo uočili rez u valnim funkcijama</a:t>
            </a:r>
          </a:p>
          <a:p>
            <a:pPr>
              <a:buBlip>
                <a:blip r:embed="rId2"/>
              </a:buBlip>
            </a:pPr>
            <a:r>
              <a:t>Za iracionalne vrijednosti      faza nema translacijsku simetriju rešetke - leptir</a:t>
            </a:r>
          </a:p>
          <a:p>
            <a:pPr>
              <a:buBlip>
                <a:blip r:embed="rId2"/>
              </a:buBlip>
            </a:pPr>
            <a:r>
              <a:t>Mogući razlozi:</a:t>
            </a:r>
          </a:p>
          <a:p>
            <a:pPr lvl="1">
              <a:buBlip>
                <a:blip r:embed="rId2"/>
              </a:buBlip>
            </a:pPr>
            <a:r>
              <a:t>Mala rešetka - optimizacija algoritma →            elemenata baze</a:t>
            </a:r>
          </a:p>
          <a:p>
            <a:pPr lvl="1">
              <a:buBlip>
                <a:blip r:embed="rId2"/>
              </a:buBlip>
            </a:pPr>
            <a:r>
              <a:t>Premalo čestica - nismo vjerno predstavili kvazišupljine</a:t>
            </a:r>
          </a:p>
        </p:txBody>
      </p:sp>
      <p:pic>
        <p:nvPicPr>
          <p:cNvPr id="212" name="pasted-image.pdf"/>
          <p:cNvPicPr>
            <a:picLocks noChangeAspect="1"/>
          </p:cNvPicPr>
          <p:nvPr/>
        </p:nvPicPr>
        <p:blipFill>
          <a:blip r:embed="rId3">
            <a:extLst/>
          </a:blip>
          <a:srcRect l="0" t="0" r="75277" b="0"/>
          <a:stretch>
            <a:fillRect/>
          </a:stretch>
        </p:blipFill>
        <p:spPr>
          <a:xfrm>
            <a:off x="5613241" y="4095588"/>
            <a:ext cx="456271" cy="6591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13" name="pasted-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503918" y="6643298"/>
            <a:ext cx="1044366" cy="65921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/>
          <p:nvPr>
            <p:ph type="body" idx="14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Hvala na pažnji.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Uvod: Što su anyoni?</a:t>
            </a:r>
          </a:p>
        </p:txBody>
      </p:sp>
      <p:sp>
        <p:nvSpPr>
          <p:cNvPr id="136" name="Shape 136"/>
          <p:cNvSpPr/>
          <p:nvPr>
            <p:ph type="body" idx="1"/>
          </p:nvPr>
        </p:nvSpPr>
        <p:spPr>
          <a:xfrm>
            <a:off x="508000" y="2578100"/>
            <a:ext cx="11988801" cy="6886947"/>
          </a:xfrm>
          <a:prstGeom prst="rect">
            <a:avLst/>
          </a:prstGeom>
        </p:spPr>
        <p:txBody>
          <a:bodyPr anchor="t"/>
          <a:lstStyle/>
          <a:p>
            <a:pPr>
              <a:buBlip>
                <a:blip r:embed="rId2"/>
              </a:buBlip>
            </a:pPr>
            <a:r>
              <a:t>Kvazičestice koje nisu ni fermioni ni bozoni:</a:t>
            </a:r>
          </a:p>
          <a:p>
            <a:pPr>
              <a:buBlip>
                <a:blip r:embed="rId2"/>
              </a:buBlip>
            </a:pPr>
          </a:p>
          <a:p>
            <a:pPr>
              <a:buBlip>
                <a:blip r:embed="rId2"/>
              </a:buBlip>
            </a:pPr>
            <a:r>
              <a:t>Postoje samo u dvodimenzionalnim sustavima</a:t>
            </a:r>
          </a:p>
          <a:p>
            <a:pPr lvl="1">
              <a:buBlip>
                <a:blip r:embed="rId2"/>
              </a:buBlip>
            </a:pPr>
            <a:r>
              <a:t>Eksperimentalna metoda manipulacije ultrahladnim plinovima:</a:t>
            </a:r>
            <a:br/>
            <a:r>
              <a:t>Tražimo potencijal u kojem bi se ostvarili anyoni</a:t>
            </a:r>
          </a:p>
          <a:p>
            <a:pPr algn="ctr">
              <a:buBlip>
                <a:blip r:embed="rId2"/>
              </a:buBlip>
            </a:pPr>
            <a:r>
              <a:rPr b="1"/>
              <a:t>CILJ:</a:t>
            </a:r>
            <a:r>
              <a:t> Konstruirati “toy model” ostvariv u ultrahladnim plinovima za pronalazak anyona.</a:t>
            </a:r>
          </a:p>
        </p:txBody>
      </p:sp>
      <p:pic>
        <p:nvPicPr>
          <p:cNvPr id="137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806699" y="3606393"/>
            <a:ext cx="7391401" cy="5207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uloga Dimenzionalnosti Sustava</a:t>
            </a:r>
          </a:p>
        </p:txBody>
      </p:sp>
      <p:sp>
        <p:nvSpPr>
          <p:cNvPr id="140" name="Shape 140"/>
          <p:cNvSpPr/>
          <p:nvPr>
            <p:ph type="body" idx="1"/>
          </p:nvPr>
        </p:nvSpPr>
        <p:spPr>
          <a:xfrm>
            <a:off x="508000" y="2667000"/>
            <a:ext cx="11988800" cy="6096000"/>
          </a:xfrm>
          <a:prstGeom prst="rect">
            <a:avLst/>
          </a:prstGeom>
        </p:spPr>
        <p:txBody>
          <a:bodyPr anchor="t"/>
          <a:lstStyle/>
          <a:p>
            <a:pPr>
              <a:buBlip>
                <a:blip r:embed="rId2"/>
              </a:buBlip>
            </a:pPr>
            <a:r>
              <a:t>Želimo zamjeniti položaje dvije čestice da provjerimo njihovu statistiku:</a:t>
            </a:r>
          </a:p>
          <a:p>
            <a:pPr lvl="1">
              <a:buBlip>
                <a:blip r:embed="rId2"/>
              </a:buBlip>
            </a:pPr>
            <a:r>
              <a:t>u 3D su se čestice ili zamjenile ili nisu → 2 klase puteva → fermioni i bozoni</a:t>
            </a:r>
          </a:p>
          <a:p>
            <a:pPr lvl="1">
              <a:buBlip>
                <a:blip r:embed="rId2"/>
              </a:buBlip>
            </a:pPr>
          </a:p>
          <a:p>
            <a:pPr lvl="1">
              <a:buBlip>
                <a:blip r:embed="rId2"/>
              </a:buBlip>
            </a:pPr>
          </a:p>
          <a:p>
            <a:pPr lvl="1">
              <a:buBlip>
                <a:blip r:embed="rId2"/>
              </a:buBlip>
            </a:pPr>
            <a:r>
              <a:t>Svi putevi se mogu deformirati neprekidno u jedan od ova dva!</a:t>
            </a:r>
          </a:p>
        </p:txBody>
      </p:sp>
      <p:pic>
        <p:nvPicPr>
          <p:cNvPr id="141" name="Screen Shot 2017-01-26 at 14.35.54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976157" y="5480373"/>
            <a:ext cx="5052486" cy="20568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Uloga dimenzionalnosti sustava</a:t>
            </a:r>
          </a:p>
        </p:txBody>
      </p:sp>
      <p:sp>
        <p:nvSpPr>
          <p:cNvPr id="144" name="Shape 14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>
              <a:buBlip>
                <a:blip r:embed="rId2"/>
              </a:buBlip>
            </a:pPr>
            <a:r>
              <a:t>U 2D nemamo treću dimenziju za neprekidnu deformaciju puteva</a:t>
            </a:r>
          </a:p>
          <a:p>
            <a:pPr>
              <a:buBlip>
                <a:blip r:embed="rId2"/>
              </a:buBlip>
            </a:pPr>
            <a:r>
              <a:t>Postoji prebrojivo beskonačno klasa puteva → ovisno o tome koliko puta su se presjekli</a:t>
            </a:r>
          </a:p>
          <a:p>
            <a:pPr lvl="1">
              <a:buBlip>
                <a:blip r:embed="rId2"/>
              </a:buBlip>
            </a:pPr>
            <a:r>
              <a:t>Topološki pojam </a:t>
            </a:r>
            <a:r>
              <a:rPr i="1"/>
              <a:t>klasa homotopije</a:t>
            </a:r>
          </a:p>
        </p:txBody>
      </p:sp>
      <p:pic>
        <p:nvPicPr>
          <p:cNvPr id="145" name="Screen Shot 2017-01-26 at 14.45.06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321481" y="6364037"/>
            <a:ext cx="8361838" cy="264460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Uloga dimezionalnsti sustava</a:t>
            </a:r>
          </a:p>
        </p:txBody>
      </p:sp>
      <p:sp>
        <p:nvSpPr>
          <p:cNvPr id="148" name="Shape 14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>
              <a:buBlip>
                <a:blip r:embed="rId2"/>
              </a:buBlip>
            </a:pPr>
            <a:r>
              <a:t>Amplitude propagacije se za različite klase homotopije zbrajaju s različitim fazama → mogućnost anyonske statistike!</a:t>
            </a:r>
          </a:p>
          <a:p>
            <a:pPr>
              <a:buBlip>
                <a:blip r:embed="rId2"/>
              </a:buBlip>
            </a:pPr>
          </a:p>
          <a:p>
            <a:pPr algn="ctr">
              <a:buBlip>
                <a:blip r:embed="rId2"/>
              </a:buBlip>
            </a:pPr>
            <a:r>
              <a:rPr b="1"/>
              <a:t>Zaključak:</a:t>
            </a:r>
            <a:r>
              <a:t> “prepreke” u propagaciji čestica igraju bitnu ulogu - one dijele sve moguće puteve zamjene čestica na </a:t>
            </a:r>
            <a:r>
              <a:rPr i="1"/>
              <a:t>klase homotopije </a:t>
            </a:r>
            <a:r>
              <a:t>u ovisnosti o broju obilazaka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hall_conductivity.jpe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620619" y="3650784"/>
            <a:ext cx="5524501" cy="4212531"/>
          </a:xfrm>
          <a:prstGeom prst="rect">
            <a:avLst/>
          </a:prstGeom>
          <a:ln w="12700">
            <a:miter lim="400000"/>
          </a:ln>
        </p:spPr>
      </p:pic>
      <p:sp>
        <p:nvSpPr>
          <p:cNvPr id="151" name="Shape 15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Anyoni u kvantnom hallovom efektu</a:t>
            </a:r>
          </a:p>
        </p:txBody>
      </p:sp>
      <p:sp>
        <p:nvSpPr>
          <p:cNvPr id="152" name="Shape 152"/>
          <p:cNvSpPr/>
          <p:nvPr>
            <p:ph type="body" sz="half" idx="1"/>
          </p:nvPr>
        </p:nvSpPr>
        <p:spPr>
          <a:prstGeom prst="rect">
            <a:avLst/>
          </a:prstGeom>
        </p:spPr>
        <p:txBody>
          <a:bodyPr anchor="t"/>
          <a:lstStyle/>
          <a:p>
            <a:pPr>
              <a:buBlip>
                <a:blip r:embed="rId3"/>
              </a:buBlip>
            </a:pPr>
            <a:r>
              <a:t>Elektroni u dvije dimenzije s okomitim magnetskim poljem</a:t>
            </a:r>
          </a:p>
          <a:p>
            <a:pPr>
              <a:buBlip>
                <a:blip r:embed="rId3"/>
              </a:buBlip>
            </a:pPr>
            <a:r>
              <a:t>Energijski spektar je podjeljen na makroskopski degenerirane Landauove nivoe</a:t>
            </a:r>
          </a:p>
          <a:p>
            <a:pPr>
              <a:buBlip>
                <a:blip r:embed="rId3"/>
              </a:buBlip>
            </a:pPr>
            <a:r>
              <a:t>Efekt se očituje u </a:t>
            </a:r>
            <a:r>
              <a:rPr i="1"/>
              <a:t>platoima </a:t>
            </a:r>
            <a:r>
              <a:t>u vodljivosti u ovisnosti o magnetskom polju</a:t>
            </a:r>
          </a:p>
          <a:p>
            <a:pPr>
              <a:buBlip>
                <a:blip r:embed="rId3"/>
              </a:buBlip>
            </a:pPr>
            <a:r>
              <a:t>N. N. Klaus von Klitzing, 1985.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Anyoni u kvantnom hallovom efektu</a:t>
            </a:r>
          </a:p>
        </p:txBody>
      </p:sp>
      <p:sp>
        <p:nvSpPr>
          <p:cNvPr id="155" name="Shape 15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>
              <a:buBlip>
                <a:blip r:embed="rId2"/>
              </a:buBlip>
            </a:pPr>
            <a:r>
              <a:t>Platoi se pojavljuju na određenim </a:t>
            </a:r>
            <a:r>
              <a:rPr i="1"/>
              <a:t>popunjenostima</a:t>
            </a:r>
            <a:r>
              <a:t> (𝛎)</a:t>
            </a:r>
            <a:r>
              <a:rPr i="1"/>
              <a:t> </a:t>
            </a:r>
            <a:r>
              <a:t>Landauovih nivoa:</a:t>
            </a:r>
          </a:p>
          <a:p>
            <a:pPr>
              <a:buBlip>
                <a:blip r:embed="rId2"/>
              </a:buBlip>
            </a:pPr>
            <a:r>
              <a:t>Pojavljivanje platoa na racionalnim vrijednostima 𝛎 je objasnio R. Laughlin svojim poznatim (pogođenim) valnim funkcijama za popunjenja 𝛎=1/m</a:t>
            </a:r>
          </a:p>
        </p:txBody>
      </p:sp>
      <p:pic>
        <p:nvPicPr>
          <p:cNvPr id="156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800692" y="3949016"/>
            <a:ext cx="1403416" cy="637917"/>
          </a:xfrm>
          <a:prstGeom prst="rect">
            <a:avLst/>
          </a:prstGeom>
          <a:ln w="12700">
            <a:miter lim="400000"/>
          </a:ln>
        </p:spPr>
      </p:pic>
      <p:pic>
        <p:nvPicPr>
          <p:cNvPr id="157" name="pasted-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099576" y="6841645"/>
            <a:ext cx="4805648" cy="800942"/>
          </a:xfrm>
          <a:prstGeom prst="rect">
            <a:avLst/>
          </a:prstGeom>
          <a:ln w="12700">
            <a:miter lim="400000"/>
          </a:ln>
        </p:spPr>
      </p:pic>
      <p:pic>
        <p:nvPicPr>
          <p:cNvPr id="158" name="pasted-image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819509" y="8021598"/>
            <a:ext cx="3365782" cy="67315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Kvazišupljine</a:t>
            </a:r>
          </a:p>
        </p:txBody>
      </p:sp>
      <p:sp>
        <p:nvSpPr>
          <p:cNvPr id="161" name="Shape 161"/>
          <p:cNvSpPr/>
          <p:nvPr>
            <p:ph type="body" idx="1"/>
          </p:nvPr>
        </p:nvSpPr>
        <p:spPr>
          <a:xfrm>
            <a:off x="508000" y="2990848"/>
            <a:ext cx="11988801" cy="5727701"/>
          </a:xfrm>
          <a:prstGeom prst="rect">
            <a:avLst/>
          </a:prstGeom>
        </p:spPr>
        <p:txBody>
          <a:bodyPr anchor="t"/>
          <a:lstStyle/>
          <a:p>
            <a:pPr>
              <a:buBlip>
                <a:blip r:embed="rId2"/>
              </a:buBlip>
            </a:pPr>
            <a:r>
              <a:t>Pobuđenja Laughlinovog osnovnog stanja → zahtjevamo da valna funkcija iščezava na još jednom položaju, za sve elektrone</a:t>
            </a:r>
          </a:p>
          <a:p>
            <a:pPr>
              <a:buBlip>
                <a:blip r:embed="rId2"/>
              </a:buBlip>
            </a:pPr>
          </a:p>
          <a:p>
            <a:pPr>
              <a:buBlip>
                <a:blip r:embed="rId2"/>
              </a:buBlip>
            </a:pPr>
            <a:r>
              <a:t>Dvije kvazišupljine → adijabatska zamjena položaja → anyonska faza!</a:t>
            </a:r>
          </a:p>
          <a:p>
            <a:pPr>
              <a:buBlip>
                <a:blip r:embed="rId2"/>
              </a:buBlip>
            </a:pPr>
            <a:r>
              <a:t>Pozadinski elektroni igraju ulogu “prepreka”!</a:t>
            </a:r>
          </a:p>
        </p:txBody>
      </p:sp>
      <p:pic>
        <p:nvPicPr>
          <p:cNvPr id="162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912437" y="4460467"/>
            <a:ext cx="5179926" cy="8009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Toy model - hofstadterov hamiltonijan</a:t>
            </a:r>
          </a:p>
        </p:txBody>
      </p:sp>
      <p:sp>
        <p:nvSpPr>
          <p:cNvPr id="165" name="Shape 16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>
              <a:buBlip>
                <a:blip r:embed="rId2"/>
              </a:buBlip>
            </a:pPr>
            <a:r>
              <a:t>Čestice na rešetci u okomitom magnetskom polju</a:t>
            </a:r>
          </a:p>
          <a:p>
            <a:pPr>
              <a:buBlip>
                <a:blip r:embed="rId2"/>
              </a:buBlip>
            </a:pPr>
          </a:p>
          <a:p>
            <a:pPr>
              <a:buBlip>
                <a:blip r:embed="rId2"/>
              </a:buBlip>
            </a:pPr>
            <a:r>
              <a:t>Dopuštamo preskakanje između susjednih čvorišta, ali tada valne funkcije dobivaju fazni faktor → Aharonov-Bohm faza</a:t>
            </a:r>
          </a:p>
          <a:p>
            <a:pPr>
              <a:buBlip>
                <a:blip r:embed="rId2"/>
              </a:buBlip>
            </a:pPr>
            <a:r>
              <a:t>Hofstadter je prvi uočio zanimljivo ponašanje ovakvog sustava čak i za jednu česticu</a:t>
            </a:r>
          </a:p>
        </p:txBody>
      </p:sp>
      <p:pic>
        <p:nvPicPr>
          <p:cNvPr id="166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49677" y="4082774"/>
            <a:ext cx="8905446" cy="8037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2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2.png"/></Relationships>

</file>

<file path=ppt/theme/theme1.xml><?xml version="1.0" encoding="utf-8"?>
<a:theme xmlns:a="http://schemas.openxmlformats.org/drawingml/2006/main" xmlns:r="http://schemas.openxmlformats.org/officeDocument/2006/relationships" name="New_Template3">
  <a:themeElements>
    <a:clrScheme name="New_Template3">
      <a:dk1>
        <a:srgbClr val="606060"/>
      </a:dk1>
      <a:lt1>
        <a:srgbClr val="006060"/>
      </a:lt1>
      <a:dk2>
        <a:srgbClr val="5B5854"/>
      </a:dk2>
      <a:lt2>
        <a:srgbClr val="C9C3BA"/>
      </a:lt2>
      <a:accent1>
        <a:srgbClr val="708CA5"/>
      </a:accent1>
      <a:accent2>
        <a:srgbClr val="80A7A7"/>
      </a:accent2>
      <a:accent3>
        <a:srgbClr val="98A66D"/>
      </a:accent3>
      <a:accent4>
        <a:srgbClr val="CF9E5B"/>
      </a:accent4>
      <a:accent5>
        <a:srgbClr val="C87C6D"/>
      </a:accent5>
      <a:accent6>
        <a:srgbClr val="837B9A"/>
      </a:accent6>
      <a:hlink>
        <a:srgbClr val="0000FF"/>
      </a:hlink>
      <a:folHlink>
        <a:srgbClr val="FF00FF"/>
      </a:folHlink>
    </a:clrScheme>
    <a:fontScheme name="New_Template3">
      <a:majorFont>
        <a:latin typeface="Gill Sans Light"/>
        <a:ea typeface="Gill Sans Light"/>
        <a:cs typeface="Gill Sans Light"/>
      </a:majorFont>
      <a:minorFont>
        <a:latin typeface="Gill Sans"/>
        <a:ea typeface="Gill Sans"/>
        <a:cs typeface="Gill Sans"/>
      </a:minorFont>
    </a:fontScheme>
    <a:fmtScheme name="New_Template3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sx="100000" sy="100000" kx="0" ky="0" algn="b" rotWithShape="0" blurRad="50800" dist="25400" dir="5400000">
              <a:srgbClr val="000000">
                <a:alpha val="60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25400" dist="12700" dir="540000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8100" cap="flat">
          <a:solidFill>
            <a:srgbClr val="6F6A5A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606060"/>
            </a:solidFill>
            <a:effectLst/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New_Template3">
  <a:themeElements>
    <a:clrScheme name="New_Template3">
      <a:dk1>
        <a:srgbClr val="000000"/>
      </a:dk1>
      <a:lt1>
        <a:srgbClr val="FFFFFF"/>
      </a:lt1>
      <a:dk2>
        <a:srgbClr val="5B5854"/>
      </a:dk2>
      <a:lt2>
        <a:srgbClr val="C9C3BA"/>
      </a:lt2>
      <a:accent1>
        <a:srgbClr val="708CA5"/>
      </a:accent1>
      <a:accent2>
        <a:srgbClr val="80A7A7"/>
      </a:accent2>
      <a:accent3>
        <a:srgbClr val="98A66D"/>
      </a:accent3>
      <a:accent4>
        <a:srgbClr val="CF9E5B"/>
      </a:accent4>
      <a:accent5>
        <a:srgbClr val="C87C6D"/>
      </a:accent5>
      <a:accent6>
        <a:srgbClr val="837B9A"/>
      </a:accent6>
      <a:hlink>
        <a:srgbClr val="0000FF"/>
      </a:hlink>
      <a:folHlink>
        <a:srgbClr val="FF00FF"/>
      </a:folHlink>
    </a:clrScheme>
    <a:fontScheme name="New_Template3">
      <a:majorFont>
        <a:latin typeface="Gill Sans Light"/>
        <a:ea typeface="Gill Sans Light"/>
        <a:cs typeface="Gill Sans Light"/>
      </a:majorFont>
      <a:minorFont>
        <a:latin typeface="Gill Sans"/>
        <a:ea typeface="Gill Sans"/>
        <a:cs typeface="Gill Sans"/>
      </a:minorFont>
    </a:fontScheme>
    <a:fmtScheme name="New_Template3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sx="100000" sy="100000" kx="0" ky="0" algn="b" rotWithShape="0" blurRad="50800" dist="25400" dir="5400000">
              <a:srgbClr val="000000">
                <a:alpha val="60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25400" dist="12700" dir="540000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8100" cap="flat">
          <a:solidFill>
            <a:srgbClr val="6F6A5A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606060"/>
            </a:solidFill>
            <a:effectLst/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