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2" r:id="rId5"/>
    <p:sldId id="258" r:id="rId6"/>
    <p:sldId id="259" r:id="rId7"/>
    <p:sldId id="261" r:id="rId8"/>
    <p:sldId id="263" r:id="rId9"/>
    <p:sldId id="264" r:id="rId10"/>
    <p:sldId id="265" r:id="rId11"/>
    <p:sldId id="266" r:id="rId12"/>
    <p:sldId id="268" r:id="rId13"/>
    <p:sldId id="260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42EF-2134-4810-B5AE-B01B4EE31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297B6-0042-42E5-91C2-AF1160FEE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F4352-16F3-4812-9D79-6E3B74EE7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48A72-812B-4FFD-8DD5-A678704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6D014-E9D2-4B9D-891A-3B45BE8F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737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4C09-0015-41FA-8DD8-1F957EC3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E5FB27-485B-4A0D-8F87-EF2315E21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E013-F343-48D6-B065-2C0D251C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81B16-08FA-4067-B1DB-32D6FDA58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F0419-51B8-4E8C-A383-DA53A74B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41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1D83C3-A5BA-42F2-9266-2F609E49F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15A44-F929-4ED6-A7AF-4E7E32748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164D0-09B8-432B-B64C-9CD0094E9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28405-6943-4423-8443-4A8D760E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3A925-73B3-4AB0-994B-6CC84A8B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73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9762-2F16-4D1D-A0E5-31B3D2249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D851F-979D-41A7-84D5-4FD11B451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37EDE-47EB-4673-8370-E0247CA50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0326B-033E-4857-AF37-F9165D78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BBFBB-A5A7-4FA6-A4FC-89BADD56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758A4-FC5A-466B-AE2A-6889FB678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44DAA-1105-44B4-A042-5346D38FD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4205F-83F4-4411-B215-930668CA5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70FA-7D3F-45CF-BD4F-4CA978E7D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8FCE5-5EEA-48DA-9B15-0169A7F7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09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1E22-5FA7-4C4C-9AFC-0EE28DB90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6E80E-5D9A-4962-B6C7-F2916C627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156D54-DAE5-41C1-A480-87F115C11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CC67B-DBE1-446A-B4A1-AB61FA3A1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F6FC9-5A0D-4A5A-938A-7BA14638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7893-209F-46F9-81D2-6E8A57110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62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70C8C-B1D6-4621-8FF1-03DD71D23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A6559-5612-4405-9259-4CCA41E80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2D098-84A7-4BDA-A1FE-C13C8288C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9D39-FC73-4FF4-BFFF-A178C9907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447B9-6255-45DB-AEF0-8636CA9A9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398F45-A468-4F8C-87DC-24F5D78EC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0B72D-5B82-4979-A6A6-9148AB6A4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BF718D-AB58-4EBC-A1FC-C0DD3092E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558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336C-13EF-467A-A456-40F997E0A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1496DC-24F1-470B-8727-6211F5CAB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4987C-0F9C-4510-B774-F812B1BA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0392F-88A0-4429-8E01-E4374CADE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68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E86508-8680-4220-B69C-924A3A4F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9013B-2CFC-405E-B7A8-41E895D8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BC0F-0101-4CFF-978A-491CB559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20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0B2F-87CB-4DE7-9928-397DCAA3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5ED39-9305-405A-89A7-0152138A8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14AC2-F48C-45D2-84EB-99E1C31D5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788C3-6456-4A10-A16A-4A3E79CE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20896-2CE5-477D-A6E4-1DC294B0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954ED-0A0E-4836-91C7-DE221BA0F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58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4B4C-9D04-4043-9ABC-921EE53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D1A1F1-1DE6-4AF5-96FE-57E72AD0A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547F5-0552-4C5F-B777-69DC4263B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62623-87A2-4061-AC97-E9E2E0AF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7156E-2D4E-4602-94B2-2538D29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7B9DC-C027-411B-B72C-F2A2A1FD0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43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00C5A6-6400-4F96-BB3E-7B3013EF3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1DD4F-458B-473E-B652-E8F79A987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6B840-FFE2-4741-8420-AEEDF6B10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8A0E-0995-4819-9904-4957926F6818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97C37-A0E7-407F-80C2-1C164AA40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61467-25B1-4E7D-B127-C98BC6BBE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BC144-1C61-42A3-A935-FCD052A36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0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7660E-4C32-492E-9B85-B4FCBBE2C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Hibridizacija DNA na atomski ravnom zlatu</a:t>
            </a:r>
            <a:br>
              <a:rPr lang="pl-PL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65B43-845C-404E-ADFD-BD23EAD25F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Josip Batur </a:t>
            </a:r>
          </a:p>
          <a:p>
            <a:r>
              <a:rPr lang="en-GB" dirty="0" err="1"/>
              <a:t>Institut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ﬁziku</a:t>
            </a:r>
            <a:endParaRPr lang="en-GB" dirty="0"/>
          </a:p>
          <a:p>
            <a:r>
              <a:rPr lang="en-GB" dirty="0"/>
              <a:t> </a:t>
            </a:r>
            <a:r>
              <a:rPr lang="en-GB" dirty="0" err="1"/>
              <a:t>Bijenička</a:t>
            </a:r>
            <a:r>
              <a:rPr lang="en-GB" dirty="0"/>
              <a:t> </a:t>
            </a:r>
            <a:r>
              <a:rPr lang="en-GB" dirty="0" err="1"/>
              <a:t>cesta</a:t>
            </a:r>
            <a:r>
              <a:rPr lang="en-GB" dirty="0"/>
              <a:t> 46, 10000 Zagreb </a:t>
            </a:r>
          </a:p>
          <a:p>
            <a:r>
              <a:rPr lang="en-GB" dirty="0"/>
              <a:t>Mentor: dr.sc. Tomislav </a:t>
            </a:r>
            <a:r>
              <a:rPr lang="en-GB" dirty="0" err="1"/>
              <a:t>Vuletić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9750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93CC-0F12-45E0-A848-2317380A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Produkcija</a:t>
            </a:r>
            <a:r>
              <a:rPr lang="en-GB" sz="3600" b="1" dirty="0"/>
              <a:t> </a:t>
            </a:r>
            <a:r>
              <a:rPr lang="en-GB" sz="3600" b="1" dirty="0" err="1"/>
              <a:t>zlatnih</a:t>
            </a:r>
            <a:r>
              <a:rPr lang="en-GB" sz="3600" b="1" dirty="0"/>
              <a:t> </a:t>
            </a:r>
            <a:r>
              <a:rPr lang="en-GB" sz="3600" b="1" dirty="0" err="1"/>
              <a:t>kvarcnih</a:t>
            </a:r>
            <a:r>
              <a:rPr lang="en-GB" sz="3600" b="1" dirty="0"/>
              <a:t> </a:t>
            </a:r>
            <a:r>
              <a:rPr lang="en-GB" sz="3600" b="1" dirty="0" err="1"/>
              <a:t>čipova</a:t>
            </a:r>
            <a:endParaRPr lang="en-GB" sz="3600" b="1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1D5397-07E8-4E51-A045-156663502F85}"/>
              </a:ext>
            </a:extLst>
          </p:cNvPr>
          <p:cNvCxnSpPr>
            <a:cxnSpLocks/>
          </p:cNvCxnSpPr>
          <p:nvPr/>
        </p:nvCxnSpPr>
        <p:spPr>
          <a:xfrm flipV="1">
            <a:off x="8858250" y="2095500"/>
            <a:ext cx="73851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F28CEC-5D30-4E79-97CD-2ED92A3B1DA8}"/>
              </a:ext>
            </a:extLst>
          </p:cNvPr>
          <p:cNvCxnSpPr/>
          <p:nvPr/>
        </p:nvCxnSpPr>
        <p:spPr>
          <a:xfrm>
            <a:off x="7395099" y="2982897"/>
            <a:ext cx="9676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D5B5CB-9C82-4686-94C1-594554C68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24" y="1842741"/>
            <a:ext cx="4298052" cy="433615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F460C-8088-4851-B648-7A4AE9B40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03" y="2206451"/>
            <a:ext cx="3391022" cy="2445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C75D68-3308-4572-81A1-1ACEB56A27A2}"/>
              </a:ext>
            </a:extLst>
          </p:cNvPr>
          <p:cNvSpPr txBox="1"/>
          <p:nvPr/>
        </p:nvSpPr>
        <p:spPr>
          <a:xfrm>
            <a:off x="2838450" y="5267325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RMS = 290.6 pm -----&gt; </a:t>
            </a:r>
            <a:r>
              <a:rPr lang="en-GB" dirty="0" err="1"/>
              <a:t>lokalno</a:t>
            </a:r>
            <a:r>
              <a:rPr lang="en-GB" dirty="0"/>
              <a:t> </a:t>
            </a:r>
            <a:r>
              <a:rPr lang="en-GB" dirty="0" err="1"/>
              <a:t>ravno</a:t>
            </a:r>
            <a:r>
              <a:rPr lang="en-GB" dirty="0"/>
              <a:t> </a:t>
            </a:r>
            <a:r>
              <a:rPr lang="en-GB" dirty="0" err="1"/>
              <a:t>zlato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389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D8BC-134C-4EDC-AAEB-BF8DBA8D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QCM</a:t>
            </a:r>
            <a:r>
              <a:rPr lang="en-GB" sz="3600" b="1" i="1" dirty="0"/>
              <a:t> (Quartz crystal microbalance)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C68D6-356C-4365-A5A1-C3CFDCE66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izmjenična</a:t>
            </a:r>
            <a:r>
              <a:rPr lang="en-GB" dirty="0"/>
              <a:t> </a:t>
            </a:r>
            <a:r>
              <a:rPr lang="en-GB" dirty="0" err="1"/>
              <a:t>struja</a:t>
            </a:r>
            <a:r>
              <a:rPr lang="en-GB" dirty="0"/>
              <a:t> ----</a:t>
            </a:r>
            <a:r>
              <a:rPr lang="en-GB" dirty="0">
                <a:sym typeface="Wingdings" panose="05000000000000000000" pitchFamily="2" charset="2"/>
              </a:rPr>
              <a:t>&gt; </a:t>
            </a:r>
            <a:r>
              <a:rPr lang="en-GB" dirty="0" err="1">
                <a:sym typeface="Wingdings" panose="05000000000000000000" pitchFamily="2" charset="2"/>
              </a:rPr>
              <a:t>osciliranje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kvarcnog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čipa</a:t>
            </a:r>
            <a:r>
              <a:rPr lang="en-GB" dirty="0">
                <a:sym typeface="Wingdings" panose="05000000000000000000" pitchFamily="2" charset="2"/>
              </a:rPr>
              <a:t> (</a:t>
            </a:r>
            <a:r>
              <a:rPr lang="en-GB" dirty="0" err="1">
                <a:sym typeface="Wingdings" panose="05000000000000000000" pitchFamily="2" charset="2"/>
              </a:rPr>
              <a:t>piezoelektrik</a:t>
            </a:r>
            <a:r>
              <a:rPr lang="en-GB" dirty="0">
                <a:sym typeface="Wingdings" panose="05000000000000000000" pitchFamily="2" charset="2"/>
              </a:rPr>
              <a:t>) ----&gt; </a:t>
            </a: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   </a:t>
            </a:r>
            <a:r>
              <a:rPr lang="en-GB" dirty="0" err="1">
                <a:sym typeface="Wingdings" panose="05000000000000000000" pitchFamily="2" charset="2"/>
              </a:rPr>
              <a:t>akustični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valovi</a:t>
            </a:r>
            <a:r>
              <a:rPr lang="en-GB" dirty="0">
                <a:sym typeface="Wingdings" panose="05000000000000000000" pitchFamily="2" charset="2"/>
              </a:rPr>
              <a:t> ----&gt; </a:t>
            </a:r>
            <a:r>
              <a:rPr lang="en-GB" dirty="0" err="1">
                <a:sym typeface="Wingdings" panose="05000000000000000000" pitchFamily="2" charset="2"/>
              </a:rPr>
              <a:t>očitanje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frekvencije</a:t>
            </a: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r>
              <a:rPr lang="en-GB" dirty="0" err="1"/>
              <a:t>depozicija</a:t>
            </a:r>
            <a:r>
              <a:rPr lang="en-GB" dirty="0"/>
              <a:t> </a:t>
            </a:r>
            <a:r>
              <a:rPr lang="en-GB" dirty="0" err="1"/>
              <a:t>tvari</a:t>
            </a:r>
            <a:r>
              <a:rPr lang="en-GB" dirty="0"/>
              <a:t> (</a:t>
            </a:r>
            <a:r>
              <a:rPr lang="en-GB" dirty="0" err="1"/>
              <a:t>atoma</a:t>
            </a:r>
            <a:r>
              <a:rPr lang="en-GB" dirty="0"/>
              <a:t>, </a:t>
            </a:r>
            <a:r>
              <a:rPr lang="en-GB" dirty="0" err="1"/>
              <a:t>molekula</a:t>
            </a:r>
            <a:r>
              <a:rPr lang="en-GB" dirty="0"/>
              <a:t>) --</a:t>
            </a:r>
            <a:r>
              <a:rPr lang="en-GB" dirty="0">
                <a:sym typeface="Wingdings" panose="05000000000000000000" pitchFamily="2" charset="2"/>
              </a:rPr>
              <a:t>--&gt; </a:t>
            </a:r>
            <a:r>
              <a:rPr lang="en-GB" dirty="0" err="1">
                <a:sym typeface="Wingdings" panose="05000000000000000000" pitchFamily="2" charset="2"/>
              </a:rPr>
              <a:t>promjena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frekvencije</a:t>
            </a:r>
            <a:r>
              <a:rPr lang="en-GB" dirty="0">
                <a:sym typeface="Wingdings" panose="05000000000000000000" pitchFamily="2" charset="2"/>
              </a:rPr>
              <a:t> ----&gt; </a:t>
            </a:r>
            <a:r>
              <a:rPr lang="en-GB" dirty="0" err="1">
                <a:sym typeface="Wingdings" panose="05000000000000000000" pitchFamily="2" charset="2"/>
              </a:rPr>
              <a:t>informacija</a:t>
            </a:r>
            <a:r>
              <a:rPr lang="en-GB" dirty="0">
                <a:sym typeface="Wingdings" panose="05000000000000000000" pitchFamily="2" charset="2"/>
              </a:rPr>
              <a:t> o </a:t>
            </a:r>
            <a:r>
              <a:rPr lang="en-GB" dirty="0" err="1">
                <a:sym typeface="Wingdings" panose="05000000000000000000" pitchFamily="2" charset="2"/>
              </a:rPr>
              <a:t>masi</a:t>
            </a:r>
            <a:r>
              <a:rPr lang="en-GB" dirty="0">
                <a:sym typeface="Wingdings" panose="05000000000000000000" pitchFamily="2" charset="2"/>
              </a:rPr>
              <a:t>/</a:t>
            </a:r>
            <a:r>
              <a:rPr lang="en-GB" dirty="0" err="1">
                <a:sym typeface="Wingdings" panose="05000000000000000000" pitchFamily="2" charset="2"/>
              </a:rPr>
              <a:t>debljini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deponirane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tvari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58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D8BC-134C-4EDC-AAEB-BF8DBA8D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QCM</a:t>
            </a:r>
            <a:r>
              <a:rPr lang="en-GB" sz="3600" b="1" i="1" dirty="0"/>
              <a:t> (Quartz crystal microbalance)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CE5CD0-6815-40C7-A428-0C02DD910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7507"/>
            <a:ext cx="5425910" cy="408467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542C90-A690-4E70-9A0D-B12D53134B9F}"/>
              </a:ext>
            </a:extLst>
          </p:cNvPr>
          <p:cNvSpPr txBox="1"/>
          <p:nvPr/>
        </p:nvSpPr>
        <p:spPr>
          <a:xfrm>
            <a:off x="6934200" y="3130104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Q – Sense E1 </a:t>
            </a:r>
            <a:r>
              <a:rPr lang="en-GB" sz="3200" dirty="0" err="1"/>
              <a:t>postav</a:t>
            </a:r>
            <a:r>
              <a:rPr lang="en-GB" sz="3200" dirty="0"/>
              <a:t> </a:t>
            </a:r>
            <a:r>
              <a:rPr lang="en-GB" sz="3200" dirty="0" err="1"/>
              <a:t>za</a:t>
            </a:r>
            <a:r>
              <a:rPr lang="en-GB" sz="3200" dirty="0"/>
              <a:t> QCM</a:t>
            </a:r>
          </a:p>
        </p:txBody>
      </p:sp>
    </p:spTree>
    <p:extLst>
      <p:ext uri="{BB962C8B-B14F-4D97-AF65-F5344CB8AC3E}">
        <p14:creationId xmlns:p14="http://schemas.microsoft.com/office/powerpoint/2010/main" val="3951210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8FB3D-115E-4092-82FC-56F660D8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QCM</a:t>
            </a:r>
            <a:r>
              <a:rPr lang="en-GB" sz="3600" b="1" i="1" dirty="0"/>
              <a:t> (Quartz crystal microbalance)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B0B15-2771-404A-85BA-4D5B51CC9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Sauerbery</a:t>
            </a:r>
            <a:r>
              <a:rPr lang="en-GB" dirty="0"/>
              <a:t> :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Broj</a:t>
            </a:r>
            <a:r>
              <a:rPr lang="en-GB" dirty="0"/>
              <a:t> </a:t>
            </a:r>
            <a:r>
              <a:rPr lang="en-GB" dirty="0" err="1"/>
              <a:t>slojeva</a:t>
            </a:r>
            <a:r>
              <a:rPr lang="en-GB" dirty="0"/>
              <a:t> :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354CE-E02A-499A-9DFC-CCB681C6A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489550"/>
            <a:ext cx="3003148" cy="1253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CA0BF-7CA3-4AC4-BC42-058579804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96" y="2639797"/>
            <a:ext cx="2015554" cy="989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FBA3-422E-4651-9393-3D6DD8FAA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557372"/>
            <a:ext cx="2238463" cy="1110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77137-C3CB-4848-ACEE-0E289A143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4667794"/>
            <a:ext cx="1962301" cy="1110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543896-5BB2-49BC-A226-54449BDF22CD}"/>
              </a:ext>
            </a:extLst>
          </p:cNvPr>
          <p:cNvSpPr txBox="1"/>
          <p:nvPr/>
        </p:nvSpPr>
        <p:spPr>
          <a:xfrm>
            <a:off x="6096000" y="5086350"/>
            <a:ext cx="435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Cilj</a:t>
            </a:r>
            <a:r>
              <a:rPr lang="en-GB" sz="2400" b="1" dirty="0"/>
              <a:t> : </a:t>
            </a:r>
            <a:r>
              <a:rPr lang="en-GB" sz="2400" b="1" dirty="0" err="1"/>
              <a:t>manje</a:t>
            </a:r>
            <a:r>
              <a:rPr lang="en-GB" sz="2400" b="1" dirty="0"/>
              <a:t> od </a:t>
            </a:r>
            <a:r>
              <a:rPr lang="en-GB" sz="2400" b="1" dirty="0" err="1"/>
              <a:t>jednog</a:t>
            </a:r>
            <a:r>
              <a:rPr lang="en-GB" sz="2400" b="1" dirty="0"/>
              <a:t> </a:t>
            </a:r>
            <a:r>
              <a:rPr lang="en-GB" sz="2400" b="1" dirty="0" err="1"/>
              <a:t>sloja</a:t>
            </a:r>
            <a:endParaRPr lang="en-GB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A59A3E-BC3E-44FB-9264-858B9737E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" y="5942340"/>
            <a:ext cx="12167427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16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8FB3D-115E-4092-82FC-56F660D8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QCM</a:t>
            </a:r>
            <a:r>
              <a:rPr lang="en-GB" sz="3600" b="1" i="1" dirty="0"/>
              <a:t> (Quartz crystal microbalance)</a:t>
            </a:r>
            <a:endParaRPr lang="en-GB" sz="3600" dirty="0"/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B0D07E02-C437-463C-8BC4-9EF0471A5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813" y="1690688"/>
            <a:ext cx="8594725" cy="42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AD68-BBE2-48AE-8A3D-3568193C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AFM (</a:t>
            </a:r>
            <a:r>
              <a:rPr lang="en-GB" sz="3600" b="1" i="1" dirty="0"/>
              <a:t>Atomic force microscopy</a:t>
            </a:r>
            <a:r>
              <a:rPr lang="en-GB" sz="3600" b="1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EF5EFB-EF45-4FAA-85C4-F33AD11FD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2028825"/>
            <a:ext cx="6934199" cy="39433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01B1A-F604-4DB3-89E5-B7C31873F4F2}"/>
              </a:ext>
            </a:extLst>
          </p:cNvPr>
          <p:cNvSpPr txBox="1"/>
          <p:nvPr/>
        </p:nvSpPr>
        <p:spPr>
          <a:xfrm>
            <a:off x="7943850" y="2428875"/>
            <a:ext cx="28098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/>
              <a:t>Contact mode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 err="1"/>
              <a:t>Vrh</a:t>
            </a:r>
            <a:r>
              <a:rPr lang="en-GB" sz="2400" dirty="0"/>
              <a:t> u </a:t>
            </a:r>
            <a:r>
              <a:rPr lang="en-GB" sz="2400" dirty="0" err="1"/>
              <a:t>dodiru</a:t>
            </a:r>
            <a:r>
              <a:rPr lang="en-GB" sz="2400" dirty="0"/>
              <a:t> s </a:t>
            </a:r>
            <a:r>
              <a:rPr lang="en-GB" sz="2400" dirty="0" err="1"/>
              <a:t>površinom</a:t>
            </a:r>
            <a:endParaRPr lang="en-GB" sz="2400" dirty="0"/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 err="1"/>
              <a:t>Refleksija</a:t>
            </a:r>
            <a:r>
              <a:rPr lang="en-GB" sz="2400" dirty="0"/>
              <a:t> </a:t>
            </a:r>
            <a:r>
              <a:rPr lang="en-GB" sz="2400" dirty="0" err="1"/>
              <a:t>lasera</a:t>
            </a:r>
            <a:r>
              <a:rPr lang="en-GB" sz="2400" dirty="0"/>
              <a:t> od </a:t>
            </a:r>
            <a:r>
              <a:rPr lang="en-GB" sz="2400" dirty="0" err="1"/>
              <a:t>vrha</a:t>
            </a:r>
            <a:r>
              <a:rPr lang="en-GB" sz="2400" dirty="0"/>
              <a:t> u </a:t>
            </a:r>
            <a:r>
              <a:rPr lang="en-GB" sz="2400" dirty="0" err="1"/>
              <a:t>fotodiodu</a:t>
            </a:r>
            <a:endParaRPr lang="en-GB" sz="2400" dirty="0"/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 err="1"/>
              <a:t>Slika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računalu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8707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AD68-BBE2-48AE-8A3D-3568193C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AFM (</a:t>
            </a:r>
            <a:r>
              <a:rPr lang="en-GB" sz="3600" b="1" i="1" dirty="0"/>
              <a:t>Atomic force microscopy</a:t>
            </a:r>
            <a:r>
              <a:rPr lang="en-GB" sz="3600" b="1" dirty="0"/>
              <a:t>)</a:t>
            </a:r>
          </a:p>
        </p:txBody>
      </p:sp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F6BC3F1E-675D-4452-9B26-D462A9BD75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5713" y="1554163"/>
            <a:ext cx="8899525" cy="53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5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A2CD-3500-4F6F-A2B1-18C6C5CE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Proces</a:t>
            </a:r>
            <a:r>
              <a:rPr lang="en-GB" sz="3600" b="1" dirty="0"/>
              <a:t> </a:t>
            </a:r>
            <a:r>
              <a:rPr lang="en-GB" sz="3600" b="1" dirty="0" err="1"/>
              <a:t>i</a:t>
            </a:r>
            <a:r>
              <a:rPr lang="en-GB" sz="3600" b="1" dirty="0"/>
              <a:t> </a:t>
            </a:r>
            <a:r>
              <a:rPr lang="en-GB" sz="3600" b="1" dirty="0" err="1"/>
              <a:t>rezultati</a:t>
            </a:r>
            <a:endParaRPr lang="en-GB" sz="36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BE83F0-09D3-4E90-8A47-61570BAC1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573805"/>
            <a:ext cx="5174892" cy="49190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A8DA29-7C3A-4283-8451-44AC07575B4A}"/>
              </a:ext>
            </a:extLst>
          </p:cNvPr>
          <p:cNvSpPr txBox="1"/>
          <p:nvPr/>
        </p:nvSpPr>
        <p:spPr>
          <a:xfrm>
            <a:off x="6705600" y="1952625"/>
            <a:ext cx="49053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err="1"/>
              <a:t>Problemi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radom</a:t>
            </a:r>
            <a:r>
              <a:rPr lang="en-GB" dirty="0"/>
              <a:t> </a:t>
            </a:r>
            <a:r>
              <a:rPr lang="en-GB" dirty="0" err="1"/>
              <a:t>naparivača</a:t>
            </a:r>
            <a:r>
              <a:rPr lang="en-GB" dirty="0"/>
              <a:t> (</a:t>
            </a:r>
            <a:r>
              <a:rPr lang="en-GB" dirty="0" err="1"/>
              <a:t>nekonstantna</a:t>
            </a:r>
            <a:r>
              <a:rPr lang="en-GB" dirty="0"/>
              <a:t> </a:t>
            </a:r>
            <a:r>
              <a:rPr lang="en-GB" dirty="0" err="1"/>
              <a:t>struja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tlak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izravnavanjem</a:t>
            </a:r>
            <a:r>
              <a:rPr lang="en-GB" dirty="0"/>
              <a:t> (</a:t>
            </a:r>
            <a:r>
              <a:rPr lang="en-GB" dirty="0" err="1"/>
              <a:t>čipovi</a:t>
            </a:r>
            <a:r>
              <a:rPr lang="en-GB" dirty="0"/>
              <a:t> </a:t>
            </a:r>
            <a:r>
              <a:rPr lang="en-GB" dirty="0" err="1"/>
              <a:t>nerijetko</a:t>
            </a:r>
            <a:r>
              <a:rPr lang="en-GB" dirty="0"/>
              <a:t> </a:t>
            </a:r>
            <a:r>
              <a:rPr lang="en-GB" dirty="0" err="1"/>
              <a:t>pucali</a:t>
            </a:r>
            <a:r>
              <a:rPr lang="en-GB" dirty="0"/>
              <a:t>)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Neravnomjerno</a:t>
            </a:r>
            <a:r>
              <a:rPr lang="en-GB" dirty="0"/>
              <a:t> </a:t>
            </a:r>
            <a:r>
              <a:rPr lang="en-GB" dirty="0" err="1"/>
              <a:t>naneseno</a:t>
            </a:r>
            <a:r>
              <a:rPr lang="en-GB" dirty="0"/>
              <a:t> </a:t>
            </a:r>
            <a:r>
              <a:rPr lang="en-GB" dirty="0" err="1"/>
              <a:t>zlato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Granulasta</a:t>
            </a:r>
            <a:r>
              <a:rPr lang="en-GB" dirty="0"/>
              <a:t> </a:t>
            </a:r>
            <a:r>
              <a:rPr lang="en-GB" dirty="0" err="1"/>
              <a:t>struktura</a:t>
            </a:r>
            <a:r>
              <a:rPr lang="en-GB" dirty="0"/>
              <a:t> pod AFM-om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Unatoč</a:t>
            </a:r>
            <a:r>
              <a:rPr lang="en-GB" dirty="0"/>
              <a:t> tome </a:t>
            </a:r>
            <a:r>
              <a:rPr lang="en-GB" dirty="0" err="1"/>
              <a:t>eksperiment</a:t>
            </a:r>
            <a:r>
              <a:rPr lang="en-GB" dirty="0"/>
              <a:t> </a:t>
            </a:r>
            <a:r>
              <a:rPr lang="en-GB" dirty="0" err="1"/>
              <a:t>nastavljen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252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A2CD-3500-4F6F-A2B1-18C6C5CE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6699"/>
            <a:ext cx="10534650" cy="1481138"/>
          </a:xfrm>
        </p:spPr>
        <p:txBody>
          <a:bodyPr>
            <a:normAutofit/>
          </a:bodyPr>
          <a:lstStyle/>
          <a:p>
            <a:r>
              <a:rPr lang="en-GB" sz="3600" b="1" dirty="0" err="1"/>
              <a:t>Proces</a:t>
            </a:r>
            <a:r>
              <a:rPr lang="en-GB" sz="3600" b="1" dirty="0"/>
              <a:t> </a:t>
            </a:r>
            <a:r>
              <a:rPr lang="en-GB" sz="3600" b="1" dirty="0" err="1"/>
              <a:t>i</a:t>
            </a:r>
            <a:r>
              <a:rPr lang="en-GB" sz="3600" b="1" dirty="0"/>
              <a:t> </a:t>
            </a:r>
            <a:r>
              <a:rPr lang="en-GB" sz="3600" b="1" dirty="0" err="1"/>
              <a:t>rezultati</a:t>
            </a:r>
            <a:endParaRPr lang="en-GB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0E5C5-64AB-4BB4-8FDF-D0CC336BC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038018"/>
            <a:ext cx="6747789" cy="5210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9849F7-5609-401F-8731-FD3585BAA8B3}"/>
              </a:ext>
            </a:extLst>
          </p:cNvPr>
          <p:cNvSpPr txBox="1"/>
          <p:nvPr/>
        </p:nvSpPr>
        <p:spPr>
          <a:xfrm>
            <a:off x="7496175" y="473870"/>
            <a:ext cx="42386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err="1"/>
              <a:t>Kroz</a:t>
            </a:r>
            <a:r>
              <a:rPr lang="en-GB" dirty="0"/>
              <a:t> Q – Sense E1 </a:t>
            </a:r>
            <a:r>
              <a:rPr lang="en-GB" dirty="0" err="1"/>
              <a:t>puštena</a:t>
            </a:r>
            <a:r>
              <a:rPr lang="en-GB" dirty="0"/>
              <a:t> </a:t>
            </a:r>
            <a:r>
              <a:rPr lang="en-GB" dirty="0" err="1"/>
              <a:t>voda</a:t>
            </a:r>
            <a:endParaRPr lang="en-GB" dirty="0"/>
          </a:p>
          <a:p>
            <a:pPr marL="342900" indent="-342900">
              <a:buAutoNum type="alphaLcParenR"/>
            </a:pPr>
            <a:endParaRPr lang="en-GB" dirty="0"/>
          </a:p>
          <a:p>
            <a:pPr marL="342900" indent="-342900">
              <a:buAutoNum type="alphaLcParenR"/>
            </a:pPr>
            <a:r>
              <a:rPr lang="en-GB" dirty="0"/>
              <a:t>KH2PO4 </a:t>
            </a:r>
            <a:r>
              <a:rPr lang="en-GB" dirty="0" err="1"/>
              <a:t>fosfatni</a:t>
            </a:r>
            <a:r>
              <a:rPr lang="en-GB" dirty="0"/>
              <a:t> puffer</a:t>
            </a:r>
          </a:p>
          <a:p>
            <a:pPr marL="342900" indent="-342900">
              <a:buAutoNum type="alphaLcParenR"/>
            </a:pPr>
            <a:endParaRPr lang="en-GB" dirty="0"/>
          </a:p>
          <a:p>
            <a:pPr marL="342900" indent="-342900">
              <a:buAutoNum type="alphaLcParenR"/>
            </a:pPr>
            <a:r>
              <a:rPr lang="en-GB" dirty="0"/>
              <a:t>KH2PO4 + 1. </a:t>
            </a:r>
            <a:r>
              <a:rPr lang="en-GB" dirty="0" err="1"/>
              <a:t>lanac</a:t>
            </a:r>
            <a:r>
              <a:rPr lang="en-GB" dirty="0"/>
              <a:t> DNA (THiC6)</a:t>
            </a:r>
          </a:p>
          <a:p>
            <a:pPr marL="342900" indent="-342900">
              <a:buAutoNum type="alphaLcParenR"/>
            </a:pPr>
            <a:endParaRPr lang="en-GB" dirty="0"/>
          </a:p>
          <a:p>
            <a:pPr marL="342900" indent="-342900">
              <a:buAutoNum type="alphaLcParenR"/>
            </a:pPr>
            <a:r>
              <a:rPr lang="en-GB" dirty="0"/>
              <a:t>KH2PO4</a:t>
            </a:r>
          </a:p>
          <a:p>
            <a:pPr marL="342900" indent="-342900">
              <a:buAutoNum type="alphaLcParenR"/>
            </a:pPr>
            <a:endParaRPr lang="en-GB" dirty="0"/>
          </a:p>
          <a:p>
            <a:pPr marL="342900" indent="-342900">
              <a:buAutoNum type="alphaLcParenR"/>
            </a:pPr>
            <a:r>
              <a:rPr lang="en-GB" dirty="0"/>
              <a:t>H2O</a:t>
            </a:r>
          </a:p>
          <a:p>
            <a:pPr marL="342900" indent="-342900">
              <a:buAutoNum type="alphaLcParenR"/>
            </a:pPr>
            <a:endParaRPr lang="en-GB" dirty="0"/>
          </a:p>
          <a:p>
            <a:pPr marL="342900" indent="-342900">
              <a:buAutoNum type="alphaLcParenR"/>
            </a:pPr>
            <a:r>
              <a:rPr lang="en-GB" dirty="0" err="1"/>
              <a:t>Pufer</a:t>
            </a:r>
            <a:r>
              <a:rPr lang="en-GB" dirty="0"/>
              <a:t> PBS</a:t>
            </a:r>
          </a:p>
          <a:p>
            <a:pPr marL="342900" indent="-342900">
              <a:buAutoNum type="alphaLcParenR"/>
            </a:pPr>
            <a:endParaRPr lang="en-GB" dirty="0"/>
          </a:p>
          <a:p>
            <a:pPr marL="342900" indent="-342900">
              <a:buAutoNum type="alphaLcParenR"/>
            </a:pPr>
            <a:r>
              <a:rPr lang="en-GB" dirty="0"/>
              <a:t>PBS + 2. (</a:t>
            </a:r>
            <a:r>
              <a:rPr lang="en-GB" dirty="0" err="1"/>
              <a:t>komplementarni</a:t>
            </a:r>
            <a:r>
              <a:rPr lang="en-GB" dirty="0"/>
              <a:t>) </a:t>
            </a:r>
            <a:r>
              <a:rPr lang="en-GB" dirty="0" err="1"/>
              <a:t>lanac</a:t>
            </a:r>
            <a:r>
              <a:rPr lang="en-GB" dirty="0"/>
              <a:t> DNA</a:t>
            </a:r>
          </a:p>
          <a:p>
            <a:pPr marL="342900" indent="-342900">
              <a:buAutoNum type="alphaLcParenR"/>
            </a:pPr>
            <a:endParaRPr lang="en-GB" dirty="0"/>
          </a:p>
          <a:p>
            <a:pPr marL="342900" indent="-342900">
              <a:buAutoNum type="alphaLcParenR"/>
            </a:pPr>
            <a:r>
              <a:rPr lang="en-GB" dirty="0"/>
              <a:t>PBS</a:t>
            </a:r>
          </a:p>
          <a:p>
            <a:pPr marL="342900" indent="-342900">
              <a:buAutoNum type="alphaLcParenR"/>
            </a:pPr>
            <a:endParaRPr lang="en-GB" dirty="0"/>
          </a:p>
          <a:p>
            <a:pPr marL="342900" indent="-342900">
              <a:buAutoNum type="alphaLcParenR"/>
            </a:pPr>
            <a:r>
              <a:rPr lang="en-GB" dirty="0"/>
              <a:t>H2O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2D8D75-2CF3-441E-A493-CC6F17BB8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54" y="6210300"/>
            <a:ext cx="2401646" cy="454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833929-0D4A-4EE7-B8E1-7D527C58C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61" y="6210300"/>
            <a:ext cx="4459789" cy="56079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D091B0-DD86-42C5-9C3B-9B27141AF4E9}"/>
              </a:ext>
            </a:extLst>
          </p:cNvPr>
          <p:cNvCxnSpPr/>
          <p:nvPr/>
        </p:nvCxnSpPr>
        <p:spPr>
          <a:xfrm>
            <a:off x="6372225" y="6400800"/>
            <a:ext cx="11239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859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A2CD-3500-4F6F-A2B1-18C6C5CE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6699"/>
            <a:ext cx="10534650" cy="1481138"/>
          </a:xfrm>
        </p:spPr>
        <p:txBody>
          <a:bodyPr>
            <a:normAutofit/>
          </a:bodyPr>
          <a:lstStyle/>
          <a:p>
            <a:r>
              <a:rPr lang="en-GB" sz="3600" b="1" dirty="0" err="1"/>
              <a:t>Proces</a:t>
            </a:r>
            <a:r>
              <a:rPr lang="en-GB" sz="3600" b="1" dirty="0"/>
              <a:t> </a:t>
            </a:r>
            <a:r>
              <a:rPr lang="en-GB" sz="3600" b="1" dirty="0" err="1"/>
              <a:t>i</a:t>
            </a:r>
            <a:r>
              <a:rPr lang="en-GB" sz="3600" b="1" dirty="0"/>
              <a:t> </a:t>
            </a:r>
            <a:r>
              <a:rPr lang="en-GB" sz="3600" b="1" dirty="0" err="1"/>
              <a:t>rezultati</a:t>
            </a:r>
            <a:endParaRPr lang="en-GB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27EEB-4A06-4B58-A0EF-475A072F6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" y="1214439"/>
            <a:ext cx="6719261" cy="4567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AAAF3-BA61-4BC4-8E1C-EE6D02560D4F}"/>
              </a:ext>
            </a:extLst>
          </p:cNvPr>
          <p:cNvSpPr txBox="1"/>
          <p:nvPr/>
        </p:nvSpPr>
        <p:spPr>
          <a:xfrm>
            <a:off x="7381875" y="2114550"/>
            <a:ext cx="4333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-    </a:t>
            </a:r>
            <a:r>
              <a:rPr lang="en-GB" sz="2400" dirty="0" err="1"/>
              <a:t>Skala</a:t>
            </a:r>
            <a:r>
              <a:rPr lang="en-GB" sz="2400" dirty="0"/>
              <a:t> 0.5µm</a:t>
            </a:r>
          </a:p>
          <a:p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 err="1"/>
              <a:t>Struktura</a:t>
            </a:r>
            <a:r>
              <a:rPr lang="en-GB" sz="2400" dirty="0"/>
              <a:t> </a:t>
            </a:r>
            <a:r>
              <a:rPr lang="en-GB" sz="2400" dirty="0" err="1"/>
              <a:t>visine</a:t>
            </a:r>
            <a:r>
              <a:rPr lang="en-GB" sz="2400" dirty="0"/>
              <a:t> 7nm, </a:t>
            </a:r>
            <a:r>
              <a:rPr lang="en-GB" sz="2400" dirty="0" err="1"/>
              <a:t>za</a:t>
            </a:r>
            <a:r>
              <a:rPr lang="en-GB" sz="2400" dirty="0"/>
              <a:t> DNA </a:t>
            </a:r>
            <a:r>
              <a:rPr lang="en-GB" sz="2400" dirty="0" err="1"/>
              <a:t>očekujemo</a:t>
            </a:r>
            <a:r>
              <a:rPr lang="en-GB" sz="2400" dirty="0"/>
              <a:t> 3nm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 err="1"/>
              <a:t>Možda</a:t>
            </a:r>
            <a:r>
              <a:rPr lang="en-GB" sz="2400" dirty="0"/>
              <a:t> </a:t>
            </a:r>
            <a:r>
              <a:rPr lang="en-GB" sz="2400" dirty="0" err="1"/>
              <a:t>dvostruki</a:t>
            </a:r>
            <a:r>
              <a:rPr lang="en-GB" sz="2400" dirty="0"/>
              <a:t> </a:t>
            </a:r>
            <a:r>
              <a:rPr lang="en-GB" sz="2400" dirty="0" err="1"/>
              <a:t>sloj</a:t>
            </a:r>
            <a:r>
              <a:rPr lang="en-GB" sz="2400" dirty="0"/>
              <a:t> DNA, no ne </a:t>
            </a:r>
            <a:r>
              <a:rPr lang="en-GB" sz="2400" dirty="0" err="1"/>
              <a:t>možemo</a:t>
            </a:r>
            <a:r>
              <a:rPr lang="en-GB" sz="2400" dirty="0"/>
              <a:t> </a:t>
            </a:r>
            <a:r>
              <a:rPr lang="en-GB" sz="2400" dirty="0" err="1"/>
              <a:t>biti</a:t>
            </a:r>
            <a:r>
              <a:rPr lang="en-GB" sz="2400" dirty="0"/>
              <a:t> </a:t>
            </a:r>
            <a:r>
              <a:rPr lang="en-GB" sz="2400" dirty="0" err="1"/>
              <a:t>sigurni</a:t>
            </a:r>
            <a:r>
              <a:rPr lang="en-GB" sz="2400" dirty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28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7B85-D7C4-4CAD-A4CB-CFFD43C9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Sažetak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0BA7-A329-4B85-8220-5A458013E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dirty="0" err="1"/>
              <a:t>Motivacija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dirty="0" err="1"/>
              <a:t>Produkcija</a:t>
            </a:r>
            <a:r>
              <a:rPr lang="en-GB" dirty="0"/>
              <a:t> </a:t>
            </a:r>
            <a:r>
              <a:rPr lang="en-GB" dirty="0" err="1"/>
              <a:t>zlatnih</a:t>
            </a:r>
            <a:r>
              <a:rPr lang="en-GB" dirty="0"/>
              <a:t> </a:t>
            </a:r>
            <a:r>
              <a:rPr lang="en-GB" dirty="0" err="1"/>
              <a:t>kvarcnih</a:t>
            </a:r>
            <a:r>
              <a:rPr lang="en-GB" dirty="0"/>
              <a:t> </a:t>
            </a:r>
            <a:r>
              <a:rPr lang="en-GB" dirty="0" err="1"/>
              <a:t>čipova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 QCM </a:t>
            </a:r>
            <a:r>
              <a:rPr lang="en-GB" i="1" dirty="0"/>
              <a:t>(quartz crystal microbalance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 AFM </a:t>
            </a:r>
            <a:r>
              <a:rPr lang="en-GB" i="1" dirty="0"/>
              <a:t>(atomic force </a:t>
            </a:r>
            <a:r>
              <a:rPr lang="en-GB" i="1" dirty="0" err="1"/>
              <a:t>micoscopy</a:t>
            </a:r>
            <a:r>
              <a:rPr lang="en-GB" i="1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err="1"/>
              <a:t>Proces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rezultati</a:t>
            </a: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dirty="0" err="1"/>
              <a:t>Zaključak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386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A2CD-3500-4F6F-A2B1-18C6C5CE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6699"/>
            <a:ext cx="10534650" cy="1481138"/>
          </a:xfrm>
        </p:spPr>
        <p:txBody>
          <a:bodyPr>
            <a:normAutofit/>
          </a:bodyPr>
          <a:lstStyle/>
          <a:p>
            <a:r>
              <a:rPr lang="en-GB" sz="3600" b="1" dirty="0" err="1"/>
              <a:t>Proces</a:t>
            </a:r>
            <a:r>
              <a:rPr lang="en-GB" sz="3600" b="1" dirty="0"/>
              <a:t> </a:t>
            </a:r>
            <a:r>
              <a:rPr lang="en-GB" sz="3600" b="1" dirty="0" err="1"/>
              <a:t>i</a:t>
            </a:r>
            <a:r>
              <a:rPr lang="en-GB" sz="3600" b="1" dirty="0"/>
              <a:t> </a:t>
            </a:r>
            <a:r>
              <a:rPr lang="en-GB" sz="3600" b="1" dirty="0" err="1"/>
              <a:t>rezultati</a:t>
            </a:r>
            <a:endParaRPr lang="en-GB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EEDE5-E27D-4224-834B-133FF74E2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39"/>
            <a:ext cx="7000875" cy="4469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C6018B-DA49-4546-A85A-A3E2FE25F3B9}"/>
              </a:ext>
            </a:extLst>
          </p:cNvPr>
          <p:cNvSpPr txBox="1"/>
          <p:nvPr/>
        </p:nvSpPr>
        <p:spPr>
          <a:xfrm>
            <a:off x="7707020" y="2411490"/>
            <a:ext cx="4114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sz="2400" dirty="0" err="1"/>
              <a:t>Skala</a:t>
            </a:r>
            <a:r>
              <a:rPr lang="en-GB" sz="2400" dirty="0"/>
              <a:t> 0.2 µm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 err="1"/>
              <a:t>Udubina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zlatom</a:t>
            </a:r>
            <a:r>
              <a:rPr lang="en-GB" sz="2400" dirty="0"/>
              <a:t> </a:t>
            </a:r>
            <a:r>
              <a:rPr lang="en-GB" sz="2400" dirty="0" err="1"/>
              <a:t>okruženim</a:t>
            </a:r>
            <a:r>
              <a:rPr lang="en-GB" sz="2400" dirty="0"/>
              <a:t> DNA?!</a:t>
            </a:r>
          </a:p>
        </p:txBody>
      </p:sp>
    </p:spTree>
    <p:extLst>
      <p:ext uri="{BB962C8B-B14F-4D97-AF65-F5344CB8AC3E}">
        <p14:creationId xmlns:p14="http://schemas.microsoft.com/office/powerpoint/2010/main" val="1444580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7D2-EA69-40FB-B604-76952674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Zaključak</a:t>
            </a:r>
            <a:endParaRPr lang="en-GB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F01FA-0FD1-4087-8CC5-6D971DE43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Iskombinirane</a:t>
            </a:r>
            <a:r>
              <a:rPr lang="en-GB" dirty="0"/>
              <a:t> tri </a:t>
            </a:r>
            <a:r>
              <a:rPr lang="en-GB" dirty="0" err="1"/>
              <a:t>eksperimentalne</a:t>
            </a:r>
            <a:r>
              <a:rPr lang="en-GB" dirty="0"/>
              <a:t> </a:t>
            </a:r>
            <a:r>
              <a:rPr lang="en-GB" dirty="0" err="1"/>
              <a:t>metode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Nemogućnost</a:t>
            </a:r>
            <a:r>
              <a:rPr lang="en-GB" dirty="0"/>
              <a:t> </a:t>
            </a:r>
            <a:r>
              <a:rPr lang="en-GB" dirty="0" err="1"/>
              <a:t>dobivanja</a:t>
            </a:r>
            <a:r>
              <a:rPr lang="en-GB" dirty="0"/>
              <a:t> </a:t>
            </a:r>
            <a:r>
              <a:rPr lang="en-GB" dirty="0" err="1"/>
              <a:t>ravnog</a:t>
            </a:r>
            <a:r>
              <a:rPr lang="en-GB" dirty="0"/>
              <a:t> </a:t>
            </a:r>
            <a:r>
              <a:rPr lang="en-GB" dirty="0" err="1"/>
              <a:t>zlata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čipovima</a:t>
            </a:r>
            <a:r>
              <a:rPr lang="en-GB" dirty="0"/>
              <a:t> (</a:t>
            </a:r>
            <a:r>
              <a:rPr lang="en-GB" dirty="0" err="1"/>
              <a:t>tehnički</a:t>
            </a:r>
            <a:r>
              <a:rPr lang="en-GB" dirty="0"/>
              <a:t> </a:t>
            </a:r>
            <a:r>
              <a:rPr lang="en-GB" dirty="0" err="1"/>
              <a:t>nedostaci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Dobra “</a:t>
            </a:r>
            <a:r>
              <a:rPr lang="en-GB" dirty="0" err="1"/>
              <a:t>kuharica</a:t>
            </a:r>
            <a:r>
              <a:rPr lang="en-GB" dirty="0"/>
              <a:t>” </a:t>
            </a:r>
            <a:r>
              <a:rPr lang="en-GB" dirty="0" err="1"/>
              <a:t>za</a:t>
            </a:r>
            <a:r>
              <a:rPr lang="en-GB" dirty="0"/>
              <a:t> QCM ----&gt; </a:t>
            </a:r>
            <a:r>
              <a:rPr lang="en-GB" dirty="0" err="1"/>
              <a:t>dobiveno</a:t>
            </a:r>
            <a:r>
              <a:rPr lang="en-GB" dirty="0"/>
              <a:t> </a:t>
            </a:r>
            <a:r>
              <a:rPr lang="en-GB" dirty="0" err="1"/>
              <a:t>manje</a:t>
            </a:r>
            <a:r>
              <a:rPr lang="en-GB" dirty="0"/>
              <a:t> od </a:t>
            </a:r>
            <a:r>
              <a:rPr lang="en-GB" dirty="0" err="1"/>
              <a:t>jednog</a:t>
            </a:r>
            <a:r>
              <a:rPr lang="en-GB" dirty="0"/>
              <a:t> </a:t>
            </a:r>
            <a:r>
              <a:rPr lang="en-GB" dirty="0" err="1"/>
              <a:t>sloja</a:t>
            </a:r>
            <a:r>
              <a:rPr lang="en-GB" dirty="0"/>
              <a:t> DNA</a:t>
            </a:r>
          </a:p>
          <a:p>
            <a:endParaRPr lang="en-GB" dirty="0"/>
          </a:p>
          <a:p>
            <a:r>
              <a:rPr lang="en-GB" dirty="0" err="1"/>
              <a:t>Nekonkluzivan</a:t>
            </a:r>
            <a:r>
              <a:rPr lang="en-GB" dirty="0"/>
              <a:t> AFM!</a:t>
            </a:r>
          </a:p>
        </p:txBody>
      </p:sp>
    </p:spTree>
    <p:extLst>
      <p:ext uri="{BB962C8B-B14F-4D97-AF65-F5344CB8AC3E}">
        <p14:creationId xmlns:p14="http://schemas.microsoft.com/office/powerpoint/2010/main" val="2009038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8B3C-242D-4961-842B-B7E08F70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Što</a:t>
            </a:r>
            <a:r>
              <a:rPr lang="en-GB" sz="3600" b="1" dirty="0"/>
              <a:t> </a:t>
            </a:r>
            <a:r>
              <a:rPr lang="en-GB" sz="3600" b="1" dirty="0" err="1"/>
              <a:t>dalje</a:t>
            </a:r>
            <a:r>
              <a:rPr lang="en-GB" sz="36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52DD7-D54E-41B0-B675-16A4E13FD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Optimizacija</a:t>
            </a:r>
            <a:r>
              <a:rPr lang="en-GB" dirty="0"/>
              <a:t> (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mogućnosti</a:t>
            </a:r>
            <a:r>
              <a:rPr lang="en-GB" dirty="0"/>
              <a:t> </a:t>
            </a:r>
            <a:r>
              <a:rPr lang="en-GB" dirty="0" err="1"/>
              <a:t>popravak</a:t>
            </a:r>
            <a:r>
              <a:rPr lang="en-GB" dirty="0"/>
              <a:t>) </a:t>
            </a:r>
            <a:r>
              <a:rPr lang="en-GB" dirty="0" err="1"/>
              <a:t>naparivača</a:t>
            </a:r>
            <a:r>
              <a:rPr lang="en-GB" dirty="0"/>
              <a:t> </a:t>
            </a:r>
            <a:r>
              <a:rPr lang="en-GB" dirty="0" err="1"/>
              <a:t>zlata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Kombiniranje</a:t>
            </a:r>
            <a:r>
              <a:rPr lang="en-GB" dirty="0"/>
              <a:t> QCM-a </a:t>
            </a:r>
            <a:r>
              <a:rPr lang="en-GB" dirty="0" err="1"/>
              <a:t>i</a:t>
            </a:r>
            <a:r>
              <a:rPr lang="en-GB" dirty="0"/>
              <a:t> STM-a</a:t>
            </a:r>
          </a:p>
          <a:p>
            <a:endParaRPr lang="en-GB" dirty="0"/>
          </a:p>
          <a:p>
            <a:r>
              <a:rPr lang="en-GB" dirty="0" err="1"/>
              <a:t>Korištenje</a:t>
            </a:r>
            <a:r>
              <a:rPr lang="en-GB" dirty="0"/>
              <a:t> </a:t>
            </a:r>
            <a:r>
              <a:rPr lang="en-GB" dirty="0" err="1"/>
              <a:t>novih</a:t>
            </a:r>
            <a:r>
              <a:rPr lang="en-GB" dirty="0"/>
              <a:t> DNA</a:t>
            </a:r>
          </a:p>
          <a:p>
            <a:endParaRPr lang="en-GB" dirty="0"/>
          </a:p>
          <a:p>
            <a:r>
              <a:rPr lang="en-GB" dirty="0" err="1"/>
              <a:t>Korištenje</a:t>
            </a:r>
            <a:r>
              <a:rPr lang="en-GB" dirty="0"/>
              <a:t> </a:t>
            </a:r>
            <a:r>
              <a:rPr lang="en-GB" dirty="0" err="1"/>
              <a:t>industrijskih</a:t>
            </a:r>
            <a:r>
              <a:rPr lang="en-GB" dirty="0"/>
              <a:t> 2D </a:t>
            </a:r>
            <a:r>
              <a:rPr lang="en-GB" dirty="0" err="1"/>
              <a:t>materijala</a:t>
            </a:r>
            <a:r>
              <a:rPr lang="en-GB" dirty="0"/>
              <a:t> (</a:t>
            </a:r>
            <a:r>
              <a:rPr lang="en-GB" dirty="0" err="1"/>
              <a:t>grafen</a:t>
            </a:r>
            <a:r>
              <a:rPr lang="en-GB" dirty="0"/>
              <a:t>, </a:t>
            </a:r>
            <a:r>
              <a:rPr lang="en-GB" dirty="0" err="1"/>
              <a:t>molibden</a:t>
            </a:r>
            <a:r>
              <a:rPr lang="en-GB" dirty="0"/>
              <a:t> </a:t>
            </a:r>
            <a:r>
              <a:rPr lang="en-GB" dirty="0" err="1"/>
              <a:t>disulfid</a:t>
            </a:r>
            <a:r>
              <a:rPr lang="en-GB" dirty="0"/>
              <a:t> (MoS2))</a:t>
            </a:r>
          </a:p>
        </p:txBody>
      </p:sp>
    </p:spTree>
    <p:extLst>
      <p:ext uri="{BB962C8B-B14F-4D97-AF65-F5344CB8AC3E}">
        <p14:creationId xmlns:p14="http://schemas.microsoft.com/office/powerpoint/2010/main" val="395078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3279-004A-4284-A4AC-B452F280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Motivacija</a:t>
            </a:r>
            <a:endParaRPr lang="en-GB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FF39C-C643-4C0F-A096-4B2C1C1AE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Kombiniranje</a:t>
            </a:r>
            <a:r>
              <a:rPr lang="en-GB" dirty="0"/>
              <a:t> </a:t>
            </a:r>
            <a:r>
              <a:rPr lang="en-GB" dirty="0" err="1"/>
              <a:t>metoda</a:t>
            </a:r>
            <a:r>
              <a:rPr lang="en-GB" dirty="0"/>
              <a:t> QCM </a:t>
            </a:r>
            <a:r>
              <a:rPr lang="en-GB" dirty="0" err="1"/>
              <a:t>i</a:t>
            </a:r>
            <a:r>
              <a:rPr lang="en-GB" dirty="0"/>
              <a:t> AFM</a:t>
            </a:r>
          </a:p>
          <a:p>
            <a:endParaRPr lang="en-GB" dirty="0"/>
          </a:p>
          <a:p>
            <a:r>
              <a:rPr lang="en-GB" dirty="0"/>
              <a:t>QCM </a:t>
            </a:r>
            <a:r>
              <a:rPr lang="en-GB" dirty="0" err="1"/>
              <a:t>daje</a:t>
            </a:r>
            <a:r>
              <a:rPr lang="en-GB" dirty="0"/>
              <a:t> </a:t>
            </a:r>
            <a:r>
              <a:rPr lang="en-GB" dirty="0" err="1"/>
              <a:t>globalnu</a:t>
            </a:r>
            <a:r>
              <a:rPr lang="en-GB" dirty="0"/>
              <a:t> </a:t>
            </a:r>
            <a:r>
              <a:rPr lang="en-GB" dirty="0" err="1"/>
              <a:t>sliku</a:t>
            </a:r>
            <a:r>
              <a:rPr lang="en-GB" dirty="0"/>
              <a:t> </a:t>
            </a:r>
            <a:r>
              <a:rPr lang="en-GB" dirty="0" err="1"/>
              <a:t>sistema</a:t>
            </a:r>
            <a:r>
              <a:rPr lang="en-GB" dirty="0"/>
              <a:t>, </a:t>
            </a:r>
            <a:r>
              <a:rPr lang="en-GB" dirty="0" err="1"/>
              <a:t>vezanu</a:t>
            </a:r>
            <a:r>
              <a:rPr lang="en-GB" dirty="0"/>
              <a:t> </a:t>
            </a:r>
            <a:r>
              <a:rPr lang="en-GB" dirty="0" err="1"/>
              <a:t>masu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viskoelastična</a:t>
            </a:r>
            <a:r>
              <a:rPr lang="en-GB" dirty="0"/>
              <a:t> </a:t>
            </a:r>
            <a:r>
              <a:rPr lang="en-GB" dirty="0" err="1"/>
              <a:t>svojstva</a:t>
            </a:r>
            <a:endParaRPr lang="en-GB" dirty="0"/>
          </a:p>
          <a:p>
            <a:endParaRPr lang="en-GB" dirty="0"/>
          </a:p>
          <a:p>
            <a:r>
              <a:rPr lang="en-GB" dirty="0"/>
              <a:t>AFM </a:t>
            </a:r>
            <a:r>
              <a:rPr lang="en-GB" dirty="0" err="1"/>
              <a:t>daje</a:t>
            </a:r>
            <a:r>
              <a:rPr lang="en-GB" dirty="0"/>
              <a:t> </a:t>
            </a:r>
            <a:r>
              <a:rPr lang="en-GB" dirty="0" err="1"/>
              <a:t>lokalnu</a:t>
            </a:r>
            <a:r>
              <a:rPr lang="en-GB" dirty="0"/>
              <a:t> </a:t>
            </a:r>
            <a:r>
              <a:rPr lang="en-GB" dirty="0" err="1"/>
              <a:t>sliku</a:t>
            </a:r>
            <a:r>
              <a:rPr lang="en-GB" dirty="0"/>
              <a:t>, </a:t>
            </a:r>
            <a:r>
              <a:rPr lang="en-GB" dirty="0" err="1"/>
              <a:t>vizualni</a:t>
            </a:r>
            <a:r>
              <a:rPr lang="en-GB" dirty="0"/>
              <a:t> </a:t>
            </a:r>
            <a:r>
              <a:rPr lang="en-GB" dirty="0" err="1"/>
              <a:t>identitet</a:t>
            </a:r>
            <a:r>
              <a:rPr lang="en-GB" dirty="0"/>
              <a:t> </a:t>
            </a:r>
            <a:r>
              <a:rPr lang="en-GB" dirty="0" err="1"/>
              <a:t>sustava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Uvjet</a:t>
            </a:r>
            <a:r>
              <a:rPr lang="en-GB" dirty="0"/>
              <a:t> ----&gt; </a:t>
            </a:r>
            <a:r>
              <a:rPr lang="en-GB" dirty="0" err="1"/>
              <a:t>postizanje</a:t>
            </a:r>
            <a:r>
              <a:rPr lang="en-GB" dirty="0"/>
              <a:t> </a:t>
            </a:r>
            <a:r>
              <a:rPr lang="en-GB" dirty="0" err="1"/>
              <a:t>ravne</a:t>
            </a:r>
            <a:r>
              <a:rPr lang="en-GB" dirty="0"/>
              <a:t> </a:t>
            </a:r>
            <a:r>
              <a:rPr lang="en-GB" dirty="0" err="1"/>
              <a:t>zlatne</a:t>
            </a:r>
            <a:r>
              <a:rPr lang="en-GB" dirty="0"/>
              <a:t> </a:t>
            </a:r>
            <a:r>
              <a:rPr lang="en-GB" dirty="0" err="1"/>
              <a:t>površine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1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922E5-F399-4237-B079-41E3F2C26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Produkcija</a:t>
            </a:r>
            <a:r>
              <a:rPr lang="en-GB" sz="3600" b="1" dirty="0"/>
              <a:t> </a:t>
            </a:r>
            <a:r>
              <a:rPr lang="en-GB" sz="3600" b="1" dirty="0" err="1"/>
              <a:t>zlatnih</a:t>
            </a:r>
            <a:r>
              <a:rPr lang="en-GB" sz="3600" b="1" dirty="0"/>
              <a:t> </a:t>
            </a:r>
            <a:r>
              <a:rPr lang="en-GB" sz="3600" b="1" dirty="0" err="1"/>
              <a:t>kvarcnih</a:t>
            </a:r>
            <a:r>
              <a:rPr lang="en-GB" sz="3600" b="1" dirty="0"/>
              <a:t> </a:t>
            </a:r>
            <a:r>
              <a:rPr lang="en-GB" sz="3600" b="1" dirty="0" err="1"/>
              <a:t>čipova</a:t>
            </a:r>
            <a:endParaRPr lang="en-GB" sz="36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D3C9CD-2B92-4878-82E8-BA6D5C299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9226"/>
            <a:ext cx="5257800" cy="55721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57A906-1C57-4014-B80F-0D461C688C3E}"/>
              </a:ext>
            </a:extLst>
          </p:cNvPr>
          <p:cNvSpPr txBox="1"/>
          <p:nvPr/>
        </p:nvSpPr>
        <p:spPr>
          <a:xfrm>
            <a:off x="6452679" y="5757447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E6700 Bench Top Vacuum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25A59-0A9E-4743-B0C8-23AE7107B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34" y="1452789"/>
            <a:ext cx="3589331" cy="28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34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93CC-0F12-45E0-A848-2317380A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Produkcija</a:t>
            </a:r>
            <a:r>
              <a:rPr lang="en-GB" sz="3600" b="1" dirty="0"/>
              <a:t> </a:t>
            </a:r>
            <a:r>
              <a:rPr lang="en-GB" sz="3600" b="1" dirty="0" err="1"/>
              <a:t>zlatnih</a:t>
            </a:r>
            <a:r>
              <a:rPr lang="en-GB" sz="3600" b="1" dirty="0"/>
              <a:t> </a:t>
            </a:r>
            <a:r>
              <a:rPr lang="en-GB" sz="3600" b="1" dirty="0" err="1"/>
              <a:t>kvarcnih</a:t>
            </a:r>
            <a:r>
              <a:rPr lang="en-GB" sz="3600" b="1" dirty="0"/>
              <a:t> </a:t>
            </a:r>
            <a:r>
              <a:rPr lang="en-GB" sz="3600" b="1" dirty="0" err="1"/>
              <a:t>čipova</a:t>
            </a:r>
            <a:endParaRPr lang="en-GB" sz="36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FAB2A6-981A-4B3E-9EF4-A181B4911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795806"/>
            <a:ext cx="11759199" cy="4506569"/>
          </a:xfrm>
        </p:spPr>
      </p:pic>
    </p:spTree>
    <p:extLst>
      <p:ext uri="{BB962C8B-B14F-4D97-AF65-F5344CB8AC3E}">
        <p14:creationId xmlns:p14="http://schemas.microsoft.com/office/powerpoint/2010/main" val="635822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93CC-0F12-45E0-A848-2317380A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Produkcija</a:t>
            </a:r>
            <a:r>
              <a:rPr lang="en-GB" sz="3600" b="1" dirty="0"/>
              <a:t> </a:t>
            </a:r>
            <a:r>
              <a:rPr lang="en-GB" sz="3600" b="1" dirty="0" err="1"/>
              <a:t>zlatnih</a:t>
            </a:r>
            <a:r>
              <a:rPr lang="en-GB" sz="3600" b="1" dirty="0"/>
              <a:t> </a:t>
            </a:r>
            <a:r>
              <a:rPr lang="en-GB" sz="3600" b="1" dirty="0" err="1"/>
              <a:t>kvarcnih</a:t>
            </a:r>
            <a:r>
              <a:rPr lang="en-GB" sz="3600" b="1" dirty="0"/>
              <a:t> </a:t>
            </a:r>
            <a:r>
              <a:rPr lang="en-GB" sz="3600" b="1" dirty="0" err="1"/>
              <a:t>čipova</a:t>
            </a:r>
            <a:endParaRPr lang="en-GB" sz="36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1AD815-3939-4BBC-B522-73674E003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4" y="1924051"/>
            <a:ext cx="10287892" cy="4438650"/>
          </a:xfrm>
        </p:spPr>
      </p:pic>
    </p:spTree>
    <p:extLst>
      <p:ext uri="{BB962C8B-B14F-4D97-AF65-F5344CB8AC3E}">
        <p14:creationId xmlns:p14="http://schemas.microsoft.com/office/powerpoint/2010/main" val="941557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93CC-0F12-45E0-A848-2317380A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Produkcija</a:t>
            </a:r>
            <a:r>
              <a:rPr lang="en-GB" sz="3600" b="1" dirty="0"/>
              <a:t> </a:t>
            </a:r>
            <a:r>
              <a:rPr lang="en-GB" sz="3600" b="1" dirty="0" err="1"/>
              <a:t>zlatnih</a:t>
            </a:r>
            <a:r>
              <a:rPr lang="en-GB" sz="3600" b="1" dirty="0"/>
              <a:t> </a:t>
            </a:r>
            <a:r>
              <a:rPr lang="en-GB" sz="3600" b="1" dirty="0" err="1"/>
              <a:t>kvarcnih</a:t>
            </a:r>
            <a:r>
              <a:rPr lang="en-GB" sz="3600" b="1" dirty="0"/>
              <a:t> </a:t>
            </a:r>
            <a:r>
              <a:rPr lang="en-GB" sz="3600" b="1" dirty="0" err="1"/>
              <a:t>čipova</a:t>
            </a:r>
            <a:endParaRPr lang="en-GB" sz="36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7D96D6-10B0-480C-A59E-99EE451DE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1947525"/>
            <a:ext cx="9563100" cy="4545349"/>
          </a:xfrm>
        </p:spPr>
      </p:pic>
    </p:spTree>
    <p:extLst>
      <p:ext uri="{BB962C8B-B14F-4D97-AF65-F5344CB8AC3E}">
        <p14:creationId xmlns:p14="http://schemas.microsoft.com/office/powerpoint/2010/main" val="268836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93CC-0F12-45E0-A848-2317380A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 </a:t>
            </a:r>
            <a:r>
              <a:rPr lang="en-GB" sz="3600" b="1" dirty="0" err="1"/>
              <a:t>Produkcija</a:t>
            </a:r>
            <a:r>
              <a:rPr lang="en-GB" sz="3600" b="1" dirty="0"/>
              <a:t> </a:t>
            </a:r>
            <a:r>
              <a:rPr lang="en-GB" sz="3600" b="1" dirty="0" err="1"/>
              <a:t>zlatnih</a:t>
            </a:r>
            <a:r>
              <a:rPr lang="en-GB" sz="3600" b="1" dirty="0"/>
              <a:t> </a:t>
            </a:r>
            <a:r>
              <a:rPr lang="en-GB" sz="3600" b="1" dirty="0" err="1"/>
              <a:t>kvarcnih</a:t>
            </a:r>
            <a:r>
              <a:rPr lang="en-GB" sz="3600" b="1" dirty="0"/>
              <a:t> </a:t>
            </a:r>
            <a:r>
              <a:rPr lang="en-GB" sz="3600" b="1" dirty="0" err="1"/>
              <a:t>čipova</a:t>
            </a:r>
            <a:endParaRPr lang="en-GB" sz="36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62B2AD-AB6A-4393-B5BE-770A4812D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37" y="2228851"/>
            <a:ext cx="9607822" cy="3182264"/>
          </a:xfrm>
        </p:spPr>
      </p:pic>
    </p:spTree>
    <p:extLst>
      <p:ext uri="{BB962C8B-B14F-4D97-AF65-F5344CB8AC3E}">
        <p14:creationId xmlns:p14="http://schemas.microsoft.com/office/powerpoint/2010/main" val="1475261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93CC-0F12-45E0-A848-2317380A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Produkcija</a:t>
            </a:r>
            <a:r>
              <a:rPr lang="en-GB" sz="3600" b="1" dirty="0"/>
              <a:t> </a:t>
            </a:r>
            <a:r>
              <a:rPr lang="en-GB" sz="3600" b="1" dirty="0" err="1"/>
              <a:t>zlatnih</a:t>
            </a:r>
            <a:r>
              <a:rPr lang="en-GB" sz="3600" b="1" dirty="0"/>
              <a:t> </a:t>
            </a:r>
            <a:r>
              <a:rPr lang="en-GB" sz="3600" b="1" dirty="0" err="1"/>
              <a:t>kvarcnih</a:t>
            </a:r>
            <a:r>
              <a:rPr lang="en-GB" sz="3600" b="1" dirty="0"/>
              <a:t> </a:t>
            </a:r>
            <a:r>
              <a:rPr lang="en-GB" sz="3600" b="1" dirty="0" err="1"/>
              <a:t>čipova</a:t>
            </a:r>
            <a:endParaRPr lang="en-GB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C2973-18DD-451B-A5EB-20B4EC32B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err="1"/>
              <a:t>Čip</a:t>
            </a:r>
            <a:r>
              <a:rPr lang="en-GB" dirty="0"/>
              <a:t> </a:t>
            </a:r>
            <a:r>
              <a:rPr lang="en-GB" dirty="0" err="1"/>
              <a:t>stavljamo</a:t>
            </a:r>
            <a:r>
              <a:rPr lang="en-GB" dirty="0"/>
              <a:t> u </a:t>
            </a:r>
            <a:r>
              <a:rPr lang="en-GB" dirty="0" err="1"/>
              <a:t>sterilnu</a:t>
            </a:r>
            <a:r>
              <a:rPr lang="en-GB" dirty="0"/>
              <a:t> </a:t>
            </a:r>
            <a:r>
              <a:rPr lang="en-GB" dirty="0" err="1"/>
              <a:t>kutijicu</a:t>
            </a:r>
            <a:r>
              <a:rPr lang="en-GB" dirty="0"/>
              <a:t> I </a:t>
            </a:r>
            <a:r>
              <a:rPr lang="en-GB" dirty="0" err="1"/>
              <a:t>čuvamo</a:t>
            </a:r>
            <a:r>
              <a:rPr lang="en-GB" dirty="0"/>
              <a:t> do </a:t>
            </a:r>
            <a:r>
              <a:rPr lang="en-GB" dirty="0" err="1"/>
              <a:t>uporabe</a:t>
            </a:r>
            <a:r>
              <a:rPr lang="en-GB" dirty="0"/>
              <a:t>            </a:t>
            </a:r>
            <a:r>
              <a:rPr lang="en-GB" dirty="0" err="1"/>
              <a:t>zaštita</a:t>
            </a:r>
            <a:r>
              <a:rPr lang="en-GB" dirty="0"/>
              <a:t> od </a:t>
            </a:r>
            <a:r>
              <a:rPr lang="en-GB" dirty="0" err="1"/>
              <a:t>kontaminacije</a:t>
            </a: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U </a:t>
            </a:r>
            <a:r>
              <a:rPr lang="en-GB" dirty="0" err="1"/>
              <a:t>procesu</a:t>
            </a:r>
            <a:r>
              <a:rPr lang="en-GB" dirty="0"/>
              <a:t> </a:t>
            </a:r>
            <a:r>
              <a:rPr lang="en-GB" dirty="0" err="1"/>
              <a:t>očekujemo</a:t>
            </a:r>
            <a:r>
              <a:rPr lang="en-GB" dirty="0"/>
              <a:t> </a:t>
            </a:r>
            <a:r>
              <a:rPr lang="en-GB" dirty="0" err="1"/>
              <a:t>lokalno</a:t>
            </a:r>
            <a:r>
              <a:rPr lang="en-GB" dirty="0"/>
              <a:t> </a:t>
            </a:r>
            <a:r>
              <a:rPr lang="en-GB" dirty="0" err="1"/>
              <a:t>ravno</a:t>
            </a:r>
            <a:r>
              <a:rPr lang="en-GB" dirty="0"/>
              <a:t> </a:t>
            </a:r>
            <a:r>
              <a:rPr lang="en-GB" dirty="0" err="1"/>
              <a:t>zlato</a:t>
            </a:r>
            <a:r>
              <a:rPr lang="en-GB" dirty="0"/>
              <a:t>                   </a:t>
            </a:r>
            <a:r>
              <a:rPr lang="en-GB" dirty="0" err="1"/>
              <a:t>provjera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AFM-u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err="1"/>
              <a:t>Ravni</a:t>
            </a:r>
            <a:r>
              <a:rPr lang="en-GB" dirty="0"/>
              <a:t> </a:t>
            </a:r>
            <a:r>
              <a:rPr lang="en-GB" dirty="0" err="1"/>
              <a:t>zlatni</a:t>
            </a:r>
            <a:r>
              <a:rPr lang="en-GB" dirty="0"/>
              <a:t> </a:t>
            </a:r>
            <a:r>
              <a:rPr lang="en-GB" dirty="0" err="1"/>
              <a:t>kvarcni</a:t>
            </a:r>
            <a:r>
              <a:rPr lang="en-GB" dirty="0"/>
              <a:t> </a:t>
            </a:r>
            <a:r>
              <a:rPr lang="en-GB" dirty="0" err="1"/>
              <a:t>čipov</a:t>
            </a:r>
            <a:r>
              <a:rPr lang="en-GB" dirty="0"/>
              <a:t> </a:t>
            </a:r>
            <a:r>
              <a:rPr lang="en-GB" dirty="0" err="1"/>
              <a:t>pogodni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uporabu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QCM-u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1D5397-07E8-4E51-A045-156663502F85}"/>
              </a:ext>
            </a:extLst>
          </p:cNvPr>
          <p:cNvCxnSpPr>
            <a:cxnSpLocks/>
          </p:cNvCxnSpPr>
          <p:nvPr/>
        </p:nvCxnSpPr>
        <p:spPr>
          <a:xfrm flipV="1">
            <a:off x="8858250" y="2095500"/>
            <a:ext cx="73851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F28CEC-5D30-4E79-97CD-2ED92A3B1DA8}"/>
              </a:ext>
            </a:extLst>
          </p:cNvPr>
          <p:cNvCxnSpPr/>
          <p:nvPr/>
        </p:nvCxnSpPr>
        <p:spPr>
          <a:xfrm>
            <a:off x="7395099" y="2982897"/>
            <a:ext cx="9676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996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426</Words>
  <Application>Microsoft Office PowerPoint</Application>
  <PresentationFormat>Widescreen</PresentationFormat>
  <Paragraphs>122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Hibridizacija DNA na atomski ravnom zlatu </vt:lpstr>
      <vt:lpstr>Sažetak</vt:lpstr>
      <vt:lpstr>Motivacija</vt:lpstr>
      <vt:lpstr>Produkcija zlatnih kvarcnih čipova</vt:lpstr>
      <vt:lpstr>Produkcija zlatnih kvarcnih čipova</vt:lpstr>
      <vt:lpstr>Produkcija zlatnih kvarcnih čipova</vt:lpstr>
      <vt:lpstr>Produkcija zlatnih kvarcnih čipova</vt:lpstr>
      <vt:lpstr> Produkcija zlatnih kvarcnih čipova</vt:lpstr>
      <vt:lpstr>Produkcija zlatnih kvarcnih čipova</vt:lpstr>
      <vt:lpstr>Produkcija zlatnih kvarcnih čipova</vt:lpstr>
      <vt:lpstr>QCM (Quartz crystal microbalance)</vt:lpstr>
      <vt:lpstr>QCM (Quartz crystal microbalance)</vt:lpstr>
      <vt:lpstr>QCM (Quartz crystal microbalance)</vt:lpstr>
      <vt:lpstr>QCM (Quartz crystal microbalance)</vt:lpstr>
      <vt:lpstr>AFM (Atomic force microscopy)</vt:lpstr>
      <vt:lpstr>AFM (Atomic force microscopy)</vt:lpstr>
      <vt:lpstr>Proces i rezultati</vt:lpstr>
      <vt:lpstr>Proces i rezultati</vt:lpstr>
      <vt:lpstr>Proces i rezultati</vt:lpstr>
      <vt:lpstr>Proces i rezultati</vt:lpstr>
      <vt:lpstr>Zaključak</vt:lpstr>
      <vt:lpstr>Što dalje?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Hibridizacija DNA na atomski ravnom zlatu</dc:title>
  <dc:creator>baturj93@gmail.com</dc:creator>
  <cp:lastModifiedBy>baturj93@gmail.com</cp:lastModifiedBy>
  <cp:revision>16</cp:revision>
  <dcterms:created xsi:type="dcterms:W3CDTF">2018-01-25T17:18:49Z</dcterms:created>
  <dcterms:modified xsi:type="dcterms:W3CDTF">2018-01-25T21:21:45Z</dcterms:modified>
</cp:coreProperties>
</file>