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0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ek" initials="T" lastIdx="4" clrIdx="0">
    <p:extLst>
      <p:ext uri="{19B8F6BF-5375-455C-9EA6-DF929625EA0E}">
        <p15:presenceInfo xmlns:p15="http://schemas.microsoft.com/office/powerpoint/2012/main" userId="Tom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4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1A26C-5E5B-47C7-91FA-604BB3A041CA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2F25B-54BD-4DCE-8156-CFCC287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1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0B0D4-B22B-4D4B-835D-42D889F3C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4DE24-22EE-4745-9B80-5EE891901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0931E-2F19-47A2-B41F-CEF3D4866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D84FE-D55A-4C11-B8EF-865DACC2F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98F3-1AFE-4B18-9B0F-687589ECB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3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9CAC0-3513-4D0C-A607-B59A6ED8E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ED6345-F3D4-41ED-9486-4AB17BFCE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72246-9872-4C1B-B8F1-60CBD2B71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67439-D4B7-4A5C-88D3-E2DDDD44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151F4-0823-40D8-B9C4-6DA6A7F7E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F2B7F-E2E5-448C-9F62-4DF5605C0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6FA21-1177-4BEC-B785-3B64F6423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F6508-060E-4F7D-824D-5FB55C52C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FA0E0-BB87-405E-B7FD-7C84EAE02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06A88-D174-4F35-999B-49F2DA75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7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A2184-D15F-4C2C-BF3E-24D1ABD88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CE5CD-8C66-4B4D-A179-1D764B83D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A7FA4-9C4E-4789-95B4-736938AE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5F7D3-D4D6-41D2-8C64-0BDFB5421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91661-2D39-41FD-BB79-F72313D5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3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DE0BC-0DCF-44AD-BA1C-EBB69CF45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646A1-D35A-44F6-BBAC-25C7D9EBF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559E5-DB45-47CA-BD39-D2BEC80B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93E69-2035-4C25-8BFC-0C82BD4A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B3D89-4D8A-4D6E-82C8-BEA54C1E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23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32C78-A76C-42D4-9FF0-613F8B5FA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3C806-D33B-4521-9F4F-B778D77CF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6027A-31AD-4D7F-8676-3505D99C0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36B37-634B-400A-9FF8-C752A0D3B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177D3-8290-4595-B1BC-D8B7712B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A00A0-2D94-4D90-9E2A-02A277D1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2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23B4D-4F1E-482E-9AB4-3CAEDA21A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5F795-D258-417A-9EE4-FBF0E277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A4A2E-A606-433D-AD48-30F54766F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3F839D-7A82-47D9-B941-F2BC0B9A2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5CF661-CA4D-4E52-AFAC-D8F1169B22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2F5E3-F904-4F1F-974A-9AE792BB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DDC20-B9B9-4295-B32B-0D43AC05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44FD0F-78FA-4BF7-9258-4440DEA0C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80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FCC7C-7DD8-4E4E-B5BD-EB796F7C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3E05E0-4567-4D70-8491-6FE95D46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4A130-145F-4B18-B17E-EF4B7FE2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32332-E1B7-4A6F-B602-6EB42824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87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2EE5E3-E6A8-4451-834F-E9AD1E2D3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3F41F7-49E9-47CD-8610-AB90112B3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FD0B5-EEFE-4C22-B7DB-9DE5C89C2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77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B2E2B-5CEE-4CC9-A42C-7AAF50DF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9B9B1-A2B2-4C41-BC3C-C44796B5F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91E987-1928-4E0C-9654-582040FA8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D13F2-AA2D-45DA-AC05-CC9E8039A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53BE6-BD16-4006-9E80-B783E111E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DE989-72B4-47F0-96B3-AD9C8DEC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4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3629B-DAB2-4228-9832-08664727B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E5F290-50F0-43C4-B0D1-A2BAEF05AD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5105D-A393-4731-95D9-422FECD5B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8092D-153C-474B-B223-122B0FC85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58A7B-8624-4C3B-8A25-B79EA0E0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68C73-A1C2-48B6-9297-36AB0409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9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0EF54B-8646-4025-BD8D-61E41461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19E64-84AE-4099-9851-F816346DC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39484-96BA-4712-83E2-E3A029F0A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C685-2D1E-4F0D-ABF2-01C2A9928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81F91-B320-435C-A632-E08120760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3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73A7AE6A-13DE-428E-9B51-91C197852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214313"/>
            <a:ext cx="10058400" cy="1143000"/>
          </a:xfrm>
          <a:ln w="28575">
            <a:solidFill>
              <a:schemeClr val="accent1"/>
            </a:solidFill>
            <a:round/>
          </a:ln>
        </p:spPr>
        <p:txBody>
          <a:bodyPr>
            <a:normAutofit lnSpcReduction="10000"/>
          </a:bodyPr>
          <a:lstStyle/>
          <a:p>
            <a:r>
              <a:rPr lang="en-US" sz="4000" b="1" dirty="0" err="1"/>
              <a:t>Implementacija</a:t>
            </a:r>
            <a:r>
              <a:rPr lang="en-US" sz="4000" b="1" dirty="0"/>
              <a:t> </a:t>
            </a:r>
            <a:r>
              <a:rPr lang="en-US" sz="4000" b="1" dirty="0" err="1"/>
              <a:t>nuklearnih</a:t>
            </a:r>
            <a:r>
              <a:rPr lang="en-US" sz="4000" b="1" dirty="0"/>
              <a:t> </a:t>
            </a:r>
            <a:r>
              <a:rPr lang="en-US" sz="4000" b="1" dirty="0" err="1"/>
              <a:t>energijskih</a:t>
            </a:r>
            <a:r>
              <a:rPr lang="en-US" sz="4000" b="1" dirty="0"/>
              <a:t> </a:t>
            </a:r>
            <a:r>
              <a:rPr lang="en-US" sz="4000" b="1" dirty="0" err="1"/>
              <a:t>funkcionala</a:t>
            </a:r>
            <a:r>
              <a:rPr lang="en-US" sz="4000" b="1" dirty="0"/>
              <a:t> gusto</a:t>
            </a:r>
            <a:r>
              <a:rPr lang="hr-HR" sz="4000" b="1" dirty="0"/>
              <a:t>ć</a:t>
            </a:r>
            <a:r>
              <a:rPr lang="en-US" sz="4000" b="1" dirty="0"/>
              <a:t>e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A6EA5E-BBFF-42DC-BA0E-4A5364D64096}"/>
              </a:ext>
            </a:extLst>
          </p:cNvPr>
          <p:cNvSpPr txBox="1"/>
          <p:nvPr/>
        </p:nvSpPr>
        <p:spPr>
          <a:xfrm>
            <a:off x="990599" y="1652631"/>
            <a:ext cx="1073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Jezgru opisujemo kao sustav neovisnih Diracovih čestica u srednjem potencijalu koji potječe od međudjelovanja          izmjenom mezona i fotona, s Lagrangijanom: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F66B46-F1DE-478E-93BC-F7376F192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883" y="2298962"/>
            <a:ext cx="4088941" cy="521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B95E76-313C-4161-834D-7B4EE2C4D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883" y="3038787"/>
            <a:ext cx="3579199" cy="5458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86AC01-3ACC-463B-8A68-FE5BF130C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110" y="4039907"/>
            <a:ext cx="5866972" cy="12249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3721AC-DC36-4118-86CA-3A51D4163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797" y="5572268"/>
            <a:ext cx="9670153" cy="6001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8EDEA7-37A7-4838-9CF5-AFF4EAABD3B2}"/>
              </a:ext>
            </a:extLst>
          </p:cNvPr>
          <p:cNvSpPr txBox="1"/>
          <p:nvPr/>
        </p:nvSpPr>
        <p:spPr>
          <a:xfrm>
            <a:off x="990599" y="3038787"/>
            <a:ext cx="290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-fermioni, kinetički član :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B21A0F-FA5C-45E5-BC64-534718CB7566}"/>
              </a:ext>
            </a:extLst>
          </p:cNvPr>
          <p:cNvSpPr txBox="1"/>
          <p:nvPr/>
        </p:nvSpPr>
        <p:spPr>
          <a:xfrm>
            <a:off x="990599" y="4175884"/>
            <a:ext cx="2655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-bozoni, kinetički član: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C4A819-5807-4164-905A-828668E541D5}"/>
              </a:ext>
            </a:extLst>
          </p:cNvPr>
          <p:cNvSpPr txBox="1"/>
          <p:nvPr/>
        </p:nvSpPr>
        <p:spPr>
          <a:xfrm>
            <a:off x="990599" y="5177265"/>
            <a:ext cx="382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-tenzori polja: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45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658246-99BC-4BD1-A2A2-E9A75EDA3E64}"/>
              </a:ext>
            </a:extLst>
          </p:cNvPr>
          <p:cNvSpPr txBox="1"/>
          <p:nvPr/>
        </p:nvSpPr>
        <p:spPr>
          <a:xfrm>
            <a:off x="759125" y="241540"/>
            <a:ext cx="681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Što se uopće razvija?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54838A-FF3B-43D4-B1A9-003C0F50E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25" y="610872"/>
            <a:ext cx="9964541" cy="10574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56E84E-9495-42F9-B008-DBF95D1705AF}"/>
              </a:ext>
            </a:extLst>
          </p:cNvPr>
          <p:cNvSpPr txBox="1"/>
          <p:nvPr/>
        </p:nvSpPr>
        <p:spPr>
          <a:xfrm>
            <a:off x="759125" y="1645813"/>
            <a:ext cx="515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Kako ograničiti sumu? --- </a:t>
            </a:r>
            <a:r>
              <a:rPr lang="hr-HR" b="1" dirty="0"/>
              <a:t>SPURIOZNA STANJA</a:t>
            </a:r>
            <a:r>
              <a:rPr lang="hr-HR" dirty="0"/>
              <a:t>!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91B0A8-9A04-4FD2-9F9E-05A358781D6B}"/>
              </a:ext>
            </a:extLst>
          </p:cNvPr>
          <p:cNvSpPr txBox="1"/>
          <p:nvPr/>
        </p:nvSpPr>
        <p:spPr>
          <a:xfrm>
            <a:off x="759125" y="2060340"/>
            <a:ext cx="1031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Veliku komponentu razvijamo po svim mogućim                                                             tako da glavni oscilatorski kvantni broj ne prelazi neki zadani broj (obično se koristi 12):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3077BE-CFA2-4CDB-BF73-0A46E4EB0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894" y="2015145"/>
            <a:ext cx="2663505" cy="3810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EF6A08-7AD9-4914-BD43-1212D5DEE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065" y="2751866"/>
            <a:ext cx="4230660" cy="4225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A404DD-DAA6-4493-8695-5A992158DB11}"/>
              </a:ext>
            </a:extLst>
          </p:cNvPr>
          <p:cNvSpPr txBox="1"/>
          <p:nvPr/>
        </p:nvSpPr>
        <p:spPr>
          <a:xfrm>
            <a:off x="759125" y="3428999"/>
            <a:ext cx="1057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Malu komponentu razvijamo po svim mogućim                                                            tako da glavni oscilatorski</a:t>
            </a:r>
          </a:p>
          <a:p>
            <a:r>
              <a:rPr lang="hr-HR" dirty="0"/>
              <a:t>Kvantni broj ne prelazi:     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D88737B-D854-4D02-BFE7-7C2008E72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893" y="3359836"/>
            <a:ext cx="2663505" cy="4395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7309A9-4644-422C-8DCF-60A14F5684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7839" y="3909348"/>
            <a:ext cx="4939764" cy="4818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C2115AA-4E6E-44F1-9F7E-BC6FC3211CCD}"/>
              </a:ext>
            </a:extLst>
          </p:cNvPr>
          <p:cNvSpPr txBox="1"/>
          <p:nvPr/>
        </p:nvSpPr>
        <p:spPr>
          <a:xfrm>
            <a:off x="759125" y="4865298"/>
            <a:ext cx="9964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Razvijamo samo po stanjima s pozitivnim angularnim momentom zbog invarijantnosti na vremenski obrat! Ako nam negdje trebaju i negativna stanja (primjerice u gustoćama) samo dodajemo faktor x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0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D9FBA-89FB-48F9-A1A4-44045C31CF26}"/>
              </a:ext>
            </a:extLst>
          </p:cNvPr>
          <p:cNvSpPr txBox="1"/>
          <p:nvPr/>
        </p:nvSpPr>
        <p:spPr>
          <a:xfrm>
            <a:off x="759126" y="126500"/>
            <a:ext cx="998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Zbog invarijatnosti operatora na                 simetriju, uređenu bazu organiziramo po </a:t>
            </a:r>
            <a:r>
              <a:rPr lang="hr-HR" sz="2800" b="1" dirty="0"/>
              <a:t>blokovima</a:t>
            </a:r>
            <a:r>
              <a:rPr lang="hr-HR" dirty="0"/>
              <a:t>: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6A2FB-EB83-4042-AF87-22FC7F205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151" y="102119"/>
            <a:ext cx="681485" cy="560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903F4E-4DEA-428A-A6FE-60442C531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122" y="709526"/>
            <a:ext cx="6487064" cy="896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0EBAE2-234C-4E64-8DD7-D65CFBB08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586" y="1745593"/>
            <a:ext cx="5222798" cy="2265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62F0F2-344A-4E53-8CF7-32232761D4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0122" y="1745593"/>
            <a:ext cx="2389514" cy="6048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CB9939-0816-45F1-BF30-CE1262A60091}"/>
              </a:ext>
            </a:extLst>
          </p:cNvPr>
          <p:cNvSpPr txBox="1"/>
          <p:nvPr/>
        </p:nvSpPr>
        <p:spPr>
          <a:xfrm>
            <a:off x="724619" y="1811547"/>
            <a:ext cx="6487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Primjer: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BD9243-F2A2-43B0-B3D4-187E3F6A624C}"/>
              </a:ext>
            </a:extLst>
          </p:cNvPr>
          <p:cNvCxnSpPr/>
          <p:nvPr/>
        </p:nvCxnSpPr>
        <p:spPr>
          <a:xfrm flipH="1">
            <a:off x="4244196" y="3209026"/>
            <a:ext cx="2794959" cy="219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37D42F1-59BE-4504-B1F6-AD673F920CBA}"/>
              </a:ext>
            </a:extLst>
          </p:cNvPr>
          <p:cNvSpPr txBox="1"/>
          <p:nvPr/>
        </p:nvSpPr>
        <p:spPr>
          <a:xfrm>
            <a:off x="1324156" y="3070045"/>
            <a:ext cx="3545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Paritet male komponente je suprotan od velike (operator pariteta je gamma matrica)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AC7E018-7FBD-4F84-AAF4-3B6B166D6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4701" y="4622425"/>
            <a:ext cx="5922485" cy="8977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AC635F1-81B6-401D-BFF1-A3E9E80349D8}"/>
              </a:ext>
            </a:extLst>
          </p:cNvPr>
          <p:cNvSpPr txBox="1"/>
          <p:nvPr/>
        </p:nvSpPr>
        <p:spPr>
          <a:xfrm>
            <a:off x="776378" y="4155369"/>
            <a:ext cx="1064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Mezonska kratkodosežna (Yukawa) polja razvijamo po stanjima s +1 paritetom i angularnim momentom 0: 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6345DF1-BD9C-48A4-80E3-E47779547E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2238" y="5290580"/>
            <a:ext cx="4130121" cy="3272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2A6AFF-ED22-44EA-B5EC-CB2CFD828C00}"/>
              </a:ext>
            </a:extLst>
          </p:cNvPr>
          <p:cNvSpPr txBox="1"/>
          <p:nvPr/>
        </p:nvSpPr>
        <p:spPr>
          <a:xfrm>
            <a:off x="776378" y="5883215"/>
            <a:ext cx="797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Coulombovo polje koje je dalekodosežno moramo direktno integrirati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0177943-A7D9-4AD5-8A2B-B675DDF7477F}"/>
              </a:ext>
            </a:extLst>
          </p:cNvPr>
          <p:cNvCxnSpPr/>
          <p:nvPr/>
        </p:nvCxnSpPr>
        <p:spPr>
          <a:xfrm>
            <a:off x="10075653" y="605453"/>
            <a:ext cx="792191" cy="308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722E7E1-4CD2-4FDB-9AAE-EB6E4D47CA7E}"/>
              </a:ext>
            </a:extLst>
          </p:cNvPr>
          <p:cNvSpPr txBox="1"/>
          <p:nvPr/>
        </p:nvSpPr>
        <p:spPr>
          <a:xfrm>
            <a:off x="10312384" y="931180"/>
            <a:ext cx="174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Složenost pada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30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61596B-5B17-4D46-A37C-CB22D9BDA70F}"/>
              </a:ext>
            </a:extLst>
          </p:cNvPr>
          <p:cNvSpPr txBox="1"/>
          <p:nvPr/>
        </p:nvSpPr>
        <p:spPr>
          <a:xfrm>
            <a:off x="862642" y="276045"/>
            <a:ext cx="8781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Integro-diferencijalnu</a:t>
            </a:r>
            <a:r>
              <a:rPr lang="en-US" dirty="0"/>
              <a:t> </a:t>
            </a:r>
            <a:r>
              <a:rPr lang="en-US" dirty="0" err="1"/>
              <a:t>jednadžbu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hr-HR" dirty="0"/>
              <a:t>ć</a:t>
            </a:r>
            <a:r>
              <a:rPr lang="en-US" dirty="0"/>
              <a:t>e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razvojem</a:t>
            </a:r>
            <a:r>
              <a:rPr lang="en-US" dirty="0"/>
              <a:t> u </a:t>
            </a:r>
            <a:r>
              <a:rPr lang="en-US" dirty="0" err="1"/>
              <a:t>bazi</a:t>
            </a:r>
            <a:r>
              <a:rPr lang="hr-HR" dirty="0"/>
              <a:t>:</a:t>
            </a:r>
          </a:p>
          <a:p>
            <a:r>
              <a:rPr lang="en-US" dirty="0" err="1"/>
              <a:t>svesti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matri</a:t>
            </a:r>
            <a:r>
              <a:rPr lang="hr-HR" dirty="0"/>
              <a:t>č</a:t>
            </a:r>
            <a:r>
              <a:rPr lang="en-US" dirty="0"/>
              <a:t>nu </a:t>
            </a:r>
            <a:r>
              <a:rPr lang="en-US" dirty="0" err="1"/>
              <a:t>jednadžbu</a:t>
            </a:r>
            <a:r>
              <a:rPr lang="en-US" dirty="0"/>
              <a:t> (</a:t>
            </a:r>
            <a:r>
              <a:rPr lang="en-US" dirty="0" err="1"/>
              <a:t>pogodnu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hr-HR" dirty="0"/>
              <a:t>č</a:t>
            </a:r>
            <a:r>
              <a:rPr lang="en-US" dirty="0" err="1"/>
              <a:t>unanje</a:t>
            </a:r>
            <a:r>
              <a:rPr lang="en-US" dirty="0"/>
              <a:t>) u </a:t>
            </a:r>
            <a:endParaRPr lang="hr-HR" dirty="0"/>
          </a:p>
          <a:p>
            <a:r>
              <a:rPr lang="en-US" dirty="0" err="1"/>
              <a:t>prostoru</a:t>
            </a:r>
            <a:r>
              <a:rPr lang="en-US" dirty="0"/>
              <a:t> </a:t>
            </a:r>
            <a:r>
              <a:rPr lang="en-US" dirty="0" err="1"/>
              <a:t>koeﬁcijenata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b="1" dirty="0"/>
              <a:t>- </a:t>
            </a:r>
            <a:r>
              <a:rPr lang="en-US" b="1" dirty="0" err="1"/>
              <a:t>konﬁguracijski</a:t>
            </a:r>
            <a:r>
              <a:rPr lang="en-US" b="1" dirty="0"/>
              <a:t> </a:t>
            </a:r>
            <a:r>
              <a:rPr lang="en-US" b="1" dirty="0" err="1"/>
              <a:t>prostor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9DC7C-791E-4B31-906F-0A3251540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615" y="292471"/>
            <a:ext cx="3954978" cy="4452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C27B4F-FE20-43BA-B72F-5355AB799604}"/>
              </a:ext>
            </a:extLst>
          </p:cNvPr>
          <p:cNvSpPr txBox="1"/>
          <p:nvPr/>
        </p:nvSpPr>
        <p:spPr>
          <a:xfrm>
            <a:off x="862642" y="1604513"/>
            <a:ext cx="5089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RHB u konf. prostoru: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525FBF-3077-4943-885D-72DC637D0951}"/>
              </a:ext>
            </a:extLst>
          </p:cNvPr>
          <p:cNvSpPr txBox="1"/>
          <p:nvPr/>
        </p:nvSpPr>
        <p:spPr>
          <a:xfrm>
            <a:off x="862642" y="3891658"/>
            <a:ext cx="590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Definicije podmatrica su: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00B6C3-B194-401B-AE9F-4BD57DEDA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32" y="4440704"/>
            <a:ext cx="8448136" cy="9728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F66CCD-5F73-41BA-A40E-A0920B0457FC}"/>
              </a:ext>
            </a:extLst>
          </p:cNvPr>
          <p:cNvSpPr txBox="1"/>
          <p:nvPr/>
        </p:nvSpPr>
        <p:spPr>
          <a:xfrm>
            <a:off x="862642" y="5585184"/>
            <a:ext cx="526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Treba izračunati u bazi QHO.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C12E2E-B84B-47E4-BD6D-441AADB18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742" y="1560507"/>
            <a:ext cx="8321616" cy="213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26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708279-84EB-475C-80CC-975CE1EF033B}"/>
              </a:ext>
            </a:extLst>
          </p:cNvPr>
          <p:cNvSpPr txBox="1"/>
          <p:nvPr/>
        </p:nvSpPr>
        <p:spPr>
          <a:xfrm>
            <a:off x="810883" y="310551"/>
            <a:ext cx="772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Samo konačni rezultati: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89FCB7-728C-444A-85F0-8B06E7F6A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813" y="849729"/>
            <a:ext cx="8405553" cy="20075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7F8435-97FF-41DA-BAD5-0EBD9EBE3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0" y="3429000"/>
            <a:ext cx="8721697" cy="2713012"/>
          </a:xfrm>
          <a:prstGeom prst="rect">
            <a:avLst/>
          </a:prstGeom>
        </p:spPr>
      </p:pic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6FD0EF28-8A8E-4146-9228-D918CC20502D}"/>
              </a:ext>
            </a:extLst>
          </p:cNvPr>
          <p:cNvSpPr/>
          <p:nvPr/>
        </p:nvSpPr>
        <p:spPr>
          <a:xfrm>
            <a:off x="7660257" y="2857286"/>
            <a:ext cx="3481023" cy="81756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2DF6DA-F8B6-43C8-AE4D-7BC6FB057F42}"/>
              </a:ext>
            </a:extLst>
          </p:cNvPr>
          <p:cNvSpPr txBox="1"/>
          <p:nvPr/>
        </p:nvSpPr>
        <p:spPr>
          <a:xfrm>
            <a:off x="10339023" y="2487954"/>
            <a:ext cx="160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V(r)+S(r)</a:t>
            </a:r>
            <a:endParaRPr lang="en-US" dirty="0"/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DF500B0C-E0C6-42D1-BF3A-ECC3375443C9}"/>
              </a:ext>
            </a:extLst>
          </p:cNvPr>
          <p:cNvSpPr/>
          <p:nvPr/>
        </p:nvSpPr>
        <p:spPr>
          <a:xfrm>
            <a:off x="6763109" y="5313872"/>
            <a:ext cx="4019910" cy="53483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23D9AA-A415-480B-8ED6-CF665F8F0939}"/>
              </a:ext>
            </a:extLst>
          </p:cNvPr>
          <p:cNvSpPr txBox="1"/>
          <p:nvPr/>
        </p:nvSpPr>
        <p:spPr>
          <a:xfrm>
            <a:off x="10049773" y="4944540"/>
            <a:ext cx="146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V(r)-S(r)</a:t>
            </a:r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29E9F8D-2265-4E5A-AE63-A858563FB7B7}"/>
              </a:ext>
            </a:extLst>
          </p:cNvPr>
          <p:cNvSpPr/>
          <p:nvPr/>
        </p:nvSpPr>
        <p:spPr>
          <a:xfrm>
            <a:off x="810883" y="1311215"/>
            <a:ext cx="63493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9D6EB53-BE7E-43D8-A724-DF997B8629DF}"/>
              </a:ext>
            </a:extLst>
          </p:cNvPr>
          <p:cNvSpPr/>
          <p:nvPr/>
        </p:nvSpPr>
        <p:spPr>
          <a:xfrm>
            <a:off x="810883" y="3861758"/>
            <a:ext cx="63493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63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DAC48F-DD2B-420A-BBA5-6CE4B7D5F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166" y="2595704"/>
            <a:ext cx="6056969" cy="854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8052DB-B603-4A66-A838-A0CAE2081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746" y="450609"/>
            <a:ext cx="7642709" cy="2194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C56186-D55A-45CA-B19B-5A3ACE879E5E}"/>
              </a:ext>
            </a:extLst>
          </p:cNvPr>
          <p:cNvSpPr txBox="1"/>
          <p:nvPr/>
        </p:nvSpPr>
        <p:spPr>
          <a:xfrm>
            <a:off x="327804" y="154340"/>
            <a:ext cx="484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Kinetički</a:t>
            </a:r>
            <a:r>
              <a:rPr lang="hr-HR" dirty="0"/>
              <a:t> dio: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6D8185-60E5-4FD1-A47B-9E7C67761B78}"/>
              </a:ext>
            </a:extLst>
          </p:cNvPr>
          <p:cNvSpPr txBox="1"/>
          <p:nvPr/>
        </p:nvSpPr>
        <p:spPr>
          <a:xfrm>
            <a:off x="327804" y="3743965"/>
            <a:ext cx="6056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Matrični elementi </a:t>
            </a:r>
            <a:r>
              <a:rPr lang="hr-HR" b="1" dirty="0"/>
              <a:t>sparivanja</a:t>
            </a:r>
            <a:r>
              <a:rPr lang="hr-HR" dirty="0"/>
              <a:t>: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429495-87D9-44CD-B524-9DF9A517D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641" y="3763632"/>
            <a:ext cx="5075632" cy="7257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218E6D-9762-4D3C-B18B-559E52D09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434" y="4732346"/>
            <a:ext cx="6757358" cy="151727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2B3714-E746-49D4-8C4D-686381E44F80}"/>
              </a:ext>
            </a:extLst>
          </p:cNvPr>
          <p:cNvCxnSpPr/>
          <p:nvPr/>
        </p:nvCxnSpPr>
        <p:spPr>
          <a:xfrm>
            <a:off x="6262777" y="5210355"/>
            <a:ext cx="26684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1B334C9-6E5B-4042-B0CE-A8EDB22B4B50}"/>
              </a:ext>
            </a:extLst>
          </p:cNvPr>
          <p:cNvSpPr txBox="1"/>
          <p:nvPr/>
        </p:nvSpPr>
        <p:spPr>
          <a:xfrm>
            <a:off x="8931215" y="5167818"/>
            <a:ext cx="2191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Talmi-Moshinsky zagrade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820F57-543A-4FFC-8A30-69923DBF7B8D}"/>
              </a:ext>
            </a:extLst>
          </p:cNvPr>
          <p:cNvCxnSpPr/>
          <p:nvPr/>
        </p:nvCxnSpPr>
        <p:spPr>
          <a:xfrm>
            <a:off x="9126747" y="3911277"/>
            <a:ext cx="4939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60A586-4609-4F64-B94D-0C2CB75390CF}"/>
              </a:ext>
            </a:extLst>
          </p:cNvPr>
          <p:cNvSpPr txBox="1"/>
          <p:nvPr/>
        </p:nvSpPr>
        <p:spPr>
          <a:xfrm>
            <a:off x="9604076" y="3757189"/>
            <a:ext cx="258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Separirana forma!!!</a:t>
            </a:r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9470CAC-3311-49AF-8CFC-8A4F4FCF3271}"/>
              </a:ext>
            </a:extLst>
          </p:cNvPr>
          <p:cNvSpPr/>
          <p:nvPr/>
        </p:nvSpPr>
        <p:spPr>
          <a:xfrm>
            <a:off x="1653816" y="602756"/>
            <a:ext cx="63493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2CDE170-9C97-4682-B0FD-1087930D92EB}"/>
              </a:ext>
            </a:extLst>
          </p:cNvPr>
          <p:cNvSpPr/>
          <p:nvPr/>
        </p:nvSpPr>
        <p:spPr>
          <a:xfrm>
            <a:off x="3349237" y="3911277"/>
            <a:ext cx="63493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65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8F20A-A075-4A3E-90E6-97D7C0FADA6C}"/>
              </a:ext>
            </a:extLst>
          </p:cNvPr>
          <p:cNvSpPr txBox="1"/>
          <p:nvPr/>
        </p:nvSpPr>
        <p:spPr>
          <a:xfrm>
            <a:off x="586596" y="310551"/>
            <a:ext cx="89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Svojstveni problem u konf. prostoru rješavamo samosuglasno u iteracijama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76AA45-B2C9-4441-B3F2-EC0F2156FFB1}"/>
              </a:ext>
            </a:extLst>
          </p:cNvPr>
          <p:cNvSpPr txBox="1"/>
          <p:nvPr/>
        </p:nvSpPr>
        <p:spPr>
          <a:xfrm>
            <a:off x="586596" y="828136"/>
            <a:ext cx="514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Inicijalizacija: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12080B-3D62-452C-A115-7454E5309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264" y="828136"/>
            <a:ext cx="7447472" cy="12102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6E5B07-7DB5-4793-A7D1-17047CC4C7A5}"/>
              </a:ext>
            </a:extLst>
          </p:cNvPr>
          <p:cNvSpPr txBox="1"/>
          <p:nvPr/>
        </p:nvSpPr>
        <p:spPr>
          <a:xfrm>
            <a:off x="707366" y="1888840"/>
            <a:ext cx="10921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Woods-Saxon potencijali za podmatrica A i C (za Coulombov doprinos jezgru aproksimiramo nabijenom kuglom)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A6E307-9922-4772-92E4-6B69FD1821DF}"/>
              </a:ext>
            </a:extLst>
          </p:cNvPr>
          <p:cNvSpPr txBox="1"/>
          <p:nvPr/>
        </p:nvSpPr>
        <p:spPr>
          <a:xfrm>
            <a:off x="707366" y="2301649"/>
            <a:ext cx="729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Inicijalno sparivanje odabiremo </a:t>
            </a:r>
            <a:r>
              <a:rPr lang="hr-HR" b="1" dirty="0"/>
              <a:t>monopolan</a:t>
            </a:r>
            <a:r>
              <a:rPr lang="hr-HR" dirty="0"/>
              <a:t> pairing jakosti 1MeV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35A7F-C26E-4E7B-9828-9AA6B6F3643A}"/>
              </a:ext>
            </a:extLst>
          </p:cNvPr>
          <p:cNvSpPr txBox="1"/>
          <p:nvPr/>
        </p:nvSpPr>
        <p:spPr>
          <a:xfrm>
            <a:off x="586596" y="2781480"/>
            <a:ext cx="1126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 i-toj iteraciji, dijagonaliziramo RHB matrice tako da podesimo točan kemijski potencijal (metoda sekante-bisekacija)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9084A0-88BA-4736-92D7-49746F8B3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210" y="3261311"/>
            <a:ext cx="4547563" cy="9141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BB65AB-06C2-4073-ABE0-A8BB1FB8B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95" y="4285971"/>
            <a:ext cx="9583487" cy="148610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F80B71-065F-449C-AD83-C0C7082D31F4}"/>
              </a:ext>
            </a:extLst>
          </p:cNvPr>
          <p:cNvSpPr/>
          <p:nvPr/>
        </p:nvSpPr>
        <p:spPr>
          <a:xfrm>
            <a:off x="586596" y="2670981"/>
            <a:ext cx="10748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19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39B3B4-73E2-4EDF-BE8A-0A714A0A1BB9}"/>
              </a:ext>
            </a:extLst>
          </p:cNvPr>
          <p:cNvSpPr txBox="1"/>
          <p:nvPr/>
        </p:nvSpPr>
        <p:spPr>
          <a:xfrm>
            <a:off x="465826" y="224287"/>
            <a:ext cx="595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Matrica gustoće po blokovima: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6112F-07D8-460F-8C89-DE1FD9212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085" y="593619"/>
            <a:ext cx="5558727" cy="13331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7323F1-EE23-4C64-A7D5-8E22724A0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638" y="966158"/>
            <a:ext cx="4136284" cy="615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26263B-D222-4512-9E8F-42D0536386A0}"/>
              </a:ext>
            </a:extLst>
          </p:cNvPr>
          <p:cNvSpPr txBox="1"/>
          <p:nvPr/>
        </p:nvSpPr>
        <p:spPr>
          <a:xfrm>
            <a:off x="465825" y="1926761"/>
            <a:ext cx="595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Dobivamo vektrosku i skalarnu gustoću na Gaussovoj mreži: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003243-C5F0-45B8-8B7A-957037B65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085" y="2459922"/>
            <a:ext cx="8854225" cy="19381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3CC624-BE79-4B58-AB6B-B62124483399}"/>
              </a:ext>
            </a:extLst>
          </p:cNvPr>
          <p:cNvSpPr txBox="1"/>
          <p:nvPr/>
        </p:nvSpPr>
        <p:spPr>
          <a:xfrm>
            <a:off x="707366" y="4398078"/>
            <a:ext cx="7297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Dalje nam trebaju bozonska polja.</a:t>
            </a:r>
          </a:p>
          <a:p>
            <a:endParaRPr lang="hr-HR" dirty="0"/>
          </a:p>
          <a:p>
            <a:endParaRPr lang="hr-HR" dirty="0"/>
          </a:p>
          <a:p>
            <a:r>
              <a:rPr lang="hr-HR" b="1" dirty="0"/>
              <a:t>Coulombovo polje</a:t>
            </a:r>
          </a:p>
          <a:p>
            <a:r>
              <a:rPr lang="hr-HR" b="1" dirty="0"/>
              <a:t>(Greenova fcija)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EE89C1-CE13-40BC-8BD0-EEB7C1AF1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238" y="4721659"/>
            <a:ext cx="8517147" cy="164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33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87A3EC-6AF5-4793-823A-B37087BE0F83}"/>
              </a:ext>
            </a:extLst>
          </p:cNvPr>
          <p:cNvSpPr txBox="1"/>
          <p:nvPr/>
        </p:nvSpPr>
        <p:spPr>
          <a:xfrm>
            <a:off x="264543" y="258792"/>
            <a:ext cx="583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Mezonska polja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B90B6-F526-4E6A-BF92-F696A0D02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519" y="119418"/>
            <a:ext cx="3610479" cy="857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CE4298-7BFE-4636-8829-C60D43B0B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407" y="1480283"/>
            <a:ext cx="8037226" cy="1095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76A659-7F6B-41DF-A9A3-FA5E004B9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78" y="5251774"/>
            <a:ext cx="9728483" cy="11995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ACD091-A435-4DFB-B6F1-6549359EA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519" y="3078026"/>
            <a:ext cx="6064409" cy="191468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6C5084-2FF4-4008-9E94-B6D178C5ABCD}"/>
              </a:ext>
            </a:extLst>
          </p:cNvPr>
          <p:cNvCxnSpPr>
            <a:stCxn id="4" idx="3"/>
          </p:cNvCxnSpPr>
          <p:nvPr/>
        </p:nvCxnSpPr>
        <p:spPr>
          <a:xfrm>
            <a:off x="6095998" y="548103"/>
            <a:ext cx="10294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30946A-11C5-4FAF-9861-57441EA5A37F}"/>
              </a:ext>
            </a:extLst>
          </p:cNvPr>
          <p:cNvSpPr txBox="1"/>
          <p:nvPr/>
        </p:nvSpPr>
        <p:spPr>
          <a:xfrm>
            <a:off x="7157331" y="401837"/>
            <a:ext cx="419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Izvore sada znamo na Gaussovoj mreži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F8E938-A5CD-4826-B7F8-084FF6FDEC8C}"/>
              </a:ext>
            </a:extLst>
          </p:cNvPr>
          <p:cNvSpPr txBox="1"/>
          <p:nvPr/>
        </p:nvSpPr>
        <p:spPr>
          <a:xfrm>
            <a:off x="264543" y="1006464"/>
            <a:ext cx="10952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Uvrštavanjem razvoja mezonskih polja i skalarnim množenjem slijeva nekom baznom funkcijom dobivamo: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71014F-919E-4FF7-86F0-FCC38F2B4650}"/>
              </a:ext>
            </a:extLst>
          </p:cNvPr>
          <p:cNvSpPr txBox="1"/>
          <p:nvPr/>
        </p:nvSpPr>
        <p:spPr>
          <a:xfrm>
            <a:off x="569343" y="2708694"/>
            <a:ext cx="775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Gdje je matrična reprezentacija KG operatora dana: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41FDB0-B90F-4B37-84A2-CB38A90C1965}"/>
              </a:ext>
            </a:extLst>
          </p:cNvPr>
          <p:cNvSpPr txBox="1"/>
          <p:nvPr/>
        </p:nvSpPr>
        <p:spPr>
          <a:xfrm>
            <a:off x="8824107" y="3712202"/>
            <a:ext cx="2889849" cy="646331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hr-HR" dirty="0"/>
              <a:t>Prije iterativnog postupka izračunamo inverz matrice:</a:t>
            </a:r>
          </a:p>
        </p:txBody>
      </p:sp>
    </p:spTree>
    <p:extLst>
      <p:ext uri="{BB962C8B-B14F-4D97-AF65-F5344CB8AC3E}">
        <p14:creationId xmlns:p14="http://schemas.microsoft.com/office/powerpoint/2010/main" val="446660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992537-738E-47E7-9D83-1714C77C2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859" y="276045"/>
            <a:ext cx="8571865" cy="11708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91835A-E083-42E2-8594-3CB0DFEDCF94}"/>
              </a:ext>
            </a:extLst>
          </p:cNvPr>
          <p:cNvSpPr txBox="1"/>
          <p:nvPr/>
        </p:nvSpPr>
        <p:spPr>
          <a:xfrm>
            <a:off x="569343" y="276045"/>
            <a:ext cx="734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Matrični element sparivanja su: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3E41BF-677A-4FEB-8379-1A3879D1213B}"/>
              </a:ext>
            </a:extLst>
          </p:cNvPr>
          <p:cNvSpPr txBox="1"/>
          <p:nvPr/>
        </p:nvSpPr>
        <p:spPr>
          <a:xfrm>
            <a:off x="569343" y="1446871"/>
            <a:ext cx="1033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Pokazano je kako iz matrica na početku i-te iteracije izračunati nove podmatrice za iduću iteraciju!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B443FA-8EC6-49D7-96B6-7147F16C486D}"/>
              </a:ext>
            </a:extLst>
          </p:cNvPr>
          <p:cNvSpPr/>
          <p:nvPr/>
        </p:nvSpPr>
        <p:spPr>
          <a:xfrm>
            <a:off x="569343" y="1816203"/>
            <a:ext cx="1089803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21B1DA-D24F-44BA-9F94-4CD4BCB42AE8}"/>
              </a:ext>
            </a:extLst>
          </p:cNvPr>
          <p:cNvSpPr txBox="1"/>
          <p:nvPr/>
        </p:nvSpPr>
        <p:spPr>
          <a:xfrm>
            <a:off x="569342" y="2139351"/>
            <a:ext cx="10334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Kako </a:t>
            </a:r>
            <a:r>
              <a:rPr lang="hr-HR" b="1" dirty="0"/>
              <a:t>ograničiti kvadrupolni moment</a:t>
            </a:r>
            <a:r>
              <a:rPr lang="hr-HR" dirty="0"/>
              <a:t>? </a:t>
            </a:r>
          </a:p>
          <a:p>
            <a:r>
              <a:rPr lang="hr-HR" dirty="0"/>
              <a:t>Želimo kao rješenje dobiti jezgru u pobuđenom stanju s točno zadanim kvadrupolnim momentom: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6BAD6A-D2A6-4AB4-9B3A-1F294E912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213" y="2785682"/>
            <a:ext cx="9217563" cy="103343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75A004-FF6E-4CF7-9C17-F355BB82F652}"/>
              </a:ext>
            </a:extLst>
          </p:cNvPr>
          <p:cNvCxnSpPr>
            <a:cxnSpLocks/>
          </p:cNvCxnSpPr>
          <p:nvPr/>
        </p:nvCxnSpPr>
        <p:spPr>
          <a:xfrm>
            <a:off x="10552981" y="3302399"/>
            <a:ext cx="350806" cy="7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8F3D8DE-1AEA-4AF3-9757-026D63B1BCB2}"/>
              </a:ext>
            </a:extLst>
          </p:cNvPr>
          <p:cNvSpPr txBox="1"/>
          <p:nvPr/>
        </p:nvSpPr>
        <p:spPr>
          <a:xfrm>
            <a:off x="10857776" y="3115938"/>
            <a:ext cx="226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deformacija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A70639-7DC2-4C74-823C-E1423B5FBF82}"/>
              </a:ext>
            </a:extLst>
          </p:cNvPr>
          <p:cNvSpPr txBox="1"/>
          <p:nvPr/>
        </p:nvSpPr>
        <p:spPr>
          <a:xfrm>
            <a:off x="690113" y="4054415"/>
            <a:ext cx="722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Proširena Lagrangeova metoda: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87A187-B1F0-4C81-9958-96500153E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828" y="4496603"/>
            <a:ext cx="7450343" cy="9145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23B2B6-D26F-462E-AA8D-0ACBE3544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565" y="5601680"/>
            <a:ext cx="8370011" cy="6482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4911785-146F-4C1C-A108-64DDCD6FEDF7}"/>
              </a:ext>
            </a:extLst>
          </p:cNvPr>
          <p:cNvSpPr txBox="1"/>
          <p:nvPr/>
        </p:nvSpPr>
        <p:spPr>
          <a:xfrm>
            <a:off x="171092" y="5601680"/>
            <a:ext cx="4399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Nakon varijacije</a:t>
            </a:r>
          </a:p>
          <a:p>
            <a:r>
              <a:rPr lang="hr-HR" dirty="0"/>
              <a:t>jedina promjena je </a:t>
            </a:r>
          </a:p>
          <a:p>
            <a:r>
              <a:rPr lang="hr-HR" dirty="0"/>
              <a:t>u vektorskom potencijalu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60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865E6A-67A3-4472-9125-CBE4CCEF53C0}"/>
              </a:ext>
            </a:extLst>
          </p:cNvPr>
          <p:cNvSpPr txBox="1"/>
          <p:nvPr/>
        </p:nvSpPr>
        <p:spPr>
          <a:xfrm>
            <a:off x="655608" y="327804"/>
            <a:ext cx="948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Miješanje međurezulatata – </a:t>
            </a:r>
            <a:r>
              <a:rPr lang="hr-HR" b="1" dirty="0"/>
              <a:t>Broydenova metoda </a:t>
            </a:r>
            <a:r>
              <a:rPr lang="hr-HR" dirty="0"/>
              <a:t>(generalizacija metode sekante) na varijablu: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8DB848-4A79-404D-8BB3-7B7D97B2D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102" y="823399"/>
            <a:ext cx="9034732" cy="8554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8B9758-4F80-47F8-8C73-F02BAC1C6C4A}"/>
              </a:ext>
            </a:extLst>
          </p:cNvPr>
          <p:cNvSpPr txBox="1"/>
          <p:nvPr/>
        </p:nvSpPr>
        <p:spPr>
          <a:xfrm>
            <a:off x="448574" y="3105834"/>
            <a:ext cx="1048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Nakon što je postignuta samosuglasnost (preciznost                            u 1-normi) vratimo se u kanonsku bazu (dijagonalizacija operatora gustoće) te u njoj izračunamo korekciju kinetičke energije centra mase: 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0244DA-8CFB-41A3-85DE-6347BF690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835" y="3092992"/>
            <a:ext cx="1297840" cy="3693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DC278D-3690-4821-A342-ABB171E68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653" y="3865426"/>
            <a:ext cx="2120135" cy="9334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67417C-7903-4230-9A09-1EF2AAC722E9}"/>
              </a:ext>
            </a:extLst>
          </p:cNvPr>
          <p:cNvSpPr txBox="1"/>
          <p:nvPr/>
        </p:nvSpPr>
        <p:spPr>
          <a:xfrm>
            <a:off x="498894" y="4994498"/>
            <a:ext cx="10075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Spline interpolacijom, interpoliramo konačnu gustoću nukleona na ekvidistantnu mrežu.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4FF0C8-2FD9-4938-9FC2-6B073D395026}"/>
              </a:ext>
            </a:extLst>
          </p:cNvPr>
          <p:cNvSpPr txBox="1"/>
          <p:nvPr/>
        </p:nvSpPr>
        <p:spPr>
          <a:xfrm>
            <a:off x="655608" y="1678836"/>
            <a:ext cx="9762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Problem samosuglasnog rješavanja javlja se u drugim granama fizike. Ova rutina originalno je nastala za potrebe simulacija u kvatnoj kemiji.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923E78-ED32-49A2-90A2-ED5D43EDF6F4}"/>
              </a:ext>
            </a:extLst>
          </p:cNvPr>
          <p:cNvSpPr/>
          <p:nvPr/>
        </p:nvSpPr>
        <p:spPr>
          <a:xfrm>
            <a:off x="655608" y="2480624"/>
            <a:ext cx="10506973" cy="179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98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FE13FC-7D5F-42E7-9315-0EDE2D5C1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215" y="231820"/>
            <a:ext cx="7303570" cy="1326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9B001B-FDE0-4641-B589-E7CA6F0310AB}"/>
              </a:ext>
            </a:extLst>
          </p:cNvPr>
          <p:cNvSpPr txBox="1"/>
          <p:nvPr/>
        </p:nvSpPr>
        <p:spPr>
          <a:xfrm>
            <a:off x="799387" y="231820"/>
            <a:ext cx="269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interakcija: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2D0EA9-1956-41F6-B451-DBE438EAD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89" y="2275307"/>
            <a:ext cx="5044567" cy="24604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005512-720F-4725-BA40-49F880F81935}"/>
              </a:ext>
            </a:extLst>
          </p:cNvPr>
          <p:cNvSpPr txBox="1"/>
          <p:nvPr/>
        </p:nvSpPr>
        <p:spPr>
          <a:xfrm>
            <a:off x="799387" y="1817906"/>
            <a:ext cx="342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gustoća Hamiltonijana: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4D4EEF-D62E-45D9-96AF-D09DFAB57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11" y="2187238"/>
            <a:ext cx="5518914" cy="30673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6E7480-D98B-4A0A-9A31-3B3924061B92}"/>
              </a:ext>
            </a:extLst>
          </p:cNvPr>
          <p:cNvSpPr txBox="1"/>
          <p:nvPr/>
        </p:nvSpPr>
        <p:spPr>
          <a:xfrm>
            <a:off x="819789" y="5254580"/>
            <a:ext cx="6134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s</a:t>
            </a:r>
            <a:r>
              <a:rPr lang="en-US" dirty="0" err="1"/>
              <a:t>umacija</a:t>
            </a:r>
            <a:r>
              <a:rPr lang="en-US" dirty="0"/>
              <a:t> se </a:t>
            </a:r>
            <a:r>
              <a:rPr lang="en-US" dirty="0" err="1"/>
              <a:t>provodi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zaposjednutim</a:t>
            </a:r>
            <a:r>
              <a:rPr lang="en-US" dirty="0"/>
              <a:t> </a:t>
            </a:r>
            <a:r>
              <a:rPr lang="en-US" dirty="0" err="1"/>
              <a:t>orbitalama</a:t>
            </a:r>
            <a:r>
              <a:rPr lang="en-US" dirty="0"/>
              <a:t> u </a:t>
            </a:r>
            <a:r>
              <a:rPr lang="en-US" dirty="0" err="1"/>
              <a:t>Fermijevom</a:t>
            </a:r>
            <a:r>
              <a:rPr lang="hr-HR" dirty="0"/>
              <a:t> </a:t>
            </a:r>
            <a:r>
              <a:rPr lang="en-US" dirty="0" err="1"/>
              <a:t>moru</a:t>
            </a:r>
            <a:r>
              <a:rPr lang="hr-HR" dirty="0"/>
              <a:t> </a:t>
            </a:r>
            <a:r>
              <a:rPr lang="en-US" dirty="0" err="1"/>
              <a:t>pozitivnih</a:t>
            </a:r>
            <a:r>
              <a:rPr lang="hr-HR" dirty="0"/>
              <a:t> </a:t>
            </a:r>
            <a:r>
              <a:rPr lang="en-US" dirty="0" err="1"/>
              <a:t>energija</a:t>
            </a:r>
            <a:r>
              <a:rPr lang="hr-HR" dirty="0"/>
              <a:t> </a:t>
            </a:r>
            <a:r>
              <a:rPr lang="en-US" dirty="0" err="1"/>
              <a:t>zanemaruju</a:t>
            </a:r>
            <a:r>
              <a:rPr lang="hr-HR" dirty="0"/>
              <a:t>ć</a:t>
            </a:r>
            <a:r>
              <a:rPr lang="en-US" dirty="0" err="1"/>
              <a:t>i</a:t>
            </a:r>
            <a:r>
              <a:rPr lang="hr-HR" dirty="0"/>
              <a:t> </a:t>
            </a:r>
            <a:r>
              <a:rPr lang="en-US" dirty="0" err="1"/>
              <a:t>Diracovomore</a:t>
            </a:r>
            <a:r>
              <a:rPr lang="en-US" dirty="0"/>
              <a:t> (</a:t>
            </a:r>
            <a:r>
              <a:rPr lang="en-US" i="1" dirty="0"/>
              <a:t>no-sea approximation</a:t>
            </a:r>
            <a:r>
              <a:rPr lang="en-US" dirty="0"/>
              <a:t>)</a:t>
            </a: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BB2E030D-E2E5-44FB-A04F-1A315EDD24B0}"/>
              </a:ext>
            </a:extLst>
          </p:cNvPr>
          <p:cNvCxnSpPr>
            <a:cxnSpLocks/>
          </p:cNvCxnSpPr>
          <p:nvPr/>
        </p:nvCxnSpPr>
        <p:spPr>
          <a:xfrm flipV="1">
            <a:off x="5864356" y="5254580"/>
            <a:ext cx="1325491" cy="59752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880AEA7-D853-4D50-ABC1-C13C5329068E}"/>
              </a:ext>
            </a:extLst>
          </p:cNvPr>
          <p:cNvSpPr/>
          <p:nvPr/>
        </p:nvSpPr>
        <p:spPr>
          <a:xfrm rot="2693014">
            <a:off x="8558674" y="965431"/>
            <a:ext cx="640907" cy="319473"/>
          </a:xfrm>
          <a:prstGeom prst="rightArrow">
            <a:avLst>
              <a:gd name="adj1" fmla="val 50000"/>
              <a:gd name="adj2" fmla="val 926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8F2CEF-D97E-4390-9A7A-FFED97053E00}"/>
              </a:ext>
            </a:extLst>
          </p:cNvPr>
          <p:cNvSpPr txBox="1"/>
          <p:nvPr/>
        </p:nvSpPr>
        <p:spPr>
          <a:xfrm>
            <a:off x="9218904" y="1352282"/>
            <a:ext cx="257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Feynmanovi dijagrami...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98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DD30EE-3926-4783-8CAE-12154CF5B888}"/>
              </a:ext>
            </a:extLst>
          </p:cNvPr>
          <p:cNvSpPr txBox="1"/>
          <p:nvPr/>
        </p:nvSpPr>
        <p:spPr>
          <a:xfrm>
            <a:off x="638354" y="0"/>
            <a:ext cx="710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/>
              <a:t>Rezultati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46B47-EF0A-4679-AB2B-B56F27D3E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54" y="897147"/>
            <a:ext cx="7518663" cy="56853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B79D0C-CA47-4FC3-B7D4-506382634A30}"/>
              </a:ext>
            </a:extLst>
          </p:cNvPr>
          <p:cNvSpPr txBox="1"/>
          <p:nvPr/>
        </p:nvSpPr>
        <p:spPr>
          <a:xfrm>
            <a:off x="2803597" y="275526"/>
            <a:ext cx="657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Fundamentalna opservabla u nuklearnoj fizici – energija vezanja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482312-8C92-459A-A486-A62A956F0EF9}"/>
              </a:ext>
            </a:extLst>
          </p:cNvPr>
          <p:cNvSpPr txBox="1"/>
          <p:nvPr/>
        </p:nvSpPr>
        <p:spPr>
          <a:xfrm>
            <a:off x="8157017" y="2449902"/>
            <a:ext cx="357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 usporedbu, energija vezanja teške jezgre U-238 je oko 1800MeV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29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CCB8AB-6C37-42EC-8500-055F0E9D4320}"/>
              </a:ext>
            </a:extLst>
          </p:cNvPr>
          <p:cNvSpPr txBox="1"/>
          <p:nvPr/>
        </p:nvSpPr>
        <p:spPr>
          <a:xfrm>
            <a:off x="992038" y="605799"/>
            <a:ext cx="3890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Model izuzetno dobro opisuje formaciju grozdova (</a:t>
            </a:r>
            <a:r>
              <a:rPr lang="hr-HR" b="1" i="1" dirty="0"/>
              <a:t>cluster konfiguracije</a:t>
            </a:r>
            <a:r>
              <a:rPr lang="hr-HR" dirty="0"/>
              <a:t>) u odnosu na ostale često korištene (nerelativističke) funkcionale gustoće iako u njega nigdje nije eksplicitno ugrađen mehanizam lokalizacije nukleona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AAFD-E58A-4BFB-B20B-570734507EA0}"/>
              </a:ext>
            </a:extLst>
          </p:cNvPr>
          <p:cNvSpPr txBox="1"/>
          <p:nvPr/>
        </p:nvSpPr>
        <p:spPr>
          <a:xfrm>
            <a:off x="992038" y="2690336"/>
            <a:ext cx="23118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Promatrajmo dvostruko magičnu jezgru O-16 kada ju postupno „rastežemo”. Na dovoljno velikim deformacijama, jezgru možemo shvatiti kao nuklearnu molekulu.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EC5631-CB2C-4861-9B4A-947B6E040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550" y="193930"/>
            <a:ext cx="6142007" cy="647014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7648987-2717-45C1-BB3E-0739AF5F6E96}"/>
              </a:ext>
            </a:extLst>
          </p:cNvPr>
          <p:cNvSpPr/>
          <p:nvPr/>
        </p:nvSpPr>
        <p:spPr>
          <a:xfrm>
            <a:off x="293298" y="605799"/>
            <a:ext cx="698740" cy="481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42E5CA0-417B-491D-A176-76E0C119A319}"/>
              </a:ext>
            </a:extLst>
          </p:cNvPr>
          <p:cNvSpPr/>
          <p:nvPr/>
        </p:nvSpPr>
        <p:spPr>
          <a:xfrm>
            <a:off x="293298" y="2644266"/>
            <a:ext cx="698740" cy="481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44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3FD0F5-ACE9-42E0-95E9-1DBD99921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092" y="0"/>
            <a:ext cx="6873815" cy="687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8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7B0C7C-63A1-419D-8A02-31600F560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872" y="0"/>
            <a:ext cx="6898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75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461DEA-4464-4622-AF3E-DE7BF31A7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1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EC5407-9F8B-49F6-AF9F-76B4FF023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719" y="0"/>
            <a:ext cx="6856562" cy="68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68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72B120-4424-4DE9-8D9C-70E812C9D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313" y="8627"/>
            <a:ext cx="6849373" cy="684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17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097026-466E-4E9A-AF58-CD8B0E731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06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71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E56E40-D1FF-4F47-8FFD-7D745A57F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189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27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3165F7-E322-4A56-B018-B08EBF695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348" y="2696"/>
            <a:ext cx="6855304" cy="685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7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437373-5155-4E93-8D85-AA79EC5F3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631" y="137512"/>
            <a:ext cx="6707788" cy="1000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872CF6-3E59-4BE1-BDB6-C0D1322A4488}"/>
              </a:ext>
            </a:extLst>
          </p:cNvPr>
          <p:cNvSpPr txBox="1"/>
          <p:nvPr/>
        </p:nvSpPr>
        <p:spPr>
          <a:xfrm>
            <a:off x="489397" y="452853"/>
            <a:ext cx="592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Energijski funkcional gustoće</a:t>
            </a:r>
            <a:r>
              <a:rPr lang="hr-HR" dirty="0"/>
              <a:t>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9B8A8F-4793-4E34-B992-049F8DD4B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570" y="1663083"/>
            <a:ext cx="5786218" cy="369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5E3407-33D1-4CE6-A954-875EE2CECEE1}"/>
              </a:ext>
            </a:extLst>
          </p:cNvPr>
          <p:cNvSpPr txBox="1"/>
          <p:nvPr/>
        </p:nvSpPr>
        <p:spPr>
          <a:xfrm>
            <a:off x="579549" y="1505428"/>
            <a:ext cx="248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uvode se konstante vezanja ovisne o gustoći: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F8071B-F6EA-4B04-A21A-74787FE38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3899" y="1605883"/>
            <a:ext cx="1638552" cy="483731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FBF7E3-2C03-45BE-B937-37EAAD54F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029" y="2516681"/>
            <a:ext cx="4919299" cy="20241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06F07A-50F4-4825-8E70-963D861DB5D5}"/>
              </a:ext>
            </a:extLst>
          </p:cNvPr>
          <p:cNvSpPr txBox="1"/>
          <p:nvPr/>
        </p:nvSpPr>
        <p:spPr>
          <a:xfrm>
            <a:off x="489397" y="2516681"/>
            <a:ext cx="5287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varijacijom funkcionala (FČS2)</a:t>
            </a:r>
          </a:p>
          <a:p>
            <a:r>
              <a:rPr lang="hr-HR" dirty="0"/>
              <a:t>slijede jednadžbe gibanja: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2E9E10-1119-42BC-805A-064B2FB103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635" y="4564736"/>
            <a:ext cx="7828784" cy="6301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16B02B-73C1-4CBA-9BD0-93C063A6C8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1538" y="5452658"/>
            <a:ext cx="6113099" cy="938896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E1B87D1-F372-41FE-B48C-D0A658498B48}"/>
              </a:ext>
            </a:extLst>
          </p:cNvPr>
          <p:cNvCxnSpPr/>
          <p:nvPr/>
        </p:nvCxnSpPr>
        <p:spPr>
          <a:xfrm flipH="1">
            <a:off x="1727200" y="5922106"/>
            <a:ext cx="1511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A1D3F18-7984-4BEF-809E-B6A9F4A15B0C}"/>
              </a:ext>
            </a:extLst>
          </p:cNvPr>
          <p:cNvSpPr txBox="1"/>
          <p:nvPr/>
        </p:nvSpPr>
        <p:spPr>
          <a:xfrm>
            <a:off x="489397" y="5481817"/>
            <a:ext cx="1260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Zbog ovisnosti o gustoći...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55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293A0D-92EA-4717-834A-FBE6600BB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382" y="0"/>
            <a:ext cx="6861236" cy="686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2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330A07-93F0-44A3-8CBF-3EA8FC457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16392" cy="6203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D282F-E5B1-42F5-BF4C-D27A28AF5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182" y="0"/>
            <a:ext cx="617907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FF37E8-ECCA-4DBC-9203-5C515C4AADCE}"/>
              </a:ext>
            </a:extLst>
          </p:cNvPr>
          <p:cNvSpPr txBox="1"/>
          <p:nvPr/>
        </p:nvSpPr>
        <p:spPr>
          <a:xfrm>
            <a:off x="0" y="6211669"/>
            <a:ext cx="208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J.P.Ebran</a:t>
            </a:r>
            <a:r>
              <a:rPr lang="en-US" sz="1200" dirty="0"/>
              <a:t>,</a:t>
            </a:r>
            <a:r>
              <a:rPr lang="hr-HR" sz="1200" dirty="0"/>
              <a:t> </a:t>
            </a:r>
            <a:r>
              <a:rPr lang="en-US" sz="1200" dirty="0" err="1"/>
              <a:t>E.Khan</a:t>
            </a:r>
            <a:r>
              <a:rPr lang="en-US" sz="1200" dirty="0"/>
              <a:t>,</a:t>
            </a:r>
            <a:r>
              <a:rPr lang="hr-HR" sz="1200" dirty="0"/>
              <a:t> </a:t>
            </a:r>
            <a:r>
              <a:rPr lang="en-US" sz="1200" dirty="0" err="1"/>
              <a:t>T.Nikši</a:t>
            </a:r>
            <a:r>
              <a:rPr lang="hr-HR" sz="1200" dirty="0"/>
              <a:t>ć</a:t>
            </a:r>
            <a:r>
              <a:rPr lang="en-US" sz="1200" dirty="0"/>
              <a:t>,</a:t>
            </a:r>
            <a:r>
              <a:rPr lang="hr-HR" sz="1200" dirty="0"/>
              <a:t> </a:t>
            </a:r>
            <a:r>
              <a:rPr lang="en-US" sz="1200" dirty="0" err="1"/>
              <a:t>D.Vretenar</a:t>
            </a:r>
            <a:r>
              <a:rPr lang="en-US" sz="1200" dirty="0"/>
              <a:t>,</a:t>
            </a:r>
            <a:r>
              <a:rPr lang="hr-HR" sz="1200" dirty="0"/>
              <a:t> </a:t>
            </a:r>
            <a:r>
              <a:rPr lang="en-US" sz="1200" dirty="0"/>
              <a:t>Nature 487, 341 (2012). </a:t>
            </a:r>
          </a:p>
        </p:txBody>
      </p:sp>
    </p:spTree>
    <p:extLst>
      <p:ext uri="{BB962C8B-B14F-4D97-AF65-F5344CB8AC3E}">
        <p14:creationId xmlns:p14="http://schemas.microsoft.com/office/powerpoint/2010/main" val="2432400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43E98A-C130-453F-BC4F-369577750F16}"/>
              </a:ext>
            </a:extLst>
          </p:cNvPr>
          <p:cNvSpPr txBox="1"/>
          <p:nvPr/>
        </p:nvSpPr>
        <p:spPr>
          <a:xfrm>
            <a:off x="793630" y="258792"/>
            <a:ext cx="9092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Iako se model bavi osnovnim stanjemo moguće ga je primijeniti i na dinamičke probleme u okviru aproksimacije slučajnih faza (QRPA). Gleda se odzivna funkcija (npr. izoskalarni monopolni operator) na malu harmoničku smetnju ubačenu u osnovnu TDRHB: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B813BB-B139-47B0-BA05-AC02508B8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581" y="1182122"/>
            <a:ext cx="7597343" cy="956796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53F959F-A876-4B40-94F3-45ED0C420619}"/>
              </a:ext>
            </a:extLst>
          </p:cNvPr>
          <p:cNvSpPr/>
          <p:nvPr/>
        </p:nvSpPr>
        <p:spPr>
          <a:xfrm>
            <a:off x="276045" y="258792"/>
            <a:ext cx="517585" cy="465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CFCBD-52AC-4EFC-81CA-E8D49D7FBCF4}"/>
              </a:ext>
            </a:extLst>
          </p:cNvPr>
          <p:cNvSpPr txBox="1"/>
          <p:nvPr/>
        </p:nvSpPr>
        <p:spPr>
          <a:xfrm>
            <a:off x="793630" y="2692916"/>
            <a:ext cx="833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Postoji i implementacija za jezgre sferičnog i općenito triaksijalnog oblika </a:t>
            </a:r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61B5170-169A-4C6A-B55D-832120711432}"/>
              </a:ext>
            </a:extLst>
          </p:cNvPr>
          <p:cNvSpPr/>
          <p:nvPr/>
        </p:nvSpPr>
        <p:spPr>
          <a:xfrm>
            <a:off x="276045" y="2644668"/>
            <a:ext cx="517585" cy="465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43C74-C016-4B23-B2B0-56BF1E32DF8B}"/>
              </a:ext>
            </a:extLst>
          </p:cNvPr>
          <p:cNvSpPr txBox="1"/>
          <p:nvPr/>
        </p:nvSpPr>
        <p:spPr>
          <a:xfrm>
            <a:off x="793630" y="3429000"/>
            <a:ext cx="9420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Lako se nadogradi postojeća implementacija DD-ME2 funkcionala. Postoji efektivna DD-PC parametrizacija Lagrangijana – izmjena mezona je svedena na kontaktnu 4-fermionsku interakciju: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C72541-2DB2-4914-9152-42192FB5B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129" y="4345249"/>
            <a:ext cx="6847618" cy="187308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65CC3997-6F23-4F43-95B4-76928C749EDF}"/>
              </a:ext>
            </a:extLst>
          </p:cNvPr>
          <p:cNvSpPr/>
          <p:nvPr/>
        </p:nvSpPr>
        <p:spPr>
          <a:xfrm>
            <a:off x="276045" y="3374049"/>
            <a:ext cx="517585" cy="465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01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A44B71-A690-4737-9B4B-52B8F65BB9A3}"/>
              </a:ext>
            </a:extLst>
          </p:cNvPr>
          <p:cNvSpPr txBox="1"/>
          <p:nvPr/>
        </p:nvSpPr>
        <p:spPr>
          <a:xfrm>
            <a:off x="1069675" y="414068"/>
            <a:ext cx="82123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Opisani model iako kreće od ﬁzikalnog Lagrangijana, nije </a:t>
            </a:r>
            <a:r>
              <a:rPr lang="hr-HR" i="1" dirty="0"/>
              <a:t>ab-initio</a:t>
            </a:r>
            <a:r>
              <a:rPr lang="hr-HR" dirty="0"/>
              <a:t> model, jer pretpostavlja konkretnu ovisnost konstanti vezanja o gustoći. Ipak, pokazano je da model zadovoljavajuće dobro reproducira bitne ﬁzikalne opservable kao što su energija vezanja i formacija alfa clustera u jezgrama.</a:t>
            </a:r>
          </a:p>
          <a:p>
            <a:endParaRPr lang="hr-HR" dirty="0"/>
          </a:p>
          <a:p>
            <a:r>
              <a:rPr lang="hr-HR" dirty="0"/>
              <a:t>Time DD-ME2 funkcional predstavlja bitan napredak ka formiranju univerzalnog funkcionala gustoće, koji bi se koristio za pouzdana (eksperimentu nedostupna) astroﬁzička istraživanja egzotičnih jezgri.</a:t>
            </a:r>
          </a:p>
          <a:p>
            <a:r>
              <a:rPr lang="hr-HR" dirty="0"/>
              <a:t> </a:t>
            </a:r>
            <a:endParaRPr lang="en-US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AD27C1C-1531-438A-8B56-E76CE5A9E891}"/>
              </a:ext>
            </a:extLst>
          </p:cNvPr>
          <p:cNvSpPr/>
          <p:nvPr/>
        </p:nvSpPr>
        <p:spPr>
          <a:xfrm>
            <a:off x="293298" y="414068"/>
            <a:ext cx="776377" cy="569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EABF82A-9102-43A3-8E23-DD551DB17C6B}"/>
              </a:ext>
            </a:extLst>
          </p:cNvPr>
          <p:cNvSpPr/>
          <p:nvPr/>
        </p:nvSpPr>
        <p:spPr>
          <a:xfrm>
            <a:off x="232912" y="1706729"/>
            <a:ext cx="776377" cy="569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4D4978-DC86-4C4E-B1FD-FD6F012263F1}"/>
              </a:ext>
            </a:extLst>
          </p:cNvPr>
          <p:cNvSpPr/>
          <p:nvPr/>
        </p:nvSpPr>
        <p:spPr>
          <a:xfrm>
            <a:off x="448574" y="2794958"/>
            <a:ext cx="11214339" cy="204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D3D37-D60C-4E52-A741-27EC364F774C}"/>
              </a:ext>
            </a:extLst>
          </p:cNvPr>
          <p:cNvSpPr txBox="1"/>
          <p:nvPr/>
        </p:nvSpPr>
        <p:spPr>
          <a:xfrm>
            <a:off x="10207924" y="6488668"/>
            <a:ext cx="290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Antonio Bjelčić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EFB356-81F3-4B51-8D23-BB80B2909F4C}"/>
              </a:ext>
            </a:extLst>
          </p:cNvPr>
          <p:cNvSpPr txBox="1"/>
          <p:nvPr/>
        </p:nvSpPr>
        <p:spPr>
          <a:xfrm>
            <a:off x="681485" y="5380280"/>
            <a:ext cx="440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T. Nik</a:t>
            </a:r>
            <a:r>
              <a:rPr lang="hr-HR" dirty="0"/>
              <a:t>š</a:t>
            </a:r>
            <a:r>
              <a:rPr lang="en-US" dirty="0" err="1"/>
              <a:t>i</a:t>
            </a:r>
            <a:r>
              <a:rPr lang="hr-HR" dirty="0"/>
              <a:t>ć</a:t>
            </a:r>
            <a:r>
              <a:rPr lang="en-US" dirty="0"/>
              <a:t>, N. </a:t>
            </a:r>
            <a:r>
              <a:rPr lang="en-US" dirty="0" err="1"/>
              <a:t>Paar</a:t>
            </a:r>
            <a:r>
              <a:rPr lang="en-US" dirty="0"/>
              <a:t>, D. </a:t>
            </a:r>
            <a:r>
              <a:rPr lang="en-US" dirty="0" err="1"/>
              <a:t>Vretenar</a:t>
            </a:r>
            <a:r>
              <a:rPr lang="en-US" dirty="0"/>
              <a:t>, and P. Ring, Prog. Comp. Phys. Comm. 185, 1808 (2014). </a:t>
            </a:r>
          </a:p>
        </p:txBody>
      </p:sp>
    </p:spTree>
    <p:extLst>
      <p:ext uri="{BB962C8B-B14F-4D97-AF65-F5344CB8AC3E}">
        <p14:creationId xmlns:p14="http://schemas.microsoft.com/office/powerpoint/2010/main" val="169535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E2EF3D-0E6C-4DCB-A64D-BFFFAF671461}"/>
              </a:ext>
            </a:extLst>
          </p:cNvPr>
          <p:cNvSpPr txBox="1"/>
          <p:nvPr/>
        </p:nvSpPr>
        <p:spPr>
          <a:xfrm>
            <a:off x="685800" y="287635"/>
            <a:ext cx="468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Razmatranje</a:t>
            </a:r>
            <a:r>
              <a:rPr lang="en-US" dirty="0"/>
              <a:t> </a:t>
            </a:r>
            <a:r>
              <a:rPr lang="hr-HR" dirty="0"/>
              <a:t>ć</a:t>
            </a:r>
            <a:r>
              <a:rPr lang="en-US" dirty="0"/>
              <a:t>emo </a:t>
            </a:r>
            <a:r>
              <a:rPr lang="en-US" dirty="0" err="1"/>
              <a:t>ograni</a:t>
            </a:r>
            <a:r>
              <a:rPr lang="hr-HR" dirty="0"/>
              <a:t>č</a:t>
            </a:r>
            <a:r>
              <a:rPr lang="en-US" dirty="0" err="1"/>
              <a:t>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parno-parne</a:t>
            </a:r>
            <a:r>
              <a:rPr lang="en-US" dirty="0"/>
              <a:t> </a:t>
            </a:r>
            <a:r>
              <a:rPr lang="en-US" dirty="0" err="1"/>
              <a:t>jezgre</a:t>
            </a:r>
            <a:r>
              <a:rPr lang="en-US" dirty="0"/>
              <a:t>, </a:t>
            </a:r>
            <a:r>
              <a:rPr lang="en-US" b="1" dirty="0" err="1"/>
              <a:t>invarijantne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vremenski</a:t>
            </a:r>
            <a:r>
              <a:rPr lang="en-US" b="1" dirty="0"/>
              <a:t> </a:t>
            </a:r>
            <a:r>
              <a:rPr lang="en-US" b="1" dirty="0" err="1"/>
              <a:t>obrat</a:t>
            </a:r>
            <a:r>
              <a:rPr lang="en-US" dirty="0"/>
              <a:t>, pa </a:t>
            </a:r>
            <a:r>
              <a:rPr lang="en-US" dirty="0" err="1"/>
              <a:t>prostorne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 </a:t>
            </a:r>
            <a:r>
              <a:rPr lang="en-US" dirty="0" err="1"/>
              <a:t>iš</a:t>
            </a:r>
            <a:r>
              <a:rPr lang="hr-HR" dirty="0"/>
              <a:t>č</a:t>
            </a:r>
            <a:r>
              <a:rPr lang="en-US" dirty="0" err="1"/>
              <a:t>ezavaju</a:t>
            </a:r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2AEFAA1-A17A-4AD3-94F3-E092A994742F}"/>
              </a:ext>
            </a:extLst>
          </p:cNvPr>
          <p:cNvSpPr/>
          <p:nvPr/>
        </p:nvSpPr>
        <p:spPr>
          <a:xfrm>
            <a:off x="241300" y="287635"/>
            <a:ext cx="4445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C7BEEB-D6E0-4430-A92A-F4DDB9C9F212}"/>
              </a:ext>
            </a:extLst>
          </p:cNvPr>
          <p:cNvSpPr txBox="1"/>
          <p:nvPr/>
        </p:nvSpPr>
        <p:spPr>
          <a:xfrm>
            <a:off x="883340" y="1748770"/>
            <a:ext cx="248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Hamiltonijan je tada (SI):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E3C70F-ECC6-4A54-AD8C-B2580DD31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40" y="2178610"/>
            <a:ext cx="8215515" cy="13692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888D63-B156-4AE3-A4B9-95A193F13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40" y="4704204"/>
            <a:ext cx="2657846" cy="6192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423E8E-D883-4D13-B6E9-C35A2F268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458" y="4397944"/>
            <a:ext cx="6172202" cy="18509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6F0BF5-D1D1-4B41-A775-21C53129EFA7}"/>
              </a:ext>
            </a:extLst>
          </p:cNvPr>
          <p:cNvSpPr txBox="1"/>
          <p:nvPr/>
        </p:nvSpPr>
        <p:spPr>
          <a:xfrm>
            <a:off x="883340" y="3844524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skalarni potencijal: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D6202E-815C-4C3D-A8C3-3B36DC03B250}"/>
              </a:ext>
            </a:extLst>
          </p:cNvPr>
          <p:cNvSpPr txBox="1"/>
          <p:nvPr/>
        </p:nvSpPr>
        <p:spPr>
          <a:xfrm>
            <a:off x="5987359" y="3844524"/>
            <a:ext cx="447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vektorski potencijal: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A37320-B619-432E-BC41-8DF7AB2AA692}"/>
              </a:ext>
            </a:extLst>
          </p:cNvPr>
          <p:cNvCxnSpPr/>
          <p:nvPr/>
        </p:nvCxnSpPr>
        <p:spPr>
          <a:xfrm flipV="1">
            <a:off x="8559800" y="3251200"/>
            <a:ext cx="1765300" cy="1453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D327F7C-78CF-4C8F-9C96-156BE51E4AC4}"/>
              </a:ext>
            </a:extLst>
          </p:cNvPr>
          <p:cNvCxnSpPr/>
          <p:nvPr/>
        </p:nvCxnSpPr>
        <p:spPr>
          <a:xfrm flipV="1">
            <a:off x="7531100" y="3238500"/>
            <a:ext cx="2705100" cy="1465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2DB5CC3-E4B9-4D09-AEC0-70E368499A34}"/>
              </a:ext>
            </a:extLst>
          </p:cNvPr>
          <p:cNvSpPr txBox="1"/>
          <p:nvPr/>
        </p:nvSpPr>
        <p:spPr>
          <a:xfrm>
            <a:off x="9986900" y="2327870"/>
            <a:ext cx="2127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Preostale komponente polja vektorskih mezona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6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015482-0103-4A10-8C99-61A5A3DD9890}"/>
              </a:ext>
            </a:extLst>
          </p:cNvPr>
          <p:cNvSpPr txBox="1"/>
          <p:nvPr/>
        </p:nvSpPr>
        <p:spPr>
          <a:xfrm>
            <a:off x="502276" y="206062"/>
            <a:ext cx="971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Varijacija funkcionala po bozonskim poljima daje Klein-Gordonove (Poissonovu) jednadžbe: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EE788A-9283-4BA2-83B8-A0551247E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044" y="890486"/>
            <a:ext cx="2671135" cy="1884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B5C458-6DA6-4CC7-8AD2-8CF4ED308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076" y="1384983"/>
            <a:ext cx="2562583" cy="895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4C110E-CA84-487E-9A94-4133A276E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3385575"/>
            <a:ext cx="4112757" cy="13846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3CBDE3-08B3-4206-A6A8-9B3B15C86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901" y="3386753"/>
            <a:ext cx="4761516" cy="7644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ED42D4-4103-43B1-9166-9557881E5812}"/>
              </a:ext>
            </a:extLst>
          </p:cNvPr>
          <p:cNvSpPr txBox="1"/>
          <p:nvPr/>
        </p:nvSpPr>
        <p:spPr>
          <a:xfrm>
            <a:off x="901700" y="2905381"/>
            <a:ext cx="858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</a:t>
            </a:r>
            <a:r>
              <a:rPr lang="hr-HR" b="1" dirty="0"/>
              <a:t>Konstante vezanja </a:t>
            </a:r>
            <a:r>
              <a:rPr lang="hr-HR" dirty="0"/>
              <a:t>dane su </a:t>
            </a:r>
            <a:r>
              <a:rPr lang="hr-HR" i="1" dirty="0"/>
              <a:t>ansatzom</a:t>
            </a:r>
            <a:r>
              <a:rPr lang="hr-HR" dirty="0"/>
              <a:t> (prijašnja istraživanja besk. nuklearne materije)</a:t>
            </a:r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B753468-EFDE-4887-B069-583E86BB8B7D}"/>
              </a:ext>
            </a:extLst>
          </p:cNvPr>
          <p:cNvSpPr/>
          <p:nvPr/>
        </p:nvSpPr>
        <p:spPr>
          <a:xfrm>
            <a:off x="304800" y="2823864"/>
            <a:ext cx="596900" cy="512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F57CF4-CEF4-4B8A-AA19-370551D79738}"/>
              </a:ext>
            </a:extLst>
          </p:cNvPr>
          <p:cNvSpPr txBox="1"/>
          <p:nvPr/>
        </p:nvSpPr>
        <p:spPr>
          <a:xfrm>
            <a:off x="5783485" y="4287279"/>
            <a:ext cx="554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zajedno s </a:t>
            </a:r>
            <a:r>
              <a:rPr lang="hr-HR" b="1" dirty="0"/>
              <a:t>masom sigma mezona</a:t>
            </a:r>
            <a:r>
              <a:rPr lang="hr-HR" dirty="0"/>
              <a:t>, sve skupa 13 parametara, ali ipak nisu svi nezavisni...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9080D9-0B07-44E9-ADEE-A7936FBC68D1}"/>
              </a:ext>
            </a:extLst>
          </p:cNvPr>
          <p:cNvCxnSpPr/>
          <p:nvPr/>
        </p:nvCxnSpPr>
        <p:spPr>
          <a:xfrm flipV="1">
            <a:off x="8188659" y="2501900"/>
            <a:ext cx="1831641" cy="1267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A23DDE0-E962-44CE-8C6A-FD9600847E61}"/>
              </a:ext>
            </a:extLst>
          </p:cNvPr>
          <p:cNvSpPr txBox="1"/>
          <p:nvPr/>
        </p:nvSpPr>
        <p:spPr>
          <a:xfrm>
            <a:off x="9677399" y="1837564"/>
            <a:ext cx="2308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Gustoća saturacije nuklearne materije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EE629B1-7A6D-44DF-92EC-CD118ACB0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3881" y="5026260"/>
            <a:ext cx="7916214" cy="156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21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990913-8650-49CC-A8A2-8802615EC1D1}"/>
              </a:ext>
            </a:extLst>
          </p:cNvPr>
          <p:cNvSpPr txBox="1"/>
          <p:nvPr/>
        </p:nvSpPr>
        <p:spPr>
          <a:xfrm>
            <a:off x="901700" y="317500"/>
            <a:ext cx="9029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Prethodno</a:t>
            </a:r>
            <a:r>
              <a:rPr lang="en-US" dirty="0"/>
              <a:t> </a:t>
            </a:r>
            <a:r>
              <a:rPr lang="en-US" dirty="0" err="1"/>
              <a:t>opisani</a:t>
            </a:r>
            <a:r>
              <a:rPr lang="en-US" dirty="0"/>
              <a:t> model </a:t>
            </a:r>
            <a:r>
              <a:rPr lang="en-US" dirty="0" err="1"/>
              <a:t>prikladan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opis</a:t>
            </a:r>
            <a:r>
              <a:rPr lang="en-US" dirty="0"/>
              <a:t> magi</a:t>
            </a:r>
            <a:r>
              <a:rPr lang="hr-HR" dirty="0"/>
              <a:t>č</a:t>
            </a:r>
            <a:r>
              <a:rPr lang="en-US" dirty="0" err="1"/>
              <a:t>nih</a:t>
            </a:r>
            <a:r>
              <a:rPr lang="en-US" dirty="0"/>
              <a:t> </a:t>
            </a:r>
            <a:r>
              <a:rPr lang="en-US" dirty="0" err="1"/>
              <a:t>jezgara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u </a:t>
            </a:r>
            <a:r>
              <a:rPr lang="en-US" dirty="0" err="1"/>
              <a:t>slu</a:t>
            </a:r>
            <a:r>
              <a:rPr lang="hr-HR" dirty="0"/>
              <a:t>č</a:t>
            </a:r>
            <a:r>
              <a:rPr lang="en-US" dirty="0" err="1"/>
              <a:t>aju</a:t>
            </a:r>
            <a:r>
              <a:rPr lang="en-US" dirty="0"/>
              <a:t> </a:t>
            </a:r>
            <a:r>
              <a:rPr lang="en-US" dirty="0" err="1"/>
              <a:t>jezgre</a:t>
            </a:r>
            <a:r>
              <a:rPr lang="en-US" dirty="0"/>
              <a:t> s </a:t>
            </a:r>
            <a:r>
              <a:rPr lang="en-US" dirty="0" err="1"/>
              <a:t>otvorenim</a:t>
            </a:r>
            <a:r>
              <a:rPr lang="en-US" dirty="0"/>
              <a:t> </a:t>
            </a:r>
            <a:r>
              <a:rPr lang="en-US" dirty="0" err="1"/>
              <a:t>ljuskama</a:t>
            </a:r>
            <a:r>
              <a:rPr lang="en-US" dirty="0"/>
              <a:t> </a:t>
            </a:r>
            <a:r>
              <a:rPr lang="en-US" dirty="0" err="1"/>
              <a:t>moramo</a:t>
            </a:r>
            <a:r>
              <a:rPr lang="en-US" dirty="0"/>
              <a:t> </a:t>
            </a:r>
            <a:r>
              <a:rPr lang="en-US" dirty="0" err="1"/>
              <a:t>uklju</a:t>
            </a:r>
            <a:r>
              <a:rPr lang="hr-HR" dirty="0"/>
              <a:t>č</a:t>
            </a:r>
            <a:r>
              <a:rPr lang="en-US" dirty="0" err="1"/>
              <a:t>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hr-HR" dirty="0"/>
              <a:t> interakcije</a:t>
            </a:r>
            <a:r>
              <a:rPr lang="en-US" dirty="0"/>
              <a:t> </a:t>
            </a:r>
            <a:r>
              <a:rPr lang="en-US" dirty="0" err="1"/>
              <a:t>sparivanj</a:t>
            </a:r>
            <a:r>
              <a:rPr lang="hr-HR" dirty="0"/>
              <a:t>a nukleona</a:t>
            </a:r>
            <a:r>
              <a:rPr lang="en-US" dirty="0"/>
              <a:t>.</a:t>
            </a:r>
            <a:endParaRPr lang="hr-HR" dirty="0"/>
          </a:p>
          <a:p>
            <a:r>
              <a:rPr lang="hr-HR" sz="2400" b="1" dirty="0"/>
              <a:t>Relativistička Hartree-Bogoliubovljeva teorija (pregled rezultata)</a:t>
            </a:r>
            <a:endParaRPr lang="en-US" sz="2400" b="1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8C2EDBF-B33D-4543-A5F5-F8F410B76C85}"/>
              </a:ext>
            </a:extLst>
          </p:cNvPr>
          <p:cNvSpPr/>
          <p:nvPr/>
        </p:nvSpPr>
        <p:spPr>
          <a:xfrm>
            <a:off x="317500" y="419100"/>
            <a:ext cx="5842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ACD2C3-CF55-4D65-8851-26D5A4B81762}"/>
              </a:ext>
            </a:extLst>
          </p:cNvPr>
          <p:cNvSpPr txBox="1"/>
          <p:nvPr/>
        </p:nvSpPr>
        <p:spPr>
          <a:xfrm>
            <a:off x="901700" y="1549400"/>
            <a:ext cx="675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kvazičestični operatori, unitarna Bogoliubovljeva transformacija:</a:t>
            </a:r>
          </a:p>
          <a:p>
            <a:endParaRPr lang="hr-HR" dirty="0"/>
          </a:p>
          <a:p>
            <a:r>
              <a:rPr lang="hr-HR" dirty="0"/>
              <a:t>- H-B valne funkcije: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4486F6-01DE-404A-9FAA-4A5B511B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497" y="1397358"/>
            <a:ext cx="4010803" cy="952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8C4635-03D0-41CF-B25A-A035075B5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538" y="2011065"/>
            <a:ext cx="1752845" cy="10621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A73451-8CA9-4A0D-BE26-F62C344A7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200" y="2085837"/>
            <a:ext cx="1630264" cy="10024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894A02-4FD7-4453-8403-B93C7B517AA3}"/>
              </a:ext>
            </a:extLst>
          </p:cNvPr>
          <p:cNvSpPr txBox="1"/>
          <p:nvPr/>
        </p:nvSpPr>
        <p:spPr>
          <a:xfrm>
            <a:off x="901700" y="3429000"/>
            <a:ext cx="637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uvodi se operator gustoće i tenzor sparivanja: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DE0090-EDC3-4388-8162-90ABE1D73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309476"/>
            <a:ext cx="6158628" cy="6004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86F253-D15F-4D38-8409-0FFCBD263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2519" y="4033393"/>
            <a:ext cx="4672379" cy="5406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508C50-F108-467F-B4D4-5ED583EC4F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1880" y="4574054"/>
            <a:ext cx="7897040" cy="11649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94CA4C9-BC93-4ACC-BFE9-F4675F63ECBB}"/>
              </a:ext>
            </a:extLst>
          </p:cNvPr>
          <p:cNvSpPr txBox="1"/>
          <p:nvPr/>
        </p:nvSpPr>
        <p:spPr>
          <a:xfrm>
            <a:off x="901700" y="4029424"/>
            <a:ext cx="483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u funkcional dodajemo sparivanje:</a:t>
            </a:r>
            <a:endParaRPr lang="en-US" dirty="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26A6161F-DD4B-4399-806C-96CD696FCC0E}"/>
              </a:ext>
            </a:extLst>
          </p:cNvPr>
          <p:cNvSpPr/>
          <p:nvPr/>
        </p:nvSpPr>
        <p:spPr>
          <a:xfrm>
            <a:off x="7114332" y="5422900"/>
            <a:ext cx="302468" cy="4913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E22B6B-FA78-4A55-A72D-F40F6A87443A}"/>
              </a:ext>
            </a:extLst>
          </p:cNvPr>
          <p:cNvSpPr txBox="1"/>
          <p:nvPr/>
        </p:nvSpPr>
        <p:spPr>
          <a:xfrm>
            <a:off x="6015382" y="5914278"/>
            <a:ext cx="3673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Matrični element sparivanja (NF1)</a:t>
            </a:r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735759-420B-4975-BA61-FF078108369A}"/>
              </a:ext>
            </a:extLst>
          </p:cNvPr>
          <p:cNvCxnSpPr/>
          <p:nvPr/>
        </p:nvCxnSpPr>
        <p:spPr>
          <a:xfrm>
            <a:off x="7556500" y="4509454"/>
            <a:ext cx="2590800" cy="163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B178AF3-CBCF-413C-A5EB-2398C8A151F3}"/>
              </a:ext>
            </a:extLst>
          </p:cNvPr>
          <p:cNvSpPr txBox="1"/>
          <p:nvPr/>
        </p:nvSpPr>
        <p:spPr>
          <a:xfrm>
            <a:off x="10147300" y="4487834"/>
            <a:ext cx="140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ovo znamo...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AE3BAF-AC25-4B0D-A936-2BE34D7EF7BB}"/>
              </a:ext>
            </a:extLst>
          </p:cNvPr>
          <p:cNvSpPr/>
          <p:nvPr/>
        </p:nvSpPr>
        <p:spPr>
          <a:xfrm>
            <a:off x="901700" y="1287444"/>
            <a:ext cx="81407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59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940B13-020E-4CB3-BA87-62B9FD1E9CF9}"/>
              </a:ext>
            </a:extLst>
          </p:cNvPr>
          <p:cNvSpPr txBox="1"/>
          <p:nvPr/>
        </p:nvSpPr>
        <p:spPr>
          <a:xfrm>
            <a:off x="711200" y="203200"/>
            <a:ext cx="953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Varijacijskim postupkom, slično kao i prije, dobiva se </a:t>
            </a:r>
            <a:r>
              <a:rPr lang="hr-HR" b="1" dirty="0"/>
              <a:t>RHB jednadžba </a:t>
            </a:r>
            <a:r>
              <a:rPr lang="hr-HR" dirty="0"/>
              <a:t>gibanja za kvazičestice: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13698-922B-4D25-A3CA-03DEC48D4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88" y="572532"/>
            <a:ext cx="9667741" cy="14376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D76EF0-9AA4-4278-A389-74FEB9F8807C}"/>
              </a:ext>
            </a:extLst>
          </p:cNvPr>
          <p:cNvSpPr txBox="1"/>
          <p:nvPr/>
        </p:nvSpPr>
        <p:spPr>
          <a:xfrm>
            <a:off x="862884" y="2125014"/>
            <a:ext cx="1023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imamo </a:t>
            </a:r>
            <a:r>
              <a:rPr lang="hr-HR" b="1" dirty="0"/>
              <a:t>kemijski potencijal </a:t>
            </a:r>
            <a:r>
              <a:rPr lang="hr-HR" dirty="0"/>
              <a:t>jer generalizirani Hamltonijan ne komutira s operatorom broja (kvazi)čestica</a:t>
            </a:r>
          </a:p>
          <a:p>
            <a:pPr marL="285750" indent="-285750">
              <a:buFontTx/>
              <a:buChar char="-"/>
            </a:pPr>
            <a:r>
              <a:rPr lang="hr-HR" dirty="0"/>
              <a:t>operator sparivanja dan je matrično: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CE3F42-9372-41DD-8F9D-E81C20E5C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800" y="2784045"/>
            <a:ext cx="5434220" cy="1032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3EE82F-1E03-4644-AA77-C90DBCF3505C}"/>
              </a:ext>
            </a:extLst>
          </p:cNvPr>
          <p:cNvSpPr txBox="1"/>
          <p:nvPr/>
        </p:nvSpPr>
        <p:spPr>
          <a:xfrm>
            <a:off x="862884" y="3816274"/>
            <a:ext cx="9304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-   u RHB teoriji, Lorentzove bilinearne forme izrazive su preko kvazičestičnih valnih funkcija: 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5B1127-7CB5-4407-AB6B-4A716CDE4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798" y="4185606"/>
            <a:ext cx="3852260" cy="2224975"/>
          </a:xfrm>
          <a:prstGeom prst="rect">
            <a:avLst/>
          </a:prstGeom>
        </p:spPr>
      </p:pic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C86249A3-057C-4558-B00D-2A3DA7278B0A}"/>
              </a:ext>
            </a:extLst>
          </p:cNvPr>
          <p:cNvCxnSpPr/>
          <p:nvPr/>
        </p:nvCxnSpPr>
        <p:spPr>
          <a:xfrm>
            <a:off x="4254500" y="4305300"/>
            <a:ext cx="4278520" cy="5461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0910CFD-2BF6-4CFC-A2EA-CB3FDBB59174}"/>
              </a:ext>
            </a:extLst>
          </p:cNvPr>
          <p:cNvSpPr txBox="1"/>
          <p:nvPr/>
        </p:nvSpPr>
        <p:spPr>
          <a:xfrm>
            <a:off x="8533020" y="4676537"/>
            <a:ext cx="244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No-sea</a:t>
            </a:r>
            <a:r>
              <a:rPr lang="hr-HR" dirty="0"/>
              <a:t> aproksimacija</a:t>
            </a:r>
            <a:endParaRPr lang="en-US" dirty="0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6BFDCE43-33F2-4D79-8B11-DB06D7839481}"/>
              </a:ext>
            </a:extLst>
          </p:cNvPr>
          <p:cNvCxnSpPr/>
          <p:nvPr/>
        </p:nvCxnSpPr>
        <p:spPr>
          <a:xfrm>
            <a:off x="4175684" y="5739368"/>
            <a:ext cx="4278520" cy="5461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53E8BA-2A33-4893-BD2A-57851196C60D}"/>
              </a:ext>
            </a:extLst>
          </p:cNvPr>
          <p:cNvSpPr txBox="1"/>
          <p:nvPr/>
        </p:nvSpPr>
        <p:spPr>
          <a:xfrm>
            <a:off x="8438353" y="6090798"/>
            <a:ext cx="345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Samo poz. energije u Fermi moru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31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E718D6-A47A-440D-92C4-C071A5CB91B2}"/>
              </a:ext>
            </a:extLst>
          </p:cNvPr>
          <p:cNvSpPr txBox="1"/>
          <p:nvPr/>
        </p:nvSpPr>
        <p:spPr>
          <a:xfrm>
            <a:off x="500332" y="345057"/>
            <a:ext cx="1114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Koriste se razni modeli za interakciju sparivanja. Najuspješnija je </a:t>
            </a:r>
            <a:r>
              <a:rPr lang="hr-HR" b="1" dirty="0"/>
              <a:t>Gognyjeva sila, </a:t>
            </a:r>
            <a:r>
              <a:rPr lang="hr-HR" dirty="0"/>
              <a:t>ali je izuzetno numerički zahtjevna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BA1256-1C68-4460-951A-2B5CB19671B0}"/>
              </a:ext>
            </a:extLst>
          </p:cNvPr>
          <p:cNvSpPr txBox="1"/>
          <p:nvPr/>
        </p:nvSpPr>
        <p:spPr>
          <a:xfrm>
            <a:off x="500332" y="897147"/>
            <a:ext cx="6418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alternativa: separabilna </a:t>
            </a:r>
            <a:r>
              <a:rPr lang="hr-HR" b="1" dirty="0"/>
              <a:t>TMR</a:t>
            </a:r>
            <a:r>
              <a:rPr lang="hr-HR" dirty="0"/>
              <a:t> interakcija (u impulsnom prostoru):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31FED-DA19-4A5A-8C0E-86E853947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27" y="1266479"/>
            <a:ext cx="9731981" cy="1015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A17EF0-18E9-4FD7-AE54-E5D867650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989" y="2314086"/>
            <a:ext cx="6846455" cy="6738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6D01A5-9C53-4FED-AEF5-082F5D17A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654" y="3139167"/>
            <a:ext cx="4647927" cy="3404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E9E137-38E4-4BFF-A173-A69EDB8682E6}"/>
              </a:ext>
            </a:extLst>
          </p:cNvPr>
          <p:cNvSpPr txBox="1"/>
          <p:nvPr/>
        </p:nvSpPr>
        <p:spPr>
          <a:xfrm>
            <a:off x="477328" y="3139167"/>
            <a:ext cx="559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Parametri su fitani na rezultate koje daje Gogny: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483886-0924-4D79-9302-09223F62B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371" y="4776906"/>
            <a:ext cx="3143689" cy="6096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2E9074-02D3-45BC-B2C4-3DD9E40C9A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6855" y="5427973"/>
            <a:ext cx="3623154" cy="11923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C52B45-FAF7-41AC-B6AC-31717BFC36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4900" y="3681327"/>
            <a:ext cx="1842185" cy="7851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83988C0-3376-43A2-BAB2-D57DF9FCA162}"/>
              </a:ext>
            </a:extLst>
          </p:cNvPr>
          <p:cNvSpPr txBox="1"/>
          <p:nvPr/>
        </p:nvSpPr>
        <p:spPr>
          <a:xfrm>
            <a:off x="465936" y="3790005"/>
            <a:ext cx="66200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Dakle, da bi našli operator sparivanja u RHB jednadžbi: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r>
              <a:rPr lang="hr-HR" dirty="0"/>
              <a:t>treba izračunati matrični element sparivanja: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zajedno sa tenzorom sparivanja:</a:t>
            </a:r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A18725A0-820D-409D-8DFF-03CFE5AABEA5}"/>
              </a:ext>
            </a:extLst>
          </p:cNvPr>
          <p:cNvCxnSpPr/>
          <p:nvPr/>
        </p:nvCxnSpPr>
        <p:spPr>
          <a:xfrm>
            <a:off x="7297947" y="4073924"/>
            <a:ext cx="2031497" cy="56708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DEA4447-5466-4893-9A0A-31BEE591736A}"/>
              </a:ext>
            </a:extLst>
          </p:cNvPr>
          <p:cNvSpPr txBox="1"/>
          <p:nvPr/>
        </p:nvSpPr>
        <p:spPr>
          <a:xfrm>
            <a:off x="9329444" y="4641011"/>
            <a:ext cx="286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Jedini nezanemariv član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91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830A88-9EE1-4222-9962-5DBDD02BEE44}"/>
              </a:ext>
            </a:extLst>
          </p:cNvPr>
          <p:cNvSpPr txBox="1"/>
          <p:nvPr/>
        </p:nvSpPr>
        <p:spPr>
          <a:xfrm>
            <a:off x="534838" y="189780"/>
            <a:ext cx="6935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Rješenje modela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521D0-38A8-4954-A741-A378F1876039}"/>
              </a:ext>
            </a:extLst>
          </p:cNvPr>
          <p:cNvSpPr txBox="1"/>
          <p:nvPr/>
        </p:nvSpPr>
        <p:spPr>
          <a:xfrm>
            <a:off x="534837" y="760511"/>
            <a:ext cx="11162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Razvoj u bazi QHO. Razmatranje ograničavamo na jezgre simetrične na rotaciju oko z osi i refleksiju preko xy ravnine 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D7B91-71EE-45C1-B3E3-E19D6F89A708}"/>
              </a:ext>
            </a:extLst>
          </p:cNvPr>
          <p:cNvSpPr txBox="1"/>
          <p:nvPr/>
        </p:nvSpPr>
        <p:spPr>
          <a:xfrm>
            <a:off x="707160" y="3951568"/>
            <a:ext cx="869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Svu numeriku radimo na 48x48 Gaussovoj mreži čvorova ( </a:t>
            </a:r>
            <a:r>
              <a:rPr lang="hr-HR" b="1" dirty="0"/>
              <a:t>integracijske GH i GL formule </a:t>
            </a:r>
            <a:r>
              <a:rPr lang="hr-HR" dirty="0"/>
              <a:t>):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892D5F-AC07-43D7-B7D5-B027DC859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06" y="5156404"/>
            <a:ext cx="3915414" cy="7923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A5B6A5-D72B-4F12-AED4-79C092538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770" y="5205831"/>
            <a:ext cx="3864223" cy="7528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3BA497-1DDB-4FDC-8861-4AF3586A2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791" y="1069049"/>
            <a:ext cx="5433731" cy="25147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4DB91E-D0A9-46CB-AAD8-56296CD7C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0647" y="1148026"/>
            <a:ext cx="1443880" cy="5069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14786D-36DA-4EFE-BC36-58067EF252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3091" y="1217302"/>
            <a:ext cx="1012428" cy="4377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6E346BC-9EC2-4924-B215-D571B80F903F}"/>
              </a:ext>
            </a:extLst>
          </p:cNvPr>
          <p:cNvSpPr txBox="1"/>
          <p:nvPr/>
        </p:nvSpPr>
        <p:spPr>
          <a:xfrm>
            <a:off x="534837" y="1217302"/>
            <a:ext cx="25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</a:t>
            </a:r>
            <a:r>
              <a:rPr lang="hr-HR" b="1" dirty="0"/>
              <a:t>Baza</a:t>
            </a:r>
            <a:r>
              <a:rPr lang="hr-HR" dirty="0"/>
              <a:t>: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448277-5C3F-4BAD-A386-C38AF52A1E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6377" y="1919393"/>
            <a:ext cx="4059832" cy="9215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F583A8-5F1F-4442-AD3C-E5B5E22C08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7538" y="3062918"/>
            <a:ext cx="2911091" cy="3896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6738525-9A82-4D94-8981-A3EDD87B4C7A}"/>
              </a:ext>
            </a:extLst>
          </p:cNvPr>
          <p:cNvSpPr txBox="1"/>
          <p:nvPr/>
        </p:nvSpPr>
        <p:spPr>
          <a:xfrm>
            <a:off x="7307548" y="3115122"/>
            <a:ext cx="274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</a:t>
            </a:r>
            <a:r>
              <a:rPr lang="hr-HR" i="1" dirty="0"/>
              <a:t>shell</a:t>
            </a:r>
            <a:r>
              <a:rPr lang="hr-HR" dirty="0"/>
              <a:t> model: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F487D1-82EF-4DC8-9654-EC93B6123C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7355" y="4373334"/>
            <a:ext cx="3907446" cy="45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62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1185</Words>
  <Application>Microsoft Office PowerPoint</Application>
  <PresentationFormat>Widescreen</PresentationFormat>
  <Paragraphs>126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Tomek</dc:creator>
  <cp:lastModifiedBy>Tomek</cp:lastModifiedBy>
  <cp:revision>27</cp:revision>
  <dcterms:created xsi:type="dcterms:W3CDTF">2018-01-25T20:27:10Z</dcterms:created>
  <dcterms:modified xsi:type="dcterms:W3CDTF">2018-01-26T01:01:08Z</dcterms:modified>
</cp:coreProperties>
</file>