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70" r:id="rId3"/>
    <p:sldId id="257" r:id="rId4"/>
    <p:sldId id="259" r:id="rId5"/>
    <p:sldId id="262" r:id="rId6"/>
    <p:sldId id="272" r:id="rId7"/>
    <p:sldId id="260" r:id="rId8"/>
    <p:sldId id="261" r:id="rId9"/>
    <p:sldId id="263" r:id="rId10"/>
    <p:sldId id="273" r:id="rId11"/>
    <p:sldId id="271" r:id="rId12"/>
    <p:sldId id="264" r:id="rId13"/>
    <p:sldId id="275" r:id="rId14"/>
    <p:sldId id="265" r:id="rId15"/>
    <p:sldId id="266" r:id="rId16"/>
    <p:sldId id="267" r:id="rId17"/>
    <p:sldId id="268" r:id="rId18"/>
    <p:sldId id="269" r:id="rId19"/>
    <p:sldId id="274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5" autoAdjust="0"/>
    <p:restoredTop sz="94660"/>
  </p:normalViewPr>
  <p:slideViewPr>
    <p:cSldViewPr>
      <p:cViewPr varScale="1">
        <p:scale>
          <a:sx n="69" d="100"/>
          <a:sy n="69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B5800-E154-49FC-9966-F5DFABE6357E}" type="datetimeFigureOut">
              <a:rPr lang="hr-HR" smtClean="0"/>
              <a:t>24.1.2018.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DA869-B8E2-491A-8767-50AAB5A5E2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868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DA869-B8E2-491A-8767-50AAB5A5E2D1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075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A2C1-0391-478D-B1F0-496BD25382DA}" type="datetime1">
              <a:rPr lang="hr-HR" smtClean="0"/>
              <a:t>24.1.2018.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FF82-4BAB-45EC-8DCB-1C8F6DFCCEE9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8F41-9372-429F-8B38-C30E82E5C860}" type="datetime1">
              <a:rPr lang="hr-HR" smtClean="0"/>
              <a:t>24.1.2018.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FF82-4BAB-45EC-8DCB-1C8F6DFCCE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AB95-F424-4D74-A385-262A98225841}" type="datetime1">
              <a:rPr lang="hr-HR" smtClean="0"/>
              <a:t>24.1.2018.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FF82-4BAB-45EC-8DCB-1C8F6DFCCE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D14C-70FA-4C36-AE7E-BB172712381A}" type="datetime1">
              <a:rPr lang="hr-HR" smtClean="0"/>
              <a:t>24.1.2018.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FF82-4BAB-45EC-8DCB-1C8F6DFCCE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3FE-82D3-4C7F-B21D-C7D850BCC9F9}" type="datetime1">
              <a:rPr lang="hr-HR" smtClean="0"/>
              <a:t>24.1.2018.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FF82-4BAB-45EC-8DCB-1C8F6DFCCEE9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2DB3-3DBC-4112-AB6D-D931453F1F08}" type="datetime1">
              <a:rPr lang="hr-HR" smtClean="0"/>
              <a:t>24.1.2018.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FF82-4BAB-45EC-8DCB-1C8F6DFCCE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E5E6-A311-48EF-A1DD-F5A0D998F74B}" type="datetime1">
              <a:rPr lang="hr-HR" smtClean="0"/>
              <a:t>24.1.2018.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FF82-4BAB-45EC-8DCB-1C8F6DFCCEE9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A18-0AA5-4CC3-815A-1A510CC423BA}" type="datetime1">
              <a:rPr lang="hr-HR" smtClean="0"/>
              <a:t>24.1.2018.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FF82-4BAB-45EC-8DCB-1C8F6DFCCE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E937-3804-4953-89DF-9C63BABBF377}" type="datetime1">
              <a:rPr lang="hr-HR" smtClean="0"/>
              <a:t>24.1.2018.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FF82-4BAB-45EC-8DCB-1C8F6DFCCE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7358-DBBF-4DFB-9737-89CA35B9F86D}" type="datetime1">
              <a:rPr lang="hr-HR" smtClean="0"/>
              <a:t>24.1.2018.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FF82-4BAB-45EC-8DCB-1C8F6DFCCEE9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A478-9700-4388-9638-4CDFDDECB3E8}" type="datetime1">
              <a:rPr lang="hr-HR" smtClean="0"/>
              <a:t>24.1.2018.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FF82-4BAB-45EC-8DCB-1C8F6DFCCE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35C472E-07E2-4160-8E0C-2CC8DA3AE783}" type="datetime1">
              <a:rPr lang="hr-HR" smtClean="0"/>
              <a:t>24.1.2018.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A64FF82-4BAB-45EC-8DCB-1C8F6DFCCEE9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em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Mjerenje prostorne distribucije fokusiranih iona pomoću 2D pozicijsko osljetljive PIN diode</a:t>
            </a:r>
            <a:endParaRPr lang="hr-HR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1752600"/>
          </a:xfrm>
        </p:spPr>
        <p:txBody>
          <a:bodyPr/>
          <a:lstStyle/>
          <a:p>
            <a:r>
              <a:rPr lang="hr-HR" i="1" dirty="0" smtClean="0">
                <a:solidFill>
                  <a:schemeClr val="tx1"/>
                </a:solidFill>
              </a:rPr>
              <a:t>Samostalni seminar iz istraživanja u fizici</a:t>
            </a:r>
            <a:endParaRPr lang="hr-HR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181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Marko Brajković</a:t>
            </a:r>
          </a:p>
          <a:p>
            <a:r>
              <a:rPr lang="hr-HR" dirty="0" smtClean="0"/>
              <a:t>Mentor: dr. sc. Zdravko Siketić, IRB</a:t>
            </a:r>
          </a:p>
          <a:p>
            <a:r>
              <a:rPr lang="hr-HR" dirty="0" smtClean="0"/>
              <a:t>Siječanj 2018.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39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364" y="695234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Šum u elektroničkom lancu nije se smanjio na željenu razinu (iako je djelomično smanjen uzemljenjima kontakata i filtrima) - slabija rezolucija diode.</a:t>
            </a:r>
          </a:p>
          <a:p>
            <a:endParaRPr lang="hr-HR" dirty="0" smtClean="0"/>
          </a:p>
          <a:p>
            <a:r>
              <a:rPr lang="hr-HR" dirty="0" smtClean="0"/>
              <a:t>Promatranjem signala iz pulsera u </a:t>
            </a:r>
            <a:r>
              <a:rPr lang="hr-HR" i="1" dirty="0" smtClean="0"/>
              <a:t>Spector-u</a:t>
            </a:r>
            <a:r>
              <a:rPr lang="hr-HR" dirty="0" smtClean="0"/>
              <a:t> ujednačena su pojačanja sva 4 signala.</a:t>
            </a:r>
          </a:p>
          <a:p>
            <a:r>
              <a:rPr lang="hr-HR" dirty="0" smtClean="0"/>
              <a:t>Širina signala iz pulsera (FWHM) je iznosila oko 5% .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3509" y="2438400"/>
                <a:ext cx="7779328" cy="2408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Korišten je snop kisika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400" b="1" i="0" baseline="38000" smtClean="0">
                            <a:latin typeface="Cambria Math"/>
                          </a:rPr>
                          <m:t>𝟏𝟔</m:t>
                        </m:r>
                        <m:r>
                          <a:rPr lang="hr-HR" sz="2400" b="1" i="0" smtClean="0">
                            <a:latin typeface="Cambria Math"/>
                          </a:rPr>
                          <m:t>𝐎</m:t>
                        </m:r>
                      </m:e>
                      <m:sup>
                        <m:r>
                          <a:rPr lang="hr-HR" sz="2400" b="1" i="0" smtClean="0">
                            <a:latin typeface="Cambria Math"/>
                          </a:rPr>
                          <m:t>𝟑</m:t>
                        </m:r>
                        <m:r>
                          <a:rPr lang="hr-HR" sz="2400" b="1" i="0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hr-HR" b="1" dirty="0" smtClean="0"/>
                  <a:t>,  energije 5,0625 MeV </a:t>
                </a:r>
                <a:r>
                  <a:rPr lang="hr-HR" dirty="0" smtClean="0"/>
                  <a:t>(</a:t>
                </a:r>
                <a:r>
                  <a:rPr lang="hr-HR" i="1" dirty="0" smtClean="0"/>
                  <a:t>rigidity = mE/q</a:t>
                </a:r>
                <a:r>
                  <a:rPr lang="hr-HR" i="1" baseline="30000" dirty="0" smtClean="0"/>
                  <a:t>2</a:t>
                </a:r>
                <a:r>
                  <a:rPr lang="hr-HR" i="1" dirty="0" smtClean="0"/>
                  <a:t> = </a:t>
                </a:r>
                <a:r>
                  <a:rPr lang="hr-HR" dirty="0" smtClean="0"/>
                  <a:t>9</a:t>
                </a:r>
                <a:r>
                  <a:rPr lang="hr-HR" i="1" dirty="0" smtClean="0"/>
                  <a:t> </a:t>
                </a:r>
                <a:r>
                  <a:rPr lang="hr-HR" dirty="0" smtClean="0"/>
                  <a:t>).</a:t>
                </a:r>
              </a:p>
              <a:p>
                <a:endParaRPr lang="hr-HR" dirty="0"/>
              </a:p>
              <a:p>
                <a:r>
                  <a:rPr lang="hr-HR" dirty="0" smtClean="0"/>
                  <a:t>Struja snopa je bila mala, frekvencije tek 100 Hz (100 iona po sekundi).</a:t>
                </a:r>
              </a:p>
              <a:p>
                <a:endParaRPr lang="hr-HR" dirty="0"/>
              </a:p>
              <a:p>
                <a:r>
                  <a:rPr lang="hr-HR" dirty="0" smtClean="0"/>
                  <a:t>Zbog el. šuma broj događaja u 4 ADC-a nije bio jednak, pa su „ručno” odvojeni </a:t>
                </a:r>
                <a:r>
                  <a:rPr lang="hr-HR" b="1" dirty="0" smtClean="0"/>
                  <a:t>koincidentni događaji</a:t>
                </a:r>
                <a:r>
                  <a:rPr lang="hr-HR" dirty="0" smtClean="0"/>
                  <a:t>, tj. oni za koje su u sva 4 ADC-a registrirani signali u prozoru od 50 </a:t>
                </a:r>
                <a:r>
                  <a:rPr lang="el-GR" dirty="0" smtClean="0"/>
                  <a:t>μ</a:t>
                </a:r>
                <a:r>
                  <a:rPr lang="hr-HR" dirty="0" smtClean="0"/>
                  <a:t>s. Samo za takve događaje je izračunata pozicija pomoću formula.</a:t>
                </a: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09" y="2438400"/>
                <a:ext cx="7779328" cy="2408993"/>
              </a:xfrm>
              <a:prstGeom prst="rect">
                <a:avLst/>
              </a:prstGeom>
              <a:blipFill rotWithShape="1">
                <a:blip r:embed="rId2"/>
                <a:stretch>
                  <a:fillRect l="-62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27364" y="4847393"/>
            <a:ext cx="7578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Skenirano je približno kvadratno područje, za dvije različite duljine stranice kvadrata. Veličina skeniranog područja se postavlja (i određuje)  pomoću metalne mrežice poznatih dimenzija.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93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1219200"/>
            <a:ext cx="4641025" cy="321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6858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Određivanje dimenzija skeniranog područja</a:t>
            </a:r>
            <a:endParaRPr lang="hr-HR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14999" y="717000"/>
            <a:ext cx="25907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 fokus postavljena bakrena mrežica od 400 zareza po inču (400 </a:t>
            </a:r>
            <a:r>
              <a:rPr lang="hr-HR" i="1" dirty="0" smtClean="0"/>
              <a:t>mesh</a:t>
            </a:r>
            <a:r>
              <a:rPr lang="hr-HR" dirty="0" smtClean="0"/>
              <a:t>).</a:t>
            </a:r>
          </a:p>
          <a:p>
            <a:endParaRPr lang="hr-HR" dirty="0"/>
          </a:p>
          <a:p>
            <a:r>
              <a:rPr lang="hr-HR" dirty="0" smtClean="0"/>
              <a:t>U </a:t>
            </a:r>
            <a:r>
              <a:rPr lang="hr-HR" i="1" dirty="0" smtClean="0"/>
              <a:t>Spector</a:t>
            </a:r>
            <a:r>
              <a:rPr lang="hr-HR" dirty="0" smtClean="0"/>
              <a:t>-u promatramo sliku mrežice (pozicije iz skenera).</a:t>
            </a:r>
          </a:p>
          <a:p>
            <a:endParaRPr lang="hr-HR" dirty="0"/>
          </a:p>
          <a:p>
            <a:r>
              <a:rPr lang="hr-HR" dirty="0" smtClean="0"/>
              <a:t>Jednostavnom trigonometrijom određujemo dimenzije piksela, tj. skeniranog područja.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796635" y="4722674"/>
            <a:ext cx="7737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Zadano je skeniranje </a:t>
            </a:r>
            <a:r>
              <a:rPr lang="hr-HR" b="1" dirty="0" smtClean="0"/>
              <a:t>128 x 128 piksela</a:t>
            </a:r>
            <a:r>
              <a:rPr lang="hr-HR" dirty="0" smtClean="0"/>
              <a:t>, a duljina stranice 1 piksela  je </a:t>
            </a:r>
            <a:r>
              <a:rPr lang="hr-HR" b="1" dirty="0" smtClean="0"/>
              <a:t>2,154 </a:t>
            </a:r>
            <a:r>
              <a:rPr lang="el-GR" b="1" dirty="0" smtClean="0"/>
              <a:t>μ</a:t>
            </a:r>
            <a:r>
              <a:rPr lang="hr-HR" b="1" dirty="0" smtClean="0"/>
              <a:t>m.</a:t>
            </a:r>
            <a:r>
              <a:rPr lang="hr-HR" dirty="0" smtClean="0"/>
              <a:t> </a:t>
            </a:r>
          </a:p>
          <a:p>
            <a:endParaRPr lang="hr-HR" b="1" dirty="0"/>
          </a:p>
          <a:p>
            <a:r>
              <a:rPr lang="hr-HR" b="1" dirty="0" smtClean="0"/>
              <a:t>Skeniranja: 276 </a:t>
            </a:r>
            <a:r>
              <a:rPr lang="el-GR" b="1" dirty="0"/>
              <a:t>μ</a:t>
            </a:r>
            <a:r>
              <a:rPr lang="hr-HR" b="1" dirty="0" smtClean="0"/>
              <a:t>m x 276 </a:t>
            </a:r>
            <a:r>
              <a:rPr lang="el-GR" b="1" dirty="0" smtClean="0"/>
              <a:t>μ</a:t>
            </a:r>
            <a:r>
              <a:rPr lang="hr-HR" b="1" dirty="0" smtClean="0"/>
              <a:t>m</a:t>
            </a:r>
          </a:p>
          <a:p>
            <a:r>
              <a:rPr lang="hr-HR" b="1" dirty="0"/>
              <a:t>	 </a:t>
            </a:r>
            <a:r>
              <a:rPr lang="hr-HR" b="1" dirty="0" smtClean="0"/>
              <a:t>    1380 x 1380 </a:t>
            </a:r>
          </a:p>
          <a:p>
            <a:r>
              <a:rPr lang="hr-HR" b="1" dirty="0"/>
              <a:t>	 </a:t>
            </a:r>
            <a:r>
              <a:rPr lang="hr-HR" b="1" dirty="0" smtClean="0"/>
              <a:t>    4,3 x 276 (samo y);   276 x 4,3 (samo x)</a:t>
            </a:r>
          </a:p>
          <a:p>
            <a:endParaRPr lang="hr-HR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96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63534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648200" cy="31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8145" y="78111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Prostorna rezolucija diode</a:t>
            </a:r>
            <a:endParaRPr lang="hr-HR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48145" y="387927"/>
            <a:ext cx="2757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REZULTATI (1)</a:t>
            </a:r>
            <a:endParaRPr lang="hr-HR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0545" y="4880329"/>
            <a:ext cx="3214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/>
              <a:t>Skeniranje samo u </a:t>
            </a:r>
            <a:r>
              <a:rPr lang="hr-HR" i="1" dirty="0" smtClean="0"/>
              <a:t>x</a:t>
            </a:r>
            <a:r>
              <a:rPr lang="hr-HR" dirty="0" smtClean="0"/>
              <a:t>-smjeru</a:t>
            </a:r>
          </a:p>
          <a:p>
            <a:pPr algn="just"/>
            <a:r>
              <a:rPr lang="hr-HR" dirty="0" smtClean="0"/>
              <a:t>(276 x 4,3 </a:t>
            </a:r>
            <a:r>
              <a:rPr lang="el-GR" dirty="0" smtClean="0"/>
              <a:t>μ</a:t>
            </a:r>
            <a:r>
              <a:rPr lang="hr-HR" dirty="0" smtClean="0"/>
              <a:t>m</a:t>
            </a:r>
            <a:r>
              <a:rPr lang="hr-HR" baseline="30000" dirty="0" smtClean="0"/>
              <a:t>2</a:t>
            </a:r>
            <a:r>
              <a:rPr lang="hr-HR" dirty="0" smtClean="0"/>
              <a:t>), za određivanje prostorne rezolucije u </a:t>
            </a:r>
            <a:r>
              <a:rPr lang="hr-HR" i="1" dirty="0" smtClean="0"/>
              <a:t>y</a:t>
            </a:r>
            <a:r>
              <a:rPr lang="hr-HR" dirty="0" smtClean="0"/>
              <a:t>-smjeru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497266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y-smjer: FWHM = (106 ±1)</a:t>
            </a:r>
            <a:r>
              <a:rPr lang="el-GR" b="1" dirty="0"/>
              <a:t> μ</a:t>
            </a:r>
            <a:r>
              <a:rPr lang="hr-HR" b="1" dirty="0" smtClean="0"/>
              <a:t>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63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1371600"/>
            <a:ext cx="4556407" cy="33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9961" y="814075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Prostorna rezolucija diode</a:t>
            </a:r>
            <a:endParaRPr lang="hr-HR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838700"/>
            <a:ext cx="3214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/>
              <a:t>Skeniranje samo u </a:t>
            </a:r>
            <a:r>
              <a:rPr lang="hr-HR" i="1" dirty="0" smtClean="0"/>
              <a:t>y</a:t>
            </a:r>
            <a:r>
              <a:rPr lang="hr-HR" dirty="0" smtClean="0"/>
              <a:t>-smjeru</a:t>
            </a:r>
          </a:p>
          <a:p>
            <a:pPr algn="just"/>
            <a:r>
              <a:rPr lang="hr-HR" dirty="0" smtClean="0"/>
              <a:t>(4,3 x 276 </a:t>
            </a:r>
            <a:r>
              <a:rPr lang="el-GR" dirty="0" smtClean="0"/>
              <a:t>μ</a:t>
            </a:r>
            <a:r>
              <a:rPr lang="hr-HR" dirty="0" smtClean="0"/>
              <a:t>m</a:t>
            </a:r>
            <a:r>
              <a:rPr lang="hr-HR" baseline="30000" dirty="0" smtClean="0"/>
              <a:t>2</a:t>
            </a:r>
            <a:r>
              <a:rPr lang="hr-HR" dirty="0" smtClean="0"/>
              <a:t>), za određivanje prostorne rezolucije u </a:t>
            </a:r>
            <a:r>
              <a:rPr lang="hr-HR" i="1" dirty="0" smtClean="0"/>
              <a:t>x</a:t>
            </a:r>
            <a:r>
              <a:rPr lang="hr-HR" dirty="0" smtClean="0"/>
              <a:t>-smjeru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4931033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x-smjer: FWHM = (120 ±1)</a:t>
            </a:r>
            <a:r>
              <a:rPr lang="el-GR" b="1" dirty="0"/>
              <a:t> μ</a:t>
            </a:r>
            <a:r>
              <a:rPr lang="hr-HR" b="1" dirty="0" smtClean="0"/>
              <a:t>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18" y="1496979"/>
            <a:ext cx="4668982" cy="316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8145" y="381000"/>
            <a:ext cx="2757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REZULTATI (2)</a:t>
            </a:r>
            <a:endParaRPr lang="hr-HR" sz="2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09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461655"/>
            <a:ext cx="5757181" cy="40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8145" y="78111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Energijska rezolucija diode</a:t>
            </a:r>
            <a:endParaRPr lang="hr-HR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10000" y="178723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FWHM = 2,7%</a:t>
            </a:r>
            <a:endParaRPr lang="hr-H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33600" y="1143000"/>
            <a:ext cx="3410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Energija izračunata kao suma visina naponskih pulseva na sve četiri anode</a:t>
            </a:r>
          </a:p>
          <a:p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Desni (intenzivniji) maksimum odgovara primarnom snopu  </a:t>
            </a:r>
          </a:p>
          <a:p>
            <a:r>
              <a:rPr lang="hr-HR" dirty="0"/>
              <a:t> </a:t>
            </a:r>
            <a:r>
              <a:rPr lang="hr-HR" dirty="0" smtClean="0"/>
              <a:t>    (energija 5 MeV)</a:t>
            </a:r>
          </a:p>
          <a:p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Lijevi (0,25% točaka) ima energiju 3,1 MeV (uz pp. da je energija 0 za sumu kanala 0)</a:t>
            </a:r>
          </a:p>
          <a:p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0,8% točaka izvan energijskog maksimuma (vjerojatno raspršenje od otvora</a:t>
            </a:r>
          </a:p>
          <a:p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Energije na kraju skale objašnjive </a:t>
            </a:r>
            <a:r>
              <a:rPr lang="hr-HR" i="1" dirty="0" smtClean="0"/>
              <a:t>pile up</a:t>
            </a:r>
            <a:r>
              <a:rPr lang="hr-HR" dirty="0" smtClean="0"/>
              <a:t>-om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Tx/>
              <a:buChar char="-"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748145" y="381000"/>
            <a:ext cx="2757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REZULTATI (3)</a:t>
            </a:r>
            <a:endParaRPr lang="hr-HR" sz="2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99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0295"/>
            <a:ext cx="5105399" cy="450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8145" y="381000"/>
            <a:ext cx="2757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REZULTATI (4)</a:t>
            </a:r>
            <a:endParaRPr lang="hr-HR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1219200" y="558812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r-HR" dirty="0"/>
              <a:t>Skeniranje </a:t>
            </a:r>
            <a:r>
              <a:rPr lang="hr-HR" dirty="0" smtClean="0"/>
              <a:t>276 </a:t>
            </a:r>
            <a:r>
              <a:rPr lang="hr-HR" dirty="0"/>
              <a:t>x </a:t>
            </a:r>
            <a:r>
              <a:rPr lang="hr-HR" dirty="0" smtClean="0"/>
              <a:t>276 </a:t>
            </a:r>
            <a:r>
              <a:rPr lang="el-GR" dirty="0"/>
              <a:t>μ</a:t>
            </a:r>
            <a:r>
              <a:rPr lang="hr-HR" dirty="0" smtClean="0"/>
              <a:t>m</a:t>
            </a:r>
            <a:r>
              <a:rPr lang="hr-HR" baseline="30000" dirty="0" smtClean="0"/>
              <a:t>2</a:t>
            </a:r>
            <a:r>
              <a:rPr lang="hr-HR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3944" y="1612106"/>
            <a:ext cx="38862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Skeniranje snopom nije bilo po sredini diode (nedostatak)</a:t>
            </a:r>
          </a:p>
          <a:p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Halo/raspršenje nehomogeno</a:t>
            </a:r>
          </a:p>
          <a:p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Neidentificirana grupa točaka (energije 3,1 MeV, 0,25% točaka), mogući uzroci: raspršenje na antiraspršivačkim otvorima,  rezultat interakcije sa zaostalim  plinom u vakuumskoj cijevi  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87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5" y="1212273"/>
            <a:ext cx="506159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438090"/>
            <a:ext cx="2757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REZULTATI (5)</a:t>
            </a:r>
            <a:endParaRPr lang="hr-H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720436" y="50222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r-HR" dirty="0"/>
              <a:t>Skeniranje </a:t>
            </a:r>
            <a:r>
              <a:rPr lang="hr-HR" dirty="0" smtClean="0"/>
              <a:t>276 </a:t>
            </a:r>
            <a:r>
              <a:rPr lang="hr-HR" dirty="0"/>
              <a:t>x </a:t>
            </a:r>
            <a:r>
              <a:rPr lang="hr-HR" dirty="0" smtClean="0"/>
              <a:t>276 </a:t>
            </a:r>
            <a:r>
              <a:rPr lang="el-GR" dirty="0"/>
              <a:t>μ</a:t>
            </a:r>
            <a:r>
              <a:rPr lang="hr-HR" dirty="0" smtClean="0"/>
              <a:t>m</a:t>
            </a:r>
            <a:r>
              <a:rPr lang="hr-HR" baseline="30000" dirty="0" smtClean="0"/>
              <a:t>2</a:t>
            </a:r>
            <a:r>
              <a:rPr lang="hr-HR" dirty="0"/>
              <a:t> </a:t>
            </a:r>
            <a:r>
              <a:rPr lang="hr-HR" dirty="0" smtClean="0"/>
              <a:t>, graf gustoće</a:t>
            </a:r>
          </a:p>
          <a:p>
            <a:pPr algn="just"/>
            <a:r>
              <a:rPr lang="hr-HR" dirty="0" smtClean="0"/>
              <a:t>(nije prikazano cijelo područje diode)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5292436" y="1639945"/>
            <a:ext cx="3276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Izvan crvenog pravokutnika (slika skeniranog područja, do na rezoluciju diode)  nalazi se </a:t>
            </a:r>
            <a:r>
              <a:rPr lang="hr-HR" b="1" dirty="0" smtClean="0"/>
              <a:t>8,5% detektiranih iona </a:t>
            </a:r>
            <a:r>
              <a:rPr lang="hr-HR" dirty="0" smtClean="0"/>
              <a:t>(dosta velik broj)</a:t>
            </a:r>
            <a:r>
              <a:rPr lang="hr-HR" b="1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6291" y="3158837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Zašto pravokutnik nije kvadrat?</a:t>
            </a:r>
          </a:p>
          <a:p>
            <a:r>
              <a:rPr lang="hr-HR" dirty="0" smtClean="0"/>
              <a:t>Dioda je bila par cm iza fokusa, a kvadrupolski sustav ima različitu demagnifikaciju u </a:t>
            </a:r>
            <a:r>
              <a:rPr lang="hr-HR" i="1" dirty="0" smtClean="0"/>
              <a:t>x</a:t>
            </a:r>
            <a:r>
              <a:rPr lang="hr-HR" dirty="0" smtClean="0"/>
              <a:t> i </a:t>
            </a:r>
            <a:r>
              <a:rPr lang="hr-HR" i="1" dirty="0" smtClean="0"/>
              <a:t>y</a:t>
            </a:r>
            <a:r>
              <a:rPr lang="hr-HR" dirty="0" smtClean="0"/>
              <a:t> smjeru.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31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1911"/>
            <a:ext cx="5527931" cy="378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8145" y="381000"/>
            <a:ext cx="2757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REZULTATI (6)</a:t>
            </a:r>
            <a:endParaRPr lang="hr-H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219200" y="50341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r-HR" dirty="0"/>
              <a:t>Skeniranje </a:t>
            </a:r>
            <a:r>
              <a:rPr lang="hr-HR" dirty="0" smtClean="0"/>
              <a:t>1380 </a:t>
            </a:r>
            <a:r>
              <a:rPr lang="hr-HR" dirty="0"/>
              <a:t>x </a:t>
            </a:r>
            <a:r>
              <a:rPr lang="hr-HR" dirty="0" smtClean="0"/>
              <a:t> 1380 </a:t>
            </a:r>
            <a:r>
              <a:rPr lang="el-GR" dirty="0" smtClean="0"/>
              <a:t>μ</a:t>
            </a:r>
            <a:r>
              <a:rPr lang="hr-HR" dirty="0" smtClean="0"/>
              <a:t>m</a:t>
            </a:r>
            <a:r>
              <a:rPr lang="hr-HR" baseline="30000" dirty="0" smtClean="0"/>
              <a:t>2</a:t>
            </a:r>
            <a:r>
              <a:rPr lang="hr-HR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1200" y="1219200"/>
            <a:ext cx="327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Ponovno nemamo kvadrat (kao prije, ali i dio skeniranja nije padao na diodu).</a:t>
            </a:r>
          </a:p>
          <a:p>
            <a:endParaRPr lang="hr-HR" dirty="0"/>
          </a:p>
          <a:p>
            <a:r>
              <a:rPr lang="hr-HR" dirty="0" smtClean="0"/>
              <a:t>Nehomogen rasap snopa (veći u </a:t>
            </a:r>
          </a:p>
          <a:p>
            <a:r>
              <a:rPr lang="hr-HR" i="1" dirty="0"/>
              <a:t>y</a:t>
            </a:r>
            <a:r>
              <a:rPr lang="hr-HR" i="1" dirty="0" smtClean="0"/>
              <a:t> </a:t>
            </a:r>
            <a:r>
              <a:rPr lang="hr-HR" dirty="0" smtClean="0"/>
              <a:t>smjeru).</a:t>
            </a:r>
          </a:p>
          <a:p>
            <a:endParaRPr lang="hr-HR" dirty="0"/>
          </a:p>
          <a:p>
            <a:r>
              <a:rPr lang="hr-HR" dirty="0" smtClean="0"/>
              <a:t>Izvan energijskog maksimuma se nalazi 2% događaja, a izvan intenzivnog područja  je 3,2% događaja (bio bi veći da je cijelo skenirano područje na diodi).</a:t>
            </a:r>
          </a:p>
          <a:p>
            <a:endParaRPr lang="hr-HR" dirty="0"/>
          </a:p>
          <a:p>
            <a:endParaRPr lang="hr-HR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1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" y="1219200"/>
            <a:ext cx="572823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8144" y="457200"/>
            <a:ext cx="2757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REZULTATI (7)</a:t>
            </a:r>
            <a:endParaRPr lang="hr-HR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887562" y="2057400"/>
            <a:ext cx="31109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Od ruba skeniranog područja broj detektiranih iona se smanjuje. Prvi dio – strmiji, brži pad prikazuje rezoluciju diode, a drugi dio (sporiji) prikazuje raspodjelu haloa, tj. raspršenih točaka.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463507" y="52578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Raspodjela broja </a:t>
            </a:r>
            <a:r>
              <a:rPr lang="pl-PL" dirty="0" smtClean="0"/>
              <a:t>točaka </a:t>
            </a:r>
            <a:r>
              <a:rPr lang="pl-PL" dirty="0"/>
              <a:t>u </a:t>
            </a:r>
            <a:r>
              <a:rPr lang="pl-PL" i="1" dirty="0"/>
              <a:t>y</a:t>
            </a:r>
            <a:r>
              <a:rPr lang="pl-PL" dirty="0"/>
              <a:t>-smjeru od intenzivnog</a:t>
            </a:r>
          </a:p>
          <a:p>
            <a:r>
              <a:rPr lang="pl-PL" dirty="0" smtClean="0"/>
              <a:t>područja </a:t>
            </a:r>
            <a:r>
              <a:rPr lang="pl-PL" dirty="0"/>
              <a:t>do jako </a:t>
            </a:r>
            <a:r>
              <a:rPr lang="pl-PL" dirty="0" smtClean="0"/>
              <a:t>raspršenih točaka</a:t>
            </a:r>
            <a:r>
              <a:rPr lang="pl-PL" dirty="0"/>
              <a:t>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52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38145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ZAKLJUČNO</a:t>
            </a:r>
            <a:endParaRPr lang="hr-H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4345" y="1143000"/>
            <a:ext cx="769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Pokazana je </a:t>
            </a:r>
            <a:r>
              <a:rPr lang="hr-HR" b="1" dirty="0" smtClean="0"/>
              <a:t>ispravnost rada  </a:t>
            </a:r>
            <a:r>
              <a:rPr lang="hr-HR" dirty="0" smtClean="0"/>
              <a:t>2D pozicijski osjetljive PIN dioda  - može se koristiti za ovakva i slična mjerenja.</a:t>
            </a:r>
          </a:p>
          <a:p>
            <a:endParaRPr lang="hr-HR" dirty="0"/>
          </a:p>
          <a:p>
            <a:r>
              <a:rPr lang="hr-HR" dirty="0" smtClean="0"/>
              <a:t>Dodatnim smanjenjem elektroničkog šuma moguće je </a:t>
            </a:r>
            <a:r>
              <a:rPr lang="hr-HR" b="1" dirty="0" smtClean="0"/>
              <a:t>poboljšati prostornu i energijsku rezoluciju</a:t>
            </a:r>
            <a:r>
              <a:rPr lang="hr-HR" dirty="0" smtClean="0"/>
              <a:t> diode.</a:t>
            </a:r>
          </a:p>
          <a:p>
            <a:endParaRPr lang="hr-HR" dirty="0"/>
          </a:p>
          <a:p>
            <a:r>
              <a:rPr lang="hr-HR" dirty="0" smtClean="0"/>
              <a:t>Izmjereni halo, tj. rasap snopa je </a:t>
            </a:r>
            <a:r>
              <a:rPr lang="hr-HR" b="1" dirty="0" smtClean="0"/>
              <a:t>nehomogen</a:t>
            </a:r>
            <a:r>
              <a:rPr lang="hr-HR" dirty="0" smtClean="0"/>
              <a:t> </a:t>
            </a:r>
            <a:r>
              <a:rPr lang="hr-HR" b="1" dirty="0" smtClean="0"/>
              <a:t>i</a:t>
            </a:r>
            <a:r>
              <a:rPr lang="hr-HR" dirty="0" smtClean="0"/>
              <a:t> ima (neočekivano) </a:t>
            </a:r>
            <a:r>
              <a:rPr lang="hr-HR" b="1" dirty="0" smtClean="0"/>
              <a:t>velik udio </a:t>
            </a:r>
            <a:r>
              <a:rPr lang="hr-HR" dirty="0" smtClean="0"/>
              <a:t>(do 8,5%).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900545" y="3505200"/>
            <a:ext cx="6934200" cy="1754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Uzroke takvog rezultata otkriti daljnjim mjerenjima, gdje treba: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Pokušati smanjiti el. šum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Postaviti diodu točno u fokus snopa i sredinu diode na os snopa.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Izmjeriti halo snopa za različite ione (od protona pa prema težim ionima), za različite energije i različite tlakove u vakuumskom dijelu mikroprobe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565265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433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218" y="66669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HALO SNOPA</a:t>
            </a:r>
            <a:endParaRPr lang="hr-HR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541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nema jasne, jedinstvene  definicije haloa snopa</a:t>
            </a:r>
          </a:p>
          <a:p>
            <a:endParaRPr lang="hr-HR" dirty="0" smtClean="0"/>
          </a:p>
          <a:p>
            <a:r>
              <a:rPr lang="hr-HR" dirty="0" smtClean="0"/>
              <a:t>Za praktične svrhe:</a:t>
            </a:r>
            <a:endParaRPr lang="hr-HR" dirty="0"/>
          </a:p>
          <a:p>
            <a:r>
              <a:rPr lang="hr-HR" b="1" dirty="0" smtClean="0">
                <a:solidFill>
                  <a:srgbClr val="FF0000"/>
                </a:solidFill>
              </a:rPr>
              <a:t>Skup čestica bilo </a:t>
            </a:r>
            <a:r>
              <a:rPr lang="pl-PL" b="1" dirty="0" smtClean="0">
                <a:solidFill>
                  <a:srgbClr val="FF0000"/>
                </a:solidFill>
              </a:rPr>
              <a:t>kojeg </a:t>
            </a:r>
            <a:r>
              <a:rPr lang="pl-PL" b="1" dirty="0">
                <a:solidFill>
                  <a:srgbClr val="FF0000"/>
                </a:solidFill>
              </a:rPr>
              <a:t>podrijetla ili mehanizma nastanka, koji </a:t>
            </a:r>
            <a:r>
              <a:rPr lang="pl-PL" b="1" dirty="0" smtClean="0">
                <a:solidFill>
                  <a:srgbClr val="FF0000"/>
                </a:solidFill>
              </a:rPr>
              <a:t>leži </a:t>
            </a:r>
            <a:r>
              <a:rPr lang="pl-PL" b="1" dirty="0">
                <a:solidFill>
                  <a:srgbClr val="FF0000"/>
                </a:solidFill>
              </a:rPr>
              <a:t>u </a:t>
            </a:r>
            <a:r>
              <a:rPr lang="pl-PL" b="1" dirty="0" smtClean="0">
                <a:solidFill>
                  <a:srgbClr val="FF0000"/>
                </a:solidFill>
              </a:rPr>
              <a:t>po</a:t>
            </a:r>
            <a:r>
              <a:rPr lang="hr-HR" b="1" dirty="0" smtClean="0">
                <a:solidFill>
                  <a:srgbClr val="FF0000"/>
                </a:solidFill>
              </a:rPr>
              <a:t>dručju </a:t>
            </a:r>
            <a:r>
              <a:rPr lang="hr-HR" b="1" dirty="0">
                <a:solidFill>
                  <a:srgbClr val="FF0000"/>
                </a:solidFill>
              </a:rPr>
              <a:t>niske </a:t>
            </a:r>
            <a:r>
              <a:rPr lang="hr-HR" b="1" dirty="0" smtClean="0">
                <a:solidFill>
                  <a:srgbClr val="FF0000"/>
                </a:solidFill>
              </a:rPr>
              <a:t>gustoće </a:t>
            </a:r>
            <a:r>
              <a:rPr lang="hr-HR" b="1" dirty="0">
                <a:solidFill>
                  <a:srgbClr val="FF0000"/>
                </a:solidFill>
              </a:rPr>
              <a:t>raspodjele snopa, daleko od </a:t>
            </a:r>
            <a:r>
              <a:rPr lang="hr-HR" b="1" dirty="0" smtClean="0">
                <a:solidFill>
                  <a:srgbClr val="FF0000"/>
                </a:solidFill>
              </a:rPr>
              <a:t>njegove jezgre.</a:t>
            </a:r>
            <a:r>
              <a:rPr lang="hr-HR" b="1" baseline="30000" dirty="0" smtClean="0">
                <a:solidFill>
                  <a:srgbClr val="FF0000"/>
                </a:solidFill>
              </a:rPr>
              <a:t>1</a:t>
            </a:r>
          </a:p>
          <a:p>
            <a:endParaRPr lang="hr-HR" b="1" dirty="0" smtClean="0"/>
          </a:p>
          <a:p>
            <a:r>
              <a:rPr lang="hr-HR" dirty="0" smtClean="0"/>
              <a:t>U dobro podešenim sustavima, gubitak zbog haloa </a:t>
            </a:r>
            <a:r>
              <a:rPr lang="hr-HR" b="1" dirty="0" smtClean="0"/>
              <a:t>manji od  1%.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2672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MOTIVACIJA</a:t>
            </a:r>
            <a:r>
              <a:rPr lang="hr-HR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eksperiment:  membrane </a:t>
            </a:r>
            <a:r>
              <a:rPr lang="hr-HR" dirty="0"/>
              <a:t>za filtriranje </a:t>
            </a:r>
            <a:r>
              <a:rPr lang="hr-HR" dirty="0" smtClean="0"/>
              <a:t>DNA - ozračivanje polimera fokusiranim ionima na ionskoj mikroprobi</a:t>
            </a:r>
            <a:r>
              <a:rPr lang="hr-HR" dirty="0"/>
              <a:t> </a:t>
            </a:r>
            <a:r>
              <a:rPr lang="hr-HR" dirty="0" smtClean="0"/>
              <a:t> – upad iona na nepredviđeno mjesto</a:t>
            </a:r>
          </a:p>
          <a:p>
            <a:pPr marL="285750" indent="-285750">
              <a:buFontTx/>
              <a:buChar char="-"/>
            </a:pPr>
            <a:r>
              <a:rPr lang="hr-HR" dirty="0"/>
              <a:t>p</a:t>
            </a:r>
            <a:r>
              <a:rPr lang="hr-HR" dirty="0" smtClean="0"/>
              <a:t>ojava lažnih događaja (zbog haloa)                izmjeriti halo</a:t>
            </a:r>
          </a:p>
          <a:p>
            <a:endParaRPr lang="hr-HR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42114" y="5257800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758" y="787891"/>
            <a:ext cx="3244088" cy="257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490" y="6324600"/>
            <a:ext cx="8103847" cy="365125"/>
          </a:xfrm>
        </p:spPr>
        <p:txBody>
          <a:bodyPr/>
          <a:lstStyle/>
          <a:p>
            <a:r>
              <a:rPr lang="hr-HR" sz="1400" b="0" baseline="30000" dirty="0" smtClean="0"/>
              <a:t>1</a:t>
            </a:r>
            <a:r>
              <a:rPr lang="hr-HR" sz="1400" b="0" dirty="0" smtClean="0"/>
              <a:t> </a:t>
            </a:r>
            <a:r>
              <a:rPr lang="en-US" sz="1400" b="0" dirty="0" smtClean="0"/>
              <a:t>A.V</a:t>
            </a:r>
            <a:r>
              <a:rPr lang="en-US" sz="1400" b="0" dirty="0"/>
              <a:t>. </a:t>
            </a:r>
            <a:r>
              <a:rPr lang="en-US" sz="1400" b="0" dirty="0" err="1"/>
              <a:t>Fedotov</a:t>
            </a:r>
            <a:r>
              <a:rPr lang="en-US" sz="1400" b="0" dirty="0"/>
              <a:t>, ERL 2005 </a:t>
            </a:r>
            <a:r>
              <a:rPr lang="en-US" sz="1400" b="0" dirty="0" err="1" smtClean="0"/>
              <a:t>Workshop,Newport</a:t>
            </a:r>
            <a:r>
              <a:rPr lang="hr-HR" sz="1400" b="0" dirty="0"/>
              <a:t> </a:t>
            </a:r>
            <a:r>
              <a:rPr lang="hr-HR" sz="1400" b="0" dirty="0" smtClean="0"/>
              <a:t>News</a:t>
            </a:r>
            <a:r>
              <a:rPr lang="hr-HR" sz="1400" b="0" dirty="0"/>
              <a:t>, Va, USA, prezentacija: </a:t>
            </a:r>
            <a:endParaRPr lang="hr-HR" sz="1400" b="0" dirty="0" smtClean="0"/>
          </a:p>
          <a:p>
            <a:r>
              <a:rPr lang="hr-HR" sz="1400" b="0" dirty="0" smtClean="0"/>
              <a:t>https: //www.jlab.org/conferences/ERL/2005/talks/WG2/WG2_Fedotov_Tue_1600.pdf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5112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0759" y="2105541"/>
            <a:ext cx="5337014" cy="257243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>
          <a:xfrm>
            <a:off x="3294278" y="1730397"/>
            <a:ext cx="1573042" cy="360881"/>
          </a:xfrm>
          <a:prstGeom prst="wedgeRectCallout">
            <a:avLst>
              <a:gd name="adj1" fmla="val -22350"/>
              <a:gd name="adj2" fmla="val 835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6587">
              <a:defRPr/>
            </a:pPr>
            <a:r>
              <a:rPr lang="hr-HR" sz="1050" dirty="0"/>
              <a:t>1.0 MV HVE Tandetron accelerator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538958" y="1730397"/>
            <a:ext cx="1631481" cy="321552"/>
          </a:xfrm>
          <a:prstGeom prst="wedgeRectCallout">
            <a:avLst>
              <a:gd name="adj1" fmla="val -22168"/>
              <a:gd name="adj2" fmla="val 8653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6587">
              <a:defRPr/>
            </a:pPr>
            <a:r>
              <a:rPr lang="hr-HR" sz="1050" dirty="0"/>
              <a:t>6.0 MV EN Tandem Van de Graaff accelerator</a:t>
            </a:r>
          </a:p>
        </p:txBody>
      </p:sp>
      <p:pic>
        <p:nvPicPr>
          <p:cNvPr id="6" name="Picture 5" descr="C:\Photo\IRB\equip\DSCN0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6144" y="2377505"/>
            <a:ext cx="1253693" cy="113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Photo\IRB\equip\DSCN57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6144" y="3597877"/>
            <a:ext cx="1253693" cy="113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Photo\IRB\equip\2006\TOF-Zagre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5769" y="4786056"/>
            <a:ext cx="1253693" cy="113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Milko Jaksic\Pictures\Picturef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29634" y="4786193"/>
            <a:ext cx="1253693" cy="113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Milko Jaksic\Pictures\Pictureb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5945" y="4766649"/>
            <a:ext cx="1253693" cy="113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AAA\A-Usluge\CHAMBER\slike\Copy of iba-es-1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56144" y="1153732"/>
            <a:ext cx="1253693" cy="113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Photo\IRB\equip\do2004\dscn150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75580" y="4775503"/>
            <a:ext cx="1253693" cy="113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0136" y="4786193"/>
            <a:ext cx="1266280" cy="11345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83327" y="692067"/>
            <a:ext cx="593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Laboratorij za interakcije ionskih snopova</a:t>
            </a:r>
            <a:endParaRPr lang="hr-HR" sz="2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32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842518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6018" y="554236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Ionska mikroproba </a:t>
            </a:r>
            <a:r>
              <a:rPr lang="hr-HR" sz="2000" dirty="0" smtClean="0"/>
              <a:t>(= snop fokusiran na mikrometarske dimenzije)</a:t>
            </a:r>
            <a:endParaRPr lang="hr-HR" sz="2000" b="1" dirty="0" smtClean="0"/>
          </a:p>
          <a:p>
            <a:endParaRPr lang="hr-HR" sz="2000" b="1" dirty="0"/>
          </a:p>
          <a:p>
            <a:endParaRPr lang="hr-HR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05345" y="3722455"/>
            <a:ext cx="3969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Fokusiranje snopa</a:t>
            </a:r>
            <a:endParaRPr lang="hr-HR" sz="2000" dirty="0"/>
          </a:p>
        </p:txBody>
      </p:sp>
      <p:sp>
        <p:nvSpPr>
          <p:cNvPr id="4" name="Rectangle 3"/>
          <p:cNvSpPr/>
          <p:nvPr/>
        </p:nvSpPr>
        <p:spPr>
          <a:xfrm>
            <a:off x="1032163" y="4411784"/>
            <a:ext cx="6781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Mogući uzroci haloa: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„zalutala” magnetska polja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dirty="0" smtClean="0"/>
              <a:t>scilirajuća električna polja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u="sng" dirty="0" smtClean="0"/>
              <a:t>slab vakuum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raspršenje na otvorima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vibracije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05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2131"/>
            <a:ext cx="851642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65018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Glavni uzročnik rasapa snopa = </a:t>
            </a:r>
            <a:r>
              <a:rPr lang="hr-HR" b="1" dirty="0" smtClean="0"/>
              <a:t>interakcija snopa sa zaostalim plinom</a:t>
            </a:r>
            <a:r>
              <a:rPr lang="hr-HR" dirty="0" smtClean="0"/>
              <a:t> u vakuumskom dijelu mikroprobe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429125"/>
            <a:ext cx="8763000" cy="239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Zaostali plin za turbomolekularna pumpa i metalne brtve</a:t>
            </a:r>
          </a:p>
          <a:p>
            <a:r>
              <a:rPr lang="hr-HR" altLang="sr-Latn-RS" dirty="0" smtClean="0">
                <a:latin typeface="Times New Roman" pitchFamily="18" charset="0"/>
                <a:cs typeface="Times New Roman" pitchFamily="18" charset="0"/>
              </a:rPr>
              <a:t>= 5</a:t>
            </a:r>
            <a:r>
              <a:rPr lang="en-GB" altLang="sr-Latn-RS" dirty="0" smtClean="0">
                <a:latin typeface="Times New Roman" pitchFamily="18" charset="0"/>
                <a:cs typeface="Times New Roman" pitchFamily="18" charset="0"/>
              </a:rPr>
              <a:t>0% H</a:t>
            </a:r>
            <a:r>
              <a:rPr lang="en-GB" altLang="sr-Latn-R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altLang="sr-Latn-R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sr-Latn-RS" dirty="0" smtClean="0">
                <a:latin typeface="Times New Roman" pitchFamily="18" charset="0"/>
                <a:cs typeface="Times New Roman" pitchFamily="18" charset="0"/>
              </a:rPr>
              <a:t>: 1</a:t>
            </a:r>
            <a:r>
              <a:rPr lang="en-GB" altLang="sr-Latn-RS" dirty="0" smtClean="0">
                <a:latin typeface="Times New Roman" pitchFamily="18" charset="0"/>
                <a:cs typeface="Times New Roman" pitchFamily="18" charset="0"/>
              </a:rPr>
              <a:t>0% (CH</a:t>
            </a:r>
            <a:r>
              <a:rPr lang="en-GB" altLang="sr-Latn-R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altLang="sr-Latn-RS" dirty="0" smtClean="0"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en-GB" altLang="sr-Latn-R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sr-Latn-RS" dirty="0" smtClean="0">
                <a:latin typeface="Times New Roman" pitchFamily="18" charset="0"/>
                <a:cs typeface="Times New Roman" pitchFamily="18" charset="0"/>
              </a:rPr>
              <a:t>O)</a:t>
            </a:r>
            <a:r>
              <a:rPr lang="hr-HR" altLang="sr-Latn-RS" dirty="0" smtClean="0">
                <a:latin typeface="Times New Roman" pitchFamily="18" charset="0"/>
                <a:cs typeface="Times New Roman" pitchFamily="18" charset="0"/>
              </a:rPr>
              <a:t> : 3</a:t>
            </a:r>
            <a:r>
              <a:rPr lang="en-GB" altLang="sr-Latn-RS" dirty="0" smtClean="0">
                <a:latin typeface="Times New Roman" pitchFamily="18" charset="0"/>
                <a:cs typeface="Times New Roman" pitchFamily="18" charset="0"/>
              </a:rPr>
              <a:t>5% (CO+N</a:t>
            </a:r>
            <a:r>
              <a:rPr lang="en-GB" altLang="sr-Latn-R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sr-Latn-R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r-HR" altLang="sr-Latn-R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GB" altLang="sr-Latn-RS" dirty="0" smtClean="0">
                <a:latin typeface="Times New Roman" pitchFamily="18" charset="0"/>
                <a:cs typeface="Times New Roman" pitchFamily="18" charset="0"/>
              </a:rPr>
              <a:t>5% CO</a:t>
            </a:r>
            <a:r>
              <a:rPr lang="en-GB" altLang="sr-Latn-R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r-HR" alt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r-HR" altLang="sr-Latn-R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t-BR" altLang="sr-Latn-RS" dirty="0" smtClean="0">
                <a:latin typeface="Times New Roman" pitchFamily="18" charset="0"/>
                <a:cs typeface="Times New Roman" pitchFamily="18" charset="0"/>
              </a:rPr>
              <a:t>71.6</a:t>
            </a:r>
            <a:r>
              <a:rPr lang="hr-HR" altLang="sr-Latn-RS" dirty="0" smtClean="0">
                <a:latin typeface="Times New Roman" pitchFamily="18" charset="0"/>
                <a:cs typeface="Times New Roman" pitchFamily="18" charset="0"/>
              </a:rPr>
              <a:t>7% H : </a:t>
            </a:r>
            <a:r>
              <a:rPr lang="pt-BR" altLang="sr-Latn-R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hr-HR" altLang="sr-Latn-RS" dirty="0" smtClean="0">
                <a:latin typeface="Times New Roman" pitchFamily="18" charset="0"/>
                <a:cs typeface="Times New Roman" pitchFamily="18" charset="0"/>
              </a:rPr>
              <a:t>.77% C : 11.67% N : 8.89% O   (ako nema curenja vakuuma ni kontaminacije ugljikovodicima)</a:t>
            </a:r>
            <a:r>
              <a:rPr lang="hr-HR" altLang="sr-Latn-R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p = (N/V)kT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;     </a:t>
            </a:r>
            <a:r>
              <a:rPr lang="hr-HR" altLang="sr-Latn-RS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hr-HR" altLang="sr-Latn-RS" dirty="0">
                <a:latin typeface="Times New Roman" pitchFamily="18" charset="0"/>
                <a:cs typeface="Times New Roman" pitchFamily="18" charset="0"/>
              </a:rPr>
              <a:t>= 3 10</a:t>
            </a:r>
            <a:r>
              <a:rPr lang="hr-HR" altLang="sr-Latn-RS" baseline="30000" dirty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hr-HR" altLang="sr-Latn-RS" dirty="0">
                <a:latin typeface="Times New Roman" pitchFamily="18" charset="0"/>
                <a:cs typeface="Times New Roman" pitchFamily="18" charset="0"/>
              </a:rPr>
              <a:t> mbar = </a:t>
            </a:r>
            <a:r>
              <a:rPr lang="hr-HR" altLang="sr-Latn-RS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hr-HR" altLang="sr-Latn-RS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hr-HR" altLang="sr-Latn-RS" baseline="30000" dirty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hr-HR" altLang="sr-Latn-RS" dirty="0">
                <a:latin typeface="Times New Roman" pitchFamily="18" charset="0"/>
                <a:cs typeface="Times New Roman" pitchFamily="18" charset="0"/>
              </a:rPr>
              <a:t> Pa  → 7.411 10</a:t>
            </a:r>
            <a:r>
              <a:rPr lang="hr-HR" altLang="sr-Latn-RS" baseline="300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hr-HR" altLang="sr-Latn-RS" dirty="0">
                <a:latin typeface="Times New Roman" pitchFamily="18" charset="0"/>
                <a:cs typeface="Times New Roman" pitchFamily="18" charset="0"/>
              </a:rPr>
              <a:t> at/cm3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r-HR" altLang="sr-Latn-RS" dirty="0" smtClean="0">
                <a:latin typeface="Times New Roman" pitchFamily="18" charset="0"/>
                <a:cs typeface="Times New Roman" pitchFamily="18" charset="0"/>
              </a:rPr>
              <a:t>                           p </a:t>
            </a:r>
            <a:r>
              <a:rPr lang="hr-HR" altLang="sr-Latn-RS" dirty="0">
                <a:latin typeface="Times New Roman" pitchFamily="18" charset="0"/>
                <a:cs typeface="Times New Roman" pitchFamily="18" charset="0"/>
              </a:rPr>
              <a:t>= 3 10</a:t>
            </a:r>
            <a:r>
              <a:rPr lang="hr-HR" altLang="sr-Latn-RS" baseline="30000" dirty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hr-HR" altLang="sr-Latn-RS" dirty="0">
                <a:latin typeface="Times New Roman" pitchFamily="18" charset="0"/>
                <a:cs typeface="Times New Roman" pitchFamily="18" charset="0"/>
              </a:rPr>
              <a:t> mbar = </a:t>
            </a:r>
            <a:r>
              <a:rPr lang="hr-HR" altLang="sr-Latn-RS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hr-HR" altLang="sr-Latn-RS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hr-HR" altLang="sr-Latn-RS" baseline="30000" dirty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hr-HR" altLang="sr-Latn-RS" dirty="0">
                <a:latin typeface="Times New Roman" pitchFamily="18" charset="0"/>
                <a:cs typeface="Times New Roman" pitchFamily="18" charset="0"/>
              </a:rPr>
              <a:t> Pa  → 7.411 10</a:t>
            </a:r>
            <a:r>
              <a:rPr lang="hr-HR" altLang="sr-Latn-RS" baseline="30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hr-HR" altLang="sr-Latn-RS" dirty="0">
                <a:latin typeface="Times New Roman" pitchFamily="18" charset="0"/>
                <a:cs typeface="Times New Roman" pitchFamily="18" charset="0"/>
              </a:rPr>
              <a:t> at/cm3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hr-HR" b="1" dirty="0"/>
          </a:p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16675"/>
            <a:ext cx="6934200" cy="365125"/>
          </a:xfrm>
        </p:spPr>
        <p:txBody>
          <a:bodyPr/>
          <a:lstStyle/>
          <a:p>
            <a:r>
              <a:rPr lang="hr-HR" sz="1400" baseline="30000" dirty="0" smtClean="0"/>
              <a:t>2 </a:t>
            </a:r>
            <a:r>
              <a:rPr lang="en-US" sz="1400" dirty="0" smtClean="0"/>
              <a:t>N.S</a:t>
            </a:r>
            <a:r>
              <a:rPr lang="en-US" sz="1400" dirty="0"/>
              <a:t>. Harris, Modern Vacuum </a:t>
            </a:r>
            <a:r>
              <a:rPr lang="en-US" sz="1400" dirty="0" err="1"/>
              <a:t>Practice;McGraw-Hill</a:t>
            </a:r>
            <a:r>
              <a:rPr lang="hr-HR" sz="1400" dirty="0"/>
              <a:t> Int., poglavlje 4 (1989)</a:t>
            </a:r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6244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85898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Dakle, sustav magnetskih kvadrupola ne fokusira homogeni snop. Na ulazu u kvadrupole snop </a:t>
            </a:r>
            <a:r>
              <a:rPr lang="hr-HR" b="1" dirty="0" smtClean="0"/>
              <a:t>nije homogen zbog međudjelovanja sa zaostalim plinom</a:t>
            </a:r>
            <a:r>
              <a:rPr lang="hr-HR" b="1" baseline="30000" dirty="0" smtClean="0"/>
              <a:t>3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419100" y="17526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Višestruka raspršenja </a:t>
            </a:r>
            <a:r>
              <a:rPr lang="hr-HR" dirty="0" smtClean="0"/>
              <a:t>u prednje kutove uzrokuju uzdužni (lateralno širenje) i kutni rasap snopa, tj. lateralnu i kutnu distribuciju intenziteta snopa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Kočenje iona </a:t>
            </a:r>
            <a:r>
              <a:rPr lang="hr-HR" dirty="0" smtClean="0"/>
              <a:t>(gubici energije u interakcijama s molekulama zraka) uzrokuju pojavu distribucije energija (engl. </a:t>
            </a:r>
            <a:r>
              <a:rPr lang="hr-HR" i="1" dirty="0" smtClean="0"/>
              <a:t>straggling</a:t>
            </a:r>
            <a:r>
              <a:rPr lang="hr-HR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r>
              <a:rPr lang="hr-HR" b="1" dirty="0" smtClean="0"/>
              <a:t>Ioni na rubovima ovih distribucija čine halo snopa.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114799"/>
            <a:ext cx="8229600" cy="92333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Cilj seminara: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Izmjeriti halo snopa (udio i izgled) koristeći 2D pozicijski osjetljivu PIN diodu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Dioda korištena prvi put = provjeriti rad, izmjeriti prostornu i energijsku rezoluciju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324600"/>
            <a:ext cx="8382001" cy="365125"/>
          </a:xfrm>
        </p:spPr>
        <p:txBody>
          <a:bodyPr/>
          <a:lstStyle/>
          <a:p>
            <a:r>
              <a:rPr lang="hr-HR" sz="1400" b="0" baseline="30000" dirty="0" smtClean="0"/>
              <a:t>3</a:t>
            </a:r>
            <a:r>
              <a:rPr lang="hr-HR" sz="1400" b="0" dirty="0" smtClean="0"/>
              <a:t> T.Tadic</a:t>
            </a:r>
            <a:r>
              <a:rPr lang="hr-HR" sz="1400" b="0" dirty="0"/>
              <a:t>, M. Jaksic, Heavy ion microbeam </a:t>
            </a:r>
            <a:r>
              <a:rPr lang="hr-HR" sz="1400" b="0" dirty="0" smtClean="0"/>
              <a:t>vacuum </a:t>
            </a:r>
            <a:r>
              <a:rPr lang="en-US" sz="1400" b="0" dirty="0" err="1" smtClean="0"/>
              <a:t>requirements;Nuclear</a:t>
            </a:r>
            <a:r>
              <a:rPr lang="en-US" sz="1400" b="0" dirty="0" smtClean="0"/>
              <a:t> </a:t>
            </a:r>
            <a:r>
              <a:rPr lang="en-US" sz="1400" b="0" dirty="0"/>
              <a:t>Instruments and Methods </a:t>
            </a:r>
            <a:r>
              <a:rPr lang="en-US" sz="1400" b="0" dirty="0" smtClean="0"/>
              <a:t>in</a:t>
            </a:r>
            <a:r>
              <a:rPr lang="hr-HR" sz="1400" b="0" dirty="0" smtClean="0"/>
              <a:t> </a:t>
            </a:r>
            <a:r>
              <a:rPr lang="en-US" sz="1400" b="0" dirty="0" smtClean="0"/>
              <a:t>Physics </a:t>
            </a:r>
            <a:r>
              <a:rPr lang="en-US" sz="1400" b="0" dirty="0"/>
              <a:t>Research B 267 (2009)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0191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94" y="3505200"/>
            <a:ext cx="2420125" cy="255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609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PIN dioda</a:t>
            </a:r>
            <a:endParaRPr lang="hr-HR" sz="2000" b="1" dirty="0"/>
          </a:p>
        </p:txBody>
      </p:sp>
      <p:pic>
        <p:nvPicPr>
          <p:cNvPr id="3" name="Picture 2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55068"/>
            <a:ext cx="4800600" cy="28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1676400"/>
            <a:ext cx="3186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Između P i N sloja nalazi se </a:t>
            </a:r>
            <a:r>
              <a:rPr lang="hr-HR" b="1" dirty="0" smtClean="0"/>
              <a:t>intrinsični</a:t>
            </a:r>
            <a:r>
              <a:rPr lang="hr-HR" dirty="0" smtClean="0"/>
              <a:t> (nedopirani sloj) čime se postiže proširenje zone osiromašenja, tj. povećanje osjetljivog, aktivnog područja detektora.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211135"/>
            <a:ext cx="6857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Korišten je </a:t>
            </a:r>
            <a:r>
              <a:rPr lang="hr-HR" b="1" i="1" dirty="0" smtClean="0"/>
              <a:t>Hammamatsu</a:t>
            </a:r>
            <a:r>
              <a:rPr lang="hr-HR" b="1" dirty="0" smtClean="0"/>
              <a:t> S0244 2D PSD  </a:t>
            </a:r>
            <a:r>
              <a:rPr lang="hr-HR" dirty="0" smtClean="0"/>
              <a:t>(engl. </a:t>
            </a:r>
            <a:r>
              <a:rPr lang="hr-HR" i="1" dirty="0" smtClean="0"/>
              <a:t>position </a:t>
            </a:r>
          </a:p>
          <a:p>
            <a:r>
              <a:rPr lang="hr-HR" i="1" dirty="0" smtClean="0"/>
              <a:t>sensitive detector</a:t>
            </a:r>
            <a:r>
              <a:rPr lang="hr-HR" dirty="0" smtClean="0"/>
              <a:t>),</a:t>
            </a:r>
            <a:r>
              <a:rPr lang="hr-HR" dirty="0"/>
              <a:t> </a:t>
            </a:r>
            <a:r>
              <a:rPr lang="hr-HR" dirty="0" smtClean="0"/>
              <a:t> aktivne </a:t>
            </a:r>
            <a:r>
              <a:rPr lang="hr-HR" dirty="0"/>
              <a:t>površine 4,7 x </a:t>
            </a:r>
            <a:r>
              <a:rPr lang="hr-HR" dirty="0" smtClean="0"/>
              <a:t>4,7 mm</a:t>
            </a:r>
            <a:r>
              <a:rPr lang="hr-HR" baseline="30000" dirty="0" smtClean="0"/>
              <a:t>2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hr-HR" dirty="0" smtClean="0"/>
              <a:t>To je ustvari fotodioda: za naše potrebe (detekcija iona) je</a:t>
            </a:r>
          </a:p>
          <a:p>
            <a:r>
              <a:rPr lang="hr-HR" b="1" dirty="0" smtClean="0"/>
              <a:t>odstranjeno zaštitno stakalce</a:t>
            </a:r>
            <a:r>
              <a:rPr lang="hr-HR" dirty="0" smtClean="0"/>
              <a:t>.</a:t>
            </a:r>
            <a:endParaRPr lang="hr-HR" dirty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4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4" y="1310406"/>
            <a:ext cx="3712629" cy="290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06" y="4633722"/>
            <a:ext cx="3887367" cy="142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2811" y="664075"/>
            <a:ext cx="4122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4 anode za očitavanje pozicije na P-sloju  i katoda za zaporni napon (50V) na N-sloju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786543"/>
            <a:ext cx="4627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/>
              <a:t>Shema ekvivalentnog strujnog kruga </a:t>
            </a:r>
            <a:r>
              <a:rPr lang="hr-HR" sz="1600" dirty="0" smtClean="0"/>
              <a:t>korištene PIN</a:t>
            </a:r>
            <a:r>
              <a:rPr lang="hr-HR" sz="1600" dirty="0"/>
              <a:t> </a:t>
            </a:r>
            <a:r>
              <a:rPr lang="pl-PL" sz="1600" dirty="0" smtClean="0"/>
              <a:t>diode</a:t>
            </a:r>
            <a:r>
              <a:rPr lang="pl-PL" sz="1600" dirty="0"/>
              <a:t>. Oznake: P = generator struje, D = idealna dioda, </a:t>
            </a:r>
            <a:r>
              <a:rPr lang="pl-PL" sz="1600" dirty="0" smtClean="0"/>
              <a:t>Cj </a:t>
            </a:r>
            <a:r>
              <a:rPr lang="hr-HR" sz="1600" dirty="0" smtClean="0"/>
              <a:t>= </a:t>
            </a:r>
            <a:r>
              <a:rPr lang="hr-HR" sz="1600" dirty="0"/>
              <a:t>kapacitet spoja, Rsh </a:t>
            </a:r>
            <a:r>
              <a:rPr lang="hr-HR" sz="1600" dirty="0" smtClean="0"/>
              <a:t>= "</a:t>
            </a:r>
            <a:r>
              <a:rPr lang="hr-HR" sz="1600" dirty="0"/>
              <a:t>shunt" otpornik, Rp = </a:t>
            </a:r>
            <a:r>
              <a:rPr lang="hr-HR" sz="1600" dirty="0" smtClean="0"/>
              <a:t>pozicionirajući </a:t>
            </a:r>
            <a:r>
              <a:rPr lang="hr-HR" sz="1600" dirty="0"/>
              <a:t>otpornik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7" y="650692"/>
            <a:ext cx="302070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07478" y="5110564"/>
            <a:ext cx="3088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Formula za računanje pozicije (x,y) upada iona</a:t>
            </a:r>
            <a:r>
              <a:rPr lang="hr-HR" b="1" baseline="30000" dirty="0" smtClean="0"/>
              <a:t>4</a:t>
            </a:r>
            <a:endParaRPr lang="hr-HR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467601" cy="365125"/>
          </a:xfrm>
        </p:spPr>
        <p:txBody>
          <a:bodyPr/>
          <a:lstStyle/>
          <a:p>
            <a:r>
              <a:rPr lang="hr-HR" sz="1400" b="0" baseline="30000" dirty="0" smtClean="0"/>
              <a:t>4</a:t>
            </a:r>
            <a:r>
              <a:rPr lang="hr-HR" sz="1400" b="0" dirty="0" smtClean="0"/>
              <a:t> https</a:t>
            </a:r>
            <a:r>
              <a:rPr lang="hr-HR" sz="1400" b="0" dirty="0"/>
              <a:t>://</a:t>
            </a:r>
            <a:r>
              <a:rPr lang="hr-HR" sz="1400" b="0" dirty="0" smtClean="0"/>
              <a:t>www.hamamatsu.com/eu/en/product/alpha/P/4010/4156/S2044/index.html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5196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6629400" cy="227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558876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EKSPERIMENTALNI POSTAV</a:t>
            </a:r>
            <a:endParaRPr lang="hr-HR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3435323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Nakon uklanjanja stakla, dioda je postavljena na nosač, koji je postavljen na mikroprobu.</a:t>
            </a:r>
          </a:p>
          <a:p>
            <a:r>
              <a:rPr lang="hr-HR" dirty="0" smtClean="0"/>
              <a:t>PROBLEM: Dioda nije postavljena  točno u fokus snopa (par cm iza).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</a:t>
            </a:r>
          </a:p>
          <a:p>
            <a:r>
              <a:rPr lang="hr-HR" dirty="0"/>
              <a:t>	 </a:t>
            </a:r>
            <a:r>
              <a:rPr lang="hr-HR" dirty="0" smtClean="0"/>
              <a:t>     </a:t>
            </a:r>
          </a:p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419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Signali iz četiri anode</a:t>
            </a:r>
          </a:p>
          <a:p>
            <a:r>
              <a:rPr lang="hr-HR" dirty="0" smtClean="0"/>
              <a:t>(naponski pulsevi) </a:t>
            </a:r>
            <a:endParaRPr lang="hr-HR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71800" y="4631975"/>
            <a:ext cx="838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86200" y="4419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Pretpojačalo</a:t>
            </a:r>
            <a:endParaRPr lang="hr-HR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34000" y="4631975"/>
            <a:ext cx="838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10745" y="444730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4 pojačala </a:t>
            </a:r>
            <a:endParaRPr lang="hr-HR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816436" y="4816641"/>
            <a:ext cx="0" cy="373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51416" y="5189649"/>
            <a:ext cx="207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4  ADC jedinice</a:t>
            </a:r>
          </a:p>
          <a:p>
            <a:r>
              <a:rPr lang="hr-HR" dirty="0"/>
              <a:t> </a:t>
            </a:r>
            <a:r>
              <a:rPr lang="hr-HR" dirty="0" smtClean="0"/>
              <a:t>     (1000 kanala)</a:t>
            </a:r>
            <a:endParaRPr lang="hr-HR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185064" y="5377623"/>
            <a:ext cx="976745" cy="23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76700" y="5206507"/>
            <a:ext cx="129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Računalo</a:t>
            </a:r>
            <a:endParaRPr lang="hr-HR" dirty="0"/>
          </a:p>
        </p:txBody>
      </p:sp>
      <p:sp>
        <p:nvSpPr>
          <p:cNvPr id="20" name="TextBox 19"/>
          <p:cNvSpPr txBox="1"/>
          <p:nvPr/>
        </p:nvSpPr>
        <p:spPr>
          <a:xfrm>
            <a:off x="1188027" y="5189649"/>
            <a:ext cx="240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</a:t>
            </a:r>
            <a:r>
              <a:rPr lang="hr-HR" dirty="0" smtClean="0"/>
              <a:t>rogram</a:t>
            </a:r>
            <a:r>
              <a:rPr lang="hr-HR" i="1" dirty="0" smtClean="0"/>
              <a:t> Spector</a:t>
            </a:r>
            <a:endParaRPr lang="hr-HR" i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079172" y="5391173"/>
            <a:ext cx="976745" cy="23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6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1504</TotalTime>
  <Words>1340</Words>
  <Application>Microsoft Office PowerPoint</Application>
  <PresentationFormat>On-screen Show (4:3)</PresentationFormat>
  <Paragraphs>155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NewsPrint</vt:lpstr>
      <vt:lpstr>Mjerenje prostorne distribucije fokusiranih iona pomoću 2D pozicijsko osljetljive PIN diode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Mjerenje prostorne distribucije fokusiranih iona pomoću 2D pozicijsko osljetljive PIN diode</dc:title>
  <dc:creator>MarkoBrajkovic</dc:creator>
  <cp:lastModifiedBy>MarkoBrajkovic</cp:lastModifiedBy>
  <cp:revision>95</cp:revision>
  <dcterms:created xsi:type="dcterms:W3CDTF">2018-01-19T16:28:37Z</dcterms:created>
  <dcterms:modified xsi:type="dcterms:W3CDTF">2018-01-24T15:43:44Z</dcterms:modified>
</cp:coreProperties>
</file>