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8" r:id="rId3"/>
    <p:sldId id="259" r:id="rId4"/>
    <p:sldId id="260" r:id="rId5"/>
    <p:sldId id="269" r:id="rId6"/>
    <p:sldId id="261" r:id="rId7"/>
    <p:sldId id="262" r:id="rId8"/>
    <p:sldId id="276" r:id="rId9"/>
    <p:sldId id="263" r:id="rId10"/>
    <p:sldId id="270" r:id="rId11"/>
    <p:sldId id="265" r:id="rId12"/>
    <p:sldId id="266" r:id="rId13"/>
    <p:sldId id="267" r:id="rId14"/>
    <p:sldId id="278" r:id="rId15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6060"/>
    <a:srgbClr val="565656"/>
    <a:srgbClr val="585858"/>
    <a:srgbClr val="575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0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Uredite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EC647-FA72-41A3-9947-F671DAD6738E}" type="datetimeFigureOut">
              <a:rPr lang="hr-HR" smtClean="0"/>
              <a:t>24.1.2019.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E25DA-C162-4F40-8872-E6060681A1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34201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EC647-FA72-41A3-9947-F671DAD6738E}" type="datetimeFigureOut">
              <a:rPr lang="hr-HR" smtClean="0"/>
              <a:t>24.1.2019.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E25DA-C162-4F40-8872-E6060681A1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05311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EC647-FA72-41A3-9947-F671DAD6738E}" type="datetimeFigureOut">
              <a:rPr lang="hr-HR" smtClean="0"/>
              <a:t>24.1.2019.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E25DA-C162-4F40-8872-E6060681A1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15253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EC647-FA72-41A3-9947-F671DAD6738E}" type="datetimeFigureOut">
              <a:rPr lang="hr-HR" smtClean="0"/>
              <a:t>24.1.2019.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E25DA-C162-4F40-8872-E6060681A1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09238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EC647-FA72-41A3-9947-F671DAD6738E}" type="datetimeFigureOut">
              <a:rPr lang="hr-HR" smtClean="0"/>
              <a:t>24.1.2019.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E25DA-C162-4F40-8872-E6060681A1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89837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EC647-FA72-41A3-9947-F671DAD6738E}" type="datetimeFigureOut">
              <a:rPr lang="hr-HR" smtClean="0"/>
              <a:t>24.1.2019.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E25DA-C162-4F40-8872-E6060681A1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4604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EC647-FA72-41A3-9947-F671DAD6738E}" type="datetimeFigureOut">
              <a:rPr lang="hr-HR" smtClean="0"/>
              <a:t>24.1.2019.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E25DA-C162-4F40-8872-E6060681A1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67841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EC647-FA72-41A3-9947-F671DAD6738E}" type="datetimeFigureOut">
              <a:rPr lang="hr-HR" smtClean="0"/>
              <a:t>24.1.2019.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E25DA-C162-4F40-8872-E6060681A1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38339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EC647-FA72-41A3-9947-F671DAD6738E}" type="datetimeFigureOut">
              <a:rPr lang="hr-HR" smtClean="0"/>
              <a:t>24.1.2019.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E25DA-C162-4F40-8872-E6060681A1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55561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EC647-FA72-41A3-9947-F671DAD6738E}" type="datetimeFigureOut">
              <a:rPr lang="hr-HR" smtClean="0"/>
              <a:t>24.1.2019.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E25DA-C162-4F40-8872-E6060681A1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34141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EC647-FA72-41A3-9947-F671DAD6738E}" type="datetimeFigureOut">
              <a:rPr lang="hr-HR" smtClean="0"/>
              <a:t>24.1.2019.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E25DA-C162-4F40-8872-E6060681A1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83479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EC647-FA72-41A3-9947-F671DAD6738E}" type="datetimeFigureOut">
              <a:rPr lang="hr-HR" smtClean="0"/>
              <a:t>24.1.2019.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E25DA-C162-4F40-8872-E6060681A1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72393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"/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t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428368"/>
            <a:ext cx="9144000" cy="1112108"/>
          </a:xfrm>
        </p:spPr>
        <p:txBody>
          <a:bodyPr>
            <a:normAutofit/>
          </a:bodyPr>
          <a:lstStyle/>
          <a:p>
            <a:r>
              <a:rPr lang="hr-HR" sz="3600" b="1" dirty="0"/>
              <a:t>Oscilatorna dinamika </a:t>
            </a:r>
            <a:r>
              <a:rPr lang="hr-HR" sz="3600" b="1" dirty="0" err="1"/>
              <a:t>GTPaze</a:t>
            </a:r>
            <a:r>
              <a:rPr lang="hr-HR" sz="3600" b="1" dirty="0"/>
              <a:t> Rac1 u amebi </a:t>
            </a:r>
            <a:r>
              <a:rPr lang="hr-HR" sz="3600" b="1" i="1" dirty="0" err="1"/>
              <a:t>Dictyostelium</a:t>
            </a:r>
            <a:r>
              <a:rPr lang="hr-HR" sz="3600" b="1" i="1" dirty="0"/>
              <a:t> </a:t>
            </a:r>
            <a:r>
              <a:rPr lang="hr-HR" sz="3600" b="1" i="1" dirty="0" err="1"/>
              <a:t>discoideum</a:t>
            </a:r>
            <a:endParaRPr lang="hr-HR" sz="3600" b="1" i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6063048"/>
            <a:ext cx="9144000" cy="529281"/>
          </a:xfrm>
        </p:spPr>
        <p:txBody>
          <a:bodyPr/>
          <a:lstStyle/>
          <a:p>
            <a:r>
              <a:rPr lang="hr-HR" dirty="0" smtClean="0"/>
              <a:t>Blaž Ivšić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654" y="1540476"/>
            <a:ext cx="4522572" cy="452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69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upa 123"/>
          <p:cNvGrpSpPr/>
          <p:nvPr/>
        </p:nvGrpSpPr>
        <p:grpSpPr>
          <a:xfrm>
            <a:off x="6424806" y="4557140"/>
            <a:ext cx="751606" cy="1208007"/>
            <a:chOff x="8243472" y="2648191"/>
            <a:chExt cx="182880" cy="365760"/>
          </a:xfrm>
        </p:grpSpPr>
        <p:sp>
          <p:nvSpPr>
            <p:cNvPr id="125" name="Pravokutnik 124"/>
            <p:cNvSpPr/>
            <p:nvPr/>
          </p:nvSpPr>
          <p:spPr>
            <a:xfrm>
              <a:off x="8243472" y="2831071"/>
              <a:ext cx="182880" cy="18288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26" name="Pravokutnik 125"/>
            <p:cNvSpPr/>
            <p:nvPr/>
          </p:nvSpPr>
          <p:spPr>
            <a:xfrm>
              <a:off x="8243472" y="2648191"/>
              <a:ext cx="182880" cy="18288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Pravokutnik 1"/>
              <p:cNvSpPr/>
              <p:nvPr/>
            </p:nvSpPr>
            <p:spPr>
              <a:xfrm>
                <a:off x="298064" y="551813"/>
                <a:ext cx="6616361" cy="5022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r-HR" sz="200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hr-HR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hr-HR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hr-HR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sSub>
                        <m:sSubPr>
                          <m:ctrlP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hr-HR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hr-HR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sub>
                      </m:sSub>
                      <m:r>
                        <a:rPr lang="hr-HR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hr-HR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hr-HR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sub>
                      </m:sSub>
                      <m:r>
                        <a:rPr lang="hr-HR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hr-HR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hr-HR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sub>
                      </m:sSub>
                      <m:r>
                        <a:rPr lang="hr-HR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hr-HR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hr-HR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hr-HR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hr-HR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</m:sSub>
                      <m:r>
                        <a:rPr lang="hr-HR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hr-HR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hr-HR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51</m:t>
                          </m:r>
                        </m:sub>
                      </m:sSub>
                      <m:sSub>
                        <m:sSubPr>
                          <m:ctrlP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hr-HR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hr-HR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</m:sSub>
                      <m:r>
                        <a:rPr lang="hr-HR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hr-HR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hr-HR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sub>
                      </m:sSub>
                      <m:sSub>
                        <m:sSubPr>
                          <m:ctrlP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hr-HR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hr-HR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sub>
                      </m:sSub>
                      <m:d>
                        <m:dPr>
                          <m:ctrlPr>
                            <a:rPr lang="hr-HR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hr-HR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hr-HR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hr-HR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hr-HR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hr-HR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11</m:t>
                              </m:r>
                            </m:sub>
                          </m:sSub>
                          <m:sSub>
                            <m:sSubPr>
                              <m:ctrlPr>
                                <a:rPr lang="hr-HR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hr-HR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hr-HR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hr-HR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hr-HR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hr-HR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lang="hr-HR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𝐺</m:t>
                      </m:r>
                      <m:r>
                        <a:rPr lang="hr-HR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hr-HR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hr-HR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𝐺</m:t>
                          </m:r>
                        </m:sub>
                      </m:sSub>
                      <m:r>
                        <a:rPr lang="hr-HR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hr-HR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𝐺</m:t>
                      </m:r>
                      <m:r>
                        <a:rPr lang="hr-HR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hr-HR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hr-HR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hr-HR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hr-HR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</m:sSub>
                      <m:r>
                        <a:rPr lang="hr-HR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hr-HR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hr-HR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hr-HR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hr-HR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sub>
                      </m:sSub>
                      <m:r>
                        <a:rPr lang="hr-HR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𝐺</m:t>
                      </m:r>
                    </m:oMath>
                  </m:oMathPara>
                </a14:m>
                <a:endParaRPr lang="hr-H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hr-HR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hr-HR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hr-HR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lang="hr-HR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𝐷</m:t>
                      </m:r>
                      <m:r>
                        <a:rPr lang="hr-HR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hr-HR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hr-HR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sub>
                      </m:sSub>
                      <m:r>
                        <a:rPr lang="hr-HR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hr-HR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𝐷</m:t>
                      </m:r>
                      <m:r>
                        <a:rPr lang="hr-HR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hr-HR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hr-HR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sub>
                      </m:sSub>
                      <m:r>
                        <a:rPr lang="hr-HR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𝐷</m:t>
                      </m:r>
                      <m:d>
                        <m:dPr>
                          <m:ctrlPr>
                            <a:rPr lang="hr-HR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hr-HR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hr-HR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sub>
                          </m:sSub>
                          <m:r>
                            <a:rPr lang="hr-HR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hr-HR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hr-HR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12</m:t>
                              </m:r>
                            </m:sub>
                          </m:sSub>
                          <m:sSub>
                            <m:sSubPr>
                              <m:ctrlPr>
                                <a:rPr lang="hr-HR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hr-HR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sub>
                          </m:sSub>
                        </m:e>
                      </m:d>
                      <m:r>
                        <a:rPr lang="hr-HR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+(</m:t>
                      </m:r>
                      <m:sSub>
                        <m:sSubPr>
                          <m:ctrlP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hr-HR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hr-HR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sub>
                      </m:sSub>
                      <m:sSub>
                        <m:sSubPr>
                          <m:ctrlP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hr-HR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hr-HR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hr-HR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51</m:t>
                              </m:r>
                            </m:sub>
                          </m:sSub>
                          <m:r>
                            <a:rPr lang="hr-HR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  <m:r>
                            <a:rPr lang="hr-HR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hr-HR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hr-H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𝜕</m:t>
                          </m:r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sSub>
                        <m:sSubPr>
                          <m:ctrlP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𝑇</m:t>
                          </m:r>
                        </m:sub>
                      </m:sSub>
                      <m:r>
                        <a:rPr lang="hr-HR" sz="20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hr-HR" sz="20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5</m:t>
                          </m:r>
                        </m:sub>
                      </m:sSub>
                      <m:sSub>
                        <m:sSubPr>
                          <m:ctrlP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𝑐</m:t>
                          </m:r>
                        </m:sub>
                      </m:sSub>
                      <m:r>
                        <a:rPr lang="hr-HR" sz="2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hr-HR" sz="20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𝑇</m:t>
                          </m:r>
                        </m:sub>
                      </m:sSub>
                      <m:r>
                        <a:rPr lang="hr-HR" sz="2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𝐺</m:t>
                      </m:r>
                      <m:r>
                        <a:rPr lang="hr-HR" sz="2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hr-HR" sz="20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𝑇</m:t>
                          </m:r>
                        </m:sub>
                      </m:sSub>
                      <m:sSub>
                        <m:sSubPr>
                          <m:ctrlP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𝑚</m:t>
                          </m:r>
                        </m:sub>
                      </m:sSub>
                      <m:r>
                        <a:rPr lang="hr-HR" sz="20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𝐷</m:t>
                          </m:r>
                        </m:sub>
                      </m:sSub>
                      <m:sSub>
                        <m:sSubPr>
                          <m:ctrlP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𝑅</m:t>
                          </m:r>
                        </m:sub>
                      </m:sSub>
                      <m:d>
                        <m:dPr>
                          <m:ctrlP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hr-HR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hr-HR" sz="20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hr-HR" sz="20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hr-HR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hr-HR" sz="20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11</m:t>
                              </m:r>
                            </m:sub>
                          </m:sSub>
                          <m:sSub>
                            <m:sSubPr>
                              <m:ctrlPr>
                                <a:rPr lang="hr-HR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hr-HR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𝑇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hr-HR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𝜕</m:t>
                          </m:r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sSub>
                        <m:sSubPr>
                          <m:ctrlP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𝑚</m:t>
                          </m:r>
                        </m:sub>
                      </m:sSub>
                      <m:r>
                        <a:rPr lang="hr-HR" sz="20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𝐷</m:t>
                          </m:r>
                        </m:sub>
                      </m:sSub>
                      <m:r>
                        <a:rPr lang="hr-HR" sz="2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𝐷</m:t>
                      </m:r>
                      <m:d>
                        <m:dPr>
                          <m:ctrlP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hr-HR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hr-HR" sz="20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6</m:t>
                              </m:r>
                            </m:sub>
                          </m:sSub>
                          <m:r>
                            <a:rPr lang="hr-HR" sz="20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hr-HR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hr-HR" sz="20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12</m:t>
                              </m:r>
                            </m:sub>
                          </m:sSub>
                          <m:sSub>
                            <m:sSubPr>
                              <m:ctrlPr>
                                <a:rPr lang="hr-HR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hr-HR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𝑇</m:t>
                              </m:r>
                            </m:sub>
                          </m:sSub>
                        </m:e>
                      </m:d>
                      <m:r>
                        <a:rPr lang="hr-HR" sz="2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hr-HR" sz="20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𝑇</m:t>
                          </m:r>
                        </m:sub>
                      </m:sSub>
                      <m:sSub>
                        <m:sSubPr>
                          <m:ctrlP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hr-HR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𝜕</m:t>
                          </m:r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sSub>
                        <m:sSubPr>
                          <m:ctrlP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𝑐</m:t>
                          </m:r>
                        </m:sub>
                      </m:sSub>
                      <m:r>
                        <a:rPr lang="hr-HR" sz="20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hr-HR" sz="20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𝑇</m:t>
                          </m:r>
                        </m:sub>
                      </m:sSub>
                      <m:r>
                        <a:rPr lang="hr-HR" sz="2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𝐺</m:t>
                      </m:r>
                      <m:r>
                        <a:rPr lang="hr-HR" sz="2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hr-HR" sz="20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hr-HR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𝜕</m:t>
                          </m:r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sSub>
                        <m:sSubPr>
                          <m:ctrlP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𝑐</m:t>
                          </m:r>
                        </m:sub>
                      </m:sSub>
                      <m:r>
                        <a:rPr lang="hr-HR" sz="20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hr-HR" sz="20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𝑇</m:t>
                          </m:r>
                        </m:sub>
                      </m:sSub>
                      <m:sSub>
                        <m:sSubPr>
                          <m:ctrlP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𝑚</m:t>
                          </m:r>
                        </m:sub>
                      </m:sSub>
                      <m:r>
                        <a:rPr lang="hr-HR" sz="2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r>
                        <a:rPr lang="hr-HR" sz="20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(</m:t>
                      </m:r>
                      <m:sSub>
                        <m:sSubPr>
                          <m:ctrlP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hr-HR" sz="20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5</m:t>
                          </m:r>
                        </m:sub>
                      </m:sSub>
                      <m:sSub>
                        <m:sSubPr>
                          <m:ctrlP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hr-HR" sz="20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hr-HR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hr-HR" sz="20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51</m:t>
                              </m:r>
                            </m:sub>
                          </m:sSub>
                          <m:r>
                            <a:rPr lang="hr-HR" sz="20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)</m:t>
                          </m:r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hr-H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hr-HR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Pravokutnik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064" y="551813"/>
                <a:ext cx="6616361" cy="502278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3" name="Grupa 62"/>
          <p:cNvGrpSpPr/>
          <p:nvPr/>
        </p:nvGrpSpPr>
        <p:grpSpPr>
          <a:xfrm>
            <a:off x="7193404" y="4556852"/>
            <a:ext cx="751606" cy="1204354"/>
            <a:chOff x="7552223" y="2845172"/>
            <a:chExt cx="182880" cy="364654"/>
          </a:xfrm>
        </p:grpSpPr>
        <p:sp>
          <p:nvSpPr>
            <p:cNvPr id="8" name="Pravokutnik 7"/>
            <p:cNvSpPr/>
            <p:nvPr/>
          </p:nvSpPr>
          <p:spPr>
            <a:xfrm>
              <a:off x="7552223" y="3026946"/>
              <a:ext cx="182880" cy="18288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49" name="Pravokutnik 48"/>
            <p:cNvSpPr/>
            <p:nvPr/>
          </p:nvSpPr>
          <p:spPr>
            <a:xfrm>
              <a:off x="7552223" y="2845172"/>
              <a:ext cx="182880" cy="18288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64" name="Grupa 63"/>
          <p:cNvGrpSpPr/>
          <p:nvPr/>
        </p:nvGrpSpPr>
        <p:grpSpPr>
          <a:xfrm>
            <a:off x="7965768" y="4555447"/>
            <a:ext cx="752633" cy="1197521"/>
            <a:chOff x="7970394" y="2756272"/>
            <a:chExt cx="183130" cy="365760"/>
          </a:xfrm>
        </p:grpSpPr>
        <p:sp>
          <p:nvSpPr>
            <p:cNvPr id="9" name="Pravokutnik 8"/>
            <p:cNvSpPr/>
            <p:nvPr/>
          </p:nvSpPr>
          <p:spPr>
            <a:xfrm>
              <a:off x="7970394" y="2939152"/>
              <a:ext cx="182880" cy="18288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50" name="Pravokutnik 49"/>
            <p:cNvSpPr/>
            <p:nvPr/>
          </p:nvSpPr>
          <p:spPr>
            <a:xfrm>
              <a:off x="7970644" y="2756272"/>
              <a:ext cx="182880" cy="18288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65" name="Grupa 64"/>
          <p:cNvGrpSpPr/>
          <p:nvPr/>
        </p:nvGrpSpPr>
        <p:grpSpPr>
          <a:xfrm>
            <a:off x="8744398" y="4555656"/>
            <a:ext cx="752633" cy="1205550"/>
            <a:chOff x="8414975" y="2758188"/>
            <a:chExt cx="183130" cy="363844"/>
          </a:xfrm>
        </p:grpSpPr>
        <p:sp>
          <p:nvSpPr>
            <p:cNvPr id="12" name="Pravokutnik 11"/>
            <p:cNvSpPr/>
            <p:nvPr/>
          </p:nvSpPr>
          <p:spPr>
            <a:xfrm>
              <a:off x="8415225" y="2939152"/>
              <a:ext cx="182880" cy="18288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47" name="Pravokutnik 46"/>
            <p:cNvSpPr/>
            <p:nvPr/>
          </p:nvSpPr>
          <p:spPr>
            <a:xfrm>
              <a:off x="8414975" y="2758188"/>
              <a:ext cx="182880" cy="18288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68" name="Grupa 67"/>
          <p:cNvGrpSpPr/>
          <p:nvPr/>
        </p:nvGrpSpPr>
        <p:grpSpPr>
          <a:xfrm>
            <a:off x="11065457" y="4555390"/>
            <a:ext cx="751606" cy="1208007"/>
            <a:chOff x="8243472" y="2648191"/>
            <a:chExt cx="182880" cy="365760"/>
          </a:xfrm>
        </p:grpSpPr>
        <p:sp>
          <p:nvSpPr>
            <p:cNvPr id="21" name="Pravokutnik 20"/>
            <p:cNvSpPr/>
            <p:nvPr/>
          </p:nvSpPr>
          <p:spPr>
            <a:xfrm>
              <a:off x="8243472" y="2831071"/>
              <a:ext cx="182880" cy="18288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41" name="Pravokutnik 40"/>
            <p:cNvSpPr/>
            <p:nvPr/>
          </p:nvSpPr>
          <p:spPr>
            <a:xfrm>
              <a:off x="8243472" y="2648191"/>
              <a:ext cx="182880" cy="18288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72" name="Grupa 71"/>
          <p:cNvGrpSpPr/>
          <p:nvPr/>
        </p:nvGrpSpPr>
        <p:grpSpPr>
          <a:xfrm>
            <a:off x="9516430" y="4555656"/>
            <a:ext cx="751606" cy="1208007"/>
            <a:chOff x="8590784" y="2660759"/>
            <a:chExt cx="182880" cy="365760"/>
          </a:xfrm>
        </p:grpSpPr>
        <p:sp>
          <p:nvSpPr>
            <p:cNvPr id="19" name="Pravokutnik 18"/>
            <p:cNvSpPr/>
            <p:nvPr/>
          </p:nvSpPr>
          <p:spPr>
            <a:xfrm>
              <a:off x="8590784" y="2843639"/>
              <a:ext cx="182880" cy="18288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43" name="Pravokutnik 42"/>
            <p:cNvSpPr/>
            <p:nvPr/>
          </p:nvSpPr>
          <p:spPr>
            <a:xfrm>
              <a:off x="8590784" y="2660759"/>
              <a:ext cx="182880" cy="18288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75" name="Grupa 74"/>
          <p:cNvGrpSpPr/>
          <p:nvPr/>
        </p:nvGrpSpPr>
        <p:grpSpPr>
          <a:xfrm>
            <a:off x="10288813" y="4553441"/>
            <a:ext cx="751606" cy="1209956"/>
            <a:chOff x="8590784" y="2660759"/>
            <a:chExt cx="182880" cy="365760"/>
          </a:xfrm>
        </p:grpSpPr>
        <p:sp>
          <p:nvSpPr>
            <p:cNvPr id="76" name="Pravokutnik 75"/>
            <p:cNvSpPr/>
            <p:nvPr/>
          </p:nvSpPr>
          <p:spPr>
            <a:xfrm>
              <a:off x="8590784" y="2843639"/>
              <a:ext cx="182880" cy="18288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77" name="Pravokutnik 76"/>
            <p:cNvSpPr/>
            <p:nvPr/>
          </p:nvSpPr>
          <p:spPr>
            <a:xfrm>
              <a:off x="8590784" y="2660759"/>
              <a:ext cx="182880" cy="18288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cxnSp>
        <p:nvCxnSpPr>
          <p:cNvPr id="7" name="Ravni poveznik 6"/>
          <p:cNvCxnSpPr/>
          <p:nvPr/>
        </p:nvCxnSpPr>
        <p:spPr>
          <a:xfrm>
            <a:off x="6434809" y="5742998"/>
            <a:ext cx="5376672" cy="12429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3" name="Grupa 122"/>
          <p:cNvGrpSpPr/>
          <p:nvPr/>
        </p:nvGrpSpPr>
        <p:grpSpPr>
          <a:xfrm>
            <a:off x="7449522" y="1068429"/>
            <a:ext cx="2939176" cy="2869955"/>
            <a:chOff x="7436724" y="1452668"/>
            <a:chExt cx="1597882" cy="1587545"/>
          </a:xfrm>
        </p:grpSpPr>
        <p:grpSp>
          <p:nvGrpSpPr>
            <p:cNvPr id="87" name="Grupa 86"/>
            <p:cNvGrpSpPr/>
            <p:nvPr/>
          </p:nvGrpSpPr>
          <p:grpSpPr>
            <a:xfrm>
              <a:off x="7937543" y="2229719"/>
              <a:ext cx="681031" cy="810494"/>
              <a:chOff x="7937543" y="2229719"/>
              <a:chExt cx="681031" cy="810494"/>
            </a:xfrm>
          </p:grpSpPr>
          <p:sp>
            <p:nvSpPr>
              <p:cNvPr id="82" name="Elipsa 81"/>
              <p:cNvSpPr/>
              <p:nvPr/>
            </p:nvSpPr>
            <p:spPr>
              <a:xfrm>
                <a:off x="7937543" y="2871938"/>
                <a:ext cx="678725" cy="168275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81" name="Jednakokračni trokut 80"/>
              <p:cNvSpPr/>
              <p:nvPr/>
            </p:nvSpPr>
            <p:spPr>
              <a:xfrm>
                <a:off x="7937543" y="2229719"/>
                <a:ext cx="681031" cy="723900"/>
              </a:xfrm>
              <a:prstGeom prst="triangl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grpSp>
          <p:nvGrpSpPr>
            <p:cNvPr id="91" name="Grupa 90"/>
            <p:cNvGrpSpPr/>
            <p:nvPr/>
          </p:nvGrpSpPr>
          <p:grpSpPr>
            <a:xfrm rot="3305465">
              <a:off x="7567690" y="2033635"/>
              <a:ext cx="812891" cy="818986"/>
              <a:chOff x="7937543" y="2221227"/>
              <a:chExt cx="686121" cy="818986"/>
            </a:xfrm>
          </p:grpSpPr>
          <p:sp>
            <p:nvSpPr>
              <p:cNvPr id="92" name="Elipsa 91"/>
              <p:cNvSpPr/>
              <p:nvPr/>
            </p:nvSpPr>
            <p:spPr>
              <a:xfrm>
                <a:off x="7937543" y="2871938"/>
                <a:ext cx="678725" cy="168275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93" name="Jednakokračni trokut 92"/>
              <p:cNvSpPr/>
              <p:nvPr/>
            </p:nvSpPr>
            <p:spPr>
              <a:xfrm>
                <a:off x="7942633" y="2221227"/>
                <a:ext cx="681031" cy="723900"/>
              </a:xfrm>
              <a:prstGeom prst="triangl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grpSp>
          <p:nvGrpSpPr>
            <p:cNvPr id="97" name="Grupa 96"/>
            <p:cNvGrpSpPr/>
            <p:nvPr/>
          </p:nvGrpSpPr>
          <p:grpSpPr>
            <a:xfrm rot="-3000000">
              <a:off x="8246589" y="2082025"/>
              <a:ext cx="682023" cy="824303"/>
              <a:chOff x="7934245" y="2215910"/>
              <a:chExt cx="682023" cy="824303"/>
            </a:xfrm>
          </p:grpSpPr>
          <p:sp>
            <p:nvSpPr>
              <p:cNvPr id="98" name="Elipsa 97"/>
              <p:cNvSpPr/>
              <p:nvPr/>
            </p:nvSpPr>
            <p:spPr>
              <a:xfrm>
                <a:off x="7937543" y="2871938"/>
                <a:ext cx="678725" cy="168275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99" name="Jednakokračni trokut 98"/>
              <p:cNvSpPr/>
              <p:nvPr/>
            </p:nvSpPr>
            <p:spPr>
              <a:xfrm>
                <a:off x="7934245" y="2215910"/>
                <a:ext cx="681031" cy="723900"/>
              </a:xfrm>
              <a:prstGeom prst="triangl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grpSp>
          <p:nvGrpSpPr>
            <p:cNvPr id="115" name="Grupa 114"/>
            <p:cNvGrpSpPr/>
            <p:nvPr/>
          </p:nvGrpSpPr>
          <p:grpSpPr>
            <a:xfrm rot="-6000000">
              <a:off x="8059977" y="1540249"/>
              <a:ext cx="1062209" cy="887048"/>
              <a:chOff x="8441494" y="1244876"/>
              <a:chExt cx="1062209" cy="887048"/>
            </a:xfrm>
          </p:grpSpPr>
          <p:grpSp>
            <p:nvGrpSpPr>
              <p:cNvPr id="109" name="Grupa 108"/>
              <p:cNvGrpSpPr/>
              <p:nvPr/>
            </p:nvGrpSpPr>
            <p:grpSpPr>
              <a:xfrm>
                <a:off x="8441494" y="1321430"/>
                <a:ext cx="681031" cy="810494"/>
                <a:chOff x="7937543" y="2229719"/>
                <a:chExt cx="681031" cy="810494"/>
              </a:xfrm>
            </p:grpSpPr>
            <p:sp>
              <p:nvSpPr>
                <p:cNvPr id="110" name="Elipsa 109"/>
                <p:cNvSpPr/>
                <p:nvPr/>
              </p:nvSpPr>
              <p:spPr>
                <a:xfrm>
                  <a:off x="7937543" y="2871938"/>
                  <a:ext cx="678725" cy="168275"/>
                </a:xfrm>
                <a:prstGeom prst="ellipse">
                  <a:avLst/>
                </a:prstGeom>
                <a:solidFill>
                  <a:srgbClr val="FF0000"/>
                </a:solidFill>
                <a:ln w="1905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111" name="Jednakokračni trokut 110"/>
                <p:cNvSpPr/>
                <p:nvPr/>
              </p:nvSpPr>
              <p:spPr>
                <a:xfrm>
                  <a:off x="7937543" y="2229719"/>
                  <a:ext cx="681031" cy="723900"/>
                </a:xfrm>
                <a:prstGeom prst="triangl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</p:grpSp>
          <p:grpSp>
            <p:nvGrpSpPr>
              <p:cNvPr id="112" name="Grupa 111"/>
              <p:cNvGrpSpPr/>
              <p:nvPr/>
            </p:nvGrpSpPr>
            <p:grpSpPr>
              <a:xfrm rot="-3000000">
                <a:off x="8750540" y="1173736"/>
                <a:ext cx="682023" cy="824303"/>
                <a:chOff x="7934245" y="2215910"/>
                <a:chExt cx="682023" cy="824303"/>
              </a:xfrm>
            </p:grpSpPr>
            <p:sp>
              <p:nvSpPr>
                <p:cNvPr id="113" name="Elipsa 112"/>
                <p:cNvSpPr/>
                <p:nvPr/>
              </p:nvSpPr>
              <p:spPr>
                <a:xfrm>
                  <a:off x="7937543" y="2871938"/>
                  <a:ext cx="678725" cy="168275"/>
                </a:xfrm>
                <a:prstGeom prst="ellipse">
                  <a:avLst/>
                </a:prstGeom>
                <a:solidFill>
                  <a:srgbClr val="FF0000"/>
                </a:solidFill>
                <a:ln w="1905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114" name="Jednakokračni trokut 113"/>
                <p:cNvSpPr/>
                <p:nvPr/>
              </p:nvSpPr>
              <p:spPr>
                <a:xfrm>
                  <a:off x="7934245" y="2215910"/>
                  <a:ext cx="681031" cy="723900"/>
                </a:xfrm>
                <a:prstGeom prst="triangl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</p:grpSp>
        </p:grpSp>
        <p:grpSp>
          <p:nvGrpSpPr>
            <p:cNvPr id="116" name="Grupa 115"/>
            <p:cNvGrpSpPr/>
            <p:nvPr/>
          </p:nvGrpSpPr>
          <p:grpSpPr>
            <a:xfrm rot="9600000">
              <a:off x="7436724" y="1511905"/>
              <a:ext cx="1062209" cy="887048"/>
              <a:chOff x="8441494" y="1244876"/>
              <a:chExt cx="1062209" cy="887048"/>
            </a:xfrm>
          </p:grpSpPr>
          <p:grpSp>
            <p:nvGrpSpPr>
              <p:cNvPr id="117" name="Grupa 116"/>
              <p:cNvGrpSpPr/>
              <p:nvPr/>
            </p:nvGrpSpPr>
            <p:grpSpPr>
              <a:xfrm>
                <a:off x="8441494" y="1321430"/>
                <a:ext cx="681031" cy="810494"/>
                <a:chOff x="7937543" y="2229719"/>
                <a:chExt cx="681031" cy="810494"/>
              </a:xfrm>
            </p:grpSpPr>
            <p:sp>
              <p:nvSpPr>
                <p:cNvPr id="121" name="Elipsa 120"/>
                <p:cNvSpPr/>
                <p:nvPr/>
              </p:nvSpPr>
              <p:spPr>
                <a:xfrm>
                  <a:off x="7937543" y="2871938"/>
                  <a:ext cx="678725" cy="168275"/>
                </a:xfrm>
                <a:prstGeom prst="ellipse">
                  <a:avLst/>
                </a:prstGeom>
                <a:solidFill>
                  <a:srgbClr val="FF0000"/>
                </a:solidFill>
                <a:ln w="1905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122" name="Jednakokračni trokut 121"/>
                <p:cNvSpPr/>
                <p:nvPr/>
              </p:nvSpPr>
              <p:spPr>
                <a:xfrm>
                  <a:off x="7937543" y="2229719"/>
                  <a:ext cx="681031" cy="723900"/>
                </a:xfrm>
                <a:prstGeom prst="triangl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</p:grpSp>
          <p:grpSp>
            <p:nvGrpSpPr>
              <p:cNvPr id="118" name="Grupa 117"/>
              <p:cNvGrpSpPr/>
              <p:nvPr/>
            </p:nvGrpSpPr>
            <p:grpSpPr>
              <a:xfrm rot="-3000000">
                <a:off x="8750540" y="1173736"/>
                <a:ext cx="682023" cy="824303"/>
                <a:chOff x="7934245" y="2215910"/>
                <a:chExt cx="682023" cy="824303"/>
              </a:xfrm>
            </p:grpSpPr>
            <p:sp>
              <p:nvSpPr>
                <p:cNvPr id="119" name="Elipsa 118"/>
                <p:cNvSpPr/>
                <p:nvPr/>
              </p:nvSpPr>
              <p:spPr>
                <a:xfrm>
                  <a:off x="7937543" y="2871938"/>
                  <a:ext cx="678725" cy="168275"/>
                </a:xfrm>
                <a:prstGeom prst="ellipse">
                  <a:avLst/>
                </a:prstGeom>
                <a:solidFill>
                  <a:srgbClr val="FF0000"/>
                </a:solidFill>
                <a:ln w="1905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120" name="Jednakokračni trokut 119"/>
                <p:cNvSpPr/>
                <p:nvPr/>
              </p:nvSpPr>
              <p:spPr>
                <a:xfrm>
                  <a:off x="7934245" y="2215910"/>
                  <a:ext cx="681031" cy="723900"/>
                </a:xfrm>
                <a:prstGeom prst="triangl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Pravokutnik 127"/>
              <p:cNvSpPr/>
              <p:nvPr/>
            </p:nvSpPr>
            <p:spPr>
              <a:xfrm>
                <a:off x="1505284" y="5758357"/>
                <a:ext cx="21161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hr-HR" i="1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hr-HR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hr-H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hr-H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hr-HR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hr-HR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hr-HR" i="1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p>
                          </m:sSubSup>
                          <m:r>
                            <a:rPr lang="hr-HR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hr-H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hr-HR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hr-HR" dirty="0"/>
              </a:p>
            </p:txBody>
          </p:sp>
        </mc:Choice>
        <mc:Fallback xmlns="">
          <p:sp>
            <p:nvSpPr>
              <p:cNvPr id="128" name="Pravokutnik 1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284" y="5758357"/>
                <a:ext cx="2116156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Pravokutnik 128"/>
              <p:cNvSpPr/>
              <p:nvPr/>
            </p:nvSpPr>
            <p:spPr>
              <a:xfrm>
                <a:off x="3621440" y="5742998"/>
                <a:ext cx="218341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hr-HR" i="1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hr-HR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hr-H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hr-H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hr-HR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hr-HR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hr-HR" i="1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p>
                          </m:sSubSup>
                          <m:r>
                            <a:rPr lang="hr-HR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hr-H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hr-HR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hr-HR" dirty="0"/>
              </a:p>
            </p:txBody>
          </p:sp>
        </mc:Choice>
        <mc:Fallback xmlns="">
          <p:sp>
            <p:nvSpPr>
              <p:cNvPr id="129" name="Pravokutnik 1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1440" y="5742998"/>
                <a:ext cx="2183418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500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81" b="30896"/>
          <a:stretch/>
        </p:blipFill>
        <p:spPr>
          <a:xfrm>
            <a:off x="-117987" y="1818968"/>
            <a:ext cx="12624872" cy="2979174"/>
          </a:xfrm>
          <a:prstGeom prst="rect">
            <a:avLst/>
          </a:prstGeom>
        </p:spPr>
      </p:pic>
      <p:sp>
        <p:nvSpPr>
          <p:cNvPr id="3" name="Pravokutnik 2"/>
          <p:cNvSpPr/>
          <p:nvPr/>
        </p:nvSpPr>
        <p:spPr>
          <a:xfrm>
            <a:off x="133350" y="1818968"/>
            <a:ext cx="371475" cy="5337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9285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599"/>
            <a:ext cx="12195576" cy="61509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kstniOkvir 2"/>
              <p:cNvSpPr txBox="1"/>
              <p:nvPr/>
            </p:nvSpPr>
            <p:spPr>
              <a:xfrm>
                <a:off x="2457450" y="2867025"/>
                <a:ext cx="2924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i="1"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hr-HR" i="1">
                          <a:latin typeface="Cambria Math" panose="02040503050406030204" pitchFamily="18" charset="0"/>
                        </a:rPr>
                        <m:t>=2.4±0.4</m:t>
                      </m:r>
                    </m:oMath>
                  </m:oMathPara>
                </a14:m>
                <a:endParaRPr lang="hr-HR" dirty="0"/>
              </a:p>
            </p:txBody>
          </p:sp>
        </mc:Choice>
        <mc:Fallback xmlns="">
          <p:sp>
            <p:nvSpPr>
              <p:cNvPr id="3" name="TekstniOkvi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7450" y="2867025"/>
                <a:ext cx="2924175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513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91"/>
          <a:stretch/>
        </p:blipFill>
        <p:spPr>
          <a:xfrm>
            <a:off x="432620" y="294966"/>
            <a:ext cx="11166558" cy="2099187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03"/>
          <a:stretch/>
        </p:blipFill>
        <p:spPr>
          <a:xfrm>
            <a:off x="6375258" y="3539613"/>
            <a:ext cx="5816742" cy="2172927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432620" y="294966"/>
            <a:ext cx="371475" cy="5337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Pravokutnik 5"/>
          <p:cNvSpPr/>
          <p:nvPr/>
        </p:nvSpPr>
        <p:spPr>
          <a:xfrm>
            <a:off x="6003783" y="190193"/>
            <a:ext cx="263667" cy="4194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Pravokutnik 7"/>
          <p:cNvSpPr/>
          <p:nvPr/>
        </p:nvSpPr>
        <p:spPr>
          <a:xfrm>
            <a:off x="6524625" y="3539613"/>
            <a:ext cx="190500" cy="5337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" y="2771743"/>
            <a:ext cx="6076950" cy="370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30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Sažetak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Obrasci nastaju kao posljedica difuzije i reakcija između proteina</a:t>
            </a:r>
          </a:p>
          <a:p>
            <a:r>
              <a:rPr lang="hr-HR" dirty="0" smtClean="0"/>
              <a:t>Fizikalni m</a:t>
            </a:r>
            <a:r>
              <a:rPr lang="hr-HR" dirty="0" smtClean="0"/>
              <a:t>odeli signalnih puteva daju uvid u vrijednosti parametara, koje je ponekad teško izmjeriti</a:t>
            </a:r>
          </a:p>
          <a:p>
            <a:r>
              <a:rPr lang="hr-HR" dirty="0"/>
              <a:t>R</a:t>
            </a:r>
            <a:r>
              <a:rPr lang="hr-HR" dirty="0" smtClean="0"/>
              <a:t>azumijevanje signalnih puteva omogućava razvoj lijekova</a:t>
            </a:r>
            <a:endParaRPr lang="hr-HR" dirty="0" smtClean="0"/>
          </a:p>
        </p:txBody>
      </p:sp>
    </p:spTree>
    <p:extLst>
      <p:ext uri="{BB962C8B-B14F-4D97-AF65-F5344CB8AC3E}">
        <p14:creationId xmlns:p14="http://schemas.microsoft.com/office/powerpoint/2010/main" val="64264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a 14"/>
          <p:cNvGrpSpPr/>
          <p:nvPr/>
        </p:nvGrpSpPr>
        <p:grpSpPr>
          <a:xfrm>
            <a:off x="-1" y="1"/>
            <a:ext cx="12319819" cy="3532192"/>
            <a:chOff x="-1" y="89012"/>
            <a:chExt cx="12319819" cy="3284741"/>
          </a:xfrm>
        </p:grpSpPr>
        <p:pic>
          <p:nvPicPr>
            <p:cNvPr id="4" name="Slika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50" b="3666"/>
            <a:stretch/>
          </p:blipFill>
          <p:spPr>
            <a:xfrm>
              <a:off x="-1" y="89012"/>
              <a:ext cx="12319819" cy="3274140"/>
            </a:xfrm>
            <a:prstGeom prst="rect">
              <a:avLst/>
            </a:prstGeom>
          </p:spPr>
        </p:pic>
        <p:sp>
          <p:nvSpPr>
            <p:cNvPr id="6" name="TekstniOkvir 5"/>
            <p:cNvSpPr txBox="1"/>
            <p:nvPr/>
          </p:nvSpPr>
          <p:spPr>
            <a:xfrm>
              <a:off x="10138814" y="3189087"/>
              <a:ext cx="2000466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600" dirty="0">
                  <a:solidFill>
                    <a:schemeClr val="bg1"/>
                  </a:solidFill>
                </a:rPr>
                <a:t>http://sitn.hms.harvard.edu/flash/2012/morphogenesis/</a:t>
              </a:r>
            </a:p>
          </p:txBody>
        </p:sp>
      </p:grpSp>
      <p:grpSp>
        <p:nvGrpSpPr>
          <p:cNvPr id="14" name="Grupa 13"/>
          <p:cNvGrpSpPr/>
          <p:nvPr/>
        </p:nvGrpSpPr>
        <p:grpSpPr>
          <a:xfrm>
            <a:off x="6137785" y="3520793"/>
            <a:ext cx="3428508" cy="3336751"/>
            <a:chOff x="6243485" y="559989"/>
            <a:chExt cx="3283974" cy="3283975"/>
          </a:xfrm>
        </p:grpSpPr>
        <p:pic>
          <p:nvPicPr>
            <p:cNvPr id="5" name="Slika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0" t="743" r="2477" b="839"/>
            <a:stretch/>
          </p:blipFill>
          <p:spPr>
            <a:xfrm>
              <a:off x="6243485" y="559989"/>
              <a:ext cx="3283974" cy="3283975"/>
            </a:xfrm>
            <a:prstGeom prst="rect">
              <a:avLst/>
            </a:prstGeom>
          </p:spPr>
        </p:pic>
        <p:sp>
          <p:nvSpPr>
            <p:cNvPr id="7" name="TekstniOkvir 6"/>
            <p:cNvSpPr txBox="1"/>
            <p:nvPr/>
          </p:nvSpPr>
          <p:spPr>
            <a:xfrm>
              <a:off x="6354316" y="3639779"/>
              <a:ext cx="2742045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600" dirty="0">
                  <a:solidFill>
                    <a:schemeClr val="bg1"/>
                  </a:solidFill>
                </a:rPr>
                <a:t>https://phys.org/news/2014-07-mathematical-theory-alan-turing-formation.html</a:t>
              </a:r>
            </a:p>
          </p:txBody>
        </p:sp>
      </p:grpSp>
      <p:grpSp>
        <p:nvGrpSpPr>
          <p:cNvPr id="12" name="Grupa 11"/>
          <p:cNvGrpSpPr>
            <a:grpSpLocks noChangeAspect="1"/>
          </p:cNvGrpSpPr>
          <p:nvPr/>
        </p:nvGrpSpPr>
        <p:grpSpPr>
          <a:xfrm>
            <a:off x="9566293" y="3520793"/>
            <a:ext cx="2659418" cy="3336751"/>
            <a:chOff x="9523830" y="3521250"/>
            <a:chExt cx="2668170" cy="3336294"/>
          </a:xfrm>
        </p:grpSpPr>
        <p:pic>
          <p:nvPicPr>
            <p:cNvPr id="8" name="Slika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3830" y="3521250"/>
              <a:ext cx="2668170" cy="3336294"/>
            </a:xfrm>
            <a:prstGeom prst="rect">
              <a:avLst/>
            </a:prstGeom>
          </p:spPr>
        </p:pic>
        <p:sp>
          <p:nvSpPr>
            <p:cNvPr id="9" name="TekstniOkvir 8"/>
            <p:cNvSpPr txBox="1"/>
            <p:nvPr/>
          </p:nvSpPr>
          <p:spPr>
            <a:xfrm>
              <a:off x="9615643" y="6650078"/>
              <a:ext cx="2523637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600" dirty="0">
                  <a:solidFill>
                    <a:schemeClr val="bg1"/>
                  </a:solidFill>
                </a:rPr>
                <a:t>https://pocketbookuk.com/2015/02/22/the-imitation-game-alan-turing/</a:t>
              </a:r>
            </a:p>
          </p:txBody>
        </p:sp>
      </p:grpSp>
      <p:pic>
        <p:nvPicPr>
          <p:cNvPr id="11" name="Slika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6" b="34294"/>
          <a:stretch/>
        </p:blipFill>
        <p:spPr>
          <a:xfrm>
            <a:off x="0" y="3520793"/>
            <a:ext cx="6137786" cy="3337207"/>
          </a:xfrm>
          <a:prstGeom prst="rect">
            <a:avLst/>
          </a:prstGeom>
        </p:spPr>
      </p:pic>
      <p:sp>
        <p:nvSpPr>
          <p:cNvPr id="10" name="TekstniOkvir 9"/>
          <p:cNvSpPr txBox="1"/>
          <p:nvPr/>
        </p:nvSpPr>
        <p:spPr>
          <a:xfrm>
            <a:off x="1068475" y="6653046"/>
            <a:ext cx="400083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Vector Graphics by &lt;a </a:t>
            </a:r>
            <a:r>
              <a:rPr lang="en-US" sz="600" dirty="0" err="1">
                <a:solidFill>
                  <a:schemeClr val="bg1"/>
                </a:solidFill>
              </a:rPr>
              <a:t>rel</a:t>
            </a:r>
            <a:r>
              <a:rPr lang="en-US" sz="600" dirty="0">
                <a:solidFill>
                  <a:schemeClr val="bg1"/>
                </a:solidFill>
              </a:rPr>
              <a:t>="</a:t>
            </a:r>
            <a:r>
              <a:rPr lang="en-US" sz="600" dirty="0" err="1">
                <a:solidFill>
                  <a:schemeClr val="bg1"/>
                </a:solidFill>
              </a:rPr>
              <a:t>nofollow</a:t>
            </a:r>
            <a:r>
              <a:rPr lang="en-US" sz="600" dirty="0">
                <a:solidFill>
                  <a:schemeClr val="bg1"/>
                </a:solidFill>
              </a:rPr>
              <a:t>" </a:t>
            </a:r>
            <a:r>
              <a:rPr lang="en-US" sz="600" dirty="0" err="1">
                <a:solidFill>
                  <a:schemeClr val="bg1"/>
                </a:solidFill>
              </a:rPr>
              <a:t>href</a:t>
            </a:r>
            <a:r>
              <a:rPr lang="en-US" sz="600" dirty="0">
                <a:solidFill>
                  <a:schemeClr val="bg1"/>
                </a:solidFill>
              </a:rPr>
              <a:t>="https://www.vecteezy.com"&gt;Vecteezy.com&lt;/a&gt;</a:t>
            </a:r>
            <a:endParaRPr lang="hr-HR" sz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2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3" t="56470" r="55645"/>
          <a:stretch/>
        </p:blipFill>
        <p:spPr>
          <a:xfrm>
            <a:off x="275117" y="2017959"/>
            <a:ext cx="5487106" cy="295738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23" t="56470" r="5081"/>
          <a:stretch/>
        </p:blipFill>
        <p:spPr>
          <a:xfrm>
            <a:off x="5762223" y="1993558"/>
            <a:ext cx="6332341" cy="2916193"/>
          </a:xfrm>
          <a:prstGeom prst="rect">
            <a:avLst/>
          </a:prstGeom>
        </p:spPr>
      </p:pic>
      <p:sp>
        <p:nvSpPr>
          <p:cNvPr id="4" name="TekstniOkvir 3"/>
          <p:cNvSpPr txBox="1"/>
          <p:nvPr/>
        </p:nvSpPr>
        <p:spPr>
          <a:xfrm>
            <a:off x="0" y="6488668"/>
            <a:ext cx="4548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J. </a:t>
            </a:r>
            <a:r>
              <a:rPr lang="en-US" dirty="0" err="1"/>
              <a:t>Halatek</a:t>
            </a:r>
            <a:r>
              <a:rPr lang="en-US" dirty="0"/>
              <a:t>, F. </a:t>
            </a:r>
            <a:r>
              <a:rPr lang="en-US" dirty="0" err="1"/>
              <a:t>Brauns</a:t>
            </a:r>
            <a:r>
              <a:rPr lang="en-US" dirty="0"/>
              <a:t> and E. </a:t>
            </a:r>
            <a:r>
              <a:rPr lang="en-US" dirty="0" smtClean="0"/>
              <a:t>Frey</a:t>
            </a:r>
            <a:r>
              <a:rPr lang="hr-HR" dirty="0" smtClean="0"/>
              <a:t>; 2018.</a:t>
            </a:r>
          </a:p>
        </p:txBody>
      </p:sp>
      <p:sp>
        <p:nvSpPr>
          <p:cNvPr id="2" name="Pravokutnik 1"/>
          <p:cNvSpPr/>
          <p:nvPr/>
        </p:nvSpPr>
        <p:spPr>
          <a:xfrm>
            <a:off x="5659802" y="2104101"/>
            <a:ext cx="408030" cy="4031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Pravokutnik 5"/>
          <p:cNvSpPr/>
          <p:nvPr/>
        </p:nvSpPr>
        <p:spPr>
          <a:xfrm>
            <a:off x="275117" y="2104102"/>
            <a:ext cx="408030" cy="4031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5078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28" y="1691640"/>
            <a:ext cx="11216640" cy="3474720"/>
          </a:xfrm>
          <a:prstGeom prst="rect">
            <a:avLst/>
          </a:prstGeom>
        </p:spPr>
      </p:pic>
      <p:sp>
        <p:nvSpPr>
          <p:cNvPr id="4" name="TekstniOkvir 3"/>
          <p:cNvSpPr txBox="1"/>
          <p:nvPr/>
        </p:nvSpPr>
        <p:spPr>
          <a:xfrm>
            <a:off x="0" y="6488668"/>
            <a:ext cx="4548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J. </a:t>
            </a:r>
            <a:r>
              <a:rPr lang="en-US" dirty="0" err="1"/>
              <a:t>Halatek</a:t>
            </a:r>
            <a:r>
              <a:rPr lang="en-US" dirty="0"/>
              <a:t>, F. </a:t>
            </a:r>
            <a:r>
              <a:rPr lang="en-US" dirty="0" err="1"/>
              <a:t>Brauns</a:t>
            </a:r>
            <a:r>
              <a:rPr lang="en-US" dirty="0"/>
              <a:t> and E. </a:t>
            </a:r>
            <a:r>
              <a:rPr lang="en-US" dirty="0" smtClean="0"/>
              <a:t>Frey</a:t>
            </a:r>
            <a:r>
              <a:rPr lang="hr-HR" dirty="0" smtClean="0"/>
              <a:t>; 2018.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Pravokutnik 4"/>
              <p:cNvSpPr/>
              <p:nvPr/>
            </p:nvSpPr>
            <p:spPr>
              <a:xfrm>
                <a:off x="6334524" y="1281143"/>
                <a:ext cx="2209002" cy="4104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hr-H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r-HR"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m:rPr>
                              <m:sty m:val="p"/>
                            </m:rPr>
                            <a:rPr lang="hr-HR" i="0">
                              <a:latin typeface="Cambria Math" panose="02040503050406030204" pitchFamily="18" charset="0"/>
                            </a:rPr>
                            <m:t>ex</m:t>
                          </m:r>
                          <m:func>
                            <m:funcPr>
                              <m:ctrlPr>
                                <a:rPr lang="hr-HR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hr-HR" i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fName>
                            <m:e>
                              <m:r>
                                <a:rPr lang="hr-HR" i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</m:e>
                          </m:func>
                          <m:sSub>
                            <m:sSubPr>
                              <m:ctrlPr>
                                <a:rPr lang="hr-H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hr-HR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  <m:r>
                            <a:rPr lang="hr-HR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hr-HR" i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m:rPr>
                              <m:sty m:val="p"/>
                            </m:rPr>
                            <a:rPr lang="hr-HR" i="0">
                              <a:latin typeface="Cambria Math" panose="02040503050406030204" pitchFamily="18" charset="0"/>
                            </a:rPr>
                            <m:t>co</m:t>
                          </m:r>
                          <m:func>
                            <m:funcPr>
                              <m:ctrlPr>
                                <a:rPr lang="hr-HR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hr-HR" i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fName>
                            <m:e>
                              <m:r>
                                <a:rPr lang="hr-HR" i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</m:e>
                          </m:func>
                          <m:r>
                            <a:rPr lang="hr-HR" i="1">
                              <a:latin typeface="Cambria Math" panose="02040503050406030204" pitchFamily="18" charset="0"/>
                            </a:rPr>
                            <m:t>𝑞𝑥</m:t>
                          </m:r>
                        </m:e>
                      </m:d>
                    </m:oMath>
                  </m:oMathPara>
                </a14:m>
                <a:endParaRPr lang="hr-HR" dirty="0"/>
              </a:p>
            </p:txBody>
          </p:sp>
        </mc:Choice>
        <mc:Fallback xmlns="">
          <p:sp>
            <p:nvSpPr>
              <p:cNvPr id="5" name="Pravokutnik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4524" y="1281143"/>
                <a:ext cx="2209002" cy="410497"/>
              </a:xfrm>
              <a:prstGeom prst="rect">
                <a:avLst/>
              </a:prstGeom>
              <a:blipFill rotWithShape="0">
                <a:blip r:embed="rId3"/>
                <a:stretch>
                  <a:fillRect t="-151471" r="-28453" b="-223529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755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50" y="364624"/>
            <a:ext cx="6982799" cy="5715798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452" y="1089341"/>
            <a:ext cx="5653548" cy="4266363"/>
          </a:xfrm>
          <a:prstGeom prst="rect">
            <a:avLst/>
          </a:prstGeom>
        </p:spPr>
      </p:pic>
      <p:sp>
        <p:nvSpPr>
          <p:cNvPr id="4" name="TekstniOkvir 3"/>
          <p:cNvSpPr txBox="1"/>
          <p:nvPr/>
        </p:nvSpPr>
        <p:spPr>
          <a:xfrm>
            <a:off x="9016181" y="6351638"/>
            <a:ext cx="3293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/>
              <a:t>Jan </a:t>
            </a:r>
            <a:r>
              <a:rPr lang="en-US" dirty="0" err="1" smtClean="0"/>
              <a:t>Faix</a:t>
            </a:r>
            <a:r>
              <a:rPr lang="en-US" dirty="0" smtClean="0"/>
              <a:t> </a:t>
            </a:r>
            <a:r>
              <a:rPr lang="en-US" dirty="0"/>
              <a:t>and Igor </a:t>
            </a:r>
            <a:r>
              <a:rPr lang="en-US" dirty="0" smtClean="0"/>
              <a:t>Weber</a:t>
            </a:r>
            <a:r>
              <a:rPr lang="hr-HR" dirty="0" smtClean="0"/>
              <a:t>; 2013.</a:t>
            </a:r>
            <a:endParaRPr lang="hr-HR" dirty="0"/>
          </a:p>
        </p:txBody>
      </p:sp>
      <p:sp>
        <p:nvSpPr>
          <p:cNvPr id="5" name="TekstniOkvir 4"/>
          <p:cNvSpPr txBox="1"/>
          <p:nvPr/>
        </p:nvSpPr>
        <p:spPr>
          <a:xfrm>
            <a:off x="8781801" y="757614"/>
            <a:ext cx="1166850" cy="38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/>
              <a:t>Fibroblast</a:t>
            </a:r>
            <a:endParaRPr lang="hr-HR" dirty="0"/>
          </a:p>
        </p:txBody>
      </p:sp>
      <p:sp>
        <p:nvSpPr>
          <p:cNvPr id="6" name="TekstniOkvir 5"/>
          <p:cNvSpPr txBox="1"/>
          <p:nvPr/>
        </p:nvSpPr>
        <p:spPr>
          <a:xfrm>
            <a:off x="8038934" y="5355704"/>
            <a:ext cx="2579639" cy="38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err="1"/>
              <a:t>Dictyostelium</a:t>
            </a:r>
            <a:r>
              <a:rPr lang="hr-HR" i="1" dirty="0"/>
              <a:t> </a:t>
            </a:r>
            <a:r>
              <a:rPr lang="hr-HR" i="1" dirty="0" err="1"/>
              <a:t>discoideum</a:t>
            </a:r>
            <a:endParaRPr lang="hr-HR" i="1" dirty="0"/>
          </a:p>
        </p:txBody>
      </p:sp>
      <p:sp>
        <p:nvSpPr>
          <p:cNvPr id="7" name="Pravokutnik 6"/>
          <p:cNvSpPr/>
          <p:nvPr/>
        </p:nvSpPr>
        <p:spPr>
          <a:xfrm>
            <a:off x="6410632" y="3352800"/>
            <a:ext cx="5909187" cy="176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9713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6" t="4564" r="13261" b="63180"/>
          <a:stretch/>
        </p:blipFill>
        <p:spPr>
          <a:xfrm>
            <a:off x="-1" y="-1"/>
            <a:ext cx="6345475" cy="3954163"/>
          </a:xfrm>
          <a:prstGeom prst="rect">
            <a:avLst/>
          </a:prstGeom>
        </p:spPr>
      </p:pic>
      <p:sp>
        <p:nvSpPr>
          <p:cNvPr id="4" name="TekstniOkvir 3"/>
          <p:cNvSpPr txBox="1"/>
          <p:nvPr/>
        </p:nvSpPr>
        <p:spPr>
          <a:xfrm>
            <a:off x="9794790" y="6488668"/>
            <a:ext cx="2397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Francisco </a:t>
            </a:r>
            <a:r>
              <a:rPr lang="hr-HR" dirty="0" err="1" smtClean="0"/>
              <a:t>Rivero</a:t>
            </a:r>
            <a:r>
              <a:rPr lang="hr-HR" dirty="0" smtClean="0"/>
              <a:t>; 2016.</a:t>
            </a:r>
            <a:endParaRPr lang="hr-HR" dirty="0"/>
          </a:p>
        </p:txBody>
      </p:sp>
      <p:sp>
        <p:nvSpPr>
          <p:cNvPr id="5" name="Elipsa 4"/>
          <p:cNvSpPr/>
          <p:nvPr/>
        </p:nvSpPr>
        <p:spPr>
          <a:xfrm>
            <a:off x="3569110" y="2192594"/>
            <a:ext cx="726524" cy="328448"/>
          </a:xfrm>
          <a:prstGeom prst="ellipse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3" t="26528" r="53428" b="63180"/>
          <a:stretch/>
        </p:blipFill>
        <p:spPr>
          <a:xfrm>
            <a:off x="0" y="4052484"/>
            <a:ext cx="6308171" cy="2810432"/>
          </a:xfrm>
          <a:prstGeom prst="rect">
            <a:avLst/>
          </a:prstGeom>
        </p:spPr>
      </p:pic>
      <p:sp>
        <p:nvSpPr>
          <p:cNvPr id="8" name="Elipsa 7"/>
          <p:cNvSpPr/>
          <p:nvPr/>
        </p:nvSpPr>
        <p:spPr>
          <a:xfrm>
            <a:off x="4240492" y="1376516"/>
            <a:ext cx="705132" cy="600564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grpSp>
        <p:nvGrpSpPr>
          <p:cNvPr id="10" name="Grupa 9"/>
          <p:cNvGrpSpPr/>
          <p:nvPr/>
        </p:nvGrpSpPr>
        <p:grpSpPr>
          <a:xfrm>
            <a:off x="6259444" y="1445346"/>
            <a:ext cx="5932556" cy="4463379"/>
            <a:chOff x="6259444" y="1445346"/>
            <a:chExt cx="5932556" cy="4463379"/>
          </a:xfrm>
        </p:grpSpPr>
        <p:pic>
          <p:nvPicPr>
            <p:cNvPr id="2" name="Slika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74" t="37962" r="15375" b="24444"/>
            <a:stretch/>
          </p:blipFill>
          <p:spPr>
            <a:xfrm>
              <a:off x="6259444" y="1445346"/>
              <a:ext cx="5932556" cy="4463379"/>
            </a:xfrm>
            <a:prstGeom prst="rect">
              <a:avLst/>
            </a:prstGeom>
          </p:spPr>
        </p:pic>
        <p:sp>
          <p:nvSpPr>
            <p:cNvPr id="6" name="Elipsa 5"/>
            <p:cNvSpPr/>
            <p:nvPr/>
          </p:nvSpPr>
          <p:spPr>
            <a:xfrm>
              <a:off x="9461422" y="3411015"/>
              <a:ext cx="807308" cy="413733"/>
            </a:xfrm>
            <a:prstGeom prst="ellipse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9" name="Elipsa 8"/>
            <p:cNvSpPr/>
            <p:nvPr/>
          </p:nvSpPr>
          <p:spPr>
            <a:xfrm>
              <a:off x="9340643" y="3990959"/>
              <a:ext cx="1012723" cy="767851"/>
            </a:xfrm>
            <a:prstGeom prst="ellipse">
              <a:avLst/>
            </a:prstGeom>
            <a:noFill/>
            <a:ln w="635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</p:spTree>
    <p:extLst>
      <p:ext uri="{BB962C8B-B14F-4D97-AF65-F5344CB8AC3E}">
        <p14:creationId xmlns:p14="http://schemas.microsoft.com/office/powerpoint/2010/main" val="390461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76800" cy="48768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0"/>
            <a:ext cx="4876800" cy="48768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212" y="4021663"/>
            <a:ext cx="2799577" cy="2761488"/>
          </a:xfrm>
          <a:prstGeom prst="rect">
            <a:avLst/>
          </a:prstGeom>
        </p:spPr>
      </p:pic>
      <p:sp>
        <p:nvSpPr>
          <p:cNvPr id="7" name="Pravokutnik 6"/>
          <p:cNvSpPr/>
          <p:nvPr/>
        </p:nvSpPr>
        <p:spPr>
          <a:xfrm>
            <a:off x="236957" y="4630994"/>
            <a:ext cx="54864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Pravokutnik 7"/>
          <p:cNvSpPr/>
          <p:nvPr/>
        </p:nvSpPr>
        <p:spPr>
          <a:xfrm>
            <a:off x="4843486" y="6523703"/>
            <a:ext cx="109728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Pravokutnik 8"/>
          <p:cNvSpPr/>
          <p:nvPr/>
        </p:nvSpPr>
        <p:spPr>
          <a:xfrm>
            <a:off x="7675060" y="4630994"/>
            <a:ext cx="54864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TekstniOkvir 1"/>
          <p:cNvSpPr txBox="1"/>
          <p:nvPr/>
        </p:nvSpPr>
        <p:spPr>
          <a:xfrm>
            <a:off x="2034746" y="181233"/>
            <a:ext cx="807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bg1"/>
                </a:solidFill>
              </a:rPr>
              <a:t>Rac1</a:t>
            </a: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10" name="TekstniOkvir 9"/>
          <p:cNvSpPr txBox="1"/>
          <p:nvPr/>
        </p:nvSpPr>
        <p:spPr>
          <a:xfrm>
            <a:off x="9296400" y="16475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bg1"/>
                </a:solidFill>
              </a:rPr>
              <a:t>DGAP1</a:t>
            </a: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11" name="TekstniOkvir 10"/>
          <p:cNvSpPr txBox="1"/>
          <p:nvPr/>
        </p:nvSpPr>
        <p:spPr>
          <a:xfrm>
            <a:off x="5204202" y="3375332"/>
            <a:ext cx="1622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bg1"/>
                </a:solidFill>
              </a:rPr>
              <a:t>Rac1: crveno</a:t>
            </a:r>
          </a:p>
          <a:p>
            <a:r>
              <a:rPr lang="hr-HR" dirty="0" smtClean="0">
                <a:solidFill>
                  <a:schemeClr val="bg1"/>
                </a:solidFill>
              </a:rPr>
              <a:t>DGAP1: zeleno</a:t>
            </a:r>
            <a:endParaRPr lang="hr-H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23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091" y="3474720"/>
            <a:ext cx="3383280" cy="3383280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4720"/>
            <a:ext cx="3383280" cy="3383280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738" y="0"/>
            <a:ext cx="3383280" cy="3383280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465" y="0"/>
            <a:ext cx="3383280" cy="3383280"/>
          </a:xfrm>
          <a:prstGeom prst="rect">
            <a:avLst/>
          </a:prstGeom>
        </p:spPr>
      </p:pic>
      <p:sp>
        <p:nvSpPr>
          <p:cNvPr id="6" name="Pravokutnik 5"/>
          <p:cNvSpPr/>
          <p:nvPr/>
        </p:nvSpPr>
        <p:spPr>
          <a:xfrm>
            <a:off x="636737" y="549132"/>
            <a:ext cx="1060704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TekstniOkvir 6"/>
          <p:cNvSpPr txBox="1"/>
          <p:nvPr/>
        </p:nvSpPr>
        <p:spPr>
          <a:xfrm>
            <a:off x="3952620" y="2999200"/>
            <a:ext cx="1283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bg1"/>
                </a:solidFill>
              </a:rPr>
              <a:t>Oscilacije</a:t>
            </a: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8" name="TekstniOkvir 7"/>
          <p:cNvSpPr txBox="1"/>
          <p:nvPr/>
        </p:nvSpPr>
        <p:spPr>
          <a:xfrm>
            <a:off x="10015663" y="2999200"/>
            <a:ext cx="957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bg1"/>
                </a:solidFill>
              </a:rPr>
              <a:t>Rotacija</a:t>
            </a: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9" name="TekstniOkvir 8"/>
          <p:cNvSpPr txBox="1"/>
          <p:nvPr/>
        </p:nvSpPr>
        <p:spPr>
          <a:xfrm>
            <a:off x="643324" y="3474720"/>
            <a:ext cx="2096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>
                <a:solidFill>
                  <a:schemeClr val="bg1"/>
                </a:solidFill>
              </a:rPr>
              <a:t>Monopolarno</a:t>
            </a:r>
            <a:r>
              <a:rPr lang="hr-HR" dirty="0" smtClean="0">
                <a:solidFill>
                  <a:schemeClr val="bg1"/>
                </a:solidFill>
              </a:rPr>
              <a:t> stanje</a:t>
            </a: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10" name="TekstniOkvir 9"/>
          <p:cNvSpPr txBox="1"/>
          <p:nvPr/>
        </p:nvSpPr>
        <p:spPr>
          <a:xfrm>
            <a:off x="6656240" y="3474720"/>
            <a:ext cx="1700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bg1"/>
                </a:solidFill>
              </a:rPr>
              <a:t>Bipolarno stanje</a:t>
            </a:r>
            <a:endParaRPr lang="hr-H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64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8863"/>
            <a:ext cx="12192000" cy="396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69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133</Words>
  <Application>Microsoft Office PowerPoint</Application>
  <PresentationFormat>Široki zaslon</PresentationFormat>
  <Paragraphs>35</Paragraphs>
  <Slides>14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Cambria Math</vt:lpstr>
      <vt:lpstr>Times New Roman</vt:lpstr>
      <vt:lpstr>Tema sustava Office</vt:lpstr>
      <vt:lpstr>Oscilatorna dinamika GTPaze Rac1 u amebi Dictyostelium discoideum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Sažetak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Oscilatorna dinamika GTPaze Rac1 u amebi Dictyostelium discoideum</dc:title>
  <dc:creator>Blaž Ivšić</dc:creator>
  <cp:lastModifiedBy>Blaž Ivšić</cp:lastModifiedBy>
  <cp:revision>72</cp:revision>
  <dcterms:created xsi:type="dcterms:W3CDTF">2019-01-23T19:06:10Z</dcterms:created>
  <dcterms:modified xsi:type="dcterms:W3CDTF">2019-01-24T22:32:24Z</dcterms:modified>
</cp:coreProperties>
</file>