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2" r:id="rId4"/>
    <p:sldId id="303" r:id="rId5"/>
    <p:sldId id="281" r:id="rId6"/>
    <p:sldId id="289" r:id="rId7"/>
    <p:sldId id="304" r:id="rId8"/>
    <p:sldId id="305" r:id="rId9"/>
    <p:sldId id="306" r:id="rId10"/>
    <p:sldId id="307" r:id="rId11"/>
    <p:sldId id="308" r:id="rId12"/>
    <p:sldId id="292" r:id="rId13"/>
    <p:sldId id="268" r:id="rId14"/>
    <p:sldId id="270" r:id="rId15"/>
    <p:sldId id="286" r:id="rId16"/>
    <p:sldId id="287" r:id="rId17"/>
    <p:sldId id="263" r:id="rId18"/>
    <p:sldId id="262" r:id="rId19"/>
    <p:sldId id="309" r:id="rId20"/>
    <p:sldId id="295" r:id="rId21"/>
    <p:sldId id="299" r:id="rId22"/>
    <p:sldId id="310" r:id="rId23"/>
    <p:sldId id="301" r:id="rId24"/>
    <p:sldId id="294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AD93-B0EB-44B7-8AE5-A1A04AACFC5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28BB-8B6E-42A6-AFD9-8D826C94D1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032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AD93-B0EB-44B7-8AE5-A1A04AACFC5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28BB-8B6E-42A6-AFD9-8D826C94D1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66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AD93-B0EB-44B7-8AE5-A1A04AACFC5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28BB-8B6E-42A6-AFD9-8D826C94D1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731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AD93-B0EB-44B7-8AE5-A1A04AACFC5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28BB-8B6E-42A6-AFD9-8D826C94D1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96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AD93-B0EB-44B7-8AE5-A1A04AACFC5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28BB-8B6E-42A6-AFD9-8D826C94D1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11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AD93-B0EB-44B7-8AE5-A1A04AACFC5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28BB-8B6E-42A6-AFD9-8D826C94D1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53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AD93-B0EB-44B7-8AE5-A1A04AACFC5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28BB-8B6E-42A6-AFD9-8D826C94D1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326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AD93-B0EB-44B7-8AE5-A1A04AACFC5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28BB-8B6E-42A6-AFD9-8D826C94D1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253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AD93-B0EB-44B7-8AE5-A1A04AACFC5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28BB-8B6E-42A6-AFD9-8D826C94D1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274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AD93-B0EB-44B7-8AE5-A1A04AACFC5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28BB-8B6E-42A6-AFD9-8D826C94D1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9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AD93-B0EB-44B7-8AE5-A1A04AACFC5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28BB-8B6E-42A6-AFD9-8D826C94D1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55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0AD93-B0EB-44B7-8AE5-A1A04AACFC58}" type="datetimeFigureOut">
              <a:rPr lang="hr-HR" smtClean="0"/>
              <a:t>31.1.2016.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28BB-8B6E-42A6-AFD9-8D826C94D1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644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V-doped MIL-53(Al)-EPR studies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LUKA LUKETIN</a:t>
            </a:r>
          </a:p>
          <a:p>
            <a:r>
              <a:rPr lang="hr-HR" dirty="0" smtClean="0"/>
              <a:t>Prirodoslovno matematički fakultet u Zagrebu, fizički odsjek</a:t>
            </a:r>
          </a:p>
          <a:p>
            <a:r>
              <a:rPr lang="hr-HR" dirty="0" smtClean="0"/>
              <a:t>3. VELJAČE 2016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88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61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1.3) Disanje MIL-53 </a:t>
            </a:r>
            <a:endParaRPr lang="hr-H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" y="723763"/>
            <a:ext cx="4672854" cy="2983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" y="3782273"/>
            <a:ext cx="5183482" cy="2938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6418" y="844696"/>
            <a:ext cx="7295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-Ovisnost </a:t>
            </a:r>
            <a:r>
              <a:rPr lang="hr-HR" sz="2400" dirty="0" smtClean="0"/>
              <a:t>volumena jedinične ćelije MIL-53(M) o stanju materijala za različite metalne ione</a:t>
            </a:r>
          </a:p>
          <a:p>
            <a:r>
              <a:rPr lang="hr-HR" sz="2400" dirty="0" smtClean="0"/>
              <a:t>-dopiranje </a:t>
            </a:r>
            <a:r>
              <a:rPr lang="hr-HR" sz="2400" dirty="0"/>
              <a:t>vanadijem materijala MIL-53(Al), uzrokuje promjenu od jako </a:t>
            </a:r>
            <a:r>
              <a:rPr lang="hr-HR" sz="2400" dirty="0" smtClean="0"/>
              <a:t>fleksibilne</a:t>
            </a:r>
            <a:r>
              <a:rPr lang="hr-HR" sz="2400" dirty="0"/>
              <a:t>, </a:t>
            </a:r>
            <a:r>
              <a:rPr lang="hr-HR" sz="2400" dirty="0" smtClean="0"/>
              <a:t>do </a:t>
            </a:r>
            <a:r>
              <a:rPr lang="pl-PL" sz="2400" dirty="0" smtClean="0"/>
              <a:t>strukture </a:t>
            </a:r>
            <a:r>
              <a:rPr lang="pl-PL" sz="2400" dirty="0"/>
              <a:t>koja ne pokazuje nikakvu </a:t>
            </a:r>
            <a:r>
              <a:rPr lang="pl-PL" sz="2400" dirty="0" smtClean="0"/>
              <a:t>fleksibilnost</a:t>
            </a:r>
            <a:r>
              <a:rPr lang="pl-PL" sz="2400" dirty="0"/>
              <a:t>. </a:t>
            </a:r>
            <a:r>
              <a:rPr lang="pl-PL" sz="2400" dirty="0" smtClean="0"/>
              <a:t>Kritična količina </a:t>
            </a:r>
            <a:r>
              <a:rPr lang="pl-PL" sz="2400" dirty="0"/>
              <a:t>vanadija je 87%, nakon koje </a:t>
            </a:r>
            <a:r>
              <a:rPr lang="pl-PL" sz="2400" dirty="0" smtClean="0"/>
              <a:t>nema </a:t>
            </a:r>
            <a:r>
              <a:rPr lang="hr-HR" sz="2400" dirty="0" smtClean="0"/>
              <a:t>fleksibilnosti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529" y="4105898"/>
            <a:ext cx="6010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-Ovisnost </a:t>
            </a:r>
            <a:r>
              <a:rPr lang="hr-HR" sz="2400" dirty="0" smtClean="0"/>
              <a:t>volumena jedinične ćelije o stanju materijala za MIL-53(Al) za različite linkere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80529" y="5251522"/>
            <a:ext cx="651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=&gt;</a:t>
            </a:r>
            <a:r>
              <a:rPr lang="hr-HR" sz="2400" dirty="0" smtClean="0"/>
              <a:t> disanje </a:t>
            </a:r>
            <a:r>
              <a:rPr lang="hr-HR" sz="2400" dirty="0" smtClean="0"/>
              <a:t>MIL-53 </a:t>
            </a:r>
            <a:r>
              <a:rPr lang="hr-HR" sz="2400" dirty="0" smtClean="0"/>
              <a:t>je potpuno </a:t>
            </a:r>
            <a:r>
              <a:rPr lang="hr-HR" sz="2400" dirty="0" smtClean="0"/>
              <a:t>kooperativan efekt različitih metalnih iona i linkera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62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245"/>
            <a:ext cx="3617259" cy="3259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4" y="3672875"/>
            <a:ext cx="3694036" cy="3031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1" y="865483"/>
            <a:ext cx="7234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-Ovisnost adsorpcije </a:t>
            </a:r>
            <a:r>
              <a:rPr lang="hr-HR" sz="2400" dirty="0" smtClean="0"/>
              <a:t>ugljikovog dioksida i metana</a:t>
            </a:r>
            <a:r>
              <a:rPr lang="hr-HR" sz="2400" dirty="0" smtClean="0"/>
              <a:t> </a:t>
            </a:r>
            <a:r>
              <a:rPr lang="hr-HR" sz="2400" dirty="0" smtClean="0"/>
              <a:t>o tlaku istih </a:t>
            </a:r>
            <a:r>
              <a:rPr lang="hr-HR" sz="2400" dirty="0" smtClean="0"/>
              <a:t>plinova</a:t>
            </a:r>
          </a:p>
          <a:p>
            <a:endParaRPr lang="hr-HR" sz="2400" dirty="0" smtClean="0"/>
          </a:p>
          <a:p>
            <a:r>
              <a:rPr lang="hr-HR" sz="2400" dirty="0" smtClean="0"/>
              <a:t>-točke infleksije označavaju promjenu stanja materijala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39235" y="4074459"/>
            <a:ext cx="7100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-Ovisnost stanja materijala o </a:t>
            </a:r>
            <a:r>
              <a:rPr lang="hr-HR" sz="2400" dirty="0" smtClean="0"/>
              <a:t>temperauri</a:t>
            </a:r>
          </a:p>
          <a:p>
            <a:endParaRPr lang="hr-HR" sz="2400" dirty="0" smtClean="0"/>
          </a:p>
          <a:p>
            <a:r>
              <a:rPr lang="hr-HR" sz="2400" dirty="0" smtClean="0"/>
              <a:t>-prijelaz iz </a:t>
            </a:r>
            <a:r>
              <a:rPr lang="pl-PL" sz="2400" dirty="0" smtClean="0"/>
              <a:t>lp </a:t>
            </a:r>
            <a:r>
              <a:rPr lang="pl-PL" sz="2400" dirty="0"/>
              <a:t>u np formu </a:t>
            </a:r>
            <a:r>
              <a:rPr lang="pl-PL" sz="2400" dirty="0" smtClean="0"/>
              <a:t>događa </a:t>
            </a:r>
            <a:r>
              <a:rPr lang="pl-PL" sz="2400" dirty="0"/>
              <a:t>se na 125-150 K, dok se tranzicija iz np u </a:t>
            </a:r>
            <a:r>
              <a:rPr lang="pl-PL" sz="2400" dirty="0" smtClean="0"/>
              <a:t>lp formu događa </a:t>
            </a:r>
            <a:r>
              <a:rPr lang="pl-PL" sz="2400" dirty="0"/>
              <a:t>na 325-375 </a:t>
            </a:r>
            <a:r>
              <a:rPr lang="pl-PL" sz="2400" dirty="0" smtClean="0"/>
              <a:t>K =&gt;</a:t>
            </a:r>
            <a:r>
              <a:rPr lang="pl-PL" sz="2400" dirty="0" smtClean="0"/>
              <a:t>temperaturna histereza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866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406"/>
            <a:ext cx="4788647" cy="2693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189" y="785564"/>
            <a:ext cx="4836460" cy="26936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735" y="3435227"/>
            <a:ext cx="3361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Bruker, X-band (9.5 GHz)</a:t>
            </a:r>
            <a:endParaRPr lang="hr-H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06642" y="3479178"/>
            <a:ext cx="399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Bruker, Q-band (34 GHz)</a:t>
            </a:r>
            <a:endParaRPr lang="hr-HR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5739"/>
            <a:ext cx="4679576" cy="26322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8647" y="4785789"/>
            <a:ext cx="4383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Varian, X-band (9.5 GHz)</a:t>
            </a:r>
            <a:endParaRPr lang="hr-HR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918" y="2036999"/>
            <a:ext cx="1385047" cy="47468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68815" y="5541869"/>
            <a:ext cx="192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HT </a:t>
            </a:r>
            <a:r>
              <a:rPr lang="hr-HR" sz="2400" dirty="0" smtClean="0"/>
              <a:t>šupljina</a:t>
            </a:r>
            <a:endParaRPr lang="hr-H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-16078"/>
            <a:ext cx="773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2) </a:t>
            </a:r>
            <a:r>
              <a:rPr lang="hr-HR" sz="4000" dirty="0" smtClean="0"/>
              <a:t>Eksperimentalni postav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5157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46073" y="1000597"/>
            <a:ext cx="6807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MIL-53(Al) dopiran vanadijem, X-band, RT. Ovisnost oblika spektra o koncentraciji vanadija</a:t>
            </a:r>
            <a:endParaRPr lang="hr-HR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8362062" y="1795407"/>
            <a:ext cx="3729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-intenzitet raste s koncentracijom vanadija, ali pozicije vrhova ostaju iste=&gt;nema promjene u geometriji kristalne rešetke</a:t>
            </a:r>
            <a:endParaRPr lang="hr-H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6952"/>
            <a:ext cx="6656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3) </a:t>
            </a:r>
            <a:r>
              <a:rPr lang="hr-HR" sz="4000" dirty="0" smtClean="0"/>
              <a:t>Rezultati i diskusija</a:t>
            </a:r>
            <a:endParaRPr lang="hr-H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362062" y="4529124"/>
            <a:ext cx="3832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-ne možemo mjeriti istu ovisnost u Q-bandu pošto nema mogućnosti normalizacije na masu uzorka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03124"/>
            <a:ext cx="3859306" cy="3493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24" y="2472780"/>
            <a:ext cx="3940221" cy="3323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209" y="5830431"/>
            <a:ext cx="3772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-tek sintetizirana forma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65911" y="5840518"/>
            <a:ext cx="333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-isprana forma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493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70081" y="458450"/>
            <a:ext cx="6817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EPR spektar MIL-53(Al) dopiranog s 1% vanadija, RT</a:t>
            </a:r>
            <a:endParaRPr lang="hr-HR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7759690" y="2075994"/>
            <a:ext cx="4432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Očito su spektar tek sintetiziranog i ispranog oblika različiti, u X i Q-bandu</a:t>
            </a:r>
          </a:p>
          <a:p>
            <a:r>
              <a:rPr lang="hr-HR" sz="2400" dirty="0" smtClean="0"/>
              <a:t>=&gt;različite kristalne rešetke</a:t>
            </a:r>
          </a:p>
          <a:p>
            <a:endParaRPr lang="hr-HR" sz="2400" dirty="0" smtClean="0"/>
          </a:p>
          <a:p>
            <a:r>
              <a:rPr lang="hr-HR" sz="2400" dirty="0" smtClean="0"/>
              <a:t>-u Q-bandu razlike među vrhovima veće pošto koristeći veću frekvenciju imamo veću rezoluciju</a:t>
            </a:r>
            <a:endParaRPr lang="hr-H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351281" y="5591664"/>
            <a:ext cx="116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X-band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" y="2075994"/>
            <a:ext cx="3485362" cy="3515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89" y="2098260"/>
            <a:ext cx="3547621" cy="3471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7459" y="5591664"/>
            <a:ext cx="123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Q-band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858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49064" y="273212"/>
            <a:ext cx="557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MIL-53(Al</a:t>
            </a:r>
            <a:r>
              <a:rPr lang="hr-HR" sz="2400" dirty="0" smtClean="0"/>
              <a:t>), </a:t>
            </a:r>
            <a:r>
              <a:rPr lang="hr-HR" sz="2400" dirty="0"/>
              <a:t>Q-band, </a:t>
            </a:r>
            <a:r>
              <a:rPr lang="hr-HR" sz="2400" dirty="0" smtClean="0"/>
              <a:t>RT, NP</a:t>
            </a:r>
            <a:endParaRPr lang="hr-HR" sz="2400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583" y="1099841"/>
            <a:ext cx="8504330" cy="611428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8536639" y="5318320"/>
            <a:ext cx="302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1% sample 24 </a:t>
            </a:r>
            <a:endParaRPr lang="hr-HR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8536639" y="4423647"/>
            <a:ext cx="393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1% washed, 9.10.2015</a:t>
            </a:r>
            <a:endParaRPr lang="hr-HR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8536639" y="3659850"/>
            <a:ext cx="400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1% washed 1-11, 30.6.2015</a:t>
            </a:r>
            <a:endParaRPr lang="hr-HR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8536639" y="2765177"/>
            <a:ext cx="404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5% washed 5-3, 30.6.2015</a:t>
            </a:r>
            <a:endParaRPr lang="hr-HR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8536639" y="2113456"/>
            <a:ext cx="4217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1% washed 1.11, 30.10.2015</a:t>
            </a:r>
            <a:endParaRPr lang="hr-HR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8536639" y="1306500"/>
            <a:ext cx="450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2% washed 2.2, </a:t>
            </a:r>
            <a:r>
              <a:rPr lang="hr-HR" sz="2400" dirty="0" smtClean="0"/>
              <a:t>30.10.2015</a:t>
            </a:r>
            <a:endParaRPr lang="hr-HR" sz="2400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7696198" y="4633846"/>
            <a:ext cx="55132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747743" y="3890683"/>
            <a:ext cx="55132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747742" y="2953871"/>
            <a:ext cx="5513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747742" y="2312895"/>
            <a:ext cx="55132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747742" y="1550894"/>
            <a:ext cx="55132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799293" y="5549153"/>
            <a:ext cx="5513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667" y="973273"/>
            <a:ext cx="8631579" cy="585035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70647" y="242047"/>
            <a:ext cx="523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MIL-53(Al</a:t>
            </a:r>
            <a:r>
              <a:rPr lang="hr-HR" sz="2400" dirty="0" smtClean="0"/>
              <a:t>), </a:t>
            </a:r>
            <a:r>
              <a:rPr lang="hr-HR" sz="2400" dirty="0"/>
              <a:t>Q-band, </a:t>
            </a:r>
            <a:r>
              <a:rPr lang="hr-HR" sz="2400" dirty="0" smtClean="0"/>
              <a:t>RT, LP</a:t>
            </a:r>
            <a:endParaRPr lang="hr-HR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8334210" y="5007669"/>
            <a:ext cx="302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1% sample 24 </a:t>
            </a:r>
            <a:endParaRPr lang="hr-HR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8334210" y="4312922"/>
            <a:ext cx="4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1% washed, 9.10.2015</a:t>
            </a:r>
            <a:endParaRPr lang="hr-HR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8334210" y="3512789"/>
            <a:ext cx="4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1% washed 1-11, 30.6.2015</a:t>
            </a:r>
            <a:endParaRPr lang="hr-HR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8334210" y="2838644"/>
            <a:ext cx="4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5% washed 5-3, 30.6.2015</a:t>
            </a:r>
            <a:endParaRPr lang="hr-HR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8334210" y="2164499"/>
            <a:ext cx="438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1% washed 1.11, 30.10.2015</a:t>
            </a:r>
            <a:endParaRPr lang="hr-HR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8334210" y="1533600"/>
            <a:ext cx="4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2% washed 2.2, 30.10.2015</a:t>
            </a:r>
            <a:endParaRPr lang="hr-HR" sz="24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7676028" y="1749773"/>
            <a:ext cx="53788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676028" y="2385163"/>
            <a:ext cx="53788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76028" y="3082549"/>
            <a:ext cx="5378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676028" y="3732256"/>
            <a:ext cx="53788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676029" y="4526270"/>
            <a:ext cx="53788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676029" y="5183526"/>
            <a:ext cx="5378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944969" y="5578996"/>
            <a:ext cx="4301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=&gt;EPR reproducibilna metoda mjerenja za uzorke koje sintetiziramo!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16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41" y="1336431"/>
            <a:ext cx="4287074" cy="5210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431"/>
            <a:ext cx="4473526" cy="5210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250" y="211015"/>
            <a:ext cx="995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MIL-53(Al) dopiran s 1% vanadija, X-band. Temperaturni ciklus u vakuumu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017430" y="1336431"/>
            <a:ext cx="32343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-fazni prijelaz iz np u lp formu na temperaturi od otprilike 100 ⁰C</a:t>
            </a:r>
          </a:p>
          <a:p>
            <a:r>
              <a:rPr lang="hr-HR" sz="2400" dirty="0" smtClean="0"/>
              <a:t>-zagrijavanje izbacuje molekule vode iz pora</a:t>
            </a:r>
          </a:p>
          <a:p>
            <a:r>
              <a:rPr lang="hr-HR" sz="2400" dirty="0" smtClean="0"/>
              <a:t>-EPR metodom smo potvrdili disanje materijala MIL-53(Al) dopiranog vanadijem, a mjereni dio temperaturne histereze je vrlo sličan znanom za nedopirani materijal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933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705"/>
            <a:ext cx="4232435" cy="4591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35" y="1617293"/>
            <a:ext cx="4130213" cy="45279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2387" y="484095"/>
            <a:ext cx="1077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MIL-53(Al) dopiran s 1% vanadija, X-band, p = atm. Temperaturni ciklus u zraku</a:t>
            </a:r>
            <a:endParaRPr lang="hr-HR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659905" y="1434450"/>
            <a:ext cx="37200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-opet uočavamo fazni prijelaz</a:t>
            </a:r>
          </a:p>
          <a:p>
            <a:r>
              <a:rPr lang="hr-HR" sz="2400" dirty="0" smtClean="0"/>
              <a:t>-na kraju ciklusa uočavamo širenje spektra (broadening), očito uzrokovan nekim od sastojaka zraka</a:t>
            </a:r>
          </a:p>
          <a:p>
            <a:r>
              <a:rPr lang="hr-HR" sz="2400" dirty="0" smtClean="0"/>
              <a:t>-</a:t>
            </a:r>
            <a:r>
              <a:rPr lang="pl-PL" sz="2400" dirty="0"/>
              <a:t>nijedan od plinova koji se nalaze u zraku ne uzrokuje </a:t>
            </a:r>
            <a:r>
              <a:rPr lang="pl-PL" sz="2400" dirty="0" smtClean="0"/>
              <a:t>sažimanje </a:t>
            </a:r>
            <a:r>
              <a:rPr lang="pl-PL" sz="2400" dirty="0"/>
              <a:t>strukture</a:t>
            </a:r>
          </a:p>
          <a:p>
            <a:r>
              <a:rPr lang="pl-PL" sz="2400" dirty="0"/>
              <a:t>u np formu, barem ne na ovom rasponu temperatura </a:t>
            </a:r>
            <a:endParaRPr lang="pl-PL" sz="2400" dirty="0" smtClean="0"/>
          </a:p>
          <a:p>
            <a:r>
              <a:rPr lang="pl-PL" sz="2400" dirty="0" smtClean="0"/>
              <a:t>i parcijalnih tlakova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28469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6" y="1896035"/>
            <a:ext cx="4178447" cy="4550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61" y="1896035"/>
            <a:ext cx="4379053" cy="4550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482" y="510989"/>
            <a:ext cx="1173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MIL-53(Al) dopiran s 1% vanadija, X-band, p </a:t>
            </a:r>
            <a:r>
              <a:rPr lang="hr-HR" sz="2400" dirty="0" smtClean="0"/>
              <a:t>=+0.2 </a:t>
            </a:r>
            <a:r>
              <a:rPr lang="hr-HR" sz="2400" dirty="0"/>
              <a:t>bara. Temeperaturni ciklus u </a:t>
            </a:r>
            <a:r>
              <a:rPr lang="hr-HR" sz="2400" dirty="0" smtClean="0"/>
              <a:t>dušiku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049871" y="2230923"/>
            <a:ext cx="3254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-nema širenja </a:t>
            </a:r>
            <a:r>
              <a:rPr lang="hr-HR" sz="2400" dirty="0"/>
              <a:t>spektra, dakle </a:t>
            </a:r>
            <a:r>
              <a:rPr lang="hr-HR" sz="2400" dirty="0" smtClean="0"/>
              <a:t>možemo definitivno isključiti dušik </a:t>
            </a:r>
            <a:r>
              <a:rPr lang="hr-HR" sz="2400" dirty="0"/>
              <a:t>kao </a:t>
            </a:r>
            <a:r>
              <a:rPr lang="hr-HR" sz="2400" dirty="0" smtClean="0"/>
              <a:t>uzrok širenja</a:t>
            </a:r>
          </a:p>
          <a:p>
            <a:endParaRPr lang="hr-HR" sz="2400" dirty="0" smtClean="0"/>
          </a:p>
          <a:p>
            <a:r>
              <a:rPr lang="hr-HR" sz="2400" dirty="0" smtClean="0"/>
              <a:t>-Također</a:t>
            </a:r>
            <a:r>
              <a:rPr lang="hr-HR" sz="2400" dirty="0"/>
              <a:t>, ni </a:t>
            </a:r>
            <a:r>
              <a:rPr lang="hr-HR" sz="2400" dirty="0" smtClean="0"/>
              <a:t>dušik </a:t>
            </a:r>
            <a:r>
              <a:rPr lang="hr-HR" sz="2400" dirty="0"/>
              <a:t>ne uzrokuje prijelaz iz lp u np formu na ovom tlaku i rasponu temperatura.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001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694" y="363071"/>
            <a:ext cx="9601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/>
              <a:t>SADRŽAJ</a:t>
            </a:r>
            <a:r>
              <a:rPr lang="hr-HR" sz="6000" dirty="0" smtClean="0"/>
              <a:t>:</a:t>
            </a:r>
          </a:p>
          <a:p>
            <a:endParaRPr lang="hr-HR" dirty="0"/>
          </a:p>
          <a:p>
            <a:pPr marL="342900" indent="-342900">
              <a:buAutoNum type="arabicParenR"/>
            </a:pPr>
            <a:r>
              <a:rPr lang="hr-HR" sz="4000" dirty="0"/>
              <a:t> </a:t>
            </a:r>
            <a:r>
              <a:rPr lang="hr-HR" sz="4000" dirty="0" smtClean="0"/>
              <a:t>U</a:t>
            </a:r>
            <a:r>
              <a:rPr lang="hr-HR" sz="4000" dirty="0" smtClean="0"/>
              <a:t>vod</a:t>
            </a:r>
          </a:p>
          <a:p>
            <a:r>
              <a:rPr lang="hr-HR" sz="3200" dirty="0" smtClean="0"/>
              <a:t>   1.1) Metal Organic-Frameworks (MOFs)</a:t>
            </a:r>
          </a:p>
          <a:p>
            <a:r>
              <a:rPr lang="hr-HR" sz="3200" dirty="0"/>
              <a:t> </a:t>
            </a:r>
            <a:r>
              <a:rPr lang="hr-HR" sz="3200" dirty="0" smtClean="0"/>
              <a:t>  1.2) EPR eksperimentalna metoda</a:t>
            </a:r>
          </a:p>
          <a:p>
            <a:r>
              <a:rPr lang="hr-HR" sz="3200" dirty="0"/>
              <a:t> </a:t>
            </a:r>
            <a:r>
              <a:rPr lang="hr-HR" sz="3200" dirty="0" smtClean="0"/>
              <a:t>  1.3) Disanje materijala MIL-53</a:t>
            </a:r>
            <a:endParaRPr lang="hr-HR" sz="3200" dirty="0" smtClean="0"/>
          </a:p>
          <a:p>
            <a:r>
              <a:rPr lang="hr-HR" sz="4000" dirty="0" smtClean="0"/>
              <a:t>2)</a:t>
            </a:r>
            <a:r>
              <a:rPr lang="hr-HR" sz="3200" dirty="0" smtClean="0"/>
              <a:t> </a:t>
            </a:r>
            <a:r>
              <a:rPr lang="hr-HR" sz="4000" dirty="0" smtClean="0"/>
              <a:t>Eksperimentalni postav</a:t>
            </a:r>
          </a:p>
          <a:p>
            <a:r>
              <a:rPr lang="hr-HR" sz="4000" dirty="0" smtClean="0"/>
              <a:t>3) Rezultati i diskusija</a:t>
            </a:r>
            <a:endParaRPr lang="hr-HR" sz="4000" dirty="0" smtClean="0"/>
          </a:p>
          <a:p>
            <a:r>
              <a:rPr lang="hr-HR" sz="4000" dirty="0" smtClean="0"/>
              <a:t>4) Zaključak</a:t>
            </a:r>
            <a:endParaRPr lang="hr-HR" sz="4000" dirty="0" smtClean="0"/>
          </a:p>
          <a:p>
            <a:r>
              <a:rPr lang="hr-HR" sz="4000" dirty="0" smtClean="0"/>
              <a:t>5) Literatura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9309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4775" y="174812"/>
            <a:ext cx="927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MIL-53(Al) dopiran s 1% vanadija, X-band, RT. </a:t>
            </a:r>
            <a:r>
              <a:rPr lang="hr-HR" sz="2400" dirty="0" smtClean="0"/>
              <a:t>Ciklus tlaka u dušiku</a:t>
            </a:r>
            <a:endParaRPr lang="hr-H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96996" y="1894900"/>
            <a:ext cx="5082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-spektar </a:t>
            </a:r>
            <a:r>
              <a:rPr lang="hr-HR" sz="2400" dirty="0"/>
              <a:t>ne pokazuje nikakve</a:t>
            </a:r>
          </a:p>
          <a:p>
            <a:r>
              <a:rPr lang="hr-HR" sz="2400" dirty="0"/>
              <a:t>promjene promjenom tlaka. </a:t>
            </a:r>
            <a:r>
              <a:rPr lang="hr-HR" sz="2400" dirty="0" smtClean="0"/>
              <a:t>Možemo zaključiti </a:t>
            </a:r>
            <a:r>
              <a:rPr lang="hr-HR" sz="2400" dirty="0"/>
              <a:t>da stanje materijala nije ovisno o tlaku </a:t>
            </a:r>
            <a:r>
              <a:rPr lang="hr-HR" sz="2400" dirty="0" smtClean="0"/>
              <a:t>dušika </a:t>
            </a:r>
            <a:r>
              <a:rPr lang="hr-HR" sz="2400" dirty="0"/>
              <a:t>u</a:t>
            </a:r>
          </a:p>
          <a:p>
            <a:r>
              <a:rPr lang="hr-HR" sz="2400" dirty="0"/>
              <a:t>ovom rasponu </a:t>
            </a:r>
            <a:r>
              <a:rPr lang="hr-HR" sz="2400" dirty="0" smtClean="0"/>
              <a:t>tlakova</a:t>
            </a:r>
          </a:p>
          <a:p>
            <a:endParaRPr lang="hr-HR" sz="2400" dirty="0" smtClean="0"/>
          </a:p>
          <a:p>
            <a:r>
              <a:rPr lang="hr-HR" sz="2400" dirty="0" smtClean="0"/>
              <a:t>-očito je jako bitno o tlaku kojeg plina se radi-na ovim tlakovima čisti ugljikov dioksid uzrokuje prijelaz u np formu</a:t>
            </a:r>
            <a:endParaRPr lang="hr-HR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955015"/>
            <a:ext cx="5647766" cy="576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70" y="94130"/>
            <a:ext cx="1039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MIL-53(Al) dopiran s 1% vanadija, X-band, RT. </a:t>
            </a:r>
            <a:r>
              <a:rPr lang="hr-HR" sz="2400" dirty="0" smtClean="0"/>
              <a:t>Ciklus tlaka u suhom zraku</a:t>
            </a:r>
            <a:endParaRPr lang="hr-H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72835" y="949583"/>
            <a:ext cx="54191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-kisik je zaslužan </a:t>
            </a:r>
            <a:r>
              <a:rPr lang="hr-HR" sz="2400" dirty="0"/>
              <a:t>za </a:t>
            </a:r>
            <a:r>
              <a:rPr lang="hr-HR" sz="2400" dirty="0" smtClean="0"/>
              <a:t>širenje </a:t>
            </a:r>
            <a:r>
              <a:rPr lang="hr-HR" sz="2400" dirty="0"/>
              <a:t>spektra. Radi se o paramagnetskoj molekuli koja interakcijom</a:t>
            </a:r>
          </a:p>
          <a:p>
            <a:r>
              <a:rPr lang="hr-HR" sz="2400" dirty="0"/>
              <a:t>s nesparenim elektronom vanadija uzrokuje </a:t>
            </a:r>
            <a:r>
              <a:rPr lang="hr-HR" sz="2400" dirty="0" smtClean="0"/>
              <a:t>širenje spektra</a:t>
            </a:r>
          </a:p>
          <a:p>
            <a:r>
              <a:rPr lang="hr-HR" sz="2400" dirty="0" smtClean="0"/>
              <a:t>-još </a:t>
            </a:r>
            <a:r>
              <a:rPr lang="hr-HR" sz="2400" dirty="0"/>
              <a:t>jedan dokaz poroznosti</a:t>
            </a:r>
          </a:p>
          <a:p>
            <a:r>
              <a:rPr lang="pl-PL" sz="2400" dirty="0"/>
              <a:t>materijala u obliku </a:t>
            </a:r>
            <a:r>
              <a:rPr lang="pl-PL" sz="2400" dirty="0" smtClean="0"/>
              <a:t>široke pore</a:t>
            </a:r>
          </a:p>
          <a:p>
            <a:r>
              <a:rPr lang="pl-PL" sz="2400" dirty="0" smtClean="0"/>
              <a:t>-</a:t>
            </a:r>
            <a:r>
              <a:rPr lang="pl-PL" sz="2400" dirty="0"/>
              <a:t>omjer np i lp u materijalu</a:t>
            </a:r>
          </a:p>
          <a:p>
            <a:r>
              <a:rPr lang="hr-HR" sz="2400" dirty="0"/>
              <a:t>ostaje isti na ovom rasponu tlakova, postojanje np forme je uzrokovano </a:t>
            </a:r>
            <a:r>
              <a:rPr lang="hr-HR" sz="2400" dirty="0" smtClean="0"/>
              <a:t>poviješću </a:t>
            </a:r>
            <a:r>
              <a:rPr lang="hr-HR" sz="2400" dirty="0"/>
              <a:t>uzorka, a ne mijenjanjem</a:t>
            </a:r>
          </a:p>
          <a:p>
            <a:r>
              <a:rPr lang="pl-PL" sz="2400" dirty="0"/>
              <a:t>tlaka, a jedina promjena u spektru je </a:t>
            </a:r>
            <a:r>
              <a:rPr lang="pl-PL" sz="2400" dirty="0" smtClean="0"/>
              <a:t>širenje </a:t>
            </a:r>
            <a:r>
              <a:rPr lang="pl-PL" sz="2400" dirty="0"/>
              <a:t>zbog </a:t>
            </a:r>
            <a:r>
              <a:rPr lang="pl-PL" sz="2400" dirty="0" smtClean="0"/>
              <a:t>kisika</a:t>
            </a:r>
          </a:p>
          <a:p>
            <a:r>
              <a:rPr lang="pl-PL" sz="2400" dirty="0" smtClean="0"/>
              <a:t>-slična situacija u temperaturnom ciklusu u zraku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718419"/>
            <a:ext cx="5634317" cy="60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13558"/>
            <a:ext cx="12404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-Intenzitet </a:t>
            </a:r>
            <a:r>
              <a:rPr lang="hr-HR" sz="2400" dirty="0"/>
              <a:t>spektra raste s </a:t>
            </a:r>
            <a:r>
              <a:rPr lang="hr-HR" sz="2400" dirty="0" smtClean="0"/>
              <a:t>rastućom </a:t>
            </a:r>
            <a:r>
              <a:rPr lang="hr-HR" sz="2400" dirty="0"/>
              <a:t>koncentracijom dopiranog vanadija, kako za tek sintetizirane </a:t>
            </a:r>
            <a:r>
              <a:rPr lang="hr-HR" sz="2400" dirty="0" smtClean="0"/>
              <a:t>uzorke, tako </a:t>
            </a:r>
            <a:r>
              <a:rPr lang="hr-HR" sz="2400" dirty="0"/>
              <a:t>i za isprane </a:t>
            </a:r>
            <a:r>
              <a:rPr lang="hr-HR" sz="2400" dirty="0" smtClean="0"/>
              <a:t>uzorke</a:t>
            </a:r>
            <a:endParaRPr lang="hr-HR" sz="2400" dirty="0"/>
          </a:p>
          <a:p>
            <a:r>
              <a:rPr lang="hr-HR" sz="2400" dirty="0" smtClean="0"/>
              <a:t>-mjerenjem </a:t>
            </a:r>
            <a:r>
              <a:rPr lang="hr-HR" sz="2400" dirty="0"/>
              <a:t>u X i Q-bandu pokazali smo da su spektri tek </a:t>
            </a:r>
            <a:r>
              <a:rPr lang="hr-HR" sz="2400" dirty="0" smtClean="0"/>
              <a:t>sintetiziranih i </a:t>
            </a:r>
            <a:r>
              <a:rPr lang="hr-HR" sz="2400" dirty="0"/>
              <a:t>ispranih uzoraka uistinu </a:t>
            </a:r>
            <a:r>
              <a:rPr lang="hr-HR" sz="2400" dirty="0" smtClean="0"/>
              <a:t>različiti </a:t>
            </a:r>
          </a:p>
          <a:p>
            <a:r>
              <a:rPr lang="hr-HR" sz="2400" dirty="0"/>
              <a:t>-</a:t>
            </a:r>
            <a:r>
              <a:rPr lang="hr-HR" sz="2400" dirty="0" smtClean="0"/>
              <a:t>Uska </a:t>
            </a:r>
            <a:r>
              <a:rPr lang="hr-HR" sz="2400" dirty="0"/>
              <a:t>(np) i </a:t>
            </a:r>
            <a:r>
              <a:rPr lang="hr-HR" sz="2400" dirty="0" smtClean="0"/>
              <a:t>široka </a:t>
            </a:r>
            <a:r>
              <a:rPr lang="hr-HR" sz="2400" dirty="0"/>
              <a:t>pora (lp) su reproducibilno izmjerene u </a:t>
            </a:r>
            <a:r>
              <a:rPr lang="hr-HR" sz="2400" dirty="0" smtClean="0"/>
              <a:t>Q-bandu koristeći </a:t>
            </a:r>
            <a:r>
              <a:rPr lang="hr-HR" sz="2400" dirty="0"/>
              <a:t>š</a:t>
            </a:r>
            <a:r>
              <a:rPr lang="hr-HR" sz="2400" dirty="0" smtClean="0"/>
              <a:t>est različitih uzoraka </a:t>
            </a:r>
          </a:p>
          <a:p>
            <a:r>
              <a:rPr lang="hr-HR" sz="2400" dirty="0"/>
              <a:t>-</a:t>
            </a:r>
            <a:r>
              <a:rPr lang="hr-HR" sz="2400" dirty="0" smtClean="0"/>
              <a:t>Disanje </a:t>
            </a:r>
            <a:r>
              <a:rPr lang="hr-HR" sz="2400" dirty="0"/>
              <a:t>materijala inducirano temperaturom smo potvrdili </a:t>
            </a:r>
            <a:r>
              <a:rPr lang="hr-HR" sz="2400" dirty="0" smtClean="0"/>
              <a:t>koristeći</a:t>
            </a:r>
            <a:r>
              <a:rPr lang="hr-HR" sz="2400" dirty="0"/>
              <a:t> </a:t>
            </a:r>
            <a:r>
              <a:rPr lang="hr-HR" sz="2400" dirty="0" smtClean="0"/>
              <a:t>EPR </a:t>
            </a:r>
            <a:r>
              <a:rPr lang="hr-HR" sz="2400" dirty="0"/>
              <a:t>spektroskopiju s dva </a:t>
            </a:r>
            <a:r>
              <a:rPr lang="hr-HR" sz="2400" dirty="0" smtClean="0"/>
              <a:t>različita uzorka </a:t>
            </a:r>
          </a:p>
          <a:p>
            <a:r>
              <a:rPr lang="hr-HR" sz="2400" dirty="0"/>
              <a:t>-</a:t>
            </a:r>
            <a:r>
              <a:rPr lang="hr-HR" sz="2400" dirty="0" smtClean="0"/>
              <a:t>Nijedan </a:t>
            </a:r>
            <a:r>
              <a:rPr lang="hr-HR" sz="2400" dirty="0"/>
              <a:t>od </a:t>
            </a:r>
            <a:r>
              <a:rPr lang="hr-HR" sz="2400" dirty="0" smtClean="0"/>
              <a:t>korištenih </a:t>
            </a:r>
            <a:r>
              <a:rPr lang="hr-HR" sz="2400" dirty="0"/>
              <a:t>plinova u mjerenjima ne </a:t>
            </a:r>
            <a:r>
              <a:rPr lang="hr-HR" sz="2400" dirty="0" smtClean="0"/>
              <a:t>uzrokuje prijelaz </a:t>
            </a:r>
            <a:r>
              <a:rPr lang="hr-HR" sz="2400" dirty="0"/>
              <a:t>iz lp u np </a:t>
            </a:r>
            <a:r>
              <a:rPr lang="hr-HR" sz="2400" dirty="0" smtClean="0"/>
              <a:t>formu materijala</a:t>
            </a:r>
          </a:p>
          <a:p>
            <a:r>
              <a:rPr lang="hr-HR" sz="2400" dirty="0" smtClean="0"/>
              <a:t>-Pokazali </a:t>
            </a:r>
            <a:r>
              <a:rPr lang="hr-HR" sz="2400" dirty="0"/>
              <a:t>smo da je interakcija </a:t>
            </a:r>
            <a:r>
              <a:rPr lang="hr-HR" sz="2400" dirty="0" smtClean="0"/>
              <a:t>nesparenog elektrona vanadija s </a:t>
            </a:r>
            <a:r>
              <a:rPr lang="hr-HR" sz="2400" dirty="0"/>
              <a:t>kisikom odgovorna za </a:t>
            </a:r>
            <a:r>
              <a:rPr lang="hr-HR" sz="2400" dirty="0" smtClean="0"/>
              <a:t>širenje spektra kad </a:t>
            </a:r>
            <a:r>
              <a:rPr lang="hr-HR" sz="2400" dirty="0"/>
              <a:t>je kisik prisutan u sustavu. </a:t>
            </a:r>
            <a:endParaRPr lang="hr-HR" sz="2400" dirty="0" smtClean="0"/>
          </a:p>
          <a:p>
            <a:r>
              <a:rPr lang="hr-HR" sz="2400" dirty="0"/>
              <a:t>-</a:t>
            </a:r>
            <a:r>
              <a:rPr lang="hr-HR" sz="2400" dirty="0" smtClean="0"/>
              <a:t>stanje </a:t>
            </a:r>
            <a:r>
              <a:rPr lang="hr-HR" sz="2400" dirty="0"/>
              <a:t>materijala ostaje nepromijenjeno </a:t>
            </a:r>
            <a:r>
              <a:rPr lang="hr-HR" sz="2400" dirty="0" smtClean="0"/>
              <a:t>na </a:t>
            </a:r>
            <a:r>
              <a:rPr lang="nn-NO" sz="2400" dirty="0"/>
              <a:t>mjerenom rasponu tlakova, uzrokovanih </a:t>
            </a:r>
            <a:r>
              <a:rPr lang="nn-NO" sz="2400" dirty="0" smtClean="0"/>
              <a:t>isklju</a:t>
            </a:r>
            <a:r>
              <a:rPr lang="hr-HR" sz="2400" dirty="0" smtClean="0"/>
              <a:t>č</a:t>
            </a:r>
            <a:r>
              <a:rPr lang="nn-NO" sz="2400" dirty="0" smtClean="0"/>
              <a:t>ivo du</a:t>
            </a:r>
            <a:r>
              <a:rPr lang="hr-HR" sz="2400" dirty="0" smtClean="0"/>
              <a:t>š</a:t>
            </a:r>
            <a:r>
              <a:rPr lang="nn-NO" sz="2400" dirty="0" smtClean="0"/>
              <a:t>ikom </a:t>
            </a:r>
            <a:r>
              <a:rPr lang="nn-NO" sz="2400" dirty="0"/>
              <a:t>ili pak kombinacijom kisika i </a:t>
            </a:r>
            <a:r>
              <a:rPr lang="nn-NO" sz="2400" dirty="0" smtClean="0"/>
              <a:t>du</a:t>
            </a:r>
            <a:r>
              <a:rPr lang="hr-HR" sz="2400" dirty="0" smtClean="0"/>
              <a:t>š</a:t>
            </a:r>
            <a:r>
              <a:rPr lang="nn-NO" sz="2400" dirty="0" smtClean="0"/>
              <a:t>ika.</a:t>
            </a:r>
            <a:endParaRPr lang="hr-H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05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4) Zaključak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6223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424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5) </a:t>
            </a:r>
            <a:r>
              <a:rPr lang="hr-HR" sz="4000" dirty="0" smtClean="0"/>
              <a:t>Literatura</a:t>
            </a:r>
            <a:endParaRPr lang="hr-H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097"/>
            <a:ext cx="9708776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7023" y="2931460"/>
            <a:ext cx="1038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 smtClean="0"/>
              <a:t>HVALA NA PAŽNJI!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36125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1680881"/>
            <a:ext cx="11416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-Skupina </a:t>
            </a:r>
            <a:r>
              <a:rPr lang="hr-HR" sz="2400" dirty="0" smtClean="0"/>
              <a:t>materijala koji se sastoje od metalnih iona povezanih organskim ligandima koje zovemo linkeri</a:t>
            </a:r>
          </a:p>
          <a:p>
            <a:endParaRPr lang="hr-HR" sz="2400" dirty="0" smtClean="0"/>
          </a:p>
          <a:p>
            <a:r>
              <a:rPr lang="hr-HR" sz="2400" dirty="0" smtClean="0"/>
              <a:t>-Posebno zanimljivo </a:t>
            </a:r>
            <a:r>
              <a:rPr lang="hr-HR" sz="2400" dirty="0"/>
              <a:t>svojstvo nekih od materijala iz ove porodice je tzv. disanje</a:t>
            </a:r>
            <a:r>
              <a:rPr lang="hr-HR" sz="2400" dirty="0" smtClean="0"/>
              <a:t>, obilježeno </a:t>
            </a:r>
            <a:r>
              <a:rPr lang="hr-HR" sz="2400" dirty="0" smtClean="0"/>
              <a:t>drastičnom</a:t>
            </a:r>
            <a:r>
              <a:rPr lang="hr-HR" sz="2400" dirty="0"/>
              <a:t> </a:t>
            </a:r>
            <a:r>
              <a:rPr lang="hr-HR" sz="2400" dirty="0" smtClean="0"/>
              <a:t>promjenom </a:t>
            </a:r>
            <a:r>
              <a:rPr lang="hr-HR" sz="2400" dirty="0"/>
              <a:t>volumena osnovne </a:t>
            </a:r>
            <a:r>
              <a:rPr lang="hr-HR" sz="2400" dirty="0" smtClean="0"/>
              <a:t>ćelije </a:t>
            </a:r>
            <a:r>
              <a:rPr lang="hr-HR" sz="2400" dirty="0"/>
              <a:t>u kristalnoj strukturi pod utjecajem </a:t>
            </a:r>
            <a:r>
              <a:rPr lang="hr-HR" sz="2400" dirty="0" smtClean="0"/>
              <a:t>određenih </a:t>
            </a:r>
            <a:r>
              <a:rPr lang="hr-HR" sz="2400" dirty="0"/>
              <a:t>vanjskih </a:t>
            </a:r>
            <a:r>
              <a:rPr lang="hr-HR" sz="2400" dirty="0" smtClean="0"/>
              <a:t>podražaja (tlak, temperatura...)</a:t>
            </a:r>
          </a:p>
          <a:p>
            <a:endParaRPr lang="hr-HR" sz="2400" dirty="0"/>
          </a:p>
          <a:p>
            <a:r>
              <a:rPr lang="hr-HR" sz="2400" dirty="0" smtClean="0"/>
              <a:t>-</a:t>
            </a:r>
            <a:r>
              <a:rPr lang="hr-HR" sz="2400" dirty="0"/>
              <a:t>20000 dosad poznatih mateijala iz porodice MOF-ova</a:t>
            </a:r>
            <a:r>
              <a:rPr lang="hr-HR" sz="2400" dirty="0" smtClean="0"/>
              <a:t>,</a:t>
            </a:r>
            <a:r>
              <a:rPr lang="pl-PL" sz="2400" dirty="0" smtClean="0"/>
              <a:t> </a:t>
            </a:r>
            <a:r>
              <a:rPr lang="pl-PL" sz="2400" dirty="0"/>
              <a:t>manje od 100 pokazuje svojstvo </a:t>
            </a:r>
            <a:r>
              <a:rPr lang="pl-PL" sz="2400" dirty="0" smtClean="0"/>
              <a:t>disanja</a:t>
            </a:r>
          </a:p>
          <a:p>
            <a:endParaRPr lang="pl-PL" sz="2400" dirty="0"/>
          </a:p>
          <a:p>
            <a:r>
              <a:rPr lang="pl-PL" sz="2400" dirty="0" smtClean="0"/>
              <a:t>-tipičan primjer materijala koji pokazuju to svojstvo je porodica MIL-53(M), gdje je M=Al, Fe, Cr, Sc, Ga, In</a:t>
            </a:r>
            <a:endParaRPr lang="hr-H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7140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hr-HR" sz="4000" dirty="0" smtClean="0"/>
              <a:t>Uvod</a:t>
            </a:r>
          </a:p>
          <a:p>
            <a:r>
              <a:rPr lang="hr-HR" sz="4000" dirty="0"/>
              <a:t> </a:t>
            </a:r>
            <a:r>
              <a:rPr lang="hr-HR" sz="4000" dirty="0" smtClean="0"/>
              <a:t>  </a:t>
            </a:r>
            <a:r>
              <a:rPr lang="hr-HR" sz="3200" dirty="0" smtClean="0"/>
              <a:t>1.1) Metal organic frameworks (MOFs)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9005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" y="0"/>
            <a:ext cx="3676756" cy="6688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9235" y="970909"/>
            <a:ext cx="6710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-Tek sintetizirana forma materijala-unutar pora se nalazi otapalo, najčešće teraftalinska kiselina</a:t>
            </a:r>
            <a:endParaRPr lang="hr-H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39235" y="2904565"/>
            <a:ext cx="6898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-Visokotemperaturna forma. Najčešće je to forma široke pore, ali neki materijali pokazuju i zatvaranje pora zagrijavanjem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39235" y="5344744"/>
            <a:ext cx="696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-Niskotemperaturna forma. Uvijek oblik uske pore. Voda koja se nalazi u zraku ulazi </a:t>
            </a:r>
            <a:r>
              <a:rPr lang="hr-HR" sz="2400" dirty="0" smtClean="0"/>
              <a:t>u pore i kontrahira ih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748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482"/>
            <a:ext cx="6846227" cy="5334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488" y="2279765"/>
            <a:ext cx="5091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-MIL-53(Al) dopiran vanadijem</a:t>
            </a:r>
          </a:p>
          <a:p>
            <a:endParaRPr lang="hr-HR" sz="2400" dirty="0" smtClean="0"/>
          </a:p>
          <a:p>
            <a:r>
              <a:rPr lang="hr-HR" sz="2400" dirty="0" smtClean="0"/>
              <a:t>-linker je BDC (benzendikarboksilat)</a:t>
            </a:r>
          </a:p>
          <a:p>
            <a:endParaRPr lang="hr-HR" sz="2400" dirty="0" smtClean="0"/>
          </a:p>
          <a:p>
            <a:r>
              <a:rPr lang="hr-HR" sz="2400" dirty="0" smtClean="0"/>
              <a:t>-rezultat su 1-D porozni kanali rompskog </a:t>
            </a:r>
            <a:r>
              <a:rPr lang="hr-HR" sz="2400" dirty="0" smtClean="0"/>
              <a:t>oblika, pore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869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7" y="1386723"/>
            <a:ext cx="6311995" cy="507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2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1.2) EPR </a:t>
            </a:r>
            <a:r>
              <a:rPr lang="hr-HR" sz="3200" dirty="0" smtClean="0"/>
              <a:t>eksperimentalna metoda</a:t>
            </a:r>
            <a:endParaRPr lang="hr-H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288305" y="2164977"/>
            <a:ext cx="45988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-V(IV) ima elektronsku konfiguraciju [Ar]3d1 =&gt;S=1/2, odlična je paramagnetska </a:t>
            </a:r>
            <a:r>
              <a:rPr lang="hr-HR" sz="2400" dirty="0" smtClean="0"/>
              <a:t>proba</a:t>
            </a:r>
          </a:p>
          <a:p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/>
              <a:t>-V(III) i V(V) imaju efektivni spin S=0 pa ne možemo vidjeti EPR spektar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042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7" y="249263"/>
            <a:ext cx="4033124" cy="3230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53" y="3575848"/>
            <a:ext cx="3293210" cy="3024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1283" y="662840"/>
            <a:ext cx="742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-cijepanje </a:t>
            </a:r>
            <a:r>
              <a:rPr lang="hr-HR" sz="2400" dirty="0"/>
              <a:t>energetskih levela se </a:t>
            </a:r>
            <a:r>
              <a:rPr lang="hr-HR" sz="2400" dirty="0" smtClean="0"/>
              <a:t>postiže</a:t>
            </a:r>
            <a:endParaRPr lang="hr-HR" sz="2400" dirty="0"/>
          </a:p>
          <a:p>
            <a:r>
              <a:rPr lang="hr-HR" sz="2400" dirty="0"/>
              <a:t>apliciranjem vanjskog magnetskog polja (Zeemanov efekt</a:t>
            </a:r>
            <a:r>
              <a:rPr lang="hr-HR" sz="2400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77" y="1687610"/>
            <a:ext cx="2089141" cy="800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92" y="2657125"/>
            <a:ext cx="4265879" cy="822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16688" y="1907249"/>
            <a:ext cx="423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 uvjetima termalne ravnoteže</a:t>
            </a:r>
            <a:endParaRPr lang="hr-H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81283" y="3649403"/>
            <a:ext cx="6819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-Kada bi imali izoliran sistem apsorpcija mikrovalnog zračenje bi brzo dovela do saturacije sistema, jednaka naseljenost oba energetska levela</a:t>
            </a:r>
          </a:p>
          <a:p>
            <a:r>
              <a:rPr lang="hr-HR" sz="2400" dirty="0" smtClean="0"/>
              <a:t>-proces relaksacije spin-rešetka omogućuje konstantno upijanje mikrovalne snage, stvara se novo ravnotežno stanje</a:t>
            </a:r>
          </a:p>
          <a:p>
            <a:r>
              <a:rPr lang="hr-HR" sz="2400" dirty="0" smtClean="0"/>
              <a:t>-na sobnoj temperaturi </a:t>
            </a:r>
            <a:r>
              <a:rPr lang="hr-HR" sz="2400" dirty="0" smtClean="0"/>
              <a:t>je razlika </a:t>
            </a:r>
            <a:r>
              <a:rPr lang="hr-HR" sz="2400" dirty="0" smtClean="0"/>
              <a:t>u </a:t>
            </a:r>
            <a:r>
              <a:rPr lang="hr-HR" sz="2400" dirty="0" smtClean="0"/>
              <a:t>naseljenosti jako </a:t>
            </a:r>
            <a:r>
              <a:rPr lang="hr-HR" sz="2400" dirty="0" smtClean="0"/>
              <a:t>mala, 1/1000 ukupnog broja spinova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6" y="1398494"/>
            <a:ext cx="8921873" cy="4374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06870" y="1411941"/>
            <a:ext cx="356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-Spinski Hamiltonijan</a:t>
            </a:r>
            <a:endParaRPr lang="hr-H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01353" y="2278814"/>
            <a:ext cx="7073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-elektronska Zeeman </a:t>
            </a:r>
            <a:r>
              <a:rPr lang="hr-HR" sz="2400" dirty="0" smtClean="0"/>
              <a:t>interakcija</a:t>
            </a:r>
          </a:p>
          <a:p>
            <a:endParaRPr lang="hr-HR" sz="2400" dirty="0" smtClean="0"/>
          </a:p>
          <a:p>
            <a:r>
              <a:rPr lang="hr-HR" sz="2400" dirty="0" smtClean="0"/>
              <a:t>-interakcija fine </a:t>
            </a:r>
            <a:r>
              <a:rPr lang="hr-HR" sz="2400" dirty="0" smtClean="0"/>
              <a:t>strukture</a:t>
            </a:r>
          </a:p>
          <a:p>
            <a:endParaRPr lang="hr-HR" sz="2400" dirty="0" smtClean="0"/>
          </a:p>
          <a:p>
            <a:r>
              <a:rPr lang="hr-HR" sz="2400" dirty="0" smtClean="0"/>
              <a:t>-hiperfina </a:t>
            </a:r>
            <a:r>
              <a:rPr lang="hr-HR" sz="2400" dirty="0" smtClean="0"/>
              <a:t>interakcija</a:t>
            </a:r>
          </a:p>
          <a:p>
            <a:endParaRPr lang="hr-HR" sz="2400" dirty="0" smtClean="0"/>
          </a:p>
          <a:p>
            <a:r>
              <a:rPr lang="hr-HR" sz="2400" dirty="0" smtClean="0"/>
              <a:t>-nuklearna Zeeman </a:t>
            </a:r>
            <a:r>
              <a:rPr lang="hr-HR" sz="2400" dirty="0" smtClean="0"/>
              <a:t>interakcija</a:t>
            </a:r>
          </a:p>
          <a:p>
            <a:endParaRPr lang="hr-HR" sz="2400" dirty="0" smtClean="0"/>
          </a:p>
          <a:p>
            <a:r>
              <a:rPr lang="hr-HR" sz="2400" dirty="0" smtClean="0"/>
              <a:t>-nuklearna kvadrupolna interakcija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935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353" y="182804"/>
            <a:ext cx="11900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-koncept spinskog Hamiltonijana uvodimo jer bi egzaktno rješavanje Schrodingerove jednadžbe bilo presloženo</a:t>
            </a:r>
          </a:p>
          <a:p>
            <a:r>
              <a:rPr lang="hr-HR" sz="2400" dirty="0" smtClean="0"/>
              <a:t>-neznanje prave valne funkcije sistema prenosimo u simetrične g i A tenzore. Poznavajući tih šest parametara možemo reproducirati EPR spektar vanadija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3" y="1959555"/>
            <a:ext cx="4826326" cy="399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8483" y="1923540"/>
            <a:ext cx="716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-elektronska Zeeman interakcija za praškaste uzorke</a:t>
            </a: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65723"/>
            <a:ext cx="1374758" cy="729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7387" y="2671610"/>
            <a:ext cx="477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-u EPR spektru tri glavna vrha</a:t>
            </a:r>
            <a:endParaRPr lang="hr-H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9" y="2958353"/>
            <a:ext cx="2399795" cy="36911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7771" y="3570164"/>
            <a:ext cx="7920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-Međutim i hiperfina interakcija igra bitnu ulogu</a:t>
            </a:r>
          </a:p>
          <a:p>
            <a:r>
              <a:rPr lang="hr-HR" sz="2400" dirty="0" smtClean="0"/>
              <a:t>-</a:t>
            </a:r>
            <a:r>
              <a:rPr lang="hr-HR" sz="2400" dirty="0" smtClean="0"/>
              <a:t>Spin jezgre vanadija je I=7/2, s projekcijama </a:t>
            </a:r>
            <a:r>
              <a:rPr lang="hr-HR" sz="2400" dirty="0" smtClean="0"/>
              <a:t>m=-</a:t>
            </a:r>
            <a:r>
              <a:rPr lang="hr-HR" sz="2400" dirty="0" smtClean="0"/>
              <a:t>7/2, ..., 7/2 =&gt; svaki od vrhova bit će rascijepljen na osam manjih vrhova</a:t>
            </a:r>
          </a:p>
          <a:p>
            <a:r>
              <a:rPr lang="hr-HR" sz="2400" dirty="0" smtClean="0"/>
              <a:t>-</a:t>
            </a:r>
            <a:r>
              <a:rPr lang="hr-HR" sz="2400" dirty="0" smtClean="0"/>
              <a:t>EPR spektar vanadija je linearna superpozicija svih navedenih apsorptivnih vrhova</a:t>
            </a:r>
          </a:p>
          <a:p>
            <a:r>
              <a:rPr lang="hr-HR" sz="2400" dirty="0" smtClean="0"/>
              <a:t>-</a:t>
            </a:r>
            <a:r>
              <a:rPr lang="hr-HR" sz="2400" dirty="0" smtClean="0"/>
              <a:t>promjena u geometriji kristalne rešetke inducira promjenu g-vrijednosti, dakle uočavajući promjene u pozicijama vrhova možemo zaključiti o </a:t>
            </a:r>
            <a:r>
              <a:rPr lang="hr-HR" sz="2400" dirty="0" smtClean="0"/>
              <a:t>promjeni geometrije kristalne rešetke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124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1303</Words>
  <Application>Microsoft Office PowerPoint</Application>
  <PresentationFormat>Widescreen</PresentationFormat>
  <Paragraphs>143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V-doped MIL-53(Al)-EPR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 Luketin</dc:creator>
  <cp:lastModifiedBy>Luka Luketin</cp:lastModifiedBy>
  <cp:revision>182</cp:revision>
  <dcterms:created xsi:type="dcterms:W3CDTF">2015-12-04T08:19:05Z</dcterms:created>
  <dcterms:modified xsi:type="dcterms:W3CDTF">2016-01-31T22:55:03Z</dcterms:modified>
</cp:coreProperties>
</file>