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79" r:id="rId14"/>
    <p:sldId id="293" r:id="rId15"/>
    <p:sldId id="294" r:id="rId16"/>
    <p:sldId id="280" r:id="rId17"/>
    <p:sldId id="295" r:id="rId18"/>
    <p:sldId id="281" r:id="rId19"/>
    <p:sldId id="287" r:id="rId20"/>
    <p:sldId id="288" r:id="rId21"/>
    <p:sldId id="289" r:id="rId22"/>
    <p:sldId id="290" r:id="rId23"/>
    <p:sldId id="286" r:id="rId24"/>
    <p:sldId id="291" r:id="rId25"/>
    <p:sldId id="292" r:id="rId26"/>
    <p:sldId id="296" r:id="rId27"/>
    <p:sldId id="298" r:id="rId28"/>
    <p:sldId id="297" r:id="rId29"/>
    <p:sldId id="299" r:id="rId30"/>
    <p:sldId id="276" r:id="rId31"/>
    <p:sldId id="264" r:id="rId32"/>
    <p:sldId id="300" r:id="rId33"/>
    <p:sldId id="301" r:id="rId34"/>
    <p:sldId id="302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4" r:id="rId43"/>
    <p:sldId id="315" r:id="rId44"/>
    <p:sldId id="317" r:id="rId45"/>
    <p:sldId id="318" r:id="rId46"/>
    <p:sldId id="319" r:id="rId47"/>
    <p:sldId id="316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5" r:id="rId62"/>
    <p:sldId id="334" r:id="rId63"/>
    <p:sldId id="336" r:id="rId64"/>
    <p:sldId id="337" r:id="rId65"/>
    <p:sldId id="339" r:id="rId66"/>
    <p:sldId id="338" r:id="rId67"/>
    <p:sldId id="265" r:id="rId68"/>
    <p:sldId id="342" r:id="rId69"/>
    <p:sldId id="340" r:id="rId70"/>
    <p:sldId id="343" r:id="rId71"/>
    <p:sldId id="344" r:id="rId72"/>
    <p:sldId id="345" r:id="rId73"/>
    <p:sldId id="266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9" r:id="rId87"/>
    <p:sldId id="358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>
        <p:scale>
          <a:sx n="66" d="100"/>
          <a:sy n="66" d="100"/>
        </p:scale>
        <p:origin x="282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5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3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2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9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8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3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3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4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0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1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CB15-528E-4304-9424-A7F37E26529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1954-F6C8-40AB-9FB5-16BD03D48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5.wdp"/><Relationship Id="rId15" Type="http://schemas.microsoft.com/office/2007/relationships/hdphoto" Target="../media/hdphoto7.wdp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png"/><Relationship Id="rId3" Type="http://schemas.openxmlformats.org/officeDocument/2006/relationships/image" Target="../media/image41.png"/><Relationship Id="rId7" Type="http://schemas.openxmlformats.org/officeDocument/2006/relationships/image" Target="../media/image36.png"/><Relationship Id="rId12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39.png"/><Relationship Id="rId9" Type="http://schemas.openxmlformats.org/officeDocument/2006/relationships/image" Target="../media/image31.png"/><Relationship Id="rId1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12" Type="http://schemas.openxmlformats.org/officeDocument/2006/relationships/image" Target="../media/image34.png"/><Relationship Id="rId2" Type="http://schemas.openxmlformats.org/officeDocument/2006/relationships/image" Target="../media/image4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3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39.png"/><Relationship Id="rId9" Type="http://schemas.openxmlformats.org/officeDocument/2006/relationships/image" Target="../media/image31.png"/><Relationship Id="rId1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2" Type="http://schemas.openxmlformats.org/officeDocument/2006/relationships/image" Target="../media/image4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5.png"/><Relationship Id="rId5" Type="http://schemas.openxmlformats.org/officeDocument/2006/relationships/image" Target="../media/image41.png"/><Relationship Id="rId1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37.png"/><Relationship Id="rId1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png"/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17" Type="http://schemas.openxmlformats.org/officeDocument/2006/relationships/image" Target="../media/image30.png"/><Relationship Id="rId2" Type="http://schemas.openxmlformats.org/officeDocument/2006/relationships/image" Target="../media/image4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5.png"/><Relationship Id="rId5" Type="http://schemas.openxmlformats.org/officeDocument/2006/relationships/image" Target="../media/image41.png"/><Relationship Id="rId1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37.png"/><Relationship Id="rId1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.png"/><Relationship Id="rId18" Type="http://schemas.openxmlformats.org/officeDocument/2006/relationships/image" Target="../media/image46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12" Type="http://schemas.openxmlformats.org/officeDocument/2006/relationships/image" Target="../media/image36.png"/><Relationship Id="rId17" Type="http://schemas.openxmlformats.org/officeDocument/2006/relationships/image" Target="../media/image34.png"/><Relationship Id="rId2" Type="http://schemas.openxmlformats.org/officeDocument/2006/relationships/image" Target="../media/image4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7.png"/><Relationship Id="rId5" Type="http://schemas.openxmlformats.org/officeDocument/2006/relationships/image" Target="../media/image43.png"/><Relationship Id="rId1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42.png"/><Relationship Id="rId9" Type="http://schemas.openxmlformats.org/officeDocument/2006/relationships/image" Target="../media/image39.png"/><Relationship Id="rId1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gif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6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8.jp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jp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4.jp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8.jp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jp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4.jp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8.jpg"/><Relationship Id="rId3" Type="http://schemas.openxmlformats.org/officeDocument/2006/relationships/image" Target="../media/image63.png"/><Relationship Id="rId7" Type="http://schemas.openxmlformats.org/officeDocument/2006/relationships/image" Target="../media/image60.pn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jp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6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5CA6-5DED-DEDD-CAA3-6ECB4324C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22313"/>
            <a:ext cx="7772400" cy="2387600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Numeričko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modeliranje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pulsne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laserske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ablacije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materijala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konačnih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elemenata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B4623-EC8B-CF80-CA55-C8809C0D3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3634740"/>
            <a:ext cx="7429500" cy="226314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Lorenco Lisica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Mentor: dr.sc. Vedran Đerek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odsjek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Prirodoslovno-matematički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fakultet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Bijenička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 Zagreb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siječnja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B73DD8-88B4-A1C2-7A39-0DC1C129D75D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8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-5516909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-4744028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-3321806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wood sign&#10;&#10;Description automatically generated">
            <a:extLst>
              <a:ext uri="{FF2B5EF4-FFF2-40B4-BE49-F238E27FC236}">
                <a16:creationId xmlns:a16="http://schemas.microsoft.com/office/drawing/2014/main" id="{1D93C824-7246-C639-76D9-EF0D7F3F2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-2558712"/>
            <a:ext cx="3510875" cy="228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8B5CA-2A62-6F94-BB18-43F809DD70B1}"/>
              </a:ext>
            </a:extLst>
          </p:cNvPr>
          <p:cNvSpPr txBox="1"/>
          <p:nvPr/>
        </p:nvSpPr>
        <p:spPr>
          <a:xfrm>
            <a:off x="3555192" y="901925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Metoda konačnih elemenata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6CD69-02FA-1F42-1C2D-385F6E1F2D1F}"/>
              </a:ext>
            </a:extLst>
          </p:cNvPr>
          <p:cNvSpPr txBox="1"/>
          <p:nvPr/>
        </p:nvSpPr>
        <p:spPr>
          <a:xfrm>
            <a:off x="3775728" y="1720631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Općenita numerička metoda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38E4-A59E-5D6E-B7D8-1CDE743CF08C}"/>
              </a:ext>
            </a:extLst>
          </p:cNvPr>
          <p:cNvSpPr txBox="1"/>
          <p:nvPr/>
        </p:nvSpPr>
        <p:spPr>
          <a:xfrm>
            <a:off x="3775727" y="2402814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Diskretizacija sustava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set of colorful wrenches&#10;&#10;Description automatically generated">
            <a:extLst>
              <a:ext uri="{FF2B5EF4-FFF2-40B4-BE49-F238E27FC236}">
                <a16:creationId xmlns:a16="http://schemas.microsoft.com/office/drawing/2014/main" id="{949A920C-D1C0-7909-6BDE-A58FA7414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19" y="7320759"/>
            <a:ext cx="5345501" cy="325006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1A1332-3E19-DBCE-98E7-D3A2A74DA03F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A5AF2-6E8C-83B2-CF41-41BC9D54A004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38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-5516909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-4744028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-3321806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wood sign&#10;&#10;Description automatically generated">
            <a:extLst>
              <a:ext uri="{FF2B5EF4-FFF2-40B4-BE49-F238E27FC236}">
                <a16:creationId xmlns:a16="http://schemas.microsoft.com/office/drawing/2014/main" id="{1D93C824-7246-C639-76D9-EF0D7F3F2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-2558712"/>
            <a:ext cx="3510875" cy="228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8B5CA-2A62-6F94-BB18-43F809DD70B1}"/>
              </a:ext>
            </a:extLst>
          </p:cNvPr>
          <p:cNvSpPr txBox="1"/>
          <p:nvPr/>
        </p:nvSpPr>
        <p:spPr>
          <a:xfrm>
            <a:off x="3555192" y="901925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Metoda konačnih elemenata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6CD69-02FA-1F42-1C2D-385F6E1F2D1F}"/>
              </a:ext>
            </a:extLst>
          </p:cNvPr>
          <p:cNvSpPr txBox="1"/>
          <p:nvPr/>
        </p:nvSpPr>
        <p:spPr>
          <a:xfrm>
            <a:off x="3775728" y="1720631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Općenita numerička metoda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38E4-A59E-5D6E-B7D8-1CDE743CF08C}"/>
              </a:ext>
            </a:extLst>
          </p:cNvPr>
          <p:cNvSpPr txBox="1"/>
          <p:nvPr/>
        </p:nvSpPr>
        <p:spPr>
          <a:xfrm>
            <a:off x="3775727" y="2402814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Diskretizacija sustava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set of colorful wrenches&#10;&#10;Description automatically generated">
            <a:extLst>
              <a:ext uri="{FF2B5EF4-FFF2-40B4-BE49-F238E27FC236}">
                <a16:creationId xmlns:a16="http://schemas.microsoft.com/office/drawing/2014/main" id="{949A920C-D1C0-7909-6BDE-A58FA7414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19" y="3142854"/>
            <a:ext cx="5345501" cy="325006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F9B94B-B688-F9A4-4E40-1F6F8A9AC9E4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FFD0E-BCB3-1BBF-8F2C-8C81337562EB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9AA85-C638-1C6C-7FFA-E50BAFCC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8773"/>
          <a:stretch/>
        </p:blipFill>
        <p:spPr>
          <a:xfrm>
            <a:off x="3531010" y="6858000"/>
            <a:ext cx="5267632" cy="3670143"/>
          </a:xfrm>
          <a:prstGeom prst="rect">
            <a:avLst/>
          </a:prstGeom>
        </p:spPr>
      </p:pic>
      <p:pic>
        <p:nvPicPr>
          <p:cNvPr id="18" name="Picture 1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3705F76-B1FE-59EB-47DA-AE48147E0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88" y="952500"/>
            <a:ext cx="9449849" cy="166435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C21857-15FB-37BC-0898-C32BC62225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2147" t="11186" r="2147" b="5227"/>
          <a:stretch/>
        </p:blipFill>
        <p:spPr>
          <a:xfrm>
            <a:off x="9276788" y="0"/>
            <a:ext cx="9208827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D1DF58-930E-D443-880F-A5E03C31A6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rcRect l="37083"/>
          <a:stretch/>
        </p:blipFill>
        <p:spPr>
          <a:xfrm>
            <a:off x="3803670" y="-6365956"/>
            <a:ext cx="5340330" cy="6365956"/>
          </a:xfrm>
          <a:prstGeom prst="rect">
            <a:avLst/>
          </a:prstGeom>
        </p:spPr>
      </p:pic>
      <p:pic>
        <p:nvPicPr>
          <p:cNvPr id="15" name="Picture 1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C0103C7-5FC2-FB19-3B45-FBE983D8A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535" y="-5210683"/>
            <a:ext cx="3245051" cy="17973533"/>
          </a:xfrm>
          <a:prstGeom prst="rect">
            <a:avLst/>
          </a:prstGeom>
          <a:effectLst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782593-7CDF-3EB7-51E1-A43A7A9318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</a:extLst>
          </a:blip>
          <a:srcRect l="35000"/>
          <a:stretch/>
        </p:blipFill>
        <p:spPr>
          <a:xfrm>
            <a:off x="3200400" y="0"/>
            <a:ext cx="59436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9BDAA2-495D-24C8-B77D-BB5EE821D71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235" r="37659" b="235"/>
          <a:stretch/>
        </p:blipFill>
        <p:spPr>
          <a:xfrm>
            <a:off x="9032584" y="-5210683"/>
            <a:ext cx="244204" cy="18818507"/>
          </a:xfrm>
          <a:prstGeom prst="rect">
            <a:avLst/>
          </a:prstGeom>
        </p:spPr>
      </p:pic>
      <p:pic>
        <p:nvPicPr>
          <p:cNvPr id="14" name="Picture 13" descr="A white double line on a gray background&#10;&#10;Description automatically generated">
            <a:extLst>
              <a:ext uri="{FF2B5EF4-FFF2-40B4-BE49-F238E27FC236}">
                <a16:creationId xmlns:a16="http://schemas.microsoft.com/office/drawing/2014/main" id="{17BC512A-7C9D-B523-98E9-E7B71F03DA98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6098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C0F50D-E5B5-4836-6B4E-056243FC3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8773"/>
          <a:stretch/>
        </p:blipFill>
        <p:spPr>
          <a:xfrm>
            <a:off x="1473133" y="5113265"/>
            <a:ext cx="3082475" cy="2147668"/>
          </a:xfrm>
          <a:prstGeom prst="rect">
            <a:avLst/>
          </a:prstGeom>
        </p:spPr>
      </p:pic>
      <p:pic>
        <p:nvPicPr>
          <p:cNvPr id="24" name="Picture 2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A38ECFD-833F-EE2C-66CE-1D583EBFE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199" y="-890548"/>
            <a:ext cx="1628328" cy="9018904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6E0DDA-4775-1592-F265-384CCE30D6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2147" t="11186" r="2147" b="5227"/>
          <a:stretch/>
        </p:blipFill>
        <p:spPr>
          <a:xfrm>
            <a:off x="4670167" y="1714500"/>
            <a:ext cx="4375887" cy="461665"/>
          </a:xfrm>
          <a:prstGeom prst="rect">
            <a:avLst/>
          </a:prstGeom>
        </p:spPr>
      </p:pic>
      <p:pic>
        <p:nvPicPr>
          <p:cNvPr id="12" name="Picture 1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8AAF429-C3F8-678C-3236-8FAFAFCFA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43103"/>
            <a:ext cx="4474055" cy="787993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-5516909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-4744028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-3321806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782593-7CDF-3EB7-51E1-A43A7A9318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rcRect l="32579"/>
          <a:stretch/>
        </p:blipFill>
        <p:spPr>
          <a:xfrm>
            <a:off x="1489524" y="1714500"/>
            <a:ext cx="3082475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FB423-C7F1-F583-29FA-D3F09AB262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</a:extLst>
          </a:blip>
          <a:srcRect l="37083"/>
          <a:stretch/>
        </p:blipFill>
        <p:spPr>
          <a:xfrm>
            <a:off x="1581150" y="-1533263"/>
            <a:ext cx="2876551" cy="34290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949596-C859-6706-B2BD-9676C03E2CC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235" r="37659" b="235"/>
          <a:stretch/>
        </p:blipFill>
        <p:spPr>
          <a:xfrm>
            <a:off x="4461995" y="-3918389"/>
            <a:ext cx="244204" cy="18818507"/>
          </a:xfrm>
          <a:prstGeom prst="rect">
            <a:avLst/>
          </a:prstGeom>
        </p:spPr>
      </p:pic>
      <p:pic>
        <p:nvPicPr>
          <p:cNvPr id="14" name="Picture 13" descr="A white double line on a gray background&#10;&#10;Description automatically generated">
            <a:extLst>
              <a:ext uri="{FF2B5EF4-FFF2-40B4-BE49-F238E27FC236}">
                <a16:creationId xmlns:a16="http://schemas.microsoft.com/office/drawing/2014/main" id="{17BC512A-7C9D-B523-98E9-E7B71F03DA98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354143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BAD91D-280D-D993-7B38-23B71B0D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8773"/>
          <a:stretch/>
        </p:blipFill>
        <p:spPr>
          <a:xfrm>
            <a:off x="-5436493" y="7363635"/>
            <a:ext cx="5234237" cy="3646876"/>
          </a:xfrm>
          <a:prstGeom prst="rect">
            <a:avLst/>
          </a:prstGeom>
        </p:spPr>
      </p:pic>
      <p:pic>
        <p:nvPicPr>
          <p:cNvPr id="12" name="Picture 1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8AAF429-C3F8-678C-3236-8FAFAFCFA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3" y="1009123"/>
            <a:ext cx="9189695" cy="16185352"/>
          </a:xfrm>
          <a:prstGeom prst="rect">
            <a:avLst/>
          </a:prstGeom>
        </p:spPr>
      </p:pic>
      <p:pic>
        <p:nvPicPr>
          <p:cNvPr id="24" name="Picture 2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A38ECFD-833F-EE2C-66CE-1D583EBFE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1780" y="-4171469"/>
            <a:ext cx="3001717" cy="16625764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6E0DDA-4775-1592-F265-384CCE30D6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rcRect l="2147" t="11186" r="2147" b="5227"/>
          <a:stretch/>
        </p:blipFill>
        <p:spPr>
          <a:xfrm>
            <a:off x="0" y="44413"/>
            <a:ext cx="9144000" cy="96471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-5516909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-4744028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-3321806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782593-7CDF-3EB7-51E1-A43A7A9318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rcRect l="32579"/>
          <a:stretch/>
        </p:blipFill>
        <p:spPr>
          <a:xfrm>
            <a:off x="-5682342" y="1025810"/>
            <a:ext cx="5682342" cy="6321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FB423-C7F1-F583-29FA-D3F09AB262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</a:extLst>
          </a:blip>
          <a:srcRect l="37083"/>
          <a:stretch/>
        </p:blipFill>
        <p:spPr>
          <a:xfrm>
            <a:off x="-5302735" y="-5295331"/>
            <a:ext cx="5302735" cy="6321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26D67-62DA-F332-2108-8A99D7903E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235" r="37659" b="235"/>
          <a:stretch/>
        </p:blipFill>
        <p:spPr>
          <a:xfrm>
            <a:off x="-202256" y="0"/>
            <a:ext cx="244204" cy="18818507"/>
          </a:xfrm>
          <a:prstGeom prst="rect">
            <a:avLst/>
          </a:prstGeom>
        </p:spPr>
      </p:pic>
      <p:pic>
        <p:nvPicPr>
          <p:cNvPr id="14" name="Picture 13" descr="A white double line on a gray background&#10;&#10;Description automatically generated">
            <a:extLst>
              <a:ext uri="{FF2B5EF4-FFF2-40B4-BE49-F238E27FC236}">
                <a16:creationId xmlns:a16="http://schemas.microsoft.com/office/drawing/2014/main" id="{17BC512A-7C9D-B523-98E9-E7B71F03DA98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28640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8AAF429-C3F8-678C-3236-8FAFAFCFA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11" r="38166" b="89402"/>
          <a:stretch/>
        </p:blipFill>
        <p:spPr>
          <a:xfrm>
            <a:off x="1455885" y="1457325"/>
            <a:ext cx="5590918" cy="3385668"/>
          </a:xfrm>
          <a:prstGeom prst="rect">
            <a:avLst/>
          </a:prstGeom>
        </p:spPr>
      </p:pic>
      <p:pic>
        <p:nvPicPr>
          <p:cNvPr id="24" name="Picture 2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A38ECFD-833F-EE2C-66CE-1D583EBFE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1780" y="-4171469"/>
            <a:ext cx="3001717" cy="16625764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6E0DDA-4775-1592-F265-384CCE30D6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l="2147" t="11186" r="2147" b="5227"/>
          <a:stretch/>
        </p:blipFill>
        <p:spPr>
          <a:xfrm>
            <a:off x="0" y="44413"/>
            <a:ext cx="9144000" cy="96471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-5516909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-4744028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-3321806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782593-7CDF-3EB7-51E1-A43A7A9318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rcRect l="32579"/>
          <a:stretch/>
        </p:blipFill>
        <p:spPr>
          <a:xfrm>
            <a:off x="-5682342" y="1025810"/>
            <a:ext cx="5682342" cy="6321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FB423-C7F1-F583-29FA-D3F09AB262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rcRect l="37083"/>
          <a:stretch/>
        </p:blipFill>
        <p:spPr>
          <a:xfrm>
            <a:off x="-5302735" y="-5295331"/>
            <a:ext cx="5302735" cy="6321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26D67-62DA-F332-2108-8A99D7903E8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235" r="37659" b="235"/>
          <a:stretch/>
        </p:blipFill>
        <p:spPr>
          <a:xfrm>
            <a:off x="-202256" y="0"/>
            <a:ext cx="244204" cy="18818507"/>
          </a:xfrm>
          <a:prstGeom prst="rect">
            <a:avLst/>
          </a:prstGeom>
        </p:spPr>
      </p:pic>
      <p:pic>
        <p:nvPicPr>
          <p:cNvPr id="14" name="Picture 13" descr="A white double line on a gray background&#10;&#10;Description automatically generated">
            <a:extLst>
              <a:ext uri="{FF2B5EF4-FFF2-40B4-BE49-F238E27FC236}">
                <a16:creationId xmlns:a16="http://schemas.microsoft.com/office/drawing/2014/main" id="{17BC512A-7C9D-B523-98E9-E7B71F03D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0238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C8FDBF-9C46-5EF4-F109-A87C7124D3B3}"/>
              </a:ext>
            </a:extLst>
          </p:cNvPr>
          <p:cNvSpPr txBox="1"/>
          <p:nvPr/>
        </p:nvSpPr>
        <p:spPr>
          <a:xfrm>
            <a:off x="165927" y="161925"/>
            <a:ext cx="355898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Kratka digresija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16FA6-A04E-BEC8-C0B7-C81A52FD2E6D}"/>
              </a:ext>
            </a:extLst>
          </p:cNvPr>
          <p:cNvSpPr txBox="1"/>
          <p:nvPr/>
        </p:nvSpPr>
        <p:spPr>
          <a:xfrm>
            <a:off x="4664071" y="428000"/>
            <a:ext cx="431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princip metode konačnih elemenata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B13FF5-6100-B865-7D0B-65D37A280814}"/>
              </a:ext>
            </a:extLst>
          </p:cNvPr>
          <p:cNvCxnSpPr/>
          <p:nvPr/>
        </p:nvCxnSpPr>
        <p:spPr>
          <a:xfrm>
            <a:off x="-152400" y="1000125"/>
            <a:ext cx="117252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4" descr="PDE partial differential equations examples">
            <a:extLst>
              <a:ext uri="{FF2B5EF4-FFF2-40B4-BE49-F238E27FC236}">
                <a16:creationId xmlns:a16="http://schemas.microsoft.com/office/drawing/2014/main" id="{FE42D437-BD42-7247-9EE6-8E2CBEE20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0"/>
          <a:stretch/>
        </p:blipFill>
        <p:spPr bwMode="auto">
          <a:xfrm>
            <a:off x="247650" y="2973837"/>
            <a:ext cx="8648700" cy="9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DE partial differential equations examples">
            <a:extLst>
              <a:ext uri="{FF2B5EF4-FFF2-40B4-BE49-F238E27FC236}">
                <a16:creationId xmlns:a16="http://schemas.microsoft.com/office/drawing/2014/main" id="{E43037A7-DE0A-2809-FB5D-AE1A0176C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 bwMode="auto">
          <a:xfrm>
            <a:off x="247649" y="6781800"/>
            <a:ext cx="8648700" cy="16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96A58-7AF5-11A6-4A05-6291374273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692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C8FDBF-9C46-5EF4-F109-A87C7124D3B3}"/>
              </a:ext>
            </a:extLst>
          </p:cNvPr>
          <p:cNvSpPr txBox="1"/>
          <p:nvPr/>
        </p:nvSpPr>
        <p:spPr>
          <a:xfrm>
            <a:off x="165927" y="161925"/>
            <a:ext cx="355898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Kratka digresija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16FA6-A04E-BEC8-C0B7-C81A52FD2E6D}"/>
              </a:ext>
            </a:extLst>
          </p:cNvPr>
          <p:cNvSpPr txBox="1"/>
          <p:nvPr/>
        </p:nvSpPr>
        <p:spPr>
          <a:xfrm>
            <a:off x="4664071" y="428000"/>
            <a:ext cx="431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princip metode konačnih elemenata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B13FF5-6100-B865-7D0B-65D37A280814}"/>
              </a:ext>
            </a:extLst>
          </p:cNvPr>
          <p:cNvCxnSpPr/>
          <p:nvPr/>
        </p:nvCxnSpPr>
        <p:spPr>
          <a:xfrm>
            <a:off x="-152400" y="1000125"/>
            <a:ext cx="117252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4" descr="PDE partial differential equations examples">
            <a:extLst>
              <a:ext uri="{FF2B5EF4-FFF2-40B4-BE49-F238E27FC236}">
                <a16:creationId xmlns:a16="http://schemas.microsoft.com/office/drawing/2014/main" id="{FE42D437-BD42-7247-9EE6-8E2CBEE20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0"/>
          <a:stretch/>
        </p:blipFill>
        <p:spPr bwMode="auto">
          <a:xfrm>
            <a:off x="247650" y="2973837"/>
            <a:ext cx="8648700" cy="9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DE partial differential equations examples">
            <a:extLst>
              <a:ext uri="{FF2B5EF4-FFF2-40B4-BE49-F238E27FC236}">
                <a16:creationId xmlns:a16="http://schemas.microsoft.com/office/drawing/2014/main" id="{E43037A7-DE0A-2809-FB5D-AE1A0176C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 bwMode="auto">
          <a:xfrm>
            <a:off x="247649" y="6781800"/>
            <a:ext cx="8648700" cy="16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87B7B2-D75E-873D-B46C-693A2521F98F}"/>
              </a:ext>
            </a:extLst>
          </p:cNvPr>
          <p:cNvSpPr txBox="1"/>
          <p:nvPr/>
        </p:nvSpPr>
        <p:spPr>
          <a:xfrm>
            <a:off x="175452" y="-855941"/>
            <a:ext cx="355898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Kratka digresija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3C82F-9FC4-4C4E-84AC-72CCB66F9D42}"/>
              </a:ext>
            </a:extLst>
          </p:cNvPr>
          <p:cNvSpPr txBox="1"/>
          <p:nvPr/>
        </p:nvSpPr>
        <p:spPr>
          <a:xfrm>
            <a:off x="4673596" y="-589866"/>
            <a:ext cx="431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princip metode konačnih elemenata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E3B8E4-C591-9B65-33C5-1E82C9A93B3E}"/>
              </a:ext>
            </a:extLst>
          </p:cNvPr>
          <p:cNvCxnSpPr/>
          <p:nvPr/>
        </p:nvCxnSpPr>
        <p:spPr>
          <a:xfrm>
            <a:off x="-142875" y="-17741"/>
            <a:ext cx="117252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PDE partial differential equations examples">
            <a:extLst>
              <a:ext uri="{FF2B5EF4-FFF2-40B4-BE49-F238E27FC236}">
                <a16:creationId xmlns:a16="http://schemas.microsoft.com/office/drawing/2014/main" id="{78299B06-2798-3855-8607-8AD591252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 bwMode="auto">
          <a:xfrm>
            <a:off x="247649" y="2905124"/>
            <a:ext cx="8648700" cy="16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DE partial differential equations examples">
            <a:extLst>
              <a:ext uri="{FF2B5EF4-FFF2-40B4-BE49-F238E27FC236}">
                <a16:creationId xmlns:a16="http://schemas.microsoft.com/office/drawing/2014/main" id="{23F48C3F-44F6-2F4E-4764-8A632EAD4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0"/>
          <a:stretch/>
        </p:blipFill>
        <p:spPr bwMode="auto">
          <a:xfrm>
            <a:off x="247650" y="1994798"/>
            <a:ext cx="8648700" cy="9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DE partial differential equations examples">
            <a:extLst>
              <a:ext uri="{FF2B5EF4-FFF2-40B4-BE49-F238E27FC236}">
                <a16:creationId xmlns:a16="http://schemas.microsoft.com/office/drawing/2014/main" id="{7BA83486-74BD-85E3-D56F-5F9C6657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60" y="7163690"/>
            <a:ext cx="5999656" cy="6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6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DE partial differential equations examples">
            <a:extLst>
              <a:ext uri="{FF2B5EF4-FFF2-40B4-BE49-F238E27FC236}">
                <a16:creationId xmlns:a16="http://schemas.microsoft.com/office/drawing/2014/main" id="{78299B06-2798-3855-8607-8AD591252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 bwMode="auto">
          <a:xfrm>
            <a:off x="1419381" y="1794047"/>
            <a:ext cx="6454602" cy="12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DE partial differential equations examples">
            <a:extLst>
              <a:ext uri="{FF2B5EF4-FFF2-40B4-BE49-F238E27FC236}">
                <a16:creationId xmlns:a16="http://schemas.microsoft.com/office/drawing/2014/main" id="{23F48C3F-44F6-2F4E-4764-8A632EAD4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0"/>
          <a:stretch/>
        </p:blipFill>
        <p:spPr bwMode="auto">
          <a:xfrm>
            <a:off x="1738365" y="-899671"/>
            <a:ext cx="5667270" cy="5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DE partial differential equations examples">
            <a:extLst>
              <a:ext uri="{FF2B5EF4-FFF2-40B4-BE49-F238E27FC236}">
                <a16:creationId xmlns:a16="http://schemas.microsoft.com/office/drawing/2014/main" id="{E67DAF62-7BAC-5C32-029E-AA59D25F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1" y="3328596"/>
            <a:ext cx="8701873" cy="10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inite element method Equation">
            <a:extLst>
              <a:ext uri="{FF2B5EF4-FFF2-40B4-BE49-F238E27FC236}">
                <a16:creationId xmlns:a16="http://schemas.microsoft.com/office/drawing/2014/main" id="{B2DD6721-34E2-E77B-730E-B8BCDEA94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36" y="6888144"/>
            <a:ext cx="2536320" cy="99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92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604707" y="44484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0DF485-FF2A-0322-409B-F32C4568FA56}"/>
              </a:ext>
            </a:extLst>
          </p:cNvPr>
          <p:cNvSpPr/>
          <p:nvPr/>
        </p:nvSpPr>
        <p:spPr>
          <a:xfrm>
            <a:off x="123568" y="580766"/>
            <a:ext cx="381513" cy="38151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518983" y="1728564"/>
            <a:ext cx="142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310583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4389556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5766826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221649" y="195905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333632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462004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DC5704-F7BD-E9A8-03C3-5D88583B1EEF}"/>
              </a:ext>
            </a:extLst>
          </p:cNvPr>
          <p:cNvSpPr/>
          <p:nvPr/>
        </p:nvSpPr>
        <p:spPr>
          <a:xfrm>
            <a:off x="228600" y="7095689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34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DE partial differential equations examples">
            <a:extLst>
              <a:ext uri="{FF2B5EF4-FFF2-40B4-BE49-F238E27FC236}">
                <a16:creationId xmlns:a16="http://schemas.microsoft.com/office/drawing/2014/main" id="{E67DAF62-7BAC-5C32-029E-AA59D25F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1" y="1986564"/>
            <a:ext cx="8051176" cy="9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nite element method Equation">
            <a:extLst>
              <a:ext uri="{FF2B5EF4-FFF2-40B4-BE49-F238E27FC236}">
                <a16:creationId xmlns:a16="http://schemas.microsoft.com/office/drawing/2014/main" id="{D763B4BC-CF2F-F9E7-1804-1345D3EB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56" y="3459208"/>
            <a:ext cx="4168287" cy="16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DE partial differential equations examples">
            <a:extLst>
              <a:ext uri="{FF2B5EF4-FFF2-40B4-BE49-F238E27FC236}">
                <a16:creationId xmlns:a16="http://schemas.microsoft.com/office/drawing/2014/main" id="{40D68EDD-02B9-4904-8987-6FA0FD34A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 bwMode="auto">
          <a:xfrm>
            <a:off x="2637221" y="-934574"/>
            <a:ext cx="4018922" cy="7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ummation as matrix product finite element method Equation interpolation function">
            <a:extLst>
              <a:ext uri="{FF2B5EF4-FFF2-40B4-BE49-F238E27FC236}">
                <a16:creationId xmlns:a16="http://schemas.microsoft.com/office/drawing/2014/main" id="{B658A3AC-AC29-F8A1-63B3-1EA92609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5"/>
          <a:stretch/>
        </p:blipFill>
        <p:spPr bwMode="auto">
          <a:xfrm>
            <a:off x="1054094" y="7052141"/>
            <a:ext cx="2739984" cy="9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ummation as matrix product finite element method Equation interpolation function">
            <a:extLst>
              <a:ext uri="{FF2B5EF4-FFF2-40B4-BE49-F238E27FC236}">
                <a16:creationId xmlns:a16="http://schemas.microsoft.com/office/drawing/2014/main" id="{D3594B94-6851-833F-C4A1-6B9DE250D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378151" y="6947704"/>
            <a:ext cx="2786266" cy="9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DE partial differential equations examples">
            <a:extLst>
              <a:ext uri="{FF2B5EF4-FFF2-40B4-BE49-F238E27FC236}">
                <a16:creationId xmlns:a16="http://schemas.microsoft.com/office/drawing/2014/main" id="{85451031-9636-CCB4-21AD-4FDDAF08F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20"/>
          <a:stretch/>
        </p:blipFill>
        <p:spPr bwMode="auto">
          <a:xfrm>
            <a:off x="1738365" y="-2050478"/>
            <a:ext cx="5667270" cy="5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49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DE partial differential equations examples">
            <a:extLst>
              <a:ext uri="{FF2B5EF4-FFF2-40B4-BE49-F238E27FC236}">
                <a16:creationId xmlns:a16="http://schemas.microsoft.com/office/drawing/2014/main" id="{E67DAF62-7BAC-5C32-029E-AA59D25F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1" y="903613"/>
            <a:ext cx="5759358" cy="6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nite element method Equation">
            <a:extLst>
              <a:ext uri="{FF2B5EF4-FFF2-40B4-BE49-F238E27FC236}">
                <a16:creationId xmlns:a16="http://schemas.microsoft.com/office/drawing/2014/main" id="{D763B4BC-CF2F-F9E7-1804-1345D3EB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21" y="2566088"/>
            <a:ext cx="2981758" cy="11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DE partial differential equations examples">
            <a:extLst>
              <a:ext uri="{FF2B5EF4-FFF2-40B4-BE49-F238E27FC236}">
                <a16:creationId xmlns:a16="http://schemas.microsoft.com/office/drawing/2014/main" id="{40D68EDD-02B9-4904-8987-6FA0FD34A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 bwMode="auto">
          <a:xfrm>
            <a:off x="1419381" y="-1351088"/>
            <a:ext cx="6454602" cy="12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ummation as matrix product finite element method Equation interpolation function">
            <a:extLst>
              <a:ext uri="{FF2B5EF4-FFF2-40B4-BE49-F238E27FC236}">
                <a16:creationId xmlns:a16="http://schemas.microsoft.com/office/drawing/2014/main" id="{EC009D15-61DA-859F-10CF-851433F87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5"/>
          <a:stretch/>
        </p:blipFill>
        <p:spPr bwMode="auto">
          <a:xfrm>
            <a:off x="805162" y="4517528"/>
            <a:ext cx="3237848" cy="11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mmation as matrix product finite element method Equation interpolation function">
            <a:extLst>
              <a:ext uri="{FF2B5EF4-FFF2-40B4-BE49-F238E27FC236}">
                <a16:creationId xmlns:a16="http://schemas.microsoft.com/office/drawing/2014/main" id="{57DD22F9-7141-E74D-0519-E55C52A8F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125014" y="4413091"/>
            <a:ext cx="3292540" cy="11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4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DE partial differential equations examples">
            <a:extLst>
              <a:ext uri="{FF2B5EF4-FFF2-40B4-BE49-F238E27FC236}">
                <a16:creationId xmlns:a16="http://schemas.microsoft.com/office/drawing/2014/main" id="{E67DAF62-7BAC-5C32-029E-AA59D25F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098037"/>
            <a:ext cx="5759358" cy="6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nite element method Equation">
            <a:extLst>
              <a:ext uri="{FF2B5EF4-FFF2-40B4-BE49-F238E27FC236}">
                <a16:creationId xmlns:a16="http://schemas.microsoft.com/office/drawing/2014/main" id="{D763B4BC-CF2F-F9E7-1804-1345D3EB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99" y="2845613"/>
            <a:ext cx="2981758" cy="11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DE partial differential equations examples">
            <a:extLst>
              <a:ext uri="{FF2B5EF4-FFF2-40B4-BE49-F238E27FC236}">
                <a16:creationId xmlns:a16="http://schemas.microsoft.com/office/drawing/2014/main" id="{40D68EDD-02B9-4904-8987-6FA0FD34A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0"/>
          <a:stretch/>
        </p:blipFill>
        <p:spPr bwMode="auto">
          <a:xfrm>
            <a:off x="1419381" y="-1351088"/>
            <a:ext cx="6454602" cy="12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ummation as matrix product finite element method Equation interpolation function">
            <a:extLst>
              <a:ext uri="{FF2B5EF4-FFF2-40B4-BE49-F238E27FC236}">
                <a16:creationId xmlns:a16="http://schemas.microsoft.com/office/drawing/2014/main" id="{EC009D15-61DA-859F-10CF-851433F87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5"/>
          <a:stretch/>
        </p:blipFill>
        <p:spPr bwMode="auto">
          <a:xfrm>
            <a:off x="3488808" y="2954605"/>
            <a:ext cx="3237848" cy="11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mmation as matrix product finite element method Equation interpolation function">
            <a:extLst>
              <a:ext uri="{FF2B5EF4-FFF2-40B4-BE49-F238E27FC236}">
                <a16:creationId xmlns:a16="http://schemas.microsoft.com/office/drawing/2014/main" id="{57DD22F9-7141-E74D-0519-E55C52A8F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488808" y="2845613"/>
            <a:ext cx="3292540" cy="11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trix form finite element method Equation interpolation function">
            <a:extLst>
              <a:ext uri="{FF2B5EF4-FFF2-40B4-BE49-F238E27FC236}">
                <a16:creationId xmlns:a16="http://schemas.microsoft.com/office/drawing/2014/main" id="{9EC02815-D1E9-6D0E-0FC3-327E4CF6D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8"/>
          <a:stretch/>
        </p:blipFill>
        <p:spPr bwMode="auto">
          <a:xfrm>
            <a:off x="142776" y="3028950"/>
            <a:ext cx="8895949" cy="7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trix form finite element method Equation interpolation function">
            <a:extLst>
              <a:ext uri="{FF2B5EF4-FFF2-40B4-BE49-F238E27FC236}">
                <a16:creationId xmlns:a16="http://schemas.microsoft.com/office/drawing/2014/main" id="{2F89D8E3-B755-D816-F602-A4D6C9E94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38010" r="4328"/>
          <a:stretch/>
        </p:blipFill>
        <p:spPr bwMode="auto">
          <a:xfrm>
            <a:off x="1470515" y="7340310"/>
            <a:ext cx="6240470" cy="9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60752C-4BB7-1342-609E-C3206D0A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7" y="7983506"/>
            <a:ext cx="540945" cy="375656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BDCB00-4958-20B6-FE7E-B146BFA41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45" y="7983505"/>
            <a:ext cx="492111" cy="375657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E875CE-F49F-9A96-9487-9416329B9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9" y="7112468"/>
            <a:ext cx="521223" cy="331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F66253-2B92-83EB-F7FC-50C9BD66A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9" y="6858000"/>
            <a:ext cx="8409062" cy="10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trix form finite element method Equation interpolation function">
            <a:extLst>
              <a:ext uri="{FF2B5EF4-FFF2-40B4-BE49-F238E27FC236}">
                <a16:creationId xmlns:a16="http://schemas.microsoft.com/office/drawing/2014/main" id="{9EC02815-D1E9-6D0E-0FC3-327E4CF6D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8"/>
          <a:stretch/>
        </p:blipFill>
        <p:spPr bwMode="auto">
          <a:xfrm>
            <a:off x="142774" y="2213917"/>
            <a:ext cx="8895949" cy="7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35AA14-4A35-5B4F-6064-83FEC0D8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7" y="4366890"/>
            <a:ext cx="540945" cy="375656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4D4E46-1789-A7B3-6960-AB5FD18CE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45" y="4366889"/>
            <a:ext cx="492111" cy="375657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2A33FE2-F374-8DE9-648C-756EB392D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49" y="3495852"/>
            <a:ext cx="521223" cy="331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3D9D16-3E82-16D4-5F3E-77D308C02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9" y="3241384"/>
            <a:ext cx="8409062" cy="10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trix form finite element method Equation interpolation function">
            <a:extLst>
              <a:ext uri="{FF2B5EF4-FFF2-40B4-BE49-F238E27FC236}">
                <a16:creationId xmlns:a16="http://schemas.microsoft.com/office/drawing/2014/main" id="{9EC02815-D1E9-6D0E-0FC3-327E4CF6D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8"/>
          <a:stretch/>
        </p:blipFill>
        <p:spPr bwMode="auto">
          <a:xfrm>
            <a:off x="124025" y="-722116"/>
            <a:ext cx="8895949" cy="7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C19A74-C54A-8227-4A36-C8FD61A9E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02" y="3033479"/>
            <a:ext cx="1139101" cy="79104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C8F922-6C6A-BED5-CB7C-D82A94620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34" y="3033479"/>
            <a:ext cx="1036266" cy="791042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DA9A43-846B-AB13-5C86-75A807FFA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03" y="3181512"/>
            <a:ext cx="777113" cy="494976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649480-9121-6059-C569-072D5A088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21" y="2952750"/>
            <a:ext cx="7429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trix form finite element method Equation interpolation function">
            <a:extLst>
              <a:ext uri="{FF2B5EF4-FFF2-40B4-BE49-F238E27FC236}">
                <a16:creationId xmlns:a16="http://schemas.microsoft.com/office/drawing/2014/main" id="{9EC02815-D1E9-6D0E-0FC3-327E4CF6D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8"/>
          <a:stretch/>
        </p:blipFill>
        <p:spPr bwMode="auto">
          <a:xfrm>
            <a:off x="124025" y="-722116"/>
            <a:ext cx="8895949" cy="7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C19A74-C54A-8227-4A36-C8FD61A9E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02" y="3033479"/>
            <a:ext cx="1139101" cy="79104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C8F922-6C6A-BED5-CB7C-D82A94620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34" y="3033479"/>
            <a:ext cx="1036266" cy="791042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DA9A43-846B-AB13-5C86-75A807FFA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03" y="3181512"/>
            <a:ext cx="777113" cy="494976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649480-9121-6059-C569-072D5A088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21" y="2952750"/>
            <a:ext cx="742950" cy="952500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D609EF9-5CFC-A3C3-DEFC-BD6B79444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095" y="-19604429"/>
            <a:ext cx="13737673" cy="241954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D30359-0A6F-D401-FC6C-E74A82FAFDE0}"/>
              </a:ext>
            </a:extLst>
          </p:cNvPr>
          <p:cNvSpPr/>
          <p:nvPr/>
        </p:nvSpPr>
        <p:spPr>
          <a:xfrm>
            <a:off x="-876300" y="-48942"/>
            <a:ext cx="1156335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trix form finite element method Equation interpolation function">
            <a:extLst>
              <a:ext uri="{FF2B5EF4-FFF2-40B4-BE49-F238E27FC236}">
                <a16:creationId xmlns:a16="http://schemas.microsoft.com/office/drawing/2014/main" id="{9EC02815-D1E9-6D0E-0FC3-327E4CF6D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8"/>
          <a:stretch/>
        </p:blipFill>
        <p:spPr bwMode="auto">
          <a:xfrm>
            <a:off x="124025" y="-722116"/>
            <a:ext cx="8895949" cy="7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C19A74-C54A-8227-4A36-C8FD61A9E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02" y="3033479"/>
            <a:ext cx="1139101" cy="79104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C8F922-6C6A-BED5-CB7C-D82A94620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34" y="3033479"/>
            <a:ext cx="1036266" cy="791042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DA9A43-846B-AB13-5C86-75A807FFA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03" y="3181512"/>
            <a:ext cx="777113" cy="494976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649480-9121-6059-C569-072D5A088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21" y="2952750"/>
            <a:ext cx="742950" cy="952500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D609EF9-5CFC-A3C3-DEFC-BD6B79444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095" y="-19604429"/>
            <a:ext cx="13737673" cy="241954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D30359-0A6F-D401-FC6C-E74A82FAFDE0}"/>
              </a:ext>
            </a:extLst>
          </p:cNvPr>
          <p:cNvSpPr/>
          <p:nvPr/>
        </p:nvSpPr>
        <p:spPr>
          <a:xfrm>
            <a:off x="-876300" y="-48942"/>
            <a:ext cx="1156335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double line on a gray background&#10;&#10;Description automatically generated">
            <a:extLst>
              <a:ext uri="{FF2B5EF4-FFF2-40B4-BE49-F238E27FC236}">
                <a16:creationId xmlns:a16="http://schemas.microsoft.com/office/drawing/2014/main" id="{80F7F757-1A3D-CE48-08B4-3BC44DC44ECE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D8F0D-FA30-4590-05D9-2346410C43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</a14:imgLayer>
                </a14:imgProps>
              </a:ext>
            </a:extLst>
          </a:blip>
          <a:srcRect l="2147" t="11186" r="2147" b="5227"/>
          <a:stretch/>
        </p:blipFill>
        <p:spPr>
          <a:xfrm>
            <a:off x="333375" y="-19909229"/>
            <a:ext cx="9144000" cy="9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4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D609EF9-5CFC-A3C3-DEFC-BD6B7944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4" y="903558"/>
            <a:ext cx="8895949" cy="156679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D30359-0A6F-D401-FC6C-E74A82FAFDE0}"/>
              </a:ext>
            </a:extLst>
          </p:cNvPr>
          <p:cNvSpPr/>
          <p:nvPr/>
        </p:nvSpPr>
        <p:spPr>
          <a:xfrm>
            <a:off x="-876300" y="-48942"/>
            <a:ext cx="1156335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E727F0-0D0F-7BBC-3D9F-906BB16CF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2147" t="11186" r="2147" b="5227"/>
          <a:stretch/>
        </p:blipFill>
        <p:spPr>
          <a:xfrm>
            <a:off x="0" y="44413"/>
            <a:ext cx="9144000" cy="964710"/>
          </a:xfrm>
          <a:prstGeom prst="rect">
            <a:avLst/>
          </a:prstGeom>
        </p:spPr>
      </p:pic>
      <p:pic>
        <p:nvPicPr>
          <p:cNvPr id="14" name="Picture 13" descr="A group of wrenches with text&#10;&#10;Description automatically generated">
            <a:extLst>
              <a:ext uri="{FF2B5EF4-FFF2-40B4-BE49-F238E27FC236}">
                <a16:creationId xmlns:a16="http://schemas.microsoft.com/office/drawing/2014/main" id="{AAFE5BE1-696D-9484-2048-DA000357D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7D1C4A-BB69-8FC4-5C01-BCAEAD36E9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235" r="37659" b="235"/>
          <a:stretch/>
        </p:blipFill>
        <p:spPr>
          <a:xfrm>
            <a:off x="-218151" y="-5178026"/>
            <a:ext cx="244204" cy="18818507"/>
          </a:xfrm>
          <a:prstGeom prst="rect">
            <a:avLst/>
          </a:prstGeom>
        </p:spPr>
      </p:pic>
      <p:pic>
        <p:nvPicPr>
          <p:cNvPr id="16" name="Picture 15" descr="A white double line on a gray background&#10;&#10;Description automatically generated">
            <a:extLst>
              <a:ext uri="{FF2B5EF4-FFF2-40B4-BE49-F238E27FC236}">
                <a16:creationId xmlns:a16="http://schemas.microsoft.com/office/drawing/2014/main" id="{8B1BBC2D-E4F1-3329-95D4-6BA3EC286CB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53366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8FAD445-E804-B966-17BD-C16167E03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024" y="903558"/>
            <a:ext cx="8895949" cy="156679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0AAC99-9E85-602F-B088-35F1726194C4}"/>
              </a:ext>
            </a:extLst>
          </p:cNvPr>
          <p:cNvSpPr/>
          <p:nvPr/>
        </p:nvSpPr>
        <p:spPr>
          <a:xfrm>
            <a:off x="8267700" y="-48942"/>
            <a:ext cx="1156335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9C9FB-8AA6-1F88-98D8-9DF7AC7E6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 l="2147" t="11186" r="2147" b="5227"/>
          <a:stretch/>
        </p:blipFill>
        <p:spPr>
          <a:xfrm>
            <a:off x="9144000" y="44413"/>
            <a:ext cx="9144000" cy="964710"/>
          </a:xfrm>
          <a:prstGeom prst="rect">
            <a:avLst/>
          </a:prstGeom>
        </p:spPr>
      </p:pic>
      <p:pic>
        <p:nvPicPr>
          <p:cNvPr id="19" name="Picture 18" descr="A group of wrenches with text&#10;&#10;Description automatically generated">
            <a:extLst>
              <a:ext uri="{FF2B5EF4-FFF2-40B4-BE49-F238E27FC236}">
                <a16:creationId xmlns:a16="http://schemas.microsoft.com/office/drawing/2014/main" id="{41D47A56-4B9C-9936-F1B8-F2FCD2DB5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E1E472-5C5F-EBBB-5DE4-147BD2FC59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235" r="37659" b="235"/>
          <a:stretch/>
        </p:blipFill>
        <p:spPr>
          <a:xfrm>
            <a:off x="8925849" y="-5178026"/>
            <a:ext cx="244204" cy="18818507"/>
          </a:xfrm>
          <a:prstGeom prst="rect">
            <a:avLst/>
          </a:prstGeom>
        </p:spPr>
      </p:pic>
      <p:pic>
        <p:nvPicPr>
          <p:cNvPr id="23" name="Picture 22" descr="A white double line on a gray background&#10;&#10;Description automatically generated">
            <a:extLst>
              <a:ext uri="{FF2B5EF4-FFF2-40B4-BE49-F238E27FC236}">
                <a16:creationId xmlns:a16="http://schemas.microsoft.com/office/drawing/2014/main" id="{378A8176-3115-B8FB-C0BD-6F549A5E629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4000" cy="6858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754077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6963971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7736852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9159074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Koristi se u raznim industrijama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B1E263-B1EE-10BC-CFB3-42023BDC2430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43FC8-9AB0-3767-D4F8-D0064AE38A33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9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3B1F1F0-2DFB-E06A-2C58-31E04AA3F8F4}"/>
              </a:ext>
            </a:extLst>
          </p:cNvPr>
          <p:cNvSpPr/>
          <p:nvPr/>
        </p:nvSpPr>
        <p:spPr>
          <a:xfrm>
            <a:off x="228600" y="6000416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524E9-74A6-F4D7-28CB-C4F5124886BB}"/>
              </a:ext>
            </a:extLst>
          </p:cNvPr>
          <p:cNvSpPr txBox="1"/>
          <p:nvPr/>
        </p:nvSpPr>
        <p:spPr>
          <a:xfrm>
            <a:off x="513576" y="59084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8B5CA-2A62-6F94-BB18-43F809DD70B1}"/>
              </a:ext>
            </a:extLst>
          </p:cNvPr>
          <p:cNvSpPr txBox="1"/>
          <p:nvPr/>
        </p:nvSpPr>
        <p:spPr>
          <a:xfrm>
            <a:off x="3555192" y="901925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Metoda konačnih elemenata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6CD69-02FA-1F42-1C2D-385F6E1F2D1F}"/>
              </a:ext>
            </a:extLst>
          </p:cNvPr>
          <p:cNvSpPr txBox="1"/>
          <p:nvPr/>
        </p:nvSpPr>
        <p:spPr>
          <a:xfrm>
            <a:off x="3775728" y="1720631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Općenita numerička metoda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38E4-A59E-5D6E-B7D8-1CDE743CF08C}"/>
              </a:ext>
            </a:extLst>
          </p:cNvPr>
          <p:cNvSpPr txBox="1"/>
          <p:nvPr/>
        </p:nvSpPr>
        <p:spPr>
          <a:xfrm>
            <a:off x="3775727" y="2402814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Diskretizacija sustava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set of colorful wrenches&#10;&#10;Description automatically generated">
            <a:extLst>
              <a:ext uri="{FF2B5EF4-FFF2-40B4-BE49-F238E27FC236}">
                <a16:creationId xmlns:a16="http://schemas.microsoft.com/office/drawing/2014/main" id="{949A920C-D1C0-7909-6BDE-A58FA741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19" y="3142854"/>
            <a:ext cx="5345501" cy="3250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F262F-419A-A57C-27FF-F13A4DB1B5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0546BC-1207-3FA5-02D1-1F46F4219615}"/>
              </a:ext>
            </a:extLst>
          </p:cNvPr>
          <p:cNvSpPr txBox="1"/>
          <p:nvPr/>
        </p:nvSpPr>
        <p:spPr>
          <a:xfrm>
            <a:off x="3555190" y="7364350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4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3EFFD-2BB2-61B3-9BAC-21D158987798}"/>
              </a:ext>
            </a:extLst>
          </p:cNvPr>
          <p:cNvSpPr txBox="1"/>
          <p:nvPr/>
        </p:nvSpPr>
        <p:spPr>
          <a:xfrm>
            <a:off x="3555192" y="-5804947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Metoda konačnih elemenata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8C170-F584-28FB-CF0A-308FC6A9D6F7}"/>
              </a:ext>
            </a:extLst>
          </p:cNvPr>
          <p:cNvSpPr txBox="1"/>
          <p:nvPr/>
        </p:nvSpPr>
        <p:spPr>
          <a:xfrm>
            <a:off x="3775728" y="-4986241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Općenita numerička metoda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BDA55-0D0D-2ED0-9C19-3079DD99A510}"/>
              </a:ext>
            </a:extLst>
          </p:cNvPr>
          <p:cNvSpPr txBox="1"/>
          <p:nvPr/>
        </p:nvSpPr>
        <p:spPr>
          <a:xfrm>
            <a:off x="3775727" y="-430405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Diskretizacija sustava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set of colorful wrenches&#10;&#10;Description automatically generated">
            <a:extLst>
              <a:ext uri="{FF2B5EF4-FFF2-40B4-BE49-F238E27FC236}">
                <a16:creationId xmlns:a16="http://schemas.microsoft.com/office/drawing/2014/main" id="{41492D5C-704F-DBD9-8805-F74CC682D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19" y="-3564018"/>
            <a:ext cx="5345501" cy="325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D41AAC-30C6-D2E3-0EA1-9855B846FA05}"/>
              </a:ext>
            </a:extLst>
          </p:cNvPr>
          <p:cNvSpPr txBox="1"/>
          <p:nvPr/>
        </p:nvSpPr>
        <p:spPr>
          <a:xfrm>
            <a:off x="3555190" y="965717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ED1CA1-EA78-78C8-8B0A-B5C61D927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157" y="7159116"/>
            <a:ext cx="4180783" cy="26897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AE8262E-70A7-F069-764E-90FADA4257AD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4E137-0304-93BD-9176-82DA358AB157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7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41AAC-30C6-D2E3-0EA1-9855B846FA05}"/>
              </a:ext>
            </a:extLst>
          </p:cNvPr>
          <p:cNvSpPr txBox="1"/>
          <p:nvPr/>
        </p:nvSpPr>
        <p:spPr>
          <a:xfrm>
            <a:off x="3555190" y="965717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63F9F-377F-18CC-AD9F-56C44487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157" y="1996566"/>
            <a:ext cx="4180783" cy="26897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521B653-E1B5-8238-70DB-3969A922C304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E640E-877E-BC49-E697-56F96D423D20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9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41AAC-30C6-D2E3-0EA1-9855B846FA05}"/>
              </a:ext>
            </a:extLst>
          </p:cNvPr>
          <p:cNvSpPr txBox="1"/>
          <p:nvPr/>
        </p:nvSpPr>
        <p:spPr>
          <a:xfrm>
            <a:off x="3555190" y="965717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63F9F-377F-18CC-AD9F-56C44487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157" y="1996566"/>
            <a:ext cx="4180782" cy="2689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967FDD-7526-36AB-55A1-216FDDD31C9F}"/>
              </a:ext>
            </a:extLst>
          </p:cNvPr>
          <p:cNvSpPr txBox="1"/>
          <p:nvPr/>
        </p:nvSpPr>
        <p:spPr>
          <a:xfrm>
            <a:off x="3555190" y="6858000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76A990-B55C-E343-0EBB-1549E0926505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F7238-6564-0AE6-BD9A-53CE613AE564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87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41AAC-30C6-D2E3-0EA1-9855B846FA05}"/>
              </a:ext>
            </a:extLst>
          </p:cNvPr>
          <p:cNvSpPr txBox="1"/>
          <p:nvPr/>
        </p:nvSpPr>
        <p:spPr>
          <a:xfrm>
            <a:off x="3555190" y="-3961767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63F9F-377F-18CC-AD9F-56C44487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157" y="-2930918"/>
            <a:ext cx="4180782" cy="2689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BEC2F-B232-AD41-4086-561F52C14477}"/>
              </a:ext>
            </a:extLst>
          </p:cNvPr>
          <p:cNvSpPr txBox="1"/>
          <p:nvPr/>
        </p:nvSpPr>
        <p:spPr>
          <a:xfrm>
            <a:off x="3555190" y="954561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CB2B-F3EE-0B82-EA9F-A6E0C8E6C3D2}"/>
              </a:ext>
            </a:extLst>
          </p:cNvPr>
          <p:cNvSpPr txBox="1"/>
          <p:nvPr/>
        </p:nvSpPr>
        <p:spPr>
          <a:xfrm>
            <a:off x="3775727" y="7005415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Probni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8E53A-C2FE-EE5E-E07E-DB94480E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404" y="8056418"/>
            <a:ext cx="3992287" cy="214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D6C91-D4DA-5AFC-4355-4032B8CDDEEF}"/>
              </a:ext>
            </a:extLst>
          </p:cNvPr>
          <p:cNvSpPr txBox="1"/>
          <p:nvPr/>
        </p:nvSpPr>
        <p:spPr>
          <a:xfrm>
            <a:off x="3775727" y="7466902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Silicij i staklo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6B61B2-6F54-0795-C9BD-6600F602B506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56801-2B8F-F423-9F7B-24B2AF25218E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92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41AAC-30C6-D2E3-0EA1-9855B846FA05}"/>
              </a:ext>
            </a:extLst>
          </p:cNvPr>
          <p:cNvSpPr txBox="1"/>
          <p:nvPr/>
        </p:nvSpPr>
        <p:spPr>
          <a:xfrm>
            <a:off x="3555190" y="-3961767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63F9F-377F-18CC-AD9F-56C44487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157" y="-2930918"/>
            <a:ext cx="4180782" cy="2689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BEC2F-B232-AD41-4086-561F52C14477}"/>
              </a:ext>
            </a:extLst>
          </p:cNvPr>
          <p:cNvSpPr txBox="1"/>
          <p:nvPr/>
        </p:nvSpPr>
        <p:spPr>
          <a:xfrm>
            <a:off x="3555190" y="954561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CB2B-F3EE-0B82-EA9F-A6E0C8E6C3D2}"/>
              </a:ext>
            </a:extLst>
          </p:cNvPr>
          <p:cNvSpPr txBox="1"/>
          <p:nvPr/>
        </p:nvSpPr>
        <p:spPr>
          <a:xfrm>
            <a:off x="3775727" y="1728565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Probni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8E53A-C2FE-EE5E-E07E-DB94480E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404" y="8056418"/>
            <a:ext cx="3992287" cy="214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D6C91-D4DA-5AFC-4355-4032B8CDDEEF}"/>
              </a:ext>
            </a:extLst>
          </p:cNvPr>
          <p:cNvSpPr txBox="1"/>
          <p:nvPr/>
        </p:nvSpPr>
        <p:spPr>
          <a:xfrm>
            <a:off x="3775727" y="7466902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Silicij i staklo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A58BA0-38E3-0767-0091-5F52D9BC2955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55A28-5299-7CC9-0CA6-4956B41C0ED0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19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41AAC-30C6-D2E3-0EA1-9855B846FA05}"/>
              </a:ext>
            </a:extLst>
          </p:cNvPr>
          <p:cNvSpPr txBox="1"/>
          <p:nvPr/>
        </p:nvSpPr>
        <p:spPr>
          <a:xfrm>
            <a:off x="3555190" y="-3961767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63F9F-377F-18CC-AD9F-56C44487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157" y="-2930918"/>
            <a:ext cx="4180782" cy="2689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BEC2F-B232-AD41-4086-561F52C14477}"/>
              </a:ext>
            </a:extLst>
          </p:cNvPr>
          <p:cNvSpPr txBox="1"/>
          <p:nvPr/>
        </p:nvSpPr>
        <p:spPr>
          <a:xfrm>
            <a:off x="3555190" y="954561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CB2B-F3EE-0B82-EA9F-A6E0C8E6C3D2}"/>
              </a:ext>
            </a:extLst>
          </p:cNvPr>
          <p:cNvSpPr txBox="1"/>
          <p:nvPr/>
        </p:nvSpPr>
        <p:spPr>
          <a:xfrm>
            <a:off x="3775727" y="1728565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Probni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8E53A-C2FE-EE5E-E07E-DB94480E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404" y="8056418"/>
            <a:ext cx="3992287" cy="214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D6C91-D4DA-5AFC-4355-4032B8CDDEEF}"/>
              </a:ext>
            </a:extLst>
          </p:cNvPr>
          <p:cNvSpPr txBox="1"/>
          <p:nvPr/>
        </p:nvSpPr>
        <p:spPr>
          <a:xfrm>
            <a:off x="3775727" y="2190230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Silicij i staklo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2763F7-8B4B-3F90-6DD4-5869B8780AAA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03881-B9DD-1C67-DE4D-003DA76B6811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20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41AAC-30C6-D2E3-0EA1-9855B846FA05}"/>
              </a:ext>
            </a:extLst>
          </p:cNvPr>
          <p:cNvSpPr txBox="1"/>
          <p:nvPr/>
        </p:nvSpPr>
        <p:spPr>
          <a:xfrm>
            <a:off x="3555190" y="-3961767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Geometrija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063F9F-377F-18CC-AD9F-56C44487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157" y="-2930918"/>
            <a:ext cx="4180782" cy="26897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BEC2F-B232-AD41-4086-561F52C14477}"/>
              </a:ext>
            </a:extLst>
          </p:cNvPr>
          <p:cNvSpPr txBox="1"/>
          <p:nvPr/>
        </p:nvSpPr>
        <p:spPr>
          <a:xfrm>
            <a:off x="3555190" y="954561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CB2B-F3EE-0B82-EA9F-A6E0C8E6C3D2}"/>
              </a:ext>
            </a:extLst>
          </p:cNvPr>
          <p:cNvSpPr txBox="1"/>
          <p:nvPr/>
        </p:nvSpPr>
        <p:spPr>
          <a:xfrm>
            <a:off x="3775727" y="1728565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Probni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8E53A-C2FE-EE5E-E07E-DB94480E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404" y="2704304"/>
            <a:ext cx="3992287" cy="214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D6C91-D4DA-5AFC-4355-4032B8CDDEEF}"/>
              </a:ext>
            </a:extLst>
          </p:cNvPr>
          <p:cNvSpPr txBox="1"/>
          <p:nvPr/>
        </p:nvSpPr>
        <p:spPr>
          <a:xfrm>
            <a:off x="3775727" y="2190230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Silicij i staklo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943A6-7982-B98D-6F88-3FAE2A0E51F5}"/>
              </a:ext>
            </a:extLst>
          </p:cNvPr>
          <p:cNvSpPr txBox="1"/>
          <p:nvPr/>
        </p:nvSpPr>
        <p:spPr>
          <a:xfrm>
            <a:off x="3550404" y="7271667"/>
            <a:ext cx="3940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Diskretizacija sustava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FCDD05-F2DE-4518-33AA-E8B6AEF1E5EA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6B8D9-34E2-27F9-8210-EA3B5A2415E8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8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BEC2F-B232-AD41-4086-561F52C14477}"/>
              </a:ext>
            </a:extLst>
          </p:cNvPr>
          <p:cNvSpPr txBox="1"/>
          <p:nvPr/>
        </p:nvSpPr>
        <p:spPr>
          <a:xfrm>
            <a:off x="3555190" y="-4300502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CB2B-F3EE-0B82-EA9F-A6E0C8E6C3D2}"/>
              </a:ext>
            </a:extLst>
          </p:cNvPr>
          <p:cNvSpPr txBox="1"/>
          <p:nvPr/>
        </p:nvSpPr>
        <p:spPr>
          <a:xfrm>
            <a:off x="3775727" y="-352649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Probni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8E53A-C2FE-EE5E-E07E-DB94480E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404" y="-2550759"/>
            <a:ext cx="3992287" cy="214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D6C91-D4DA-5AFC-4355-4032B8CDDEEF}"/>
              </a:ext>
            </a:extLst>
          </p:cNvPr>
          <p:cNvSpPr txBox="1"/>
          <p:nvPr/>
        </p:nvSpPr>
        <p:spPr>
          <a:xfrm>
            <a:off x="3775727" y="-3064833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Silicij i staklo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90438-9E93-2D26-3A1C-335BFBB74560}"/>
              </a:ext>
            </a:extLst>
          </p:cNvPr>
          <p:cNvSpPr txBox="1"/>
          <p:nvPr/>
        </p:nvSpPr>
        <p:spPr>
          <a:xfrm>
            <a:off x="3707590" y="1004217"/>
            <a:ext cx="3940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Diskretizacija sustava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ack and white rectangular object with numbers&#10;&#10;Description automatically generated">
            <a:extLst>
              <a:ext uri="{FF2B5EF4-FFF2-40B4-BE49-F238E27FC236}">
                <a16:creationId xmlns:a16="http://schemas.microsoft.com/office/drawing/2014/main" id="{BC65724E-87E6-5B2A-3688-362C4F97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21" y="7047300"/>
            <a:ext cx="6096851" cy="1219370"/>
          </a:xfrm>
          <a:prstGeom prst="rect">
            <a:avLst/>
          </a:prstGeom>
        </p:spPr>
      </p:pic>
      <p:pic>
        <p:nvPicPr>
          <p:cNvPr id="17" name="Picture 1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75F3-5A60-17A6-E827-4F91B3F98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37" y="8497160"/>
            <a:ext cx="4547807" cy="310357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3A5BE06-A181-0303-B4A0-0590B31A2075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6EBEE-1D42-6F6F-985E-E1914048BF8A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86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BEC2F-B232-AD41-4086-561F52C14477}"/>
              </a:ext>
            </a:extLst>
          </p:cNvPr>
          <p:cNvSpPr txBox="1"/>
          <p:nvPr/>
        </p:nvSpPr>
        <p:spPr>
          <a:xfrm>
            <a:off x="3555190" y="-4300502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CB2B-F3EE-0B82-EA9F-A6E0C8E6C3D2}"/>
              </a:ext>
            </a:extLst>
          </p:cNvPr>
          <p:cNvSpPr txBox="1"/>
          <p:nvPr/>
        </p:nvSpPr>
        <p:spPr>
          <a:xfrm>
            <a:off x="3775727" y="-352649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Probni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8E53A-C2FE-EE5E-E07E-DB94480E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404" y="-2550759"/>
            <a:ext cx="3992287" cy="214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D6C91-D4DA-5AFC-4355-4032B8CDDEEF}"/>
              </a:ext>
            </a:extLst>
          </p:cNvPr>
          <p:cNvSpPr txBox="1"/>
          <p:nvPr/>
        </p:nvSpPr>
        <p:spPr>
          <a:xfrm>
            <a:off x="3775727" y="-3064833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Silicij i staklo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90438-9E93-2D26-3A1C-335BFBB74560}"/>
              </a:ext>
            </a:extLst>
          </p:cNvPr>
          <p:cNvSpPr txBox="1"/>
          <p:nvPr/>
        </p:nvSpPr>
        <p:spPr>
          <a:xfrm>
            <a:off x="3707590" y="1004217"/>
            <a:ext cx="3940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Diskretizacija sustava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ack and white rectangular object with numbers&#10;&#10;Description automatically generated">
            <a:extLst>
              <a:ext uri="{FF2B5EF4-FFF2-40B4-BE49-F238E27FC236}">
                <a16:creationId xmlns:a16="http://schemas.microsoft.com/office/drawing/2014/main" id="{BC65724E-87E6-5B2A-3688-362C4F97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21" y="1748945"/>
            <a:ext cx="6096851" cy="1219370"/>
          </a:xfrm>
          <a:prstGeom prst="rect">
            <a:avLst/>
          </a:prstGeom>
        </p:spPr>
      </p:pic>
      <p:pic>
        <p:nvPicPr>
          <p:cNvPr id="17" name="Picture 1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75F3-5A60-17A6-E827-4F91B3F98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37" y="8497160"/>
            <a:ext cx="4547807" cy="310357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7EB0EDE-634C-604A-1612-35007B04228C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E1B4C-ECC6-6EB8-C530-90C547998323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45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901925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7008806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843102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B391B6-57D3-E43F-4BF4-D1A1F4248363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4552A-4229-A976-15FA-A1210988AA4F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9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BEC2F-B232-AD41-4086-561F52C14477}"/>
              </a:ext>
            </a:extLst>
          </p:cNvPr>
          <p:cNvSpPr txBox="1"/>
          <p:nvPr/>
        </p:nvSpPr>
        <p:spPr>
          <a:xfrm>
            <a:off x="3555190" y="-4300502"/>
            <a:ext cx="3127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Materijal uzorka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CB2B-F3EE-0B82-EA9F-A6E0C8E6C3D2}"/>
              </a:ext>
            </a:extLst>
          </p:cNvPr>
          <p:cNvSpPr txBox="1"/>
          <p:nvPr/>
        </p:nvSpPr>
        <p:spPr>
          <a:xfrm>
            <a:off x="3775727" y="-352649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Probni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8E53A-C2FE-EE5E-E07E-DB94480E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404" y="-2550759"/>
            <a:ext cx="3992287" cy="2144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D6C91-D4DA-5AFC-4355-4032B8CDDEEF}"/>
              </a:ext>
            </a:extLst>
          </p:cNvPr>
          <p:cNvSpPr txBox="1"/>
          <p:nvPr/>
        </p:nvSpPr>
        <p:spPr>
          <a:xfrm>
            <a:off x="3775727" y="-3064833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Silicij i staklo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90438-9E93-2D26-3A1C-335BFBB74560}"/>
              </a:ext>
            </a:extLst>
          </p:cNvPr>
          <p:cNvSpPr txBox="1"/>
          <p:nvPr/>
        </p:nvSpPr>
        <p:spPr>
          <a:xfrm>
            <a:off x="3707590" y="1004217"/>
            <a:ext cx="3940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Diskretizacija sustava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ack and white rectangular object with numbers&#10;&#10;Description automatically generated">
            <a:extLst>
              <a:ext uri="{FF2B5EF4-FFF2-40B4-BE49-F238E27FC236}">
                <a16:creationId xmlns:a16="http://schemas.microsoft.com/office/drawing/2014/main" id="{BC65724E-87E6-5B2A-3688-362C4F97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21" y="1748945"/>
            <a:ext cx="6096851" cy="1219370"/>
          </a:xfrm>
          <a:prstGeom prst="rect">
            <a:avLst/>
          </a:prstGeom>
        </p:spPr>
      </p:pic>
      <p:pic>
        <p:nvPicPr>
          <p:cNvPr id="17" name="Picture 1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75F3-5A60-17A6-E827-4F91B3F98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37" y="3428999"/>
            <a:ext cx="4547807" cy="3103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CA7BC6-4312-7D7F-1A57-DBEA95D0D05F}"/>
              </a:ext>
            </a:extLst>
          </p:cNvPr>
          <p:cNvSpPr txBox="1"/>
          <p:nvPr/>
        </p:nvSpPr>
        <p:spPr>
          <a:xfrm>
            <a:off x="3707590" y="7043429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number on a grey background&#10;&#10;Description automatically generated">
            <a:extLst>
              <a:ext uri="{FF2B5EF4-FFF2-40B4-BE49-F238E27FC236}">
                <a16:creationId xmlns:a16="http://schemas.microsoft.com/office/drawing/2014/main" id="{FC129B34-2670-1C91-1342-5888DA922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7597427"/>
            <a:ext cx="6095238" cy="77142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211327B-4A24-60BD-9A5B-F1741F427236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BC852-8A78-E228-1D40-BAAD20337D3D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6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90438-9E93-2D26-3A1C-335BFBB74560}"/>
              </a:ext>
            </a:extLst>
          </p:cNvPr>
          <p:cNvSpPr txBox="1"/>
          <p:nvPr/>
        </p:nvSpPr>
        <p:spPr>
          <a:xfrm>
            <a:off x="3707590" y="-5672022"/>
            <a:ext cx="3940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Diskretizacija sustava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ack and white rectangular object with numbers&#10;&#10;Description automatically generated">
            <a:extLst>
              <a:ext uri="{FF2B5EF4-FFF2-40B4-BE49-F238E27FC236}">
                <a16:creationId xmlns:a16="http://schemas.microsoft.com/office/drawing/2014/main" id="{BC65724E-87E6-5B2A-3688-362C4F97F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21" y="-4927294"/>
            <a:ext cx="6096851" cy="1219370"/>
          </a:xfrm>
          <a:prstGeom prst="rect">
            <a:avLst/>
          </a:prstGeom>
        </p:spPr>
      </p:pic>
      <p:pic>
        <p:nvPicPr>
          <p:cNvPr id="17" name="Picture 1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75F3-5A60-17A6-E827-4F91B3F98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37" y="-3247240"/>
            <a:ext cx="4547807" cy="3103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55" y="7735735"/>
            <a:ext cx="5539244" cy="65457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701071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8653667"/>
            <a:ext cx="1385466" cy="287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023D40-BA24-1F68-5B5D-DE07AF03D57D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F2955-FDD8-8F01-73CC-2B8ABA60E937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42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90438-9E93-2D26-3A1C-335BFBB74560}"/>
              </a:ext>
            </a:extLst>
          </p:cNvPr>
          <p:cNvSpPr txBox="1"/>
          <p:nvPr/>
        </p:nvSpPr>
        <p:spPr>
          <a:xfrm>
            <a:off x="3707590" y="-5672022"/>
            <a:ext cx="3940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Diskretizacija sustava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ack and white rectangular object with numbers&#10;&#10;Description automatically generated">
            <a:extLst>
              <a:ext uri="{FF2B5EF4-FFF2-40B4-BE49-F238E27FC236}">
                <a16:creationId xmlns:a16="http://schemas.microsoft.com/office/drawing/2014/main" id="{BC65724E-87E6-5B2A-3688-362C4F97F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21" y="-4927294"/>
            <a:ext cx="6096851" cy="1219370"/>
          </a:xfrm>
          <a:prstGeom prst="rect">
            <a:avLst/>
          </a:prstGeom>
        </p:spPr>
      </p:pic>
      <p:pic>
        <p:nvPicPr>
          <p:cNvPr id="17" name="Picture 16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75F3-5A60-17A6-E827-4F91B3F98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37" y="-3247240"/>
            <a:ext cx="4547807" cy="3103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55" y="7735735"/>
            <a:ext cx="5539244" cy="65457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2817860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8653667"/>
            <a:ext cx="1385466" cy="287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8B39423-B2D3-0EB2-A147-BB17F0A41F5B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78ED1-718E-9862-0513-541C1A044426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73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55" y="3648925"/>
            <a:ext cx="5539244" cy="65457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2817860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4466773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59A9B9-859D-C45D-E1D5-64A8CEC65092}"/>
              </a:ext>
            </a:extLst>
          </p:cNvPr>
          <p:cNvSpPr txBox="1"/>
          <p:nvPr/>
        </p:nvSpPr>
        <p:spPr>
          <a:xfrm>
            <a:off x="3689486" y="7020237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E0B7DC-4EAD-95BC-57EB-D573CB61F493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6DC3C-4673-17BE-0870-9D17500DD393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07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689486" y="2967334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75954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86" y="8201315"/>
            <a:ext cx="3995858" cy="10259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24088C-D993-1D93-15A2-1AD8241D5C90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AC6BD-0C0A-A10E-236B-C839A550DF6E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1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689486" y="2967334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3654117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86" y="7055880"/>
            <a:ext cx="3995858" cy="1025964"/>
          </a:xfrm>
          <a:prstGeom prst="rect">
            <a:avLst/>
          </a:prstGeom>
        </p:spPr>
      </p:pic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6C473739-D2C2-117D-C49C-AB8E72664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39695" y="8262221"/>
            <a:ext cx="3007864" cy="77160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780205-87F7-F4B3-5A5D-5DA592B30455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635D3-B1F8-483B-CCBA-30A401AD16C0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4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689486" y="2967334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3654117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86" y="4161865"/>
            <a:ext cx="3995858" cy="1025964"/>
          </a:xfrm>
          <a:prstGeom prst="rect">
            <a:avLst/>
          </a:prstGeom>
        </p:spPr>
      </p:pic>
      <p:pic>
        <p:nvPicPr>
          <p:cNvPr id="8" name="Picture 7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01D47C68-7701-9583-2821-2BD16EE1D1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5506480"/>
            <a:ext cx="3007864" cy="771605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4E0F25BB-5FEF-10C4-C18A-F7E936E85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00" y="7024424"/>
            <a:ext cx="3406566" cy="2193980"/>
          </a:xfrm>
          <a:prstGeom prst="rect">
            <a:avLst/>
          </a:prstGeom>
        </p:spPr>
      </p:pic>
      <p:pic>
        <p:nvPicPr>
          <p:cNvPr id="14" name="Picture 13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DDFE880E-E452-3DCB-B7AE-B7BBE130B1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66" y="6858000"/>
            <a:ext cx="2815893" cy="25268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1B6221C-E61F-0E09-4B3D-34B667AF67A6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C1C9BB-3E0B-5962-3D6E-B84452E893D6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62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66" y="3225307"/>
            <a:ext cx="2815893" cy="2526828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00" y="3391731"/>
            <a:ext cx="3406566" cy="21939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30221" y="-1325461"/>
            <a:ext cx="6095236" cy="38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34220B-756C-FA5B-5856-F7B1A8848FB5}"/>
              </a:ext>
            </a:extLst>
          </p:cNvPr>
          <p:cNvSpPr txBox="1"/>
          <p:nvPr/>
        </p:nvSpPr>
        <p:spPr>
          <a:xfrm>
            <a:off x="3689486" y="6800657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59B457-C0DA-559F-9C0A-8FDF9ADDF12C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AE97A-315E-F9BD-954B-390C74C99A9B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85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30221" y="-1325461"/>
            <a:ext cx="6095236" cy="38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2967334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6908203"/>
            <a:ext cx="1562100" cy="1057275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8352811"/>
            <a:ext cx="2343150" cy="8763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6589CD8-1893-B8F5-EEB7-CB5F7E7AB0C9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00A516-46CA-1EA9-C7D2-53C85CD16E8B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25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30221" y="-1325461"/>
            <a:ext cx="6095236" cy="38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2967334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3680675"/>
            <a:ext cx="1562100" cy="1057275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8352811"/>
            <a:ext cx="2343150" cy="8763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3613395-0EDA-8A8C-EC06-B9B2B9D96940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CA1331-F15E-8325-C491-A437DBC5F6BE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16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901925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1674806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716102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CADFF2-2664-BCFB-7C48-6BBE1B38DD6F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3BAB7-11BF-8E62-DF1D-C44EC873FE70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2967334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5197110"/>
            <a:ext cx="2343150" cy="8763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3680675"/>
            <a:ext cx="1562100" cy="1057275"/>
          </a:xfrm>
          <a:prstGeom prst="rect">
            <a:avLst/>
          </a:prstGeom>
        </p:spPr>
      </p:pic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30221" y="-1325461"/>
            <a:ext cx="6095236" cy="38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266F69-833E-6379-2C56-3AEF4C83A288}"/>
              </a:ext>
            </a:extLst>
          </p:cNvPr>
          <p:cNvSpPr txBox="1"/>
          <p:nvPr/>
        </p:nvSpPr>
        <p:spPr>
          <a:xfrm>
            <a:off x="3689486" y="6858000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Vezanje deformacije geometrije na prijenos topline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DC45C5-0733-E20A-BDEE-3201D7769620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621A73-D535-F12C-0DA1-E94CA91C3925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2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-83098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1398791"/>
            <a:ext cx="2343150" cy="8763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-117644"/>
            <a:ext cx="1562100" cy="1057275"/>
          </a:xfrm>
          <a:prstGeom prst="rect">
            <a:avLst/>
          </a:prstGeom>
        </p:spPr>
      </p:pic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30221" y="-1325461"/>
            <a:ext cx="6095236" cy="385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654545-1AFE-840A-4DCD-37D8B77C7E4E}"/>
              </a:ext>
            </a:extLst>
          </p:cNvPr>
          <p:cNvSpPr txBox="1"/>
          <p:nvPr/>
        </p:nvSpPr>
        <p:spPr>
          <a:xfrm>
            <a:off x="3689486" y="2967334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Vezanje deformacije geometrije na prijenos topline</a:t>
            </a:r>
          </a:p>
        </p:txBody>
      </p: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AB5716-51F1-E20F-BF9B-1BD75A3AC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74" y="7656278"/>
            <a:ext cx="2988528" cy="894337"/>
          </a:xfrm>
          <a:prstGeom prst="rect">
            <a:avLst/>
          </a:prstGeom>
        </p:spPr>
      </p:pic>
      <p:pic>
        <p:nvPicPr>
          <p:cNvPr id="26" name="Picture 25" descr="A graph with a line going up&#10;&#10;Description automatically generated">
            <a:extLst>
              <a:ext uri="{FF2B5EF4-FFF2-40B4-BE49-F238E27FC236}">
                <a16:creationId xmlns:a16="http://schemas.microsoft.com/office/drawing/2014/main" id="{061C0E2A-6F6E-B340-6FA2-483736C03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02" y="6979682"/>
            <a:ext cx="3101720" cy="232629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9557682-22D2-B4EC-3DED-59E1B828D599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2CD92-31E7-C310-3C57-88981B89D849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AB5716-51F1-E20F-BF9B-1BD75A3AC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0" y="4719485"/>
            <a:ext cx="2988528" cy="894337"/>
          </a:xfrm>
          <a:prstGeom prst="rect">
            <a:avLst/>
          </a:prstGeom>
        </p:spPr>
      </p:pic>
      <p:pic>
        <p:nvPicPr>
          <p:cNvPr id="26" name="Picture 25" descr="A graph with a line going up&#10;&#10;Description automatically generated">
            <a:extLst>
              <a:ext uri="{FF2B5EF4-FFF2-40B4-BE49-F238E27FC236}">
                <a16:creationId xmlns:a16="http://schemas.microsoft.com/office/drawing/2014/main" id="{061C0E2A-6F6E-B340-6FA2-483736C03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98" y="4042889"/>
            <a:ext cx="3101720" cy="2326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-83098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1398791"/>
            <a:ext cx="2343150" cy="8763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-117644"/>
            <a:ext cx="1562100" cy="1057275"/>
          </a:xfrm>
          <a:prstGeom prst="rect">
            <a:avLst/>
          </a:prstGeom>
        </p:spPr>
      </p:pic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1281102"/>
            <a:ext cx="6095236" cy="5033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4E4470B-DD75-6A82-526D-CFFCC5A1775C}"/>
              </a:ext>
            </a:extLst>
          </p:cNvPr>
          <p:cNvSpPr txBox="1"/>
          <p:nvPr/>
        </p:nvSpPr>
        <p:spPr>
          <a:xfrm>
            <a:off x="3689486" y="2967334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Vezanje deformacije geometrije na prijenos topline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4A22ED-0788-015A-0028-080875517F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69" y="7586331"/>
            <a:ext cx="3991324" cy="6803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18F86A-FC15-98FE-9D07-AB78A1DE28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72" y="6889084"/>
            <a:ext cx="2095500" cy="4191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AA3DC3E-CC57-7984-58E1-00DD45D731B2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16F61-3AEA-1E63-64FB-5CDB4087654E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58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raph with a line going up&#10;&#10;Description automatically generated">
            <a:extLst>
              <a:ext uri="{FF2B5EF4-FFF2-40B4-BE49-F238E27FC236}">
                <a16:creationId xmlns:a16="http://schemas.microsoft.com/office/drawing/2014/main" id="{061C0E2A-6F6E-B340-6FA2-483736C03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08" y="-372299"/>
            <a:ext cx="3015110" cy="2261333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AB5716-51F1-E20F-BF9B-1BD75A3AC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8" y="304298"/>
            <a:ext cx="2905079" cy="86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-83098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1398791"/>
            <a:ext cx="2343150" cy="8763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-117644"/>
            <a:ext cx="1562100" cy="1057275"/>
          </a:xfrm>
          <a:prstGeom prst="rect">
            <a:avLst/>
          </a:prstGeom>
        </p:spPr>
      </p:pic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1281102"/>
            <a:ext cx="6095236" cy="5033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0E6B45-0B22-6C86-A6B0-D3C262D0653B}"/>
              </a:ext>
            </a:extLst>
          </p:cNvPr>
          <p:cNvSpPr txBox="1"/>
          <p:nvPr/>
        </p:nvSpPr>
        <p:spPr>
          <a:xfrm>
            <a:off x="3689486" y="2967334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Vezanje deformacije geometrije na prijenos topline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5E678C-BD8D-D67A-99AB-34F6E41C6E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69" y="4699374"/>
            <a:ext cx="3991324" cy="6803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4E9C48-9016-B0C0-3D65-C281F8F2BA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72" y="4002127"/>
            <a:ext cx="2095500" cy="419100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D0C765-F6E1-9641-D5C9-A217EFF96C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89" y="7103528"/>
            <a:ext cx="1933575" cy="85725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F348223-BE07-9E67-1E50-698E442D5B72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153DB0-DAAD-DB97-4A9D-D068A76A91EF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12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D0E6B45-0B22-6C86-A6B0-D3C262D0653B}"/>
              </a:ext>
            </a:extLst>
          </p:cNvPr>
          <p:cNvSpPr txBox="1"/>
          <p:nvPr/>
        </p:nvSpPr>
        <p:spPr>
          <a:xfrm>
            <a:off x="3689486" y="2967334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Vezanje deformacije geometrije na prijenos topline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5E678C-BD8D-D67A-99AB-34F6E41C6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69" y="4699374"/>
            <a:ext cx="3991324" cy="6803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4E9C48-9016-B0C0-3D65-C281F8F2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72" y="4002127"/>
            <a:ext cx="2095500" cy="419100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D67274-49FF-28B3-765F-CFA91C62F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89" y="5618677"/>
            <a:ext cx="1933575" cy="857250"/>
          </a:xfrm>
          <a:prstGeom prst="rect">
            <a:avLst/>
          </a:prstGeom>
        </p:spPr>
      </p:pic>
      <p:pic>
        <p:nvPicPr>
          <p:cNvPr id="26" name="Picture 25" descr="A graph with a line going up&#10;&#10;Description automatically generated">
            <a:extLst>
              <a:ext uri="{FF2B5EF4-FFF2-40B4-BE49-F238E27FC236}">
                <a16:creationId xmlns:a16="http://schemas.microsoft.com/office/drawing/2014/main" id="{061C0E2A-6F6E-B340-6FA2-483736C03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08" y="-372299"/>
            <a:ext cx="3015110" cy="2261333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AB5716-51F1-E20F-BF9B-1BD75A3AC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8" y="304298"/>
            <a:ext cx="2905079" cy="86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-83098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1398791"/>
            <a:ext cx="2343150" cy="8763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-117644"/>
            <a:ext cx="1562100" cy="1057275"/>
          </a:xfrm>
          <a:prstGeom prst="rect">
            <a:avLst/>
          </a:prstGeom>
        </p:spPr>
      </p:pic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1281102"/>
            <a:ext cx="6095236" cy="383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87E104-C4B9-31A9-765D-303CCE089EA9}"/>
              </a:ext>
            </a:extLst>
          </p:cNvPr>
          <p:cNvSpPr txBox="1"/>
          <p:nvPr/>
        </p:nvSpPr>
        <p:spPr>
          <a:xfrm>
            <a:off x="3720906" y="6858000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52E45E-D37B-5197-93D8-4F1C6684E831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A78A28-7769-BC67-76DC-344618BF633E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92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D0E6B45-0B22-6C86-A6B0-D3C262D0653B}"/>
              </a:ext>
            </a:extLst>
          </p:cNvPr>
          <p:cNvSpPr txBox="1"/>
          <p:nvPr/>
        </p:nvSpPr>
        <p:spPr>
          <a:xfrm>
            <a:off x="3596704" y="-1067104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Vezanje deformacije geometrije na prijenos topline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5E678C-BD8D-D67A-99AB-34F6E41C6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87" y="664936"/>
            <a:ext cx="3991324" cy="6803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4E9C48-9016-B0C0-3D65-C281F8F2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90" y="-32311"/>
            <a:ext cx="2095500" cy="419100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D67274-49FF-28B3-765F-CFA91C62F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07" y="1584239"/>
            <a:ext cx="1933575" cy="857250"/>
          </a:xfrm>
          <a:prstGeom prst="rect">
            <a:avLst/>
          </a:prstGeom>
        </p:spPr>
      </p:pic>
      <p:pic>
        <p:nvPicPr>
          <p:cNvPr id="26" name="Picture 25" descr="A graph with a line going up&#10;&#10;Description automatically generated">
            <a:extLst>
              <a:ext uri="{FF2B5EF4-FFF2-40B4-BE49-F238E27FC236}">
                <a16:creationId xmlns:a16="http://schemas.microsoft.com/office/drawing/2014/main" id="{061C0E2A-6F6E-B340-6FA2-483736C03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08" y="-372299"/>
            <a:ext cx="3015110" cy="2261333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AB5716-51F1-E20F-BF9B-1BD75A3AC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8" y="304298"/>
            <a:ext cx="2905079" cy="86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-83098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1398791"/>
            <a:ext cx="2343150" cy="8763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-117644"/>
            <a:ext cx="1562100" cy="1057275"/>
          </a:xfrm>
          <a:prstGeom prst="rect">
            <a:avLst/>
          </a:prstGeom>
        </p:spPr>
      </p:pic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97697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131273"/>
            <a:ext cx="3270958" cy="2106642"/>
          </a:xfrm>
          <a:prstGeom prst="rect">
            <a:avLst/>
          </a:prstGeom>
        </p:spPr>
      </p:pic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21471" y="179320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18" y="1862600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07590" y="195905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2144404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707590" y="2007282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1979988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1843712"/>
            <a:ext cx="2660158" cy="6830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2879287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5C83CE9-044C-B343-88B6-F4B58FA011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836" y="7012074"/>
            <a:ext cx="3525821" cy="22620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1281102"/>
            <a:ext cx="6095236" cy="383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9218D-F047-DD49-F270-E081DABCB209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4852EC-5777-6C3D-CDEB-FC1EFF7057AF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11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5C83CE9-044C-B343-88B6-F4B58FA01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836" y="3822166"/>
            <a:ext cx="3525821" cy="2262086"/>
          </a:xfrm>
          <a:prstGeom prst="rect">
            <a:avLst/>
          </a:prstGeom>
        </p:spPr>
      </p:pic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-5042936"/>
            <a:ext cx="6095238" cy="771429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5E678C-BD8D-D67A-99AB-34F6E41C6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87" y="-1517678"/>
            <a:ext cx="3991324" cy="6803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4E9C48-9016-B0C0-3D65-C281F8F2B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90" y="-1248120"/>
            <a:ext cx="2095500" cy="419100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8D67274-49FF-28B3-765F-CFA91C62F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07" y="-2145133"/>
            <a:ext cx="1933575" cy="857250"/>
          </a:xfrm>
          <a:prstGeom prst="rect">
            <a:avLst/>
          </a:prstGeom>
        </p:spPr>
      </p:pic>
      <p:pic>
        <p:nvPicPr>
          <p:cNvPr id="26" name="Picture 25" descr="A graph with a line going up&#10;&#10;Description automatically generated">
            <a:extLst>
              <a:ext uri="{FF2B5EF4-FFF2-40B4-BE49-F238E27FC236}">
                <a16:creationId xmlns:a16="http://schemas.microsoft.com/office/drawing/2014/main" id="{061C0E2A-6F6E-B340-6FA2-483736C03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08" y="-2729361"/>
            <a:ext cx="3015110" cy="2261333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AB5716-51F1-E20F-BF9B-1BD75A3AC7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8" y="-2052764"/>
            <a:ext cx="2905079" cy="869364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C11122-8C18-0B6A-88CA-4D279F8CB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86" y="-1947818"/>
            <a:ext cx="2343150" cy="8763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70F3FD-6CDB-A9E2-44BC-AC36F59404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1" y="-1753240"/>
            <a:ext cx="1562100" cy="1057275"/>
          </a:xfrm>
          <a:prstGeom prst="rect">
            <a:avLst/>
          </a:prstGeom>
        </p:spPr>
      </p:pic>
      <p:pic>
        <p:nvPicPr>
          <p:cNvPr id="16" name="Picture 15" descr="A graph with a square in the middle&#10;&#10;Description automatically generated">
            <a:extLst>
              <a:ext uri="{FF2B5EF4-FFF2-40B4-BE49-F238E27FC236}">
                <a16:creationId xmlns:a16="http://schemas.microsoft.com/office/drawing/2014/main" id="{91AA2C55-0701-B6EF-F4CB-8B051383D8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72" y="-2639390"/>
            <a:ext cx="2703798" cy="2426240"/>
          </a:xfrm>
          <a:prstGeom prst="rect">
            <a:avLst/>
          </a:prstGeom>
        </p:spPr>
      </p:pic>
      <p:pic>
        <p:nvPicPr>
          <p:cNvPr id="11" name="Picture 10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A1A1F3C1-F9E6-9B3B-2AFC-7B7391A80B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9" y="-2472966"/>
            <a:ext cx="3270958" cy="2106642"/>
          </a:xfrm>
          <a:prstGeom prst="rect">
            <a:avLst/>
          </a:prstGeom>
        </p:spPr>
      </p:pic>
      <p:pic>
        <p:nvPicPr>
          <p:cNvPr id="4" name="Picture 3" descr="A white rectangular box with black numbers and black text&#10;&#10;Description automatically generated with medium confidence">
            <a:extLst>
              <a:ext uri="{FF2B5EF4-FFF2-40B4-BE49-F238E27FC236}">
                <a16:creationId xmlns:a16="http://schemas.microsoft.com/office/drawing/2014/main" id="{7D1CCA46-0B28-427C-9A01-D0A5C78E04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9"/>
          <a:stretch/>
        </p:blipFill>
        <p:spPr>
          <a:xfrm>
            <a:off x="3794653" y="-1966422"/>
            <a:ext cx="2924273" cy="750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FFFD43-49BF-D8D3-961B-6D231071CC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4" y="-1785186"/>
            <a:ext cx="5539244" cy="65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39229B-F431-D28B-695B-E12298459100}"/>
              </a:ext>
            </a:extLst>
          </p:cNvPr>
          <p:cNvSpPr txBox="1"/>
          <p:nvPr/>
        </p:nvSpPr>
        <p:spPr>
          <a:xfrm>
            <a:off x="3720906" y="-1212870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topline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EDA7D6-3B25-DBD9-E015-91E913E58B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47" y="-673389"/>
            <a:ext cx="1385466" cy="287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DFB7B-7CE4-8082-3171-EBC0CF62EA4C}"/>
              </a:ext>
            </a:extLst>
          </p:cNvPr>
          <p:cNvSpPr txBox="1"/>
          <p:nvPr/>
        </p:nvSpPr>
        <p:spPr>
          <a:xfrm>
            <a:off x="3580322" y="-944998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Laserski izvor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BB857-C42D-A980-9B43-4874CB2744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62" y="-1476057"/>
            <a:ext cx="1988062" cy="37542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3B85DA-AD3A-AB7B-9DC8-3E0D404B3F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91" y="-4982297"/>
            <a:ext cx="2660158" cy="683014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9974FB-88B7-CE6D-EE3E-A519A08D91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68" y="6994605"/>
            <a:ext cx="4107880" cy="12720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18531" y="-1165180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number on a grey background&#10;&#10;Description automatically generated">
            <a:extLst>
              <a:ext uri="{FF2B5EF4-FFF2-40B4-BE49-F238E27FC236}">
                <a16:creationId xmlns:a16="http://schemas.microsoft.com/office/drawing/2014/main" id="{DD25D57F-76AE-E656-1149-C848280BD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2879287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0302F92-C5C2-83C5-946F-082EF380C92E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40817A-FC19-CFC2-DF23-496AE82FE076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57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603AF7E-7C27-D7FA-2ABE-00062C56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836" y="214010"/>
            <a:ext cx="3525821" cy="2262086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939549B-6968-503D-9DC1-8BE0667A5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68" y="4276075"/>
            <a:ext cx="4107880" cy="1272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0E6B45-0B22-6C86-A6B0-D3C262D0653B}"/>
              </a:ext>
            </a:extLst>
          </p:cNvPr>
          <p:cNvSpPr txBox="1"/>
          <p:nvPr/>
        </p:nvSpPr>
        <p:spPr>
          <a:xfrm>
            <a:off x="3596704" y="-1067104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Vezanje deformacije geometrije na prijenos topline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E9851-39F2-4A45-C085-ABE8CD5C815F}"/>
              </a:ext>
            </a:extLst>
          </p:cNvPr>
          <p:cNvSpPr txBox="1"/>
          <p:nvPr/>
        </p:nvSpPr>
        <p:spPr>
          <a:xfrm>
            <a:off x="3689486" y="-830985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geometrije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C4642B1-D540-322B-FEFE-863E73529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2" y="6967406"/>
            <a:ext cx="5854293" cy="247786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3F98DFD-614E-FDB3-F517-4A91365551CC}"/>
              </a:ext>
            </a:extLst>
          </p:cNvPr>
          <p:cNvSpPr/>
          <p:nvPr/>
        </p:nvSpPr>
        <p:spPr>
          <a:xfrm>
            <a:off x="2621834" y="-1281102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2879287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7E14BBF7-2646-9315-323C-D9427A7769C1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FEB87D-F164-C1D4-E159-7490A7439032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3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9DB51-A786-BC62-A212-F5E24C6C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2" y="3916564"/>
            <a:ext cx="5854293" cy="2477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37682" y="-1239220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2879287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099DC8-9C24-E218-27FF-2CC64620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73" y="6874867"/>
            <a:ext cx="5609133" cy="139180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8C97D08-698F-8056-1E2E-0E0E9782ED15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2A928-AEE1-8964-A9E3-6EB7FDB9A523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74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1D835E-CE3E-3B53-12C9-11D4F0A8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73" y="4048241"/>
            <a:ext cx="5609133" cy="1391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9DB51-A786-BC62-A212-F5E24C6C2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2" y="-3874488"/>
            <a:ext cx="5854293" cy="2477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1281102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2879287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65F4D0-F07E-B0F1-178C-9DB21F88B634}"/>
              </a:ext>
            </a:extLst>
          </p:cNvPr>
          <p:cNvSpPr txBox="1"/>
          <p:nvPr/>
        </p:nvSpPr>
        <p:spPr>
          <a:xfrm>
            <a:off x="3720906" y="6955987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gubitci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401E6B-C2C3-1E07-342D-D2AD687886A8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4D300-E2FF-428F-F866-804265DF4732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17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901925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1674806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309702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wood sign&#10;&#10;Description automatically generated">
            <a:extLst>
              <a:ext uri="{FF2B5EF4-FFF2-40B4-BE49-F238E27FC236}">
                <a16:creationId xmlns:a16="http://schemas.microsoft.com/office/drawing/2014/main" id="{1D93C824-7246-C639-76D9-EF0D7F3F2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7125213"/>
            <a:ext cx="3510875" cy="228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6984EF0-F376-5B21-AD2D-8C42857AB171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CE68D-B47B-DC4D-4511-CABC78AEB2B7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9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1D835E-CE3E-3B53-12C9-11D4F0A8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73" y="-1731002"/>
            <a:ext cx="5609133" cy="1391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9DB51-A786-BC62-A212-F5E24C6C2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2" y="-3874488"/>
            <a:ext cx="5854293" cy="2477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1281102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1753288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45C5F-C0ED-616A-8249-ED85C529291B}"/>
              </a:ext>
            </a:extLst>
          </p:cNvPr>
          <p:cNvSpPr txBox="1"/>
          <p:nvPr/>
        </p:nvSpPr>
        <p:spPr>
          <a:xfrm>
            <a:off x="3720906" y="2879287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gubitci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C8BA0-8CB6-6451-E05F-33FD49EE6733}"/>
              </a:ext>
            </a:extLst>
          </p:cNvPr>
          <p:cNvSpPr txBox="1"/>
          <p:nvPr/>
        </p:nvSpPr>
        <p:spPr>
          <a:xfrm>
            <a:off x="3707590" y="6850582"/>
            <a:ext cx="31935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37A5A1-C3BC-BE3D-095F-7B28C240D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38" y="6908888"/>
            <a:ext cx="5773479" cy="4373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CB30C63-BEF3-F3DB-FD7C-A171C65FB3EA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F9BC11-2195-0A89-AD43-99B3B909519B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6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1D835E-CE3E-3B53-12C9-11D4F0A8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73" y="-1731002"/>
            <a:ext cx="5609133" cy="1391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9DB51-A786-BC62-A212-F5E24C6C2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2" y="-3874488"/>
            <a:ext cx="5854293" cy="2477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1281102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3714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Jednadžbe u modelu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1753288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1783073"/>
            <a:ext cx="6095238" cy="77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45C5F-C0ED-616A-8249-ED85C529291B}"/>
              </a:ext>
            </a:extLst>
          </p:cNvPr>
          <p:cNvSpPr txBox="1"/>
          <p:nvPr/>
        </p:nvSpPr>
        <p:spPr>
          <a:xfrm>
            <a:off x="3720906" y="2879287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gubitci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7A5A1-C3BC-BE3D-095F-7B28C240D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38" y="3660570"/>
            <a:ext cx="5773479" cy="437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DC1858-0CE8-0631-76C9-04344872D452}"/>
              </a:ext>
            </a:extLst>
          </p:cNvPr>
          <p:cNvSpPr txBox="1"/>
          <p:nvPr/>
        </p:nvSpPr>
        <p:spPr>
          <a:xfrm>
            <a:off x="3707590" y="7010917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338F12-D68D-61EF-8F13-3B6CB210EF20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F16F7-AF9D-F4AC-B173-9F763A4D771A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0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3048764" y="-3526114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1D835E-CE3E-3B53-12C9-11D4F0A8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73" y="-1731002"/>
            <a:ext cx="5609133" cy="1391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9DB51-A786-BC62-A212-F5E24C6C2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2" y="-3874488"/>
            <a:ext cx="5854293" cy="2477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29F4D-F43A-53F1-26F1-1F92603648A1}"/>
              </a:ext>
            </a:extLst>
          </p:cNvPr>
          <p:cNvSpPr/>
          <p:nvPr/>
        </p:nvSpPr>
        <p:spPr>
          <a:xfrm>
            <a:off x="2621834" y="-5718256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3D899-40AF-F2FC-D828-DBEAE36E171D}"/>
              </a:ext>
            </a:extLst>
          </p:cNvPr>
          <p:cNvSpPr txBox="1"/>
          <p:nvPr/>
        </p:nvSpPr>
        <p:spPr>
          <a:xfrm>
            <a:off x="3720906" y="-1408733"/>
            <a:ext cx="467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efektivnog toplinskog kapaciteta</a:t>
            </a:r>
          </a:p>
        </p:txBody>
      </p:sp>
      <p:pic>
        <p:nvPicPr>
          <p:cNvPr id="18" name="Picture 17" descr="A number on a grey background&#10;&#10;Description automatically generated">
            <a:extLst>
              <a:ext uri="{FF2B5EF4-FFF2-40B4-BE49-F238E27FC236}">
                <a16:creationId xmlns:a16="http://schemas.microsoft.com/office/drawing/2014/main" id="{6F4B71F8-D96C-E8B8-5E49-7079AB5B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1" y="-2654081"/>
            <a:ext cx="6095238" cy="771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45C5F-C0ED-616A-8249-ED85C529291B}"/>
              </a:ext>
            </a:extLst>
          </p:cNvPr>
          <p:cNvSpPr txBox="1"/>
          <p:nvPr/>
        </p:nvSpPr>
        <p:spPr>
          <a:xfrm>
            <a:off x="3720906" y="-1557867"/>
            <a:ext cx="46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gubitci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7A5A1-C3BC-BE3D-095F-7B28C240D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38" y="-776584"/>
            <a:ext cx="5773479" cy="43738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2DD996F-F34E-9E6C-EB9D-8571B40DB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58" y="7011765"/>
            <a:ext cx="5690559" cy="441128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CFC1E95-20AD-FB98-BEF3-C82038250217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294591-9500-763F-8452-3C4DA36CE1FA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43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2DD996F-F34E-9E6C-EB9D-8571B40DB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10" y="1866899"/>
            <a:ext cx="5512107" cy="42729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264D6A-8B15-6B6C-A775-9CD4E1C5700B}"/>
              </a:ext>
            </a:extLst>
          </p:cNvPr>
          <p:cNvSpPr/>
          <p:nvPr/>
        </p:nvSpPr>
        <p:spPr>
          <a:xfrm>
            <a:off x="3048764" y="-3526114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graph of a graph with colored lines&#10;&#10;Description automatically generated with medium confidence">
            <a:extLst>
              <a:ext uri="{FF2B5EF4-FFF2-40B4-BE49-F238E27FC236}">
                <a16:creationId xmlns:a16="http://schemas.microsoft.com/office/drawing/2014/main" id="{A5A3E1D9-1832-1B9E-186F-B7959FA17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67" y="6858000"/>
            <a:ext cx="5255991" cy="469250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CFB91F0-F7CF-022D-E97B-6EF61F991B27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2B401-7B88-F483-AF05-22C606520D47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9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of a graph with colored lines&#10;&#10;Description automatically generated with medium confidence">
            <a:extLst>
              <a:ext uri="{FF2B5EF4-FFF2-40B4-BE49-F238E27FC236}">
                <a16:creationId xmlns:a16="http://schemas.microsoft.com/office/drawing/2014/main" id="{B5D83408-E632-1C08-BF58-A20BBB17A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67" y="1744231"/>
            <a:ext cx="5255991" cy="469250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1829E-9967-D3D1-44A4-FC3A3064E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10" y="-3247155"/>
            <a:ext cx="5512107" cy="42729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6E4991-954F-721D-982D-3B48F7D78617}"/>
              </a:ext>
            </a:extLst>
          </p:cNvPr>
          <p:cNvSpPr/>
          <p:nvPr/>
        </p:nvSpPr>
        <p:spPr>
          <a:xfrm>
            <a:off x="3048764" y="-3526114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graph of a temperature&#10;&#10;Description automatically generated">
            <a:extLst>
              <a:ext uri="{FF2B5EF4-FFF2-40B4-BE49-F238E27FC236}">
                <a16:creationId xmlns:a16="http://schemas.microsoft.com/office/drawing/2014/main" id="{4CB6FA23-0EA7-16C6-CA69-6F168DE4C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67" y="7036533"/>
            <a:ext cx="5450574" cy="4327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21237C-F251-FD76-DF4B-531401131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764" y="7671395"/>
            <a:ext cx="5454399" cy="293603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8B675ED-8395-973C-1CAE-BAE725B1727D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9DB785-8CAF-C246-8F59-52CCF92C3FC5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0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EBF03-9648-5743-E742-35DC78B51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764" y="2682834"/>
            <a:ext cx="5454399" cy="2936039"/>
          </a:xfrm>
          <a:prstGeom prst="rect">
            <a:avLst/>
          </a:prstGeom>
        </p:spPr>
      </p:pic>
      <p:pic>
        <p:nvPicPr>
          <p:cNvPr id="16" name="Picture 15" descr="A graph of a graph with colored lines&#10;&#10;Description automatically generated with medium confidence">
            <a:extLst>
              <a:ext uri="{FF2B5EF4-FFF2-40B4-BE49-F238E27FC236}">
                <a16:creationId xmlns:a16="http://schemas.microsoft.com/office/drawing/2014/main" id="{B5D83408-E632-1C08-BF58-A20BBB17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67" y="-3866264"/>
            <a:ext cx="5255991" cy="469250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1829E-9967-D3D1-44A4-FC3A3064E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10" y="-3247155"/>
            <a:ext cx="5512107" cy="42729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6E4991-954F-721D-982D-3B48F7D78617}"/>
              </a:ext>
            </a:extLst>
          </p:cNvPr>
          <p:cNvSpPr/>
          <p:nvPr/>
        </p:nvSpPr>
        <p:spPr>
          <a:xfrm>
            <a:off x="3048764" y="-3526114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graph of a temperature&#10;&#10;Description automatically generated">
            <a:extLst>
              <a:ext uri="{FF2B5EF4-FFF2-40B4-BE49-F238E27FC236}">
                <a16:creationId xmlns:a16="http://schemas.microsoft.com/office/drawing/2014/main" id="{4CB6FA23-0EA7-16C6-CA69-6F168DE4C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67" y="7036533"/>
            <a:ext cx="5450574" cy="43278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6CC2301-8728-56FC-8FFA-9AB4A60AADF0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0E1A7-2C65-90D3-F703-A2B209C896A2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72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811052-4E67-B8AD-4CCB-1AC5F9B4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764" y="-2857122"/>
            <a:ext cx="5454399" cy="2936039"/>
          </a:xfrm>
          <a:prstGeom prst="rect">
            <a:avLst/>
          </a:prstGeom>
        </p:spPr>
      </p:pic>
      <p:pic>
        <p:nvPicPr>
          <p:cNvPr id="11" name="Picture 10" descr="A graph with a blue line&#10;&#10;Description automatically generated">
            <a:extLst>
              <a:ext uri="{FF2B5EF4-FFF2-40B4-BE49-F238E27FC236}">
                <a16:creationId xmlns:a16="http://schemas.microsoft.com/office/drawing/2014/main" id="{53B2E6B2-2410-C102-F827-D35930480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64" y="-4468771"/>
            <a:ext cx="5454399" cy="4246075"/>
          </a:xfrm>
          <a:prstGeom prst="rect">
            <a:avLst/>
          </a:prstGeom>
        </p:spPr>
      </p:pic>
      <p:pic>
        <p:nvPicPr>
          <p:cNvPr id="16" name="Picture 15" descr="A graph of a graph with colored lines&#10;&#10;Description automatically generated with medium confidence">
            <a:extLst>
              <a:ext uri="{FF2B5EF4-FFF2-40B4-BE49-F238E27FC236}">
                <a16:creationId xmlns:a16="http://schemas.microsoft.com/office/drawing/2014/main" id="{B5D83408-E632-1C08-BF58-A20BBB17A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89" y="-3247386"/>
            <a:ext cx="5255991" cy="4692502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1829E-9967-D3D1-44A4-FC3A3064E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10" y="-4396821"/>
            <a:ext cx="5512107" cy="42729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6E4991-954F-721D-982D-3B48F7D78617}"/>
              </a:ext>
            </a:extLst>
          </p:cNvPr>
          <p:cNvSpPr/>
          <p:nvPr/>
        </p:nvSpPr>
        <p:spPr>
          <a:xfrm>
            <a:off x="3052582" y="-3526114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618611" y="90899"/>
            <a:ext cx="30708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172856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3105835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123566" y="570299"/>
            <a:ext cx="395418" cy="39541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195905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3336325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1695454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2444633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2487870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1661205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4D1F2-F1AC-FEDF-1C6C-7085B7ABF781}"/>
              </a:ext>
            </a:extLst>
          </p:cNvPr>
          <p:cNvSpPr txBox="1"/>
          <p:nvPr/>
        </p:nvSpPr>
        <p:spPr>
          <a:xfrm>
            <a:off x="3707590" y="965717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aph of a temperature&#10;&#10;Description automatically generated">
            <a:extLst>
              <a:ext uri="{FF2B5EF4-FFF2-40B4-BE49-F238E27FC236}">
                <a16:creationId xmlns:a16="http://schemas.microsoft.com/office/drawing/2014/main" id="{D1E638D8-2F4F-D6C9-42B2-8A2AD5912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89" y="1744000"/>
            <a:ext cx="5450574" cy="4327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2F6C4A-7D99-BF8A-F337-7A797092EB80}"/>
              </a:ext>
            </a:extLst>
          </p:cNvPr>
          <p:cNvSpPr txBox="1"/>
          <p:nvPr/>
        </p:nvSpPr>
        <p:spPr>
          <a:xfrm>
            <a:off x="3707590" y="683311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broken black rectang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8B4C036-7717-8A5B-4C3E-2D71CB33E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9" y="7483357"/>
            <a:ext cx="5328136" cy="37275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7C80D7F-8FA5-8168-4EEA-186BEBBD1877}"/>
              </a:ext>
            </a:extLst>
          </p:cNvPr>
          <p:cNvSpPr/>
          <p:nvPr/>
        </p:nvSpPr>
        <p:spPr>
          <a:xfrm>
            <a:off x="228600" y="4666747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1E774-CC9C-9F33-CCCC-D0F6E70F214F}"/>
              </a:ext>
            </a:extLst>
          </p:cNvPr>
          <p:cNvSpPr txBox="1"/>
          <p:nvPr/>
        </p:nvSpPr>
        <p:spPr>
          <a:xfrm>
            <a:off x="513576" y="4574755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5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roken black rectang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25658A1-3133-A227-43F4-C8E38CE47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9" y="2250957"/>
            <a:ext cx="5328136" cy="3727568"/>
          </a:xfrm>
          <a:prstGeom prst="rect">
            <a:avLst/>
          </a:prstGeom>
        </p:spPr>
      </p:pic>
      <p:pic>
        <p:nvPicPr>
          <p:cNvPr id="15" name="Picture 14" descr="A red and yellow volcano&#10;&#10;Description automatically generated with medium confidence">
            <a:extLst>
              <a:ext uri="{FF2B5EF4-FFF2-40B4-BE49-F238E27FC236}">
                <a16:creationId xmlns:a16="http://schemas.microsoft.com/office/drawing/2014/main" id="{A3236DDC-AD39-EDB8-23C9-6E39BB84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76" y="7022583"/>
            <a:ext cx="5097623" cy="39871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6C02B9-C556-FDD4-69AC-8E041523FEAE}"/>
              </a:ext>
            </a:extLst>
          </p:cNvPr>
          <p:cNvSpPr/>
          <p:nvPr/>
        </p:nvSpPr>
        <p:spPr>
          <a:xfrm>
            <a:off x="2893538" y="-3534147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10114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676778" y="34373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1765587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11514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82957" y="480116"/>
            <a:ext cx="462732" cy="4627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1996077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31517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39008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39441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31174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A5EF2-4349-122B-B78E-F80FE04F8E4A}"/>
              </a:ext>
            </a:extLst>
          </p:cNvPr>
          <p:cNvSpPr/>
          <p:nvPr/>
        </p:nvSpPr>
        <p:spPr>
          <a:xfrm>
            <a:off x="3048764" y="-9597979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6DA1A-1F51-AED6-46F7-57812C2DC66E}"/>
              </a:ext>
            </a:extLst>
          </p:cNvPr>
          <p:cNvSpPr txBox="1"/>
          <p:nvPr/>
        </p:nvSpPr>
        <p:spPr>
          <a:xfrm>
            <a:off x="3707590" y="-5106148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aph of a temperature&#10;&#10;Description automatically generated">
            <a:extLst>
              <a:ext uri="{FF2B5EF4-FFF2-40B4-BE49-F238E27FC236}">
                <a16:creationId xmlns:a16="http://schemas.microsoft.com/office/drawing/2014/main" id="{DECF9DCC-D7BF-7E5A-2818-C4E91E7C3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89" y="-4327865"/>
            <a:ext cx="5450574" cy="4327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2AC5B7-73C3-0DD5-F87A-7BC888D8EF24}"/>
              </a:ext>
            </a:extLst>
          </p:cNvPr>
          <p:cNvSpPr txBox="1"/>
          <p:nvPr/>
        </p:nvSpPr>
        <p:spPr>
          <a:xfrm>
            <a:off x="3707590" y="96571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graph with a line&#10;&#10;Description automatically generated">
            <a:extLst>
              <a:ext uri="{FF2B5EF4-FFF2-40B4-BE49-F238E27FC236}">
                <a16:creationId xmlns:a16="http://schemas.microsoft.com/office/drawing/2014/main" id="{A4568ED9-6F07-5012-9E72-7609A90F3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73" y="7022583"/>
            <a:ext cx="5775690" cy="380032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448DF84-2611-125C-1012-F6F0922669FF}"/>
              </a:ext>
            </a:extLst>
          </p:cNvPr>
          <p:cNvSpPr/>
          <p:nvPr/>
        </p:nvSpPr>
        <p:spPr>
          <a:xfrm>
            <a:off x="228600" y="3155388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C5FADA-88E9-CC9E-C137-3766DA766ADD}"/>
              </a:ext>
            </a:extLst>
          </p:cNvPr>
          <p:cNvSpPr txBox="1"/>
          <p:nvPr/>
        </p:nvSpPr>
        <p:spPr>
          <a:xfrm>
            <a:off x="513576" y="3063396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26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roken black rectangular objec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06E3BD1-0BAA-5501-EC5D-6D9769C2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9" y="-3544732"/>
            <a:ext cx="5328136" cy="3727568"/>
          </a:xfrm>
          <a:prstGeom prst="rect">
            <a:avLst/>
          </a:prstGeom>
        </p:spPr>
      </p:pic>
      <p:pic>
        <p:nvPicPr>
          <p:cNvPr id="15" name="Picture 14" descr="A red and yellow volcano&#10;&#10;Description automatically generated with medium confidence">
            <a:extLst>
              <a:ext uri="{FF2B5EF4-FFF2-40B4-BE49-F238E27FC236}">
                <a16:creationId xmlns:a16="http://schemas.microsoft.com/office/drawing/2014/main" id="{A3236DDC-AD39-EDB8-23C9-6E39BB84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76" y="1856704"/>
            <a:ext cx="5097623" cy="39871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6C02B9-C556-FDD4-69AC-8E041523FEAE}"/>
              </a:ext>
            </a:extLst>
          </p:cNvPr>
          <p:cNvSpPr/>
          <p:nvPr/>
        </p:nvSpPr>
        <p:spPr>
          <a:xfrm>
            <a:off x="2893538" y="-3534147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10114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676778" y="34373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1765587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11514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82957" y="480116"/>
            <a:ext cx="462732" cy="4627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1996077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31517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39008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39441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31174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A5EF2-4349-122B-B78E-F80FE04F8E4A}"/>
              </a:ext>
            </a:extLst>
          </p:cNvPr>
          <p:cNvSpPr/>
          <p:nvPr/>
        </p:nvSpPr>
        <p:spPr>
          <a:xfrm>
            <a:off x="3048764" y="-9597979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6DA1A-1F51-AED6-46F7-57812C2DC66E}"/>
              </a:ext>
            </a:extLst>
          </p:cNvPr>
          <p:cNvSpPr txBox="1"/>
          <p:nvPr/>
        </p:nvSpPr>
        <p:spPr>
          <a:xfrm>
            <a:off x="3707590" y="-5106148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AC5B7-73C3-0DD5-F87A-7BC888D8EF24}"/>
              </a:ext>
            </a:extLst>
          </p:cNvPr>
          <p:cNvSpPr txBox="1"/>
          <p:nvPr/>
        </p:nvSpPr>
        <p:spPr>
          <a:xfrm>
            <a:off x="3707590" y="96571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graph with a line&#10;&#10;Description automatically generated">
            <a:extLst>
              <a:ext uri="{FF2B5EF4-FFF2-40B4-BE49-F238E27FC236}">
                <a16:creationId xmlns:a16="http://schemas.microsoft.com/office/drawing/2014/main" id="{A4568ED9-6F07-5012-9E72-7609A90F3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73" y="7022583"/>
            <a:ext cx="5775690" cy="380032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9DE1823-63A3-8A15-584A-C78D070322FE}"/>
              </a:ext>
            </a:extLst>
          </p:cNvPr>
          <p:cNvSpPr/>
          <p:nvPr/>
        </p:nvSpPr>
        <p:spPr>
          <a:xfrm>
            <a:off x="228600" y="3155388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0BE09-944C-E656-0550-BF3CF6DDD248}"/>
              </a:ext>
            </a:extLst>
          </p:cNvPr>
          <p:cNvSpPr txBox="1"/>
          <p:nvPr/>
        </p:nvSpPr>
        <p:spPr>
          <a:xfrm>
            <a:off x="513576" y="3063396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05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with a line&#10;&#10;Description automatically generated">
            <a:extLst>
              <a:ext uri="{FF2B5EF4-FFF2-40B4-BE49-F238E27FC236}">
                <a16:creationId xmlns:a16="http://schemas.microsoft.com/office/drawing/2014/main" id="{A4568ED9-6F07-5012-9E72-7609A90F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73" y="2088751"/>
            <a:ext cx="5775690" cy="3800324"/>
          </a:xfrm>
          <a:prstGeom prst="rect">
            <a:avLst/>
          </a:prstGeom>
        </p:spPr>
      </p:pic>
      <p:pic>
        <p:nvPicPr>
          <p:cNvPr id="11" name="Picture 10" descr="A red and yellow volcano&#10;&#10;Description automatically generated with medium confidence">
            <a:extLst>
              <a:ext uri="{FF2B5EF4-FFF2-40B4-BE49-F238E27FC236}">
                <a16:creationId xmlns:a16="http://schemas.microsoft.com/office/drawing/2014/main" id="{52D8F4A3-25C2-3BAB-6B83-EDCDD67DF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76" y="-4037557"/>
            <a:ext cx="5097623" cy="39871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6C02B9-C556-FDD4-69AC-8E041523FEAE}"/>
              </a:ext>
            </a:extLst>
          </p:cNvPr>
          <p:cNvSpPr/>
          <p:nvPr/>
        </p:nvSpPr>
        <p:spPr>
          <a:xfrm>
            <a:off x="2893538" y="-3534147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10114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676778" y="34373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1765587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11514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82957" y="480116"/>
            <a:ext cx="462732" cy="4627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1996077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31517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39008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39441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31174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A5EF2-4349-122B-B78E-F80FE04F8E4A}"/>
              </a:ext>
            </a:extLst>
          </p:cNvPr>
          <p:cNvSpPr/>
          <p:nvPr/>
        </p:nvSpPr>
        <p:spPr>
          <a:xfrm>
            <a:off x="3048764" y="-9597979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6DA1A-1F51-AED6-46F7-57812C2DC66E}"/>
              </a:ext>
            </a:extLst>
          </p:cNvPr>
          <p:cNvSpPr txBox="1"/>
          <p:nvPr/>
        </p:nvSpPr>
        <p:spPr>
          <a:xfrm>
            <a:off x="3707590" y="-5106148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aph of a temperature&#10;&#10;Description automatically generated">
            <a:extLst>
              <a:ext uri="{FF2B5EF4-FFF2-40B4-BE49-F238E27FC236}">
                <a16:creationId xmlns:a16="http://schemas.microsoft.com/office/drawing/2014/main" id="{DECF9DCC-D7BF-7E5A-2818-C4E91E7C3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89" y="-4327865"/>
            <a:ext cx="5450574" cy="4327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2AC5B7-73C3-0DD5-F87A-7BC888D8EF24}"/>
              </a:ext>
            </a:extLst>
          </p:cNvPr>
          <p:cNvSpPr txBox="1"/>
          <p:nvPr/>
        </p:nvSpPr>
        <p:spPr>
          <a:xfrm>
            <a:off x="3707590" y="96571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5FA1C47F-4D7B-5229-FBB1-06A33BFED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42" y="6972300"/>
            <a:ext cx="3434474" cy="224194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C49F965-209C-41EC-F93C-FD5FF4F76CC9}"/>
              </a:ext>
            </a:extLst>
          </p:cNvPr>
          <p:cNvSpPr/>
          <p:nvPr/>
        </p:nvSpPr>
        <p:spPr>
          <a:xfrm>
            <a:off x="228600" y="3155388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FF0B7-5C5D-AABF-8C2C-CBFBDAF4CD1F}"/>
              </a:ext>
            </a:extLst>
          </p:cNvPr>
          <p:cNvSpPr txBox="1"/>
          <p:nvPr/>
        </p:nvSpPr>
        <p:spPr>
          <a:xfrm>
            <a:off x="513576" y="3063396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83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901925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1674806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309702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wood sign&#10;&#10;Description automatically generated">
            <a:extLst>
              <a:ext uri="{FF2B5EF4-FFF2-40B4-BE49-F238E27FC236}">
                <a16:creationId xmlns:a16="http://schemas.microsoft.com/office/drawing/2014/main" id="{1D93C824-7246-C639-76D9-EF0D7F3F2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3860122"/>
            <a:ext cx="3510875" cy="228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8B5CA-2A62-6F94-BB18-43F809DD70B1}"/>
              </a:ext>
            </a:extLst>
          </p:cNvPr>
          <p:cNvSpPr txBox="1"/>
          <p:nvPr/>
        </p:nvSpPr>
        <p:spPr>
          <a:xfrm>
            <a:off x="3555192" y="7268859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Metoda konačnih elemenata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25C9C3-B650-72BB-00D0-8E1888423CC9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3F1A9-B472-F7E6-F3BC-4331435BDFC0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with a line&#10;&#10;Description automatically generated">
            <a:extLst>
              <a:ext uri="{FF2B5EF4-FFF2-40B4-BE49-F238E27FC236}">
                <a16:creationId xmlns:a16="http://schemas.microsoft.com/office/drawing/2014/main" id="{A4568ED9-6F07-5012-9E72-7609A90F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42" y="1960649"/>
            <a:ext cx="3407289" cy="2241949"/>
          </a:xfrm>
          <a:prstGeom prst="rect">
            <a:avLst/>
          </a:prstGeom>
        </p:spPr>
      </p:pic>
      <p:pic>
        <p:nvPicPr>
          <p:cNvPr id="15" name="Picture 1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D69A4D54-A587-1572-D8A6-35DD2179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42" y="4297283"/>
            <a:ext cx="3434474" cy="22419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10114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676778" y="34373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1765587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11514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82957" y="480116"/>
            <a:ext cx="462732" cy="4627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1996077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31517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39008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39441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31174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A5EF2-4349-122B-B78E-F80FE04F8E4A}"/>
              </a:ext>
            </a:extLst>
          </p:cNvPr>
          <p:cNvSpPr/>
          <p:nvPr/>
        </p:nvSpPr>
        <p:spPr>
          <a:xfrm>
            <a:off x="3048764" y="-9597979"/>
            <a:ext cx="6095236" cy="4991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6DA1A-1F51-AED6-46F7-57812C2DC66E}"/>
              </a:ext>
            </a:extLst>
          </p:cNvPr>
          <p:cNvSpPr txBox="1"/>
          <p:nvPr/>
        </p:nvSpPr>
        <p:spPr>
          <a:xfrm>
            <a:off x="3707590" y="-5106148"/>
            <a:ext cx="4572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Rezultati probnog modela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AC5B7-73C3-0DD5-F87A-7BC888D8EF24}"/>
              </a:ext>
            </a:extLst>
          </p:cNvPr>
          <p:cNvSpPr txBox="1"/>
          <p:nvPr/>
        </p:nvSpPr>
        <p:spPr>
          <a:xfrm>
            <a:off x="3707590" y="96571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4642E-7240-3073-9945-9F36D04214C1}"/>
              </a:ext>
            </a:extLst>
          </p:cNvPr>
          <p:cNvSpPr txBox="1"/>
          <p:nvPr/>
        </p:nvSpPr>
        <p:spPr>
          <a:xfrm>
            <a:off x="3707590" y="6858000"/>
            <a:ext cx="1491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Silicij</a:t>
            </a:r>
          </a:p>
        </p:txBody>
      </p:sp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714B181F-E359-C375-1BEC-7CC4E911D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64" y="7654566"/>
            <a:ext cx="5320244" cy="352211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0496B2F-48DC-07E4-163C-34E3784DA9E7}"/>
              </a:ext>
            </a:extLst>
          </p:cNvPr>
          <p:cNvSpPr/>
          <p:nvPr/>
        </p:nvSpPr>
        <p:spPr>
          <a:xfrm>
            <a:off x="228600" y="3155388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7B849E-FA09-24C7-7BD0-78571BBE5F54}"/>
              </a:ext>
            </a:extLst>
          </p:cNvPr>
          <p:cNvSpPr txBox="1"/>
          <p:nvPr/>
        </p:nvSpPr>
        <p:spPr>
          <a:xfrm>
            <a:off x="513576" y="3063396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34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10114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676778" y="34373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1765587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11514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82957" y="480116"/>
            <a:ext cx="462732" cy="4627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1996077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31517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39008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39441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31174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AFC8-6C0A-44AD-E119-A93660A81CB9}"/>
              </a:ext>
            </a:extLst>
          </p:cNvPr>
          <p:cNvSpPr txBox="1"/>
          <p:nvPr/>
        </p:nvSpPr>
        <p:spPr>
          <a:xfrm>
            <a:off x="3707590" y="942848"/>
            <a:ext cx="1491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Silicij</a:t>
            </a:r>
          </a:p>
        </p:txBody>
      </p:sp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E890AC70-A29F-70A2-32FE-A16C3D5A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64" y="1856704"/>
            <a:ext cx="5320244" cy="3522113"/>
          </a:xfrm>
          <a:prstGeom prst="rect">
            <a:avLst/>
          </a:prstGeom>
        </p:spPr>
      </p:pic>
      <p:pic>
        <p:nvPicPr>
          <p:cNvPr id="18" name="Picture 17" descr="A graph of a curve&#10;&#10;Description automatically generated">
            <a:extLst>
              <a:ext uri="{FF2B5EF4-FFF2-40B4-BE49-F238E27FC236}">
                <a16:creationId xmlns:a16="http://schemas.microsoft.com/office/drawing/2014/main" id="{63A4B18E-42C5-C9A7-1759-BB60DA1D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12017129"/>
            <a:ext cx="3799546" cy="3195594"/>
          </a:xfrm>
          <a:prstGeom prst="rect">
            <a:avLst/>
          </a:prstGeom>
        </p:spPr>
      </p:pic>
      <p:pic>
        <p:nvPicPr>
          <p:cNvPr id="19" name="Picture 18" descr="A graph with a line&#10;&#10;Description automatically generated">
            <a:extLst>
              <a:ext uri="{FF2B5EF4-FFF2-40B4-BE49-F238E27FC236}">
                <a16:creationId xmlns:a16="http://schemas.microsoft.com/office/drawing/2014/main" id="{55607786-E129-C974-F481-64C8E3898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12298174"/>
            <a:ext cx="4184682" cy="2753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F8F61A-2822-95B5-F9F4-22A6A0DD825C}"/>
              </a:ext>
            </a:extLst>
          </p:cNvPr>
          <p:cNvSpPr txBox="1"/>
          <p:nvPr/>
        </p:nvSpPr>
        <p:spPr>
          <a:xfrm>
            <a:off x="3707590" y="11333730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aph with a line&#10;&#10;Description automatically generated">
            <a:extLst>
              <a:ext uri="{FF2B5EF4-FFF2-40B4-BE49-F238E27FC236}">
                <a16:creationId xmlns:a16="http://schemas.microsoft.com/office/drawing/2014/main" id="{676803C7-90E6-4BD5-4366-AFFA4C295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42" y="-7118242"/>
            <a:ext cx="3407289" cy="2241949"/>
          </a:xfrm>
          <a:prstGeom prst="rect">
            <a:avLst/>
          </a:prstGeom>
        </p:spPr>
      </p:pic>
      <p:pic>
        <p:nvPicPr>
          <p:cNvPr id="22" name="Picture 2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FBD27412-AE4E-0140-31EE-18E55A0D7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42" y="-4781608"/>
            <a:ext cx="3434474" cy="22419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BF1395-87E4-43A7-CBB5-FB8A2248D67A}"/>
              </a:ext>
            </a:extLst>
          </p:cNvPr>
          <p:cNvSpPr txBox="1"/>
          <p:nvPr/>
        </p:nvSpPr>
        <p:spPr>
          <a:xfrm>
            <a:off x="3707590" y="-8113174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3D1DAC-9792-D3FD-B59A-FD0BB2B9EB23}"/>
              </a:ext>
            </a:extLst>
          </p:cNvPr>
          <p:cNvSpPr/>
          <p:nvPr/>
        </p:nvSpPr>
        <p:spPr>
          <a:xfrm>
            <a:off x="228600" y="3155388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8F3707-C23C-BB41-6DD6-39F8435DE965}"/>
              </a:ext>
            </a:extLst>
          </p:cNvPr>
          <p:cNvSpPr txBox="1"/>
          <p:nvPr/>
        </p:nvSpPr>
        <p:spPr>
          <a:xfrm>
            <a:off x="513576" y="3063396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31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10114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676778" y="34373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1765587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11514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82957" y="480116"/>
            <a:ext cx="462732" cy="4627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1996077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31517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39008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39441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31174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8AFC8-6C0A-44AD-E119-A93660A81CB9}"/>
              </a:ext>
            </a:extLst>
          </p:cNvPr>
          <p:cNvSpPr txBox="1"/>
          <p:nvPr/>
        </p:nvSpPr>
        <p:spPr>
          <a:xfrm>
            <a:off x="3707590" y="942848"/>
            <a:ext cx="1491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Silicij</a:t>
            </a:r>
          </a:p>
        </p:txBody>
      </p:sp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E890AC70-A29F-70A2-32FE-A16C3D5A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64" y="1856704"/>
            <a:ext cx="5320244" cy="3522113"/>
          </a:xfrm>
          <a:prstGeom prst="rect">
            <a:avLst/>
          </a:prstGeom>
        </p:spPr>
      </p:pic>
      <p:pic>
        <p:nvPicPr>
          <p:cNvPr id="18" name="Picture 17" descr="A graph of a curve&#10;&#10;Description automatically generated">
            <a:extLst>
              <a:ext uri="{FF2B5EF4-FFF2-40B4-BE49-F238E27FC236}">
                <a16:creationId xmlns:a16="http://schemas.microsoft.com/office/drawing/2014/main" id="{63A4B18E-42C5-C9A7-1759-BB60DA1D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7616456"/>
            <a:ext cx="3799546" cy="3195594"/>
          </a:xfrm>
          <a:prstGeom prst="rect">
            <a:avLst/>
          </a:prstGeom>
        </p:spPr>
      </p:pic>
      <p:pic>
        <p:nvPicPr>
          <p:cNvPr id="19" name="Picture 18" descr="A graph with a line&#10;&#10;Description automatically generated">
            <a:extLst>
              <a:ext uri="{FF2B5EF4-FFF2-40B4-BE49-F238E27FC236}">
                <a16:creationId xmlns:a16="http://schemas.microsoft.com/office/drawing/2014/main" id="{55607786-E129-C974-F481-64C8E3898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7897501"/>
            <a:ext cx="4184682" cy="2753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F8F61A-2822-95B5-F9F4-22A6A0DD825C}"/>
              </a:ext>
            </a:extLst>
          </p:cNvPr>
          <p:cNvSpPr txBox="1"/>
          <p:nvPr/>
        </p:nvSpPr>
        <p:spPr>
          <a:xfrm>
            <a:off x="3707590" y="693305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E566C-C510-2627-9789-0140A17907BD}"/>
              </a:ext>
            </a:extLst>
          </p:cNvPr>
          <p:cNvSpPr txBox="1"/>
          <p:nvPr/>
        </p:nvSpPr>
        <p:spPr>
          <a:xfrm>
            <a:off x="1866601" y="10923284"/>
            <a:ext cx="5532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Atenuator na 100% propusnosti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9FFFDC-79B3-3C24-9657-C0163F9E25BE}"/>
              </a:ext>
            </a:extLst>
          </p:cNvPr>
          <p:cNvSpPr/>
          <p:nvPr/>
        </p:nvSpPr>
        <p:spPr>
          <a:xfrm>
            <a:off x="228600" y="3155388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DF9F4-4D06-FC34-A530-716DC52D42D1}"/>
              </a:ext>
            </a:extLst>
          </p:cNvPr>
          <p:cNvSpPr txBox="1"/>
          <p:nvPr/>
        </p:nvSpPr>
        <p:spPr>
          <a:xfrm>
            <a:off x="513576" y="3063396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4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2320989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2602034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-54023" y="-3742180"/>
            <a:ext cx="9167563" cy="578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51544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5218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C6DD4-5E01-35DA-9272-7B714C442827}"/>
              </a:ext>
            </a:extLst>
          </p:cNvPr>
          <p:cNvSpPr txBox="1"/>
          <p:nvPr/>
        </p:nvSpPr>
        <p:spPr>
          <a:xfrm>
            <a:off x="3707590" y="-4590671"/>
            <a:ext cx="1491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Silicij</a:t>
            </a:r>
          </a:p>
        </p:txBody>
      </p:sp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252BB889-833A-01B2-E20A-04FD98264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64" y="-3676815"/>
            <a:ext cx="5320244" cy="352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96571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A5605EE0-9092-BB0E-AB36-F603A5DB7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7527770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3595F295-7BF7-5774-1044-C7960595C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7261952"/>
            <a:ext cx="3799546" cy="3195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02FF6D-9BA5-39B4-B5B1-C6D3660AD1DE}"/>
              </a:ext>
            </a:extLst>
          </p:cNvPr>
          <p:cNvSpPr txBox="1"/>
          <p:nvPr/>
        </p:nvSpPr>
        <p:spPr>
          <a:xfrm>
            <a:off x="1866601" y="5763859"/>
            <a:ext cx="5532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Atenuator na 100% propusnosti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6D3A5D-89D3-6CC9-531E-70505067ADD3}"/>
              </a:ext>
            </a:extLst>
          </p:cNvPr>
          <p:cNvSpPr/>
          <p:nvPr/>
        </p:nvSpPr>
        <p:spPr>
          <a:xfrm>
            <a:off x="228600" y="1770176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7A338-07FA-36BB-B733-463FEEE06AA6}"/>
              </a:ext>
            </a:extLst>
          </p:cNvPr>
          <p:cNvSpPr txBox="1"/>
          <p:nvPr/>
        </p:nvSpPr>
        <p:spPr>
          <a:xfrm>
            <a:off x="513576" y="167818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5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7B056E5-9A6E-C90B-7340-92429B0B1D50}"/>
              </a:ext>
            </a:extLst>
          </p:cNvPr>
          <p:cNvSpPr txBox="1"/>
          <p:nvPr/>
        </p:nvSpPr>
        <p:spPr>
          <a:xfrm>
            <a:off x="1866601" y="5763859"/>
            <a:ext cx="53399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Atenuator na 60% propusnosti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2574770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2308952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-243271" y="-3742179"/>
            <a:ext cx="9356812" cy="5789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51544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5218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965717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7380E-1581-8F96-748A-0ADC86B4FBD3}"/>
              </a:ext>
            </a:extLst>
          </p:cNvPr>
          <p:cNvSpPr txBox="1"/>
          <p:nvPr/>
        </p:nvSpPr>
        <p:spPr>
          <a:xfrm>
            <a:off x="3859990" y="7099817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410294C5-740F-B62B-A7DD-279EB572E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7915400"/>
            <a:ext cx="4248743" cy="266737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D6A9DD2-BB6D-0C01-7B0F-FCCB774C0A2A}"/>
              </a:ext>
            </a:extLst>
          </p:cNvPr>
          <p:cNvSpPr/>
          <p:nvPr/>
        </p:nvSpPr>
        <p:spPr>
          <a:xfrm>
            <a:off x="228600" y="1770176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94D8AA-6DF7-9FC5-70C3-7C721C32F3AC}"/>
              </a:ext>
            </a:extLst>
          </p:cNvPr>
          <p:cNvSpPr txBox="1"/>
          <p:nvPr/>
        </p:nvSpPr>
        <p:spPr>
          <a:xfrm>
            <a:off x="513576" y="167818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9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44855BF-AB52-CBA2-886C-52947CFC9F00}"/>
              </a:ext>
            </a:extLst>
          </p:cNvPr>
          <p:cNvSpPr txBox="1"/>
          <p:nvPr/>
        </p:nvSpPr>
        <p:spPr>
          <a:xfrm>
            <a:off x="1866601" y="-553998"/>
            <a:ext cx="53399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Atenuator na 60% propusnosti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7774B445-9972-E41D-9C0F-0138C7C4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2291675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-234887" y="-3742180"/>
            <a:ext cx="9348428" cy="5804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51544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5218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965717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7462165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7508720"/>
            <a:ext cx="3853256" cy="271612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EA16D3E-C1BC-71C8-3432-1E35A893B424}"/>
              </a:ext>
            </a:extLst>
          </p:cNvPr>
          <p:cNvSpPr/>
          <p:nvPr/>
        </p:nvSpPr>
        <p:spPr>
          <a:xfrm>
            <a:off x="228600" y="1770176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2DF1A-D075-5237-6525-19EBB415465F}"/>
              </a:ext>
            </a:extLst>
          </p:cNvPr>
          <p:cNvSpPr txBox="1"/>
          <p:nvPr/>
        </p:nvSpPr>
        <p:spPr>
          <a:xfrm>
            <a:off x="513576" y="167818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5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2593820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51544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5218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965717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2604415"/>
            <a:ext cx="4024012" cy="266398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228600" y="1770176"/>
            <a:ext cx="185349" cy="1853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513576" y="167818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47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172733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7002970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7695938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273E1-C4CC-848A-BFE3-DCC26FB6CF24}"/>
              </a:ext>
            </a:extLst>
          </p:cNvPr>
          <p:cNvSpPr txBox="1"/>
          <p:nvPr/>
        </p:nvSpPr>
        <p:spPr>
          <a:xfrm>
            <a:off x="2288630" y="8395999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898871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9581435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21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172733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2428512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7695938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273E1-C4CC-848A-BFE3-DCC26FB6CF24}"/>
              </a:ext>
            </a:extLst>
          </p:cNvPr>
          <p:cNvSpPr txBox="1"/>
          <p:nvPr/>
        </p:nvSpPr>
        <p:spPr>
          <a:xfrm>
            <a:off x="2288630" y="8395999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898871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9581435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08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172733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2428512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3134275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273E1-C4CC-848A-BFE3-DCC26FB6CF24}"/>
              </a:ext>
            </a:extLst>
          </p:cNvPr>
          <p:cNvSpPr txBox="1"/>
          <p:nvPr/>
        </p:nvSpPr>
        <p:spPr>
          <a:xfrm>
            <a:off x="2288630" y="8395999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898871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9581435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33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-5516909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-4744028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-3321806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wood sign&#10;&#10;Description automatically generated">
            <a:extLst>
              <a:ext uri="{FF2B5EF4-FFF2-40B4-BE49-F238E27FC236}">
                <a16:creationId xmlns:a16="http://schemas.microsoft.com/office/drawing/2014/main" id="{1D93C824-7246-C639-76D9-EF0D7F3F2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-2558712"/>
            <a:ext cx="3510875" cy="228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8B5CA-2A62-6F94-BB18-43F809DD70B1}"/>
              </a:ext>
            </a:extLst>
          </p:cNvPr>
          <p:cNvSpPr txBox="1"/>
          <p:nvPr/>
        </p:nvSpPr>
        <p:spPr>
          <a:xfrm>
            <a:off x="3555192" y="901925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Metoda konačnih elemenata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6CD69-02FA-1F42-1C2D-385F6E1F2D1F}"/>
              </a:ext>
            </a:extLst>
          </p:cNvPr>
          <p:cNvSpPr txBox="1"/>
          <p:nvPr/>
        </p:nvSpPr>
        <p:spPr>
          <a:xfrm>
            <a:off x="3775728" y="7195073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Općenita numerička metoda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558B0A-F6D2-96FF-5F00-D9919BED41B4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64CA6-5697-5A95-6525-3D8915715169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172733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2428512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3134275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898871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9581435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3808501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20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172733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2428512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3134275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4507059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9581435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3808501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22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172733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2428512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3134275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4507059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5188490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3808501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7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-459210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-3890924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-3185161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-181237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-1130946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-2510935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3DECD-B2C0-14D0-2FFE-5BCF69882A5E}"/>
              </a:ext>
            </a:extLst>
          </p:cNvPr>
          <p:cNvSpPr txBox="1"/>
          <p:nvPr/>
        </p:nvSpPr>
        <p:spPr>
          <a:xfrm>
            <a:off x="2915101" y="6966968"/>
            <a:ext cx="4759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Uspostava potpunog 3D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E2E94-4E59-438E-5AC6-CDF13BCEE448}"/>
              </a:ext>
            </a:extLst>
          </p:cNvPr>
          <p:cNvSpPr txBox="1"/>
          <p:nvPr/>
        </p:nvSpPr>
        <p:spPr>
          <a:xfrm>
            <a:off x="2925618" y="7610494"/>
            <a:ext cx="3767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Razrada pulsnog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A552A-5EF5-2C91-C2C2-2FF3EE31CFF3}"/>
              </a:ext>
            </a:extLst>
          </p:cNvPr>
          <p:cNvSpPr txBox="1"/>
          <p:nvPr/>
        </p:nvSpPr>
        <p:spPr>
          <a:xfrm>
            <a:off x="2866351" y="1850168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rad: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14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-459210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-3890924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-3185161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-181237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-1130946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-2510935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3DECD-B2C0-14D0-2FFE-5BCF69882A5E}"/>
              </a:ext>
            </a:extLst>
          </p:cNvPr>
          <p:cNvSpPr txBox="1"/>
          <p:nvPr/>
        </p:nvSpPr>
        <p:spPr>
          <a:xfrm>
            <a:off x="2915101" y="2823975"/>
            <a:ext cx="4759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Uspostava potpunog 3D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E2E94-4E59-438E-5AC6-CDF13BCEE448}"/>
              </a:ext>
            </a:extLst>
          </p:cNvPr>
          <p:cNvSpPr txBox="1"/>
          <p:nvPr/>
        </p:nvSpPr>
        <p:spPr>
          <a:xfrm>
            <a:off x="2925618" y="7610494"/>
            <a:ext cx="3767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Razrada pulsnog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A552A-5EF5-2C91-C2C2-2FF3EE31CFF3}"/>
              </a:ext>
            </a:extLst>
          </p:cNvPr>
          <p:cNvSpPr txBox="1"/>
          <p:nvPr/>
        </p:nvSpPr>
        <p:spPr>
          <a:xfrm>
            <a:off x="2866351" y="1850168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rad: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74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44998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304237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-459210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-3890924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-3185161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-181237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-1130946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-2510935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3DECD-B2C0-14D0-2FFE-5BCF69882A5E}"/>
              </a:ext>
            </a:extLst>
          </p:cNvPr>
          <p:cNvSpPr txBox="1"/>
          <p:nvPr/>
        </p:nvSpPr>
        <p:spPr>
          <a:xfrm>
            <a:off x="2915101" y="2823975"/>
            <a:ext cx="4759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Uspostava potpunog 3D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E2E94-4E59-438E-5AC6-CDF13BCEE448}"/>
              </a:ext>
            </a:extLst>
          </p:cNvPr>
          <p:cNvSpPr txBox="1"/>
          <p:nvPr/>
        </p:nvSpPr>
        <p:spPr>
          <a:xfrm>
            <a:off x="2925618" y="3548216"/>
            <a:ext cx="3767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Razrada pulsnog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A552A-5EF5-2C91-C2C2-2FF3EE31CFF3}"/>
              </a:ext>
            </a:extLst>
          </p:cNvPr>
          <p:cNvSpPr txBox="1"/>
          <p:nvPr/>
        </p:nvSpPr>
        <p:spPr>
          <a:xfrm>
            <a:off x="2866351" y="1850168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rad: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 descr="A black and red line&#10;&#10;Description automatically generated">
            <a:extLst>
              <a:ext uri="{FF2B5EF4-FFF2-40B4-BE49-F238E27FC236}">
                <a16:creationId xmlns:a16="http://schemas.microsoft.com/office/drawing/2014/main" id="{F2567784-AE84-A0FB-0237-690C357E5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72" y="7270792"/>
            <a:ext cx="6106886" cy="1037514"/>
          </a:xfrm>
          <a:prstGeom prst="rect">
            <a:avLst/>
          </a:prstGeom>
        </p:spPr>
      </p:pic>
      <p:pic>
        <p:nvPicPr>
          <p:cNvPr id="41" name="Picture 40" descr="A blue flag with yellow stars&#10;&#10;Description automatically generated">
            <a:extLst>
              <a:ext uri="{FF2B5EF4-FFF2-40B4-BE49-F238E27FC236}">
                <a16:creationId xmlns:a16="http://schemas.microsoft.com/office/drawing/2014/main" id="{A667940F-AA3B-4E3E-EC28-E789CA4CD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51" y="8901132"/>
            <a:ext cx="2463870" cy="2087228"/>
          </a:xfrm>
          <a:prstGeom prst="rect">
            <a:avLst/>
          </a:prstGeom>
        </p:spPr>
      </p:pic>
      <p:pic>
        <p:nvPicPr>
          <p:cNvPr id="42" name="Picture 41" descr="A logo with blue text&#10;&#10;Description automatically generated">
            <a:extLst>
              <a:ext uri="{FF2B5EF4-FFF2-40B4-BE49-F238E27FC236}">
                <a16:creationId xmlns:a16="http://schemas.microsoft.com/office/drawing/2014/main" id="{5F236DB4-86A4-DA4B-38F9-BD5C4D5381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15" y="8766232"/>
            <a:ext cx="3451281" cy="1436596"/>
          </a:xfrm>
          <a:prstGeom prst="rect">
            <a:avLst/>
          </a:prstGeom>
        </p:spPr>
      </p:pic>
      <p:pic>
        <p:nvPicPr>
          <p:cNvPr id="43" name="Picture 4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C5F93FBB-5134-1D63-E66F-8001517044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58" y="11217867"/>
            <a:ext cx="4262892" cy="1178444"/>
          </a:xfrm>
          <a:prstGeom prst="rect">
            <a:avLst/>
          </a:prstGeom>
        </p:spPr>
      </p:pic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DBB7722D-81C0-EA4F-B44A-A5E8733D1E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73" y="12504859"/>
            <a:ext cx="6391275" cy="904875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C026A05B-9344-68D5-A083-B76A3FD580FD}"/>
              </a:ext>
            </a:extLst>
          </p:cNvPr>
          <p:cNvSpPr/>
          <p:nvPr/>
        </p:nvSpPr>
        <p:spPr>
          <a:xfrm>
            <a:off x="119242" y="9665847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C91E61-9461-583E-271D-2FDC6DA40C92}"/>
              </a:ext>
            </a:extLst>
          </p:cNvPr>
          <p:cNvSpPr txBox="1"/>
          <p:nvPr/>
        </p:nvSpPr>
        <p:spPr>
          <a:xfrm>
            <a:off x="676778" y="9520099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Zahvale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15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-56285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-708603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-459210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-3890924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-3185161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-181237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-1130946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-2510935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3DECD-B2C0-14D0-2FFE-5BCF69882A5E}"/>
              </a:ext>
            </a:extLst>
          </p:cNvPr>
          <p:cNvSpPr txBox="1"/>
          <p:nvPr/>
        </p:nvSpPr>
        <p:spPr>
          <a:xfrm>
            <a:off x="2915101" y="-2371072"/>
            <a:ext cx="4759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Uspostava potpunog 3D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E2E94-4E59-438E-5AC6-CDF13BCEE448}"/>
              </a:ext>
            </a:extLst>
          </p:cNvPr>
          <p:cNvSpPr txBox="1"/>
          <p:nvPr/>
        </p:nvSpPr>
        <p:spPr>
          <a:xfrm>
            <a:off x="2925618" y="-1646831"/>
            <a:ext cx="3767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Razrada pulsnog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A552A-5EF5-2C91-C2C2-2FF3EE31CFF3}"/>
              </a:ext>
            </a:extLst>
          </p:cNvPr>
          <p:cNvSpPr txBox="1"/>
          <p:nvPr/>
        </p:nvSpPr>
        <p:spPr>
          <a:xfrm>
            <a:off x="2866351" y="-3344879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rad: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A black and red line&#10;&#10;Description automatically generated">
            <a:extLst>
              <a:ext uri="{FF2B5EF4-FFF2-40B4-BE49-F238E27FC236}">
                <a16:creationId xmlns:a16="http://schemas.microsoft.com/office/drawing/2014/main" id="{54E96D1D-D683-1ABC-0B77-198446342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72" y="298497"/>
            <a:ext cx="6106886" cy="1037514"/>
          </a:xfrm>
          <a:prstGeom prst="rect">
            <a:avLst/>
          </a:prstGeom>
        </p:spPr>
      </p:pic>
      <p:pic>
        <p:nvPicPr>
          <p:cNvPr id="39" name="Picture 38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4D34B6D-3879-1917-458C-9090A4AB5D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51" y="1928837"/>
            <a:ext cx="2463870" cy="2087228"/>
          </a:xfrm>
          <a:prstGeom prst="rect">
            <a:avLst/>
          </a:prstGeom>
        </p:spPr>
      </p:pic>
      <p:pic>
        <p:nvPicPr>
          <p:cNvPr id="41" name="Picture 40" descr="A logo with blue text&#10;&#10;Description automatically generated">
            <a:extLst>
              <a:ext uri="{FF2B5EF4-FFF2-40B4-BE49-F238E27FC236}">
                <a16:creationId xmlns:a16="http://schemas.microsoft.com/office/drawing/2014/main" id="{8320CE49-A8A3-52A2-2791-D2FF08AA40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15" y="1793937"/>
            <a:ext cx="3451281" cy="1436596"/>
          </a:xfrm>
          <a:prstGeom prst="rect">
            <a:avLst/>
          </a:prstGeom>
        </p:spPr>
      </p:pic>
      <p:pic>
        <p:nvPicPr>
          <p:cNvPr id="43" name="Picture 4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7A447AEE-4B5B-0F91-8A9B-F6E8285A27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58" y="4245572"/>
            <a:ext cx="4262892" cy="1178444"/>
          </a:xfrm>
          <a:prstGeom prst="rect">
            <a:avLst/>
          </a:prstGeom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BAA1D68B-FA20-48D1-7C74-A8C896B9A0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73" y="5532564"/>
            <a:ext cx="6391275" cy="90487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22B9797-936B-06A9-D41C-187FA8EC15D3}"/>
              </a:ext>
            </a:extLst>
          </p:cNvPr>
          <p:cNvSpPr txBox="1"/>
          <p:nvPr/>
        </p:nvSpPr>
        <p:spPr>
          <a:xfrm>
            <a:off x="2689562" y="8615319"/>
            <a:ext cx="6288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112E017-C204-712B-D908-150936C1ACBE}"/>
              </a:ext>
            </a:extLst>
          </p:cNvPr>
          <p:cNvSpPr/>
          <p:nvPr/>
        </p:nvSpPr>
        <p:spPr>
          <a:xfrm>
            <a:off x="-1789223" y="7213289"/>
            <a:ext cx="4262892" cy="42628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357654D-19A7-2886-DCDA-6B0169FC9009}"/>
              </a:ext>
            </a:extLst>
          </p:cNvPr>
          <p:cNvSpPr/>
          <p:nvPr/>
        </p:nvSpPr>
        <p:spPr>
          <a:xfrm>
            <a:off x="119242" y="394656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FD51C9-7803-49CB-C8C8-CB21F5981B5E}"/>
              </a:ext>
            </a:extLst>
          </p:cNvPr>
          <p:cNvSpPr txBox="1"/>
          <p:nvPr/>
        </p:nvSpPr>
        <p:spPr>
          <a:xfrm>
            <a:off x="676778" y="248908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Zahvale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98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DBC5B7-A3A6-8988-A96B-199540B0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9" y="-1517341"/>
            <a:ext cx="4024012" cy="2663980"/>
          </a:xfrm>
          <a:prstGeom prst="rect">
            <a:avLst/>
          </a:prstGeom>
        </p:spPr>
      </p:pic>
      <p:pic>
        <p:nvPicPr>
          <p:cNvPr id="17" name="Picture 16" descr="A graph with a line&#10;&#10;Description automatically generated">
            <a:extLst>
              <a:ext uri="{FF2B5EF4-FFF2-40B4-BE49-F238E27FC236}">
                <a16:creationId xmlns:a16="http://schemas.microsoft.com/office/drawing/2014/main" id="{A5C65C52-F279-6AE9-9B53-F4CEF25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" y="-1527936"/>
            <a:ext cx="3853256" cy="2716124"/>
          </a:xfrm>
          <a:prstGeom prst="rect">
            <a:avLst/>
          </a:prstGeom>
        </p:spPr>
      </p:pic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FEEACB19-06E4-E115-4C8F-F40C03168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1" y="-3003887"/>
            <a:ext cx="4248743" cy="2667372"/>
          </a:xfrm>
          <a:prstGeom prst="rect">
            <a:avLst/>
          </a:prstGeom>
        </p:spPr>
      </p:pic>
      <p:pic>
        <p:nvPicPr>
          <p:cNvPr id="12" name="Picture 11" descr="A graph with a line drawn on it&#10;&#10;Description automatically generated">
            <a:extLst>
              <a:ext uri="{FF2B5EF4-FFF2-40B4-BE49-F238E27FC236}">
                <a16:creationId xmlns:a16="http://schemas.microsoft.com/office/drawing/2014/main" id="{3DDBF731-8E5E-30B7-5DC8-A136ACD3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-3048759"/>
            <a:ext cx="4264153" cy="2783544"/>
          </a:xfrm>
          <a:prstGeom prst="rect">
            <a:avLst/>
          </a:prstGeom>
        </p:spPr>
      </p:pic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F2E2842C-5D8D-FFE3-8177-093C3D2C5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4" y="-3314577"/>
            <a:ext cx="3799546" cy="3195594"/>
          </a:xfrm>
          <a:prstGeom prst="rect">
            <a:avLst/>
          </a:prstGeom>
        </p:spPr>
      </p:pic>
      <p:pic>
        <p:nvPicPr>
          <p:cNvPr id="11" name="Picture 10" descr="A graph of a curve&#10;&#10;Description automatically generated">
            <a:extLst>
              <a:ext uri="{FF2B5EF4-FFF2-40B4-BE49-F238E27FC236}">
                <a16:creationId xmlns:a16="http://schemas.microsoft.com/office/drawing/2014/main" id="{DBC46764-3751-912C-7E21-84643F53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-3284932"/>
            <a:ext cx="3799546" cy="3195594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37DA025-B5D5-8326-5A2C-2899A695A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4" y="-3003887"/>
            <a:ext cx="4184682" cy="27534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607E86-EE29-81EE-D250-210B9A572B2E}"/>
              </a:ext>
            </a:extLst>
          </p:cNvPr>
          <p:cNvSpPr/>
          <p:nvPr/>
        </p:nvSpPr>
        <p:spPr>
          <a:xfrm>
            <a:off x="734873" y="-3742179"/>
            <a:ext cx="8378667" cy="5261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-2484623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-1473200"/>
            <a:ext cx="2969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662918" y="-1393966"/>
            <a:ext cx="2681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30447" y="-2624655"/>
            <a:ext cx="646331" cy="6463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-54023" y="-1130064"/>
            <a:ext cx="736692" cy="7366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123567" y="-923655"/>
            <a:ext cx="413600" cy="41359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7AB29-A5BB-84AA-DF93-4C8292F65187}"/>
              </a:ext>
            </a:extLst>
          </p:cNvPr>
          <p:cNvSpPr txBox="1"/>
          <p:nvPr/>
        </p:nvSpPr>
        <p:spPr>
          <a:xfrm>
            <a:off x="505082" y="-4624920"/>
            <a:ext cx="129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D16FB-7A34-E835-610B-FD73F6997527}"/>
              </a:ext>
            </a:extLst>
          </p:cNvPr>
          <p:cNvSpPr txBox="1">
            <a:spLocks/>
          </p:cNvSpPr>
          <p:nvPr/>
        </p:nvSpPr>
        <p:spPr>
          <a:xfrm>
            <a:off x="413949" y="-5374099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F1A00-0851-569E-4860-7F5FEC6A7739}"/>
              </a:ext>
            </a:extLst>
          </p:cNvPr>
          <p:cNvSpPr/>
          <p:nvPr/>
        </p:nvSpPr>
        <p:spPr>
          <a:xfrm>
            <a:off x="-25385" y="-5417336"/>
            <a:ext cx="507969" cy="50796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664C9B-736D-FD89-0B94-864E6861810D}"/>
              </a:ext>
            </a:extLst>
          </p:cNvPr>
          <p:cNvSpPr/>
          <p:nvPr/>
        </p:nvSpPr>
        <p:spPr>
          <a:xfrm flipH="1" flipV="1">
            <a:off x="0" y="-4590671"/>
            <a:ext cx="528074" cy="5280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5D00E-BA90-5264-ED57-F4A9501C49C2}"/>
              </a:ext>
            </a:extLst>
          </p:cNvPr>
          <p:cNvSpPr txBox="1"/>
          <p:nvPr/>
        </p:nvSpPr>
        <p:spPr>
          <a:xfrm>
            <a:off x="3707590" y="-4657812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Staklo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405D0-6D70-BC20-7D47-1BC060197CEB}"/>
              </a:ext>
            </a:extLst>
          </p:cNvPr>
          <p:cNvSpPr txBox="1"/>
          <p:nvPr/>
        </p:nvSpPr>
        <p:spPr>
          <a:xfrm>
            <a:off x="3707590" y="-3156039"/>
            <a:ext cx="36323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Adaptacija na silicij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0F9ED9-7542-5893-C9F4-7C5ACD33523F}"/>
              </a:ext>
            </a:extLst>
          </p:cNvPr>
          <p:cNvSpPr/>
          <p:nvPr/>
        </p:nvSpPr>
        <p:spPr>
          <a:xfrm>
            <a:off x="105382" y="-562855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4D99D-B6A5-551F-C4A9-637133929507}"/>
              </a:ext>
            </a:extLst>
          </p:cNvPr>
          <p:cNvSpPr txBox="1"/>
          <p:nvPr/>
        </p:nvSpPr>
        <p:spPr>
          <a:xfrm>
            <a:off x="662918" y="-708603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2A203-C610-0076-C728-69189CEB89A2}"/>
              </a:ext>
            </a:extLst>
          </p:cNvPr>
          <p:cNvSpPr txBox="1"/>
          <p:nvPr/>
        </p:nvSpPr>
        <p:spPr>
          <a:xfrm>
            <a:off x="2291389" y="-4592103"/>
            <a:ext cx="63546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Razvijen 3D model s aksijalnom simetrijom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FD8ED8-CD2F-CB0C-89D6-686E2DFF9F3C}"/>
              </a:ext>
            </a:extLst>
          </p:cNvPr>
          <p:cNvSpPr txBox="1"/>
          <p:nvPr/>
        </p:nvSpPr>
        <p:spPr>
          <a:xfrm>
            <a:off x="2291388" y="-3890924"/>
            <a:ext cx="45079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Uspješno modeliranje ablacije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5D60B-463C-899C-6EC2-C4BB4B1B278E}"/>
              </a:ext>
            </a:extLst>
          </p:cNvPr>
          <p:cNvSpPr txBox="1"/>
          <p:nvPr/>
        </p:nvSpPr>
        <p:spPr>
          <a:xfrm>
            <a:off x="2288630" y="-3185161"/>
            <a:ext cx="4406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 model efektivnog Cp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7C173B-C2E1-4EBC-E295-D28964F9C88F}"/>
              </a:ext>
            </a:extLst>
          </p:cNvPr>
          <p:cNvSpPr txBox="1"/>
          <p:nvPr/>
        </p:nvSpPr>
        <p:spPr>
          <a:xfrm>
            <a:off x="2288630" y="-1812377"/>
            <a:ext cx="4414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Jednostavan način prilagodbe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A037B5-3039-6EF3-4E90-05F49273FAF2}"/>
              </a:ext>
            </a:extLst>
          </p:cNvPr>
          <p:cNvSpPr txBox="1"/>
          <p:nvPr/>
        </p:nvSpPr>
        <p:spPr>
          <a:xfrm>
            <a:off x="2288629" y="-1130946"/>
            <a:ext cx="5378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Dobro slaganje mjerenja i simulacije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2EA5E-C632-85CC-D216-0FFF7EA1AC3A}"/>
              </a:ext>
            </a:extLst>
          </p:cNvPr>
          <p:cNvSpPr txBox="1"/>
          <p:nvPr/>
        </p:nvSpPr>
        <p:spPr>
          <a:xfrm>
            <a:off x="2288630" y="-2510935"/>
            <a:ext cx="6074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Pulsni model razrađen u probnom modelu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3DECD-B2C0-14D0-2FFE-5BCF69882A5E}"/>
              </a:ext>
            </a:extLst>
          </p:cNvPr>
          <p:cNvSpPr txBox="1"/>
          <p:nvPr/>
        </p:nvSpPr>
        <p:spPr>
          <a:xfrm>
            <a:off x="2915101" y="-2371072"/>
            <a:ext cx="4759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Uspostava potpunog 3D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AE2E94-4E59-438E-5AC6-CDF13BCEE448}"/>
              </a:ext>
            </a:extLst>
          </p:cNvPr>
          <p:cNvSpPr txBox="1"/>
          <p:nvPr/>
        </p:nvSpPr>
        <p:spPr>
          <a:xfrm>
            <a:off x="2925618" y="-1646831"/>
            <a:ext cx="3767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Razrada pulsnog modela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A552A-5EF5-2C91-C2C2-2FF3EE31CFF3}"/>
              </a:ext>
            </a:extLst>
          </p:cNvPr>
          <p:cNvSpPr txBox="1"/>
          <p:nvPr/>
        </p:nvSpPr>
        <p:spPr>
          <a:xfrm>
            <a:off x="2866351" y="-3344879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rad: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BE424E-F0D9-21A5-262E-F52E449206CB}"/>
              </a:ext>
            </a:extLst>
          </p:cNvPr>
          <p:cNvSpPr/>
          <p:nvPr/>
        </p:nvSpPr>
        <p:spPr>
          <a:xfrm>
            <a:off x="-1789223" y="1449297"/>
            <a:ext cx="4262892" cy="426289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22214D-0B2F-5FB5-930A-5EA28AE75939}"/>
              </a:ext>
            </a:extLst>
          </p:cNvPr>
          <p:cNvSpPr txBox="1"/>
          <p:nvPr/>
        </p:nvSpPr>
        <p:spPr>
          <a:xfrm>
            <a:off x="2689562" y="2851327"/>
            <a:ext cx="6288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A black and red line&#10;&#10;Description automatically generated">
            <a:extLst>
              <a:ext uri="{FF2B5EF4-FFF2-40B4-BE49-F238E27FC236}">
                <a16:creationId xmlns:a16="http://schemas.microsoft.com/office/drawing/2014/main" id="{5D11EBF2-4833-7986-CF0F-8262E07B69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72" y="-6603832"/>
            <a:ext cx="6106886" cy="1037514"/>
          </a:xfrm>
          <a:prstGeom prst="rect">
            <a:avLst/>
          </a:prstGeom>
        </p:spPr>
      </p:pic>
      <p:pic>
        <p:nvPicPr>
          <p:cNvPr id="34" name="Picture 33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D83CEE1-3206-33B6-2224-96B8F1327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51" y="-4973492"/>
            <a:ext cx="2463870" cy="2087228"/>
          </a:xfrm>
          <a:prstGeom prst="rect">
            <a:avLst/>
          </a:prstGeom>
        </p:spPr>
      </p:pic>
      <p:pic>
        <p:nvPicPr>
          <p:cNvPr id="38" name="Picture 37" descr="A logo with blue text&#10;&#10;Description automatically generated">
            <a:extLst>
              <a:ext uri="{FF2B5EF4-FFF2-40B4-BE49-F238E27FC236}">
                <a16:creationId xmlns:a16="http://schemas.microsoft.com/office/drawing/2014/main" id="{5E01021F-7BEE-7D6E-1AC4-059296ECEA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15" y="-5108392"/>
            <a:ext cx="3451281" cy="1436596"/>
          </a:xfrm>
          <a:prstGeom prst="rect">
            <a:avLst/>
          </a:prstGeom>
        </p:spPr>
      </p:pic>
      <p:pic>
        <p:nvPicPr>
          <p:cNvPr id="39" name="Picture 38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7B03DF5F-E0FA-7093-4243-148F7D4469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58" y="-2656757"/>
            <a:ext cx="4262892" cy="1178444"/>
          </a:xfrm>
          <a:prstGeom prst="rect">
            <a:avLst/>
          </a:prstGeom>
        </p:spPr>
      </p:pic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6BD0A5B6-D25D-3ABC-9823-E664622C58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73" y="-1369765"/>
            <a:ext cx="6391275" cy="904875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F6702EE2-7543-1996-E27F-D3D487EAF747}"/>
              </a:ext>
            </a:extLst>
          </p:cNvPr>
          <p:cNvSpPr/>
          <p:nvPr/>
        </p:nvSpPr>
        <p:spPr>
          <a:xfrm>
            <a:off x="119242" y="-997622"/>
            <a:ext cx="431786" cy="43178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B7BFB5-D88D-9848-FB92-677D42009F75}"/>
              </a:ext>
            </a:extLst>
          </p:cNvPr>
          <p:cNvSpPr txBox="1"/>
          <p:nvPr/>
        </p:nvSpPr>
        <p:spPr>
          <a:xfrm>
            <a:off x="676778" y="-1143370"/>
            <a:ext cx="24812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Zahvale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86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32F89A-C76B-3EA5-8C34-9F2C7A71E5E9}"/>
              </a:ext>
            </a:extLst>
          </p:cNvPr>
          <p:cNvCxnSpPr>
            <a:cxnSpLocks/>
          </p:cNvCxnSpPr>
          <p:nvPr/>
        </p:nvCxnSpPr>
        <p:spPr>
          <a:xfrm>
            <a:off x="321275" y="-185351"/>
            <a:ext cx="0" cy="84520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2703E08-FA04-66EC-90C2-81597CB918E5}"/>
              </a:ext>
            </a:extLst>
          </p:cNvPr>
          <p:cNvSpPr txBox="1">
            <a:spLocks/>
          </p:cNvSpPr>
          <p:nvPr/>
        </p:nvSpPr>
        <p:spPr>
          <a:xfrm>
            <a:off x="505083" y="-852448"/>
            <a:ext cx="1974507" cy="7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Sažetak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802AAB-265C-6859-8047-F9B85B4617A3}"/>
              </a:ext>
            </a:extLst>
          </p:cNvPr>
          <p:cNvSpPr txBox="1"/>
          <p:nvPr/>
        </p:nvSpPr>
        <p:spPr>
          <a:xfrm>
            <a:off x="604709" y="101706"/>
            <a:ext cx="22682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Teorijski uvod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1FEA40-69B7-417C-857A-4251FE430947}"/>
              </a:ext>
            </a:extLst>
          </p:cNvPr>
          <p:cNvSpPr txBox="1"/>
          <p:nvPr/>
        </p:nvSpPr>
        <p:spPr>
          <a:xfrm>
            <a:off x="518983" y="1859132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Numerički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83AE5-033F-60A5-02FE-1ABB7B3136FD}"/>
              </a:ext>
            </a:extLst>
          </p:cNvPr>
          <p:cNvSpPr txBox="1"/>
          <p:nvPr/>
        </p:nvSpPr>
        <p:spPr>
          <a:xfrm>
            <a:off x="518983" y="314285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Izmjereni profili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7F037-9A95-0AC0-5F11-46512381F28B}"/>
              </a:ext>
            </a:extLst>
          </p:cNvPr>
          <p:cNvSpPr txBox="1"/>
          <p:nvPr/>
        </p:nvSpPr>
        <p:spPr>
          <a:xfrm>
            <a:off x="518983" y="4520124"/>
            <a:ext cx="128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rezultata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061794-6A9D-BD10-44AF-524CBCC26911}"/>
              </a:ext>
            </a:extLst>
          </p:cNvPr>
          <p:cNvSpPr/>
          <p:nvPr/>
        </p:nvSpPr>
        <p:spPr>
          <a:xfrm>
            <a:off x="123566" y="588059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8F09C4-177D-B872-DAD8-E42C4E2C1E1D}"/>
              </a:ext>
            </a:extLst>
          </p:cNvPr>
          <p:cNvSpPr/>
          <p:nvPr/>
        </p:nvSpPr>
        <p:spPr>
          <a:xfrm>
            <a:off x="228600" y="2089622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1CF305-F634-C2D6-E3CA-EB2E87FBBABE}"/>
              </a:ext>
            </a:extLst>
          </p:cNvPr>
          <p:cNvSpPr/>
          <p:nvPr/>
        </p:nvSpPr>
        <p:spPr>
          <a:xfrm>
            <a:off x="221648" y="337334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3A5552-2DE2-3A20-69A1-879B1DDE4D51}"/>
              </a:ext>
            </a:extLst>
          </p:cNvPr>
          <p:cNvSpPr/>
          <p:nvPr/>
        </p:nvSpPr>
        <p:spPr>
          <a:xfrm>
            <a:off x="228600" y="4750614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4D38D8-4F1D-F79B-AC53-750FBBD9822E}"/>
              </a:ext>
            </a:extLst>
          </p:cNvPr>
          <p:cNvSpPr/>
          <p:nvPr/>
        </p:nvSpPr>
        <p:spPr>
          <a:xfrm>
            <a:off x="138063" y="-887862"/>
            <a:ext cx="381516" cy="38151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2D00A-05FB-90C1-2414-15568193BF59}"/>
              </a:ext>
            </a:extLst>
          </p:cNvPr>
          <p:cNvSpPr txBox="1"/>
          <p:nvPr/>
        </p:nvSpPr>
        <p:spPr>
          <a:xfrm>
            <a:off x="3996266" y="-5516909"/>
            <a:ext cx="3235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Laserska ablacija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9DEEB-190B-F845-9232-34BB5C170DCA}"/>
              </a:ext>
            </a:extLst>
          </p:cNvPr>
          <p:cNvSpPr txBox="1"/>
          <p:nvPr/>
        </p:nvSpPr>
        <p:spPr>
          <a:xfrm>
            <a:off x="3996266" y="-4744028"/>
            <a:ext cx="44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uklanjanja materijala s krute površine obasjavajući je laserskom zrakom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75AA6-F9BF-DD9B-0ABA-82DCE6EF3B83}"/>
              </a:ext>
            </a:extLst>
          </p:cNvPr>
          <p:cNvSpPr txBox="1"/>
          <p:nvPr/>
        </p:nvSpPr>
        <p:spPr>
          <a:xfrm>
            <a:off x="3996265" y="-3321806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u raznim industrijama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wood sign&#10;&#10;Description automatically generated">
            <a:extLst>
              <a:ext uri="{FF2B5EF4-FFF2-40B4-BE49-F238E27FC236}">
                <a16:creationId xmlns:a16="http://schemas.microsoft.com/office/drawing/2014/main" id="{1D93C824-7246-C639-76D9-EF0D7F3F2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5" y="-2558712"/>
            <a:ext cx="3510875" cy="228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8B5CA-2A62-6F94-BB18-43F809DD70B1}"/>
              </a:ext>
            </a:extLst>
          </p:cNvPr>
          <p:cNvSpPr txBox="1"/>
          <p:nvPr/>
        </p:nvSpPr>
        <p:spPr>
          <a:xfrm>
            <a:off x="3555192" y="901925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Metoda konačnih elemenata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6CD69-02FA-1F42-1C2D-385F6E1F2D1F}"/>
              </a:ext>
            </a:extLst>
          </p:cNvPr>
          <p:cNvSpPr txBox="1"/>
          <p:nvPr/>
        </p:nvSpPr>
        <p:spPr>
          <a:xfrm>
            <a:off x="3775728" y="1720631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Općenita numerička metoda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38E4-A59E-5D6E-B7D8-1CDE743CF08C}"/>
              </a:ext>
            </a:extLst>
          </p:cNvPr>
          <p:cNvSpPr txBox="1"/>
          <p:nvPr/>
        </p:nvSpPr>
        <p:spPr>
          <a:xfrm>
            <a:off x="3775727" y="7283358"/>
            <a:ext cx="44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Diskretizacija sustava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66C4F6-152F-6606-CD42-4E030CBC41E8}"/>
              </a:ext>
            </a:extLst>
          </p:cNvPr>
          <p:cNvSpPr/>
          <p:nvPr/>
        </p:nvSpPr>
        <p:spPr>
          <a:xfrm>
            <a:off x="228600" y="5997316"/>
            <a:ext cx="185349" cy="1853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C087-84AC-92C2-8BF7-61E514E0AF58}"/>
              </a:ext>
            </a:extLst>
          </p:cNvPr>
          <p:cNvSpPr txBox="1"/>
          <p:nvPr/>
        </p:nvSpPr>
        <p:spPr>
          <a:xfrm>
            <a:off x="513576" y="5905324"/>
            <a:ext cx="128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2006</Words>
  <Application>Microsoft Office PowerPoint</Application>
  <PresentationFormat>On-screen Show (4:3)</PresentationFormat>
  <Paragraphs>737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Arial</vt:lpstr>
      <vt:lpstr>Calibri</vt:lpstr>
      <vt:lpstr>Calibri Light</vt:lpstr>
      <vt:lpstr>Times New Roman</vt:lpstr>
      <vt:lpstr>Office Theme</vt:lpstr>
      <vt:lpstr>Numeričko modeliranje pulsne laserske ablacije materijala metodom konačnih elemenata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Numeričko modeliranje pulsne laserske ablacije materijala metodom konačnih elemenata</dc:title>
  <dc:creator>Lorenco Lisica</dc:creator>
  <cp:lastModifiedBy>Lorenco Lisica</cp:lastModifiedBy>
  <cp:revision>10</cp:revision>
  <dcterms:created xsi:type="dcterms:W3CDTF">2024-01-24T09:18:27Z</dcterms:created>
  <dcterms:modified xsi:type="dcterms:W3CDTF">2024-01-26T17:03:52Z</dcterms:modified>
</cp:coreProperties>
</file>