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79" r:id="rId4"/>
    <p:sldId id="280" r:id="rId5"/>
    <p:sldId id="264" r:id="rId6"/>
    <p:sldId id="257" r:id="rId7"/>
    <p:sldId id="266" r:id="rId8"/>
    <p:sldId id="276" r:id="rId9"/>
    <p:sldId id="277" r:id="rId10"/>
    <p:sldId id="278" r:id="rId11"/>
    <p:sldId id="262" r:id="rId12"/>
    <p:sldId id="267" r:id="rId13"/>
    <p:sldId id="268" r:id="rId14"/>
    <p:sldId id="269" r:id="rId15"/>
    <p:sldId id="271" r:id="rId16"/>
    <p:sldId id="272" r:id="rId17"/>
    <p:sldId id="273" r:id="rId18"/>
    <p:sldId id="275" r:id="rId19"/>
    <p:sldId id="274" r:id="rId20"/>
    <p:sldId id="263" r:id="rId21"/>
    <p:sldId id="281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2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24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E944670-EFA0-5F15-9290-1C09E1A501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FB4C6163-8478-0930-5A84-A0FCED22C6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18FC5CB1-5C17-2F11-7CC7-3E4802A77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1E116-7196-48FA-B292-90B755CFD4D3}" type="datetimeFigureOut">
              <a:rPr lang="en-US" smtClean="0"/>
              <a:t>1/26/2025</a:t>
            </a:fld>
            <a:endParaRPr lang="en-U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1D694387-BA16-BE7E-008E-47DEDE7F5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AFF3905A-74B4-42D9-AD19-917703A2A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C2992-B070-4CE0-BA91-234D0FC083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722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A8BCBE1-CBBE-E085-7321-37D1B0DB8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A6B82563-409F-A16C-65D4-BCDC84CB1A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A900FE65-7A1F-1908-FCCA-374DF13F6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1E116-7196-48FA-B292-90B755CFD4D3}" type="datetimeFigureOut">
              <a:rPr lang="en-US" smtClean="0"/>
              <a:t>1/26/2025</a:t>
            </a:fld>
            <a:endParaRPr lang="en-U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4E3CE71A-D09A-E810-C393-875F464EF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6D0ECFEC-93BF-AED3-7F12-9A6DB6829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C2992-B070-4CE0-BA91-234D0FC083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6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5E175EE0-0EF5-FD71-EE90-56EAADB06A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E78B27CA-FF3A-72FC-767F-00DD323FC6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AC0F8E6D-4D96-9E52-C238-0D2D5FF722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1E116-7196-48FA-B292-90B755CFD4D3}" type="datetimeFigureOut">
              <a:rPr lang="en-US" smtClean="0"/>
              <a:t>1/26/2025</a:t>
            </a:fld>
            <a:endParaRPr lang="en-U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8875F13A-766B-59E4-74FA-44A41AC27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421A53EC-D456-E6A7-634D-538B791BC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C2992-B070-4CE0-BA91-234D0FC083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328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AC1790D-4650-6C1C-4208-038F086D5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EB4289D-55D8-7058-F925-634E72B40B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A322C5D2-6CA1-47A7-0828-8D8BE810D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1E116-7196-48FA-B292-90B755CFD4D3}" type="datetimeFigureOut">
              <a:rPr lang="en-US" smtClean="0"/>
              <a:t>1/26/2025</a:t>
            </a:fld>
            <a:endParaRPr lang="en-U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C49633F1-A785-3819-C2AB-FB46932EF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A90E60DF-2940-D5FA-D8F2-C5B959C20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C2992-B070-4CE0-BA91-234D0FC083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627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937DEE4-F603-48EC-C29C-8A85D56973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A6B76CA1-4DE6-A041-478D-1B89DDFFBA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4FA6097-897E-B40C-59BF-104B1997C6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1E116-7196-48FA-B292-90B755CFD4D3}" type="datetimeFigureOut">
              <a:rPr lang="en-US" smtClean="0"/>
              <a:t>1/26/2025</a:t>
            </a:fld>
            <a:endParaRPr lang="en-U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E80E142E-3EF0-23CD-3AFA-E8D7D2C38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9B6EB4EA-E71D-A512-B255-66FD9E5DC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C2992-B070-4CE0-BA91-234D0FC083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762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A39A39C-77D1-E136-9417-1E75A415F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EA9824E-EE42-CB7E-F8CB-C2938D4D95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C5A005E8-DE17-BBE8-2F5C-574AADDB6C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A427422F-01D2-D0AA-FA5D-A90EC7288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1E116-7196-48FA-B292-90B755CFD4D3}" type="datetimeFigureOut">
              <a:rPr lang="en-US" smtClean="0"/>
              <a:t>1/26/2025</a:t>
            </a:fld>
            <a:endParaRPr lang="en-US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7DD48793-A238-E31E-D577-7A40246AC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36697E0B-391F-5EBB-6BE7-825EA4370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C2992-B070-4CE0-BA91-234D0FC083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090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C2789E8-FD4D-118C-2E82-B16B3CEBB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217836B4-332C-A0EA-8390-35ED6C6CF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A1D24303-5A89-66B8-B41E-2F661FB888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563BE9FB-D829-A451-D68B-775DBF4B52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64DB70CB-B827-DB63-4C1A-031419F0AC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9CFB308A-E7AF-35DF-579D-BAE070F42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1E116-7196-48FA-B292-90B755CFD4D3}" type="datetimeFigureOut">
              <a:rPr lang="en-US" smtClean="0"/>
              <a:t>1/26/2025</a:t>
            </a:fld>
            <a:endParaRPr lang="en-US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CC35A866-4DCC-F135-1DA1-441B5D7DD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4AEC8035-D2D8-BFBF-FF08-490D2D4C9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C2992-B070-4CE0-BA91-234D0FC083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753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7E47C86-9491-2D9C-4C5F-6779048DE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4C830F1A-69E6-C391-94C0-F647DA173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1E116-7196-48FA-B292-90B755CFD4D3}" type="datetimeFigureOut">
              <a:rPr lang="en-US" smtClean="0"/>
              <a:t>1/26/2025</a:t>
            </a:fld>
            <a:endParaRPr lang="en-US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F4C75B30-A43F-FFF9-2DD9-4786587CA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489743B3-A309-5072-CB3E-D02ACC0A1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C2992-B070-4CE0-BA91-234D0FC083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668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A07BEC0C-9AA6-9060-0F2F-9C7D42515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1E116-7196-48FA-B292-90B755CFD4D3}" type="datetimeFigureOut">
              <a:rPr lang="en-US" smtClean="0"/>
              <a:t>1/26/2025</a:t>
            </a:fld>
            <a:endParaRPr lang="en-US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0D8184F8-48B8-39B0-9CFC-1191A2890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E7B58100-E22B-0345-1F05-CF963FEC9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C2992-B070-4CE0-BA91-234D0FC083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985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4CDDA36-F4FE-628A-404A-C1E7B5229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CFEF346-D2EF-CEEA-6A69-CF6AE7815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00DADE0A-AD1F-64DC-D641-BCD3CD8F8C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C557483C-E820-2E25-83FE-539EAC8DD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1E116-7196-48FA-B292-90B755CFD4D3}" type="datetimeFigureOut">
              <a:rPr lang="en-US" smtClean="0"/>
              <a:t>1/26/2025</a:t>
            </a:fld>
            <a:endParaRPr lang="en-US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43BAAFC3-11F7-501B-2F50-194F3F379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B76743D7-9758-84A4-8C94-1E5817B8C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C2992-B070-4CE0-BA91-234D0FC083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086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9460E76-4D71-7383-96B8-D4EDDE696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592FFDDE-961E-0B9C-72C5-EDB173A89B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9B2F0170-523F-A624-1902-362277EAC6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32F03E7E-A486-DD42-B91F-08733B257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1E116-7196-48FA-B292-90B755CFD4D3}" type="datetimeFigureOut">
              <a:rPr lang="en-US" smtClean="0"/>
              <a:t>1/26/2025</a:t>
            </a:fld>
            <a:endParaRPr lang="en-US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25CB765E-4971-9B54-DF62-B4C41703B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B0A65B87-49FD-7A90-2C22-86DAC0923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C2992-B070-4CE0-BA91-234D0FC083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367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78009CA8-8D41-8A03-DCB3-65A2E6366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EEB65695-15DD-DF3E-8582-4CA967BCCA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83A84A36-162D-663A-5920-0C47C5D8EB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C1E116-7196-48FA-B292-90B755CFD4D3}" type="datetimeFigureOut">
              <a:rPr lang="en-US" smtClean="0"/>
              <a:t>1/26/2025</a:t>
            </a:fld>
            <a:endParaRPr lang="en-U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6436F0AD-3A6A-CAFF-494E-6244E60B41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BA253BE1-272F-D788-3503-3547746A57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3C2992-B070-4CE0-BA91-234D0FC083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294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anufrievroman.com/method/afm/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935336E-2FBC-D30D-F1D8-DE33EBFFE0F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b="0" i="0" u="none" strike="noStrike" baseline="0" dirty="0" err="1">
                <a:latin typeface="NimbusRomNo9L-Medi"/>
              </a:rPr>
              <a:t>Karakterizacija</a:t>
            </a:r>
            <a:r>
              <a:rPr lang="en-US" sz="4000" b="0" i="0" u="none" strike="noStrike" baseline="0" dirty="0">
                <a:latin typeface="NimbusRomNo9L-Medi"/>
              </a:rPr>
              <a:t> </a:t>
            </a:r>
            <a:r>
              <a:rPr lang="en-US" sz="4000" b="0" i="0" u="none" strike="noStrike" baseline="0" dirty="0" err="1">
                <a:latin typeface="NimbusRomNo9L-Medi"/>
              </a:rPr>
              <a:t>novih</a:t>
            </a:r>
            <a:r>
              <a:rPr lang="en-US" sz="4000" b="0" i="0" u="none" strike="noStrike" baseline="0" dirty="0">
                <a:latin typeface="NimbusRomNo9L-Medi"/>
              </a:rPr>
              <a:t> </a:t>
            </a:r>
            <a:r>
              <a:rPr lang="en-US" sz="4000" b="0" i="0" u="none" strike="noStrike" baseline="0" dirty="0" err="1">
                <a:latin typeface="NimbusRomNo9L-Medi"/>
              </a:rPr>
              <a:t>slojevitih</a:t>
            </a:r>
            <a:r>
              <a:rPr lang="en-US" sz="4000" b="0" i="0" u="none" strike="noStrike" baseline="0" dirty="0">
                <a:latin typeface="NimbusRomNo9L-Medi"/>
              </a:rPr>
              <a:t> </a:t>
            </a:r>
            <a:r>
              <a:rPr lang="en-US" sz="4000" b="0" i="0" u="none" strike="noStrike" baseline="0" dirty="0" err="1">
                <a:latin typeface="NimbusRomNo9L-Medi"/>
              </a:rPr>
              <a:t>materijala</a:t>
            </a:r>
            <a:r>
              <a:rPr lang="en-US" sz="4000" b="0" i="0" u="none" strike="noStrike" baseline="0" dirty="0">
                <a:latin typeface="NimbusRomNo9L-Medi"/>
              </a:rPr>
              <a:t> </a:t>
            </a:r>
            <a:r>
              <a:rPr lang="hr-HR" sz="4000" b="0" i="0" u="none" strike="noStrike" baseline="0" dirty="0">
                <a:latin typeface="NimbusRomNo9L-Medi"/>
              </a:rPr>
              <a:t>(</a:t>
            </a:r>
            <a:r>
              <a:rPr lang="en-US" sz="4000" b="0" i="0" u="none" strike="noStrike" baseline="0" dirty="0">
                <a:latin typeface="NimbusRomNo9L-Medi"/>
              </a:rPr>
              <a:t>MPX</a:t>
            </a:r>
            <a:r>
              <a:rPr lang="en-US" sz="4000" b="0" i="0" u="none" strike="noStrike" baseline="-25000" dirty="0">
                <a:latin typeface="NimbusRomNo9L-Regu"/>
              </a:rPr>
              <a:t>3</a:t>
            </a:r>
            <a:r>
              <a:rPr lang="hr-HR" sz="4000" b="0" i="0" u="none" strike="noStrike" baseline="0" dirty="0">
                <a:latin typeface="NimbusRomNo9L-Regu"/>
              </a:rPr>
              <a:t>)</a:t>
            </a:r>
            <a:r>
              <a:rPr lang="en-US" sz="4000" b="0" i="0" u="none" strike="noStrike" baseline="0" dirty="0">
                <a:latin typeface="NimbusRomNo9L-Regu"/>
              </a:rPr>
              <a:t> </a:t>
            </a:r>
            <a:r>
              <a:rPr lang="en-US" sz="4000" b="0" i="0" u="none" strike="noStrike" baseline="0" dirty="0" err="1">
                <a:latin typeface="NimbusRomNo9L-Medi"/>
              </a:rPr>
              <a:t>površinski</a:t>
            </a:r>
            <a:r>
              <a:rPr lang="en-US" sz="4000" b="0" i="0" u="none" strike="noStrike" baseline="0" dirty="0">
                <a:latin typeface="NimbusRomNo9L-Medi"/>
              </a:rPr>
              <a:t> </a:t>
            </a:r>
            <a:r>
              <a:rPr lang="en-US" sz="4000" b="0" i="0" u="none" strike="noStrike" baseline="0" dirty="0" err="1">
                <a:latin typeface="NimbusRomNo9L-Medi"/>
              </a:rPr>
              <a:t>osjetljivim</a:t>
            </a:r>
            <a:r>
              <a:rPr lang="en-US" sz="4000" b="0" i="0" u="none" strike="noStrike" baseline="0" dirty="0">
                <a:latin typeface="NimbusRomNo9L-Medi"/>
              </a:rPr>
              <a:t> </a:t>
            </a:r>
            <a:r>
              <a:rPr lang="en-US" sz="4000" b="0" i="0" u="none" strike="noStrike" baseline="0" dirty="0" err="1">
                <a:latin typeface="NimbusRomNo9L-Medi"/>
              </a:rPr>
              <a:t>eksperimentalnim</a:t>
            </a:r>
            <a:br>
              <a:rPr lang="en-US" sz="4000" b="0" i="0" u="none" strike="noStrike" baseline="0" dirty="0">
                <a:latin typeface="NimbusRomNo9L-Medi"/>
              </a:rPr>
            </a:br>
            <a:r>
              <a:rPr lang="en-US" sz="4000" b="0" i="0" u="none" strike="noStrike" baseline="0" dirty="0" err="1">
                <a:latin typeface="NimbusRomNo9L-Medi"/>
              </a:rPr>
              <a:t>metodama</a:t>
            </a:r>
            <a:endParaRPr lang="en-US" sz="4000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240878D5-B873-3335-2CB2-FB28062092D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/>
              <a:t>Lucija Malkoč</a:t>
            </a:r>
          </a:p>
          <a:p>
            <a:r>
              <a:rPr lang="en-US" sz="1800" b="0" i="1" u="none" strike="noStrike" baseline="0" dirty="0" err="1">
                <a:latin typeface="NimbusRomNo9L-ReguItal"/>
              </a:rPr>
              <a:t>Fizi</a:t>
            </a:r>
            <a:r>
              <a:rPr lang="hr-HR" sz="1800" b="0" i="1" u="none" strike="noStrike" baseline="0" dirty="0">
                <a:latin typeface="NimbusRomNo9L-ReguItal"/>
              </a:rPr>
              <a:t>č</a:t>
            </a:r>
            <a:r>
              <a:rPr lang="en-US" sz="1800" b="0" i="1" u="none" strike="noStrike" baseline="0" dirty="0">
                <a:latin typeface="NimbusRomNo9L-ReguItal"/>
              </a:rPr>
              <a:t>ki </a:t>
            </a:r>
            <a:r>
              <a:rPr lang="en-US" sz="1800" b="0" i="1" u="none" strike="noStrike" baseline="0" dirty="0" err="1">
                <a:latin typeface="NimbusRomNo9L-ReguItal"/>
              </a:rPr>
              <a:t>odsjek</a:t>
            </a:r>
            <a:r>
              <a:rPr lang="en-US" sz="1800" b="0" i="1" u="none" strike="noStrike" baseline="0" dirty="0">
                <a:latin typeface="NimbusRomNo9L-ReguItal"/>
              </a:rPr>
              <a:t> </a:t>
            </a:r>
            <a:r>
              <a:rPr lang="en-US" sz="1800" b="0" i="1" u="none" strike="noStrike" baseline="0" dirty="0" err="1">
                <a:latin typeface="NimbusRomNo9L-ReguItal"/>
              </a:rPr>
              <a:t>Prirodoslovno-matemati</a:t>
            </a:r>
            <a:r>
              <a:rPr lang="hr-HR" sz="1800" b="0" i="1" u="none" strike="noStrike" baseline="0" dirty="0">
                <a:latin typeface="NimbusRomNo9L-ReguItal"/>
              </a:rPr>
              <a:t>č</a:t>
            </a:r>
            <a:r>
              <a:rPr lang="en-US" sz="1800" b="0" i="1" u="none" strike="noStrike" baseline="0" dirty="0" err="1">
                <a:latin typeface="NimbusRomNo9L-ReguItal"/>
              </a:rPr>
              <a:t>kog</a:t>
            </a:r>
            <a:r>
              <a:rPr lang="en-US" sz="1800" b="0" i="1" u="none" strike="noStrike" baseline="0" dirty="0">
                <a:latin typeface="NimbusRomNo9L-ReguItal"/>
              </a:rPr>
              <a:t> </a:t>
            </a:r>
            <a:r>
              <a:rPr lang="en-US" sz="1800" b="0" i="1" u="none" strike="noStrike" baseline="0" dirty="0" err="1">
                <a:latin typeface="NimbusRomNo9L-ReguItal"/>
              </a:rPr>
              <a:t>fakulteta</a:t>
            </a:r>
            <a:r>
              <a:rPr lang="en-US" sz="1800" b="0" i="1" u="none" strike="noStrike" baseline="0" dirty="0">
                <a:latin typeface="NimbusRomNo9L-ReguItal"/>
              </a:rPr>
              <a:t>, </a:t>
            </a:r>
            <a:r>
              <a:rPr lang="en-US" sz="1800" b="0" i="1" u="none" strike="noStrike" baseline="0" dirty="0" err="1">
                <a:latin typeface="NimbusRomNo9L-ReguItal"/>
              </a:rPr>
              <a:t>Sveu</a:t>
            </a:r>
            <a:r>
              <a:rPr lang="hr-HR" sz="1800" i="1" dirty="0">
                <a:latin typeface="NimbusRomNo9L-ReguItal"/>
              </a:rPr>
              <a:t>č</a:t>
            </a:r>
            <a:r>
              <a:rPr lang="en-US" sz="1800" b="0" i="1" u="none" strike="noStrike" baseline="0" dirty="0" err="1">
                <a:latin typeface="NimbusRomNo9L-ReguItal"/>
              </a:rPr>
              <a:t>ilište</a:t>
            </a:r>
            <a:r>
              <a:rPr lang="en-US" sz="1800" b="0" i="1" u="none" strike="noStrike" baseline="0" dirty="0">
                <a:latin typeface="NimbusRomNo9L-ReguItal"/>
              </a:rPr>
              <a:t> u </a:t>
            </a:r>
            <a:r>
              <a:rPr lang="en-US" sz="1800" b="0" i="1" u="none" strike="noStrike" baseline="0" dirty="0" err="1">
                <a:latin typeface="NimbusRomNo9L-ReguItal"/>
              </a:rPr>
              <a:t>Zagrebu</a:t>
            </a:r>
            <a:endParaRPr lang="hr-HR" sz="1800" b="0" i="1" u="none" strike="noStrike" baseline="0" dirty="0">
              <a:latin typeface="NimbusRomNo9L-ReguItal"/>
            </a:endParaRPr>
          </a:p>
          <a:p>
            <a:r>
              <a:rPr lang="da-DK" sz="1800" b="0" i="0" u="none" strike="noStrike" baseline="0" dirty="0">
                <a:latin typeface="NimbusRomNo9L-Regu"/>
              </a:rPr>
              <a:t>Mentor: dr. sc. Marko Kralj</a:t>
            </a:r>
            <a:endParaRPr lang="hr-HR" sz="1800" b="0" i="0" u="none" strike="noStrike" baseline="0" dirty="0">
              <a:latin typeface="NimbusRomNo9L-Regu"/>
            </a:endParaRPr>
          </a:p>
          <a:p>
            <a:r>
              <a:rPr lang="en-US" sz="1800" b="0" i="1" u="none" strike="noStrike" baseline="0" dirty="0" err="1">
                <a:latin typeface="NimbusRomNo9L-ReguItal"/>
              </a:rPr>
              <a:t>Institut</a:t>
            </a:r>
            <a:r>
              <a:rPr lang="en-US" sz="1800" b="0" i="1" u="none" strike="noStrike" baseline="0" dirty="0">
                <a:latin typeface="NimbusRomNo9L-ReguItal"/>
              </a:rPr>
              <a:t> za </a:t>
            </a:r>
            <a:r>
              <a:rPr lang="en-US" sz="1800" b="0" i="1" u="none" strike="noStrike" baseline="0" dirty="0" err="1">
                <a:latin typeface="NimbusRomNo9L-ReguItal"/>
              </a:rPr>
              <a:t>fiziku</a:t>
            </a:r>
            <a:r>
              <a:rPr lang="en-US" sz="1800" b="0" i="1" u="none" strike="noStrike" baseline="0" dirty="0">
                <a:latin typeface="NimbusRomNo9L-ReguItal"/>
              </a:rPr>
              <a:t>, Zagreb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3791714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AD70884-42C1-4DD9-9C9B-707278993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243584"/>
          </a:xfrm>
        </p:spPr>
        <p:txBody>
          <a:bodyPr>
            <a:normAutofit/>
          </a:bodyPr>
          <a:lstStyle/>
          <a:p>
            <a:r>
              <a:rPr lang="en-US" sz="2800" b="0" i="0" u="none" strike="noStrike" baseline="0" dirty="0" err="1">
                <a:latin typeface="NimbusRomNo9L-Regu"/>
              </a:rPr>
              <a:t>Ramanova</a:t>
            </a:r>
            <a:r>
              <a:rPr lang="en-US" sz="2800" b="0" i="0" u="none" strike="noStrike" baseline="0" dirty="0">
                <a:latin typeface="NimbusRomNo9L-Regu"/>
              </a:rPr>
              <a:t> </a:t>
            </a:r>
            <a:r>
              <a:rPr lang="en-US" sz="2800" b="0" i="0" u="none" strike="noStrike" baseline="0" dirty="0" err="1">
                <a:latin typeface="NimbusRomNo9L-Regu"/>
              </a:rPr>
              <a:t>spektroskopija</a:t>
            </a:r>
            <a:br>
              <a:rPr lang="hr-HR" sz="2800" b="0" i="0" u="none" strike="noStrike" baseline="0" dirty="0">
                <a:latin typeface="NimbusRomNo9L-Regu"/>
              </a:rPr>
            </a:br>
            <a:br>
              <a:rPr lang="hr-HR" sz="2800" b="0" i="0" u="none" strike="noStrike" baseline="0" dirty="0">
                <a:latin typeface="NimbusRomNo9L-Regu"/>
              </a:rPr>
            </a:br>
            <a:endParaRPr lang="en-US" sz="2800" dirty="0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76969762-BECE-D199-CEE5-FD15304111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318968"/>
            <a:ext cx="3932237" cy="4550020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0" i="0" u="none" strike="noStrike" baseline="0" dirty="0" err="1">
                <a:latin typeface="NimbusRomNo9L-Regu"/>
              </a:rPr>
              <a:t>Temeljni</a:t>
            </a:r>
            <a:r>
              <a:rPr lang="en-US" sz="2400" b="0" i="0" u="none" strike="noStrike" baseline="0" dirty="0">
                <a:latin typeface="NimbusRomNo9L-Regu"/>
              </a:rPr>
              <a:t> </a:t>
            </a:r>
            <a:r>
              <a:rPr lang="en-US" sz="2400" b="0" i="0" u="none" strike="noStrike" baseline="0" dirty="0" err="1">
                <a:latin typeface="NimbusRomNo9L-Regu"/>
              </a:rPr>
              <a:t>princip</a:t>
            </a:r>
            <a:r>
              <a:rPr lang="hr-HR" sz="2400" b="0" i="0" u="none" strike="noStrike" baseline="0" dirty="0">
                <a:latin typeface="NimbusRomNo9L-Regu"/>
              </a:rPr>
              <a:t>: </a:t>
            </a:r>
            <a:r>
              <a:rPr lang="en-US" sz="2400" b="0" i="0" u="none" strike="noStrike" baseline="0" dirty="0" err="1">
                <a:latin typeface="NimbusRomNo9L-Regu"/>
              </a:rPr>
              <a:t>Ramanovom</a:t>
            </a:r>
            <a:r>
              <a:rPr lang="en-US" sz="2400" b="0" i="0" u="none" strike="noStrike" baseline="0" dirty="0">
                <a:latin typeface="NimbusRomNo9L-Regu"/>
              </a:rPr>
              <a:t> </a:t>
            </a:r>
            <a:r>
              <a:rPr lang="en-US" sz="2400" b="0" i="0" u="none" strike="noStrike" baseline="0" dirty="0" err="1">
                <a:latin typeface="NimbusRomNo9L-Regu"/>
              </a:rPr>
              <a:t>raspršenju</a:t>
            </a:r>
            <a:endParaRPr lang="hr-HR" sz="2400" b="0" i="0" u="none" strike="noStrike" baseline="0" dirty="0">
              <a:latin typeface="NimbusRomNo9L-Regu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hr-HR" sz="2400" dirty="0">
                <a:latin typeface="NimbusRomNo9L-Regu"/>
              </a:rPr>
              <a:t>Svrha: </a:t>
            </a:r>
            <a:r>
              <a:rPr lang="en-US" sz="2400" b="0" i="0" u="none" strike="noStrike" baseline="0" dirty="0" err="1">
                <a:latin typeface="NimbusRomNo9L-Regu"/>
              </a:rPr>
              <a:t>prou</a:t>
            </a:r>
            <a:r>
              <a:rPr lang="hr-HR" sz="2400" dirty="0">
                <a:latin typeface="NimbusRomNo9L-Regu"/>
              </a:rPr>
              <a:t>č</a:t>
            </a:r>
            <a:r>
              <a:rPr lang="en-US" sz="2400" b="0" i="0" u="none" strike="noStrike" baseline="0" dirty="0" err="1">
                <a:latin typeface="NimbusRomNo9L-Regu"/>
              </a:rPr>
              <a:t>avanje</a:t>
            </a:r>
            <a:r>
              <a:rPr lang="en-US" sz="2400" b="0" i="0" u="none" strike="noStrike" baseline="0" dirty="0">
                <a:latin typeface="NimbusRomNo9L-Regu"/>
              </a:rPr>
              <a:t> </a:t>
            </a:r>
            <a:r>
              <a:rPr lang="en-US" sz="2400" b="0" i="0" u="none" strike="noStrike" baseline="0" dirty="0" err="1">
                <a:latin typeface="NimbusRomNo9L-Regu"/>
              </a:rPr>
              <a:t>vibracijskih</a:t>
            </a:r>
            <a:r>
              <a:rPr lang="en-US" sz="2400" b="0" i="0" u="none" strike="noStrike" baseline="0" dirty="0">
                <a:latin typeface="NimbusRomNo9L-Regu"/>
              </a:rPr>
              <a:t>, </a:t>
            </a:r>
            <a:r>
              <a:rPr lang="en-US" sz="2400" b="0" i="0" u="none" strike="noStrike" baseline="0" dirty="0" err="1">
                <a:latin typeface="NimbusRomNo9L-Regu"/>
              </a:rPr>
              <a:t>rotacijskih</a:t>
            </a:r>
            <a:r>
              <a:rPr lang="en-US" sz="2400" b="0" i="0" u="none" strike="noStrike" baseline="0" dirty="0">
                <a:latin typeface="NimbusRomNo9L-Regu"/>
              </a:rPr>
              <a:t> </a:t>
            </a:r>
            <a:r>
              <a:rPr lang="hr-HR" sz="2400" b="0" i="0" u="none" strike="noStrike" baseline="0" dirty="0">
                <a:latin typeface="NimbusRomNo9L-Regu"/>
              </a:rPr>
              <a:t>i</a:t>
            </a:r>
            <a:r>
              <a:rPr lang="hr-HR" sz="2400" dirty="0">
                <a:latin typeface="NimbusRomNo9L-Regu"/>
              </a:rPr>
              <a:t> </a:t>
            </a:r>
            <a:r>
              <a:rPr lang="en-US" sz="2400" b="0" i="0" u="none" strike="noStrike" baseline="0" dirty="0" err="1">
                <a:latin typeface="NimbusRomNo9L-Regu"/>
              </a:rPr>
              <a:t>drugih</a:t>
            </a:r>
            <a:r>
              <a:rPr lang="en-US" sz="2400" b="0" i="0" u="none" strike="noStrike" baseline="0" dirty="0">
                <a:latin typeface="NimbusRomNo9L-Regu"/>
              </a:rPr>
              <a:t> </a:t>
            </a:r>
            <a:r>
              <a:rPr lang="en-US" sz="2400" b="0" i="0" u="none" strike="noStrike" baseline="0" dirty="0" err="1">
                <a:latin typeface="NimbusRomNo9L-Regu"/>
              </a:rPr>
              <a:t>modova</a:t>
            </a:r>
            <a:r>
              <a:rPr lang="en-US" sz="2400" b="0" i="0" u="none" strike="noStrike" baseline="0" dirty="0">
                <a:latin typeface="NimbusRomNo9L-Regu"/>
              </a:rPr>
              <a:t> </a:t>
            </a:r>
            <a:r>
              <a:rPr lang="en-US" sz="2400" b="0" i="0" u="none" strike="noStrike" baseline="0" dirty="0" err="1">
                <a:latin typeface="NimbusRomNo9L-Regu"/>
              </a:rPr>
              <a:t>titranja</a:t>
            </a:r>
            <a:r>
              <a:rPr lang="en-US" sz="2400" b="0" i="0" u="none" strike="noStrike" baseline="0" dirty="0">
                <a:latin typeface="NimbusRomNo9L-Regu"/>
              </a:rPr>
              <a:t> u </a:t>
            </a:r>
            <a:r>
              <a:rPr lang="en-US" sz="2400" b="0" i="0" u="none" strike="noStrike" baseline="0" dirty="0" err="1">
                <a:latin typeface="NimbusRomNo9L-Regu"/>
              </a:rPr>
              <a:t>molekulama</a:t>
            </a:r>
            <a:r>
              <a:rPr lang="en-US" sz="2400" b="0" i="0" u="none" strike="noStrike" baseline="0" dirty="0">
                <a:latin typeface="NimbusRomNo9L-Regu"/>
              </a:rPr>
              <a:t> </a:t>
            </a:r>
            <a:r>
              <a:rPr lang="en-US" sz="2400" b="0" i="0" u="none" strike="noStrike" baseline="0" dirty="0" err="1">
                <a:latin typeface="NimbusRomNo9L-Regu"/>
              </a:rPr>
              <a:t>i</a:t>
            </a:r>
            <a:r>
              <a:rPr lang="en-US" sz="2400" b="0" i="0" u="none" strike="noStrike" baseline="0" dirty="0">
                <a:latin typeface="NimbusRomNo9L-Regu"/>
              </a:rPr>
              <a:t> </a:t>
            </a:r>
            <a:r>
              <a:rPr lang="en-US" sz="2400" b="0" i="0" u="none" strike="noStrike" baseline="0" dirty="0" err="1">
                <a:latin typeface="NimbusRomNo9L-Regu"/>
              </a:rPr>
              <a:t>kristalnim</a:t>
            </a:r>
            <a:r>
              <a:rPr lang="en-US" sz="2400" b="0" i="0" u="none" strike="noStrike" baseline="0" dirty="0">
                <a:latin typeface="NimbusRomNo9L-Regu"/>
              </a:rPr>
              <a:t> </a:t>
            </a:r>
            <a:r>
              <a:rPr lang="en-US" sz="2400" b="0" i="0" u="none" strike="noStrike" baseline="0" dirty="0" err="1">
                <a:latin typeface="NimbusRomNo9L-Regu"/>
              </a:rPr>
              <a:t>sustavima</a:t>
            </a:r>
            <a:endParaRPr lang="en-US" sz="2400" dirty="0"/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id="{AEB36510-7A34-F800-5B29-2C2BDC008B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7839" y="1318968"/>
            <a:ext cx="7076439" cy="4220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8879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FE84238-69D0-078E-7F6C-DF5339F949A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Analiza rezultata</a:t>
            </a:r>
            <a:endParaRPr lang="en-US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114F5C65-9710-7F42-6E50-4CD318F2B8A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1384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701B7D9-2C4D-3169-A78B-947014EE55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813816"/>
          </a:xfrm>
        </p:spPr>
        <p:txBody>
          <a:bodyPr/>
          <a:lstStyle/>
          <a:p>
            <a:r>
              <a:rPr lang="hr-HR" dirty="0"/>
              <a:t>AFM</a:t>
            </a:r>
            <a:endParaRPr lang="en-US" dirty="0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CBEB0017-4E24-1233-6D68-5DEB774722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399032"/>
            <a:ext cx="3932237" cy="4469956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dirty="0"/>
              <a:t>AFM proba: </a:t>
            </a:r>
            <a:r>
              <a:rPr lang="en-US" sz="2400" b="0" i="0" u="none" strike="noStrike" baseline="0" dirty="0">
                <a:latin typeface="NimbusRomNo9L-Regu"/>
              </a:rPr>
              <a:t>PPP-NCHR</a:t>
            </a:r>
            <a:endParaRPr lang="hr-HR" sz="2400" b="0" i="0" u="none" strike="noStrike" baseline="0" dirty="0">
              <a:latin typeface="NimbusRomNo9L-Regu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hr-HR" sz="2400" b="0" i="0" u="none" strike="noStrike" baseline="0" dirty="0">
                <a:latin typeface="NimbusRomNo9L-Regu"/>
              </a:rPr>
              <a:t>Snimljena </a:t>
            </a:r>
            <a:r>
              <a:rPr lang="en-US" sz="2400" b="0" i="0" u="none" strike="noStrike" baseline="0" dirty="0" err="1">
                <a:latin typeface="NimbusRomNo9L-Regu"/>
              </a:rPr>
              <a:t>površin</a:t>
            </a:r>
            <a:r>
              <a:rPr lang="hr-HR" sz="2400" b="0" i="0" u="none" strike="noStrike" baseline="0" dirty="0">
                <a:latin typeface="NimbusRomNo9L-Regu"/>
              </a:rPr>
              <a:t>a:</a:t>
            </a:r>
            <a:r>
              <a:rPr lang="en-US" sz="2400" b="0" i="0" u="none" strike="noStrike" baseline="0" dirty="0">
                <a:latin typeface="NimbusRomNo9L-Regu"/>
              </a:rPr>
              <a:t>  10 </a:t>
            </a:r>
            <a:r>
              <a:rPr lang="el-GR" sz="2400" b="0" i="0" u="none" strike="noStrike" baseline="0" dirty="0">
                <a:latin typeface="StandardSymL-Slant_167"/>
              </a:rPr>
              <a:t>μ</a:t>
            </a:r>
            <a:r>
              <a:rPr lang="en-US" sz="2400" b="0" i="0" u="none" strike="noStrike" baseline="0" dirty="0">
                <a:latin typeface="NimbusRomNo9L-Regu"/>
              </a:rPr>
              <a:t>m </a:t>
            </a:r>
            <a:r>
              <a:rPr lang="en-US" sz="2400" b="0" i="0" u="none" strike="noStrike" baseline="0" dirty="0">
                <a:latin typeface="CMSY10"/>
              </a:rPr>
              <a:t>×</a:t>
            </a:r>
          </a:p>
          <a:p>
            <a:pPr algn="l"/>
            <a:r>
              <a:rPr lang="el-GR" sz="2400" b="0" i="0" u="none" strike="noStrike" baseline="0" dirty="0">
                <a:latin typeface="NimbusRomNo9L-Regu"/>
              </a:rPr>
              <a:t>10 </a:t>
            </a:r>
            <a:r>
              <a:rPr lang="el-GR" sz="2400" b="0" i="0" u="none" strike="noStrike" baseline="0" dirty="0">
                <a:latin typeface="StandardSymL-Slant_167"/>
              </a:rPr>
              <a:t>μ</a:t>
            </a:r>
            <a:r>
              <a:rPr lang="en-US" sz="2400" b="0" i="0" u="none" strike="noStrike" baseline="0" dirty="0">
                <a:latin typeface="NimbusRomNo9L-Regu"/>
              </a:rPr>
              <a:t>m</a:t>
            </a:r>
            <a:endParaRPr lang="hr-HR" sz="2400" b="0" i="0" u="none" strike="noStrike" baseline="0" dirty="0">
              <a:latin typeface="NimbusRomNo9L-Regu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t-BR" sz="2400" b="0" i="0" u="none" strike="noStrike" baseline="0" dirty="0">
                <a:latin typeface="NimbusRomNo9L-Regu"/>
              </a:rPr>
              <a:t>hrapavost </a:t>
            </a:r>
            <a:r>
              <a:rPr lang="hr-HR" sz="2400" b="0" i="0" u="none" strike="noStrike" baseline="0" dirty="0">
                <a:latin typeface="NimbusRomNo9L-Regu"/>
              </a:rPr>
              <a:t>je dobivena pomoću </a:t>
            </a:r>
            <a:r>
              <a:rPr lang="pt-BR" sz="2400" b="0" i="0" u="none" strike="noStrike" baseline="0" dirty="0">
                <a:latin typeface="NimbusRomNo9L-Regu"/>
              </a:rPr>
              <a:t>RMS metode (eng.</a:t>
            </a:r>
            <a:r>
              <a:rPr lang="hr-HR" sz="2400" b="0" i="0" u="none" strike="noStrike" baseline="0" dirty="0">
                <a:latin typeface="NimbusRomNo9L-Regu"/>
              </a:rPr>
              <a:t> </a:t>
            </a:r>
            <a:r>
              <a:rPr lang="en-US" sz="2400" b="0" i="0" u="none" strike="noStrike" baseline="0" dirty="0">
                <a:latin typeface="NimbusRomNo9L-ReguItal"/>
              </a:rPr>
              <a:t>root mean square</a:t>
            </a:r>
            <a:r>
              <a:rPr lang="en-US" sz="2400" b="0" i="0" u="none" strike="noStrike" baseline="0" dirty="0">
                <a:latin typeface="NimbusRomNo9L-Regu"/>
              </a:rPr>
              <a:t>)</a:t>
            </a:r>
            <a:r>
              <a:rPr lang="hr-HR" sz="2400" b="0" i="0" u="none" strike="noStrike" baseline="0" dirty="0">
                <a:latin typeface="NimbusRomNo9L-Regu"/>
              </a:rPr>
              <a:t>: </a:t>
            </a:r>
            <a:r>
              <a:rPr lang="en-US" sz="2400" b="0" i="0" u="none" strike="noStrike" baseline="0" dirty="0">
                <a:latin typeface="NimbusRomNo9L-Regu"/>
              </a:rPr>
              <a:t>0</a:t>
            </a:r>
            <a:r>
              <a:rPr lang="en-US" sz="2400" b="0" i="0" u="none" strike="noStrike" baseline="0" dirty="0">
                <a:latin typeface="CMMI10"/>
              </a:rPr>
              <a:t>,</a:t>
            </a:r>
            <a:r>
              <a:rPr lang="en-US" sz="2400" b="0" i="0" u="none" strike="noStrike" baseline="0" dirty="0">
                <a:latin typeface="NimbusRomNo9L-Regu"/>
              </a:rPr>
              <a:t>02 nm</a:t>
            </a:r>
            <a:endParaRPr lang="hr-HR" sz="2400" b="0" i="0" u="none" strike="noStrike" baseline="0" dirty="0">
              <a:latin typeface="NimbusRomNo9L-Regu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b="0" i="0" u="none" strike="noStrike" baseline="0" dirty="0" err="1">
                <a:latin typeface="NimbusRomNo9L-Regu"/>
              </a:rPr>
              <a:t>Razlika</a:t>
            </a:r>
            <a:r>
              <a:rPr lang="en-US" sz="2400" b="0" i="0" u="none" strike="noStrike" baseline="0" dirty="0">
                <a:latin typeface="NimbusRomNo9L-Regu"/>
              </a:rPr>
              <a:t> </a:t>
            </a:r>
            <a:r>
              <a:rPr lang="en-US" sz="2400" b="0" i="0" u="none" strike="noStrike" baseline="0" dirty="0" err="1">
                <a:latin typeface="NimbusRomNo9L-Regu"/>
              </a:rPr>
              <a:t>visine</a:t>
            </a:r>
            <a:r>
              <a:rPr lang="en-US" sz="2400" b="0" i="0" u="none" strike="noStrike" baseline="0" dirty="0">
                <a:latin typeface="NimbusRomNo9L-Regu"/>
              </a:rPr>
              <a:t> </a:t>
            </a:r>
            <a:r>
              <a:rPr lang="en-US" sz="2400" b="0" i="0" u="none" strike="noStrike" baseline="0" dirty="0" err="1">
                <a:latin typeface="NimbusRomNo9L-Regu"/>
              </a:rPr>
              <a:t>izme</a:t>
            </a:r>
            <a:r>
              <a:rPr lang="hr-HR" sz="2400" b="0" i="0" u="none" strike="noStrike" baseline="0" dirty="0">
                <a:latin typeface="NimbusRomNo9L-Regu"/>
              </a:rPr>
              <a:t>đ</a:t>
            </a:r>
            <a:r>
              <a:rPr lang="en-US" sz="2400" b="0" i="0" u="none" strike="noStrike" baseline="0" dirty="0">
                <a:latin typeface="NimbusRomNo9L-Regu"/>
              </a:rPr>
              <a:t>u </a:t>
            </a:r>
            <a:r>
              <a:rPr lang="en-US" sz="2400" b="0" i="0" u="none" strike="noStrike" baseline="0" dirty="0" err="1">
                <a:latin typeface="NimbusRomNo9L-Regu"/>
              </a:rPr>
              <a:t>dvije</a:t>
            </a:r>
            <a:r>
              <a:rPr lang="en-US" sz="2400" b="0" i="0" u="none" strike="noStrike" baseline="0" dirty="0">
                <a:latin typeface="NimbusRomNo9L-Regu"/>
              </a:rPr>
              <a:t> </a:t>
            </a:r>
            <a:r>
              <a:rPr lang="en-US" sz="2400" b="0" i="0" u="none" strike="noStrike" baseline="0" dirty="0" err="1">
                <a:latin typeface="NimbusRomNo9L-Regu"/>
              </a:rPr>
              <a:t>susjedne</a:t>
            </a:r>
            <a:r>
              <a:rPr lang="en-US" sz="2400" b="0" i="0" u="none" strike="noStrike" baseline="0" dirty="0">
                <a:latin typeface="NimbusRomNo9L-Regu"/>
              </a:rPr>
              <a:t> </a:t>
            </a:r>
            <a:r>
              <a:rPr lang="en-US" sz="2400" b="0" i="0" u="none" strike="noStrike" baseline="0" dirty="0" err="1">
                <a:latin typeface="NimbusRomNo9L-Regu"/>
              </a:rPr>
              <a:t>plohe</a:t>
            </a:r>
            <a:r>
              <a:rPr lang="hr-HR" sz="2400" dirty="0">
                <a:latin typeface="NimbusRomNo9L-Regu"/>
              </a:rPr>
              <a:t> </a:t>
            </a:r>
            <a:r>
              <a:rPr lang="en-US" sz="2400" b="0" i="0" u="none" strike="noStrike" baseline="0" dirty="0" err="1">
                <a:latin typeface="NimbusRomNo9L-Regu"/>
              </a:rPr>
              <a:t>iznosi</a:t>
            </a:r>
            <a:r>
              <a:rPr lang="en-US" sz="2400" b="0" i="0" u="none" strike="noStrike" baseline="0" dirty="0">
                <a:latin typeface="NimbusRomNo9L-Regu"/>
              </a:rPr>
              <a:t> </a:t>
            </a:r>
            <a:endParaRPr lang="hr-HR" sz="2400" dirty="0">
              <a:latin typeface="NimbusRomNo9L-Regu"/>
            </a:endParaRPr>
          </a:p>
          <a:p>
            <a:pPr algn="l"/>
            <a:r>
              <a:rPr lang="hr-HR" sz="2400" b="0" i="0" u="none" strike="noStrike" baseline="0" dirty="0">
                <a:latin typeface="NimbusRomNo9L-Regu"/>
              </a:rPr>
              <a:t>     </a:t>
            </a:r>
            <a:r>
              <a:rPr lang="en-US" sz="2400" b="0" i="0" u="none" strike="noStrike" baseline="0" dirty="0">
                <a:latin typeface="NimbusRomNo9L-ReguItal"/>
              </a:rPr>
              <a:t>c</a:t>
            </a:r>
            <a:r>
              <a:rPr lang="en-US" sz="2400" b="0" i="0" u="none" strike="noStrike" baseline="0" dirty="0">
                <a:latin typeface="CMSY10"/>
              </a:rPr>
              <a:t>′</a:t>
            </a:r>
            <a:r>
              <a:rPr lang="en-US" sz="2400" b="0" i="0" u="none" strike="noStrike" baseline="0" dirty="0">
                <a:latin typeface="NimbusRomNo9L-Regu"/>
              </a:rPr>
              <a:t>= </a:t>
            </a:r>
            <a:r>
              <a:rPr lang="en-US" sz="2400" b="0" i="0" u="none" strike="noStrike" baseline="0" dirty="0">
                <a:latin typeface="CMR10"/>
              </a:rPr>
              <a:t>(</a:t>
            </a:r>
            <a:r>
              <a:rPr lang="en-US" sz="2400" b="0" i="0" u="none" strike="noStrike" baseline="0" dirty="0">
                <a:latin typeface="NimbusRomNo9L-Regu"/>
              </a:rPr>
              <a:t>0</a:t>
            </a:r>
            <a:r>
              <a:rPr lang="en-US" sz="2400" b="0" i="0" u="none" strike="noStrike" baseline="0" dirty="0">
                <a:latin typeface="CMMI10"/>
              </a:rPr>
              <a:t>,</a:t>
            </a:r>
            <a:r>
              <a:rPr lang="en-US" sz="2400" b="0" i="0" u="none" strike="noStrike" baseline="0" dirty="0">
                <a:latin typeface="NimbusRomNo9L-Regu"/>
              </a:rPr>
              <a:t>62</a:t>
            </a:r>
            <a:r>
              <a:rPr lang="en-US" sz="2400" dirty="0">
                <a:latin typeface="CMSY10"/>
              </a:rPr>
              <a:t>±</a:t>
            </a:r>
            <a:r>
              <a:rPr lang="hr-HR" sz="2400" dirty="0">
                <a:latin typeface="CMSY10"/>
              </a:rPr>
              <a:t>0.02) nm</a:t>
            </a:r>
            <a:endParaRPr lang="en-US" sz="2400" dirty="0"/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id="{A92830D2-4C95-E428-69DD-A2210D652E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158" y="346012"/>
            <a:ext cx="6517238" cy="5679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9909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127437C-B636-BEAE-A5BE-31899BF8C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531812"/>
          </a:xfrm>
        </p:spPr>
        <p:txBody>
          <a:bodyPr/>
          <a:lstStyle/>
          <a:p>
            <a:r>
              <a:rPr lang="hr-HR" dirty="0"/>
              <a:t>SEM i EDS područje A</a:t>
            </a:r>
            <a:endParaRPr lang="en-US" dirty="0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7940115B-4A3F-C5A3-7925-FD846478DA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989012"/>
            <a:ext cx="3932237" cy="5411788"/>
          </a:xfrm>
        </p:spPr>
        <p:txBody>
          <a:bodyPr>
            <a:norm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b="0" i="0" u="none" strike="noStrike" baseline="0" dirty="0" err="1">
                <a:latin typeface="NimbusRomNo9L-Regu"/>
              </a:rPr>
              <a:t>Ubrzanje</a:t>
            </a:r>
            <a:r>
              <a:rPr lang="en-US" sz="2400" b="0" i="0" u="none" strike="noStrike" baseline="0" dirty="0">
                <a:latin typeface="NimbusRomNo9L-Regu"/>
              </a:rPr>
              <a:t> </a:t>
            </a:r>
            <a:r>
              <a:rPr lang="en-US" sz="2400" b="0" i="0" u="none" strike="noStrike" baseline="0" dirty="0" err="1">
                <a:latin typeface="NimbusRomNo9L-Regu"/>
              </a:rPr>
              <a:t>elektrona</a:t>
            </a:r>
            <a:r>
              <a:rPr lang="hr-HR" sz="2400" b="0" i="0" u="none" strike="noStrike" baseline="0" dirty="0">
                <a:latin typeface="NimbusRomNo9L-Regu"/>
              </a:rPr>
              <a:t>:</a:t>
            </a:r>
            <a:r>
              <a:rPr lang="pl-PL" sz="2400" b="0" i="0" u="none" strike="noStrike" baseline="0" dirty="0">
                <a:latin typeface="NimbusRomNo9L-Regu"/>
              </a:rPr>
              <a:t> 20 kV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r-HR" sz="2400" b="0" i="0" u="none" strike="noStrike" baseline="0" dirty="0">
                <a:latin typeface="NimbusRomNo9L-Regu"/>
              </a:rPr>
              <a:t>G</a:t>
            </a:r>
            <a:r>
              <a:rPr lang="it-IT" sz="2400" b="0" i="0" u="none" strike="noStrike" baseline="0" dirty="0" err="1">
                <a:latin typeface="NimbusRomNo9L-Regu"/>
              </a:rPr>
              <a:t>latke</a:t>
            </a:r>
            <a:r>
              <a:rPr lang="it-IT" sz="2400" b="0" i="0" u="none" strike="noStrike" baseline="0" dirty="0">
                <a:latin typeface="NimbusRomNo9L-Regu"/>
              </a:rPr>
              <a:t> i </a:t>
            </a:r>
            <a:r>
              <a:rPr lang="it-IT" sz="2400" b="0" i="0" u="none" strike="noStrike" baseline="0" dirty="0" err="1">
                <a:latin typeface="NimbusRomNo9L-Regu"/>
              </a:rPr>
              <a:t>dobro</a:t>
            </a:r>
            <a:r>
              <a:rPr lang="it-IT" sz="2400" b="0" i="0" u="none" strike="noStrike" baseline="0" dirty="0">
                <a:latin typeface="NimbusRomNo9L-Regu"/>
              </a:rPr>
              <a:t> </a:t>
            </a:r>
            <a:r>
              <a:rPr lang="it-IT" sz="2400" b="0" i="0" u="none" strike="noStrike" baseline="0" dirty="0" err="1">
                <a:latin typeface="NimbusRomNo9L-Regu"/>
              </a:rPr>
              <a:t>definirane</a:t>
            </a:r>
            <a:r>
              <a:rPr lang="it-IT" sz="2400" b="0" i="0" u="none" strike="noStrike" baseline="0" dirty="0">
                <a:latin typeface="NimbusRomNo9L-Regu"/>
              </a:rPr>
              <a:t> </a:t>
            </a:r>
            <a:r>
              <a:rPr lang="it-IT" sz="2400" b="0" i="0" u="none" strike="noStrike" baseline="0" dirty="0" err="1">
                <a:latin typeface="NimbusRomNo9L-Regu"/>
              </a:rPr>
              <a:t>stepenaste</a:t>
            </a:r>
            <a:r>
              <a:rPr lang="it-IT" sz="2400" b="0" i="0" u="none" strike="noStrike" baseline="0" dirty="0">
                <a:latin typeface="NimbusRomNo9L-Regu"/>
              </a:rPr>
              <a:t> </a:t>
            </a:r>
            <a:r>
              <a:rPr lang="it-IT" sz="2400" b="0" i="0" u="none" strike="noStrike" baseline="0" dirty="0" err="1">
                <a:latin typeface="NimbusRomNo9L-Regu"/>
              </a:rPr>
              <a:t>plohe</a:t>
            </a:r>
            <a:endParaRPr lang="pl-PL" sz="2400" b="0" i="0" u="none" strike="noStrike" baseline="0" dirty="0">
              <a:latin typeface="NimbusRomNo9L-Regu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 sz="2400" b="0" i="0" u="none" strike="noStrike" baseline="0" dirty="0" err="1">
                <a:latin typeface="NimbusRomNo9L-Regu"/>
              </a:rPr>
              <a:t>Smjerovi</a:t>
            </a:r>
            <a:r>
              <a:rPr lang="it-IT" sz="2400" b="0" i="0" u="none" strike="noStrike" baseline="0" dirty="0">
                <a:latin typeface="NimbusRomNo9L-Regu"/>
              </a:rPr>
              <a:t> </a:t>
            </a:r>
            <a:r>
              <a:rPr lang="it-IT" sz="2400" b="0" i="0" u="none" strike="noStrike" baseline="0" dirty="0" err="1">
                <a:latin typeface="NimbusRomNo9L-Regu"/>
              </a:rPr>
              <a:t>rubova</a:t>
            </a:r>
            <a:r>
              <a:rPr lang="it-IT" sz="2400" b="0" i="0" u="none" strike="noStrike" baseline="0" dirty="0">
                <a:latin typeface="NimbusRomNo9L-Regu"/>
              </a:rPr>
              <a:t> </a:t>
            </a:r>
            <a:r>
              <a:rPr lang="it-IT" sz="2400" b="0" i="0" u="none" strike="noStrike" baseline="0" dirty="0" err="1">
                <a:latin typeface="NimbusRomNo9L-Regu"/>
              </a:rPr>
              <a:t>stepenica</a:t>
            </a:r>
            <a:r>
              <a:rPr lang="it-IT" sz="2400" b="0" i="0" u="none" strike="noStrike" baseline="0" dirty="0">
                <a:latin typeface="NimbusRomNo9L-Regu"/>
              </a:rPr>
              <a:t> </a:t>
            </a:r>
            <a:r>
              <a:rPr lang="it-IT" sz="2400" b="0" i="0" u="none" strike="noStrike" baseline="0" dirty="0" err="1">
                <a:latin typeface="NimbusRomNo9L-Regu"/>
              </a:rPr>
              <a:t>slijede</a:t>
            </a:r>
            <a:r>
              <a:rPr lang="it-IT" sz="2400" b="0" i="0" u="none" strike="noStrike" baseline="0" dirty="0">
                <a:latin typeface="NimbusRomNo9L-Regu"/>
              </a:rPr>
              <a:t> </a:t>
            </a:r>
            <a:r>
              <a:rPr lang="it-IT" sz="2400" b="0" i="0" u="none" strike="noStrike" baseline="0" dirty="0" err="1">
                <a:latin typeface="NimbusRomNo9L-Regu"/>
              </a:rPr>
              <a:t>jasno</a:t>
            </a:r>
            <a:r>
              <a:rPr lang="it-IT" sz="2400" b="0" i="0" u="none" strike="noStrike" baseline="0" dirty="0">
                <a:latin typeface="NimbusRomNo9L-Regu"/>
              </a:rPr>
              <a:t> </a:t>
            </a:r>
            <a:r>
              <a:rPr lang="it-IT" sz="2400" b="0" i="0" u="none" strike="noStrike" baseline="0" dirty="0" err="1">
                <a:latin typeface="NimbusRomNo9L-Regu"/>
              </a:rPr>
              <a:t>definirane</a:t>
            </a:r>
            <a:r>
              <a:rPr lang="hr-HR" sz="2400" dirty="0">
                <a:latin typeface="NimbusRomNo9L-Regu"/>
              </a:rPr>
              <a:t> </a:t>
            </a:r>
            <a:r>
              <a:rPr lang="en-US" sz="2400" b="0" i="0" u="none" strike="noStrike" baseline="0" dirty="0" err="1">
                <a:latin typeface="NimbusRomNo9L-Regu"/>
              </a:rPr>
              <a:t>kristalografske</a:t>
            </a:r>
            <a:r>
              <a:rPr lang="en-US" sz="2400" b="0" i="0" u="none" strike="noStrike" baseline="0" dirty="0">
                <a:latin typeface="NimbusRomNo9L-Regu"/>
              </a:rPr>
              <a:t> </a:t>
            </a:r>
            <a:r>
              <a:rPr lang="en-US" sz="2400" b="0" i="0" u="none" strike="noStrike" baseline="0" dirty="0" err="1">
                <a:latin typeface="NimbusRomNo9L-Regu"/>
              </a:rPr>
              <a:t>osi</a:t>
            </a:r>
            <a:endParaRPr lang="hr-HR" sz="2400" b="0" i="0" u="none" strike="noStrike" baseline="0" dirty="0">
              <a:latin typeface="NimbusRomNo9L-Regu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hr-HR" sz="2400" b="0" i="0" u="none" strike="noStrike" baseline="0" dirty="0">
                <a:latin typeface="NimbusRomNo9L-Regu"/>
              </a:rPr>
              <a:t>Homogena gustoća atoma na površini uzorka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hr-HR" sz="2400" dirty="0">
              <a:latin typeface="NimbusRomNo9L-Regu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400" b="0" i="0" u="none" strike="noStrike" baseline="0" dirty="0" err="1">
                <a:latin typeface="NimbusRomNo9L-Regu"/>
              </a:rPr>
              <a:t>uniforman</a:t>
            </a:r>
            <a:r>
              <a:rPr lang="en-US" sz="2400" b="0" i="0" u="none" strike="noStrike" baseline="0" dirty="0">
                <a:latin typeface="NimbusRomNo9L-Regu"/>
              </a:rPr>
              <a:t> </a:t>
            </a:r>
            <a:r>
              <a:rPr lang="en-US" sz="2400" b="0" i="0" u="none" strike="noStrike" baseline="0" dirty="0" err="1">
                <a:latin typeface="NimbusRomNo9L-Regu"/>
              </a:rPr>
              <a:t>rast</a:t>
            </a:r>
            <a:r>
              <a:rPr lang="en-US" sz="2400" b="0" i="0" u="none" strike="noStrike" baseline="0" dirty="0">
                <a:latin typeface="NimbusRomNo9L-Regu"/>
              </a:rPr>
              <a:t> </a:t>
            </a:r>
            <a:r>
              <a:rPr lang="en-US" sz="2400" b="0" i="0" u="none" strike="noStrike" baseline="0" dirty="0" err="1">
                <a:latin typeface="NimbusRomNo9L-Regu"/>
              </a:rPr>
              <a:t>kristalne</a:t>
            </a:r>
            <a:r>
              <a:rPr lang="en-US" sz="2400" b="0" i="0" u="none" strike="noStrike" baseline="0" dirty="0">
                <a:latin typeface="NimbusRomNo9L-Regu"/>
              </a:rPr>
              <a:t> </a:t>
            </a:r>
            <a:r>
              <a:rPr lang="en-US" sz="2400" b="0" i="0" u="none" strike="noStrike" baseline="0" dirty="0" err="1">
                <a:latin typeface="NimbusRomNo9L-Regu"/>
              </a:rPr>
              <a:t>strukture</a:t>
            </a:r>
            <a:r>
              <a:rPr lang="en-US" sz="2400" b="0" i="0" u="none" strike="noStrike" baseline="0" dirty="0">
                <a:latin typeface="NimbusRomNo9L-Regu"/>
              </a:rPr>
              <a:t> </a:t>
            </a:r>
            <a:r>
              <a:rPr lang="en-US" sz="2400" b="0" i="0" u="none" strike="noStrike" baseline="0" dirty="0" err="1">
                <a:latin typeface="NimbusRomNo9L-Regu"/>
              </a:rPr>
              <a:t>tijekom</a:t>
            </a:r>
            <a:r>
              <a:rPr lang="hr-HR" sz="2400" dirty="0">
                <a:latin typeface="NimbusRomNo9L-Regu"/>
              </a:rPr>
              <a:t> </a:t>
            </a:r>
            <a:r>
              <a:rPr lang="en-US" sz="2400" b="0" i="0" u="none" strike="noStrike" baseline="0" dirty="0" err="1">
                <a:latin typeface="NimbusRomNo9L-Regu"/>
              </a:rPr>
              <a:t>sinteze</a:t>
            </a:r>
            <a:endParaRPr lang="en-US" sz="2400" dirty="0"/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id="{91ACFB7C-A7EE-8895-64A1-B7DAFE9DD0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4535" y="457200"/>
            <a:ext cx="5337677" cy="5963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6230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6F1B4F0-089E-8CD5-D9C8-2D097258B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531812"/>
          </a:xfrm>
        </p:spPr>
        <p:txBody>
          <a:bodyPr/>
          <a:lstStyle/>
          <a:p>
            <a:r>
              <a:rPr lang="hr-HR" dirty="0"/>
              <a:t>SEM i EDS područje B</a:t>
            </a:r>
            <a:endParaRPr lang="en-US" dirty="0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063B400D-B7A1-E843-35D5-8770CD0A69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989012"/>
            <a:ext cx="3932237" cy="4879976"/>
          </a:xfrm>
        </p:spPr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b="0" i="0" u="none" strike="noStrike" baseline="0" dirty="0" err="1">
                <a:latin typeface="NimbusRomNo9L-Regu"/>
              </a:rPr>
              <a:t>Ubrzanje</a:t>
            </a:r>
            <a:r>
              <a:rPr lang="en-US" sz="2400" b="0" i="0" u="none" strike="noStrike" baseline="0" dirty="0">
                <a:latin typeface="NimbusRomNo9L-Regu"/>
              </a:rPr>
              <a:t> </a:t>
            </a:r>
            <a:r>
              <a:rPr lang="en-US" sz="2400" b="0" i="0" u="none" strike="noStrike" baseline="0" dirty="0" err="1">
                <a:latin typeface="NimbusRomNo9L-Regu"/>
              </a:rPr>
              <a:t>elektrona</a:t>
            </a:r>
            <a:r>
              <a:rPr lang="hr-HR" sz="2400" b="0" i="0" u="none" strike="noStrike" baseline="0" dirty="0">
                <a:latin typeface="NimbusRomNo9L-Regu"/>
              </a:rPr>
              <a:t>:</a:t>
            </a:r>
            <a:r>
              <a:rPr lang="pl-PL" sz="2400" b="0" i="0" u="none" strike="noStrike" baseline="0" dirty="0">
                <a:latin typeface="NimbusRomNo9L-Regu"/>
              </a:rPr>
              <a:t> 20 kV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r-HR" sz="2400" b="0" i="0" u="none" strike="noStrike" baseline="0" dirty="0">
                <a:latin typeface="NimbusRomNo9L-Regu"/>
              </a:rPr>
              <a:t>G</a:t>
            </a:r>
            <a:r>
              <a:rPr lang="it-IT" sz="2400" b="0" i="0" u="none" strike="noStrike" baseline="0" dirty="0" err="1">
                <a:latin typeface="NimbusRomNo9L-Regu"/>
              </a:rPr>
              <a:t>latke</a:t>
            </a:r>
            <a:r>
              <a:rPr lang="it-IT" sz="2400" b="0" i="0" u="none" strike="noStrike" baseline="0" dirty="0">
                <a:latin typeface="NimbusRomNo9L-Regu"/>
              </a:rPr>
              <a:t> i </a:t>
            </a:r>
            <a:r>
              <a:rPr lang="it-IT" sz="2400" b="0" i="0" u="none" strike="noStrike" baseline="0" dirty="0" err="1">
                <a:latin typeface="NimbusRomNo9L-Regu"/>
              </a:rPr>
              <a:t>dobro</a:t>
            </a:r>
            <a:r>
              <a:rPr lang="it-IT" sz="2400" b="0" i="0" u="none" strike="noStrike" baseline="0" dirty="0">
                <a:latin typeface="NimbusRomNo9L-Regu"/>
              </a:rPr>
              <a:t> </a:t>
            </a:r>
            <a:r>
              <a:rPr lang="it-IT" sz="2400" b="0" i="0" u="none" strike="noStrike" baseline="0" dirty="0" err="1">
                <a:latin typeface="NimbusRomNo9L-Regu"/>
              </a:rPr>
              <a:t>definirane</a:t>
            </a:r>
            <a:r>
              <a:rPr lang="it-IT" sz="2400" b="0" i="0" u="none" strike="noStrike" baseline="0" dirty="0">
                <a:latin typeface="NimbusRomNo9L-Regu"/>
              </a:rPr>
              <a:t> </a:t>
            </a:r>
            <a:r>
              <a:rPr lang="it-IT" sz="2400" b="0" i="0" u="none" strike="noStrike" baseline="0" dirty="0" err="1">
                <a:latin typeface="NimbusRomNo9L-Regu"/>
              </a:rPr>
              <a:t>stepenaste</a:t>
            </a:r>
            <a:r>
              <a:rPr lang="it-IT" sz="2400" b="0" i="0" u="none" strike="noStrike" baseline="0" dirty="0">
                <a:latin typeface="NimbusRomNo9L-Regu"/>
              </a:rPr>
              <a:t> </a:t>
            </a:r>
            <a:r>
              <a:rPr lang="it-IT" sz="2400" b="0" i="0" u="none" strike="noStrike" baseline="0" dirty="0" err="1">
                <a:latin typeface="NimbusRomNo9L-Regu"/>
              </a:rPr>
              <a:t>plohe</a:t>
            </a:r>
            <a:r>
              <a:rPr lang="hr-HR" sz="2400" b="0" i="0" u="none" strike="noStrike" baseline="0" dirty="0">
                <a:latin typeface="NimbusRomNo9L-Regu"/>
              </a:rPr>
              <a:t> sa značajnom udubinom u sredini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r-HR" sz="2400" dirty="0">
                <a:latin typeface="NimbusRomNo9L-Regu"/>
              </a:rPr>
              <a:t>Pojava srebra</a:t>
            </a:r>
            <a:endParaRPr lang="pl-PL" sz="2400" i="0" u="none" strike="noStrike" baseline="0" dirty="0">
              <a:latin typeface="NimbusRomNo9L-Regu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hr-HR" sz="2400" b="0" i="0" u="none" strike="noStrike" baseline="0" dirty="0">
                <a:latin typeface="NimbusRomNo9L-Regu"/>
              </a:rPr>
              <a:t>Homogena gustoća atoma na površini uzorka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hr-HR" sz="2400" b="0" i="0" u="none" strike="noStrike" baseline="0" dirty="0">
              <a:latin typeface="NimbusRomNo9L-Regu"/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400" b="0" i="0" u="none" strike="noStrike" baseline="0" dirty="0" err="1">
                <a:latin typeface="NimbusRomNo9L-Regu"/>
              </a:rPr>
              <a:t>pucanje</a:t>
            </a:r>
            <a:r>
              <a:rPr lang="en-US" sz="2400" b="0" i="0" u="none" strike="noStrike" baseline="0" dirty="0">
                <a:latin typeface="NimbusRomNo9L-Regu"/>
              </a:rPr>
              <a:t> </a:t>
            </a:r>
            <a:r>
              <a:rPr lang="en-US" sz="2400" b="0" i="0" u="none" strike="noStrike" baseline="0" dirty="0" err="1">
                <a:latin typeface="NimbusRomNo9L-Regu"/>
              </a:rPr>
              <a:t>uzorka</a:t>
            </a:r>
            <a:r>
              <a:rPr lang="en-US" sz="2400" b="0" i="0" u="none" strike="noStrike" baseline="0" dirty="0">
                <a:latin typeface="NimbusRomNo9L-Regu"/>
              </a:rPr>
              <a:t> </a:t>
            </a:r>
            <a:r>
              <a:rPr lang="en-US" sz="2400" b="0" i="0" u="none" strike="noStrike" baseline="0" dirty="0" err="1">
                <a:latin typeface="NimbusRomNo9L-Regu"/>
              </a:rPr>
              <a:t>prilikom</a:t>
            </a:r>
            <a:r>
              <a:rPr lang="en-US" sz="2400" b="0" i="0" u="none" strike="noStrike" baseline="0" dirty="0">
                <a:latin typeface="NimbusRomNo9L-Regu"/>
              </a:rPr>
              <a:t> </a:t>
            </a:r>
            <a:r>
              <a:rPr lang="en-US" sz="2400" b="0" i="0" u="none" strike="noStrike" baseline="0" dirty="0" err="1">
                <a:latin typeface="NimbusRomNo9L-Regu"/>
              </a:rPr>
              <a:t>postavljanja</a:t>
            </a:r>
            <a:r>
              <a:rPr lang="en-US" sz="2400" b="0" i="0" u="none" strike="noStrike" baseline="0" dirty="0">
                <a:latin typeface="NimbusRomNo9L-Regu"/>
              </a:rPr>
              <a:t> </a:t>
            </a:r>
            <a:r>
              <a:rPr lang="en-US" sz="2400" b="0" i="0" u="none" strike="noStrike" baseline="0" dirty="0" err="1">
                <a:latin typeface="NimbusRomNo9L-Regu"/>
              </a:rPr>
              <a:t>na</a:t>
            </a:r>
            <a:r>
              <a:rPr lang="en-US" sz="2400" b="0" i="0" u="none" strike="noStrike" baseline="0" dirty="0">
                <a:latin typeface="NimbusRomNo9L-Regu"/>
              </a:rPr>
              <a:t> SEM </a:t>
            </a:r>
            <a:r>
              <a:rPr lang="en-US" sz="2400" b="0" i="0" u="none" strike="noStrike" baseline="0" dirty="0" err="1">
                <a:latin typeface="NimbusRomNo9L-Regu"/>
              </a:rPr>
              <a:t>nosa</a:t>
            </a:r>
            <a:r>
              <a:rPr lang="hr-HR" sz="2400" dirty="0">
                <a:latin typeface="NimbusRomNo9L-Regu"/>
              </a:rPr>
              <a:t>č</a:t>
            </a:r>
            <a:r>
              <a:rPr lang="en-US" sz="2400" b="0" i="0" u="none" strike="noStrike" baseline="0" dirty="0">
                <a:latin typeface="NimbusRomNo9L-Regu"/>
              </a:rPr>
              <a:t>.</a:t>
            </a:r>
            <a:endParaRPr lang="hr-HR" sz="2400" b="0" i="0" u="none" strike="noStrike" baseline="0" dirty="0">
              <a:latin typeface="NimbusRomNo9L-Regu"/>
            </a:endParaRPr>
          </a:p>
          <a:p>
            <a:endParaRPr lang="en-US" dirty="0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97333294-FF73-DFDB-8DC6-96FBB71CE4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16" y="310158"/>
            <a:ext cx="5340096" cy="5965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0043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3409249-07FA-3DA0-A9AE-E3C802CD3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7316660" cy="657469"/>
          </a:xfrm>
        </p:spPr>
        <p:txBody>
          <a:bodyPr/>
          <a:lstStyle/>
          <a:p>
            <a:r>
              <a:rPr lang="hr-HR" dirty="0"/>
              <a:t>EDS spektar dobiven na uzorku</a:t>
            </a:r>
            <a:endParaRPr lang="en-US" dirty="0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E0632496-0EDA-9CD9-3AE2-D84D833C11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95015"/>
            <a:ext cx="12192000" cy="4662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8405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BDD7821-F7AF-1FEB-1254-E54C1A3EE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Stehiometriski</a:t>
            </a:r>
            <a:r>
              <a:rPr lang="hr-HR" dirty="0"/>
              <a:t> podatci dobiveni EDS metodom</a:t>
            </a:r>
            <a:endParaRPr lang="en-US" dirty="0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A7561F2E-8B93-5926-C511-FDE80BF01FD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b="0" i="0" u="none" strike="noStrike" baseline="0" dirty="0" err="1">
                <a:latin typeface="NimbusRomNo9L-Regu"/>
              </a:rPr>
              <a:t>omjeri</a:t>
            </a:r>
            <a:r>
              <a:rPr lang="en-US" sz="2400" b="0" i="0" u="none" strike="noStrike" baseline="0" dirty="0">
                <a:latin typeface="NimbusRomNo9L-Regu"/>
              </a:rPr>
              <a:t> </a:t>
            </a:r>
            <a:r>
              <a:rPr lang="en-US" sz="2400" b="0" i="0" u="none" strike="noStrike" baseline="0" dirty="0" err="1">
                <a:latin typeface="NimbusRomNo9L-Regu"/>
              </a:rPr>
              <a:t>broja</a:t>
            </a:r>
            <a:r>
              <a:rPr lang="en-US" sz="2400" b="0" i="0" u="none" strike="noStrike" baseline="0" dirty="0">
                <a:latin typeface="NimbusRomNo9L-Regu"/>
              </a:rPr>
              <a:t> </a:t>
            </a:r>
            <a:r>
              <a:rPr lang="en-US" sz="2400" b="0" i="0" u="none" strike="noStrike" baseline="0" dirty="0" err="1">
                <a:latin typeface="NimbusRomNo9L-Regu"/>
              </a:rPr>
              <a:t>pojedinih</a:t>
            </a:r>
            <a:r>
              <a:rPr lang="en-US" sz="2400" b="0" i="0" u="none" strike="noStrike" baseline="0" dirty="0">
                <a:latin typeface="NimbusRomNo9L-Regu"/>
              </a:rPr>
              <a:t> </a:t>
            </a:r>
            <a:r>
              <a:rPr lang="en-US" sz="2400" b="0" i="0" u="none" strike="noStrike" baseline="0" dirty="0" err="1">
                <a:latin typeface="NimbusRomNo9L-Regu"/>
              </a:rPr>
              <a:t>vrsta</a:t>
            </a:r>
            <a:r>
              <a:rPr lang="hr-HR" sz="2400" dirty="0">
                <a:latin typeface="NimbusRomNo9L-Regu"/>
              </a:rPr>
              <a:t> </a:t>
            </a:r>
            <a:r>
              <a:rPr lang="en-US" sz="2400" b="0" i="0" u="none" strike="noStrike" baseline="0" dirty="0" err="1">
                <a:latin typeface="NimbusRomNo9L-Regu"/>
              </a:rPr>
              <a:t>atoma</a:t>
            </a:r>
            <a:r>
              <a:rPr lang="en-US" sz="2400" b="0" i="0" u="none" strike="noStrike" baseline="0" dirty="0">
                <a:latin typeface="NimbusRomNo9L-Regu"/>
              </a:rPr>
              <a:t> u </a:t>
            </a:r>
            <a:r>
              <a:rPr lang="en-US" sz="2400" b="0" i="0" u="none" strike="noStrike" baseline="0" dirty="0" err="1">
                <a:latin typeface="NimbusRomNo9L-Regu"/>
              </a:rPr>
              <a:t>materijalu</a:t>
            </a:r>
            <a:r>
              <a:rPr lang="en-US" sz="2400" b="0" i="0" u="none" strike="noStrike" baseline="0" dirty="0">
                <a:latin typeface="NimbusRomNo9L-Regu"/>
              </a:rPr>
              <a:t> u </a:t>
            </a:r>
            <a:r>
              <a:rPr lang="en-US" sz="2400" b="0" i="0" u="none" strike="noStrike" baseline="0" dirty="0" err="1">
                <a:latin typeface="NimbusRomNo9L-Regu"/>
              </a:rPr>
              <a:t>skladu</a:t>
            </a:r>
            <a:r>
              <a:rPr lang="en-US" sz="2400" b="0" i="0" u="none" strike="noStrike" baseline="0" dirty="0">
                <a:latin typeface="NimbusRomNo9L-Regu"/>
              </a:rPr>
              <a:t> </a:t>
            </a:r>
            <a:r>
              <a:rPr lang="en-US" sz="2400" b="0" i="0" u="none" strike="noStrike" baseline="0" dirty="0" err="1">
                <a:latin typeface="NimbusRomNo9L-Regu"/>
              </a:rPr>
              <a:t>su</a:t>
            </a:r>
            <a:r>
              <a:rPr lang="en-US" sz="2400" b="0" i="0" u="none" strike="noStrike" baseline="0" dirty="0">
                <a:latin typeface="NimbusRomNo9L-Regu"/>
              </a:rPr>
              <a:t> </a:t>
            </a:r>
            <a:r>
              <a:rPr lang="en-US" sz="2400" b="0" i="0" u="none" strike="noStrike" baseline="0" dirty="0" err="1">
                <a:latin typeface="NimbusRomNo9L-Regu"/>
              </a:rPr>
              <a:t>sa</a:t>
            </a:r>
            <a:r>
              <a:rPr lang="en-US" sz="2400" b="0" i="0" u="none" strike="noStrike" baseline="0" dirty="0">
                <a:latin typeface="NimbusRomNo9L-Regu"/>
              </a:rPr>
              <a:t> </a:t>
            </a:r>
            <a:r>
              <a:rPr lang="en-US" sz="2400" b="0" i="0" u="none" strike="noStrike" baseline="0" dirty="0" err="1">
                <a:latin typeface="NimbusRomNo9L-Regu"/>
              </a:rPr>
              <a:t>stehiometrijskim</a:t>
            </a:r>
            <a:r>
              <a:rPr lang="en-US" sz="2400" b="0" i="0" u="none" strike="noStrike" baseline="0" dirty="0">
                <a:latin typeface="NimbusRomNo9L-Regu"/>
              </a:rPr>
              <a:t> </a:t>
            </a:r>
            <a:r>
              <a:rPr lang="en-US" sz="2400" b="0" i="0" u="none" strike="noStrike" baseline="0" dirty="0" err="1">
                <a:latin typeface="NimbusRomNo9L-Regu"/>
              </a:rPr>
              <a:t>omjerom</a:t>
            </a:r>
            <a:r>
              <a:rPr lang="hr-HR" sz="2400" dirty="0">
                <a:latin typeface="NimbusRomNo9L-Regu"/>
              </a:rPr>
              <a:t> </a:t>
            </a:r>
            <a:r>
              <a:rPr lang="pl-PL" sz="2400" b="0" i="0" u="none" strike="noStrike" baseline="0" dirty="0">
                <a:latin typeface="NimbusRomNo9L-Regu"/>
              </a:rPr>
              <a:t>kemijskog spoja CoPS3        (1 : 1 : 3)</a:t>
            </a:r>
            <a:endParaRPr lang="en-US" sz="2400" dirty="0"/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id="{6BF07E1F-C7F4-0822-6528-B9C0B9718B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213" y="457200"/>
            <a:ext cx="6095999" cy="2137374"/>
          </a:xfrm>
          <a:prstGeom prst="rect">
            <a:avLst/>
          </a:prstGeom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id="{9423294C-851E-B94B-E926-6747F84395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213" y="3362094"/>
            <a:ext cx="6095999" cy="2506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0094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BEB1DA7-3BCE-2ABB-C70B-8F544E8FF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106424"/>
          </a:xfrm>
        </p:spPr>
        <p:txBody>
          <a:bodyPr>
            <a:normAutofit/>
          </a:bodyPr>
          <a:lstStyle/>
          <a:p>
            <a:r>
              <a:rPr lang="hr-HR" dirty="0" err="1"/>
              <a:t>Ramanova</a:t>
            </a:r>
            <a:r>
              <a:rPr lang="hr-HR" dirty="0"/>
              <a:t> spektroskopija</a:t>
            </a:r>
            <a:endParaRPr lang="en-US" dirty="0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B96FF4E7-880A-17D0-45C2-DADCECA4FE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655064"/>
            <a:ext cx="3932237" cy="4213924"/>
          </a:xfrm>
        </p:spPr>
        <p:txBody>
          <a:bodyPr>
            <a:norm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hr-HR" sz="2400" b="0" i="0" u="none" strike="noStrike" baseline="0" dirty="0" err="1">
                <a:latin typeface="NimbusRomNo9L-Regu"/>
              </a:rPr>
              <a:t>Ekperimentalni</a:t>
            </a:r>
            <a:r>
              <a:rPr lang="hr-HR" sz="2400" b="0" i="0" u="none" strike="noStrike" baseline="0" dirty="0">
                <a:latin typeface="NimbusRomNo9L-Regu"/>
              </a:rPr>
              <a:t> postav: </a:t>
            </a:r>
            <a:r>
              <a:rPr lang="en-US" sz="2400" b="0" i="0" u="none" strike="noStrike" baseline="0" dirty="0" err="1">
                <a:latin typeface="NimbusRomNo9L-Regu"/>
              </a:rPr>
              <a:t>kontinuirani</a:t>
            </a:r>
            <a:r>
              <a:rPr lang="hr-HR" sz="2400" b="0" i="0" u="none" strike="noStrike" baseline="0" dirty="0">
                <a:latin typeface="NimbusRomNo9L-Regu"/>
              </a:rPr>
              <a:t> </a:t>
            </a:r>
            <a:r>
              <a:rPr lang="en-US" sz="2400" b="0" i="0" u="none" strike="noStrike" baseline="0" dirty="0">
                <a:latin typeface="NimbusRomNo9L-Regu"/>
              </a:rPr>
              <a:t>laser </a:t>
            </a:r>
            <a:r>
              <a:rPr lang="en-US" sz="2400" b="0" i="0" u="none" strike="noStrike" baseline="0" dirty="0" err="1">
                <a:latin typeface="NimbusRomNo9L-Regu"/>
              </a:rPr>
              <a:t>valne</a:t>
            </a:r>
            <a:r>
              <a:rPr lang="en-US" sz="2400" b="0" i="0" u="none" strike="noStrike" baseline="0" dirty="0">
                <a:latin typeface="NimbusRomNo9L-Regu"/>
              </a:rPr>
              <a:t> </a:t>
            </a:r>
            <a:r>
              <a:rPr lang="en-US" sz="2400" b="0" i="0" u="none" strike="noStrike" baseline="0" dirty="0" err="1">
                <a:latin typeface="NimbusRomNo9L-Regu"/>
              </a:rPr>
              <a:t>duljine</a:t>
            </a:r>
            <a:r>
              <a:rPr lang="en-US" sz="2400" b="0" i="0" u="none" strike="noStrike" baseline="0" dirty="0">
                <a:latin typeface="NimbusRomNo9L-Regu"/>
              </a:rPr>
              <a:t> 532 nm</a:t>
            </a:r>
            <a:r>
              <a:rPr lang="hr-HR" sz="2400" b="0" i="0" u="none" strike="noStrike" baseline="0" dirty="0">
                <a:latin typeface="NimbusRomNo9L-Regu"/>
              </a:rPr>
              <a:t>, </a:t>
            </a:r>
            <a:r>
              <a:rPr lang="en-US" sz="2400" b="0" i="0" u="none" strike="noStrike" baseline="0" dirty="0" err="1">
                <a:latin typeface="NimbusRomNo9L-Regu"/>
              </a:rPr>
              <a:t>objektiv</a:t>
            </a:r>
            <a:r>
              <a:rPr lang="en-US" sz="2400" b="0" i="0" u="none" strike="noStrike" baseline="0" dirty="0">
                <a:latin typeface="NimbusRomNo9L-Regu"/>
              </a:rPr>
              <a:t> s </a:t>
            </a:r>
            <a:r>
              <a:rPr lang="en-US" sz="2400" b="0" i="0" u="none" strike="noStrike" baseline="0" dirty="0" err="1">
                <a:latin typeface="NimbusRomNo9L-Regu"/>
              </a:rPr>
              <a:t>pove</a:t>
            </a:r>
            <a:r>
              <a:rPr lang="hr-HR" sz="2400" dirty="0">
                <a:latin typeface="NimbusRomNo9L-Regu"/>
              </a:rPr>
              <a:t>ć</a:t>
            </a:r>
            <a:r>
              <a:rPr lang="en-US" sz="2400" b="0" i="0" u="none" strike="noStrike" baseline="0" dirty="0" err="1">
                <a:latin typeface="NimbusRomNo9L-Regu"/>
              </a:rPr>
              <a:t>anjem</a:t>
            </a:r>
            <a:r>
              <a:rPr lang="en-US" sz="2400" b="0" i="0" u="none" strike="noStrike" baseline="0" dirty="0">
                <a:latin typeface="NimbusRomNo9L-Regu"/>
              </a:rPr>
              <a:t> od 50</a:t>
            </a:r>
            <a:r>
              <a:rPr lang="en-US" sz="2400" b="0" i="0" u="none" strike="noStrike" baseline="0" dirty="0">
                <a:latin typeface="CMSY10"/>
              </a:rPr>
              <a:t>×</a:t>
            </a:r>
            <a:r>
              <a:rPr lang="en-US" sz="2400" b="0" i="0" u="none" strike="noStrike" baseline="0" dirty="0">
                <a:latin typeface="NimbusRomNo9L-Regu"/>
              </a:rPr>
              <a:t>, </a:t>
            </a:r>
            <a:r>
              <a:rPr lang="en-US" sz="2400" b="0" i="0" u="none" strike="noStrike" baseline="0" dirty="0" err="1">
                <a:latin typeface="NimbusRomNo9L-Regu"/>
              </a:rPr>
              <a:t>difrakcijska</a:t>
            </a:r>
            <a:r>
              <a:rPr lang="en-US" sz="2400" b="0" i="0" u="none" strike="noStrike" baseline="0" dirty="0">
                <a:latin typeface="NimbusRomNo9L-Regu"/>
              </a:rPr>
              <a:t> </a:t>
            </a:r>
            <a:r>
              <a:rPr lang="en-US" sz="2400" b="0" i="0" u="none" strike="noStrike" baseline="0" dirty="0" err="1">
                <a:latin typeface="NimbusRomNo9L-Regu"/>
              </a:rPr>
              <a:t>rešetka</a:t>
            </a:r>
            <a:r>
              <a:rPr lang="hr-HR" sz="2400" dirty="0">
                <a:latin typeface="NimbusRomNo9L-Regu"/>
              </a:rPr>
              <a:t> </a:t>
            </a:r>
            <a:r>
              <a:rPr lang="pl-PL" sz="2400" b="0" i="0" u="none" strike="noStrike" baseline="0" dirty="0">
                <a:latin typeface="NimbusRomNo9L-Regu"/>
              </a:rPr>
              <a:t>sa 2400 zareza po milimetru, snaga lasera </a:t>
            </a:r>
            <a:r>
              <a:rPr lang="en-US" sz="2400" b="0" i="0" u="none" strike="noStrike" baseline="0" dirty="0">
                <a:latin typeface="NimbusRomNo9L-Regu"/>
              </a:rPr>
              <a:t>0</a:t>
            </a:r>
            <a:r>
              <a:rPr lang="en-US" sz="2400" b="0" i="0" u="none" strike="noStrike" baseline="0" dirty="0">
                <a:latin typeface="CMMI10"/>
              </a:rPr>
              <a:t>,</a:t>
            </a:r>
            <a:r>
              <a:rPr lang="en-US" sz="2400" b="0" i="0" u="none" strike="noStrike" baseline="0" dirty="0">
                <a:latin typeface="NimbusRomNo9L-Regu"/>
              </a:rPr>
              <a:t>14 </a:t>
            </a:r>
            <a:r>
              <a:rPr lang="en-US" sz="2400" b="0" i="0" u="none" strike="noStrike" baseline="0" dirty="0" err="1">
                <a:latin typeface="NimbusRomNo9L-Regu"/>
              </a:rPr>
              <a:t>mW</a:t>
            </a:r>
            <a:r>
              <a:rPr lang="en-US" sz="2400" b="0" i="0" u="none" strike="noStrike" baseline="0" dirty="0">
                <a:latin typeface="NimbusRomNo9L-Regu"/>
              </a:rPr>
              <a:t> </a:t>
            </a:r>
            <a:r>
              <a:rPr lang="en-US" sz="2400" b="0" i="0" u="none" strike="noStrike" baseline="0" dirty="0" err="1">
                <a:latin typeface="NimbusRomNo9L-Regu"/>
              </a:rPr>
              <a:t>i</a:t>
            </a:r>
            <a:r>
              <a:rPr lang="en-US" sz="2400" b="0" i="0" u="none" strike="noStrike" baseline="0" dirty="0">
                <a:latin typeface="NimbusRomNo9L-Regu"/>
              </a:rPr>
              <a:t> </a:t>
            </a:r>
            <a:r>
              <a:rPr lang="en-US" sz="2400" b="0" i="0" u="none" strike="noStrike" baseline="0" dirty="0" err="1">
                <a:latin typeface="NimbusRomNo9L-Regu"/>
              </a:rPr>
              <a:t>vr</a:t>
            </a:r>
            <a:r>
              <a:rPr lang="hr-HR" sz="2400" b="0" i="0" u="none" strike="noStrike" baseline="0" dirty="0" err="1">
                <a:latin typeface="NimbusRomNo9L-Regu"/>
              </a:rPr>
              <a:t>jeme</a:t>
            </a:r>
            <a:r>
              <a:rPr lang="en-US" sz="2400" b="0" i="0" u="none" strike="noStrike" baseline="0" dirty="0">
                <a:latin typeface="NimbusRomNo9L-Regu"/>
              </a:rPr>
              <a:t> </a:t>
            </a:r>
            <a:r>
              <a:rPr lang="en-US" sz="2400" b="0" i="0" u="none" strike="noStrike" baseline="0" dirty="0" err="1">
                <a:latin typeface="NimbusRomNo9L-Regu"/>
              </a:rPr>
              <a:t>akvizicije</a:t>
            </a:r>
            <a:r>
              <a:rPr lang="en-US" sz="2400" b="0" i="0" u="none" strike="noStrike" baseline="0" dirty="0">
                <a:latin typeface="NimbusRomNo9L-Regu"/>
              </a:rPr>
              <a:t> 20</a:t>
            </a:r>
            <a:r>
              <a:rPr lang="en-US" sz="2400" b="0" i="0" u="none" strike="noStrike" baseline="0" dirty="0">
                <a:latin typeface="CMSY10"/>
              </a:rPr>
              <a:t>×</a:t>
            </a:r>
            <a:r>
              <a:rPr lang="en-US" sz="2400" b="0" i="0" u="none" strike="noStrike" baseline="0" dirty="0">
                <a:latin typeface="NimbusRomNo9L-Regu"/>
              </a:rPr>
              <a:t>3 s.</a:t>
            </a:r>
            <a:endParaRPr lang="hr-HR" sz="2400" b="0" i="0" u="none" strike="noStrike" baseline="0" dirty="0">
              <a:latin typeface="NimbusRomNo9L-Regu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sz="2400" b="0" i="0" u="none" strike="noStrike" baseline="0" dirty="0">
                <a:latin typeface="NimbusRomNo9L-Regu"/>
              </a:rPr>
              <a:t>polarizacija lasera je imala dva smjera: </a:t>
            </a:r>
            <a:r>
              <a:rPr lang="es-ES" sz="2400" b="0" i="0" u="none" strike="noStrike" baseline="0" dirty="0">
                <a:latin typeface="NimbusRomNo9L-ReguItal"/>
              </a:rPr>
              <a:t>x</a:t>
            </a:r>
            <a:r>
              <a:rPr lang="hr-HR" sz="2400" b="0" i="0" u="none" strike="noStrike" baseline="0" dirty="0">
                <a:latin typeface="NimbusRomNo9L-ReguItal"/>
              </a:rPr>
              <a:t> </a:t>
            </a:r>
            <a:r>
              <a:rPr lang="en-US" sz="2400" b="0" i="0" u="none" strike="noStrike" baseline="0" dirty="0" err="1">
                <a:latin typeface="NimbusRomNo9L-Regu"/>
              </a:rPr>
              <a:t>te</a:t>
            </a:r>
            <a:r>
              <a:rPr lang="en-US" sz="2400" b="0" i="0" u="none" strike="noStrike" baseline="0" dirty="0">
                <a:latin typeface="NimbusRomNo9L-Regu"/>
              </a:rPr>
              <a:t> </a:t>
            </a:r>
            <a:r>
              <a:rPr lang="en-US" sz="2400" b="0" i="0" u="none" strike="noStrike" baseline="0" dirty="0">
                <a:latin typeface="NimbusRomNo9L-ReguItal"/>
              </a:rPr>
              <a:t>y</a:t>
            </a:r>
            <a:r>
              <a:rPr lang="en-US" sz="2400" b="0" i="0" u="none" strike="noStrike" baseline="0" dirty="0">
                <a:latin typeface="NimbusRomNo9L-Regu"/>
              </a:rPr>
              <a:t>, </a:t>
            </a:r>
            <a:r>
              <a:rPr lang="en-US" sz="2400" b="0" i="0" u="none" strike="noStrike" baseline="0" dirty="0" err="1">
                <a:latin typeface="NimbusRomNo9L-Regu"/>
              </a:rPr>
              <a:t>dok</a:t>
            </a:r>
            <a:r>
              <a:rPr lang="en-US" sz="2400" b="0" i="0" u="none" strike="noStrike" baseline="0" dirty="0">
                <a:latin typeface="NimbusRomNo9L-Regu"/>
              </a:rPr>
              <a:t> je </a:t>
            </a:r>
            <a:r>
              <a:rPr lang="en-US" sz="2400" b="0" i="0" u="none" strike="noStrike" baseline="0" dirty="0" err="1">
                <a:latin typeface="NimbusRomNo9L-Regu"/>
              </a:rPr>
              <a:t>analizator</a:t>
            </a:r>
            <a:r>
              <a:rPr lang="en-US" sz="2400" b="0" i="0" u="none" strike="noStrike" baseline="0" dirty="0">
                <a:latin typeface="NimbusRomNo9L-Regu"/>
              </a:rPr>
              <a:t> </a:t>
            </a:r>
            <a:r>
              <a:rPr lang="en-US" sz="2400" b="0" i="0" u="none" strike="noStrike" baseline="0" dirty="0" err="1">
                <a:latin typeface="NimbusRomNo9L-Regu"/>
              </a:rPr>
              <a:t>imao</a:t>
            </a:r>
            <a:r>
              <a:rPr lang="en-US" sz="2400" b="0" i="0" u="none" strike="noStrike" baseline="0" dirty="0">
                <a:latin typeface="NimbusRomNo9L-Regu"/>
              </a:rPr>
              <a:t> </a:t>
            </a:r>
            <a:r>
              <a:rPr lang="en-US" sz="2400" b="0" i="0" u="none" strike="noStrike" baseline="0" dirty="0">
                <a:latin typeface="NimbusRomNo9L-ReguItal"/>
              </a:rPr>
              <a:t>x</a:t>
            </a:r>
            <a:r>
              <a:rPr lang="en-US" sz="2400" b="0" i="0" u="none" strike="noStrike" baseline="0" dirty="0">
                <a:latin typeface="NimbusRomNo9L-Regu"/>
              </a:rPr>
              <a:t>-</a:t>
            </a:r>
            <a:r>
              <a:rPr lang="en-US" sz="2400" b="0" i="0" u="none" strike="noStrike" baseline="0" dirty="0" err="1">
                <a:latin typeface="NimbusRomNo9L-Regu"/>
              </a:rPr>
              <a:t>smjer</a:t>
            </a:r>
            <a:endParaRPr lang="en-US" sz="2400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8E6A9A86-FD39-1794-623D-E97A468FA3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4887" y="1010412"/>
            <a:ext cx="7377113" cy="4824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1656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2C37A5D-16B6-9573-ABD4-51D2F4170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zervirano mjesto teksta 3">
                <a:extLst>
                  <a:ext uri="{FF2B5EF4-FFF2-40B4-BE49-F238E27FC236}">
                    <a16:creationId xmlns:a16="http://schemas.microsoft.com/office/drawing/2014/main" id="{A5D60E44-76EB-CEBD-2945-AB58DC1DCE51}"/>
                  </a:ext>
                </a:extLst>
              </p:cNvPr>
              <p:cNvSpPr>
                <a:spLocks noGrp="1"/>
              </p:cNvSpPr>
              <p:nvPr>
                <p:ph type="body" sz="half" idx="2"/>
              </p:nvPr>
            </p:nvSpPr>
            <p:spPr/>
            <p:txBody>
              <a:bodyPr>
                <a:normAutofit/>
              </a:bodyPr>
              <a:lstStyle/>
              <a:p>
                <a:pPr algn="l"/>
                <a:r>
                  <a:rPr lang="en-US" sz="2400" b="0" i="0" u="none" strike="noStrike" baseline="0" dirty="0">
                    <a:latin typeface="NimbusRomNo9L-Regu"/>
                  </a:rPr>
                  <a:t>Na </a:t>
                </a:r>
                <a:r>
                  <a:rPr lang="en-US" sz="2400" b="0" i="0" u="none" strike="noStrike" baseline="0" dirty="0" err="1">
                    <a:latin typeface="NimbusRomNo9L-Regu"/>
                  </a:rPr>
                  <a:t>sobnoj</a:t>
                </a:r>
                <a:r>
                  <a:rPr lang="en-US" sz="2400" b="0" i="0" u="none" strike="noStrike" baseline="0" dirty="0">
                    <a:latin typeface="NimbusRomNo9L-Regu"/>
                  </a:rPr>
                  <a:t> </a:t>
                </a:r>
                <a:r>
                  <a:rPr lang="en-US" sz="2400" b="0" i="0" u="none" strike="noStrike" baseline="0" dirty="0" err="1">
                    <a:latin typeface="NimbusRomNo9L-Regu"/>
                  </a:rPr>
                  <a:t>temperatur</a:t>
                </a:r>
                <a:r>
                  <a:rPr lang="hr-HR" sz="2400" b="0" i="0" u="none" strike="noStrike" baseline="0" dirty="0">
                    <a:latin typeface="NimbusRomNo9L-Regu"/>
                  </a:rPr>
                  <a:t>i </a:t>
                </a:r>
                <a:r>
                  <a:rPr lang="en-US" sz="2400" b="0" i="0" u="none" strike="noStrike" baseline="0" dirty="0">
                    <a:latin typeface="NimbusRomNo9L-Regu"/>
                  </a:rPr>
                  <a:t>Raman </a:t>
                </a:r>
                <a:r>
                  <a:rPr lang="en-US" sz="2400" b="0" i="0" u="none" strike="noStrike" baseline="0" dirty="0" err="1">
                    <a:latin typeface="NimbusRomNo9L-Regu"/>
                  </a:rPr>
                  <a:t>aktivni</a:t>
                </a:r>
                <a:r>
                  <a:rPr lang="en-US" sz="2400" b="0" i="0" u="none" strike="noStrike" baseline="0" dirty="0">
                    <a:latin typeface="NimbusRomNo9L-Regu"/>
                  </a:rPr>
                  <a:t> </a:t>
                </a:r>
                <a:r>
                  <a:rPr lang="en-US" sz="2400" b="0" i="0" u="none" strike="noStrike" baseline="0" dirty="0" err="1">
                    <a:latin typeface="NimbusRomNo9L-Regu"/>
                  </a:rPr>
                  <a:t>modovi</a:t>
                </a:r>
                <a:r>
                  <a:rPr lang="en-US" sz="2400" b="0" i="0" u="none" strike="noStrike" baseline="0" dirty="0">
                    <a:latin typeface="NimbusRomNo9L-Regu"/>
                  </a:rPr>
                  <a:t> </a:t>
                </a:r>
                <a:r>
                  <a:rPr lang="en-US" sz="2400" b="0" i="0" u="none" strike="noStrike" baseline="0" dirty="0" err="1">
                    <a:latin typeface="NimbusRomNo9L-Regu"/>
                  </a:rPr>
                  <a:t>mogu</a:t>
                </a:r>
                <a:r>
                  <a:rPr lang="en-US" sz="2400" b="0" i="0" u="none" strike="noStrike" baseline="0" dirty="0">
                    <a:latin typeface="NimbusRomNo9L-Regu"/>
                  </a:rPr>
                  <a:t> se </a:t>
                </a:r>
                <a:r>
                  <a:rPr lang="en-US" sz="2400" b="0" i="0" u="none" strike="noStrike" baseline="0" dirty="0" err="1">
                    <a:latin typeface="NimbusRomNo9L-Regu"/>
                  </a:rPr>
                  <a:t>zapisati</a:t>
                </a:r>
                <a:r>
                  <a:rPr lang="en-US" sz="2400" b="0" i="0" u="none" strike="noStrike" baseline="0" dirty="0">
                    <a:latin typeface="NimbusRomNo9L-Regu"/>
                  </a:rPr>
                  <a:t> </a:t>
                </a:r>
                <a:r>
                  <a:rPr lang="en-US" sz="2400" b="0" i="0" u="none" strike="noStrike" baseline="0" dirty="0" err="1">
                    <a:latin typeface="NimbusRomNo9L-Regu"/>
                  </a:rPr>
                  <a:t>uz</a:t>
                </a:r>
                <a:r>
                  <a:rPr lang="en-US" sz="2400" b="0" i="0" u="none" strike="noStrike" baseline="0" dirty="0">
                    <a:latin typeface="NimbusRomNo9L-Regu"/>
                  </a:rPr>
                  <a:t> pom</a:t>
                </a:r>
                <a:r>
                  <a:rPr lang="hr-HR" sz="2400" b="0" i="0" u="none" strike="noStrike" baseline="0" dirty="0">
                    <a:latin typeface="NimbusRomNo9L-Regu"/>
                  </a:rPr>
                  <a:t>ć</a:t>
                </a:r>
                <a:r>
                  <a:rPr lang="hr-HR" sz="2400" dirty="0">
                    <a:latin typeface="NimbusRomNo9L-Regu"/>
                  </a:rPr>
                  <a:t>u </a:t>
                </a:r>
                <a:r>
                  <a:rPr lang="en-US" sz="2400" b="0" i="0" u="none" strike="noStrike" baseline="0" dirty="0">
                    <a:latin typeface="NimbusRomNo9L-Regu"/>
                  </a:rPr>
                  <a:t> to</a:t>
                </a:r>
                <a:r>
                  <a:rPr lang="hr-HR" sz="2400" dirty="0">
                    <a:latin typeface="NimbusRomNo9L-Regu"/>
                  </a:rPr>
                  <a:t>č</a:t>
                </a:r>
                <a:r>
                  <a:rPr lang="en-US" sz="2400" b="0" i="0" u="none" strike="noStrike" baseline="0" dirty="0" err="1">
                    <a:latin typeface="NimbusRomNo9L-Regu"/>
                  </a:rPr>
                  <a:t>kaste</a:t>
                </a:r>
                <a:r>
                  <a:rPr lang="hr-HR" sz="2400" dirty="0">
                    <a:latin typeface="NimbusRomNo9L-Regu"/>
                  </a:rPr>
                  <a:t> </a:t>
                </a:r>
                <a:r>
                  <a:rPr lang="en-US" sz="2400" b="0" i="0" u="none" strike="noStrike" baseline="0" dirty="0" err="1">
                    <a:latin typeface="NimbusRomNo9L-Regu"/>
                  </a:rPr>
                  <a:t>grupe</a:t>
                </a:r>
                <a:r>
                  <a:rPr lang="en-US" sz="2400" b="0" i="0" u="none" strike="noStrike" baseline="0" dirty="0">
                    <a:latin typeface="NimbusRomNo9L-Regu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u="none" strike="noStrike" baseline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2400" b="0" i="1" u="none" strike="noStrike" baseline="0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hr-HR" sz="2400" b="0" i="1" u="none" strike="noStrike" baseline="0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hr-HR" sz="2400" b="0" i="1" u="none" strike="noStrike" baseline="0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sz="2400" b="0" i="0" u="none" strike="noStrike" baseline="0" dirty="0">
                    <a:latin typeface="NimbusRomNo9L-Regu"/>
                  </a:rPr>
                  <a:t> </a:t>
                </a:r>
                <a:r>
                  <a:rPr lang="en-US" sz="2400" b="0" i="0" u="none" strike="noStrike" baseline="0" dirty="0" err="1">
                    <a:latin typeface="NimbusRomNo9L-Regu"/>
                  </a:rPr>
                  <a:t>kao</a:t>
                </a:r>
                <a:r>
                  <a:rPr lang="hr-HR" sz="2400" dirty="0">
                    <a:latin typeface="NimbusRomNo9L-Regu"/>
                  </a:rPr>
                  <a:t>:</a:t>
                </a:r>
              </a:p>
              <a:p>
                <a:pPr algn="l"/>
                <a:endParaRPr lang="hr-HR" sz="2400" dirty="0">
                  <a:latin typeface="NimbusRomNo9L-Regu"/>
                </a:endParaRPr>
              </a:p>
              <a:p>
                <a:pPr algn="l"/>
                <a:endParaRPr lang="hr-HR" sz="2400" dirty="0">
                  <a:latin typeface="NimbusRomNo9L-Regu"/>
                </a:endParaRPr>
              </a:p>
              <a:p>
                <a:pPr algn="l"/>
                <a:r>
                  <a:rPr lang="en-US" sz="2400" b="0" i="0" u="none" strike="noStrike" baseline="0" dirty="0" err="1">
                    <a:latin typeface="NimbusRomNo9L-Regu"/>
                  </a:rPr>
                  <a:t>gdje</a:t>
                </a:r>
                <a:r>
                  <a:rPr lang="en-US" sz="2400" b="0" i="0" u="none" strike="noStrike" baseline="0" dirty="0">
                    <a:latin typeface="NimbusRomNo9L-Regu"/>
                  </a:rPr>
                  <a:t> </a:t>
                </a:r>
                <a14:m>
                  <m:oMath xmlns:m="http://schemas.openxmlformats.org/officeDocument/2006/math">
                    <m:r>
                      <a:rPr lang="hr-HR" sz="2400" b="0" i="1" u="none" strike="noStrike" baseline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b="0" i="0" u="none" strike="noStrike" baseline="0" dirty="0">
                    <a:latin typeface="NimbusRomNo9L-Regu"/>
                  </a:rPr>
                  <a:t> </a:t>
                </a:r>
                <a:r>
                  <a:rPr lang="en-US" sz="2400" b="0" i="0" u="none" strike="noStrike" baseline="0" dirty="0" err="1">
                    <a:latin typeface="NimbusRomNo9L-Regu"/>
                  </a:rPr>
                  <a:t>modovi</a:t>
                </a:r>
                <a:r>
                  <a:rPr lang="en-US" sz="2400" b="0" i="0" u="none" strike="noStrike" baseline="0" dirty="0">
                    <a:latin typeface="NimbusRomNo9L-Regu"/>
                  </a:rPr>
                  <a:t> </a:t>
                </a:r>
                <a:r>
                  <a:rPr lang="en-US" sz="2400" b="0" i="0" u="none" strike="noStrike" baseline="0" dirty="0" err="1">
                    <a:latin typeface="NimbusRomNo9L-Regu"/>
                  </a:rPr>
                  <a:t>predstavljaju</a:t>
                </a:r>
                <a:r>
                  <a:rPr lang="en-US" sz="2400" b="0" i="0" u="none" strike="noStrike" baseline="0" dirty="0">
                    <a:latin typeface="NimbusRomNo9L-Regu"/>
                  </a:rPr>
                  <a:t> </a:t>
                </a:r>
                <a:r>
                  <a:rPr lang="en-US" sz="2400" b="0" i="0" u="none" strike="noStrike" baseline="0" dirty="0" err="1">
                    <a:latin typeface="NimbusRomNo9L-Regu"/>
                  </a:rPr>
                  <a:t>titranja</a:t>
                </a:r>
                <a:r>
                  <a:rPr lang="en-US" sz="2400" b="0" i="0" u="none" strike="noStrike" baseline="0" dirty="0">
                    <a:latin typeface="NimbusRomNo9L-Regu"/>
                  </a:rPr>
                  <a:t> u </a:t>
                </a:r>
                <a:r>
                  <a:rPr lang="en-US" sz="2400" b="0" i="0" u="none" strike="noStrike" baseline="0" dirty="0">
                    <a:latin typeface="NimbusRomNo9L-ReguItal"/>
                  </a:rPr>
                  <a:t>z</a:t>
                </a:r>
                <a:r>
                  <a:rPr lang="en-US" sz="2400" b="0" i="0" u="none" strike="noStrike" baseline="0" dirty="0">
                    <a:latin typeface="NimbusRomNo9L-Regu"/>
                  </a:rPr>
                  <a:t>-</a:t>
                </a:r>
                <a:r>
                  <a:rPr lang="en-US" sz="2400" b="0" i="0" u="none" strike="noStrike" baseline="0" dirty="0" err="1">
                    <a:latin typeface="NimbusRomNo9L-Regu"/>
                  </a:rPr>
                  <a:t>smjeru</a:t>
                </a:r>
                <a:r>
                  <a:rPr lang="hr-HR" sz="2400" b="0" i="0" u="none" strike="noStrike" baseline="0" dirty="0">
                    <a:latin typeface="NimbusRomNo9L-Regu"/>
                  </a:rPr>
                  <a:t>, </a:t>
                </a:r>
                <a:r>
                  <a:rPr lang="en-US" sz="2400" b="0" i="0" u="none" strike="noStrike" baseline="0" dirty="0" err="1">
                    <a:latin typeface="NimbusRomNo9L-Regu"/>
                  </a:rPr>
                  <a:t>dok</a:t>
                </a:r>
                <a:r>
                  <a:rPr lang="en-US" sz="2400" b="0" i="0" u="none" strike="noStrike" baseline="0" dirty="0">
                    <a:latin typeface="NimbusRomNo9L-Regu"/>
                  </a:rPr>
                  <a:t> </a:t>
                </a:r>
                <a14:m>
                  <m:oMath xmlns:m="http://schemas.openxmlformats.org/officeDocument/2006/math">
                    <m:r>
                      <a:rPr lang="hr-HR" sz="2400" b="0" i="1" u="none" strike="noStrike" baseline="0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2400" b="0" i="0" u="none" strike="noStrike" baseline="0" dirty="0">
                    <a:latin typeface="NimbusRomNo9L-Regu"/>
                  </a:rPr>
                  <a:t> </a:t>
                </a:r>
                <a:r>
                  <a:rPr lang="en-US" sz="2400" b="0" i="0" u="none" strike="noStrike" baseline="0" dirty="0" err="1">
                    <a:latin typeface="NimbusRomNo9L-Regu"/>
                  </a:rPr>
                  <a:t>modovi</a:t>
                </a:r>
                <a:r>
                  <a:rPr lang="en-US" sz="2400" b="0" i="0" u="none" strike="noStrike" baseline="0" dirty="0">
                    <a:latin typeface="NimbusRomNo9L-Regu"/>
                  </a:rPr>
                  <a:t> </a:t>
                </a:r>
                <a:r>
                  <a:rPr lang="en-US" sz="2400" b="0" i="0" u="none" strike="noStrike" baseline="0" dirty="0" err="1">
                    <a:latin typeface="NimbusRomNo9L-Regu"/>
                  </a:rPr>
                  <a:t>predstavljaju</a:t>
                </a:r>
                <a:r>
                  <a:rPr lang="hr-HR" sz="2400" dirty="0">
                    <a:latin typeface="NimbusRomNo9L-Regu"/>
                  </a:rPr>
                  <a:t> </a:t>
                </a:r>
                <a:r>
                  <a:rPr lang="en-US" sz="2400" b="0" i="0" u="none" strike="noStrike" baseline="0" dirty="0" err="1">
                    <a:latin typeface="NimbusRomNo9L-Regu"/>
                  </a:rPr>
                  <a:t>titranja</a:t>
                </a:r>
                <a:r>
                  <a:rPr lang="en-US" sz="2400" b="0" i="0" u="none" strike="noStrike" baseline="0" dirty="0">
                    <a:latin typeface="NimbusRomNo9L-Regu"/>
                  </a:rPr>
                  <a:t> </a:t>
                </a:r>
                <a:r>
                  <a:rPr lang="en-US" sz="2400" b="0" i="0" u="none" strike="noStrike" baseline="0" dirty="0" err="1">
                    <a:latin typeface="NimbusRomNo9L-Regu"/>
                  </a:rPr>
                  <a:t>unutar</a:t>
                </a:r>
                <a:r>
                  <a:rPr lang="en-US" sz="2400" b="0" i="0" u="none" strike="noStrike" baseline="0" dirty="0">
                    <a:latin typeface="NimbusRomNo9L-Regu"/>
                  </a:rPr>
                  <a:t> </a:t>
                </a:r>
                <a:r>
                  <a:rPr lang="en-US" sz="2400" b="0" i="0" u="none" strike="noStrike" baseline="0" dirty="0" err="1">
                    <a:latin typeface="NimbusRomNo9L-ReguItal"/>
                  </a:rPr>
                  <a:t>xy</a:t>
                </a:r>
                <a:r>
                  <a:rPr lang="en-US" sz="2400" b="0" i="0" u="none" strike="noStrike" baseline="0" dirty="0">
                    <a:latin typeface="NimbusRomNo9L-ReguItal"/>
                  </a:rPr>
                  <a:t> </a:t>
                </a:r>
                <a:r>
                  <a:rPr lang="en-US" sz="2400" b="0" i="0" u="none" strike="noStrike" baseline="0" dirty="0" err="1">
                    <a:latin typeface="NimbusRomNo9L-Regu"/>
                  </a:rPr>
                  <a:t>ravnine</a:t>
                </a:r>
                <a:r>
                  <a:rPr lang="hr-HR" sz="2400" b="0" i="0" u="none" strike="noStrike" baseline="0" dirty="0">
                    <a:latin typeface="NimbusRomNo9L-Regu"/>
                  </a:rPr>
                  <a:t>.</a:t>
                </a:r>
                <a:endParaRPr lang="en-US" sz="2400" dirty="0"/>
              </a:p>
            </p:txBody>
          </p:sp>
        </mc:Choice>
        <mc:Fallback xmlns="">
          <p:sp>
            <p:nvSpPr>
              <p:cNvPr id="4" name="Rezervirano mjesto teksta 3">
                <a:extLst>
                  <a:ext uri="{FF2B5EF4-FFF2-40B4-BE49-F238E27FC236}">
                    <a16:creationId xmlns:a16="http://schemas.microsoft.com/office/drawing/2014/main" id="{A5D60E44-76EB-CEBD-2945-AB58DC1DCE5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2"/>
              </p:nvPr>
            </p:nvSpPr>
            <p:spPr>
              <a:blipFill>
                <a:blip r:embed="rId2"/>
                <a:stretch>
                  <a:fillRect l="-2481" t="-2240" r="-3566" b="-22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Slika 4">
            <a:extLst>
              <a:ext uri="{FF2B5EF4-FFF2-40B4-BE49-F238E27FC236}">
                <a16:creationId xmlns:a16="http://schemas.microsoft.com/office/drawing/2014/main" id="{C295A22B-792C-2F06-AF37-FC05B4098B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4887" y="1010412"/>
            <a:ext cx="7377113" cy="4824413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5BA67CF7-DB4D-C1CA-59F8-7C2BEBB791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234" y="3657600"/>
            <a:ext cx="3103344" cy="536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2982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A364ECE-18E0-7B7D-BB03-142F08369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Analiza signala: </a:t>
            </a:r>
            <a:r>
              <a:rPr lang="hr-HR" dirty="0" err="1"/>
              <a:t>Lorentz</a:t>
            </a:r>
            <a:r>
              <a:rPr lang="hr-HR" dirty="0"/>
              <a:t> fit</a:t>
            </a:r>
            <a:endParaRPr lang="en-US" dirty="0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84EACD3A-2934-7540-0D39-DCB47BF9762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200" b="0" i="0" u="none" strike="noStrike" baseline="0" dirty="0" err="1">
                <a:latin typeface="NimbusRomNo9L-Regu"/>
              </a:rPr>
              <a:t>uzorak</a:t>
            </a:r>
            <a:r>
              <a:rPr lang="en-US" sz="2200" b="0" i="0" u="none" strike="noStrike" baseline="0" dirty="0">
                <a:latin typeface="NimbusRomNo9L-Regu"/>
              </a:rPr>
              <a:t> </a:t>
            </a:r>
            <a:r>
              <a:rPr lang="en-US" sz="2200" b="0" i="0" u="none" strike="noStrike" baseline="0" dirty="0" err="1">
                <a:latin typeface="NimbusRomNo9L-Regu"/>
              </a:rPr>
              <a:t>visoke</a:t>
            </a:r>
            <a:r>
              <a:rPr lang="en-US" sz="2200" b="0" i="0" u="none" strike="noStrike" baseline="0" dirty="0">
                <a:latin typeface="NimbusRomNo9L-Regu"/>
              </a:rPr>
              <a:t> </a:t>
            </a:r>
            <a:r>
              <a:rPr lang="en-US" sz="2200" b="0" i="0" u="none" strike="noStrike" baseline="0" dirty="0" err="1">
                <a:latin typeface="NimbusRomNo9L-Regu"/>
              </a:rPr>
              <a:t>kvalitete</a:t>
            </a:r>
            <a:r>
              <a:rPr lang="en-US" sz="2200" b="0" i="0" u="none" strike="noStrike" baseline="0" dirty="0">
                <a:latin typeface="NimbusRomNo9L-Regu"/>
              </a:rPr>
              <a:t> </a:t>
            </a:r>
            <a:r>
              <a:rPr lang="en-US" sz="2200" b="0" i="0" u="none" strike="noStrike" baseline="0" dirty="0" err="1">
                <a:latin typeface="NimbusRomNo9L-Regu"/>
              </a:rPr>
              <a:t>i</a:t>
            </a:r>
            <a:r>
              <a:rPr lang="en-US" sz="2200" b="0" i="0" u="none" strike="noStrike" baseline="0" dirty="0">
                <a:latin typeface="NimbusRomNo9L-Regu"/>
              </a:rPr>
              <a:t> u </a:t>
            </a:r>
            <a:r>
              <a:rPr lang="en-US" sz="2200" b="0" i="0" u="none" strike="noStrike" baseline="0" dirty="0" err="1">
                <a:latin typeface="NimbusRomNo9L-Regu"/>
              </a:rPr>
              <a:t>dobrom</a:t>
            </a:r>
            <a:r>
              <a:rPr lang="en-US" sz="2200" b="0" i="0" u="none" strike="noStrike" baseline="0" dirty="0">
                <a:latin typeface="NimbusRomNo9L-Regu"/>
              </a:rPr>
              <a:t> </a:t>
            </a:r>
            <a:r>
              <a:rPr lang="en-US" sz="2200" b="0" i="0" u="none" strike="noStrike" baseline="0" dirty="0" err="1">
                <a:latin typeface="NimbusRomNo9L-Regu"/>
              </a:rPr>
              <a:t>su</a:t>
            </a:r>
            <a:r>
              <a:rPr lang="en-US" sz="2200" b="0" i="0" u="none" strike="noStrike" baseline="0" dirty="0">
                <a:latin typeface="NimbusRomNo9L-Regu"/>
              </a:rPr>
              <a:t> </a:t>
            </a:r>
            <a:r>
              <a:rPr lang="en-US" sz="2200" b="0" i="0" u="none" strike="noStrike" baseline="0" dirty="0" err="1">
                <a:latin typeface="NimbusRomNo9L-Regu"/>
              </a:rPr>
              <a:t>slaganju</a:t>
            </a:r>
            <a:r>
              <a:rPr lang="en-US" sz="2200" b="0" i="0" u="none" strike="noStrike" baseline="0" dirty="0">
                <a:latin typeface="NimbusRomNo9L-Regu"/>
              </a:rPr>
              <a:t> </a:t>
            </a:r>
            <a:r>
              <a:rPr lang="en-US" sz="2200" b="0" i="0" u="none" strike="noStrike" baseline="0" dirty="0" err="1">
                <a:latin typeface="NimbusRomNo9L-Regu"/>
              </a:rPr>
              <a:t>sa</a:t>
            </a:r>
            <a:r>
              <a:rPr lang="en-US" sz="2200" b="0" i="0" u="none" strike="noStrike" baseline="0" dirty="0">
                <a:latin typeface="NimbusRomNo9L-Regu"/>
              </a:rPr>
              <a:t> </a:t>
            </a:r>
            <a:r>
              <a:rPr lang="en-US" sz="2200" b="0" i="0" u="none" strike="noStrike" baseline="0" dirty="0" err="1">
                <a:latin typeface="NimbusRomNo9L-Regu"/>
              </a:rPr>
              <a:t>dosad</a:t>
            </a:r>
            <a:r>
              <a:rPr lang="en-US" sz="2200" b="0" i="0" u="none" strike="noStrike" baseline="0" dirty="0">
                <a:latin typeface="NimbusRomNo9L-Regu"/>
              </a:rPr>
              <a:t> </a:t>
            </a:r>
            <a:r>
              <a:rPr lang="en-US" sz="2200" b="0" i="0" u="none" strike="noStrike" baseline="0" dirty="0" err="1">
                <a:latin typeface="NimbusRomNo9L-Regu"/>
              </a:rPr>
              <a:t>poznatim</a:t>
            </a:r>
            <a:r>
              <a:rPr lang="hr-HR" sz="2200" dirty="0">
                <a:latin typeface="NimbusRomNo9L-Regu"/>
              </a:rPr>
              <a:t> </a:t>
            </a:r>
            <a:r>
              <a:rPr lang="en-US" sz="2200" b="0" i="0" u="none" strike="noStrike" baseline="0" dirty="0" err="1">
                <a:latin typeface="NimbusRomNo9L-Regu"/>
              </a:rPr>
              <a:t>rezultatima</a:t>
            </a:r>
            <a:endParaRPr lang="en-US" sz="2200" dirty="0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1C04C4E2-5C9C-4730-BAE6-B44AB1CB59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7547" y="457200"/>
            <a:ext cx="6793311" cy="2487168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012584C7-7FDE-6E5E-6EAE-721CF3D314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7794" y="2944368"/>
            <a:ext cx="6622056" cy="3004346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17B995DD-7153-AB09-42CF-D1BFB7B396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563" y="2221992"/>
            <a:ext cx="3856685" cy="1024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0967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66AF603-6CCD-9C3B-287A-71489BF980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035621"/>
          </a:xfrm>
        </p:spPr>
        <p:txBody>
          <a:bodyPr/>
          <a:lstStyle/>
          <a:p>
            <a:r>
              <a:rPr lang="hr-HR" dirty="0"/>
              <a:t>Uvod</a:t>
            </a:r>
            <a:endParaRPr lang="en-US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CDF08034-EA9E-922C-7EC4-C03DF14CF9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587752"/>
            <a:ext cx="9144000" cy="2670048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r-HR" dirty="0"/>
              <a:t>2D materijali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r-HR" dirty="0"/>
              <a:t>MPX</a:t>
            </a:r>
            <a:r>
              <a:rPr lang="hr-HR" baseline="-25000" dirty="0"/>
              <a:t>3</a:t>
            </a:r>
            <a:r>
              <a:rPr lang="hr-HR" dirty="0"/>
              <a:t> klasa materijala: M je </a:t>
            </a:r>
            <a:r>
              <a:rPr lang="hr-HR" dirty="0" err="1"/>
              <a:t>elemetn</a:t>
            </a:r>
            <a:r>
              <a:rPr lang="hr-HR" dirty="0"/>
              <a:t> prijelaznih metala , P je fosfor dok je X </a:t>
            </a:r>
            <a:r>
              <a:rPr lang="en-US" b="0" i="0" u="none" strike="noStrike" baseline="0" dirty="0" err="1">
                <a:latin typeface="NimbusRomNo9L-Regu"/>
              </a:rPr>
              <a:t>halkogeni</a:t>
            </a:r>
            <a:r>
              <a:rPr lang="en-US" b="0" i="0" u="none" strike="noStrike" baseline="0" dirty="0">
                <a:latin typeface="NimbusRomNo9L-Regu"/>
              </a:rPr>
              <a:t> element</a:t>
            </a:r>
            <a:endParaRPr lang="hr-HR" baseline="-25000" dirty="0"/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2400" b="0" i="0" u="none" strike="noStrike" baseline="0" dirty="0" err="1">
                <a:latin typeface="NimbusRomNo9L-Regu"/>
              </a:rPr>
              <a:t>slojevitih</a:t>
            </a:r>
            <a:r>
              <a:rPr lang="en-US" sz="2400" b="0" i="0" u="none" strike="noStrike" baseline="0" dirty="0">
                <a:latin typeface="NimbusRomNo9L-Regu"/>
              </a:rPr>
              <a:t> </a:t>
            </a:r>
            <a:r>
              <a:rPr lang="en-US" sz="2400" b="0" i="0" u="none" strike="noStrike" baseline="0" dirty="0" err="1">
                <a:latin typeface="NimbusRomNo9L-Regu"/>
              </a:rPr>
              <a:t>poluvodi</a:t>
            </a:r>
            <a:r>
              <a:rPr lang="hr-HR" sz="2400" b="0" i="0" u="none" strike="noStrike" baseline="0" dirty="0">
                <a:latin typeface="NimbusRomNo9L-Regu"/>
              </a:rPr>
              <a:t>č</a:t>
            </a:r>
            <a:r>
              <a:rPr lang="en-US" sz="2400" b="0" i="0" u="none" strike="noStrike" baseline="0" dirty="0">
                <a:latin typeface="NimbusRomNo9L-Regu"/>
              </a:rPr>
              <a:t>ki </a:t>
            </a:r>
            <a:r>
              <a:rPr lang="en-US" sz="2400" b="0" i="0" u="none" strike="noStrike" baseline="0" dirty="0" err="1">
                <a:latin typeface="NimbusRomNo9L-Regu"/>
              </a:rPr>
              <a:t>materijal</a:t>
            </a:r>
            <a:r>
              <a:rPr lang="hr-HR" sz="2400" b="0" i="0" u="none" strike="noStrike" baseline="0" dirty="0">
                <a:latin typeface="NimbusRomNo9L-Regu"/>
              </a:rPr>
              <a:t>i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pl-PL" sz="2400" b="0" i="0" u="none" strike="noStrike" baseline="0" dirty="0">
                <a:latin typeface="NimbusRomNo9L-Regu"/>
              </a:rPr>
              <a:t>energijski procijep između 1</a:t>
            </a:r>
            <a:r>
              <a:rPr lang="pl-PL" sz="2400" b="0" i="0" u="none" strike="noStrike" baseline="0" dirty="0">
                <a:latin typeface="CMMI10"/>
              </a:rPr>
              <a:t>,</a:t>
            </a:r>
            <a:r>
              <a:rPr lang="pl-PL" sz="2400" b="0" i="0" u="none" strike="noStrike" baseline="0" dirty="0">
                <a:latin typeface="NimbusRomNo9L-Regu"/>
              </a:rPr>
              <a:t>2 </a:t>
            </a:r>
            <a:r>
              <a:rPr lang="en-US" sz="2400" b="0" i="0" u="none" strike="noStrike" baseline="0" dirty="0" err="1">
                <a:latin typeface="NimbusRomNo9L-Regu"/>
              </a:rPr>
              <a:t>i</a:t>
            </a:r>
            <a:r>
              <a:rPr lang="en-US" sz="2400" b="0" i="0" u="none" strike="noStrike" baseline="0" dirty="0">
                <a:latin typeface="NimbusRomNo9L-Regu"/>
              </a:rPr>
              <a:t> 3</a:t>
            </a:r>
            <a:r>
              <a:rPr lang="en-US" sz="2400" b="0" i="0" u="none" strike="noStrike" baseline="0" dirty="0">
                <a:latin typeface="CMMI10"/>
              </a:rPr>
              <a:t>,</a:t>
            </a:r>
            <a:r>
              <a:rPr lang="en-US" sz="2400" b="0" i="0" u="none" strike="noStrike" baseline="0" dirty="0">
                <a:latin typeface="NimbusRomNo9L-Regu"/>
              </a:rPr>
              <a:t>5 eV</a:t>
            </a:r>
            <a:endParaRPr lang="hr-HR" sz="2400" b="0" i="0" u="none" strike="noStrike" baseline="0" dirty="0">
              <a:latin typeface="NimbusRomNo9L-Regu"/>
            </a:endParaRP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2400" b="0" i="0" u="none" strike="noStrike" baseline="0" dirty="0" err="1">
                <a:latin typeface="NimbusRomNo9L-Regu"/>
              </a:rPr>
              <a:t>imaju</a:t>
            </a:r>
            <a:r>
              <a:rPr lang="en-US" sz="2400" b="0" i="0" u="none" strike="noStrike" baseline="0" dirty="0">
                <a:latin typeface="NimbusRomNo9L-Regu"/>
              </a:rPr>
              <a:t> </a:t>
            </a:r>
            <a:r>
              <a:rPr lang="en-US" sz="2400" b="0" i="0" u="none" strike="noStrike" baseline="0" dirty="0" err="1">
                <a:latin typeface="NimbusRomNo9L-Regu"/>
              </a:rPr>
              <a:t>intrinzi</a:t>
            </a:r>
            <a:r>
              <a:rPr lang="hr-HR" sz="2400" dirty="0">
                <a:latin typeface="NimbusRomNo9L-Regu"/>
              </a:rPr>
              <a:t>č</a:t>
            </a:r>
            <a:r>
              <a:rPr lang="en-US" sz="2400" b="0" i="0" u="none" strike="noStrike" baseline="0" dirty="0" err="1">
                <a:latin typeface="NimbusRomNo9L-Regu"/>
              </a:rPr>
              <a:t>na</a:t>
            </a:r>
            <a:r>
              <a:rPr lang="en-US" sz="2400" b="0" i="0" u="none" strike="noStrike" baseline="0" dirty="0">
                <a:latin typeface="NimbusRomNo9L-Regu"/>
              </a:rPr>
              <a:t> </a:t>
            </a:r>
            <a:r>
              <a:rPr lang="en-US" sz="2400" b="0" i="0" u="none" strike="noStrike" baseline="0" dirty="0" err="1">
                <a:latin typeface="NimbusRomNo9L-Regu"/>
              </a:rPr>
              <a:t>magnetska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013712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7ADEBC4-8959-EE05-02B8-747253CE57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25893"/>
          </a:xfrm>
        </p:spPr>
        <p:txBody>
          <a:bodyPr/>
          <a:lstStyle/>
          <a:p>
            <a:r>
              <a:rPr lang="hr-HR" dirty="0"/>
              <a:t>Zaključak</a:t>
            </a:r>
            <a:endParaRPr lang="en-US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2C085460-A806-48F4-B35C-ACDAA6041C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048256"/>
            <a:ext cx="9144000" cy="3209544"/>
          </a:xfrm>
        </p:spPr>
        <p:txBody>
          <a:bodyPr>
            <a:no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b="0" i="0" u="none" strike="noStrike" baseline="0" dirty="0">
                <a:latin typeface="NimbusRomNo9L-Regu"/>
              </a:rPr>
              <a:t>AFM </a:t>
            </a:r>
            <a:r>
              <a:rPr lang="en-US" b="0" i="0" u="none" strike="noStrike" baseline="0" dirty="0" err="1">
                <a:latin typeface="NimbusRomNo9L-Regu"/>
              </a:rPr>
              <a:t>i</a:t>
            </a:r>
            <a:r>
              <a:rPr lang="en-US" b="0" i="0" u="none" strike="noStrike" baseline="0" dirty="0">
                <a:latin typeface="NimbusRomNo9L-Regu"/>
              </a:rPr>
              <a:t> SEM </a:t>
            </a:r>
            <a:r>
              <a:rPr lang="en-US" b="0" i="0" u="none" strike="noStrike" baseline="0" dirty="0" err="1">
                <a:latin typeface="NimbusRomNo9L-Regu"/>
              </a:rPr>
              <a:t>analize</a:t>
            </a:r>
            <a:r>
              <a:rPr lang="en-US" b="0" i="0" u="none" strike="noStrike" baseline="0" dirty="0">
                <a:latin typeface="NimbusRomNo9L-Regu"/>
              </a:rPr>
              <a:t> </a:t>
            </a:r>
            <a:r>
              <a:rPr lang="en-US" b="0" i="0" u="none" strike="noStrike" baseline="0" dirty="0" err="1">
                <a:latin typeface="NimbusRomNo9L-Regu"/>
              </a:rPr>
              <a:t>potvrdile</a:t>
            </a:r>
            <a:r>
              <a:rPr lang="en-US" b="0" i="0" u="none" strike="noStrike" baseline="0" dirty="0">
                <a:latin typeface="NimbusRomNo9L-Regu"/>
              </a:rPr>
              <a:t> </a:t>
            </a:r>
            <a:r>
              <a:rPr lang="en-US" b="0" i="0" u="none" strike="noStrike" baseline="0" dirty="0" err="1">
                <a:latin typeface="NimbusRomNo9L-Regu"/>
              </a:rPr>
              <a:t>su</a:t>
            </a:r>
            <a:r>
              <a:rPr lang="en-US" b="0" i="0" u="none" strike="noStrike" baseline="0" dirty="0">
                <a:latin typeface="NimbusRomNo9L-Regu"/>
              </a:rPr>
              <a:t> </a:t>
            </a:r>
            <a:r>
              <a:rPr lang="en-US" b="0" i="0" u="none" strike="noStrike" baseline="0" dirty="0" err="1">
                <a:latin typeface="NimbusRomNo9L-Regu"/>
              </a:rPr>
              <a:t>postojanje</a:t>
            </a:r>
            <a:r>
              <a:rPr lang="hr-HR" dirty="0">
                <a:latin typeface="NimbusRomNo9L-Regu"/>
              </a:rPr>
              <a:t> </a:t>
            </a:r>
            <a:r>
              <a:rPr lang="en-US" b="0" i="0" u="none" strike="noStrike" baseline="0" dirty="0" err="1">
                <a:latin typeface="NimbusRomNo9L-Regu"/>
              </a:rPr>
              <a:t>slojevitog</a:t>
            </a:r>
            <a:r>
              <a:rPr lang="en-US" b="0" i="0" u="none" strike="noStrike" baseline="0" dirty="0">
                <a:latin typeface="NimbusRomNo9L-Regu"/>
              </a:rPr>
              <a:t> </a:t>
            </a:r>
            <a:r>
              <a:rPr lang="en-US" b="0" i="0" u="none" strike="noStrike" baseline="0" dirty="0" err="1">
                <a:latin typeface="NimbusRomNo9L-Regu"/>
              </a:rPr>
              <a:t>materijala</a:t>
            </a:r>
            <a:r>
              <a:rPr lang="en-US" b="0" i="0" u="none" strike="noStrike" baseline="0" dirty="0">
                <a:latin typeface="NimbusRomNo9L-Regu"/>
              </a:rPr>
              <a:t> bez ne</a:t>
            </a:r>
            <a:r>
              <a:rPr lang="hr-HR" dirty="0">
                <a:latin typeface="NimbusRomNo9L-Regu"/>
              </a:rPr>
              <a:t>č</a:t>
            </a:r>
            <a:r>
              <a:rPr lang="en-US" b="0" i="0" u="none" strike="noStrike" baseline="0" dirty="0" err="1">
                <a:latin typeface="NimbusRomNo9L-Regu"/>
              </a:rPr>
              <a:t>isto</a:t>
            </a:r>
            <a:r>
              <a:rPr lang="hr-HR" b="0" i="0" u="none" strike="noStrike" baseline="0" dirty="0">
                <a:latin typeface="NimbusRomNo9L-Regu"/>
              </a:rPr>
              <a:t>ć</a:t>
            </a:r>
            <a:r>
              <a:rPr lang="en-US" b="0" i="0" u="none" strike="noStrike" baseline="0" dirty="0">
                <a:latin typeface="NimbusRomNo9L-Regu"/>
              </a:rPr>
              <a:t>a </a:t>
            </a:r>
            <a:r>
              <a:rPr lang="en-US" b="0" i="0" u="none" strike="noStrike" baseline="0" dirty="0" err="1">
                <a:latin typeface="NimbusRomNo9L-Regu"/>
              </a:rPr>
              <a:t>dok</a:t>
            </a:r>
            <a:r>
              <a:rPr lang="en-US" b="0" i="0" u="none" strike="noStrike" baseline="0" dirty="0">
                <a:latin typeface="NimbusRomNo9L-Regu"/>
              </a:rPr>
              <a:t> je AFM </a:t>
            </a:r>
            <a:r>
              <a:rPr lang="en-US" b="0" i="0" u="none" strike="noStrike" baseline="0" dirty="0" err="1">
                <a:latin typeface="NimbusRomNo9L-Regu"/>
              </a:rPr>
              <a:t>dodatno</a:t>
            </a:r>
            <a:r>
              <a:rPr lang="hr-HR" dirty="0">
                <a:latin typeface="NimbusRomNo9L-Regu"/>
              </a:rPr>
              <a:t> </a:t>
            </a:r>
            <a:r>
              <a:rPr lang="en-US" b="0" i="0" u="none" strike="noStrike" baseline="0" dirty="0" err="1">
                <a:latin typeface="NimbusRomNo9L-Regu"/>
              </a:rPr>
              <a:t>pokazao</a:t>
            </a:r>
            <a:r>
              <a:rPr lang="en-US" b="0" i="0" u="none" strike="noStrike" baseline="0" dirty="0">
                <a:latin typeface="NimbusRomNo9L-Regu"/>
              </a:rPr>
              <a:t> da je </a:t>
            </a:r>
            <a:r>
              <a:rPr lang="en-US" b="0" i="0" u="none" strike="noStrike" baseline="0" dirty="0" err="1">
                <a:latin typeface="NimbusRomNo9L-Regu"/>
              </a:rPr>
              <a:t>debljina</a:t>
            </a:r>
            <a:r>
              <a:rPr lang="en-US" b="0" i="0" u="none" strike="noStrike" baseline="0" dirty="0">
                <a:latin typeface="NimbusRomNo9L-Regu"/>
              </a:rPr>
              <a:t> </a:t>
            </a:r>
            <a:r>
              <a:rPr lang="en-US" b="0" i="0" u="none" strike="noStrike" baseline="0" dirty="0" err="1">
                <a:latin typeface="NimbusRomNo9L-Regu"/>
              </a:rPr>
              <a:t>slojeva</a:t>
            </a:r>
            <a:r>
              <a:rPr lang="en-US" b="0" i="0" u="none" strike="noStrike" baseline="0" dirty="0">
                <a:latin typeface="NimbusRomNo9L-Regu"/>
              </a:rPr>
              <a:t> </a:t>
            </a:r>
            <a:r>
              <a:rPr lang="en-US" b="0" i="0" u="none" strike="noStrike" baseline="0" dirty="0" err="1">
                <a:latin typeface="NimbusRomNo9L-Regu"/>
              </a:rPr>
              <a:t>uzorka</a:t>
            </a:r>
            <a:r>
              <a:rPr lang="en-US" b="0" i="0" u="none" strike="noStrike" baseline="0" dirty="0">
                <a:latin typeface="NimbusRomNo9L-Regu"/>
              </a:rPr>
              <a:t> u </a:t>
            </a:r>
            <a:r>
              <a:rPr lang="en-US" b="0" i="0" u="none" strike="noStrike" baseline="0" dirty="0" err="1">
                <a:latin typeface="NimbusRomNo9L-Regu"/>
              </a:rPr>
              <a:t>skladu</a:t>
            </a:r>
            <a:r>
              <a:rPr lang="en-US" b="0" i="0" u="none" strike="noStrike" baseline="0" dirty="0">
                <a:latin typeface="NimbusRomNo9L-Regu"/>
              </a:rPr>
              <a:t> s </a:t>
            </a:r>
            <a:r>
              <a:rPr lang="en-US" b="0" i="0" u="none" strike="noStrike" baseline="0" dirty="0" err="1">
                <a:latin typeface="NimbusRomNo9L-Regu"/>
              </a:rPr>
              <a:t>debljinom</a:t>
            </a:r>
            <a:r>
              <a:rPr lang="hr-HR" dirty="0">
                <a:latin typeface="NimbusRomNo9L-Regu"/>
              </a:rPr>
              <a:t> </a:t>
            </a:r>
            <a:r>
              <a:rPr lang="en-US" b="0" i="0" u="none" strike="noStrike" baseline="0" dirty="0" err="1">
                <a:latin typeface="NimbusRomNo9L-Regu"/>
              </a:rPr>
              <a:t>jednog</a:t>
            </a:r>
            <a:r>
              <a:rPr lang="en-US" b="0" i="0" u="none" strike="noStrike" baseline="0" dirty="0">
                <a:latin typeface="NimbusRomNo9L-Regu"/>
              </a:rPr>
              <a:t> </a:t>
            </a:r>
            <a:r>
              <a:rPr lang="en-US" b="0" i="0" u="none" strike="noStrike" baseline="0" dirty="0" err="1">
                <a:latin typeface="NimbusRomNo9L-Regu"/>
              </a:rPr>
              <a:t>atomskog</a:t>
            </a:r>
            <a:r>
              <a:rPr lang="en-US" b="0" i="0" u="none" strike="noStrike" baseline="0" dirty="0">
                <a:latin typeface="NimbusRomNo9L-Regu"/>
              </a:rPr>
              <a:t> </a:t>
            </a:r>
            <a:r>
              <a:rPr lang="en-US" b="0" i="0" u="none" strike="noStrike" baseline="0" dirty="0" err="1">
                <a:latin typeface="NimbusRomNo9L-Regu"/>
              </a:rPr>
              <a:t>sloja</a:t>
            </a:r>
            <a:r>
              <a:rPr lang="en-US" b="0" i="0" u="none" strike="noStrike" baseline="0" dirty="0">
                <a:latin typeface="NimbusRomNo9L-Regu"/>
              </a:rPr>
              <a:t> CoPS3.</a:t>
            </a:r>
            <a:endParaRPr lang="hr-HR" b="0" i="0" u="none" strike="noStrike" baseline="0" dirty="0">
              <a:latin typeface="NimbusRomNo9L-Regu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b="0" i="0" u="none" strike="noStrike" baseline="0" dirty="0" err="1">
                <a:latin typeface="NimbusRomNo9L-Regu"/>
              </a:rPr>
              <a:t>Elementarni</a:t>
            </a:r>
            <a:r>
              <a:rPr lang="en-US" b="0" i="0" u="none" strike="noStrike" baseline="0" dirty="0">
                <a:latin typeface="NimbusRomNo9L-Regu"/>
              </a:rPr>
              <a:t> </a:t>
            </a:r>
            <a:r>
              <a:rPr lang="en-US" b="0" i="0" u="none" strike="noStrike" baseline="0" dirty="0" err="1">
                <a:latin typeface="NimbusRomNo9L-Regu"/>
              </a:rPr>
              <a:t>sastav</a:t>
            </a:r>
            <a:r>
              <a:rPr lang="en-US" b="0" i="0" u="none" strike="noStrike" baseline="0" dirty="0">
                <a:latin typeface="NimbusRomNo9L-Regu"/>
              </a:rPr>
              <a:t> je </a:t>
            </a:r>
            <a:r>
              <a:rPr lang="en-US" b="0" i="0" u="none" strike="noStrike" baseline="0" dirty="0" err="1">
                <a:latin typeface="NimbusRomNo9L-Regu"/>
              </a:rPr>
              <a:t>potvr</a:t>
            </a:r>
            <a:r>
              <a:rPr lang="hr-HR" b="0" i="0" u="none" strike="noStrike" baseline="0" dirty="0">
                <a:latin typeface="NimbusRomNo9L-Regu"/>
              </a:rPr>
              <a:t>đ</a:t>
            </a:r>
            <a:r>
              <a:rPr lang="en-US" b="0" i="0" u="none" strike="noStrike" baseline="0" dirty="0" err="1">
                <a:latin typeface="NimbusRomNo9L-Regu"/>
              </a:rPr>
              <a:t>en</a:t>
            </a:r>
            <a:r>
              <a:rPr lang="hr-HR" dirty="0">
                <a:latin typeface="NimbusRomNo9L-Regu"/>
              </a:rPr>
              <a:t> </a:t>
            </a:r>
            <a:r>
              <a:rPr lang="pl-PL" b="0" i="0" u="none" strike="noStrike" baseline="0" dirty="0">
                <a:latin typeface="NimbusRomNo9L-Regu"/>
              </a:rPr>
              <a:t>EDS-om, koji je ukazao na prisutnost kobalta, fosfora i sumpora </a:t>
            </a:r>
            <a:r>
              <a:rPr lang="en-US" b="0" i="0" u="none" strike="noStrike" baseline="0" dirty="0">
                <a:latin typeface="NimbusRomNo9L-Regu"/>
              </a:rPr>
              <a:t>u o</a:t>
            </a:r>
            <a:r>
              <a:rPr lang="hr-HR" dirty="0">
                <a:latin typeface="NimbusRomNo9L-Regu"/>
              </a:rPr>
              <a:t>č</a:t>
            </a:r>
            <a:r>
              <a:rPr lang="en-US" b="0" i="0" u="none" strike="noStrike" baseline="0" dirty="0" err="1">
                <a:latin typeface="NimbusRomNo9L-Regu"/>
              </a:rPr>
              <a:t>ekivanim</a:t>
            </a:r>
            <a:r>
              <a:rPr lang="en-US" b="0" i="0" u="none" strike="noStrike" baseline="0" dirty="0">
                <a:latin typeface="NimbusRomNo9L-Regu"/>
              </a:rPr>
              <a:t> </a:t>
            </a:r>
            <a:r>
              <a:rPr lang="en-US" b="0" i="0" u="none" strike="noStrike" baseline="0" dirty="0" err="1">
                <a:latin typeface="NimbusRomNo9L-Regu"/>
              </a:rPr>
              <a:t>stehiometrijskim</a:t>
            </a:r>
            <a:r>
              <a:rPr lang="en-US" b="0" i="0" u="none" strike="noStrike" baseline="0" dirty="0">
                <a:latin typeface="NimbusRomNo9L-Regu"/>
              </a:rPr>
              <a:t> </a:t>
            </a:r>
            <a:r>
              <a:rPr lang="en-US" b="0" i="0" u="none" strike="noStrike" baseline="0" dirty="0" err="1">
                <a:latin typeface="NimbusRomNo9L-Regu"/>
              </a:rPr>
              <a:t>omjerima</a:t>
            </a:r>
            <a:r>
              <a:rPr lang="en-US" b="0" i="0" u="none" strike="noStrike" baseline="0" dirty="0">
                <a:latin typeface="NimbusRomNo9L-Regu"/>
              </a:rPr>
              <a:t>. </a:t>
            </a:r>
            <a:endParaRPr lang="hr-HR" b="0" i="0" u="none" strike="noStrike" baseline="0" dirty="0">
              <a:latin typeface="NimbusRomNo9L-Regu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b="0" i="0" u="none" strike="noStrike" baseline="0" dirty="0" err="1">
                <a:latin typeface="NimbusRomNo9L-Regu"/>
              </a:rPr>
              <a:t>Ramanovom</a:t>
            </a:r>
            <a:r>
              <a:rPr lang="hr-HR" dirty="0">
                <a:latin typeface="NimbusRomNo9L-Regu"/>
              </a:rPr>
              <a:t> </a:t>
            </a:r>
            <a:r>
              <a:rPr lang="en-US" b="0" i="0" u="none" strike="noStrike" baseline="0" dirty="0" err="1">
                <a:latin typeface="NimbusRomNo9L-Regu"/>
              </a:rPr>
              <a:t>spektroskopijom</a:t>
            </a:r>
            <a:r>
              <a:rPr lang="en-US" b="0" i="0" u="none" strike="noStrike" baseline="0" dirty="0">
                <a:latin typeface="NimbusRomNo9L-Regu"/>
              </a:rPr>
              <a:t> </a:t>
            </a:r>
            <a:r>
              <a:rPr lang="en-US" b="0" i="0" u="none" strike="noStrike" baseline="0" dirty="0" err="1">
                <a:latin typeface="NimbusRomNo9L-Regu"/>
              </a:rPr>
              <a:t>utvr</a:t>
            </a:r>
            <a:r>
              <a:rPr lang="hr-HR" b="0" i="0" u="none" strike="noStrike" baseline="0" dirty="0">
                <a:latin typeface="NimbusRomNo9L-Regu"/>
              </a:rPr>
              <a:t>đ</a:t>
            </a:r>
            <a:r>
              <a:rPr lang="en-US" b="0" i="0" u="none" strike="noStrike" baseline="0" dirty="0" err="1">
                <a:latin typeface="NimbusRomNo9L-Regu"/>
              </a:rPr>
              <a:t>ene</a:t>
            </a:r>
            <a:r>
              <a:rPr lang="en-US" b="0" i="0" u="none" strike="noStrike" baseline="0" dirty="0">
                <a:latin typeface="NimbusRomNo9L-Regu"/>
              </a:rPr>
              <a:t> </a:t>
            </a:r>
            <a:r>
              <a:rPr lang="en-US" b="0" i="0" u="none" strike="noStrike" baseline="0" dirty="0" err="1">
                <a:latin typeface="NimbusRomNo9L-Regu"/>
              </a:rPr>
              <a:t>su</a:t>
            </a:r>
            <a:r>
              <a:rPr lang="en-US" b="0" i="0" u="none" strike="noStrike" baseline="0" dirty="0">
                <a:latin typeface="NimbusRomNo9L-Regu"/>
              </a:rPr>
              <a:t> </a:t>
            </a:r>
            <a:r>
              <a:rPr lang="en-US" b="0" i="0" u="none" strike="noStrike" baseline="0" dirty="0" err="1">
                <a:latin typeface="NimbusRomNo9L-Regu"/>
              </a:rPr>
              <a:t>frekvencije</a:t>
            </a:r>
            <a:r>
              <a:rPr lang="en-US" b="0" i="0" u="none" strike="noStrike" baseline="0" dirty="0">
                <a:latin typeface="NimbusRomNo9L-Regu"/>
              </a:rPr>
              <a:t> </a:t>
            </a:r>
            <a:r>
              <a:rPr lang="en-US" b="0" i="0" u="none" strike="noStrike" baseline="0" dirty="0" err="1">
                <a:latin typeface="NimbusRomNo9L-Regu"/>
              </a:rPr>
              <a:t>titranja</a:t>
            </a:r>
            <a:r>
              <a:rPr lang="en-US" b="0" i="0" u="none" strike="noStrike" baseline="0" dirty="0">
                <a:latin typeface="NimbusRomNo9L-Regu"/>
              </a:rPr>
              <a:t> </a:t>
            </a:r>
            <a:r>
              <a:rPr lang="en-US" b="0" i="0" u="none" strike="noStrike" baseline="0" dirty="0" err="1">
                <a:latin typeface="NimbusRomNo9L-Regu"/>
              </a:rPr>
              <a:t>kristalne</a:t>
            </a:r>
            <a:r>
              <a:rPr lang="hr-HR" dirty="0">
                <a:latin typeface="NimbusRomNo9L-Regu"/>
              </a:rPr>
              <a:t> </a:t>
            </a:r>
            <a:r>
              <a:rPr lang="en-US" b="0" i="0" u="none" strike="noStrike" baseline="0" dirty="0" err="1">
                <a:latin typeface="NimbusRomNo9L-Regu"/>
              </a:rPr>
              <a:t>rešetke</a:t>
            </a:r>
            <a:r>
              <a:rPr lang="en-US" b="0" i="0" u="none" strike="noStrike" baseline="0" dirty="0">
                <a:latin typeface="NimbusRomNo9L-Regu"/>
              </a:rPr>
              <a:t> CoPS3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2839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5B55962-6B3A-24BA-4060-9000C6302D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550989"/>
          </a:xfrm>
        </p:spPr>
        <p:txBody>
          <a:bodyPr>
            <a:normAutofit/>
          </a:bodyPr>
          <a:lstStyle/>
          <a:p>
            <a:r>
              <a:rPr lang="hr-HR" sz="3200" dirty="0"/>
              <a:t>Izvori</a:t>
            </a:r>
            <a:endParaRPr lang="en-US" sz="3200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BC5E22D9-1F24-5662-B436-463F5944CD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911096"/>
            <a:ext cx="9144000" cy="3346704"/>
          </a:xfrm>
        </p:spPr>
        <p:txBody>
          <a:bodyPr>
            <a:noAutofit/>
          </a:bodyPr>
          <a:lstStyle/>
          <a:p>
            <a:pPr algn="l"/>
            <a:r>
              <a:rPr lang="en-US" sz="1000" b="0" i="0" u="none" strike="noStrike" baseline="0" dirty="0">
                <a:latin typeface="NimbusRomNo9L-Regu"/>
              </a:rPr>
              <a:t>[1] </a:t>
            </a:r>
            <a:r>
              <a:rPr lang="en-US" sz="1000" b="0" i="0" u="none" strike="noStrike" baseline="0" dirty="0">
                <a:latin typeface="SFTT0900"/>
                <a:hlinkClick r:id="rId2"/>
              </a:rPr>
              <a:t>https://anufrievroman.com/method/afm/</a:t>
            </a:r>
            <a:r>
              <a:rPr lang="en-US" sz="1000" b="0" i="0" u="none" strike="noStrike" baseline="0" dirty="0">
                <a:latin typeface="NimbusRomNo9L-Regu"/>
              </a:rPr>
              <a:t>,</a:t>
            </a:r>
            <a:r>
              <a:rPr lang="hr-HR" sz="1000" b="0" i="0" u="none" strike="noStrike" baseline="0" dirty="0">
                <a:latin typeface="NimbusRomNo9L-Regu"/>
              </a:rPr>
              <a:t> </a:t>
            </a:r>
            <a:r>
              <a:rPr lang="en-US" sz="1000" b="0" i="0" u="none" strike="noStrike" baseline="0" dirty="0" err="1">
                <a:latin typeface="NimbusRomNo9L-Regu"/>
              </a:rPr>
              <a:t>preuzeto</a:t>
            </a:r>
            <a:r>
              <a:rPr lang="en-US" sz="1000" b="0" i="0" u="none" strike="noStrike" baseline="0" dirty="0">
                <a:latin typeface="NimbusRomNo9L-Regu"/>
              </a:rPr>
              <a:t> 05.01.2025.</a:t>
            </a:r>
          </a:p>
          <a:p>
            <a:pPr algn="l"/>
            <a:r>
              <a:rPr lang="en-US" sz="1000" b="0" i="0" u="none" strike="noStrike" baseline="0" dirty="0">
                <a:latin typeface="NimbusRomNo9L-Regu"/>
              </a:rPr>
              <a:t>[2] </a:t>
            </a:r>
            <a:r>
              <a:rPr lang="en-US" sz="1000" b="0" i="0" u="none" strike="noStrike" baseline="0" dirty="0">
                <a:latin typeface="SFTT0900"/>
              </a:rPr>
              <a:t>https://www.nanoscience.com/techniques/scanning</a:t>
            </a:r>
            <a:r>
              <a:rPr lang="en-US" sz="1000" b="0" i="0" u="none" strike="noStrike" baseline="0" dirty="0">
                <a:latin typeface="NimbusRomNo9L-ReguItal"/>
              </a:rPr>
              <a:t>-electron-microscopy/</a:t>
            </a:r>
            <a:r>
              <a:rPr lang="en-US" sz="1000" b="0" i="0" u="none" strike="noStrike" baseline="0" dirty="0">
                <a:latin typeface="NimbusRomNo9L-Regu"/>
              </a:rPr>
              <a:t>, </a:t>
            </a:r>
            <a:r>
              <a:rPr lang="en-US" sz="1000" b="0" i="0" u="none" strike="noStrike" baseline="0" dirty="0" err="1">
                <a:latin typeface="NimbusRomNo9L-Regu"/>
              </a:rPr>
              <a:t>preuzeto</a:t>
            </a:r>
            <a:r>
              <a:rPr lang="en-US" sz="1000" b="0" i="0" u="none" strike="noStrike" baseline="0" dirty="0">
                <a:latin typeface="NimbusRomNo9L-Regu"/>
              </a:rPr>
              <a:t> 05.01.2025.</a:t>
            </a:r>
          </a:p>
          <a:p>
            <a:pPr algn="l"/>
            <a:r>
              <a:rPr lang="en-US" sz="1000" b="0" i="0" u="none" strike="noStrike" baseline="0" dirty="0">
                <a:latin typeface="NimbusRomNo9L-Regu"/>
              </a:rPr>
              <a:t>[3] </a:t>
            </a:r>
            <a:r>
              <a:rPr lang="en-US" sz="1000" b="0" i="0" u="none" strike="noStrike" baseline="0" dirty="0">
                <a:latin typeface="SFTT0900"/>
              </a:rPr>
              <a:t>https://www.nanoscience.com/techniques/scanning</a:t>
            </a:r>
            <a:r>
              <a:rPr lang="en-US" sz="1000" b="0" i="0" u="none" strike="noStrike" baseline="0" dirty="0">
                <a:latin typeface="NimbusRomNo9L-ReguItal"/>
              </a:rPr>
              <a:t>-electron-microscopy/</a:t>
            </a:r>
            <a:r>
              <a:rPr lang="en-US" sz="1000" b="0" i="0" u="none" strike="noStrike" baseline="0" dirty="0">
                <a:latin typeface="NimbusRomNo9L-Regu"/>
              </a:rPr>
              <a:t>, </a:t>
            </a:r>
            <a:r>
              <a:rPr lang="en-US" sz="1000" b="0" i="0" u="none" strike="noStrike" baseline="0" dirty="0" err="1">
                <a:latin typeface="NimbusRomNo9L-Regu"/>
              </a:rPr>
              <a:t>preuzeto</a:t>
            </a:r>
            <a:r>
              <a:rPr lang="en-US" sz="1000" b="0" i="0" u="none" strike="noStrike" baseline="0" dirty="0">
                <a:latin typeface="NimbusRomNo9L-Regu"/>
              </a:rPr>
              <a:t> 02.01.2025.</a:t>
            </a:r>
          </a:p>
          <a:p>
            <a:pPr algn="l"/>
            <a:r>
              <a:rPr lang="en-US" sz="1000" b="0" i="0" u="none" strike="noStrike" baseline="0" dirty="0">
                <a:latin typeface="NimbusRomNo9L-Regu"/>
              </a:rPr>
              <a:t>[4] </a:t>
            </a:r>
            <a:r>
              <a:rPr lang="en-US" sz="1000" b="0" i="0" u="none" strike="noStrike" baseline="0" dirty="0">
                <a:latin typeface="SFTT0900"/>
              </a:rPr>
              <a:t>https://viva.pressbooks.pub/analyticalmethodsingeo</a:t>
            </a:r>
            <a:r>
              <a:rPr lang="en-US" sz="1000" b="0" i="0" u="none" strike="noStrike" baseline="0" dirty="0">
                <a:latin typeface="NimbusRomNo9L-ReguItal"/>
              </a:rPr>
              <a:t>sciences/chapter/7-4-parts-of-a-raman-spectrometer/</a:t>
            </a:r>
            <a:r>
              <a:rPr lang="en-US" sz="1000" b="0" i="0" u="none" strike="noStrike" baseline="0" dirty="0">
                <a:latin typeface="NimbusRomNo9L-Regu"/>
              </a:rPr>
              <a:t>, preuzeto10.01.2025.</a:t>
            </a:r>
          </a:p>
          <a:p>
            <a:pPr algn="l"/>
            <a:r>
              <a:rPr lang="en-US" sz="1000" b="0" i="0" u="none" strike="noStrike" baseline="0" dirty="0">
                <a:latin typeface="NimbusRomNo9L-Regu"/>
              </a:rPr>
              <a:t>[5] K. S. </a:t>
            </a:r>
            <a:r>
              <a:rPr lang="en-US" sz="1000" b="0" i="0" u="none" strike="noStrike" baseline="0" dirty="0" err="1">
                <a:latin typeface="NimbusRomNo9L-Regu"/>
              </a:rPr>
              <a:t>Novoselov</a:t>
            </a:r>
            <a:r>
              <a:rPr lang="en-US" sz="1000" b="0" i="0" u="none" strike="noStrike" baseline="0" dirty="0">
                <a:latin typeface="NimbusRomNo9L-Regu"/>
              </a:rPr>
              <a:t>, A. K. </a:t>
            </a:r>
            <a:r>
              <a:rPr lang="en-US" sz="1000" b="0" i="0" u="none" strike="noStrike" baseline="0" dirty="0" err="1">
                <a:latin typeface="NimbusRomNo9L-Regu"/>
              </a:rPr>
              <a:t>Geim</a:t>
            </a:r>
            <a:r>
              <a:rPr lang="en-US" sz="1000" b="0" i="0" u="none" strike="noStrike" baseline="0" dirty="0">
                <a:latin typeface="NimbusRomNo9L-Regu"/>
              </a:rPr>
              <a:t>, S. V. Morozov, D. Jiang, M.</a:t>
            </a:r>
            <a:r>
              <a:rPr lang="hr-HR" sz="1000" b="0" i="0" u="none" strike="noStrike" baseline="0" dirty="0">
                <a:latin typeface="NimbusRomNo9L-Regu"/>
              </a:rPr>
              <a:t> </a:t>
            </a:r>
            <a:r>
              <a:rPr lang="en-US" sz="1000" b="0" i="0" u="none" strike="noStrike" baseline="0" dirty="0">
                <a:latin typeface="NimbusRomNo9L-Regu"/>
              </a:rPr>
              <a:t>I. </a:t>
            </a:r>
            <a:r>
              <a:rPr lang="en-US" sz="1000" b="0" i="0" u="none" strike="noStrike" baseline="0" dirty="0" err="1">
                <a:latin typeface="NimbusRomNo9L-Regu"/>
              </a:rPr>
              <a:t>Katsnelson</a:t>
            </a:r>
            <a:r>
              <a:rPr lang="en-US" sz="1000" b="0" i="0" u="none" strike="noStrike" baseline="0" dirty="0">
                <a:latin typeface="NimbusRomNo9L-Regu"/>
              </a:rPr>
              <a:t>, I. V. Grigorieva, S. V. </a:t>
            </a:r>
            <a:r>
              <a:rPr lang="en-US" sz="1000" b="0" i="0" u="none" strike="noStrike" baseline="0" dirty="0" err="1">
                <a:latin typeface="NimbusRomNo9L-Regu"/>
              </a:rPr>
              <a:t>Dubonos</a:t>
            </a:r>
            <a:r>
              <a:rPr lang="en-US" sz="1000" b="0" i="0" u="none" strike="noStrike" baseline="0" dirty="0">
                <a:latin typeface="NimbusRomNo9L-Regu"/>
              </a:rPr>
              <a:t> </a:t>
            </a:r>
            <a:r>
              <a:rPr lang="en-US" sz="1000" b="0" i="0" u="none" strike="noStrike" baseline="0" dirty="0" err="1">
                <a:latin typeface="NimbusRomNo9L-Regu"/>
              </a:rPr>
              <a:t>i</a:t>
            </a:r>
            <a:r>
              <a:rPr lang="en-US" sz="1000" b="0" i="0" u="none" strike="noStrike" baseline="0" dirty="0">
                <a:latin typeface="NimbusRomNo9L-Regu"/>
              </a:rPr>
              <a:t> A. A. </a:t>
            </a:r>
            <a:r>
              <a:rPr lang="en-US" sz="1000" b="0" i="0" u="none" strike="noStrike" baseline="0" dirty="0" err="1">
                <a:latin typeface="NimbusRomNo9L-Regu"/>
              </a:rPr>
              <a:t>Firsov</a:t>
            </a:r>
            <a:r>
              <a:rPr lang="en-US" sz="1000" b="0" i="0" u="none" strike="noStrike" baseline="0" dirty="0">
                <a:latin typeface="NimbusRomNo9L-Regu"/>
              </a:rPr>
              <a:t>,</a:t>
            </a:r>
            <a:r>
              <a:rPr lang="hr-HR" sz="1000" b="0" i="0" u="none" strike="noStrike" baseline="0" dirty="0">
                <a:latin typeface="NimbusRomNo9L-Regu"/>
              </a:rPr>
              <a:t> </a:t>
            </a:r>
            <a:r>
              <a:rPr lang="en-US" sz="1000" b="0" i="0" u="none" strike="noStrike" baseline="0" dirty="0">
                <a:latin typeface="NimbusRomNo9L-ReguItal"/>
              </a:rPr>
              <a:t>Two-dimensional gas of massless Dirac fermions in graphene</a:t>
            </a:r>
            <a:r>
              <a:rPr lang="en-US" sz="1000" b="0" i="0" u="none" strike="noStrike" baseline="0" dirty="0">
                <a:latin typeface="NimbusRomNo9L-Regu"/>
              </a:rPr>
              <a:t>,</a:t>
            </a:r>
            <a:r>
              <a:rPr lang="hr-HR" sz="1000" b="0" i="0" u="none" strike="noStrike" baseline="0" dirty="0">
                <a:latin typeface="NimbusRomNo9L-Regu"/>
              </a:rPr>
              <a:t> </a:t>
            </a:r>
            <a:r>
              <a:rPr lang="en-US" sz="1000" b="0" i="0" u="none" strike="noStrike" baseline="0" dirty="0">
                <a:latin typeface="NimbusRomNo9L-Regu"/>
              </a:rPr>
              <a:t>Nature 438, 197-200 (2005).</a:t>
            </a:r>
          </a:p>
          <a:p>
            <a:pPr algn="l"/>
            <a:r>
              <a:rPr lang="en-US" sz="1000" b="0" i="0" u="none" strike="noStrike" baseline="0" dirty="0">
                <a:latin typeface="NimbusRomNo9L-Regu"/>
              </a:rPr>
              <a:t>[6] Meng-Lin Tsai, Sheng-Han Su, Jan-Kai Chang, Dung-Sheng</a:t>
            </a:r>
            <a:r>
              <a:rPr lang="hr-HR" sz="1000" b="0" i="0" u="none" strike="noStrike" baseline="0" dirty="0">
                <a:latin typeface="NimbusRomNo9L-Regu"/>
              </a:rPr>
              <a:t> </a:t>
            </a:r>
            <a:r>
              <a:rPr lang="en-US" sz="1000" b="0" i="0" u="none" strike="noStrike" baseline="0" dirty="0">
                <a:latin typeface="NimbusRomNo9L-Regu"/>
              </a:rPr>
              <a:t>Tsai, Chang-Hsiao Chen, Chih-I </a:t>
            </a:r>
            <a:r>
              <a:rPr lang="en-US" sz="1000" b="0" i="0" u="none" strike="noStrike" baseline="0" dirty="0" err="1">
                <a:latin typeface="NimbusRomNo9L-Regu"/>
              </a:rPr>
              <a:t>Wu‡Lain-Jong</a:t>
            </a:r>
            <a:r>
              <a:rPr lang="en-US" sz="1000" b="0" i="0" u="none" strike="noStrike" baseline="0" dirty="0">
                <a:latin typeface="NimbusRomNo9L-Regu"/>
              </a:rPr>
              <a:t> Li, </a:t>
            </a:r>
            <a:r>
              <a:rPr lang="en-US" sz="1000" b="0" i="0" u="none" strike="noStrike" baseline="0" dirty="0" err="1">
                <a:latin typeface="NimbusRomNo9L-Regu"/>
              </a:rPr>
              <a:t>Lih-Juann</a:t>
            </a:r>
            <a:r>
              <a:rPr lang="hr-HR" sz="1000" dirty="0">
                <a:latin typeface="NimbusRomNo9L-Regu"/>
              </a:rPr>
              <a:t> </a:t>
            </a:r>
            <a:r>
              <a:rPr lang="en-US" sz="1000" b="0" i="0" u="none" strike="noStrike" baseline="0" dirty="0">
                <a:latin typeface="NimbusRomNo9L-Regu"/>
              </a:rPr>
              <a:t>Chen†, Jr-Hau He. </a:t>
            </a:r>
            <a:r>
              <a:rPr lang="en-US" sz="1000" b="0" i="0" u="none" strike="noStrike" baseline="0" dirty="0">
                <a:latin typeface="NimbusRomNo9L-ReguItal"/>
              </a:rPr>
              <a:t>Monolayer MoS2 Heterojunction Solar</a:t>
            </a:r>
            <a:r>
              <a:rPr lang="hr-HR" sz="1000" b="0" i="0" u="none" strike="noStrike" baseline="0" dirty="0">
                <a:latin typeface="NimbusRomNo9L-ReguItal"/>
              </a:rPr>
              <a:t> </a:t>
            </a:r>
            <a:r>
              <a:rPr lang="fr-FR" sz="1000" b="0" i="0" u="none" strike="noStrike" baseline="0" dirty="0">
                <a:latin typeface="NimbusRomNo9L-ReguItal"/>
              </a:rPr>
              <a:t>Cells</a:t>
            </a:r>
            <a:r>
              <a:rPr lang="fr-FR" sz="1000" b="0" i="0" u="none" strike="noStrike" baseline="0" dirty="0">
                <a:latin typeface="NimbusRomNo9L-Regu"/>
              </a:rPr>
              <a:t>. ACS Nano 8, 8, 8317–8322 (2014).</a:t>
            </a:r>
          </a:p>
          <a:p>
            <a:pPr algn="l"/>
            <a:r>
              <a:rPr lang="en-US" sz="1000" b="0" i="0" u="none" strike="noStrike" baseline="0" dirty="0">
                <a:latin typeface="NimbusRomNo9L-Regu"/>
              </a:rPr>
              <a:t>[7] </a:t>
            </a:r>
            <a:r>
              <a:rPr lang="en-US" sz="1000" b="0" i="0" u="none" strike="noStrike" baseline="0" dirty="0" err="1">
                <a:latin typeface="NimbusRomNo9L-Regu"/>
              </a:rPr>
              <a:t>Fengmei</a:t>
            </a:r>
            <a:r>
              <a:rPr lang="en-US" sz="1000" b="0" i="0" u="none" strike="noStrike" baseline="0" dirty="0">
                <a:latin typeface="NimbusRomNo9L-Regu"/>
              </a:rPr>
              <a:t> Wang, </a:t>
            </a:r>
            <a:r>
              <a:rPr lang="en-US" sz="1000" b="0" i="0" u="none" strike="noStrike" baseline="0" dirty="0" err="1">
                <a:latin typeface="NimbusRomNo9L-Regu"/>
              </a:rPr>
              <a:t>Tofik</a:t>
            </a:r>
            <a:r>
              <a:rPr lang="en-US" sz="1000" b="0" i="0" u="none" strike="noStrike" baseline="0" dirty="0">
                <a:latin typeface="NimbusRomNo9L-Regu"/>
              </a:rPr>
              <a:t> A. Shifa, Peng Yu, Peng He, Yang Liu,</a:t>
            </a:r>
            <a:r>
              <a:rPr lang="hr-HR" sz="1000" b="0" i="0" u="none" strike="noStrike" baseline="0" dirty="0">
                <a:latin typeface="NimbusRomNo9L-Regu"/>
              </a:rPr>
              <a:t> </a:t>
            </a:r>
            <a:r>
              <a:rPr lang="en-US" sz="1000" b="0" i="0" u="none" strike="noStrike" baseline="0" dirty="0">
                <a:latin typeface="NimbusRomNo9L-Regu"/>
              </a:rPr>
              <a:t>Feng Wang, </a:t>
            </a:r>
            <a:r>
              <a:rPr lang="en-US" sz="1000" b="0" i="0" u="none" strike="noStrike" baseline="0" dirty="0" err="1">
                <a:latin typeface="NimbusRomNo9L-Regu"/>
              </a:rPr>
              <a:t>Zhenxing</a:t>
            </a:r>
            <a:r>
              <a:rPr lang="en-US" sz="1000" b="0" i="0" u="none" strike="noStrike" baseline="0" dirty="0">
                <a:latin typeface="NimbusRomNo9L-Regu"/>
              </a:rPr>
              <a:t> Wang, </a:t>
            </a:r>
            <a:r>
              <a:rPr lang="en-US" sz="1000" b="0" i="0" u="none" strike="noStrike" baseline="0" dirty="0" err="1">
                <a:latin typeface="NimbusRomNo9L-Regu"/>
              </a:rPr>
              <a:t>Xueying</a:t>
            </a:r>
            <a:r>
              <a:rPr lang="en-US" sz="1000" b="0" i="0" u="none" strike="noStrike" baseline="0" dirty="0">
                <a:latin typeface="NimbusRomNo9L-Regu"/>
              </a:rPr>
              <a:t> Zhan, </a:t>
            </a:r>
            <a:r>
              <a:rPr lang="en-US" sz="1000" b="0" i="0" u="none" strike="noStrike" baseline="0" dirty="0" err="1">
                <a:latin typeface="NimbusRomNo9L-Regu"/>
              </a:rPr>
              <a:t>Xiaoding</a:t>
            </a:r>
            <a:r>
              <a:rPr lang="en-US" sz="1000" b="0" i="0" u="none" strike="noStrike" baseline="0" dirty="0">
                <a:latin typeface="NimbusRomNo9L-Regu"/>
              </a:rPr>
              <a:t> Lou,</a:t>
            </a:r>
            <a:r>
              <a:rPr lang="hr-HR" sz="1000" b="0" i="0" u="none" strike="noStrike" baseline="0" dirty="0">
                <a:latin typeface="NimbusRomNo9L-Regu"/>
              </a:rPr>
              <a:t> </a:t>
            </a:r>
            <a:r>
              <a:rPr lang="en-US" sz="1000" b="0" i="0" u="none" strike="noStrike" baseline="0" dirty="0">
                <a:latin typeface="NimbusRomNo9L-Regu"/>
              </a:rPr>
              <a:t>Fan Xia, Jun </a:t>
            </a:r>
            <a:r>
              <a:rPr lang="en-US" sz="1000" b="0" i="0" u="none" strike="noStrike" baseline="0" dirty="0" err="1">
                <a:latin typeface="NimbusRomNo9L-Regu"/>
              </a:rPr>
              <a:t>He.</a:t>
            </a:r>
            <a:r>
              <a:rPr lang="en-US" sz="1000" b="0" i="0" u="none" strike="noStrike" baseline="0" dirty="0" err="1">
                <a:latin typeface="NimbusRomNo9L-ReguItal"/>
              </a:rPr>
              <a:t>New</a:t>
            </a:r>
            <a:r>
              <a:rPr lang="en-US" sz="1000" b="0" i="0" u="none" strike="noStrike" baseline="0" dirty="0">
                <a:latin typeface="NimbusRomNo9L-ReguItal"/>
              </a:rPr>
              <a:t> Frontiers on van </a:t>
            </a:r>
            <a:r>
              <a:rPr lang="en-US" sz="1000" b="0" i="0" u="none" strike="noStrike" baseline="0" dirty="0" err="1">
                <a:latin typeface="NimbusRomNo9L-ReguItal"/>
              </a:rPr>
              <a:t>derWaals</a:t>
            </a:r>
            <a:r>
              <a:rPr lang="en-US" sz="1000" b="0" i="0" u="none" strike="noStrike" baseline="0" dirty="0">
                <a:latin typeface="NimbusRomNo9L-ReguItal"/>
              </a:rPr>
              <a:t> Layered Metal</a:t>
            </a:r>
            <a:r>
              <a:rPr lang="hr-HR" sz="1000" b="0" i="0" u="none" strike="noStrike" baseline="0" dirty="0">
                <a:latin typeface="NimbusRomNo9L-ReguItal"/>
              </a:rPr>
              <a:t> </a:t>
            </a:r>
            <a:r>
              <a:rPr lang="en-US" sz="1000" b="0" i="0" u="none" strike="noStrike" baseline="0" dirty="0">
                <a:latin typeface="NimbusRomNo9L-ReguItal"/>
              </a:rPr>
              <a:t>Phosphorous </a:t>
            </a:r>
            <a:r>
              <a:rPr lang="en-US" sz="1000" b="0" i="0" u="none" strike="noStrike" baseline="0" dirty="0" err="1">
                <a:latin typeface="NimbusRomNo9L-ReguItal"/>
              </a:rPr>
              <a:t>Trichalcogenides</a:t>
            </a:r>
            <a:r>
              <a:rPr lang="en-US" sz="1000" b="0" i="0" u="none" strike="noStrike" baseline="0" dirty="0">
                <a:latin typeface="NimbusRomNo9L-Regu"/>
              </a:rPr>
              <a:t>, Advanced Functional Materials</a:t>
            </a:r>
            <a:r>
              <a:rPr lang="hr-HR" sz="1000" b="0" i="0" u="none" strike="noStrike" baseline="0" dirty="0">
                <a:latin typeface="NimbusRomNo9L-Regu"/>
              </a:rPr>
              <a:t> </a:t>
            </a:r>
            <a:r>
              <a:rPr lang="en-US" sz="1000" b="0" i="0" u="none" strike="noStrike" baseline="0" dirty="0">
                <a:latin typeface="NimbusRomNo9L-Regu"/>
              </a:rPr>
              <a:t>28, 37, 1802151 (2018),</a:t>
            </a:r>
          </a:p>
          <a:p>
            <a:pPr algn="l"/>
            <a:r>
              <a:rPr lang="en-US" sz="1000" b="0" i="0" u="none" strike="noStrike" baseline="0" dirty="0">
                <a:latin typeface="NimbusRomNo9L-Regu"/>
              </a:rPr>
              <a:t>[8] </a:t>
            </a:r>
            <a:r>
              <a:rPr lang="en-US" sz="1000" b="0" i="0" u="none" strike="noStrike" baseline="0" dirty="0" err="1">
                <a:latin typeface="NimbusRomNo9L-Regu"/>
              </a:rPr>
              <a:t>Keval</a:t>
            </a:r>
            <a:r>
              <a:rPr lang="en-US" sz="1000" b="0" i="0" u="none" strike="noStrike" baseline="0" dirty="0">
                <a:latin typeface="NimbusRomNo9L-Regu"/>
              </a:rPr>
              <a:t> K. </a:t>
            </a:r>
            <a:r>
              <a:rPr lang="en-US" sz="1000" b="0" i="0" u="none" strike="noStrike" baseline="0" dirty="0" err="1">
                <a:latin typeface="NimbusRomNo9L-Regu"/>
              </a:rPr>
              <a:t>Sonigara</a:t>
            </a:r>
            <a:r>
              <a:rPr lang="en-US" sz="1000" b="0" i="0" u="none" strike="noStrike" baseline="0" dirty="0">
                <a:latin typeface="NimbusRomNo9L-Regu"/>
              </a:rPr>
              <a:t>, </a:t>
            </a:r>
            <a:r>
              <a:rPr lang="en-US" sz="1000" b="0" i="0" u="none" strike="noStrike" baseline="0" dirty="0" err="1">
                <a:latin typeface="NimbusRomNo9L-Regu"/>
              </a:rPr>
              <a:t>Jayraj</a:t>
            </a:r>
            <a:r>
              <a:rPr lang="en-US" sz="1000" b="0" i="0" u="none" strike="noStrike" baseline="0" dirty="0">
                <a:latin typeface="NimbusRomNo9L-Regu"/>
              </a:rPr>
              <a:t> V. </a:t>
            </a:r>
            <a:r>
              <a:rPr lang="en-US" sz="1000" b="0" i="0" u="none" strike="noStrike" baseline="0" dirty="0" err="1">
                <a:latin typeface="NimbusRomNo9L-Regu"/>
              </a:rPr>
              <a:t>Vaghasiya</a:t>
            </a:r>
            <a:r>
              <a:rPr lang="en-US" sz="1000" b="0" i="0" u="none" strike="noStrike" baseline="0" dirty="0">
                <a:latin typeface="NimbusRomNo9L-Regu"/>
              </a:rPr>
              <a:t>, Carmen C. Mayorga-</a:t>
            </a:r>
            <a:r>
              <a:rPr lang="hr-HR" sz="1000" b="0" i="0" u="none" strike="noStrike" baseline="0" dirty="0">
                <a:latin typeface="NimbusRomNo9L-Regu"/>
              </a:rPr>
              <a:t> </a:t>
            </a:r>
            <a:r>
              <a:rPr lang="en-US" sz="1000" b="0" i="0" u="none" strike="noStrike" baseline="0" dirty="0">
                <a:latin typeface="NimbusRomNo9L-Regu"/>
              </a:rPr>
              <a:t>Martinez, Martin </a:t>
            </a:r>
            <a:r>
              <a:rPr lang="en-US" sz="1000" b="0" i="0" u="none" strike="noStrike" baseline="0" dirty="0" err="1">
                <a:latin typeface="NimbusRomNo9L-Regu"/>
              </a:rPr>
              <a:t>Pumera</a:t>
            </a:r>
            <a:r>
              <a:rPr lang="en-US" sz="1000" b="0" i="0" u="none" strike="noStrike" baseline="0" dirty="0">
                <a:latin typeface="NimbusRomNo9L-Regu"/>
              </a:rPr>
              <a:t>, </a:t>
            </a:r>
            <a:r>
              <a:rPr lang="en-US" sz="1000" b="0" i="0" u="none" strike="noStrike" baseline="0" dirty="0">
                <a:latin typeface="NimbusRomNo9L-ReguItal"/>
              </a:rPr>
              <a:t>Flexible energy storage patch based</a:t>
            </a:r>
            <a:r>
              <a:rPr lang="hr-HR" sz="1000" b="0" i="0" u="none" strike="noStrike" baseline="0" dirty="0">
                <a:latin typeface="NimbusRomNo9L-ReguItal"/>
              </a:rPr>
              <a:t> </a:t>
            </a:r>
            <a:r>
              <a:rPr lang="en-US" sz="1000" b="0" i="0" u="none" strike="noStrike" baseline="0" dirty="0">
                <a:latin typeface="NimbusRomNo9L-ReguItal"/>
              </a:rPr>
              <a:t>on NiPS3/graphene zinc-ion hybrid supercapacitor for integrated</a:t>
            </a:r>
            <a:r>
              <a:rPr lang="hr-HR" sz="1000" b="0" i="0" u="none" strike="noStrike" baseline="0" dirty="0">
                <a:latin typeface="NimbusRomNo9L-ReguItal"/>
              </a:rPr>
              <a:t> </a:t>
            </a:r>
            <a:r>
              <a:rPr lang="en-US" sz="1000" b="0" i="0" u="none" strike="noStrike" baseline="0" dirty="0">
                <a:latin typeface="NimbusRomNo9L-ReguItal"/>
              </a:rPr>
              <a:t>biosensors</a:t>
            </a:r>
            <a:r>
              <a:rPr lang="en-US" sz="1000" b="0" i="0" u="none" strike="noStrike" baseline="0" dirty="0">
                <a:latin typeface="NimbusRomNo9L-Regu"/>
              </a:rPr>
              <a:t>, Chemical Engineering Journal 473, 145204</a:t>
            </a:r>
            <a:r>
              <a:rPr lang="hr-HR" sz="1000" b="0" i="0" u="none" strike="noStrike" baseline="0" dirty="0">
                <a:latin typeface="NimbusRomNo9L-Regu"/>
              </a:rPr>
              <a:t> </a:t>
            </a:r>
            <a:r>
              <a:rPr lang="en-US" sz="1000" b="0" i="0" u="none" strike="noStrike" baseline="0" dirty="0">
                <a:latin typeface="NimbusRomNo9L-Regu"/>
              </a:rPr>
              <a:t>(2023).</a:t>
            </a:r>
          </a:p>
          <a:p>
            <a:pPr algn="l"/>
            <a:r>
              <a:rPr lang="en-US" sz="1000" b="0" i="0" u="none" strike="noStrike" baseline="0" dirty="0">
                <a:latin typeface="NimbusRomNo9L-Regu"/>
              </a:rPr>
              <a:t>[9] P. A. Joy and S. Vasudevan, </a:t>
            </a:r>
            <a:r>
              <a:rPr lang="en-US" sz="1000" b="0" i="0" u="none" strike="noStrike" baseline="0" dirty="0">
                <a:latin typeface="NimbusRomNo9L-ReguItal"/>
              </a:rPr>
              <a:t>Magnetism in the layered</a:t>
            </a:r>
            <a:r>
              <a:rPr lang="hr-HR" sz="1000" b="0" i="0" u="none" strike="noStrike" baseline="0" dirty="0">
                <a:latin typeface="NimbusRomNo9L-ReguItal"/>
              </a:rPr>
              <a:t> </a:t>
            </a:r>
            <a:r>
              <a:rPr lang="en-US" sz="1000" b="0" i="0" u="none" strike="noStrike" baseline="0" dirty="0">
                <a:latin typeface="NimbusRomNo9L-ReguItal"/>
              </a:rPr>
              <a:t>transition-metal thiophosphates MPS</a:t>
            </a:r>
            <a:r>
              <a:rPr lang="en-US" sz="1000" b="0" i="0" u="none" strike="noStrike" baseline="0" dirty="0">
                <a:latin typeface="NimbusRomNo9L-Regu"/>
              </a:rPr>
              <a:t>3 </a:t>
            </a:r>
            <a:r>
              <a:rPr lang="en-US" sz="1000" b="0" i="0" u="none" strike="noStrike" baseline="0" dirty="0">
                <a:latin typeface="NimbusRomNo9L-ReguItal"/>
              </a:rPr>
              <a:t>(M</a:t>
            </a:r>
            <a:r>
              <a:rPr lang="en-US" sz="1000" b="0" i="0" u="none" strike="noStrike" baseline="0" dirty="0">
                <a:latin typeface="CMR10"/>
              </a:rPr>
              <a:t>=</a:t>
            </a:r>
            <a:r>
              <a:rPr lang="en-US" sz="1000" b="0" i="0" u="none" strike="noStrike" baseline="0" dirty="0">
                <a:latin typeface="NimbusRomNo9L-ReguItal"/>
              </a:rPr>
              <a:t>Mn, Fe, and Ni)</a:t>
            </a:r>
            <a:r>
              <a:rPr lang="en-US" sz="1000" b="0" i="0" u="none" strike="noStrike" baseline="0" dirty="0">
                <a:latin typeface="NimbusRomNo9L-Regu"/>
              </a:rPr>
              <a:t>,</a:t>
            </a:r>
            <a:r>
              <a:rPr lang="hr-HR" sz="1000" b="0" i="0" u="none" strike="noStrike" baseline="0" dirty="0">
                <a:latin typeface="NimbusRomNo9L-Regu"/>
              </a:rPr>
              <a:t> </a:t>
            </a:r>
            <a:r>
              <a:rPr lang="en-US" sz="1000" b="0" i="0" u="none" strike="noStrike" baseline="0" dirty="0">
                <a:latin typeface="NimbusRomNo9L-Regu"/>
              </a:rPr>
              <a:t>Physical Review B 46, 9, 5425-5433 (1992).</a:t>
            </a:r>
          </a:p>
          <a:p>
            <a:pPr algn="l"/>
            <a:r>
              <a:rPr lang="en-US" sz="1000" b="0" i="0" u="none" strike="noStrike" baseline="0" dirty="0">
                <a:latin typeface="NimbusRomNo9L-Regu"/>
              </a:rPr>
              <a:t>[10] Bheema Lingam Chittari1, </a:t>
            </a:r>
            <a:r>
              <a:rPr lang="en-US" sz="1000" b="0" i="0" u="none" strike="noStrike" baseline="0" dirty="0" err="1">
                <a:latin typeface="NimbusRomNo9L-Regu"/>
              </a:rPr>
              <a:t>Youngju</a:t>
            </a:r>
            <a:r>
              <a:rPr lang="en-US" sz="1000" b="0" i="0" u="none" strike="noStrike" baseline="0" dirty="0">
                <a:latin typeface="NimbusRomNo9L-Regu"/>
              </a:rPr>
              <a:t> Park, </a:t>
            </a:r>
            <a:r>
              <a:rPr lang="en-US" sz="1000" b="0" i="0" u="none" strike="noStrike" baseline="0" dirty="0" err="1">
                <a:latin typeface="NimbusRomNo9L-Regu"/>
              </a:rPr>
              <a:t>Dongkyu</a:t>
            </a:r>
            <a:r>
              <a:rPr lang="en-US" sz="1000" b="0" i="0" u="none" strike="noStrike" baseline="0" dirty="0">
                <a:latin typeface="NimbusRomNo9L-Regu"/>
              </a:rPr>
              <a:t> Lee, </a:t>
            </a:r>
            <a:r>
              <a:rPr lang="en-US" sz="1000" b="0" i="0" u="none" strike="noStrike" baseline="0" dirty="0" err="1">
                <a:latin typeface="NimbusRomNo9L-Regu"/>
              </a:rPr>
              <a:t>Moonsup</a:t>
            </a:r>
            <a:r>
              <a:rPr lang="hr-HR" sz="1000" dirty="0">
                <a:latin typeface="NimbusRomNo9L-Regu"/>
              </a:rPr>
              <a:t> </a:t>
            </a:r>
            <a:r>
              <a:rPr lang="en-US" sz="1000" b="0" i="0" u="none" strike="noStrike" baseline="0" dirty="0">
                <a:latin typeface="NimbusRomNo9L-Regu"/>
              </a:rPr>
              <a:t>Han, Allan H. MacDonald, </a:t>
            </a:r>
            <a:r>
              <a:rPr lang="en-US" sz="1000" b="0" i="0" u="none" strike="noStrike" baseline="0" dirty="0" err="1">
                <a:latin typeface="NimbusRomNo9L-Regu"/>
              </a:rPr>
              <a:t>Euyheon</a:t>
            </a:r>
            <a:r>
              <a:rPr lang="en-US" sz="1000" b="0" i="0" u="none" strike="noStrike" baseline="0" dirty="0">
                <a:latin typeface="NimbusRomNo9L-Regu"/>
              </a:rPr>
              <a:t> Hwang1, and</a:t>
            </a:r>
            <a:r>
              <a:rPr lang="hr-HR" sz="1000" b="0" i="0" u="none" strike="noStrike" baseline="0" dirty="0">
                <a:latin typeface="NimbusRomNo9L-Regu"/>
              </a:rPr>
              <a:t> </a:t>
            </a:r>
            <a:r>
              <a:rPr lang="en-US" sz="1000" b="0" i="0" u="none" strike="noStrike" baseline="0" dirty="0" err="1">
                <a:latin typeface="NimbusRomNo9L-Regu"/>
              </a:rPr>
              <a:t>Jeil</a:t>
            </a:r>
            <a:r>
              <a:rPr lang="en-US" sz="1000" b="0" i="0" u="none" strike="noStrike" baseline="0" dirty="0">
                <a:latin typeface="NimbusRomNo9L-Regu"/>
              </a:rPr>
              <a:t> Jung, </a:t>
            </a:r>
            <a:r>
              <a:rPr lang="en-US" sz="1000" b="0" i="0" u="none" strike="noStrike" baseline="0" dirty="0">
                <a:latin typeface="NimbusRomNo9L-ReguItal"/>
              </a:rPr>
              <a:t>Electronic and magnetic properties of single-layer</a:t>
            </a:r>
            <a:r>
              <a:rPr lang="hr-HR" sz="1000" b="0" i="0" u="none" strike="noStrike" baseline="0" dirty="0">
                <a:latin typeface="NimbusRomNo9L-ReguItal"/>
              </a:rPr>
              <a:t> </a:t>
            </a:r>
            <a:r>
              <a:rPr lang="en-US" sz="1000" b="0" i="0" u="none" strike="noStrike" baseline="0" dirty="0">
                <a:latin typeface="NimbusRomNo9L-ReguItal"/>
              </a:rPr>
              <a:t>MPX</a:t>
            </a:r>
            <a:r>
              <a:rPr lang="en-US" sz="1000" b="0" i="0" u="none" strike="noStrike" baseline="0" dirty="0">
                <a:latin typeface="NimbusRomNo9L-Regu"/>
              </a:rPr>
              <a:t>3 </a:t>
            </a:r>
            <a:r>
              <a:rPr lang="en-US" sz="1000" b="0" i="0" u="none" strike="noStrike" baseline="0" dirty="0">
                <a:latin typeface="NimbusRomNo9L-ReguItal"/>
              </a:rPr>
              <a:t>metal phosphorous </a:t>
            </a:r>
            <a:r>
              <a:rPr lang="en-US" sz="1000" b="0" i="0" u="none" strike="noStrike" baseline="0" dirty="0" err="1">
                <a:latin typeface="NimbusRomNo9L-ReguItal"/>
              </a:rPr>
              <a:t>trichalcogenides</a:t>
            </a:r>
            <a:r>
              <a:rPr lang="en-US" sz="1000" b="0" i="0" u="none" strike="noStrike" baseline="0" dirty="0">
                <a:latin typeface="NimbusRomNo9L-Regu"/>
              </a:rPr>
              <a:t>, Physical Review B,</a:t>
            </a:r>
            <a:r>
              <a:rPr lang="hr-HR" sz="1000" b="0" i="0" u="none" strike="noStrike" baseline="0" dirty="0">
                <a:latin typeface="NimbusRomNo9L-Regu"/>
              </a:rPr>
              <a:t> </a:t>
            </a:r>
            <a:r>
              <a:rPr lang="en-US" sz="1000" b="0" i="0" u="none" strike="noStrike" baseline="0" dirty="0">
                <a:latin typeface="NimbusRomNo9L-Regu"/>
              </a:rPr>
              <a:t>184428 (2016).</a:t>
            </a:r>
          </a:p>
          <a:p>
            <a:pPr algn="l"/>
            <a:r>
              <a:rPr lang="en-US" sz="1000" b="0" i="0" u="none" strike="noStrike" baseline="0" dirty="0">
                <a:latin typeface="NimbusRomNo9L-Regu"/>
              </a:rPr>
              <a:t>[11] </a:t>
            </a:r>
            <a:r>
              <a:rPr lang="en-US" sz="1000" b="0" i="0" u="none" strike="noStrike" baseline="0" dirty="0" err="1">
                <a:latin typeface="NimbusRomNo9L-Regu"/>
              </a:rPr>
              <a:t>Fengmei</a:t>
            </a:r>
            <a:r>
              <a:rPr lang="en-US" sz="1000" b="0" i="0" u="none" strike="noStrike" baseline="0" dirty="0">
                <a:latin typeface="NimbusRomNo9L-Regu"/>
              </a:rPr>
              <a:t> Wang, and </a:t>
            </a:r>
            <a:r>
              <a:rPr lang="en-US" sz="1000" b="0" i="0" u="none" strike="noStrike" baseline="0" dirty="0" err="1">
                <a:latin typeface="NimbusRomNo9L-Regu"/>
              </a:rPr>
              <a:t>Marshet</a:t>
            </a:r>
            <a:r>
              <a:rPr lang="en-US" sz="1000" b="0" i="0" u="none" strike="noStrike" baseline="0" dirty="0">
                <a:latin typeface="NimbusRomNo9L-Regu"/>
              </a:rPr>
              <a:t> </a:t>
            </a:r>
            <a:r>
              <a:rPr lang="en-US" sz="1000" b="0" i="0" u="none" strike="noStrike" baseline="0" dirty="0" err="1">
                <a:latin typeface="NimbusRomNo9L-Regu"/>
              </a:rPr>
              <a:t>Getaye</a:t>
            </a:r>
            <a:r>
              <a:rPr lang="en-US" sz="1000" b="0" i="0" u="none" strike="noStrike" baseline="0" dirty="0">
                <a:latin typeface="NimbusRomNo9L-Regu"/>
              </a:rPr>
              <a:t> </a:t>
            </a:r>
            <a:r>
              <a:rPr lang="en-US" sz="1000" b="0" i="0" u="none" strike="noStrike" baseline="0" dirty="0" err="1">
                <a:latin typeface="NimbusRomNo9L-Regu"/>
              </a:rPr>
              <a:t>Sendeku</a:t>
            </a:r>
            <a:r>
              <a:rPr lang="en-US" sz="1000" b="0" i="0" u="none" strike="noStrike" baseline="0" dirty="0">
                <a:latin typeface="NimbusRomNo9L-Regu"/>
              </a:rPr>
              <a:t>, </a:t>
            </a:r>
            <a:r>
              <a:rPr lang="en-US" sz="1000" b="0" i="0" u="none" strike="noStrike" baseline="0" dirty="0">
                <a:latin typeface="NimbusRomNo9L-ReguItal"/>
              </a:rPr>
              <a:t>Two-</a:t>
            </a:r>
            <a:r>
              <a:rPr lang="hr-HR" sz="1000" b="0" i="0" u="none" strike="noStrike" baseline="0" dirty="0">
                <a:latin typeface="NimbusRomNo9L-ReguItal"/>
              </a:rPr>
              <a:t> </a:t>
            </a:r>
            <a:r>
              <a:rPr lang="en-US" sz="1000" b="0" i="0" u="none" strike="noStrike" baseline="0" dirty="0">
                <a:latin typeface="NimbusRomNo9L-ReguItal"/>
              </a:rPr>
              <a:t>Dimensional Metal Phosphorus </a:t>
            </a:r>
            <a:r>
              <a:rPr lang="en-US" sz="1000" b="0" i="0" u="none" strike="noStrike" baseline="0" dirty="0" err="1">
                <a:latin typeface="NimbusRomNo9L-ReguItal"/>
              </a:rPr>
              <a:t>Trichalcogenide</a:t>
            </a:r>
            <a:r>
              <a:rPr lang="en-US" sz="1000" b="0" i="0" u="none" strike="noStrike" baseline="0" dirty="0">
                <a:latin typeface="NimbusRomNo9L-ReguItal"/>
              </a:rPr>
              <a:t> Nanostructure</a:t>
            </a:r>
            <a:r>
              <a:rPr lang="hr-HR" sz="1000" b="0" i="0" u="none" strike="noStrike" baseline="0" dirty="0">
                <a:latin typeface="NimbusRomNo9L-ReguItal"/>
              </a:rPr>
              <a:t> </a:t>
            </a:r>
            <a:r>
              <a:rPr lang="en-US" sz="1000" b="0" i="0" u="none" strike="noStrike" baseline="0" dirty="0">
                <a:latin typeface="NimbusRomNo9L-ReguItal"/>
              </a:rPr>
              <a:t>for Sustainable Energy Conversion</a:t>
            </a:r>
            <a:r>
              <a:rPr lang="en-US" sz="1000" b="0" i="0" u="none" strike="noStrike" baseline="0" dirty="0">
                <a:latin typeface="NimbusRomNo9L-Regu"/>
              </a:rPr>
              <a:t>, ACS Symposium</a:t>
            </a:r>
            <a:r>
              <a:rPr lang="hr-HR" sz="1000" b="0" i="0" u="none" strike="noStrike" baseline="0" dirty="0">
                <a:latin typeface="NimbusRomNo9L-Regu"/>
              </a:rPr>
              <a:t> </a:t>
            </a:r>
            <a:r>
              <a:rPr lang="en-US" sz="1000" b="0" i="0" u="none" strike="noStrike" baseline="0" dirty="0">
                <a:latin typeface="NimbusRomNo9L-Regu"/>
              </a:rPr>
              <a:t>Series 1421, 1-25 (2022)</a:t>
            </a:r>
            <a:r>
              <a:rPr lang="hr-HR" sz="1000" b="0" i="0" u="none" strike="noStrike" baseline="0" dirty="0">
                <a:latin typeface="NimbusRomNo9L-Regu"/>
              </a:rPr>
              <a:t> </a:t>
            </a:r>
          </a:p>
          <a:p>
            <a:pPr algn="l"/>
            <a:r>
              <a:rPr lang="en-US" sz="1000" b="0" i="0" u="none" strike="noStrike" baseline="0" dirty="0">
                <a:latin typeface="NimbusRomNo9L-Regu"/>
              </a:rPr>
              <a:t>[12] </a:t>
            </a:r>
            <a:r>
              <a:rPr lang="en-US" sz="1000" b="0" i="0" u="none" strike="noStrike" baseline="0" dirty="0" err="1">
                <a:latin typeface="NimbusRomNo9L-Regu"/>
              </a:rPr>
              <a:t>Qiye</a:t>
            </a:r>
            <a:r>
              <a:rPr lang="en-US" sz="1000" b="0" i="0" u="none" strike="noStrike" baseline="0" dirty="0">
                <a:latin typeface="NimbusRomNo9L-Regu"/>
              </a:rPr>
              <a:t> Liu , Le Wang, Ying Fu, Xi Zhang, </a:t>
            </a:r>
            <a:r>
              <a:rPr lang="en-US" sz="1000" b="0" i="0" u="none" strike="noStrike" baseline="0" dirty="0" err="1">
                <a:latin typeface="NimbusRomNo9L-Regu"/>
              </a:rPr>
              <a:t>Lianglong</a:t>
            </a:r>
            <a:r>
              <a:rPr lang="en-US" sz="1000" b="0" i="0" u="none" strike="noStrike" baseline="0" dirty="0">
                <a:latin typeface="NimbusRomNo9L-Regu"/>
              </a:rPr>
              <a:t> Huang,</a:t>
            </a:r>
            <a:r>
              <a:rPr lang="hr-HR" sz="1000" b="0" i="0" u="none" strike="noStrike" baseline="0" dirty="0">
                <a:latin typeface="NimbusRomNo9L-Regu"/>
              </a:rPr>
              <a:t> </a:t>
            </a:r>
            <a:r>
              <a:rPr lang="en-US" sz="1000" b="0" i="0" u="none" strike="noStrike" baseline="0" dirty="0" err="1">
                <a:latin typeface="NimbusRomNo9L-Regu"/>
              </a:rPr>
              <a:t>Huimin</a:t>
            </a:r>
            <a:r>
              <a:rPr lang="en-US" sz="1000" b="0" i="0" u="none" strike="noStrike" baseline="0" dirty="0">
                <a:latin typeface="NimbusRomNo9L-Regu"/>
              </a:rPr>
              <a:t> Su, </a:t>
            </a:r>
            <a:r>
              <a:rPr lang="en-US" sz="1000" b="0" i="0" u="none" strike="noStrike" baseline="0" dirty="0" err="1">
                <a:latin typeface="NimbusRomNo9L-Regu"/>
              </a:rPr>
              <a:t>Junhao</a:t>
            </a:r>
            <a:r>
              <a:rPr lang="en-US" sz="1000" b="0" i="0" u="none" strike="noStrike" baseline="0" dirty="0">
                <a:latin typeface="NimbusRomNo9L-Regu"/>
              </a:rPr>
              <a:t> Lin, </a:t>
            </a:r>
            <a:r>
              <a:rPr lang="en-US" sz="1000" b="0" i="0" u="none" strike="noStrike" baseline="0" dirty="0" err="1">
                <a:latin typeface="NimbusRomNo9L-Regu"/>
              </a:rPr>
              <a:t>Xiaobin</a:t>
            </a:r>
            <a:r>
              <a:rPr lang="en-US" sz="1000" b="0" i="0" u="none" strike="noStrike" baseline="0" dirty="0">
                <a:latin typeface="NimbusRomNo9L-Regu"/>
              </a:rPr>
              <a:t> Chen, </a:t>
            </a:r>
            <a:r>
              <a:rPr lang="en-US" sz="1000" b="0" i="0" u="none" strike="noStrike" baseline="0" dirty="0" err="1">
                <a:latin typeface="NimbusRomNo9L-Regu"/>
              </a:rPr>
              <a:t>Dapeng</a:t>
            </a:r>
            <a:r>
              <a:rPr lang="en-US" sz="1000" b="0" i="0" u="none" strike="noStrike" baseline="0" dirty="0">
                <a:latin typeface="NimbusRomNo9L-Regu"/>
              </a:rPr>
              <a:t> Yu, Xiaodong</a:t>
            </a:r>
            <a:r>
              <a:rPr lang="hr-HR" sz="1000" b="0" i="0" u="none" strike="noStrike" baseline="0" dirty="0">
                <a:latin typeface="NimbusRomNo9L-Regu"/>
              </a:rPr>
              <a:t> </a:t>
            </a:r>
            <a:r>
              <a:rPr lang="en-US" sz="1000" b="0" i="0" u="none" strike="noStrike" baseline="0" dirty="0">
                <a:latin typeface="NimbusRomNo9L-Regu"/>
              </a:rPr>
              <a:t>Cui, Jia-Wei Mei , </a:t>
            </a:r>
            <a:r>
              <a:rPr lang="en-US" sz="1000" b="0" i="0" u="none" strike="noStrike" baseline="0" dirty="0" err="1">
                <a:latin typeface="NimbusRomNo9L-Regu"/>
              </a:rPr>
              <a:t>i</a:t>
            </a:r>
            <a:r>
              <a:rPr lang="en-US" sz="1000" b="0" i="0" u="none" strike="noStrike" baseline="0" dirty="0">
                <a:latin typeface="NimbusRomNo9L-Regu"/>
              </a:rPr>
              <a:t> Jun-Feng Dai, </a:t>
            </a:r>
            <a:r>
              <a:rPr lang="en-US" sz="1000" b="0" i="0" u="none" strike="noStrike" baseline="0" dirty="0">
                <a:latin typeface="NimbusRomNo9L-ReguItal"/>
              </a:rPr>
              <a:t>Magnetic order in XY-type</a:t>
            </a:r>
            <a:r>
              <a:rPr lang="hr-HR" sz="1000" b="0" i="0" u="none" strike="noStrike" baseline="0" dirty="0">
                <a:latin typeface="NimbusRomNo9L-ReguItal"/>
              </a:rPr>
              <a:t> </a:t>
            </a:r>
            <a:r>
              <a:rPr lang="en-US" sz="1000" b="0" i="0" u="none" strike="noStrike" baseline="0" dirty="0">
                <a:latin typeface="NimbusRomNo9L-ReguItal"/>
              </a:rPr>
              <a:t>antiferromagnetic monolayer CoPS</a:t>
            </a:r>
            <a:r>
              <a:rPr lang="en-US" sz="1000" b="0" i="0" u="none" strike="noStrike" baseline="0" dirty="0">
                <a:latin typeface="NimbusRomNo9L-Regu"/>
              </a:rPr>
              <a:t>3 </a:t>
            </a:r>
            <a:r>
              <a:rPr lang="en-US" sz="1000" b="0" i="0" u="none" strike="noStrike" baseline="0" dirty="0">
                <a:latin typeface="NimbusRomNo9L-ReguItal"/>
              </a:rPr>
              <a:t>revealed by Raman spectroscopy</a:t>
            </a:r>
            <a:r>
              <a:rPr lang="en-US" sz="1000" b="0" i="0" u="none" strike="noStrike" baseline="0" dirty="0">
                <a:latin typeface="NimbusRomNo9L-Regu"/>
              </a:rPr>
              <a:t>,</a:t>
            </a:r>
            <a:r>
              <a:rPr lang="hr-HR" sz="1000" b="0" i="0" u="none" strike="noStrike" baseline="0" dirty="0">
                <a:latin typeface="NimbusRomNo9L-Regu"/>
              </a:rPr>
              <a:t> </a:t>
            </a:r>
            <a:r>
              <a:rPr lang="en-US" sz="1000" b="0" i="0" u="none" strike="noStrike" baseline="0" dirty="0">
                <a:latin typeface="NimbusRomNo9L-Regu"/>
              </a:rPr>
              <a:t>Physical Review B 103, 235411 (2021).</a:t>
            </a:r>
            <a:r>
              <a:rPr lang="hr-HR" sz="1000" b="0" i="0" u="none" strike="noStrike" baseline="0" dirty="0">
                <a:latin typeface="NimbusRomNo9L-Regu"/>
              </a:rPr>
              <a:t> </a:t>
            </a:r>
          </a:p>
          <a:p>
            <a:pPr algn="l"/>
            <a:r>
              <a:rPr lang="en-US" sz="1000" b="0" i="0" u="none" strike="noStrike" baseline="0" dirty="0">
                <a:latin typeface="NimbusRomNo9L-Regu"/>
              </a:rPr>
              <a:t>[13] </a:t>
            </a:r>
            <a:r>
              <a:rPr lang="en-US" sz="1000" b="0" i="0" u="none" strike="noStrike" baseline="0" dirty="0" err="1">
                <a:latin typeface="NimbusRomNo9L-Regu"/>
              </a:rPr>
              <a:t>Yukun</a:t>
            </a:r>
            <a:r>
              <a:rPr lang="en-US" sz="1000" b="0" i="0" u="none" strike="noStrike" baseline="0" dirty="0">
                <a:latin typeface="NimbusRomNo9L-Regu"/>
              </a:rPr>
              <a:t> Jin, Yichen Jin, </a:t>
            </a:r>
            <a:r>
              <a:rPr lang="en-US" sz="1000" b="0" i="0" u="none" strike="noStrike" baseline="0" dirty="0" err="1">
                <a:latin typeface="NimbusRomNo9L-Regu"/>
              </a:rPr>
              <a:t>Kexin</a:t>
            </a:r>
            <a:r>
              <a:rPr lang="en-US" sz="1000" b="0" i="0" u="none" strike="noStrike" baseline="0" dirty="0">
                <a:latin typeface="NimbusRomNo9L-Regu"/>
              </a:rPr>
              <a:t> Li, </a:t>
            </a:r>
            <a:r>
              <a:rPr lang="en-US" sz="1000" b="0" i="0" u="none" strike="noStrike" baseline="0" dirty="0" err="1">
                <a:latin typeface="NimbusRomNo9L-Regu"/>
              </a:rPr>
              <a:t>Mouhui</a:t>
            </a:r>
            <a:r>
              <a:rPr lang="en-US" sz="1000" b="0" i="0" u="none" strike="noStrike" baseline="0" dirty="0">
                <a:latin typeface="NimbusRomNo9L-Regu"/>
              </a:rPr>
              <a:t> Yan, </a:t>
            </a:r>
            <a:r>
              <a:rPr lang="en-US" sz="1000" b="0" i="0" u="none" strike="noStrike" baseline="0" dirty="0" err="1">
                <a:latin typeface="NimbusRomNo9L-Regu"/>
              </a:rPr>
              <a:t>Yefei</a:t>
            </a:r>
            <a:r>
              <a:rPr lang="en-US" sz="1000" b="0" i="0" u="none" strike="noStrike" baseline="0" dirty="0">
                <a:latin typeface="NimbusRomNo9L-Regu"/>
              </a:rPr>
              <a:t> Guo, Yong</a:t>
            </a:r>
            <a:r>
              <a:rPr lang="hr-HR" sz="1000" b="0" i="0" u="none" strike="noStrike" baseline="0" dirty="0">
                <a:latin typeface="NimbusRomNo9L-Regu"/>
              </a:rPr>
              <a:t> </a:t>
            </a:r>
            <a:r>
              <a:rPr lang="en-US" sz="1000" b="0" i="0" u="none" strike="noStrike" baseline="0" dirty="0">
                <a:latin typeface="NimbusRomNo9L-Regu"/>
              </a:rPr>
              <a:t>Zhou, Alexei </a:t>
            </a:r>
            <a:r>
              <a:rPr lang="en-US" sz="1000" b="0" i="0" u="none" strike="noStrike" baseline="0" dirty="0" err="1">
                <a:latin typeface="NimbusRomNo9L-Regu"/>
              </a:rPr>
              <a:t>Preobrajenski</a:t>
            </a:r>
            <a:r>
              <a:rPr lang="en-US" sz="1000" b="0" i="0" u="none" strike="noStrike" baseline="0" dirty="0">
                <a:latin typeface="NimbusRomNo9L-Regu"/>
              </a:rPr>
              <a:t>, Yuriy </a:t>
            </a:r>
            <a:r>
              <a:rPr lang="en-US" sz="1000" b="0" i="0" u="none" strike="noStrike" baseline="0" dirty="0" err="1">
                <a:latin typeface="NimbusRomNo9L-Regu"/>
              </a:rPr>
              <a:t>Dedkov</a:t>
            </a:r>
            <a:r>
              <a:rPr lang="en-US" sz="1000" b="0" i="0" u="none" strike="noStrike" baseline="0" dirty="0">
                <a:latin typeface="NimbusRomNo9L-Regu"/>
              </a:rPr>
              <a:t>, </a:t>
            </a:r>
            <a:r>
              <a:rPr lang="en-US" sz="1000" b="0" i="0" u="none" strike="noStrike" baseline="0" dirty="0" err="1">
                <a:latin typeface="NimbusRomNo9L-Regu"/>
              </a:rPr>
              <a:t>i</a:t>
            </a:r>
            <a:r>
              <a:rPr lang="en-US" sz="1000" b="0" i="0" u="none" strike="noStrike" baseline="0" dirty="0">
                <a:latin typeface="NimbusRomNo9L-Regu"/>
              </a:rPr>
              <a:t> Elena Voloshin,</a:t>
            </a:r>
            <a:r>
              <a:rPr lang="hr-HR" sz="1000" b="0" i="0" u="none" strike="noStrike" baseline="0" dirty="0">
                <a:latin typeface="NimbusRomNo9L-Regu"/>
              </a:rPr>
              <a:t> </a:t>
            </a:r>
            <a:r>
              <a:rPr lang="en-US" sz="1000" b="0" i="0" u="none" strike="noStrike" baseline="0" dirty="0">
                <a:latin typeface="NimbusRomNo9L-ReguItal"/>
              </a:rPr>
              <a:t>Mixed Insulating State for van der Waals CoPS</a:t>
            </a:r>
            <a:r>
              <a:rPr lang="en-US" sz="1000" b="0" i="0" u="none" strike="noStrike" baseline="0" dirty="0">
                <a:latin typeface="NimbusRomNo9L-Regu"/>
              </a:rPr>
              <a:t>3, The Journal</a:t>
            </a:r>
            <a:r>
              <a:rPr lang="hr-HR" sz="1000" b="0" i="0" u="none" strike="noStrike" baseline="0" dirty="0">
                <a:latin typeface="NimbusRomNo9L-Regu"/>
              </a:rPr>
              <a:t> </a:t>
            </a:r>
            <a:r>
              <a:rPr lang="en-US" sz="1000" b="0" i="0" u="none" strike="noStrike" baseline="0" dirty="0">
                <a:latin typeface="NimbusRomNo9L-Regu"/>
              </a:rPr>
              <a:t>of Physical Chemistry Letters 13, 45, 10486–10493 (2022).</a:t>
            </a:r>
          </a:p>
          <a:p>
            <a:pPr algn="l"/>
            <a:r>
              <a:rPr lang="en-US" sz="1000" b="0" i="0" u="none" strike="noStrike" baseline="0" dirty="0">
                <a:latin typeface="NimbusRomNo9L-Regu"/>
              </a:rPr>
              <a:t>[14] Dimitris Alexandropoulos Guest Editor, Judy </a:t>
            </a:r>
            <a:r>
              <a:rPr lang="en-US" sz="1000" b="0" i="0" u="none" strike="noStrike" baseline="0" dirty="0" err="1">
                <a:latin typeface="NimbusRomNo9L-Regu"/>
              </a:rPr>
              <a:t>Rorison</a:t>
            </a:r>
            <a:r>
              <a:rPr lang="en-US" sz="1000" b="0" i="0" u="none" strike="noStrike" baseline="0" dirty="0">
                <a:latin typeface="NimbusRomNo9L-Regu"/>
              </a:rPr>
              <a:t> Guest</a:t>
            </a:r>
            <a:r>
              <a:rPr lang="hr-HR" sz="1000" b="0" i="0" u="none" strike="noStrike" baseline="0" dirty="0">
                <a:latin typeface="NimbusRomNo9L-Regu"/>
              </a:rPr>
              <a:t> </a:t>
            </a:r>
            <a:r>
              <a:rPr lang="en-US" sz="1000" b="0" i="0" u="none" strike="noStrike" baseline="0" dirty="0">
                <a:latin typeface="NimbusRomNo9L-Regu"/>
              </a:rPr>
              <a:t>Editor, Naci Balkan Guest Editor, Ayse Erol Guest Editor, Xavier</a:t>
            </a:r>
            <a:r>
              <a:rPr lang="hr-HR" sz="1000" b="0" i="0" u="none" strike="noStrike" baseline="0" dirty="0">
                <a:latin typeface="NimbusRomNo9L-Regu"/>
              </a:rPr>
              <a:t> </a:t>
            </a:r>
            <a:r>
              <a:rPr lang="en-US" sz="1000" b="0" i="0" u="none" strike="noStrike" baseline="0" dirty="0">
                <a:latin typeface="NimbusRomNo9L-Regu"/>
              </a:rPr>
              <a:t>Marie Guest Editor, </a:t>
            </a:r>
            <a:r>
              <a:rPr lang="en-US" sz="1000" b="0" i="0" u="none" strike="noStrike" baseline="0" dirty="0">
                <a:latin typeface="NimbusRomNo9L-ReguItal"/>
              </a:rPr>
              <a:t>Physica Status Solidi (A) Applications</a:t>
            </a:r>
            <a:r>
              <a:rPr lang="hr-HR" sz="1000" b="0" i="0" u="none" strike="noStrike" baseline="0" dirty="0">
                <a:latin typeface="NimbusRomNo9L-ReguItal"/>
              </a:rPr>
              <a:t> </a:t>
            </a:r>
            <a:r>
              <a:rPr lang="en-US" sz="1000" b="0" i="0" u="none" strike="noStrike" baseline="0" dirty="0">
                <a:latin typeface="NimbusRomNo9L-ReguItal"/>
              </a:rPr>
              <a:t>and Materials Science</a:t>
            </a:r>
            <a:r>
              <a:rPr lang="en-US" sz="1000" b="0" i="0" u="none" strike="noStrike" baseline="0" dirty="0">
                <a:latin typeface="NimbusRomNo9L-Regu"/>
              </a:rPr>
              <a:t>, Physica Status Solidi C 8, 5, 1599-1600</a:t>
            </a:r>
            <a:r>
              <a:rPr lang="hr-HR" sz="1000" b="0" i="0" u="none" strike="noStrike" baseline="0" dirty="0">
                <a:latin typeface="NimbusRomNo9L-Regu"/>
              </a:rPr>
              <a:t> </a:t>
            </a:r>
            <a:r>
              <a:rPr lang="en-US" sz="1000" b="0" i="0" u="none" strike="noStrike" baseline="0" dirty="0">
                <a:latin typeface="NimbusRomNo9L-Regu"/>
              </a:rPr>
              <a:t>(2011).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3651360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E662ACB-8CC1-47C4-4CA9-4ECA7C321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400" dirty="0"/>
              <a:t>Kristalna struktura CoPS</a:t>
            </a:r>
            <a:r>
              <a:rPr lang="hr-HR" sz="4400" baseline="-25000" dirty="0"/>
              <a:t>3</a:t>
            </a:r>
            <a:r>
              <a:rPr lang="hr-HR" sz="4400" dirty="0"/>
              <a:t> </a:t>
            </a:r>
            <a:endParaRPr lang="en-US" sz="4400" dirty="0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1B1FD1EA-A3FB-F5E2-0A0C-27CA000999B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l"/>
            <a:endParaRPr lang="hr-HR" sz="1800" b="0" i="0" u="none" strike="noStrike" baseline="0" dirty="0">
              <a:latin typeface="NimbusRomNo9L-Regu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b="0" i="0" u="none" strike="noStrike" baseline="0" dirty="0" err="1">
                <a:latin typeface="NimbusRomNo9L-Regu"/>
              </a:rPr>
              <a:t>Žute</a:t>
            </a:r>
            <a:r>
              <a:rPr lang="en-US" sz="2400" b="0" i="0" u="none" strike="noStrike" baseline="0" dirty="0">
                <a:latin typeface="NimbusRomNo9L-Regu"/>
              </a:rPr>
              <a:t> </a:t>
            </a:r>
            <a:r>
              <a:rPr lang="en-US" sz="2400" b="0" i="0" u="none" strike="noStrike" baseline="0" dirty="0" err="1">
                <a:latin typeface="NimbusRomNo9L-Regu"/>
              </a:rPr>
              <a:t>kuglice</a:t>
            </a:r>
            <a:r>
              <a:rPr lang="hr-HR" sz="2400" dirty="0">
                <a:latin typeface="NimbusRomNo9L-Regu"/>
              </a:rPr>
              <a:t> </a:t>
            </a:r>
            <a:r>
              <a:rPr lang="en-US" sz="2400" b="0" i="0" u="none" strike="noStrike" baseline="0" dirty="0" err="1">
                <a:latin typeface="NimbusRomNo9L-Regu"/>
              </a:rPr>
              <a:t>predstavljaju</a:t>
            </a:r>
            <a:r>
              <a:rPr lang="en-US" sz="2400" b="0" i="0" u="none" strike="noStrike" baseline="0" dirty="0">
                <a:latin typeface="NimbusRomNo9L-Regu"/>
              </a:rPr>
              <a:t> </a:t>
            </a:r>
            <a:r>
              <a:rPr lang="en-US" sz="2400" b="0" i="0" u="none" strike="noStrike" baseline="0" dirty="0" err="1">
                <a:latin typeface="NimbusRomNo9L-Regu"/>
              </a:rPr>
              <a:t>sumpor</a:t>
            </a:r>
            <a:r>
              <a:rPr lang="en-US" sz="2400" b="0" i="0" u="none" strike="noStrike" baseline="0" dirty="0">
                <a:latin typeface="NimbusRomNo9L-Regu"/>
              </a:rPr>
              <a:t>, </a:t>
            </a:r>
            <a:r>
              <a:rPr lang="en-US" sz="2400" b="0" i="0" u="none" strike="noStrike" baseline="0" dirty="0" err="1">
                <a:latin typeface="NimbusRomNo9L-Regu"/>
              </a:rPr>
              <a:t>plave</a:t>
            </a:r>
            <a:r>
              <a:rPr lang="en-US" sz="2400" b="0" i="0" u="none" strike="noStrike" baseline="0" dirty="0">
                <a:latin typeface="NimbusRomNo9L-Regu"/>
              </a:rPr>
              <a:t> </a:t>
            </a:r>
            <a:r>
              <a:rPr lang="en-US" sz="2400" b="0" i="0" u="none" strike="noStrike" baseline="0" dirty="0" err="1">
                <a:latin typeface="NimbusRomNo9L-Regu"/>
              </a:rPr>
              <a:t>kobalt</a:t>
            </a:r>
            <a:r>
              <a:rPr lang="en-US" sz="2400" b="0" i="0" u="none" strike="noStrike" baseline="0" dirty="0">
                <a:latin typeface="NimbusRomNo9L-Regu"/>
              </a:rPr>
              <a:t>, a </a:t>
            </a:r>
            <a:r>
              <a:rPr lang="en-US" sz="2400" b="0" i="0" u="none" strike="noStrike" baseline="0" dirty="0" err="1">
                <a:latin typeface="NimbusRomNo9L-Regu"/>
              </a:rPr>
              <a:t>roze</a:t>
            </a:r>
            <a:r>
              <a:rPr lang="en-US" sz="2400" b="0" i="0" u="none" strike="noStrike" baseline="0" dirty="0">
                <a:latin typeface="NimbusRomNo9L-Regu"/>
              </a:rPr>
              <a:t> </a:t>
            </a:r>
            <a:r>
              <a:rPr lang="en-US" sz="2400" b="0" i="0" u="none" strike="noStrike" baseline="0" dirty="0" err="1">
                <a:latin typeface="NimbusRomNo9L-Regu"/>
              </a:rPr>
              <a:t>fosfor</a:t>
            </a:r>
            <a:r>
              <a:rPr lang="en-US" sz="2400" b="0" i="0" u="none" strike="noStrike" baseline="0" dirty="0">
                <a:latin typeface="NimbusRomNo9L-Regu"/>
              </a:rPr>
              <a:t>.</a:t>
            </a:r>
            <a:endParaRPr lang="hr-HR" sz="2400" dirty="0">
              <a:latin typeface="NimbusRomNo9L-Regu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i="0" u="none" strike="noStrike" baseline="0" dirty="0">
                <a:latin typeface="NimbusRomNo9L-ReguItal"/>
              </a:rPr>
              <a:t>c </a:t>
            </a:r>
            <a:r>
              <a:rPr lang="en-US" sz="2400" b="0" i="0" u="none" strike="noStrike" baseline="0" dirty="0">
                <a:latin typeface="NimbusRomNo9L-Regu"/>
              </a:rPr>
              <a:t>= 19</a:t>
            </a:r>
            <a:r>
              <a:rPr lang="en-US" sz="2400" b="0" i="0" u="none" strike="noStrike" baseline="0" dirty="0">
                <a:latin typeface="CMMI10"/>
              </a:rPr>
              <a:t>,</a:t>
            </a:r>
            <a:r>
              <a:rPr lang="en-US" sz="2400" b="0" i="0" u="none" strike="noStrike" baseline="0" dirty="0">
                <a:latin typeface="NimbusRomNo9L-Regu"/>
              </a:rPr>
              <a:t>206 </a:t>
            </a:r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Å</a:t>
            </a:r>
            <a:endParaRPr lang="hr-HR" sz="2400" b="0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i="0" u="none" strike="noStrike" baseline="0" dirty="0">
                <a:latin typeface="NimbusRomNo9L-ReguItal"/>
              </a:rPr>
              <a:t>c</a:t>
            </a:r>
            <a:r>
              <a:rPr lang="en-US" sz="2400" b="0" i="0" u="none" strike="noStrike" baseline="0" dirty="0">
                <a:latin typeface="CMSY10"/>
              </a:rPr>
              <a:t>′</a:t>
            </a:r>
            <a:r>
              <a:rPr lang="en-US" sz="2400" b="0" i="0" u="none" strike="noStrike" baseline="0" dirty="0">
                <a:latin typeface="NimbusRomNo9L-Regu"/>
              </a:rPr>
              <a:t>= </a:t>
            </a:r>
            <a:r>
              <a:rPr lang="en-US" sz="2400" b="0" i="0" u="none" strike="noStrike" baseline="0" dirty="0">
                <a:latin typeface="NimbusRomNo9L-ReguItal"/>
              </a:rPr>
              <a:t>c</a:t>
            </a:r>
            <a:r>
              <a:rPr lang="en-US" sz="2400" b="0" i="0" u="none" strike="noStrike" baseline="0" dirty="0">
                <a:latin typeface="CMMI10"/>
              </a:rPr>
              <a:t>/</a:t>
            </a:r>
            <a:r>
              <a:rPr lang="en-US" sz="2400" b="0" i="0" u="none" strike="noStrike" baseline="0" dirty="0">
                <a:latin typeface="NimbusRomNo9L-Regu"/>
              </a:rPr>
              <a:t>3 = 6</a:t>
            </a:r>
            <a:r>
              <a:rPr lang="en-US" sz="2400" b="0" i="0" u="none" strike="noStrike" baseline="0" dirty="0">
                <a:latin typeface="CMMI10"/>
              </a:rPr>
              <a:t>,</a:t>
            </a:r>
            <a:r>
              <a:rPr lang="en-US" sz="2400" b="0" i="0" u="none" strike="noStrike" baseline="0" dirty="0">
                <a:latin typeface="NimbusRomNo9L-Regu"/>
              </a:rPr>
              <a:t>402 </a:t>
            </a:r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Å</a:t>
            </a:r>
            <a:endParaRPr lang="en-US" sz="2400" dirty="0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ABD3705F-7BA5-4509-FE2E-3CD66A39B6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019400"/>
            <a:ext cx="4773168" cy="5019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9969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9368B744-636F-7F8D-81B7-F5F3AE6EAB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539496"/>
            <a:ext cx="3932237" cy="5329492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b="0" i="0" u="none" strike="noStrike" baseline="0" dirty="0" err="1">
                <a:latin typeface="NimbusRomNo9L-Regu"/>
              </a:rPr>
              <a:t>konfiguracija</a:t>
            </a:r>
            <a:r>
              <a:rPr lang="it-IT" sz="2400" b="0" i="0" u="none" strike="noStrike" baseline="0" dirty="0">
                <a:latin typeface="NimbusRomNo9L-Regu"/>
              </a:rPr>
              <a:t> sa </a:t>
            </a:r>
            <a:r>
              <a:rPr lang="it-IT" sz="2400" b="0" i="0" u="none" strike="noStrike" baseline="0" dirty="0" err="1">
                <a:latin typeface="NimbusRomNo9L-Regu"/>
              </a:rPr>
              <a:t>sa</a:t>
            </a:r>
            <a:r>
              <a:rPr lang="hr-HR" sz="2400" dirty="0">
                <a:latin typeface="NimbusRomNo9L-Regu"/>
              </a:rPr>
              <a:t>ć</a:t>
            </a:r>
            <a:r>
              <a:rPr lang="it-IT" sz="2400" b="0" i="0" u="none" strike="noStrike" baseline="0" dirty="0" err="1">
                <a:latin typeface="NimbusRomNo9L-Regu"/>
              </a:rPr>
              <a:t>astim</a:t>
            </a:r>
            <a:r>
              <a:rPr lang="it-IT" sz="2400" b="0" i="0" u="none" strike="noStrike" baseline="0" dirty="0">
                <a:latin typeface="NimbusRomNo9L-Regu"/>
              </a:rPr>
              <a:t> </a:t>
            </a:r>
            <a:r>
              <a:rPr lang="it-IT" sz="2400" b="0" i="0" u="none" strike="noStrike" baseline="0" dirty="0" err="1">
                <a:latin typeface="NimbusRomNo9L-Regu"/>
              </a:rPr>
              <a:t>rasporedom</a:t>
            </a:r>
            <a:r>
              <a:rPr lang="it-IT" sz="2400" b="0" i="0" u="none" strike="noStrike" baseline="0" dirty="0">
                <a:latin typeface="NimbusRomNo9L-Regu"/>
              </a:rPr>
              <a:t> </a:t>
            </a:r>
            <a:r>
              <a:rPr lang="it-IT" sz="2400" b="0" i="0" u="none" strike="noStrike" baseline="0" dirty="0" err="1">
                <a:latin typeface="NimbusRomNo9L-Regu"/>
              </a:rPr>
              <a:t>metalnih</a:t>
            </a:r>
            <a:r>
              <a:rPr lang="it-IT" sz="2400" b="0" i="0" u="none" strike="noStrike" baseline="0" dirty="0">
                <a:latin typeface="NimbusRomNo9L-Regu"/>
              </a:rPr>
              <a:t> </a:t>
            </a:r>
            <a:r>
              <a:rPr lang="it-IT" sz="2400" b="0" i="0" u="none" strike="noStrike" baseline="0" dirty="0" err="1">
                <a:latin typeface="NimbusRomNo9L-Regu"/>
              </a:rPr>
              <a:t>iona</a:t>
            </a:r>
            <a:r>
              <a:rPr lang="hr-HR" sz="2400" b="0" i="0" u="none" strike="noStrike" baseline="0" dirty="0">
                <a:latin typeface="NimbusRomNo9L-Regu"/>
              </a:rPr>
              <a:t> </a:t>
            </a:r>
            <a:r>
              <a:rPr lang="en-US" sz="2400" b="0" i="0" u="none" strike="noStrike" baseline="0" dirty="0" err="1">
                <a:latin typeface="NimbusRomNo9L-Regu"/>
              </a:rPr>
              <a:t>raspršenih</a:t>
            </a:r>
            <a:r>
              <a:rPr lang="en-US" sz="2400" b="0" i="0" u="none" strike="noStrike" baseline="0" dirty="0">
                <a:latin typeface="NimbusRomNo9L-Regu"/>
              </a:rPr>
              <a:t> </a:t>
            </a:r>
            <a:r>
              <a:rPr lang="en-US" sz="2400" b="0" i="0" u="none" strike="noStrike" baseline="0" dirty="0" err="1">
                <a:latin typeface="NimbusRomNo9L-Regu"/>
              </a:rPr>
              <a:t>oko</a:t>
            </a:r>
            <a:r>
              <a:rPr lang="en-US" sz="2400" b="0" i="0" u="none" strike="noStrike" baseline="0" dirty="0">
                <a:latin typeface="NimbusRomNo9L-Regu"/>
              </a:rPr>
              <a:t> P</a:t>
            </a:r>
            <a:r>
              <a:rPr lang="en-US" sz="2400" b="0" i="0" u="none" strike="noStrike" baseline="-25000" dirty="0">
                <a:latin typeface="NimbusRomNo9L-Regu"/>
              </a:rPr>
              <a:t>2</a:t>
            </a:r>
            <a:r>
              <a:rPr lang="en-US" sz="2400" b="0" i="0" u="none" strike="noStrike" baseline="0" dirty="0">
                <a:latin typeface="NimbusRomNo9L-Regu"/>
              </a:rPr>
              <a:t>S</a:t>
            </a:r>
            <a:r>
              <a:rPr lang="en-US" sz="2400" b="0" i="0" u="none" strike="noStrike" baseline="-25000" dirty="0">
                <a:latin typeface="NimbusRomNo9L-Regu"/>
              </a:rPr>
              <a:t>6</a:t>
            </a:r>
            <a:r>
              <a:rPr lang="en-US" sz="2400" b="0" i="0" u="none" strike="noStrike" baseline="0" dirty="0">
                <a:latin typeface="NimbusRomNo9L-Regu"/>
              </a:rPr>
              <a:t> </a:t>
            </a:r>
            <a:r>
              <a:rPr lang="en-US" sz="2400" b="0" i="0" u="none" strike="noStrike" baseline="0" dirty="0" err="1">
                <a:latin typeface="NimbusRomNo9L-Regu"/>
              </a:rPr>
              <a:t>bipiramida</a:t>
            </a:r>
            <a:endParaRPr lang="hr-HR" sz="2400" b="0" i="0" u="none" strike="noStrike" baseline="0" dirty="0">
              <a:latin typeface="NimbusRomNo9L-ReguIt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i="0" u="none" strike="noStrike" baseline="0" dirty="0">
                <a:latin typeface="NimbusRomNo9L-ReguItal"/>
              </a:rPr>
              <a:t>a </a:t>
            </a:r>
            <a:r>
              <a:rPr lang="en-US" sz="2400" b="0" i="0" u="none" strike="noStrike" baseline="0" dirty="0">
                <a:latin typeface="NimbusRomNo9L-Regu"/>
              </a:rPr>
              <a:t>= 5</a:t>
            </a:r>
            <a:r>
              <a:rPr lang="en-US" sz="2400" b="0" i="0" u="none" strike="noStrike" baseline="0" dirty="0">
                <a:latin typeface="CMMI10"/>
              </a:rPr>
              <a:t>,</a:t>
            </a:r>
            <a:r>
              <a:rPr lang="en-US" sz="2400" b="0" i="0" u="none" strike="noStrike" baseline="0" dirty="0">
                <a:latin typeface="NimbusRomNo9L-Regu"/>
              </a:rPr>
              <a:t>908 </a:t>
            </a:r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Å</a:t>
            </a:r>
            <a:endParaRPr lang="hr-HR" sz="2400" b="0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52B2C89E-99DC-23B5-E4B2-67C168F05E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57200"/>
            <a:ext cx="4419600" cy="5556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3874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C24CCE9-1825-4576-9B3C-17B3A1EEB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Sinteza CoPS</a:t>
            </a:r>
            <a:r>
              <a:rPr lang="hr-HR" baseline="-25000" dirty="0"/>
              <a:t>3</a:t>
            </a:r>
            <a:r>
              <a:rPr lang="hr-HR" dirty="0"/>
              <a:t> uzorka</a:t>
            </a:r>
            <a:endParaRPr lang="en-US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A17F7B7-98AD-7020-4B9F-8BF2098601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547616" cy="4351338"/>
          </a:xfrm>
        </p:spPr>
        <p:txBody>
          <a:bodyPr>
            <a:normAutofit/>
          </a:bodyPr>
          <a:lstStyle/>
          <a:p>
            <a:pPr algn="l"/>
            <a:r>
              <a:rPr lang="en-US" sz="2400" b="0" i="0" u="none" strike="noStrike" baseline="0" dirty="0" err="1">
                <a:latin typeface="NimbusRomNo9L-Regu"/>
              </a:rPr>
              <a:t>kristal</a:t>
            </a:r>
            <a:r>
              <a:rPr lang="en-US" sz="2400" b="0" i="0" u="none" strike="noStrike" baseline="0" dirty="0">
                <a:latin typeface="NimbusRomNo9L-Regu"/>
              </a:rPr>
              <a:t> </a:t>
            </a:r>
            <a:r>
              <a:rPr lang="en-US" sz="2400" b="0" i="0" u="none" strike="noStrike" baseline="0" dirty="0" err="1">
                <a:latin typeface="NimbusRomNo9L-Regu"/>
              </a:rPr>
              <a:t>dobiven</a:t>
            </a:r>
            <a:r>
              <a:rPr lang="hr-HR" sz="2400" dirty="0">
                <a:latin typeface="NimbusRomNo9L-Regu"/>
              </a:rPr>
              <a:t> </a:t>
            </a:r>
            <a:r>
              <a:rPr lang="en-US" sz="2400" b="0" i="0" u="none" strike="noStrike" baseline="0" dirty="0">
                <a:latin typeface="NimbusRomNo9L-Regu"/>
              </a:rPr>
              <a:t>CVT </a:t>
            </a:r>
            <a:r>
              <a:rPr lang="en-US" sz="2400" b="0" i="0" u="none" strike="noStrike" baseline="0" dirty="0" err="1">
                <a:latin typeface="NimbusRomNo9L-Regu"/>
              </a:rPr>
              <a:t>metodom</a:t>
            </a:r>
            <a:r>
              <a:rPr lang="en-US" sz="2400" b="0" i="0" u="none" strike="noStrike" baseline="0" dirty="0">
                <a:latin typeface="NimbusRomNo9L-Regu"/>
              </a:rPr>
              <a:t> (</a:t>
            </a:r>
            <a:r>
              <a:rPr lang="en-US" sz="2400" b="0" i="0" u="none" strike="noStrike" baseline="0" dirty="0" err="1">
                <a:latin typeface="NimbusRomNo9L-Regu"/>
              </a:rPr>
              <a:t>eng.</a:t>
            </a:r>
            <a:r>
              <a:rPr lang="en-US" sz="2400" b="0" i="0" u="none" strike="noStrike" baseline="0" dirty="0">
                <a:latin typeface="NimbusRomNo9L-Regu"/>
              </a:rPr>
              <a:t> </a:t>
            </a:r>
            <a:r>
              <a:rPr lang="en-US" sz="2400" b="0" i="1" u="none" strike="noStrike" baseline="0" dirty="0">
                <a:latin typeface="NimbusRomNo9L-ReguItal"/>
              </a:rPr>
              <a:t>chemical vapor transport</a:t>
            </a:r>
            <a:r>
              <a:rPr lang="en-US" sz="2400" b="0" i="0" u="none" strike="noStrike" baseline="0" dirty="0">
                <a:latin typeface="NimbusRomNo9L-Regu"/>
              </a:rPr>
              <a:t>) </a:t>
            </a:r>
            <a:r>
              <a:rPr lang="en-US" sz="2400" b="0" i="0" u="none" strike="noStrike" baseline="0" dirty="0" err="1">
                <a:latin typeface="NimbusRomNo9L-Regu"/>
              </a:rPr>
              <a:t>sinteze</a:t>
            </a:r>
            <a:endParaRPr lang="hr-HR" sz="2400" b="0" i="0" u="none" strike="noStrike" baseline="0" dirty="0">
              <a:latin typeface="NimbusRomNo9L-Regu"/>
            </a:endParaRPr>
          </a:p>
          <a:p>
            <a:pPr algn="l"/>
            <a:endParaRPr lang="en-US" sz="2400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746F380D-3164-8463-5227-ED299E8490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5816" y="1825625"/>
            <a:ext cx="6038088" cy="2365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8726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E49C551-EFA0-F186-83F1-EBE5D618A85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Eksperimentalne metode</a:t>
            </a:r>
            <a:endParaRPr lang="en-US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C3946992-5495-61A9-43F3-394DB17403E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r-HR" dirty="0"/>
              <a:t>Spektroskopske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r-HR" dirty="0" err="1"/>
              <a:t>Mikorskopske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1426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FEEF7BB6-D51E-77DB-6FED-FB49129DF5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3471" y="1719072"/>
            <a:ext cx="7328529" cy="3044953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6AD4B009-FC1E-7EE0-69A4-FA71EADDD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0" i="0" u="none" strike="noStrike" baseline="0" dirty="0" err="1">
                <a:latin typeface="NimbusRomNo9L-Regu"/>
              </a:rPr>
              <a:t>Mikroskop</a:t>
            </a:r>
            <a:r>
              <a:rPr lang="en-US" sz="2800" b="0" i="0" u="none" strike="noStrike" baseline="0" dirty="0">
                <a:latin typeface="NimbusRomNo9L-Regu"/>
              </a:rPr>
              <a:t> </a:t>
            </a:r>
            <a:r>
              <a:rPr lang="en-US" sz="2800" b="0" i="0" u="none" strike="noStrike" baseline="0" dirty="0" err="1">
                <a:latin typeface="NimbusRomNo9L-Regu"/>
              </a:rPr>
              <a:t>atomskih</a:t>
            </a:r>
            <a:r>
              <a:rPr lang="en-US" sz="2800" b="0" i="0" u="none" strike="noStrike" baseline="0" dirty="0">
                <a:latin typeface="NimbusRomNo9L-Regu"/>
              </a:rPr>
              <a:t> </a:t>
            </a:r>
            <a:r>
              <a:rPr lang="en-US" sz="2800" b="0" i="0" u="none" strike="noStrike" baseline="0" dirty="0" err="1">
                <a:latin typeface="NimbusRomNo9L-Regu"/>
              </a:rPr>
              <a:t>sila</a:t>
            </a:r>
            <a:r>
              <a:rPr lang="en-US" sz="2800" b="0" i="0" u="none" strike="noStrike" baseline="0" dirty="0">
                <a:latin typeface="NimbusRomNo9L-Regu"/>
              </a:rPr>
              <a:t> (</a:t>
            </a:r>
            <a:r>
              <a:rPr lang="en-US" sz="2800" b="0" i="0" u="none" strike="noStrike" baseline="0" dirty="0" err="1">
                <a:latin typeface="NimbusRomNo9L-Regu"/>
              </a:rPr>
              <a:t>eng.</a:t>
            </a:r>
            <a:r>
              <a:rPr lang="en-US" sz="2800" b="0" i="0" u="none" strike="noStrike" baseline="0" dirty="0">
                <a:latin typeface="NimbusRomNo9L-Regu"/>
              </a:rPr>
              <a:t> </a:t>
            </a:r>
            <a:r>
              <a:rPr lang="en-US" sz="2800" b="0" i="1" u="none" strike="noStrike" baseline="0" dirty="0">
                <a:latin typeface="NimbusRomNo9L-ReguItal"/>
              </a:rPr>
              <a:t>atomic force microscope</a:t>
            </a:r>
            <a:r>
              <a:rPr lang="en-US" sz="2800" b="0" i="0" u="none" strike="noStrike" baseline="0" dirty="0">
                <a:latin typeface="NimbusRomNo9L-Regu"/>
              </a:rPr>
              <a:t>,</a:t>
            </a:r>
            <a:br>
              <a:rPr lang="en-US" sz="2800" b="0" i="0" u="none" strike="noStrike" baseline="0" dirty="0">
                <a:latin typeface="NimbusRomNo9L-Regu"/>
              </a:rPr>
            </a:br>
            <a:r>
              <a:rPr lang="en-US" sz="2800" b="0" i="0" u="none" strike="noStrike" baseline="0" dirty="0">
                <a:latin typeface="NimbusRomNo9L-Regu"/>
              </a:rPr>
              <a:t>AFM)</a:t>
            </a:r>
            <a:endParaRPr lang="en-US" sz="2800" dirty="0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840E5BF6-9B97-4B56-C5C2-AE527CA06D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655756" cy="4800600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0" i="0" u="none" strike="noStrike" baseline="0" dirty="0" err="1">
                <a:latin typeface="NimbusRomNo9L-Regu"/>
              </a:rPr>
              <a:t>Temeljni</a:t>
            </a:r>
            <a:r>
              <a:rPr lang="en-US" sz="2400" b="0" i="0" u="none" strike="noStrike" baseline="0" dirty="0">
                <a:latin typeface="NimbusRomNo9L-Regu"/>
              </a:rPr>
              <a:t> </a:t>
            </a:r>
            <a:r>
              <a:rPr lang="en-US" sz="2400" b="0" i="0" u="none" strike="noStrike" baseline="0" dirty="0" err="1">
                <a:latin typeface="NimbusRomNo9L-Regu"/>
              </a:rPr>
              <a:t>princip</a:t>
            </a:r>
            <a:r>
              <a:rPr lang="hr-HR" sz="2400" b="0" i="0" u="none" strike="noStrike" baseline="0" dirty="0">
                <a:latin typeface="NimbusRomNo9L-Regu"/>
              </a:rPr>
              <a:t> </a:t>
            </a:r>
            <a:r>
              <a:rPr lang="en-US" sz="2400" b="0" i="0" u="none" strike="noStrike" baseline="0" dirty="0" err="1">
                <a:latin typeface="NimbusRomNo9L-Regu"/>
              </a:rPr>
              <a:t>rada</a:t>
            </a:r>
            <a:r>
              <a:rPr lang="hr-HR" sz="2400" b="0" i="0" u="none" strike="noStrike" baseline="0" dirty="0">
                <a:latin typeface="NimbusRomNo9L-Regu"/>
              </a:rPr>
              <a:t>:</a:t>
            </a:r>
            <a:r>
              <a:rPr lang="en-US" sz="2400" b="0" i="0" u="none" strike="noStrike" baseline="0" dirty="0">
                <a:latin typeface="NimbusRomNo9L-Regu"/>
              </a:rPr>
              <a:t> </a:t>
            </a:r>
            <a:r>
              <a:rPr lang="en-US" sz="2400" b="0" i="0" u="none" strike="noStrike" baseline="0" dirty="0" err="1">
                <a:latin typeface="NimbusRomNo9L-Regu"/>
              </a:rPr>
              <a:t>osciliraju</a:t>
            </a:r>
            <a:r>
              <a:rPr lang="hr-HR" sz="2400" dirty="0" err="1">
                <a:latin typeface="NimbusRomNo9L-Regu"/>
              </a:rPr>
              <a:t>ća</a:t>
            </a:r>
            <a:r>
              <a:rPr lang="en-US" sz="2400" b="0" i="0" u="none" strike="noStrike" baseline="0" dirty="0">
                <a:latin typeface="NimbusRomNo9L-Regu"/>
              </a:rPr>
              <a:t> </a:t>
            </a:r>
            <a:r>
              <a:rPr lang="en-US" sz="2400" b="0" i="0" u="none" strike="noStrike" baseline="0" dirty="0" err="1">
                <a:latin typeface="NimbusRomNo9L-Regu"/>
              </a:rPr>
              <a:t>konzol</a:t>
            </a:r>
            <a:r>
              <a:rPr lang="hr-HR" sz="2400" b="0" i="0" u="none" strike="noStrike" baseline="0" dirty="0">
                <a:latin typeface="NimbusRomNo9L-Regu"/>
              </a:rPr>
              <a:t>a</a:t>
            </a:r>
            <a:r>
              <a:rPr lang="en-US" sz="2400" b="0" i="0" u="none" strike="noStrike" baseline="0" dirty="0">
                <a:latin typeface="NimbusRomNo9L-Regu"/>
              </a:rPr>
              <a:t> </a:t>
            </a:r>
            <a:r>
              <a:rPr lang="en-US" sz="2400" b="0" i="0" u="none" strike="noStrike" baseline="0" dirty="0" err="1">
                <a:latin typeface="NimbusRomNo9L-Regu"/>
              </a:rPr>
              <a:t>na</a:t>
            </a:r>
            <a:r>
              <a:rPr lang="hr-HR" sz="2400" dirty="0">
                <a:latin typeface="NimbusRomNo9L-Regu"/>
              </a:rPr>
              <a:t> č</a:t>
            </a:r>
            <a:r>
              <a:rPr lang="en-US" sz="2400" b="0" i="0" u="none" strike="noStrike" baseline="0" dirty="0" err="1">
                <a:latin typeface="NimbusRomNo9L-Regu"/>
              </a:rPr>
              <a:t>ijem</a:t>
            </a:r>
            <a:r>
              <a:rPr lang="en-US" sz="2400" b="0" i="0" u="none" strike="noStrike" baseline="0" dirty="0">
                <a:latin typeface="NimbusRomNo9L-Regu"/>
              </a:rPr>
              <a:t> se</a:t>
            </a:r>
            <a:r>
              <a:rPr lang="hr-HR" sz="2400" b="0" i="0" u="none" strike="noStrike" baseline="0" dirty="0">
                <a:latin typeface="NimbusRomNo9L-Regu"/>
              </a:rPr>
              <a:t> </a:t>
            </a:r>
            <a:r>
              <a:rPr lang="en-US" sz="2400" b="0" i="0" u="none" strike="noStrike" baseline="0" dirty="0" err="1">
                <a:latin typeface="NimbusRomNo9L-Regu"/>
              </a:rPr>
              <a:t>slobodnom</a:t>
            </a:r>
            <a:r>
              <a:rPr lang="en-US" sz="2400" b="0" i="0" u="none" strike="noStrike" baseline="0" dirty="0">
                <a:latin typeface="NimbusRomNo9L-Regu"/>
              </a:rPr>
              <a:t> </a:t>
            </a:r>
            <a:r>
              <a:rPr lang="en-US" sz="2400" b="0" i="0" u="none" strike="noStrike" baseline="0" dirty="0" err="1">
                <a:latin typeface="NimbusRomNo9L-Regu"/>
              </a:rPr>
              <a:t>vrhu</a:t>
            </a:r>
            <a:r>
              <a:rPr lang="en-US" sz="2400" b="0" i="0" u="none" strike="noStrike" baseline="0" dirty="0">
                <a:latin typeface="NimbusRomNo9L-Regu"/>
              </a:rPr>
              <a:t> </a:t>
            </a:r>
            <a:r>
              <a:rPr lang="en-US" sz="2400" b="0" i="0" u="none" strike="noStrike" baseline="0" dirty="0" err="1">
                <a:latin typeface="NimbusRomNo9L-Regu"/>
              </a:rPr>
              <a:t>nalazi</a:t>
            </a:r>
            <a:r>
              <a:rPr lang="en-US" sz="2400" b="0" i="0" u="none" strike="noStrike" baseline="0" dirty="0">
                <a:latin typeface="NimbusRomNo9L-Regu"/>
              </a:rPr>
              <a:t> </a:t>
            </a:r>
            <a:r>
              <a:rPr lang="en-US" sz="2400" b="0" i="0" u="none" strike="noStrike" baseline="0" dirty="0" err="1">
                <a:latin typeface="NimbusRomNo9L-Regu"/>
              </a:rPr>
              <a:t>vrlo</a:t>
            </a:r>
            <a:r>
              <a:rPr lang="en-US" sz="2400" b="0" i="0" u="none" strike="noStrike" baseline="0" dirty="0">
                <a:latin typeface="NimbusRomNo9L-Regu"/>
              </a:rPr>
              <a:t> tanka </a:t>
            </a:r>
            <a:r>
              <a:rPr lang="en-US" sz="2400" b="0" i="0" u="none" strike="noStrike" baseline="0" dirty="0" err="1">
                <a:latin typeface="NimbusRomNo9L-Regu"/>
              </a:rPr>
              <a:t>proba</a:t>
            </a:r>
            <a:r>
              <a:rPr lang="hr-HR" sz="2400" b="0" i="0" u="none" strike="noStrike" baseline="0" dirty="0">
                <a:latin typeface="NimbusRomNo9L-Regu"/>
              </a:rPr>
              <a:t>,</a:t>
            </a:r>
            <a:r>
              <a:rPr lang="hr-HR" sz="2400" dirty="0">
                <a:latin typeface="NimbusRomNo9L-Regu"/>
              </a:rPr>
              <a:t> </a:t>
            </a:r>
            <a:r>
              <a:rPr lang="en-US" sz="2400" b="0" i="0" u="none" strike="noStrike" baseline="0" dirty="0" err="1">
                <a:latin typeface="NimbusRomNo9L-Regu"/>
              </a:rPr>
              <a:t>vrh</a:t>
            </a:r>
            <a:r>
              <a:rPr lang="hr-HR" sz="2400" b="0" i="0" u="none" strike="noStrike" baseline="0" dirty="0">
                <a:latin typeface="NimbusRomNo9L-Regu"/>
              </a:rPr>
              <a:t> probe</a:t>
            </a:r>
            <a:r>
              <a:rPr lang="en-US" sz="2400" b="0" i="0" u="none" strike="noStrike" baseline="0" dirty="0">
                <a:latin typeface="NimbusRomNo9L-Regu"/>
              </a:rPr>
              <a:t>  </a:t>
            </a:r>
            <a:r>
              <a:rPr lang="en-US" sz="2400" b="0" i="0" u="none" strike="noStrike" baseline="0" dirty="0" err="1">
                <a:latin typeface="NimbusRomNo9L-Regu"/>
              </a:rPr>
              <a:t>promjer</a:t>
            </a:r>
            <a:r>
              <a:rPr lang="hr-HR" sz="2400" b="0" i="0" u="none" strike="noStrike" baseline="0" dirty="0">
                <a:latin typeface="NimbusRomNo9L-Regu"/>
              </a:rPr>
              <a:t>a</a:t>
            </a:r>
            <a:r>
              <a:rPr lang="hr-HR" sz="2400" dirty="0">
                <a:latin typeface="NimbusRomNo9L-Regu"/>
              </a:rPr>
              <a:t> </a:t>
            </a:r>
            <a:r>
              <a:rPr lang="en-US" sz="2400" b="0" i="0" u="none" strike="noStrike" baseline="0" dirty="0">
                <a:latin typeface="NimbusRomNo9L-Regu"/>
              </a:rPr>
              <a:t>od </a:t>
            </a:r>
            <a:r>
              <a:rPr lang="en-US" sz="2400" b="0" i="0" u="none" strike="noStrike" baseline="0" dirty="0" err="1">
                <a:latin typeface="NimbusRomNo9L-Regu"/>
              </a:rPr>
              <a:t>svega</a:t>
            </a:r>
            <a:r>
              <a:rPr lang="en-US" sz="2400" b="0" i="0" u="none" strike="noStrike" baseline="0" dirty="0">
                <a:latin typeface="NimbusRomNo9L-Regu"/>
              </a:rPr>
              <a:t> </a:t>
            </a:r>
            <a:r>
              <a:rPr lang="en-US" sz="2400" b="0" i="0" u="none" strike="noStrike" baseline="0" dirty="0" err="1">
                <a:latin typeface="NimbusRomNo9L-Regu"/>
              </a:rPr>
              <a:t>nekoliko</a:t>
            </a:r>
            <a:r>
              <a:rPr lang="en-US" sz="2400" b="0" i="0" u="none" strike="noStrike" baseline="0" dirty="0">
                <a:latin typeface="NimbusRomNo9L-Regu"/>
              </a:rPr>
              <a:t> </a:t>
            </a:r>
            <a:r>
              <a:rPr lang="en-US" sz="2400" b="0" i="0" u="none" strike="noStrike" baseline="0" dirty="0" err="1">
                <a:latin typeface="NimbusRomNo9L-Regu"/>
              </a:rPr>
              <a:t>nanometara</a:t>
            </a:r>
            <a:r>
              <a:rPr lang="hr-HR" sz="2400" dirty="0">
                <a:latin typeface="NimbusRomNo9L-Regu"/>
              </a:rPr>
              <a:t>, </a:t>
            </a:r>
            <a:r>
              <a:rPr lang="en-US" sz="2400" b="0" i="0" u="none" strike="noStrike" baseline="0" dirty="0">
                <a:latin typeface="NimbusRomNo9L-Regu"/>
              </a:rPr>
              <a:t>s</a:t>
            </a:r>
            <a:r>
              <a:rPr lang="hr-HR" sz="2400" dirty="0">
                <a:latin typeface="NimbusRomNo9L-Regu"/>
              </a:rPr>
              <a:t> </a:t>
            </a:r>
            <a:r>
              <a:rPr lang="pl-PL" sz="2400" b="0" i="0" u="none" strike="noStrike" baseline="0" dirty="0">
                <a:latin typeface="NimbusRomNo9L-Regu"/>
              </a:rPr>
              <a:t>obzirom na iznos i smjer interakcije </a:t>
            </a:r>
            <a:r>
              <a:rPr lang="en-US" sz="2400" b="0" i="0" u="none" strike="noStrike" baseline="0" dirty="0" err="1">
                <a:latin typeface="NimbusRomNo9L-Regu"/>
              </a:rPr>
              <a:t>mijenja</a:t>
            </a:r>
            <a:r>
              <a:rPr lang="en-US" sz="2400" b="0" i="0" u="none" strike="noStrike" baseline="0" dirty="0">
                <a:latin typeface="NimbusRomNo9L-Regu"/>
              </a:rPr>
              <a:t> </a:t>
            </a:r>
            <a:r>
              <a:rPr lang="en-US" sz="2400" b="0" i="0" u="none" strike="noStrike" baseline="0" dirty="0" err="1">
                <a:latin typeface="NimbusRomNo9L-Regu"/>
              </a:rPr>
              <a:t>frekvenciju</a:t>
            </a:r>
            <a:r>
              <a:rPr lang="hr-HR" sz="2400" dirty="0">
                <a:latin typeface="NimbusRomNo9L-Regu"/>
              </a:rPr>
              <a:t> </a:t>
            </a:r>
            <a:r>
              <a:rPr lang="en-US" sz="2400" b="0" i="0" u="none" strike="noStrike" baseline="0" dirty="0" err="1">
                <a:latin typeface="NimbusRomNo9L-Regu"/>
              </a:rPr>
              <a:t>titranja</a:t>
            </a:r>
            <a:r>
              <a:rPr lang="hr-HR" sz="2400" b="0" i="0" u="none" strike="noStrike" baseline="0" dirty="0">
                <a:latin typeface="NimbusRomNo9L-Regu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dirty="0">
                <a:latin typeface="NimbusRomNo9L-Regu"/>
              </a:rPr>
              <a:t>Povratnu petlju stvara laserska zraka odbijena vrhu konzole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dirty="0"/>
              <a:t>Načini rada: kontaktni, </a:t>
            </a:r>
            <a:r>
              <a:rPr lang="hr-HR" sz="2400" dirty="0" err="1"/>
              <a:t>nekontaktni</a:t>
            </a:r>
            <a:r>
              <a:rPr lang="hr-HR" sz="2400" dirty="0"/>
              <a:t> i „</a:t>
            </a:r>
            <a:r>
              <a:rPr lang="hr-HR" sz="2400" dirty="0" err="1"/>
              <a:t>tapping</a:t>
            </a:r>
            <a:r>
              <a:rPr lang="hr-HR" sz="2400" dirty="0"/>
              <a:t>”.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43872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BDEB3C5-EA6D-750C-581F-B937F3DED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2800" b="0" i="0" u="none" strike="noStrike" baseline="0" dirty="0">
                <a:latin typeface="NimbusRomNo9L-Regu"/>
              </a:rPr>
              <a:t>Skenirajući elektronski mikroskop (eng.</a:t>
            </a:r>
            <a:br>
              <a:rPr lang="pl-PL" sz="2800" b="0" i="0" u="none" strike="noStrike" baseline="0" dirty="0">
                <a:latin typeface="NimbusRomNo9L-Regu"/>
              </a:rPr>
            </a:br>
            <a:r>
              <a:rPr lang="en-US" sz="2800" b="0" i="1" u="none" strike="noStrike" baseline="0" dirty="0">
                <a:latin typeface="NimbusRomNo9L-ReguItal"/>
              </a:rPr>
              <a:t>scanning electron microscope</a:t>
            </a:r>
            <a:r>
              <a:rPr lang="en-US" sz="2800" b="0" i="0" u="none" strike="noStrike" baseline="0" dirty="0">
                <a:latin typeface="NimbusRomNo9L-Regu"/>
              </a:rPr>
              <a:t>, SEM)</a:t>
            </a:r>
            <a:endParaRPr lang="en-US" sz="2800" dirty="0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E591DEAC-1CA9-6474-4C64-579B83FA354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BR" sz="2400" b="0" i="0" u="none" strike="noStrike" baseline="0" dirty="0">
                <a:latin typeface="NimbusRomNo9L-Regu"/>
              </a:rPr>
              <a:t>Temeljni princip rada</a:t>
            </a:r>
            <a:r>
              <a:rPr lang="hr-HR" sz="2400" b="0" i="0" u="none" strike="noStrike" baseline="0" dirty="0">
                <a:latin typeface="NimbusRomNo9L-Regu"/>
              </a:rPr>
              <a:t>: </a:t>
            </a:r>
            <a:r>
              <a:rPr lang="en-US" sz="2400" b="0" i="0" u="none" strike="noStrike" baseline="0" dirty="0" err="1">
                <a:latin typeface="NimbusRomNo9L-Regu"/>
              </a:rPr>
              <a:t>snop</a:t>
            </a:r>
            <a:r>
              <a:rPr lang="en-US" sz="2400" b="0" i="0" u="none" strike="noStrike" baseline="0" dirty="0">
                <a:latin typeface="NimbusRomNo9L-Regu"/>
              </a:rPr>
              <a:t> </a:t>
            </a:r>
            <a:r>
              <a:rPr lang="en-US" sz="2400" b="0" i="0" u="none" strike="noStrike" baseline="0" dirty="0" err="1">
                <a:latin typeface="NimbusRomNo9L-Regu"/>
              </a:rPr>
              <a:t>ubrzanih</a:t>
            </a:r>
            <a:r>
              <a:rPr lang="en-US" sz="2400" b="0" i="0" u="none" strike="noStrike" baseline="0" dirty="0">
                <a:latin typeface="NimbusRomNo9L-Regu"/>
              </a:rPr>
              <a:t> </a:t>
            </a:r>
            <a:r>
              <a:rPr lang="en-US" sz="2400" b="0" i="0" u="none" strike="noStrike" baseline="0" dirty="0" err="1">
                <a:latin typeface="NimbusRomNo9L-Regu"/>
              </a:rPr>
              <a:t>elektrona</a:t>
            </a:r>
            <a:r>
              <a:rPr lang="hr-HR" sz="2400" b="0" i="0" u="none" strike="noStrike" baseline="0" dirty="0">
                <a:latin typeface="NimbusRomNo9L-Regu"/>
              </a:rPr>
              <a:t> </a:t>
            </a:r>
            <a:r>
              <a:rPr lang="hr-HR" sz="2400" b="0" i="0" u="none" strike="noStrike" baseline="0" dirty="0" err="1">
                <a:latin typeface="NimbusRomNo9L-Regu"/>
              </a:rPr>
              <a:t>koriati</a:t>
            </a:r>
            <a:r>
              <a:rPr lang="hr-HR" sz="2400" b="0" i="0" u="none" strike="noStrike" baseline="0" dirty="0">
                <a:latin typeface="NimbusRomNo9L-Regu"/>
              </a:rPr>
              <a:t> se</a:t>
            </a:r>
            <a:r>
              <a:rPr lang="en-US" sz="2400" b="0" i="0" u="none" strike="noStrike" baseline="0" dirty="0">
                <a:latin typeface="NimbusRomNo9L-Regu"/>
              </a:rPr>
              <a:t> za </a:t>
            </a:r>
            <a:r>
              <a:rPr lang="en-US" sz="2400" b="0" i="0" u="none" strike="noStrike" baseline="0" dirty="0" err="1">
                <a:latin typeface="NimbusRomNo9L-Regu"/>
              </a:rPr>
              <a:t>skenir</a:t>
            </a:r>
            <a:r>
              <a:rPr lang="hr-HR" sz="2400" b="0" i="0" u="none" strike="noStrike" baseline="0" dirty="0">
                <a:latin typeface="NimbusRomNo9L-Regu"/>
              </a:rPr>
              <a:t>a</a:t>
            </a:r>
            <a:r>
              <a:rPr lang="en-US" sz="2400" b="0" i="0" u="none" strike="noStrike" baseline="0" dirty="0" err="1">
                <a:latin typeface="NimbusRomNo9L-Regu"/>
              </a:rPr>
              <a:t>nje</a:t>
            </a:r>
            <a:r>
              <a:rPr lang="en-US" sz="2400" b="0" i="0" u="none" strike="noStrike" baseline="0" dirty="0">
                <a:latin typeface="NimbusRomNo9L-Regu"/>
              </a:rPr>
              <a:t> </a:t>
            </a:r>
            <a:r>
              <a:rPr lang="en-US" sz="2400" b="0" i="0" u="none" strike="noStrike" baseline="0" dirty="0" err="1">
                <a:latin typeface="NimbusRomNo9L-Regu"/>
              </a:rPr>
              <a:t>površine</a:t>
            </a:r>
            <a:r>
              <a:rPr lang="en-US" sz="2400" b="0" i="0" u="none" strike="noStrike" baseline="0" dirty="0">
                <a:latin typeface="NimbusRomNo9L-Regu"/>
              </a:rPr>
              <a:t> </a:t>
            </a:r>
            <a:r>
              <a:rPr lang="en-US" sz="2400" b="0" i="0" u="none" strike="noStrike" baseline="0" dirty="0" err="1">
                <a:latin typeface="NimbusRomNo9L-Regu"/>
              </a:rPr>
              <a:t>uzorka</a:t>
            </a:r>
            <a:r>
              <a:rPr lang="en-US" sz="2400" b="0" i="0" u="none" strike="noStrike" baseline="0" dirty="0">
                <a:latin typeface="NimbusRomNo9L-Regu"/>
              </a:rPr>
              <a:t>.</a:t>
            </a:r>
            <a:endParaRPr lang="hr-HR" sz="2400" b="0" i="0" u="none" strike="noStrike" baseline="0" dirty="0">
              <a:latin typeface="NimbusRomNo9L-Regu"/>
            </a:endParaRPr>
          </a:p>
          <a:p>
            <a:pPr algn="l"/>
            <a:endParaRPr lang="hr-HR" sz="2400" dirty="0">
              <a:latin typeface="NimbusRomNo9L-Regu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l-PL" sz="2400" b="0" i="0" u="none" strike="noStrike" baseline="0" dirty="0">
                <a:latin typeface="NimbusRomNo9L-Regu"/>
              </a:rPr>
              <a:t>Svrha:  karakterizacija površinskih struktura </a:t>
            </a:r>
            <a:r>
              <a:rPr lang="en-US" sz="2400" b="0" i="0" u="none" strike="noStrike" baseline="0" dirty="0" err="1">
                <a:latin typeface="NimbusRomNo9L-Regu"/>
              </a:rPr>
              <a:t>na</a:t>
            </a:r>
            <a:r>
              <a:rPr lang="en-US" sz="2400" b="0" i="0" u="none" strike="noStrike" baseline="0" dirty="0">
                <a:latin typeface="NimbusRomNo9L-Regu"/>
              </a:rPr>
              <a:t> </a:t>
            </a:r>
            <a:r>
              <a:rPr lang="en-US" sz="2400" b="0" i="0" u="none" strike="noStrike" baseline="0" dirty="0" err="1">
                <a:latin typeface="NimbusRomNo9L-Regu"/>
              </a:rPr>
              <a:t>nanoskali</a:t>
            </a:r>
            <a:r>
              <a:rPr lang="en-US" sz="2400" b="0" i="0" u="none" strike="noStrike" baseline="0" dirty="0">
                <a:latin typeface="NimbusRomNo9L-Regu"/>
              </a:rPr>
              <a:t>.</a:t>
            </a:r>
            <a:endParaRPr lang="en-US" sz="2400" dirty="0"/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BF3ECBCE-4494-CDE7-62F0-E3CF570D2A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57200"/>
            <a:ext cx="5019675" cy="582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7984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896CFE8-652B-57D9-179D-EC9548639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hr-HR" sz="2800" b="0" i="0" u="none" strike="noStrike" baseline="0" dirty="0">
                <a:latin typeface="NimbusRomNo9L-Regu"/>
              </a:rPr>
              <a:t>T</a:t>
            </a:r>
            <a:r>
              <a:rPr lang="en-US" sz="2800" b="0" i="0" u="none" strike="noStrike" baseline="0" dirty="0" err="1">
                <a:latin typeface="NimbusRomNo9L-Regu"/>
              </a:rPr>
              <a:t>ipov</a:t>
            </a:r>
            <a:r>
              <a:rPr lang="hr-HR" sz="2800" b="0" i="0" u="none" strike="noStrike" baseline="0" dirty="0">
                <a:latin typeface="NimbusRomNo9L-Regu"/>
              </a:rPr>
              <a:t>i</a:t>
            </a:r>
            <a:br>
              <a:rPr lang="en-US" sz="2800" b="0" i="0" u="none" strike="noStrike" baseline="0" dirty="0">
                <a:latin typeface="NimbusRomNo9L-Regu"/>
              </a:rPr>
            </a:br>
            <a:r>
              <a:rPr lang="en-US" sz="2800" b="0" i="0" u="none" strike="noStrike" baseline="0" dirty="0" err="1">
                <a:latin typeface="NimbusRomNo9L-Regu"/>
              </a:rPr>
              <a:t>raspršenja</a:t>
            </a:r>
            <a:r>
              <a:rPr lang="en-US" sz="2800" b="0" i="0" u="none" strike="noStrike" baseline="0" dirty="0">
                <a:latin typeface="NimbusRomNo9L-Regu"/>
              </a:rPr>
              <a:t> </a:t>
            </a:r>
            <a:r>
              <a:rPr lang="en-US" sz="2800" b="0" i="0" u="none" strike="noStrike" baseline="0" dirty="0" err="1">
                <a:latin typeface="NimbusRomNo9L-Regu"/>
              </a:rPr>
              <a:t>elektronske</a:t>
            </a:r>
            <a:r>
              <a:rPr lang="en-US" sz="2800" b="0" i="0" u="none" strike="noStrike" baseline="0" dirty="0">
                <a:latin typeface="NimbusRomNo9L-Regu"/>
              </a:rPr>
              <a:t> </a:t>
            </a:r>
            <a:r>
              <a:rPr lang="en-US" sz="2800" b="0" i="0" u="none" strike="noStrike" baseline="0" dirty="0" err="1">
                <a:latin typeface="NimbusRomNo9L-Regu"/>
              </a:rPr>
              <a:t>zrake</a:t>
            </a:r>
            <a:r>
              <a:rPr lang="hr-HR" sz="2800" b="0" i="0" u="none" strike="noStrike" baseline="0" dirty="0">
                <a:latin typeface="NimbusRomNo9L-Regu"/>
              </a:rPr>
              <a:t> na uzorku:</a:t>
            </a:r>
            <a:endParaRPr lang="en-US" sz="2800" dirty="0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6A7B96D7-A461-B8CB-9810-E47BAD5A0BE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0" i="0" u="none" strike="noStrike" baseline="0" dirty="0" err="1">
                <a:latin typeface="NimbusRomNo9L-Regu"/>
              </a:rPr>
              <a:t>Sekundarni</a:t>
            </a:r>
            <a:r>
              <a:rPr lang="en-US" sz="2400" b="0" i="0" u="none" strike="noStrike" baseline="0" dirty="0">
                <a:latin typeface="NimbusRomNo9L-Regu"/>
              </a:rPr>
              <a:t> </a:t>
            </a:r>
            <a:r>
              <a:rPr lang="en-US" sz="2400" b="0" i="0" u="none" strike="noStrike" baseline="0" dirty="0" err="1">
                <a:latin typeface="NimbusRomNo9L-Regu"/>
              </a:rPr>
              <a:t>elektroni</a:t>
            </a:r>
            <a:endParaRPr lang="hr-HR" sz="2400" b="0" i="0" u="none" strike="noStrike" baseline="0" dirty="0">
              <a:latin typeface="NimbusRomNo9L-Regu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 sz="2400" b="0" i="0" u="none" strike="noStrike" baseline="0" dirty="0" err="1">
                <a:latin typeface="NimbusRomNo9L-Regu"/>
              </a:rPr>
              <a:t>Povratno</a:t>
            </a:r>
            <a:r>
              <a:rPr lang="it-IT" sz="2400" b="0" i="0" u="none" strike="noStrike" baseline="0" dirty="0">
                <a:latin typeface="NimbusRomNo9L-Regu"/>
              </a:rPr>
              <a:t> </a:t>
            </a:r>
            <a:r>
              <a:rPr lang="it-IT" sz="2400" b="0" i="0" u="none" strike="noStrike" baseline="0" dirty="0" err="1">
                <a:latin typeface="NimbusRomNo9L-Regu"/>
              </a:rPr>
              <a:t>raspršeni</a:t>
            </a:r>
            <a:r>
              <a:rPr lang="it-IT" sz="2400" b="0" i="0" u="none" strike="noStrike" baseline="0" dirty="0">
                <a:latin typeface="NimbusRomNo9L-Regu"/>
              </a:rPr>
              <a:t> </a:t>
            </a:r>
            <a:r>
              <a:rPr lang="it-IT" sz="2400" b="0" i="0" u="none" strike="noStrike" baseline="0" dirty="0" err="1">
                <a:latin typeface="NimbusRomNo9L-Regu"/>
              </a:rPr>
              <a:t>elektroni</a:t>
            </a:r>
            <a:r>
              <a:rPr lang="it-IT" sz="2400" b="0" i="0" u="none" strike="noStrike" baseline="0" dirty="0">
                <a:latin typeface="NimbusRomNo9L-Regu"/>
              </a:rPr>
              <a:t> (</a:t>
            </a:r>
            <a:r>
              <a:rPr lang="it-IT" sz="2400" b="0" i="0" u="none" strike="noStrike" baseline="0" dirty="0" err="1">
                <a:latin typeface="NimbusRomNo9L-Regu"/>
              </a:rPr>
              <a:t>eng</a:t>
            </a:r>
            <a:r>
              <a:rPr lang="it-IT" sz="2400" b="0" i="0" u="none" strike="noStrike" baseline="0" dirty="0">
                <a:latin typeface="NimbusRomNo9L-Regu"/>
              </a:rPr>
              <a:t>. </a:t>
            </a:r>
            <a:r>
              <a:rPr lang="it-IT" sz="2400" b="0" i="0" u="none" strike="noStrike" baseline="0" dirty="0">
                <a:latin typeface="NimbusRomNo9L-ReguItal"/>
              </a:rPr>
              <a:t>back-</a:t>
            </a:r>
            <a:r>
              <a:rPr lang="it-IT" sz="2400" b="0" i="0" u="none" strike="noStrike" baseline="0" dirty="0" err="1">
                <a:latin typeface="NimbusRomNo9L-ReguItal"/>
              </a:rPr>
              <a:t>scattered</a:t>
            </a:r>
            <a:r>
              <a:rPr lang="hr-HR" sz="2400" dirty="0">
                <a:latin typeface="NimbusRomNo9L-ReguItal"/>
              </a:rPr>
              <a:t> </a:t>
            </a:r>
            <a:r>
              <a:rPr lang="en-US" sz="2400" b="0" i="0" u="none" strike="noStrike" baseline="0" dirty="0">
                <a:latin typeface="NimbusRomNo9L-ReguItal"/>
              </a:rPr>
              <a:t>electrons</a:t>
            </a:r>
            <a:r>
              <a:rPr lang="en-US" sz="2400" b="0" i="0" u="none" strike="noStrike" baseline="0" dirty="0">
                <a:latin typeface="NimbusRomNo9L-Regu"/>
              </a:rPr>
              <a:t>, BSE)</a:t>
            </a:r>
            <a:endParaRPr lang="hr-HR" sz="2400" b="0" i="0" u="none" strike="noStrike" baseline="0" dirty="0">
              <a:latin typeface="NimbusRomNo9L-Regu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b="0" i="0" u="none" strike="noStrike" baseline="0" dirty="0" err="1">
                <a:latin typeface="NimbusRomNo9L-Regu"/>
              </a:rPr>
              <a:t>Zaustavno</a:t>
            </a:r>
            <a:r>
              <a:rPr lang="en-US" sz="2400" b="0" i="0" u="none" strike="noStrike" baseline="0" dirty="0">
                <a:latin typeface="NimbusRomNo9L-Regu"/>
              </a:rPr>
              <a:t> </a:t>
            </a:r>
            <a:r>
              <a:rPr lang="en-US" sz="2400" b="0" i="0" u="none" strike="noStrike" baseline="0" dirty="0" err="1">
                <a:latin typeface="NimbusRomNo9L-Regu"/>
              </a:rPr>
              <a:t>zra</a:t>
            </a:r>
            <a:r>
              <a:rPr lang="hr-HR" sz="2400" b="0" i="0" u="none" strike="noStrike" baseline="0" dirty="0">
                <a:latin typeface="NimbusRomNo9L-Regu"/>
              </a:rPr>
              <a:t>č</a:t>
            </a:r>
            <a:r>
              <a:rPr lang="en-US" sz="2400" b="0" i="0" u="none" strike="noStrike" baseline="0" dirty="0" err="1">
                <a:latin typeface="NimbusRomNo9L-Regu"/>
              </a:rPr>
              <a:t>enje</a:t>
            </a:r>
            <a:r>
              <a:rPr lang="en-US" sz="2400" b="0" i="0" u="none" strike="noStrike" baseline="0" dirty="0">
                <a:latin typeface="NimbusRomNo9L-Regu"/>
              </a:rPr>
              <a:t> (Bremsstrahlung)</a:t>
            </a:r>
            <a:endParaRPr lang="hr-HR" sz="2400" b="0" i="0" u="none" strike="noStrike" baseline="0" dirty="0">
              <a:latin typeface="NimbusRomNo9L-Regu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b="0" i="0" u="none" strike="noStrike" baseline="0" dirty="0" err="1">
                <a:latin typeface="NimbusRomNo9L-Regu"/>
              </a:rPr>
              <a:t>Emisija</a:t>
            </a:r>
            <a:r>
              <a:rPr lang="en-US" sz="2400" b="0" i="0" u="none" strike="noStrike" baseline="0" dirty="0">
                <a:latin typeface="NimbusRomNo9L-Regu"/>
              </a:rPr>
              <a:t> </a:t>
            </a:r>
            <a:r>
              <a:rPr lang="en-US" sz="2400" b="0" i="0" u="none" strike="noStrike" baseline="0" dirty="0" err="1">
                <a:latin typeface="NimbusRomNo9L-Regu"/>
              </a:rPr>
              <a:t>karakteristi</a:t>
            </a:r>
            <a:r>
              <a:rPr lang="hr-HR" sz="2400" b="0" i="0" u="none" strike="noStrike" baseline="0" dirty="0">
                <a:latin typeface="NimbusRomNo9L-Regu"/>
              </a:rPr>
              <a:t>č</a:t>
            </a:r>
            <a:r>
              <a:rPr lang="en-US" sz="2400" b="0" i="0" u="none" strike="noStrike" baseline="0" dirty="0" err="1">
                <a:latin typeface="NimbusRomNo9L-Regu"/>
              </a:rPr>
              <a:t>nih</a:t>
            </a:r>
            <a:r>
              <a:rPr lang="en-US" sz="2400" b="0" i="0" u="none" strike="noStrike" baseline="0" dirty="0">
                <a:latin typeface="NimbusRomNo9L-Regu"/>
              </a:rPr>
              <a:t> X-</a:t>
            </a:r>
            <a:r>
              <a:rPr lang="en-US" sz="2400" b="0" i="0" u="none" strike="noStrike" baseline="0" dirty="0" err="1">
                <a:latin typeface="NimbusRomNo9L-Regu"/>
              </a:rPr>
              <a:t>zraka</a:t>
            </a:r>
            <a:endParaRPr lang="en-US" sz="2400" dirty="0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A648CBAE-7F1D-13C7-A8FC-BFAC79CAE6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006" y="1694402"/>
            <a:ext cx="6792458" cy="3469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41500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1224</Words>
  <Application>Microsoft Office PowerPoint</Application>
  <PresentationFormat>Široki zaslon</PresentationFormat>
  <Paragraphs>98</Paragraphs>
  <Slides>21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14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21</vt:i4>
      </vt:variant>
    </vt:vector>
  </HeadingPairs>
  <TitlesOfParts>
    <vt:vector size="36" baseType="lpstr">
      <vt:lpstr>Arial</vt:lpstr>
      <vt:lpstr>Calibri</vt:lpstr>
      <vt:lpstr>Calibri Light</vt:lpstr>
      <vt:lpstr>Cambria Math</vt:lpstr>
      <vt:lpstr>CMMI10</vt:lpstr>
      <vt:lpstr>CMR10</vt:lpstr>
      <vt:lpstr>CMSY10</vt:lpstr>
      <vt:lpstr>NimbusRomNo9L-Medi</vt:lpstr>
      <vt:lpstr>NimbusRomNo9L-Regu</vt:lpstr>
      <vt:lpstr>NimbusRomNo9L-ReguItal</vt:lpstr>
      <vt:lpstr>SFTT0900</vt:lpstr>
      <vt:lpstr>StandardSymL-Slant_167</vt:lpstr>
      <vt:lpstr>Times New Roman</vt:lpstr>
      <vt:lpstr>Wingdings</vt:lpstr>
      <vt:lpstr>Tema sustava Office</vt:lpstr>
      <vt:lpstr>Karakterizacija novih slojevitih materijala (MPX3) površinski osjetljivim eksperimentalnim metodama</vt:lpstr>
      <vt:lpstr>Uvod</vt:lpstr>
      <vt:lpstr>Kristalna struktura CoPS3 </vt:lpstr>
      <vt:lpstr>PowerPoint prezentacija</vt:lpstr>
      <vt:lpstr>Sinteza CoPS3 uzorka</vt:lpstr>
      <vt:lpstr>Eksperimentalne metode</vt:lpstr>
      <vt:lpstr>Mikroskop atomskih sila (eng. atomic force microscope, AFM)</vt:lpstr>
      <vt:lpstr>Skenirajući elektronski mikroskop (eng. scanning electron microscope, SEM)</vt:lpstr>
      <vt:lpstr>Tipovi raspršenja elektronske zrake na uzorku:</vt:lpstr>
      <vt:lpstr>Ramanova spektroskopija  </vt:lpstr>
      <vt:lpstr>Analiza rezultata</vt:lpstr>
      <vt:lpstr>AFM</vt:lpstr>
      <vt:lpstr>SEM i EDS područje A</vt:lpstr>
      <vt:lpstr>SEM i EDS područje B</vt:lpstr>
      <vt:lpstr>EDS spektar dobiven na uzorku</vt:lpstr>
      <vt:lpstr>Stehiometriski podatci dobiveni EDS metodom</vt:lpstr>
      <vt:lpstr>Ramanova spektroskopija</vt:lpstr>
      <vt:lpstr>PowerPoint prezentacija</vt:lpstr>
      <vt:lpstr>Analiza signala: Lorentz fit</vt:lpstr>
      <vt:lpstr>Zaključak</vt:lpstr>
      <vt:lpstr>Izvori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Lucija Malkoč</dc:creator>
  <cp:lastModifiedBy>Lucija Malkoč</cp:lastModifiedBy>
  <cp:revision>7</cp:revision>
  <dcterms:created xsi:type="dcterms:W3CDTF">2025-01-23T10:05:56Z</dcterms:created>
  <dcterms:modified xsi:type="dcterms:W3CDTF">2025-01-26T15:55:15Z</dcterms:modified>
</cp:coreProperties>
</file>