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7" r:id="rId19"/>
    <p:sldId id="271" r:id="rId20"/>
    <p:sldId id="272" r:id="rId21"/>
    <p:sldId id="273" r:id="rId22"/>
    <p:sldId id="274" r:id="rId23"/>
    <p:sldId id="279" r:id="rId24"/>
    <p:sldId id="281" r:id="rId25"/>
    <p:sldId id="280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056-FA12-4F01-BDDC-4DCC2C3F1AC4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845D-E6C3-4859-B2FA-B1760B2D9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95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845D-E6C3-4859-B2FA-B1760B2D96D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277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845D-E6C3-4859-B2FA-B1760B2D96D4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22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Kabel, nagnutost diode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845D-E6C3-4859-B2FA-B1760B2D96D4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32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B42E3-D880-6379-5603-2250B447A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FF07CF-E7BC-DF9C-EDEF-D63ABB6C7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B6E897-6190-E554-82B8-9957B832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681DDA-0348-9A04-2523-1E0D574B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75C3FF-D0BD-1873-4880-D15CD5F8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44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377309-D89D-84AC-6936-304E4962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1F849AC-4CB9-C622-6E54-C7BACBEF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34A723-6AED-DCEA-D7AA-DDB74AD6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C9225C-06C4-3A64-4F1D-98230E96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742FD6-5440-383C-C871-00121C0A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A5040E8-D745-C04C-DA4C-97E3814D9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735FF50-F685-024A-2074-43E5AD60E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83C576-12E6-DE1E-1858-60B3C459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C94760-BBB9-5BBE-869B-D0A9EC5E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AECA15-C81F-F2A2-8E82-0B33F8BB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0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1ACBD0-E928-4FDD-2D86-7BE119AC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9A76B3-39F9-530D-C638-E43940666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BAD1F4-B800-146E-BA27-2D6BBD58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5C5D32-0D03-C246-F02F-65285137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1EEA3A-F42D-26A9-9042-91F91CD2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6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A65DDC-E2E9-3127-A072-2060D0D5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39F58D3-19ED-5F84-E3E3-EAFA9F1A4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06D924-0051-16ED-C7D7-12119A0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6EDCC9-5F96-D3E2-C5B9-791D045D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04D11A-E12B-DDCE-A4E5-2B1C674C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B2F71-535F-D6C0-40C1-7FEB8C38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FC9784-AF14-0377-36C9-CD6F53DEE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6B8777E-AFB8-9B4B-5873-C1701D6A2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39C020-DF29-DC94-6347-56F9C27B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5DB97F3-3D42-8036-10F5-E03B8E52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74C296-7EEB-913F-1911-770B9974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7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DCBE0-66A0-797F-D2CC-87600A3A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03FAEF-8E4E-8C2C-7DE9-D0D86E37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CF7B757-1C55-9037-C4A1-8E720C549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98E2A71-0E01-74DC-9CB9-124B532BC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986E82-142A-2F51-C0A7-6502E469B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EEB542B-B88C-4698-5D4B-B79F02EB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276802-AED5-510D-FBC0-CBBCE24D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A8F31ED-6D0B-6FCD-A435-0F18C37A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95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358529-6AAA-C820-6975-25EC9E21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F08DC56-CE11-4EA9-7593-AAFC6DE1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38ECF3D-478B-2AE1-7E97-3F2BFAED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1E612F1-98FF-D1C9-0329-5E0FCC38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71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DFA6BC8-4885-3643-AF63-A8FB9352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93A9338-2DD8-AF39-C15F-4B778BF6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9388DA-1178-FBE0-7896-18EBA2F7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25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4CCD70-7D6A-281C-91CF-0ABDC27C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AD2B71-944B-60D6-1915-235C1389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263DC0-C74F-A9A8-A6D0-E512A7567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8043200-F092-A632-28B0-65D7990E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002DB18-4182-E844-0C49-0ED5F827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825606-B452-3AAC-C6B4-D7BAA7B3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14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D8C7D7-92A1-D7EF-8442-6C0FEDFA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BDA50A2-3BC5-13FB-08DF-93F8927FB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824F18-DD61-B2C1-9794-4823B0E2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05746B-D742-6ED0-FABF-D22AB39A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217AA80-2189-CD2C-9476-0BDBB79C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8AC5426-01B9-0B09-BE0E-0B45A5CC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6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6F81CD7-30C5-EC1A-6357-CCE5E7C5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75E6AA-3245-47CA-1B68-29DC0B40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F994A5-45C9-4955-A072-BFE0C8A4C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C482C-2363-4AB8-9B9D-AF20AB354FC9}" type="datetimeFigureOut">
              <a:rPr lang="hr-HR" smtClean="0"/>
              <a:t>25.1.2025.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CE9BDD-7E27-68A1-6315-0D5C4AF01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EA0AF0-9900-5B13-5B35-654FE1F18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8A934-5F51-46E9-BE52-1D2D041603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9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ICMTS48187.2020.9107933" TargetMode="External"/><Relationship Id="rId7" Type="http://schemas.openxmlformats.org/officeDocument/2006/relationships/hyperlink" Target="https://denso-x.com/stories/how-lidar-technology-is-shaping-our-lives/" TargetMode="External"/><Relationship Id="rId2" Type="http://schemas.openxmlformats.org/officeDocument/2006/relationships/hyperlink" Target="https://doi.org/10.1002/qute.2020001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ntec-eo.com/blog/spot-size-of-laser-beam" TargetMode="External"/><Relationship Id="rId5" Type="http://schemas.openxmlformats.org/officeDocument/2006/relationships/hyperlink" Target="https://www.politesi.polimi.it/retrieve/b0b19da2-0788-434f-8313-4264bffda739/la%20tesina%20revised-converted.pdf" TargetMode="External"/><Relationship Id="rId4" Type="http://schemas.openxmlformats.org/officeDocument/2006/relationships/hyperlink" Target="https://doi.org/10.23919/mipro.2019.875700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517366-CA95-CF28-C5CD-27EF19AB2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Površinska raspodjela učinkovitosti detekcije malog broja fotona kod dioda s </a:t>
            </a:r>
            <a:r>
              <a:rPr lang="hr-H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lavinskom</a:t>
            </a:r>
            <a:r>
              <a:rPr lang="hr-H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multiplikacijom</a:t>
            </a:r>
            <a:endParaRPr lang="hr-HR" sz="4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E4D951-A29B-E70C-BC1B-EF92966583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Marijan Matković</a:t>
            </a:r>
            <a:endParaRPr lang="hr-HR" sz="23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Fizički odsjek, Prirodoslovno-matematički fakultet, Sveučilište u Zagrebu,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Bijenička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32, 10000 Zagreb, 24.siječnja 2025.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Mentor: dr. sc. Tihomir Knežević</a:t>
            </a:r>
            <a:endParaRPr lang="hr-HR" sz="2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 Ruđer Bošković,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Bijenička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54, 10000 Zagreb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729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3C0074-9A3D-2B86-21DE-D53B630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Knife-edge</a:t>
            </a:r>
            <a:r>
              <a:rPr lang="hr-HR" dirty="0"/>
              <a:t> metoda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20E49C4-280D-63D6-24A3-94B38B136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r-HR" sz="3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hr-HR" sz="3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r-H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hr-H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r-HR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hr-HR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erf</m:t>
                            </m:r>
                          </m:fName>
                          <m:e>
                            <m:d>
                              <m:dPr>
                                <m:ctrlPr>
                                  <a:rPr lang="hr-HR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r-HR" sz="3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hr-HR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hr-HR" sz="38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3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3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hr-HR" sz="38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hr-HR" sz="3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r>
                                      <a:rPr lang="hr-HR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hr-HR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hr-H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r-H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hr-HR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endParaRPr lang="hr-HR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Iterativna metoda</a:t>
                </a:r>
              </a:p>
              <a:p>
                <a:endParaRPr lang="hr-HR" sz="3800" dirty="0">
                  <a:latin typeface="Times New Roman" panose="02020603050405020304" pitchFamily="18" charset="0"/>
                </a:endParaRPr>
              </a:p>
              <a:p>
                <a:r>
                  <a:rPr lang="hr-HR" dirty="0">
                    <a:latin typeface="Times New Roman" panose="02020603050405020304" pitchFamily="18" charset="0"/>
                  </a:rPr>
                  <a:t>Daljnje korištenje dobivenog rezultata</a:t>
                </a:r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20E49C4-280D-63D6-24A3-94B38B136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AAE62625-C2CC-4881-29E4-BBACA3F0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351" y="2445488"/>
            <a:ext cx="5056995" cy="22629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2692EE6-5EB9-5445-643A-5C8DE72F4631}"/>
              </a:ext>
            </a:extLst>
          </p:cNvPr>
          <p:cNvSpPr txBox="1"/>
          <p:nvPr/>
        </p:nvSpPr>
        <p:spPr>
          <a:xfrm>
            <a:off x="7454099" y="4805106"/>
            <a:ext cx="368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5 Ilustracija laserskog snopa</a:t>
            </a:r>
          </a:p>
          <a:p>
            <a:r>
              <a:rPr lang="hr-HR" sz="1400" dirty="0"/>
              <a:t>Preuzeto iz [7]</a:t>
            </a:r>
          </a:p>
        </p:txBody>
      </p:sp>
    </p:spTree>
    <p:extLst>
      <p:ext uri="{BB962C8B-B14F-4D97-AF65-F5344CB8AC3E}">
        <p14:creationId xmlns:p14="http://schemas.microsoft.com/office/powerpoint/2010/main" val="45865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A94973-03DB-24BD-5CD3-0DAD4AB9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Površinska raspodjela detekcije fotona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1B4065-63A3-B5F1-7342-A9284CAFF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Motivacija</a:t>
            </a:r>
          </a:p>
          <a:p>
            <a:r>
              <a:rPr lang="hr-HR" dirty="0"/>
              <a:t>Potreban laserski snop što manje širine</a:t>
            </a:r>
          </a:p>
          <a:p>
            <a:r>
              <a:rPr lang="hr-HR" dirty="0"/>
              <a:t>Površinska raspodjela jakosti struje</a:t>
            </a:r>
          </a:p>
          <a:p>
            <a:endParaRPr lang="hr-HR" dirty="0"/>
          </a:p>
        </p:txBody>
      </p:sp>
      <p:pic>
        <p:nvPicPr>
          <p:cNvPr id="5" name="Slika 4" descr="Slika na kojoj se prikazuje tama, snimka zaslona, crno, svemir&#10;&#10;Opis je automatski generiran">
            <a:extLst>
              <a:ext uri="{FF2B5EF4-FFF2-40B4-BE49-F238E27FC236}">
                <a16:creationId xmlns:a16="http://schemas.microsoft.com/office/drawing/2014/main" id="{C682FC54-02D8-4633-813D-989BB6D2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794"/>
            <a:ext cx="4580906" cy="2576760"/>
          </a:xfrm>
          <a:prstGeom prst="rect">
            <a:avLst/>
          </a:prstGeom>
        </p:spPr>
      </p:pic>
      <p:pic>
        <p:nvPicPr>
          <p:cNvPr id="7" name="Slika 6" descr="Slika na kojoj se prikazuje tama, crno, svemir, mjesec&#10;&#10;Opis je automatski generiran">
            <a:extLst>
              <a:ext uri="{FF2B5EF4-FFF2-40B4-BE49-F238E27FC236}">
                <a16:creationId xmlns:a16="http://schemas.microsoft.com/office/drawing/2014/main" id="{0FDF04A8-5A34-F35B-F548-5440E7394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94" y="3429000"/>
            <a:ext cx="4580906" cy="257676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C727919-C51A-8D95-26D5-D022E5ED4999}"/>
              </a:ext>
            </a:extLst>
          </p:cNvPr>
          <p:cNvSpPr txBox="1"/>
          <p:nvPr/>
        </p:nvSpPr>
        <p:spPr>
          <a:xfrm>
            <a:off x="838200" y="6176963"/>
            <a:ext cx="424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6 Sjaj </a:t>
            </a:r>
            <a:r>
              <a:rPr lang="hr-HR" sz="1400" dirty="0" err="1"/>
              <a:t>nedefektnog</a:t>
            </a:r>
            <a:r>
              <a:rPr lang="hr-HR" sz="1400" dirty="0"/>
              <a:t> SPAD-a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FF543E1-3414-3275-549F-D54A86114A36}"/>
              </a:ext>
            </a:extLst>
          </p:cNvPr>
          <p:cNvSpPr txBox="1"/>
          <p:nvPr/>
        </p:nvSpPr>
        <p:spPr>
          <a:xfrm>
            <a:off x="7153894" y="6176963"/>
            <a:ext cx="458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7 Sjaj defektnog SPAD-a</a:t>
            </a:r>
          </a:p>
        </p:txBody>
      </p:sp>
    </p:spTree>
    <p:extLst>
      <p:ext uri="{BB962C8B-B14F-4D97-AF65-F5344CB8AC3E}">
        <p14:creationId xmlns:p14="http://schemas.microsoft.com/office/powerpoint/2010/main" val="303909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7D8CEE-D7A8-EFAB-CA3C-D222AA2E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r-HR" dirty="0"/>
              <a:t>Mjerni postav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14A5E5-0E65-9E6D-9636-5D4E0248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numCol="2">
            <a:normAutofit/>
          </a:bodyPr>
          <a:lstStyle/>
          <a:p>
            <a:r>
              <a:rPr lang="hr-HR" dirty="0" err="1"/>
              <a:t>Sondna</a:t>
            </a:r>
            <a:r>
              <a:rPr lang="hr-HR" dirty="0"/>
              <a:t> stanica</a:t>
            </a:r>
          </a:p>
          <a:p>
            <a:endParaRPr lang="hr-HR" dirty="0"/>
          </a:p>
          <a:p>
            <a:r>
              <a:rPr lang="hr-HR" dirty="0"/>
              <a:t>Računalo</a:t>
            </a:r>
            <a:r>
              <a:rPr lang="hr-HR" sz="2000" dirty="0"/>
              <a:t>	</a:t>
            </a:r>
          </a:p>
        </p:txBody>
      </p:sp>
      <p:pic>
        <p:nvPicPr>
          <p:cNvPr id="9" name="Slika 8" descr="Slika na kojoj se prikazuje u dvorani, elektronika, računalo, električno ožičenje&#10;&#10;Opis je automatski generiran">
            <a:extLst>
              <a:ext uri="{FF2B5EF4-FFF2-40B4-BE49-F238E27FC236}">
                <a16:creationId xmlns:a16="http://schemas.microsoft.com/office/drawing/2014/main" id="{6C8932AE-DF06-118E-0FE8-0EEA6C603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6227755" y="892764"/>
            <a:ext cx="4367855" cy="4846404"/>
          </a:xfrm>
          <a:prstGeom prst="rect">
            <a:avLst/>
          </a:prstGeom>
          <a:effectLst/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15A5D5BA-ECE9-E7DE-D244-B394E67535E0}"/>
              </a:ext>
            </a:extLst>
          </p:cNvPr>
          <p:cNvSpPr txBox="1"/>
          <p:nvPr/>
        </p:nvSpPr>
        <p:spPr>
          <a:xfrm>
            <a:off x="6227755" y="5965236"/>
            <a:ext cx="428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8 </a:t>
            </a:r>
            <a:r>
              <a:rPr lang="hr-HR" sz="1400" dirty="0" err="1"/>
              <a:t>Sondna</a:t>
            </a:r>
            <a:r>
              <a:rPr lang="hr-HR" sz="1400" dirty="0"/>
              <a:t> stanica</a:t>
            </a:r>
          </a:p>
        </p:txBody>
      </p:sp>
    </p:spTree>
    <p:extLst>
      <p:ext uri="{BB962C8B-B14F-4D97-AF65-F5344CB8AC3E}">
        <p14:creationId xmlns:p14="http://schemas.microsoft.com/office/powerpoint/2010/main" val="107442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9F79A7-9ADB-7656-793A-1EDC6A6F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r-HR" dirty="0"/>
              <a:t>Mjerni postav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AFFF32-2D71-EB5E-59B3-A80E24BEF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sz="2000" dirty="0"/>
          </a:p>
          <a:p>
            <a:r>
              <a:rPr lang="hr-HR" dirty="0"/>
              <a:t>Laserski postav:</a:t>
            </a:r>
          </a:p>
          <a:p>
            <a:endParaRPr lang="hr-HR" dirty="0"/>
          </a:p>
          <a:p>
            <a:pPr marL="971550" lvl="1" indent="-514350">
              <a:buFont typeface="+mj-lt"/>
              <a:buAutoNum type="arabicPeriod"/>
            </a:pPr>
            <a:r>
              <a:rPr lang="hr-HR" sz="2800" dirty="0"/>
              <a:t>Laser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i="1" dirty="0" err="1"/>
              <a:t>Beam</a:t>
            </a:r>
            <a:r>
              <a:rPr lang="hr-HR" sz="2800" i="1" dirty="0"/>
              <a:t> </a:t>
            </a:r>
            <a:r>
              <a:rPr lang="hr-HR" sz="2800" i="1" dirty="0" err="1"/>
              <a:t>expander</a:t>
            </a:r>
            <a:endParaRPr lang="hr-HR" sz="2800" i="1" dirty="0"/>
          </a:p>
          <a:p>
            <a:pPr marL="971550" lvl="1" indent="-514350">
              <a:buFont typeface="+mj-lt"/>
              <a:buAutoNum type="arabicPeriod"/>
            </a:pPr>
            <a:r>
              <a:rPr lang="hr-HR" sz="2800" dirty="0" err="1"/>
              <a:t>Kolimator</a:t>
            </a:r>
            <a:endParaRPr lang="hr-HR" sz="2800" dirty="0"/>
          </a:p>
          <a:p>
            <a:pPr marL="971550" lvl="1" indent="-514350">
              <a:buFont typeface="+mj-lt"/>
              <a:buAutoNum type="arabicPeriod"/>
            </a:pPr>
            <a:r>
              <a:rPr lang="hr-HR" sz="2800" dirty="0"/>
              <a:t>Leće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dirty="0"/>
              <a:t>Rožnica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dirty="0"/>
              <a:t>Postolje povezano s računalom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dirty="0"/>
              <a:t>Računalo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dirty="0"/>
              <a:t>Izvor napona i ampermetar</a:t>
            </a:r>
          </a:p>
          <a:p>
            <a:endParaRPr lang="hr-HR" sz="2000" dirty="0"/>
          </a:p>
        </p:txBody>
      </p:sp>
      <p:pic>
        <p:nvPicPr>
          <p:cNvPr id="5" name="Slika 4" descr="Slika na kojoj se prikazuje u dvorani, električno ožičenje, sudoper, kabel&#10;&#10;Opis je automatski generiran">
            <a:extLst>
              <a:ext uri="{FF2B5EF4-FFF2-40B4-BE49-F238E27FC236}">
                <a16:creationId xmlns:a16="http://schemas.microsoft.com/office/drawing/2014/main" id="{38BDB9AD-12A7-BDD4-394E-90C8570BA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/>
          <a:stretch/>
        </p:blipFill>
        <p:spPr>
          <a:xfrm>
            <a:off x="7048339" y="447685"/>
            <a:ext cx="3736097" cy="5132060"/>
          </a:xfrm>
          <a:prstGeom prst="rect">
            <a:avLst/>
          </a:prstGeom>
          <a:effectLst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34CBAA5-F8F9-04FB-F2CE-AD6B59DB43CA}"/>
              </a:ext>
            </a:extLst>
          </p:cNvPr>
          <p:cNvSpPr txBox="1"/>
          <p:nvPr/>
        </p:nvSpPr>
        <p:spPr>
          <a:xfrm>
            <a:off x="6972139" y="5810138"/>
            <a:ext cx="374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9 Laserski postav</a:t>
            </a:r>
          </a:p>
        </p:txBody>
      </p:sp>
    </p:spTree>
    <p:extLst>
      <p:ext uri="{BB962C8B-B14F-4D97-AF65-F5344CB8AC3E}">
        <p14:creationId xmlns:p14="http://schemas.microsoft.com/office/powerpoint/2010/main" val="137830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DF5469-C101-A7C0-FEB0-B55FC3E5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strujno-naponske karakteristike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1E3FE7-0F43-18ED-517B-F1D2811D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/>
              <a:t>Defektna</a:t>
            </a:r>
            <a:r>
              <a:rPr lang="hr-HR" dirty="0" err="1">
                <a:sym typeface="Wingdings" panose="05000000000000000000" pitchFamily="2" charset="2"/>
              </a:rPr>
              <a:t></a:t>
            </a:r>
            <a:r>
              <a:rPr lang="hr-HR" dirty="0" err="1"/>
              <a:t>svjetlija</a:t>
            </a:r>
            <a:r>
              <a:rPr lang="hr-HR" dirty="0"/>
              <a:t> linija</a:t>
            </a:r>
          </a:p>
          <a:p>
            <a:endParaRPr lang="hr-HR" dirty="0"/>
          </a:p>
          <a:p>
            <a:r>
              <a:rPr lang="hr-HR" dirty="0" err="1"/>
              <a:t>Nedefektna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crna linija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Izraženiji porast kod defektne diode</a:t>
            </a:r>
          </a:p>
          <a:p>
            <a:r>
              <a:rPr lang="hr-HR" dirty="0"/>
              <a:t>Eksponencijalni rast u propusnom smjeru</a:t>
            </a:r>
          </a:p>
          <a:p>
            <a:r>
              <a:rPr lang="hr-HR" dirty="0"/>
              <a:t>Potpuno slaganje s teorijom</a:t>
            </a:r>
          </a:p>
        </p:txBody>
      </p:sp>
      <p:pic>
        <p:nvPicPr>
          <p:cNvPr id="7" name="Slika 6" descr="Slika na kojoj se prikazuje tekst, dijagram, crta, radnja&#10;&#10;Opis je automatski generiran">
            <a:extLst>
              <a:ext uri="{FF2B5EF4-FFF2-40B4-BE49-F238E27FC236}">
                <a16:creationId xmlns:a16="http://schemas.microsoft.com/office/drawing/2014/main" id="{F34E4F65-B94D-E4C0-D021-26568E7E4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1472802"/>
            <a:ext cx="5981700" cy="31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15B0F3-C72A-89F6-C8F6-DE85E285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</a:t>
            </a:r>
            <a:r>
              <a:rPr lang="hr-HR" i="1" dirty="0" err="1"/>
              <a:t>knife-edge</a:t>
            </a:r>
            <a:r>
              <a:rPr lang="hr-HR" i="1" dirty="0"/>
              <a:t> </a:t>
            </a:r>
            <a:r>
              <a:rPr lang="hr-HR" dirty="0"/>
              <a:t>metode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7C2AA3-B222-C8E6-3D65-609444D99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hr-HR" dirty="0"/>
              <a:t>Iteracije</a:t>
            </a:r>
          </a:p>
          <a:p>
            <a:endParaRPr lang="hr-HR" dirty="0"/>
          </a:p>
          <a:p>
            <a:r>
              <a:rPr lang="hr-HR" dirty="0"/>
              <a:t>Rožnica</a:t>
            </a:r>
          </a:p>
          <a:p>
            <a:endParaRPr lang="hr-HR" dirty="0"/>
          </a:p>
          <a:p>
            <a:r>
              <a:rPr lang="hr-HR" dirty="0" err="1"/>
              <a:t>Kolimator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Udaljenost</a:t>
            </a:r>
          </a:p>
          <a:p>
            <a:endParaRPr lang="hr-HR" dirty="0"/>
          </a:p>
          <a:p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endParaRPr lang="hr-HR" dirty="0"/>
          </a:p>
        </p:txBody>
      </p:sp>
      <p:pic>
        <p:nvPicPr>
          <p:cNvPr id="7" name="Slika 6" descr="Slika na kojoj se prikazuje tekst, radnja, crta, snimka zaslona&#10;&#10;Opis je automatski generiran">
            <a:extLst>
              <a:ext uri="{FF2B5EF4-FFF2-40B4-BE49-F238E27FC236}">
                <a16:creationId xmlns:a16="http://schemas.microsoft.com/office/drawing/2014/main" id="{B16A9A1F-AC51-67A0-51B1-94C99425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38" y="1690688"/>
            <a:ext cx="5357324" cy="393226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DB7A71B-DDCB-6CC1-7686-B74C7124D9A6}"/>
              </a:ext>
            </a:extLst>
          </p:cNvPr>
          <p:cNvSpPr txBox="1"/>
          <p:nvPr/>
        </p:nvSpPr>
        <p:spPr>
          <a:xfrm>
            <a:off x="8879205" y="3010487"/>
            <a:ext cx="292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= (13.7 ± 0.2) µm, R=1.45%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00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A8F24-7278-8B6E-7152-E60AEAA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Iteracije</a:t>
            </a:r>
          </a:p>
        </p:txBody>
      </p:sp>
      <p:pic>
        <p:nvPicPr>
          <p:cNvPr id="62" name="Rezervirano mjesto sadržaja 61">
            <a:extLst>
              <a:ext uri="{FF2B5EF4-FFF2-40B4-BE49-F238E27FC236}">
                <a16:creationId xmlns:a16="http://schemas.microsoft.com/office/drawing/2014/main" id="{541E5E5B-5878-680D-AEAC-BCD6F7119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3400" y="4006485"/>
            <a:ext cx="2779664" cy="229432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6F5DEC8-D22D-199C-E23B-7FBE941E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5" r="4" b="12204"/>
          <a:stretch/>
        </p:blipFill>
        <p:spPr>
          <a:xfrm>
            <a:off x="678067" y="1834939"/>
            <a:ext cx="2834142" cy="205697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4E255BD-6C5D-A276-7885-C7E7DDED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71" r="2" b="10999"/>
          <a:stretch/>
        </p:blipFill>
        <p:spPr>
          <a:xfrm>
            <a:off x="4669232" y="1834939"/>
            <a:ext cx="2843682" cy="2056976"/>
          </a:xfrm>
          <a:prstGeom prst="rect">
            <a:avLst/>
          </a:prstGeom>
        </p:spPr>
      </p:pic>
      <p:pic>
        <p:nvPicPr>
          <p:cNvPr id="51" name="Slika 50">
            <a:extLst>
              <a:ext uri="{FF2B5EF4-FFF2-40B4-BE49-F238E27FC236}">
                <a16:creationId xmlns:a16="http://schemas.microsoft.com/office/drawing/2014/main" id="{C740E1CE-99F2-CCF4-B3B4-0D40EFE214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639" b="4732"/>
          <a:stretch/>
        </p:blipFill>
        <p:spPr>
          <a:xfrm>
            <a:off x="8713400" y="1834939"/>
            <a:ext cx="2742060" cy="2056976"/>
          </a:xfrm>
          <a:prstGeom prst="rect">
            <a:avLst/>
          </a:prstGeom>
        </p:spPr>
      </p:pic>
      <p:pic>
        <p:nvPicPr>
          <p:cNvPr id="53" name="Slika 52">
            <a:extLst>
              <a:ext uri="{FF2B5EF4-FFF2-40B4-BE49-F238E27FC236}">
                <a16:creationId xmlns:a16="http://schemas.microsoft.com/office/drawing/2014/main" id="{CEA46D85-4022-4277-B7E3-EC9969424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2" y="4123630"/>
            <a:ext cx="2503717" cy="2056976"/>
          </a:xfrm>
          <a:prstGeom prst="rect">
            <a:avLst/>
          </a:prstGeom>
        </p:spPr>
      </p:pic>
      <p:pic>
        <p:nvPicPr>
          <p:cNvPr id="49" name="Slika 48">
            <a:extLst>
              <a:ext uri="{FF2B5EF4-FFF2-40B4-BE49-F238E27FC236}">
                <a16:creationId xmlns:a16="http://schemas.microsoft.com/office/drawing/2014/main" id="{5DE35702-BB53-D789-C8FF-2B3F83DA8B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9" r="5" b="5"/>
          <a:stretch/>
        </p:blipFill>
        <p:spPr>
          <a:xfrm>
            <a:off x="8979785" y="1665205"/>
            <a:ext cx="2534148" cy="2056976"/>
          </a:xfrm>
          <a:prstGeom prst="rect">
            <a:avLst/>
          </a:prstGeom>
        </p:spPr>
      </p:pic>
      <p:pic>
        <p:nvPicPr>
          <p:cNvPr id="64" name="Slika 63">
            <a:extLst>
              <a:ext uri="{FF2B5EF4-FFF2-40B4-BE49-F238E27FC236}">
                <a16:creationId xmlns:a16="http://schemas.microsoft.com/office/drawing/2014/main" id="{798A09EB-43F3-93A2-DC39-C1CBC214B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003424"/>
            <a:ext cx="2674009" cy="2297388"/>
          </a:xfrm>
          <a:prstGeom prst="rect">
            <a:avLst/>
          </a:prstGeom>
        </p:spPr>
      </p:pic>
      <p:pic>
        <p:nvPicPr>
          <p:cNvPr id="69" name="Slika 68" descr="Slika na kojoj se prikazuje tekst, radnja, crta, snimka zaslona&#10;&#10;Opis je automatski generiran">
            <a:extLst>
              <a:ext uri="{FF2B5EF4-FFF2-40B4-BE49-F238E27FC236}">
                <a16:creationId xmlns:a16="http://schemas.microsoft.com/office/drawing/2014/main" id="{F93A7769-0825-9F8D-1523-463207992B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20" y="1743775"/>
            <a:ext cx="6157105" cy="45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7983F5-37D6-4D50-0987-9E025BDA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Problemi daljnje optimizacije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6DA2D7-F214-84FB-19A0-3B8F62964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Šum, tamna struja</a:t>
            </a:r>
          </a:p>
          <a:p>
            <a:endParaRPr lang="hr-HR" dirty="0"/>
          </a:p>
          <a:p>
            <a:r>
              <a:rPr lang="hr-HR" dirty="0"/>
              <a:t>Rožnica</a:t>
            </a:r>
          </a:p>
          <a:p>
            <a:endParaRPr lang="hr-HR" dirty="0"/>
          </a:p>
          <a:p>
            <a:r>
              <a:rPr lang="hr-HR" dirty="0"/>
              <a:t>Automatizacija</a:t>
            </a:r>
          </a:p>
          <a:p>
            <a:endParaRPr lang="hr-HR" dirty="0"/>
          </a:p>
          <a:p>
            <a:r>
              <a:rPr lang="hr-HR" dirty="0"/>
              <a:t>Preciznost uređaja</a:t>
            </a:r>
          </a:p>
        </p:txBody>
      </p:sp>
      <p:pic>
        <p:nvPicPr>
          <p:cNvPr id="5" name="Slika 4" descr="Slika na kojoj se prikazuje električno ožičenje, kabel, stroj, inženjerstvo&#10;&#10;Opis je automatski generiran">
            <a:extLst>
              <a:ext uri="{FF2B5EF4-FFF2-40B4-BE49-F238E27FC236}">
                <a16:creationId xmlns:a16="http://schemas.microsoft.com/office/drawing/2014/main" id="{23F624A2-0907-AA69-B645-A2B24796E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414780"/>
            <a:ext cx="3379470" cy="422021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09DAF40-7774-08CE-6496-28D3DD41038E}"/>
              </a:ext>
            </a:extLst>
          </p:cNvPr>
          <p:cNvSpPr txBox="1"/>
          <p:nvPr/>
        </p:nvSpPr>
        <p:spPr>
          <a:xfrm>
            <a:off x="6278880" y="5807631"/>
            <a:ext cx="337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10 Postolje s uređajem </a:t>
            </a:r>
          </a:p>
        </p:txBody>
      </p:sp>
    </p:spTree>
    <p:extLst>
      <p:ext uri="{BB962C8B-B14F-4D97-AF65-F5344CB8AC3E}">
        <p14:creationId xmlns:p14="http://schemas.microsoft.com/office/powerpoint/2010/main" val="36163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A6A47C-2834-C1D8-FE0D-2B2D39FD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mjerenja površinske raspodjele detekcije fotona</a:t>
            </a:r>
          </a:p>
        </p:txBody>
      </p:sp>
      <p:sp>
        <p:nvSpPr>
          <p:cNvPr id="15" name="Rezervirano mjesto sadržaja 14">
            <a:extLst>
              <a:ext uri="{FF2B5EF4-FFF2-40B4-BE49-F238E27FC236}">
                <a16:creationId xmlns:a16="http://schemas.microsoft.com/office/drawing/2014/main" id="{8FD7787E-19D2-0EA4-8840-1462DB4D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</a:t>
            </a:r>
            <a:r>
              <a:rPr lang="hr-HR" sz="1800" dirty="0" err="1"/>
              <a:t>Nedefektna</a:t>
            </a:r>
            <a:r>
              <a:rPr lang="hr-HR" sz="1800" dirty="0"/>
              <a:t> dioda pri 0V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</a:t>
            </a:r>
            <a:r>
              <a:rPr lang="hr-HR" sz="1800" dirty="0"/>
              <a:t>Defektna dioda pri 0V</a:t>
            </a:r>
          </a:p>
        </p:txBody>
      </p:sp>
      <p:pic>
        <p:nvPicPr>
          <p:cNvPr id="25" name="Slika 24" descr="Slika na kojoj se prikazuje snimka zaslona, tekst, šarenilo, radnja&#10;&#10;Opis je automatski generiran">
            <a:extLst>
              <a:ext uri="{FF2B5EF4-FFF2-40B4-BE49-F238E27FC236}">
                <a16:creationId xmlns:a16="http://schemas.microsoft.com/office/drawing/2014/main" id="{0E1819A1-C3CB-CABE-F74B-5EBAB3484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" y="2034536"/>
            <a:ext cx="5121084" cy="3360711"/>
          </a:xfrm>
          <a:prstGeom prst="rect">
            <a:avLst/>
          </a:prstGeom>
        </p:spPr>
      </p:pic>
      <p:pic>
        <p:nvPicPr>
          <p:cNvPr id="27" name="Slika 26" descr="Slika na kojoj se prikazuje snimka zaslona, šarenilo, tekst, dijagram&#10;&#10;Opis je automatski generiran">
            <a:extLst>
              <a:ext uri="{FF2B5EF4-FFF2-40B4-BE49-F238E27FC236}">
                <a16:creationId xmlns:a16="http://schemas.microsoft.com/office/drawing/2014/main" id="{096D59D2-FE6A-4775-0772-F92BD6018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84" y="2034537"/>
            <a:ext cx="5121084" cy="33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1B8E7-9CF9-5452-AD24-3B728443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hr-HR" sz="4000"/>
              <a:t>Rezultati mjerenja površinske raspodjele detekcije fotona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C741AC-F03F-E572-4521-C04EF51F3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Defektna dioda pri -2V</a:t>
            </a:r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Razlike u površini</a:t>
            </a:r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Defekti uzrokuju povećanu multiplikaciju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8147B77-8BD8-7CFF-0AB8-37D11FC6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74" y="1346198"/>
            <a:ext cx="6248406" cy="41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1B10E-A8D0-E74F-FC8B-59373A2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Općenito o SPAD-ovima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4E68BB-270D-7F28-0E0A-216EE063D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/>
              <a:t>Jednofotonske</a:t>
            </a:r>
            <a:r>
              <a:rPr lang="hr-HR" dirty="0"/>
              <a:t> </a:t>
            </a:r>
            <a:r>
              <a:rPr lang="hr-HR" dirty="0" err="1"/>
              <a:t>lavinske</a:t>
            </a:r>
            <a:r>
              <a:rPr lang="hr-HR" dirty="0"/>
              <a:t> diode</a:t>
            </a:r>
          </a:p>
          <a:p>
            <a:endParaRPr lang="hr-HR" dirty="0"/>
          </a:p>
          <a:p>
            <a:r>
              <a:rPr lang="hr-HR" dirty="0"/>
              <a:t>Poluvodički elementi</a:t>
            </a:r>
          </a:p>
          <a:p>
            <a:endParaRPr lang="hr-HR" dirty="0"/>
          </a:p>
          <a:p>
            <a:r>
              <a:rPr lang="hr-HR" dirty="0"/>
              <a:t>Geiger režim</a:t>
            </a:r>
          </a:p>
          <a:p>
            <a:endParaRPr lang="hr-HR" dirty="0"/>
          </a:p>
          <a:p>
            <a:r>
              <a:rPr lang="hr-HR" dirty="0"/>
              <a:t>Elektron-šupljina</a:t>
            </a:r>
          </a:p>
          <a:p>
            <a:endParaRPr lang="hr-HR" dirty="0"/>
          </a:p>
          <a:p>
            <a:r>
              <a:rPr lang="hr-HR" dirty="0" err="1"/>
              <a:t>Lavinska</a:t>
            </a:r>
            <a:r>
              <a:rPr lang="hr-HR" dirty="0"/>
              <a:t> reakcija</a:t>
            </a:r>
          </a:p>
          <a:p>
            <a:endParaRPr lang="hr-HR" dirty="0"/>
          </a:p>
        </p:txBody>
      </p:sp>
      <p:pic>
        <p:nvPicPr>
          <p:cNvPr id="9" name="Slika 8" descr="Slika na kojoj se prikazuje elektronika, elektroničko inženjerstvo, električno ožičenje, kabel&#10;&#10;Opis je automatski generiran">
            <a:extLst>
              <a:ext uri="{FF2B5EF4-FFF2-40B4-BE49-F238E27FC236}">
                <a16:creationId xmlns:a16="http://schemas.microsoft.com/office/drawing/2014/main" id="{13E44720-FD3A-AEC0-ABE9-645FAD4DD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1551986"/>
            <a:ext cx="4658248" cy="3940367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1A830E6E-BFF0-60D9-EB5F-39505149178B}"/>
              </a:ext>
            </a:extLst>
          </p:cNvPr>
          <p:cNvSpPr txBox="1"/>
          <p:nvPr/>
        </p:nvSpPr>
        <p:spPr>
          <a:xfrm>
            <a:off x="6330462" y="5627290"/>
            <a:ext cx="4430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1 Pločica sa SPAD elementima</a:t>
            </a:r>
          </a:p>
        </p:txBody>
      </p:sp>
    </p:spTree>
    <p:extLst>
      <p:ext uri="{BB962C8B-B14F-4D97-AF65-F5344CB8AC3E}">
        <p14:creationId xmlns:p14="http://schemas.microsoft.com/office/powerpoint/2010/main" val="28028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C840C-1A43-B7A7-195E-313CA951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hr-HR" sz="4000"/>
              <a:t>Rezultati mjerenja površinske raspodjele detekcije fotona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6E7542-8441-B08B-BF57-E5974E66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hr-HR" sz="2000" dirty="0" err="1"/>
              <a:t>Nedefektna</a:t>
            </a:r>
            <a:r>
              <a:rPr lang="hr-HR" sz="2000" dirty="0"/>
              <a:t> dioda pri -5V</a:t>
            </a:r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Pomaci između mjerenja od 5µm</a:t>
            </a:r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Različite osjetljivosti po diodi</a:t>
            </a:r>
          </a:p>
        </p:txBody>
      </p:sp>
      <p:pic>
        <p:nvPicPr>
          <p:cNvPr id="8" name="Slika 7" descr="Slika na kojoj se prikazuje snimka zaslona, ljubičasto, tekst, šarenilo&#10;&#10;Opis je automatski generiran">
            <a:extLst>
              <a:ext uri="{FF2B5EF4-FFF2-40B4-BE49-F238E27FC236}">
                <a16:creationId xmlns:a16="http://schemas.microsoft.com/office/drawing/2014/main" id="{1A4E93D0-5315-B55C-3577-ABB36A05E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61" y="1825625"/>
            <a:ext cx="5966977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7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F1D818-A341-2F0C-EE2C-FC743584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Rezultati mjerenja površinske raspodjele detekcije fotona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33EEF-2B02-902A-BD5A-8DB5401B2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Nedefektna</a:t>
            </a:r>
            <a:r>
              <a:rPr lang="hr-HR" dirty="0"/>
              <a:t> dioda pri -10V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Šum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Nepouzdanost</a:t>
            </a:r>
          </a:p>
        </p:txBody>
      </p:sp>
      <p:pic>
        <p:nvPicPr>
          <p:cNvPr id="9" name="Slika 8" descr="Slika na kojoj se prikazuje snimka zaslona, tekst, šarenilo, dijagram&#10;&#10;Opis je automatski generiran">
            <a:extLst>
              <a:ext uri="{FF2B5EF4-FFF2-40B4-BE49-F238E27FC236}">
                <a16:creationId xmlns:a16="http://schemas.microsoft.com/office/drawing/2014/main" id="{92D624B5-AAFE-C1F0-6F1B-65A5ADB9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34" y="1825625"/>
            <a:ext cx="6142252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0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667F4-5BCF-8238-B857-108A464C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1D9D43-A8AF-E6CE-5349-7245AD323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Šum</a:t>
            </a:r>
          </a:p>
          <a:p>
            <a:endParaRPr lang="hr-HR" dirty="0"/>
          </a:p>
          <a:p>
            <a:r>
              <a:rPr lang="hr-HR" dirty="0"/>
              <a:t>Tamna struja</a:t>
            </a:r>
          </a:p>
          <a:p>
            <a:endParaRPr lang="hr-HR" dirty="0"/>
          </a:p>
          <a:p>
            <a:r>
              <a:rPr lang="hr-HR" dirty="0"/>
              <a:t>Potrebna automatizacija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i="1" dirty="0" err="1"/>
              <a:t>Compliance</a:t>
            </a:r>
            <a:r>
              <a:rPr lang="hr-HR" i="1" dirty="0"/>
              <a:t> </a:t>
            </a:r>
            <a:r>
              <a:rPr lang="hr-HR" dirty="0"/>
              <a:t>ampermetra</a:t>
            </a:r>
          </a:p>
          <a:p>
            <a:endParaRPr lang="hr-HR" dirty="0"/>
          </a:p>
          <a:p>
            <a:r>
              <a:rPr lang="hr-HR" dirty="0"/>
              <a:t>Preciznost uređaja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149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E287A-F19C-D44A-D3A9-AB341792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A1485F-B9E4-1FB8-5915-CBC17A18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Strujno-naponska karakteristika u slaganju s teorijskim predviđanjima</a:t>
            </a:r>
          </a:p>
          <a:p>
            <a:endParaRPr lang="hr-HR" dirty="0"/>
          </a:p>
          <a:p>
            <a:r>
              <a:rPr lang="hr-HR" i="1" dirty="0" err="1"/>
              <a:t>Knife-edge</a:t>
            </a:r>
            <a:r>
              <a:rPr lang="hr-HR" dirty="0"/>
              <a:t> metoda</a:t>
            </a:r>
          </a:p>
          <a:p>
            <a:endParaRPr lang="hr-HR" dirty="0"/>
          </a:p>
          <a:p>
            <a:r>
              <a:rPr lang="hr-HR" dirty="0" err="1"/>
              <a:t>Nedefektna</a:t>
            </a:r>
            <a:r>
              <a:rPr lang="hr-HR" dirty="0"/>
              <a:t> dioda </a:t>
            </a:r>
            <a:r>
              <a:rPr lang="hr-HR" dirty="0">
                <a:sym typeface="Wingdings" panose="05000000000000000000" pitchFamily="2" charset="2"/>
              </a:rPr>
              <a:t> uniformna raspodjela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Defektna defekti pojačavaju multiplikaciju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Za preciznija mjerenja potrebno optimiziranje postava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022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7FE13-8DF2-2DE0-5470-220F88FC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6700AA-B9A5-B713-160D-547E32494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513552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Ceccarelli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Acconcia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Gulinatti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Ghioni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I., &amp;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Osellame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(2021).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Future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Single-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Avalanche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Diodes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Photonics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Technologies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4, 1-24. </a:t>
            </a:r>
            <a:r>
              <a:rPr lang="hr-HR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https://doi.org/10.1002/qute.202000102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Photomultiplier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(2021).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Onsemi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8, 1-12.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Krakers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Knežević, T.,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Batenburg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M., Liu, X.,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Nanver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K. (2020). Diode Design for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Defect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Avalanche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-Mode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IEEE 33rd International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Microelectronic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ICMTS 2020. </a:t>
            </a:r>
            <a:r>
              <a:rPr lang="hr-HR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https://doi.org/10.1109/ICMTS48187.2020.9107933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Krakers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Knežević, T., &amp;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Nanver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K. (2019).  Reverse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Light-Emission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PureB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SPADs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MIPRO 2019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30-35. </a:t>
            </a:r>
            <a:r>
              <a:rPr lang="hr-HR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https://doi.org/10.23919/mipro.2019.8757007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Nanver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L., &amp; Knežević, T. (2023).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 A. Chen  (Ed.),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Semiconductor Technologies: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CMOS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211-229).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-IEEE Press.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Rashad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M. (2020).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Laser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Knife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[Diplomski rad, Milansko politehničko sveučilište].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POLITesi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https://www.politesi.polimi.it/retrieve/b0b19da2-0788-434f-8313-4264bffda739/la%20tesina%20revised-converted.pdf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hr-HR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https://www.gentec-eo.com/blog/spot-size-of-laser-beam</a:t>
            </a:r>
            <a:endParaRPr lang="hr-HR" sz="18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hr-HR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https://denso-x.com/stories/how-lidar-technology-is-shaping-our-lives/</a:t>
            </a:r>
            <a:endParaRPr lang="hr-HR" sz="18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8563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E93E86-91BB-1847-9F5C-28B37BE6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479675"/>
            <a:ext cx="11308080" cy="1943735"/>
          </a:xfrm>
        </p:spPr>
        <p:txBody>
          <a:bodyPr>
            <a:normAutofit/>
          </a:bodyPr>
          <a:lstStyle/>
          <a:p>
            <a:r>
              <a:rPr lang="hr-HR" sz="69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40593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1E09D1-2947-B48C-CD6E-EE203521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Općenito o SPAD-ovima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52376C-BAA2-87FD-1A6E-8D04E02D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Tamni impulsi (</a:t>
            </a:r>
            <a:r>
              <a:rPr lang="hr-HR" i="1" dirty="0" err="1"/>
              <a:t>dark</a:t>
            </a:r>
            <a:r>
              <a:rPr lang="hr-HR" i="1" dirty="0"/>
              <a:t> </a:t>
            </a:r>
            <a:r>
              <a:rPr lang="hr-HR" i="1" dirty="0" err="1"/>
              <a:t>count</a:t>
            </a:r>
            <a:r>
              <a:rPr lang="hr-HR" i="1" dirty="0"/>
              <a:t> rate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 err="1"/>
              <a:t>Nakonprobojni</a:t>
            </a:r>
            <a:r>
              <a:rPr lang="hr-HR" dirty="0"/>
              <a:t> </a:t>
            </a:r>
            <a:r>
              <a:rPr lang="hr-HR" dirty="0" err="1"/>
              <a:t>imuplsi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(</a:t>
            </a:r>
            <a:r>
              <a:rPr lang="hr-HR" i="1" dirty="0" err="1"/>
              <a:t>afterpulsing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Optičko preslušavanje (</a:t>
            </a:r>
            <a:r>
              <a:rPr lang="hr-HR" i="1" dirty="0" err="1"/>
              <a:t>optical</a:t>
            </a:r>
            <a:r>
              <a:rPr lang="hr-HR" i="1" dirty="0"/>
              <a:t> </a:t>
            </a:r>
            <a:r>
              <a:rPr lang="hr-HR" i="1" dirty="0" err="1"/>
              <a:t>crosstalk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D00395E-60D6-ACF0-24DF-E0561D330D49}"/>
              </a:ext>
            </a:extLst>
          </p:cNvPr>
          <p:cNvSpPr txBox="1"/>
          <p:nvPr/>
        </p:nvSpPr>
        <p:spPr>
          <a:xfrm>
            <a:off x="6096000" y="4618892"/>
            <a:ext cx="471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2 Ilustracija optičkog preslušavanja</a:t>
            </a:r>
          </a:p>
          <a:p>
            <a:r>
              <a:rPr lang="hr-HR" sz="1400" dirty="0"/>
              <a:t>Preuzeto iz [1]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54F3367-8D21-C841-A1D6-9DE9B6A5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42152"/>
            <a:ext cx="526806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4B38F-7D68-7639-9312-8FEC4D15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rade SPAD-ovi?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B3A3-4DF6-53B4-5AC1-5B8C0DC2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ym typeface="Wingdings" panose="05000000000000000000" pitchFamily="2" charset="2"/>
              </a:rPr>
              <a:t>P-n spoj</a:t>
            </a:r>
          </a:p>
          <a:p>
            <a:endParaRPr lang="hr-HR" dirty="0"/>
          </a:p>
          <a:p>
            <a:r>
              <a:rPr lang="hr-HR" dirty="0"/>
              <a:t>Prolazak fotona kroz silicij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Valentna </a:t>
            </a:r>
            <a:r>
              <a:rPr lang="hr-HR" dirty="0">
                <a:sym typeface="Wingdings" panose="05000000000000000000" pitchFamily="2" charset="2"/>
              </a:rPr>
              <a:t> vodljiva vrpca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Osiromašeno područje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/>
              <a:t>Napon, električno polje </a:t>
            </a:r>
            <a:r>
              <a:rPr lang="hr-HR" dirty="0">
                <a:sym typeface="Wingdings" panose="05000000000000000000" pitchFamily="2" charset="2"/>
              </a:rPr>
              <a:t> struja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58E0DF-113B-AAA9-423D-20DFB60C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93398" cy="310140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88B67D4-FF66-772C-C2F7-79E1042F7107}"/>
              </a:ext>
            </a:extLst>
          </p:cNvPr>
          <p:cNvSpPr txBox="1"/>
          <p:nvPr/>
        </p:nvSpPr>
        <p:spPr>
          <a:xfrm>
            <a:off x="6295293" y="5061963"/>
            <a:ext cx="471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3 Ilustracija strukture SPAD-a </a:t>
            </a:r>
          </a:p>
        </p:txBody>
      </p:sp>
    </p:spTree>
    <p:extLst>
      <p:ext uri="{BB962C8B-B14F-4D97-AF65-F5344CB8AC3E}">
        <p14:creationId xmlns:p14="http://schemas.microsoft.com/office/powerpoint/2010/main" val="364150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643E71-005A-0C5F-0E8A-FD1B27C2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rade SPAD-ovi?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F0DCB2-112D-DFBC-F4CF-DC307201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Udarna ionizacija</a:t>
            </a:r>
          </a:p>
          <a:p>
            <a:endParaRPr lang="hr-HR" dirty="0"/>
          </a:p>
          <a:p>
            <a:r>
              <a:rPr lang="hr-HR" dirty="0" err="1"/>
              <a:t>Lavinska</a:t>
            </a:r>
            <a:r>
              <a:rPr lang="hr-HR" dirty="0"/>
              <a:t> multiplikacija</a:t>
            </a:r>
          </a:p>
          <a:p>
            <a:endParaRPr lang="hr-HR" dirty="0"/>
          </a:p>
          <a:p>
            <a:r>
              <a:rPr lang="hr-HR" dirty="0"/>
              <a:t>Gašenje (</a:t>
            </a:r>
            <a:r>
              <a:rPr lang="hr-HR" i="1" dirty="0" err="1"/>
              <a:t>quenching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/>
              <a:t>SPAD senzor kao prekidač</a:t>
            </a:r>
          </a:p>
        </p:txBody>
      </p:sp>
    </p:spTree>
    <p:extLst>
      <p:ext uri="{BB962C8B-B14F-4D97-AF65-F5344CB8AC3E}">
        <p14:creationId xmlns:p14="http://schemas.microsoft.com/office/powerpoint/2010/main" val="417294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3399E-DF85-858E-C439-C52D9F45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647840-BD69-877F-EC79-AEEAD5580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Optička komunikacija</a:t>
            </a:r>
          </a:p>
          <a:p>
            <a:endParaRPr lang="hr-HR" dirty="0"/>
          </a:p>
          <a:p>
            <a:r>
              <a:rPr lang="hr-HR" dirty="0"/>
              <a:t>Prijenos i pohrana informacija</a:t>
            </a:r>
          </a:p>
          <a:p>
            <a:endParaRPr lang="hr-HR" dirty="0"/>
          </a:p>
          <a:p>
            <a:r>
              <a:rPr lang="hr-HR" dirty="0"/>
              <a:t>3D detekcija- </a:t>
            </a:r>
            <a:r>
              <a:rPr lang="hr-HR" dirty="0" err="1"/>
              <a:t>LiDAR</a:t>
            </a:r>
            <a:endParaRPr lang="hr-HR" dirty="0"/>
          </a:p>
          <a:p>
            <a:endParaRPr lang="hr-HR" dirty="0"/>
          </a:p>
          <a:p>
            <a:r>
              <a:rPr lang="hr-HR" dirty="0"/>
              <a:t>Neuronske mreže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97A191E-213A-5A42-A1C0-871E19D2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6713"/>
            <a:ext cx="5684557" cy="315808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F99BEA4-147D-B9F4-A4D1-6034623BBAC3}"/>
              </a:ext>
            </a:extLst>
          </p:cNvPr>
          <p:cNvSpPr txBox="1"/>
          <p:nvPr/>
        </p:nvSpPr>
        <p:spPr>
          <a:xfrm>
            <a:off x="6096000" y="4337056"/>
            <a:ext cx="484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4 Ilustracija </a:t>
            </a:r>
            <a:r>
              <a:rPr lang="hr-HR" sz="1400" dirty="0" err="1"/>
              <a:t>LiDAR</a:t>
            </a:r>
            <a:r>
              <a:rPr lang="hr-HR" sz="1400" dirty="0"/>
              <a:t> tehnologije</a:t>
            </a:r>
          </a:p>
          <a:p>
            <a:r>
              <a:rPr lang="hr-HR" sz="1400" dirty="0"/>
              <a:t>Preuzeto iz [8]</a:t>
            </a:r>
          </a:p>
        </p:txBody>
      </p:sp>
    </p:spTree>
    <p:extLst>
      <p:ext uri="{BB962C8B-B14F-4D97-AF65-F5344CB8AC3E}">
        <p14:creationId xmlns:p14="http://schemas.microsoft.com/office/powerpoint/2010/main" val="49544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7DB7E5-5C05-BCE6-8BA0-8A9D6601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43F990-F770-51EB-D782-6477F657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Strujno-naponska karakteristika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i="1" dirty="0" err="1"/>
              <a:t>Knife-edge</a:t>
            </a:r>
            <a:r>
              <a:rPr lang="hr-HR" dirty="0"/>
              <a:t> metoda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Površinska raspodjela detekcije fotona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67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AE6AF-8104-5584-2EDB-BF6B45EB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Strujno-naponska karakteristika SPAD-a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3C878C-8F4D-3D45-C1DF-75B46543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Odnos napona i struje</a:t>
            </a:r>
          </a:p>
          <a:p>
            <a:endParaRPr lang="hr-HR" dirty="0"/>
          </a:p>
          <a:p>
            <a:r>
              <a:rPr lang="hr-HR" dirty="0"/>
              <a:t>Propusni i zaporni smjer</a:t>
            </a:r>
          </a:p>
          <a:p>
            <a:endParaRPr lang="hr-HR" dirty="0"/>
          </a:p>
          <a:p>
            <a:r>
              <a:rPr lang="hr-HR" dirty="0"/>
              <a:t>Ovisnost o svjetlosti</a:t>
            </a:r>
          </a:p>
          <a:p>
            <a:endParaRPr lang="hr-HR" dirty="0"/>
          </a:p>
          <a:p>
            <a:r>
              <a:rPr lang="hr-HR" dirty="0"/>
              <a:t>Tamna struja</a:t>
            </a:r>
          </a:p>
          <a:p>
            <a:endParaRPr lang="hr-HR" dirty="0"/>
          </a:p>
          <a:p>
            <a:r>
              <a:rPr lang="hr-HR" dirty="0"/>
              <a:t>Sklop za smanjivanje prenapona</a:t>
            </a:r>
          </a:p>
        </p:txBody>
      </p:sp>
    </p:spTree>
    <p:extLst>
      <p:ext uri="{BB962C8B-B14F-4D97-AF65-F5344CB8AC3E}">
        <p14:creationId xmlns:p14="http://schemas.microsoft.com/office/powerpoint/2010/main" val="423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83A0B-36E9-B6AD-55AE-4C9EB019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Knife-edge</a:t>
            </a:r>
            <a:r>
              <a:rPr lang="hr-HR" dirty="0"/>
              <a:t> metoda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2AEA3C-0D80-3291-3038-DF4671CE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Prostorni profil laserske zrake</a:t>
            </a:r>
          </a:p>
          <a:p>
            <a:endParaRPr lang="hr-HR" dirty="0"/>
          </a:p>
          <a:p>
            <a:r>
              <a:rPr lang="hr-HR" dirty="0"/>
              <a:t>„oštrica” </a:t>
            </a:r>
          </a:p>
          <a:p>
            <a:endParaRPr lang="hr-HR" dirty="0"/>
          </a:p>
          <a:p>
            <a:r>
              <a:rPr lang="hr-HR" dirty="0"/>
              <a:t>Mjeri se od ukupne snage snopa do nule</a:t>
            </a:r>
          </a:p>
          <a:p>
            <a:endParaRPr lang="hr-HR" dirty="0"/>
          </a:p>
          <a:p>
            <a:r>
              <a:rPr lang="hr-HR" dirty="0" err="1"/>
              <a:t>Sigmoidna</a:t>
            </a:r>
            <a:r>
              <a:rPr lang="hr-HR" dirty="0"/>
              <a:t> krivulja</a:t>
            </a:r>
          </a:p>
        </p:txBody>
      </p:sp>
    </p:spTree>
    <p:extLst>
      <p:ext uri="{BB962C8B-B14F-4D97-AF65-F5344CB8AC3E}">
        <p14:creationId xmlns:p14="http://schemas.microsoft.com/office/powerpoint/2010/main" val="3470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799</Words>
  <Application>Microsoft Office PowerPoint</Application>
  <PresentationFormat>Široki zaslon</PresentationFormat>
  <Paragraphs>228</Paragraphs>
  <Slides>25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Times New Roman</vt:lpstr>
      <vt:lpstr>Wingdings</vt:lpstr>
      <vt:lpstr>Tema sustava Office</vt:lpstr>
      <vt:lpstr>Površinska raspodjela učinkovitosti detekcije malog broja fotona kod dioda s lavinskom multiplikacijom</vt:lpstr>
      <vt:lpstr>Općenito o SPAD-ovima</vt:lpstr>
      <vt:lpstr>Općenito o SPAD-ovima</vt:lpstr>
      <vt:lpstr>Kako rade SPAD-ovi? </vt:lpstr>
      <vt:lpstr>Kako rade SPAD-ovi?</vt:lpstr>
      <vt:lpstr>Primjena</vt:lpstr>
      <vt:lpstr>Mjerenja</vt:lpstr>
      <vt:lpstr>Strujno-naponska karakteristika SPAD-a</vt:lpstr>
      <vt:lpstr>Knife-edge metoda</vt:lpstr>
      <vt:lpstr>Knife-edge metoda</vt:lpstr>
      <vt:lpstr>Površinska raspodjela detekcije fotona</vt:lpstr>
      <vt:lpstr>Mjerni postav</vt:lpstr>
      <vt:lpstr>Mjerni postav</vt:lpstr>
      <vt:lpstr>Rezultati strujno-naponske karakteristike</vt:lpstr>
      <vt:lpstr>Rezultati knife-edge metode</vt:lpstr>
      <vt:lpstr>Iteracije</vt:lpstr>
      <vt:lpstr>Problemi daljnje optimizacije</vt:lpstr>
      <vt:lpstr>Rezultati mjerenja površinske raspodjele detekcije fotona</vt:lpstr>
      <vt:lpstr>Rezultati mjerenja površinske raspodjele detekcije fotona</vt:lpstr>
      <vt:lpstr>Rezultati mjerenja površinske raspodjele detekcije fotona</vt:lpstr>
      <vt:lpstr>Rezultati mjerenja površinske raspodjele detekcije fotona</vt:lpstr>
      <vt:lpstr>Problemi</vt:lpstr>
      <vt:lpstr>Zaključak</vt:lpstr>
      <vt:lpstr>Literatura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Marijan Matković</dc:creator>
  <cp:lastModifiedBy>Marijan Matković</cp:lastModifiedBy>
  <cp:revision>56</cp:revision>
  <dcterms:created xsi:type="dcterms:W3CDTF">2025-01-24T12:29:09Z</dcterms:created>
  <dcterms:modified xsi:type="dcterms:W3CDTF">2025-01-25T22:47:27Z</dcterms:modified>
</cp:coreProperties>
</file>